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 id="2147483661" r:id="rId3"/>
  </p:sldMasterIdLst>
  <p:notesMasterIdLst>
    <p:notesMasterId r:id="rId5"/>
  </p:notesMasterIdLst>
  <p:handoutMasterIdLst>
    <p:handoutMasterId r:id="rId124"/>
  </p:handoutMasterIdLst>
  <p:sldIdLst>
    <p:sldId id="257" r:id="rId4"/>
    <p:sldId id="258" r:id="rId6"/>
    <p:sldId id="827" r:id="rId7"/>
    <p:sldId id="826" r:id="rId8"/>
    <p:sldId id="782" r:id="rId9"/>
    <p:sldId id="733" r:id="rId10"/>
    <p:sldId id="828" r:id="rId11"/>
    <p:sldId id="831" r:id="rId12"/>
    <p:sldId id="830" r:id="rId13"/>
    <p:sldId id="832" r:id="rId14"/>
    <p:sldId id="833" r:id="rId15"/>
    <p:sldId id="834" r:id="rId16"/>
    <p:sldId id="784" r:id="rId17"/>
    <p:sldId id="836" r:id="rId18"/>
    <p:sldId id="837" r:id="rId19"/>
    <p:sldId id="838" r:id="rId20"/>
    <p:sldId id="839" r:id="rId21"/>
    <p:sldId id="840" r:id="rId22"/>
    <p:sldId id="841" r:id="rId23"/>
    <p:sldId id="842" r:id="rId24"/>
    <p:sldId id="843" r:id="rId25"/>
    <p:sldId id="844" r:id="rId26"/>
    <p:sldId id="845" r:id="rId27"/>
    <p:sldId id="846" r:id="rId28"/>
    <p:sldId id="847" r:id="rId29"/>
    <p:sldId id="848" r:id="rId30"/>
    <p:sldId id="824" r:id="rId31"/>
    <p:sldId id="849" r:id="rId32"/>
    <p:sldId id="850" r:id="rId33"/>
    <p:sldId id="851" r:id="rId34"/>
    <p:sldId id="852" r:id="rId35"/>
    <p:sldId id="853" r:id="rId36"/>
    <p:sldId id="854" r:id="rId37"/>
    <p:sldId id="855" r:id="rId38"/>
    <p:sldId id="856" r:id="rId39"/>
    <p:sldId id="858" r:id="rId40"/>
    <p:sldId id="859" r:id="rId41"/>
    <p:sldId id="860" r:id="rId42"/>
    <p:sldId id="861" r:id="rId43"/>
    <p:sldId id="863" r:id="rId44"/>
    <p:sldId id="864" r:id="rId45"/>
    <p:sldId id="865" r:id="rId46"/>
    <p:sldId id="866" r:id="rId47"/>
    <p:sldId id="867" r:id="rId48"/>
    <p:sldId id="868" r:id="rId49"/>
    <p:sldId id="869" r:id="rId50"/>
    <p:sldId id="870" r:id="rId51"/>
    <p:sldId id="871" r:id="rId52"/>
    <p:sldId id="872" r:id="rId53"/>
    <p:sldId id="873" r:id="rId54"/>
    <p:sldId id="874" r:id="rId55"/>
    <p:sldId id="875" r:id="rId56"/>
    <p:sldId id="876" r:id="rId57"/>
    <p:sldId id="877" r:id="rId58"/>
    <p:sldId id="878" r:id="rId59"/>
    <p:sldId id="879" r:id="rId60"/>
    <p:sldId id="880" r:id="rId61"/>
    <p:sldId id="881" r:id="rId62"/>
    <p:sldId id="883" r:id="rId63"/>
    <p:sldId id="884" r:id="rId64"/>
    <p:sldId id="885" r:id="rId65"/>
    <p:sldId id="886" r:id="rId66"/>
    <p:sldId id="887" r:id="rId67"/>
    <p:sldId id="888" r:id="rId68"/>
    <p:sldId id="889" r:id="rId69"/>
    <p:sldId id="890" r:id="rId70"/>
    <p:sldId id="891" r:id="rId71"/>
    <p:sldId id="893" r:id="rId72"/>
    <p:sldId id="894" r:id="rId73"/>
    <p:sldId id="895" r:id="rId74"/>
    <p:sldId id="896" r:id="rId75"/>
    <p:sldId id="898" r:id="rId76"/>
    <p:sldId id="897" r:id="rId77"/>
    <p:sldId id="900" r:id="rId78"/>
    <p:sldId id="901" r:id="rId79"/>
    <p:sldId id="902" r:id="rId80"/>
    <p:sldId id="903" r:id="rId81"/>
    <p:sldId id="904" r:id="rId82"/>
    <p:sldId id="905" r:id="rId83"/>
    <p:sldId id="908" r:id="rId84"/>
    <p:sldId id="906" r:id="rId85"/>
    <p:sldId id="907" r:id="rId86"/>
    <p:sldId id="909" r:id="rId87"/>
    <p:sldId id="910" r:id="rId88"/>
    <p:sldId id="911" r:id="rId89"/>
    <p:sldId id="913" r:id="rId90"/>
    <p:sldId id="914" r:id="rId91"/>
    <p:sldId id="915" r:id="rId92"/>
    <p:sldId id="916" r:id="rId93"/>
    <p:sldId id="917" r:id="rId94"/>
    <p:sldId id="918" r:id="rId95"/>
    <p:sldId id="919" r:id="rId96"/>
    <p:sldId id="920" r:id="rId97"/>
    <p:sldId id="921" r:id="rId98"/>
    <p:sldId id="922" r:id="rId99"/>
    <p:sldId id="946" r:id="rId100"/>
    <p:sldId id="923" r:id="rId101"/>
    <p:sldId id="948" r:id="rId102"/>
    <p:sldId id="957" r:id="rId103"/>
    <p:sldId id="958" r:id="rId104"/>
    <p:sldId id="959" r:id="rId105"/>
    <p:sldId id="949" r:id="rId106"/>
    <p:sldId id="929" r:id="rId107"/>
    <p:sldId id="930" r:id="rId108"/>
    <p:sldId id="931" r:id="rId109"/>
    <p:sldId id="932" r:id="rId110"/>
    <p:sldId id="933" r:id="rId111"/>
    <p:sldId id="960" r:id="rId112"/>
    <p:sldId id="961" r:id="rId113"/>
    <p:sldId id="952" r:id="rId114"/>
    <p:sldId id="937" r:id="rId115"/>
    <p:sldId id="938" r:id="rId116"/>
    <p:sldId id="939" r:id="rId117"/>
    <p:sldId id="953" r:id="rId118"/>
    <p:sldId id="941" r:id="rId119"/>
    <p:sldId id="954" r:id="rId120"/>
    <p:sldId id="955" r:id="rId121"/>
    <p:sldId id="956" r:id="rId122"/>
    <p:sldId id="730" r:id="rId123"/>
  </p:sldIdLst>
  <p:sldSz cx="9144000" cy="6858000" type="screen4x3"/>
  <p:notesSz cx="6858000" cy="9144000"/>
  <p:custDataLst>
    <p:tags r:id="rId129"/>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2" userDrawn="1">
          <p15:clr>
            <a:srgbClr val="A4A3A4"/>
          </p15:clr>
        </p15:guide>
        <p15:guide id="2" pos="4173"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rosoft Office 用户" initials="Office"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563C1"/>
    <a:srgbClr val="ED7D31"/>
    <a:srgbClr val="DF3C09"/>
    <a:srgbClr val="FF0E0E"/>
    <a:srgbClr val="FFF9EE"/>
    <a:srgbClr val="2F5597"/>
    <a:srgbClr val="FF9900"/>
    <a:srgbClr val="F0DADA"/>
    <a:srgbClr val="FF0000"/>
    <a:srgbClr val="4472C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浅色样式 3 - 强调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5A111915-BE36-4E01-A7E5-04B1672EAD32}" styleName="浅色样式 2 - 强调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68D230F3-CF80-4859-8CE7-A43EE81993B5}" styleName="浅色样式 1 - 强调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397" autoAdjust="0"/>
    <p:restoredTop sz="96046" autoAdjust="0"/>
  </p:normalViewPr>
  <p:slideViewPr>
    <p:cSldViewPr snapToGrid="0" showGuides="1">
      <p:cViewPr>
        <p:scale>
          <a:sx n="100" d="100"/>
          <a:sy n="100" d="100"/>
        </p:scale>
        <p:origin x="1326" y="318"/>
      </p:cViewPr>
      <p:guideLst>
        <p:guide orient="horz" pos="2132"/>
        <p:guide pos="4173"/>
      </p:guideLst>
    </p:cSldViewPr>
  </p:slideViewPr>
  <p:notesTextViewPr>
    <p:cViewPr>
      <p:scale>
        <a:sx n="1" d="1"/>
        <a:sy n="1" d="1"/>
      </p:scale>
      <p:origin x="0" y="0"/>
    </p:cViewPr>
  </p:notesTextViewPr>
  <p:sorterViewPr>
    <p:cViewPr>
      <p:scale>
        <a:sx n="66" d="100"/>
        <a:sy n="66" d="100"/>
      </p:scale>
      <p:origin x="0" y="0"/>
    </p:cViewPr>
  </p:sorterViewPr>
  <p:notesViewPr>
    <p:cSldViewPr snapToGrid="0">
      <p:cViewPr varScale="1">
        <p:scale>
          <a:sx n="80" d="100"/>
          <a:sy n="80" d="100"/>
        </p:scale>
        <p:origin x="3552" y="90"/>
      </p:cViewPr>
      <p:guideLst/>
    </p:cSldViewPr>
  </p:notes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5.xml"/><Relationship Id="rId98" Type="http://schemas.openxmlformats.org/officeDocument/2006/relationships/slide" Target="slides/slide94.xml"/><Relationship Id="rId97" Type="http://schemas.openxmlformats.org/officeDocument/2006/relationships/slide" Target="slides/slide93.xml"/><Relationship Id="rId96" Type="http://schemas.openxmlformats.org/officeDocument/2006/relationships/slide" Target="slides/slide92.xml"/><Relationship Id="rId95" Type="http://schemas.openxmlformats.org/officeDocument/2006/relationships/slide" Target="slides/slide91.xml"/><Relationship Id="rId94" Type="http://schemas.openxmlformats.org/officeDocument/2006/relationships/slide" Target="slides/slide90.xml"/><Relationship Id="rId93" Type="http://schemas.openxmlformats.org/officeDocument/2006/relationships/slide" Target="slides/slide89.xml"/><Relationship Id="rId92" Type="http://schemas.openxmlformats.org/officeDocument/2006/relationships/slide" Target="slides/slide88.xml"/><Relationship Id="rId91" Type="http://schemas.openxmlformats.org/officeDocument/2006/relationships/slide" Target="slides/slide87.xml"/><Relationship Id="rId90" Type="http://schemas.openxmlformats.org/officeDocument/2006/relationships/slide" Target="slides/slide86.xml"/><Relationship Id="rId9" Type="http://schemas.openxmlformats.org/officeDocument/2006/relationships/slide" Target="slides/slide5.xml"/><Relationship Id="rId89" Type="http://schemas.openxmlformats.org/officeDocument/2006/relationships/slide" Target="slides/slide85.xml"/><Relationship Id="rId88" Type="http://schemas.openxmlformats.org/officeDocument/2006/relationships/slide" Target="slides/slide84.xml"/><Relationship Id="rId87" Type="http://schemas.openxmlformats.org/officeDocument/2006/relationships/slide" Target="slides/slide83.xml"/><Relationship Id="rId86" Type="http://schemas.openxmlformats.org/officeDocument/2006/relationships/slide" Target="slides/slide82.xml"/><Relationship Id="rId85" Type="http://schemas.openxmlformats.org/officeDocument/2006/relationships/slide" Target="slides/slide81.xml"/><Relationship Id="rId84" Type="http://schemas.openxmlformats.org/officeDocument/2006/relationships/slide" Target="slides/slide80.xml"/><Relationship Id="rId83" Type="http://schemas.openxmlformats.org/officeDocument/2006/relationships/slide" Target="slides/slide79.xml"/><Relationship Id="rId82" Type="http://schemas.openxmlformats.org/officeDocument/2006/relationships/slide" Target="slides/slide78.xml"/><Relationship Id="rId81" Type="http://schemas.openxmlformats.org/officeDocument/2006/relationships/slide" Target="slides/slide77.xml"/><Relationship Id="rId80" Type="http://schemas.openxmlformats.org/officeDocument/2006/relationships/slide" Target="slides/slide76.xml"/><Relationship Id="rId8" Type="http://schemas.openxmlformats.org/officeDocument/2006/relationships/slide" Target="slides/slide4.xml"/><Relationship Id="rId79" Type="http://schemas.openxmlformats.org/officeDocument/2006/relationships/slide" Target="slides/slide75.xml"/><Relationship Id="rId78" Type="http://schemas.openxmlformats.org/officeDocument/2006/relationships/slide" Target="slides/slide74.xml"/><Relationship Id="rId77" Type="http://schemas.openxmlformats.org/officeDocument/2006/relationships/slide" Target="slides/slide73.xml"/><Relationship Id="rId76" Type="http://schemas.openxmlformats.org/officeDocument/2006/relationships/slide" Target="slides/slide72.xml"/><Relationship Id="rId75" Type="http://schemas.openxmlformats.org/officeDocument/2006/relationships/slide" Target="slides/slide71.xml"/><Relationship Id="rId74" Type="http://schemas.openxmlformats.org/officeDocument/2006/relationships/slide" Target="slides/slide70.xml"/><Relationship Id="rId73" Type="http://schemas.openxmlformats.org/officeDocument/2006/relationships/slide" Target="slides/slide69.xml"/><Relationship Id="rId72" Type="http://schemas.openxmlformats.org/officeDocument/2006/relationships/slide" Target="slides/slide68.xml"/><Relationship Id="rId71" Type="http://schemas.openxmlformats.org/officeDocument/2006/relationships/slide" Target="slides/slide67.xml"/><Relationship Id="rId70" Type="http://schemas.openxmlformats.org/officeDocument/2006/relationships/slide" Target="slides/slide66.xml"/><Relationship Id="rId7" Type="http://schemas.openxmlformats.org/officeDocument/2006/relationships/slide" Target="slides/slide3.xml"/><Relationship Id="rId69" Type="http://schemas.openxmlformats.org/officeDocument/2006/relationships/slide" Target="slides/slide65.xml"/><Relationship Id="rId68" Type="http://schemas.openxmlformats.org/officeDocument/2006/relationships/slide" Target="slides/slide64.xml"/><Relationship Id="rId67" Type="http://schemas.openxmlformats.org/officeDocument/2006/relationships/slide" Target="slides/slide63.xml"/><Relationship Id="rId66" Type="http://schemas.openxmlformats.org/officeDocument/2006/relationships/slide" Target="slides/slide62.xml"/><Relationship Id="rId65" Type="http://schemas.openxmlformats.org/officeDocument/2006/relationships/slide" Target="slides/slide61.xml"/><Relationship Id="rId64" Type="http://schemas.openxmlformats.org/officeDocument/2006/relationships/slide" Target="slides/slide60.xml"/><Relationship Id="rId63" Type="http://schemas.openxmlformats.org/officeDocument/2006/relationships/slide" Target="slides/slide59.xml"/><Relationship Id="rId62" Type="http://schemas.openxmlformats.org/officeDocument/2006/relationships/slide" Target="slides/slide58.xml"/><Relationship Id="rId61" Type="http://schemas.openxmlformats.org/officeDocument/2006/relationships/slide" Target="slides/slide57.xml"/><Relationship Id="rId60" Type="http://schemas.openxmlformats.org/officeDocument/2006/relationships/slide" Target="slides/slide56.xml"/><Relationship Id="rId6" Type="http://schemas.openxmlformats.org/officeDocument/2006/relationships/slide" Target="slides/slide2.xml"/><Relationship Id="rId59" Type="http://schemas.openxmlformats.org/officeDocument/2006/relationships/slide" Target="slides/slide55.xml"/><Relationship Id="rId58" Type="http://schemas.openxmlformats.org/officeDocument/2006/relationships/slide" Target="slides/slide54.xml"/><Relationship Id="rId57" Type="http://schemas.openxmlformats.org/officeDocument/2006/relationships/slide" Target="slides/slide53.xml"/><Relationship Id="rId56" Type="http://schemas.openxmlformats.org/officeDocument/2006/relationships/slide" Target="slides/slide52.xml"/><Relationship Id="rId55" Type="http://schemas.openxmlformats.org/officeDocument/2006/relationships/slide" Target="slides/slide51.xml"/><Relationship Id="rId54" Type="http://schemas.openxmlformats.org/officeDocument/2006/relationships/slide" Target="slides/slide50.xml"/><Relationship Id="rId53" Type="http://schemas.openxmlformats.org/officeDocument/2006/relationships/slide" Target="slides/slide49.xml"/><Relationship Id="rId52" Type="http://schemas.openxmlformats.org/officeDocument/2006/relationships/slide" Target="slides/slide48.xml"/><Relationship Id="rId51" Type="http://schemas.openxmlformats.org/officeDocument/2006/relationships/slide" Target="slides/slide47.xml"/><Relationship Id="rId50" Type="http://schemas.openxmlformats.org/officeDocument/2006/relationships/slide" Target="slides/slide46.xml"/><Relationship Id="rId5" Type="http://schemas.openxmlformats.org/officeDocument/2006/relationships/notesMaster" Target="notesMasters/notesMaster1.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9" Type="http://schemas.openxmlformats.org/officeDocument/2006/relationships/tags" Target="tags/tag1.xml"/><Relationship Id="rId128" Type="http://schemas.openxmlformats.org/officeDocument/2006/relationships/commentAuthors" Target="commentAuthors.xml"/><Relationship Id="rId127" Type="http://schemas.openxmlformats.org/officeDocument/2006/relationships/tableStyles" Target="tableStyles.xml"/><Relationship Id="rId126" Type="http://schemas.openxmlformats.org/officeDocument/2006/relationships/viewProps" Target="viewProps.xml"/><Relationship Id="rId125" Type="http://schemas.openxmlformats.org/officeDocument/2006/relationships/presProps" Target="presProps.xml"/><Relationship Id="rId124" Type="http://schemas.openxmlformats.org/officeDocument/2006/relationships/handoutMaster" Target="handoutMasters/handoutMaster1.xml"/><Relationship Id="rId123" Type="http://schemas.openxmlformats.org/officeDocument/2006/relationships/slide" Target="slides/slide119.xml"/><Relationship Id="rId122" Type="http://schemas.openxmlformats.org/officeDocument/2006/relationships/slide" Target="slides/slide118.xml"/><Relationship Id="rId121" Type="http://schemas.openxmlformats.org/officeDocument/2006/relationships/slide" Target="slides/slide117.xml"/><Relationship Id="rId120" Type="http://schemas.openxmlformats.org/officeDocument/2006/relationships/slide" Target="slides/slide116.xml"/><Relationship Id="rId12" Type="http://schemas.openxmlformats.org/officeDocument/2006/relationships/slide" Target="slides/slide8.xml"/><Relationship Id="rId119" Type="http://schemas.openxmlformats.org/officeDocument/2006/relationships/slide" Target="slides/slide115.xml"/><Relationship Id="rId118" Type="http://schemas.openxmlformats.org/officeDocument/2006/relationships/slide" Target="slides/slide114.xml"/><Relationship Id="rId117" Type="http://schemas.openxmlformats.org/officeDocument/2006/relationships/slide" Target="slides/slide113.xml"/><Relationship Id="rId116" Type="http://schemas.openxmlformats.org/officeDocument/2006/relationships/slide" Target="slides/slide112.xml"/><Relationship Id="rId115" Type="http://schemas.openxmlformats.org/officeDocument/2006/relationships/slide" Target="slides/slide111.xml"/><Relationship Id="rId114" Type="http://schemas.openxmlformats.org/officeDocument/2006/relationships/slide" Target="slides/slide110.xml"/><Relationship Id="rId113" Type="http://schemas.openxmlformats.org/officeDocument/2006/relationships/slide" Target="slides/slide109.xml"/><Relationship Id="rId112" Type="http://schemas.openxmlformats.org/officeDocument/2006/relationships/slide" Target="slides/slide108.xml"/><Relationship Id="rId111" Type="http://schemas.openxmlformats.org/officeDocument/2006/relationships/slide" Target="slides/slide107.xml"/><Relationship Id="rId110" Type="http://schemas.openxmlformats.org/officeDocument/2006/relationships/slide" Target="slides/slide106.xml"/><Relationship Id="rId11" Type="http://schemas.openxmlformats.org/officeDocument/2006/relationships/slide" Target="slides/slide7.xml"/><Relationship Id="rId109" Type="http://schemas.openxmlformats.org/officeDocument/2006/relationships/slide" Target="slides/slide105.xml"/><Relationship Id="rId108" Type="http://schemas.openxmlformats.org/officeDocument/2006/relationships/slide" Target="slides/slide104.xml"/><Relationship Id="rId107" Type="http://schemas.openxmlformats.org/officeDocument/2006/relationships/slide" Target="slides/slide103.xml"/><Relationship Id="rId106" Type="http://schemas.openxmlformats.org/officeDocument/2006/relationships/slide" Target="slides/slide102.xml"/><Relationship Id="rId105" Type="http://schemas.openxmlformats.org/officeDocument/2006/relationships/slide" Target="slides/slide101.xml"/><Relationship Id="rId104" Type="http://schemas.openxmlformats.org/officeDocument/2006/relationships/slide" Target="slides/slide100.xml"/><Relationship Id="rId103" Type="http://schemas.openxmlformats.org/officeDocument/2006/relationships/slide" Target="slides/slide99.xml"/><Relationship Id="rId102" Type="http://schemas.openxmlformats.org/officeDocument/2006/relationships/slide" Target="slides/slide98.xml"/><Relationship Id="rId101" Type="http://schemas.openxmlformats.org/officeDocument/2006/relationships/slide" Target="slides/slide97.xml"/><Relationship Id="rId100" Type="http://schemas.openxmlformats.org/officeDocument/2006/relationships/slide" Target="slides/slide96.xml"/><Relationship Id="rId10" Type="http://schemas.openxmlformats.org/officeDocument/2006/relationships/slide" Target="slides/slide6.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15A1862-72E1-426C-855A-D48747319FD8}"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3B0BC9D-12F8-4D67-BEC5-611AE33D2FA7}"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A95E01-A3AA-414B-AC91-6247B051C58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8026A4-9EE3-4D0D-8D3A-764529D129E6}"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0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3.xml"/></Relationships>
</file>

<file path=ppt/notesSlides/_rels/notesSlide10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4.xml"/></Relationships>
</file>

<file path=ppt/notesSlides/_rels/notesSlide10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5.xml"/></Relationships>
</file>

<file path=ppt/notesSlides/_rels/notesSlide10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6.xml"/></Relationships>
</file>

<file path=ppt/notesSlides/_rels/notesSlide10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7.xml"/></Relationships>
</file>

<file path=ppt/notesSlides/_rels/notesSlide10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8.xml"/></Relationships>
</file>

<file path=ppt/notesSlides/_rels/notesSlide10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9.xml"/></Relationships>
</file>

<file path=ppt/notesSlides/_rels/notesSlide10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0.xml"/></Relationships>
</file>

<file path=ppt/notesSlides/_rels/notesSlide10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1.xml"/></Relationships>
</file>

<file path=ppt/notesSlides/_rels/notesSlide10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2.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3.xml"/></Relationships>
</file>

<file path=ppt/notesSlides/_rels/notesSlide1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4.xml"/></Relationships>
</file>

<file path=ppt/notesSlides/_rels/notesSlide1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5.xml"/></Relationships>
</file>

<file path=ppt/notesSlides/_rels/notesSlide1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6.xml"/></Relationships>
</file>

<file path=ppt/notesSlides/_rels/notesSlide1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7.xml"/></Relationships>
</file>

<file path=ppt/notesSlides/_rels/notesSlide1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8.xml"/></Relationships>
</file>

<file path=ppt/notesSlides/_rels/notesSlide1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9.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5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5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5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6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6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6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5.xml"/></Relationships>
</file>

<file path=ppt/notesSlides/_rels/notesSlide6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_rels/notesSlide6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7.xml"/></Relationships>
</file>

<file path=ppt/notesSlides/_rels/notesSlide6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8.xml"/></Relationships>
</file>

<file path=ppt/notesSlides/_rels/notesSlide6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9.xml"/></Relationships>
</file>

<file path=ppt/notesSlides/_rels/notesSlide6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0.xml"/></Relationships>
</file>

<file path=ppt/notesSlides/_rels/notesSlide6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1.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2.xml"/></Relationships>
</file>

<file path=ppt/notesSlides/_rels/notesSlide7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3.xml"/></Relationships>
</file>

<file path=ppt/notesSlides/_rels/notesSlide7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4.xml"/></Relationships>
</file>

<file path=ppt/notesSlides/_rels/notesSlide7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5.xml"/></Relationships>
</file>

<file path=ppt/notesSlides/_rels/notesSlide7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6.xml"/></Relationships>
</file>

<file path=ppt/notesSlides/_rels/notesSlide7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7.xml"/></Relationships>
</file>

<file path=ppt/notesSlides/_rels/notesSlide7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8.xml"/></Relationships>
</file>

<file path=ppt/notesSlides/_rels/notesSlide7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9.xml"/></Relationships>
</file>

<file path=ppt/notesSlides/_rels/notesSlide7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0.xml"/></Relationships>
</file>

<file path=ppt/notesSlides/_rels/notesSlide7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1.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2.xml"/></Relationships>
</file>

<file path=ppt/notesSlides/_rels/notesSlide8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3.xml"/></Relationships>
</file>

<file path=ppt/notesSlides/_rels/notesSlide8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4.xml"/></Relationships>
</file>

<file path=ppt/notesSlides/_rels/notesSlide8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5.xml"/></Relationships>
</file>

<file path=ppt/notesSlides/_rels/notesSlide8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6.xml"/></Relationships>
</file>

<file path=ppt/notesSlides/_rels/notesSlide8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7.xml"/></Relationships>
</file>

<file path=ppt/notesSlides/_rels/notesSlide8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8.xml"/></Relationships>
</file>

<file path=ppt/notesSlides/_rels/notesSlide8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9.xml"/></Relationships>
</file>

<file path=ppt/notesSlides/_rels/notesSlide8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0.xml"/></Relationships>
</file>

<file path=ppt/notesSlides/_rels/notesSlide8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1.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9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2.xml"/></Relationships>
</file>

<file path=ppt/notesSlides/_rels/notesSlide9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3.xml"/></Relationships>
</file>

<file path=ppt/notesSlides/_rels/notesSlide9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5.xml"/></Relationships>
</file>

<file path=ppt/notesSlides/_rels/notesSlide9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6.xml"/></Relationships>
</file>

<file path=ppt/notesSlides/_rels/notesSlide9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7.xml"/></Relationships>
</file>

<file path=ppt/notesSlides/_rels/notesSlide9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8.xml"/></Relationships>
</file>

<file path=ppt/notesSlides/_rels/notesSlide9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9.xml"/></Relationships>
</file>

<file path=ppt/notesSlides/_rels/notesSlide9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0.xml"/></Relationships>
</file>

<file path=ppt/notesSlides/_rels/notesSlide9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1.xml"/></Relationships>
</file>

<file path=ppt/notesSlides/_rels/notesSlide9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8026A4-9EE3-4D0D-8D3A-764529D129E6}"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fld>
            <a:endParaRPr lang="zh-CN" altLang="en-US"/>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FD8026A4-9EE3-4D0D-8D3A-764529D129E6}"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FD8026A4-9EE3-4D0D-8D3A-764529D129E6}"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FD8026A4-9EE3-4D0D-8D3A-764529D129E6}"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FD8026A4-9EE3-4D0D-8D3A-764529D129E6}"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FD8026A4-9EE3-4D0D-8D3A-764529D129E6}"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FD8026A4-9EE3-4D0D-8D3A-764529D129E6}"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FD8026A4-9EE3-4D0D-8D3A-764529D129E6}"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FD8026A4-9EE3-4D0D-8D3A-764529D129E6}"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FD8026A4-9EE3-4D0D-8D3A-764529D129E6}"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FD8026A4-9EE3-4D0D-8D3A-764529D129E6}"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fld>
            <a:endParaRPr lang="zh-CN" altLang="en-US"/>
          </a:p>
        </p:txBody>
      </p:sp>
    </p:spTree>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FD8026A4-9EE3-4D0D-8D3A-764529D129E6}"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FD8026A4-9EE3-4D0D-8D3A-764529D129E6}"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FD8026A4-9EE3-4D0D-8D3A-764529D129E6}"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FD8026A4-9EE3-4D0D-8D3A-764529D129E6}"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FD8026A4-9EE3-4D0D-8D3A-764529D129E6}"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FD8026A4-9EE3-4D0D-8D3A-764529D129E6}"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8026A4-9EE3-4D0D-8D3A-764529D129E6}"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pPr marL="342900" indent="-342900" algn="l" eaLnBrk="1" hangingPunct="1">
              <a:lnSpc>
                <a:spcPct val="115000"/>
              </a:lnSpc>
              <a:spcBef>
                <a:spcPct val="10000"/>
              </a:spcBef>
              <a:buFont typeface="Wingdings" panose="05000000000000000000" pitchFamily="2" charset="2"/>
              <a:buChar char="n"/>
            </a:pPr>
            <a:endParaRPr lang="zh-CN" altLang="en-US" dirty="0"/>
          </a:p>
        </p:txBody>
      </p:sp>
      <p:sp>
        <p:nvSpPr>
          <p:cNvPr id="4" name="灯片编号占位符 3"/>
          <p:cNvSpPr>
            <a:spLocks noGrp="1"/>
          </p:cNvSpPr>
          <p:nvPr>
            <p:ph type="sldNum" sz="quarter" idx="10"/>
          </p:nvPr>
        </p:nvSpPr>
        <p:spPr/>
        <p:txBody>
          <a:bodyPr/>
          <a:lstStyle/>
          <a:p>
            <a:fld id="{FD8026A4-9EE3-4D0D-8D3A-764529D129E6}"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FD8026A4-9EE3-4D0D-8D3A-764529D129E6}"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FD8026A4-9EE3-4D0D-8D3A-764529D129E6}"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FD8026A4-9EE3-4D0D-8D3A-764529D129E6}"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FD8026A4-9EE3-4D0D-8D3A-764529D129E6}"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FD8026A4-9EE3-4D0D-8D3A-764529D129E6}"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FD8026A4-9EE3-4D0D-8D3A-764529D129E6}"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FD8026A4-9EE3-4D0D-8D3A-764529D129E6}"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FD8026A4-9EE3-4D0D-8D3A-764529D129E6}"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FD8026A4-9EE3-4D0D-8D3A-764529D129E6}"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FD8026A4-9EE3-4D0D-8D3A-764529D129E6}"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FD8026A4-9EE3-4D0D-8D3A-764529D129E6}"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FD8026A4-9EE3-4D0D-8D3A-764529D129E6}"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FD8026A4-9EE3-4D0D-8D3A-764529D129E6}"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fld>
            <a:endParaRPr lang="zh-CN"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FD8026A4-9EE3-4D0D-8D3A-764529D129E6}"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FD8026A4-9EE3-4D0D-8D3A-764529D129E6}"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FD8026A4-9EE3-4D0D-8D3A-764529D129E6}"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FD8026A4-9EE3-4D0D-8D3A-764529D129E6}"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FD8026A4-9EE3-4D0D-8D3A-764529D129E6}"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FD8026A4-9EE3-4D0D-8D3A-764529D129E6}"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FD8026A4-9EE3-4D0D-8D3A-764529D129E6}"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FD8026A4-9EE3-4D0D-8D3A-764529D129E6}"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FD8026A4-9EE3-4D0D-8D3A-764529D129E6}"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FD8026A4-9EE3-4D0D-8D3A-764529D129E6}"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fld>
            <a:endParaRPr lang="zh-CN" alt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FD8026A4-9EE3-4D0D-8D3A-764529D129E6}"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FD8026A4-9EE3-4D0D-8D3A-764529D129E6}"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FD8026A4-9EE3-4D0D-8D3A-764529D129E6}"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FD8026A4-9EE3-4D0D-8D3A-764529D129E6}"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FD8026A4-9EE3-4D0D-8D3A-764529D129E6}"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FD8026A4-9EE3-4D0D-8D3A-764529D129E6}"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FD8026A4-9EE3-4D0D-8D3A-764529D129E6}"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FD8026A4-9EE3-4D0D-8D3A-764529D129E6}"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FD8026A4-9EE3-4D0D-8D3A-764529D129E6}"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FD8026A4-9EE3-4D0D-8D3A-764529D129E6}"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fld>
            <a:endParaRPr lang="zh-CN" altLang="en-US"/>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FD8026A4-9EE3-4D0D-8D3A-764529D129E6}"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FD8026A4-9EE3-4D0D-8D3A-764529D129E6}"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FD8026A4-9EE3-4D0D-8D3A-764529D129E6}"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FD8026A4-9EE3-4D0D-8D3A-764529D129E6}"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FD8026A4-9EE3-4D0D-8D3A-764529D129E6}"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FD8026A4-9EE3-4D0D-8D3A-764529D129E6}"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FD8026A4-9EE3-4D0D-8D3A-764529D129E6}"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FD8026A4-9EE3-4D0D-8D3A-764529D129E6}"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FD8026A4-9EE3-4D0D-8D3A-764529D129E6}"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FD8026A4-9EE3-4D0D-8D3A-764529D129E6}"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fld>
            <a:endParaRPr lang="zh-CN" altLang="en-US"/>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FD8026A4-9EE3-4D0D-8D3A-764529D129E6}"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FD8026A4-9EE3-4D0D-8D3A-764529D129E6}"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FD8026A4-9EE3-4D0D-8D3A-764529D129E6}"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FD8026A4-9EE3-4D0D-8D3A-764529D129E6}"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FD8026A4-9EE3-4D0D-8D3A-764529D129E6}"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FD8026A4-9EE3-4D0D-8D3A-764529D129E6}"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FD8026A4-9EE3-4D0D-8D3A-764529D129E6}"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FD8026A4-9EE3-4D0D-8D3A-764529D129E6}"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FD8026A4-9EE3-4D0D-8D3A-764529D129E6}"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FD8026A4-9EE3-4D0D-8D3A-764529D129E6}"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D8026A4-9EE3-4D0D-8D3A-764529D129E6}" type="slidenum">
              <a:rPr lang="zh-CN" altLang="en-US" smtClean="0"/>
            </a:fld>
            <a:endParaRPr lang="zh-CN" altLang="en-US"/>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FD8026A4-9EE3-4D0D-8D3A-764529D129E6}"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FD8026A4-9EE3-4D0D-8D3A-764529D129E6}"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FD8026A4-9EE3-4D0D-8D3A-764529D129E6}"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FD8026A4-9EE3-4D0D-8D3A-764529D129E6}"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FD8026A4-9EE3-4D0D-8D3A-764529D129E6}"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FD8026A4-9EE3-4D0D-8D3A-764529D129E6}"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FD8026A4-9EE3-4D0D-8D3A-764529D129E6}"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FD8026A4-9EE3-4D0D-8D3A-764529D129E6}"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FD8026A4-9EE3-4D0D-8D3A-764529D129E6}"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FD8026A4-9EE3-4D0D-8D3A-764529D129E6}"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9489ACA1-179B-481F-9D46-273295E5FB20}" type="datetime1">
              <a:rPr lang="zh-CN" altLang="en-US" smtClean="0"/>
            </a:fld>
            <a:endParaRPr lang="zh-CN" altLang="en-US"/>
          </a:p>
        </p:txBody>
      </p:sp>
      <p:sp>
        <p:nvSpPr>
          <p:cNvPr id="5" name="Footer Placeholder 4"/>
          <p:cNvSpPr>
            <a:spLocks noGrp="1"/>
          </p:cNvSpPr>
          <p:nvPr>
            <p:ph type="ftr" sz="quarter" idx="11"/>
          </p:nvPr>
        </p:nvSpPr>
        <p:spPr/>
        <p:txBody>
          <a:bodyPr/>
          <a:lstStyle/>
          <a:p>
            <a:r>
              <a:rPr lang="zh-CN" altLang="en-US"/>
              <a:t>计算机组成原理</a:t>
            </a:r>
            <a:r>
              <a:rPr lang="en-US" altLang="zh-CN"/>
              <a:t>--</a:t>
            </a:r>
            <a:r>
              <a:rPr lang="zh-CN" altLang="en-US"/>
              <a:t>第二章 指令系统</a:t>
            </a:r>
            <a:endParaRPr lang="zh-CN" altLang="en-US"/>
          </a:p>
        </p:txBody>
      </p:sp>
      <p:sp>
        <p:nvSpPr>
          <p:cNvPr id="6" name="Slide Number Placeholder 5"/>
          <p:cNvSpPr>
            <a:spLocks noGrp="1"/>
          </p:cNvSpPr>
          <p:nvPr>
            <p:ph type="sldNum" sz="quarter" idx="12"/>
          </p:nvPr>
        </p:nvSpPr>
        <p:spPr/>
        <p:txBody>
          <a:bodyPr/>
          <a:lstStyle/>
          <a:p>
            <a:fld id="{CD331227-691F-4B7F-8493-F4368ED92163}"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CA758268-2D8A-4C23-B12B-84CA740083CD}" type="datetime1">
              <a:rPr lang="zh-CN" altLang="en-US" smtClean="0"/>
            </a:fld>
            <a:endParaRPr lang="zh-CN" altLang="en-US"/>
          </a:p>
        </p:txBody>
      </p:sp>
      <p:sp>
        <p:nvSpPr>
          <p:cNvPr id="5" name="Footer Placeholder 4"/>
          <p:cNvSpPr>
            <a:spLocks noGrp="1"/>
          </p:cNvSpPr>
          <p:nvPr>
            <p:ph type="ftr" sz="quarter" idx="11"/>
          </p:nvPr>
        </p:nvSpPr>
        <p:spPr/>
        <p:txBody>
          <a:bodyPr/>
          <a:lstStyle/>
          <a:p>
            <a:r>
              <a:rPr lang="zh-CN" altLang="en-US"/>
              <a:t>计算机组成原理</a:t>
            </a:r>
            <a:r>
              <a:rPr lang="en-US" altLang="zh-CN"/>
              <a:t>--</a:t>
            </a:r>
            <a:r>
              <a:rPr lang="zh-CN" altLang="en-US"/>
              <a:t>第二章 指令系统</a:t>
            </a:r>
            <a:endParaRPr lang="zh-CN" altLang="en-US"/>
          </a:p>
        </p:txBody>
      </p:sp>
      <p:sp>
        <p:nvSpPr>
          <p:cNvPr id="6" name="Slide Number Placeholder 5"/>
          <p:cNvSpPr>
            <a:spLocks noGrp="1"/>
          </p:cNvSpPr>
          <p:nvPr>
            <p:ph type="sldNum" sz="quarter" idx="12"/>
          </p:nvPr>
        </p:nvSpPr>
        <p:spPr/>
        <p:txBody>
          <a:bodyPr/>
          <a:lstStyle/>
          <a:p>
            <a:fld id="{CD331227-691F-4B7F-8493-F4368ED92163}"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a:xfrm>
            <a:off x="628650" y="365125"/>
            <a:ext cx="5800725"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4ECE36AB-E675-4199-81B1-EDE34A9281E2}" type="datetime1">
              <a:rPr lang="zh-CN" altLang="en-US" smtClean="0"/>
            </a:fld>
            <a:endParaRPr lang="zh-CN" altLang="en-US"/>
          </a:p>
        </p:txBody>
      </p:sp>
      <p:sp>
        <p:nvSpPr>
          <p:cNvPr id="5" name="Footer Placeholder 4"/>
          <p:cNvSpPr>
            <a:spLocks noGrp="1"/>
          </p:cNvSpPr>
          <p:nvPr>
            <p:ph type="ftr" sz="quarter" idx="11"/>
          </p:nvPr>
        </p:nvSpPr>
        <p:spPr/>
        <p:txBody>
          <a:bodyPr/>
          <a:lstStyle/>
          <a:p>
            <a:r>
              <a:rPr lang="zh-CN" altLang="en-US"/>
              <a:t>计算机组成原理</a:t>
            </a:r>
            <a:r>
              <a:rPr lang="en-US" altLang="zh-CN"/>
              <a:t>--</a:t>
            </a:r>
            <a:r>
              <a:rPr lang="zh-CN" altLang="en-US"/>
              <a:t>第二章 指令系统</a:t>
            </a:r>
            <a:endParaRPr lang="zh-CN" altLang="en-US"/>
          </a:p>
        </p:txBody>
      </p:sp>
      <p:sp>
        <p:nvSpPr>
          <p:cNvPr id="6" name="Slide Number Placeholder 5"/>
          <p:cNvSpPr>
            <a:spLocks noGrp="1"/>
          </p:cNvSpPr>
          <p:nvPr>
            <p:ph type="sldNum" sz="quarter" idx="12"/>
          </p:nvPr>
        </p:nvSpPr>
        <p:spPr/>
        <p:txBody>
          <a:bodyPr/>
          <a:lstStyle/>
          <a:p>
            <a:fld id="{CD331227-691F-4B7F-8493-F4368ED92163}"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788D9A87-C830-409F-85BE-E85156AA519E}" type="datetime1">
              <a:rPr lang="zh-CN" altLang="en-US" smtClean="0"/>
            </a:fld>
            <a:endParaRPr lang="zh-CN" altLang="en-US"/>
          </a:p>
        </p:txBody>
      </p:sp>
      <p:sp>
        <p:nvSpPr>
          <p:cNvPr id="5" name="Footer Placeholder 4"/>
          <p:cNvSpPr>
            <a:spLocks noGrp="1"/>
          </p:cNvSpPr>
          <p:nvPr>
            <p:ph type="ftr" sz="quarter" idx="11"/>
          </p:nvPr>
        </p:nvSpPr>
        <p:spPr/>
        <p:txBody>
          <a:bodyPr/>
          <a:lstStyle/>
          <a:p>
            <a:r>
              <a:rPr lang="zh-CN" altLang="en-US"/>
              <a:t>计算机组成原理</a:t>
            </a:r>
            <a:r>
              <a:rPr lang="en-US" altLang="zh-CN"/>
              <a:t>--</a:t>
            </a:r>
            <a:r>
              <a:rPr lang="zh-CN" altLang="en-US"/>
              <a:t>第二章 指令系统</a:t>
            </a:r>
            <a:endParaRPr lang="zh-CN" altLang="en-US"/>
          </a:p>
        </p:txBody>
      </p:sp>
      <p:sp>
        <p:nvSpPr>
          <p:cNvPr id="6" name="Slide Number Placeholder 5"/>
          <p:cNvSpPr>
            <a:spLocks noGrp="1"/>
          </p:cNvSpPr>
          <p:nvPr>
            <p:ph type="sldNum" sz="quarter" idx="12"/>
          </p:nvPr>
        </p:nvSpPr>
        <p:spPr/>
        <p:txBody>
          <a:bodyPr/>
          <a:lstStyle/>
          <a:p>
            <a:fld id="{CD331227-691F-4B7F-8493-F4368ED92163}"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D5880EAA-ADDE-4F54-8535-0F5595BDF0FA}" type="datetime1">
              <a:rPr lang="zh-CN" altLang="en-US" smtClean="0"/>
            </a:fld>
            <a:endParaRPr lang="zh-CN" altLang="en-US"/>
          </a:p>
        </p:txBody>
      </p:sp>
      <p:sp>
        <p:nvSpPr>
          <p:cNvPr id="5" name="Footer Placeholder 4"/>
          <p:cNvSpPr>
            <a:spLocks noGrp="1"/>
          </p:cNvSpPr>
          <p:nvPr>
            <p:ph type="ftr" sz="quarter" idx="11"/>
          </p:nvPr>
        </p:nvSpPr>
        <p:spPr/>
        <p:txBody>
          <a:bodyPr/>
          <a:lstStyle/>
          <a:p>
            <a:r>
              <a:rPr lang="zh-CN" altLang="en-US"/>
              <a:t>计算机组成原理</a:t>
            </a:r>
            <a:r>
              <a:rPr lang="en-US" altLang="zh-CN"/>
              <a:t>--</a:t>
            </a:r>
            <a:r>
              <a:rPr lang="zh-CN" altLang="en-US"/>
              <a:t>第二章 指令系统</a:t>
            </a:r>
            <a:endParaRPr lang="zh-CN" altLang="en-US"/>
          </a:p>
        </p:txBody>
      </p:sp>
      <p:sp>
        <p:nvSpPr>
          <p:cNvPr id="6" name="Slide Number Placeholder 5"/>
          <p:cNvSpPr>
            <a:spLocks noGrp="1"/>
          </p:cNvSpPr>
          <p:nvPr>
            <p:ph type="sldNum" sz="quarter" idx="12"/>
          </p:nvPr>
        </p:nvSpPr>
        <p:spPr/>
        <p:txBody>
          <a:bodyPr/>
          <a:lstStyle/>
          <a:p>
            <a:fld id="{CD331227-691F-4B7F-8493-F4368ED92163}"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Date Placeholder 3"/>
          <p:cNvSpPr>
            <a:spLocks noGrp="1"/>
          </p:cNvSpPr>
          <p:nvPr>
            <p:ph type="dt" sz="half" idx="10"/>
          </p:nvPr>
        </p:nvSpPr>
        <p:spPr/>
        <p:txBody>
          <a:bodyPr/>
          <a:lstStyle/>
          <a:p>
            <a:fld id="{3BEB1F8A-47FE-46C1-8692-75803E353532}" type="datetime1">
              <a:rPr lang="zh-CN" altLang="en-US" smtClean="0"/>
            </a:fld>
            <a:endParaRPr lang="zh-CN" altLang="en-US"/>
          </a:p>
        </p:txBody>
      </p:sp>
      <p:sp>
        <p:nvSpPr>
          <p:cNvPr id="5" name="Footer Placeholder 4"/>
          <p:cNvSpPr>
            <a:spLocks noGrp="1"/>
          </p:cNvSpPr>
          <p:nvPr>
            <p:ph type="ftr" sz="quarter" idx="11"/>
          </p:nvPr>
        </p:nvSpPr>
        <p:spPr/>
        <p:txBody>
          <a:bodyPr/>
          <a:lstStyle/>
          <a:p>
            <a:r>
              <a:rPr lang="zh-CN" altLang="en-US"/>
              <a:t>计算机组成原理</a:t>
            </a:r>
            <a:r>
              <a:rPr lang="en-US" altLang="zh-CN"/>
              <a:t>--</a:t>
            </a:r>
            <a:r>
              <a:rPr lang="zh-CN" altLang="en-US"/>
              <a:t>第二章 指令系统</a:t>
            </a:r>
            <a:endParaRPr lang="zh-CN" altLang="en-US"/>
          </a:p>
        </p:txBody>
      </p:sp>
      <p:sp>
        <p:nvSpPr>
          <p:cNvPr id="6" name="Slide Number Placeholder 5"/>
          <p:cNvSpPr>
            <a:spLocks noGrp="1"/>
          </p:cNvSpPr>
          <p:nvPr>
            <p:ph type="sldNum" sz="quarter" idx="12"/>
          </p:nvPr>
        </p:nvSpPr>
        <p:spPr/>
        <p:txBody>
          <a:bodyPr/>
          <a:lstStyle/>
          <a:p>
            <a:fld id="{CD331227-691F-4B7F-8493-F4368ED92163}"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hasCustomPrompt="1"/>
          </p:nvPr>
        </p:nvSpPr>
        <p:spPr>
          <a:xfrm>
            <a:off x="628650" y="1825625"/>
            <a:ext cx="38862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Content Placeholder 3"/>
          <p:cNvSpPr>
            <a:spLocks noGrp="1"/>
          </p:cNvSpPr>
          <p:nvPr>
            <p:ph sz="half" idx="2" hasCustomPrompt="1"/>
          </p:nvPr>
        </p:nvSpPr>
        <p:spPr>
          <a:xfrm>
            <a:off x="4629150" y="1825625"/>
            <a:ext cx="38862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Date Placeholder 4"/>
          <p:cNvSpPr>
            <a:spLocks noGrp="1"/>
          </p:cNvSpPr>
          <p:nvPr>
            <p:ph type="dt" sz="half" idx="10"/>
          </p:nvPr>
        </p:nvSpPr>
        <p:spPr/>
        <p:txBody>
          <a:bodyPr/>
          <a:lstStyle/>
          <a:p>
            <a:fld id="{3313390D-26BF-4C42-A9E6-38E4F6C20024}" type="datetime1">
              <a:rPr lang="zh-CN" altLang="en-US" smtClean="0"/>
            </a:fld>
            <a:endParaRPr lang="zh-CN" altLang="en-US"/>
          </a:p>
        </p:txBody>
      </p:sp>
      <p:sp>
        <p:nvSpPr>
          <p:cNvPr id="6" name="Footer Placeholder 5"/>
          <p:cNvSpPr>
            <a:spLocks noGrp="1"/>
          </p:cNvSpPr>
          <p:nvPr>
            <p:ph type="ftr" sz="quarter" idx="11"/>
          </p:nvPr>
        </p:nvSpPr>
        <p:spPr/>
        <p:txBody>
          <a:bodyPr/>
          <a:lstStyle/>
          <a:p>
            <a:r>
              <a:rPr lang="zh-CN" altLang="en-US"/>
              <a:t>计算机组成原理</a:t>
            </a:r>
            <a:r>
              <a:rPr lang="en-US" altLang="zh-CN"/>
              <a:t>--</a:t>
            </a:r>
            <a:r>
              <a:rPr lang="zh-CN" altLang="en-US"/>
              <a:t>第二章 指令系统</a:t>
            </a:r>
            <a:endParaRPr lang="zh-CN" altLang="en-US"/>
          </a:p>
        </p:txBody>
      </p:sp>
      <p:sp>
        <p:nvSpPr>
          <p:cNvPr id="7" name="Slide Number Placeholder 6"/>
          <p:cNvSpPr>
            <a:spLocks noGrp="1"/>
          </p:cNvSpPr>
          <p:nvPr>
            <p:ph type="sldNum" sz="quarter" idx="12"/>
          </p:nvPr>
        </p:nvSpPr>
        <p:spPr/>
        <p:txBody>
          <a:bodyPr/>
          <a:lstStyle/>
          <a:p>
            <a:fld id="{CD331227-691F-4B7F-8493-F4368ED92163}"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Content Placeholder 3"/>
          <p:cNvSpPr>
            <a:spLocks noGrp="1"/>
          </p:cNvSpPr>
          <p:nvPr>
            <p:ph sz="half" idx="2" hasCustomPrompt="1"/>
          </p:nvPr>
        </p:nvSpPr>
        <p:spPr>
          <a:xfrm>
            <a:off x="629842" y="2505075"/>
            <a:ext cx="3868340"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Text Placeholder 4"/>
          <p:cNvSpPr>
            <a:spLocks noGrp="1"/>
          </p:cNvSpPr>
          <p:nvPr>
            <p:ph type="body" sz="quarter" idx="3" hasCustomPrompt="1"/>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Content Placeholder 5"/>
          <p:cNvSpPr>
            <a:spLocks noGrp="1"/>
          </p:cNvSpPr>
          <p:nvPr>
            <p:ph sz="quarter" idx="4" hasCustomPrompt="1"/>
          </p:nvPr>
        </p:nvSpPr>
        <p:spPr>
          <a:xfrm>
            <a:off x="4629150" y="2505075"/>
            <a:ext cx="3887391"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7" name="Date Placeholder 6"/>
          <p:cNvSpPr>
            <a:spLocks noGrp="1"/>
          </p:cNvSpPr>
          <p:nvPr>
            <p:ph type="dt" sz="half" idx="10"/>
          </p:nvPr>
        </p:nvSpPr>
        <p:spPr/>
        <p:txBody>
          <a:bodyPr/>
          <a:lstStyle/>
          <a:p>
            <a:fld id="{8421066C-61F4-4E6B-864F-2943BC6028A7}" type="datetime1">
              <a:rPr lang="zh-CN" altLang="en-US" smtClean="0"/>
            </a:fld>
            <a:endParaRPr lang="zh-CN" altLang="en-US"/>
          </a:p>
        </p:txBody>
      </p:sp>
      <p:sp>
        <p:nvSpPr>
          <p:cNvPr id="8" name="Footer Placeholder 7"/>
          <p:cNvSpPr>
            <a:spLocks noGrp="1"/>
          </p:cNvSpPr>
          <p:nvPr>
            <p:ph type="ftr" sz="quarter" idx="11"/>
          </p:nvPr>
        </p:nvSpPr>
        <p:spPr/>
        <p:txBody>
          <a:bodyPr/>
          <a:lstStyle/>
          <a:p>
            <a:r>
              <a:rPr lang="zh-CN" altLang="en-US"/>
              <a:t>计算机组成原理</a:t>
            </a:r>
            <a:r>
              <a:rPr lang="en-US" altLang="zh-CN"/>
              <a:t>--</a:t>
            </a:r>
            <a:r>
              <a:rPr lang="zh-CN" altLang="en-US"/>
              <a:t>第二章 指令系统</a:t>
            </a:r>
            <a:endParaRPr lang="zh-CN" altLang="en-US"/>
          </a:p>
        </p:txBody>
      </p:sp>
      <p:sp>
        <p:nvSpPr>
          <p:cNvPr id="9" name="Slide Number Placeholder 8"/>
          <p:cNvSpPr>
            <a:spLocks noGrp="1"/>
          </p:cNvSpPr>
          <p:nvPr>
            <p:ph type="sldNum" sz="quarter" idx="12"/>
          </p:nvPr>
        </p:nvSpPr>
        <p:spPr/>
        <p:txBody>
          <a:bodyPr/>
          <a:lstStyle/>
          <a:p>
            <a:fld id="{CD331227-691F-4B7F-8493-F4368ED92163}"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FF1E57E0-123E-449E-AAEB-6A4A5FA568C6}" type="datetime1">
              <a:rPr lang="zh-CN" altLang="en-US" smtClean="0"/>
            </a:fld>
            <a:endParaRPr lang="zh-CN" altLang="en-US"/>
          </a:p>
        </p:txBody>
      </p:sp>
      <p:sp>
        <p:nvSpPr>
          <p:cNvPr id="4" name="Footer Placeholder 3"/>
          <p:cNvSpPr>
            <a:spLocks noGrp="1"/>
          </p:cNvSpPr>
          <p:nvPr>
            <p:ph type="ftr" sz="quarter" idx="11"/>
          </p:nvPr>
        </p:nvSpPr>
        <p:spPr/>
        <p:txBody>
          <a:bodyPr/>
          <a:lstStyle/>
          <a:p>
            <a:r>
              <a:rPr lang="zh-CN" altLang="en-US"/>
              <a:t>计算机组成原理</a:t>
            </a:r>
            <a:r>
              <a:rPr lang="en-US" altLang="zh-CN"/>
              <a:t>--</a:t>
            </a:r>
            <a:r>
              <a:rPr lang="zh-CN" altLang="en-US"/>
              <a:t>第二章 指令系统</a:t>
            </a:r>
            <a:endParaRPr lang="zh-CN" altLang="en-US"/>
          </a:p>
        </p:txBody>
      </p:sp>
      <p:sp>
        <p:nvSpPr>
          <p:cNvPr id="5" name="Slide Number Placeholder 4"/>
          <p:cNvSpPr>
            <a:spLocks noGrp="1"/>
          </p:cNvSpPr>
          <p:nvPr>
            <p:ph type="sldNum" sz="quarter" idx="12"/>
          </p:nvPr>
        </p:nvSpPr>
        <p:spPr/>
        <p:txBody>
          <a:bodyPr/>
          <a:lstStyle/>
          <a:p>
            <a:fld id="{CD331227-691F-4B7F-8493-F4368ED92163}"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bg>
      <p:bgRef idx="1001">
        <a:schemeClr val="bg1"/>
      </p:bgRef>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5409D2-74BE-44AA-BDB7-35FFCCA8937B}" type="datetime1">
              <a:rPr lang="zh-CN" altLang="en-US" smtClean="0"/>
            </a:fld>
            <a:endParaRPr lang="zh-CN" altLang="en-US"/>
          </a:p>
        </p:txBody>
      </p:sp>
      <p:sp>
        <p:nvSpPr>
          <p:cNvPr id="3" name="Footer Placeholder 2"/>
          <p:cNvSpPr>
            <a:spLocks noGrp="1"/>
          </p:cNvSpPr>
          <p:nvPr>
            <p:ph type="ftr" sz="quarter" idx="11"/>
          </p:nvPr>
        </p:nvSpPr>
        <p:spPr/>
        <p:txBody>
          <a:bodyPr/>
          <a:lstStyle/>
          <a:p>
            <a:r>
              <a:rPr lang="zh-CN" altLang="en-US"/>
              <a:t>计算机组成原理</a:t>
            </a:r>
            <a:r>
              <a:rPr lang="en-US" altLang="zh-CN"/>
              <a:t>--</a:t>
            </a:r>
            <a:r>
              <a:rPr lang="zh-CN" altLang="en-US"/>
              <a:t>第二章 指令系统</a:t>
            </a:r>
            <a:endParaRPr lang="zh-CN" altLang="en-US"/>
          </a:p>
        </p:txBody>
      </p:sp>
      <p:sp>
        <p:nvSpPr>
          <p:cNvPr id="4" name="Slide Number Placeholder 3"/>
          <p:cNvSpPr>
            <a:spLocks noGrp="1"/>
          </p:cNvSpPr>
          <p:nvPr>
            <p:ph type="sldNum" sz="quarter" idx="12"/>
          </p:nvPr>
        </p:nvSpPr>
        <p:spPr/>
        <p:txBody>
          <a:bodyPr/>
          <a:lstStyle/>
          <a:p>
            <a:fld id="{CD331227-691F-4B7F-8493-F4368ED92163}" type="slidenum">
              <a:rPr lang="zh-CN" altLang="en-US" smtClean="0"/>
            </a:fld>
            <a:endParaRPr lang="zh-CN" altLang="en-US"/>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FA9D4422-EEEB-47F6-A8F5-0D42B95B92D6}" type="datetime1">
              <a:rPr lang="zh-CN" altLang="en-US" smtClean="0"/>
            </a:fld>
            <a:endParaRPr lang="zh-CN" altLang="en-US"/>
          </a:p>
        </p:txBody>
      </p:sp>
      <p:sp>
        <p:nvSpPr>
          <p:cNvPr id="5" name="Footer Placeholder 4"/>
          <p:cNvSpPr>
            <a:spLocks noGrp="1"/>
          </p:cNvSpPr>
          <p:nvPr>
            <p:ph type="ftr" sz="quarter" idx="11"/>
          </p:nvPr>
        </p:nvSpPr>
        <p:spPr/>
        <p:txBody>
          <a:bodyPr/>
          <a:lstStyle/>
          <a:p>
            <a:r>
              <a:rPr lang="zh-CN" altLang="en-US"/>
              <a:t>计算机组成原理</a:t>
            </a:r>
            <a:r>
              <a:rPr lang="en-US" altLang="zh-CN"/>
              <a:t>--</a:t>
            </a:r>
            <a:r>
              <a:rPr lang="zh-CN" altLang="en-US"/>
              <a:t>第二章 指令系统</a:t>
            </a:r>
            <a:endParaRPr lang="zh-CN" altLang="en-US"/>
          </a:p>
        </p:txBody>
      </p:sp>
      <p:sp>
        <p:nvSpPr>
          <p:cNvPr id="6" name="Slide Number Placeholder 5"/>
          <p:cNvSpPr>
            <a:spLocks noGrp="1"/>
          </p:cNvSpPr>
          <p:nvPr>
            <p:ph type="sldNum" sz="quarter" idx="12"/>
          </p:nvPr>
        </p:nvSpPr>
        <p:spPr/>
        <p:txBody>
          <a:bodyPr/>
          <a:lstStyle/>
          <a:p>
            <a:fld id="{CD331227-691F-4B7F-8493-F4368ED92163}"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hasCustomPrompt="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Text Placeholder 3"/>
          <p:cNvSpPr>
            <a:spLocks noGrp="1"/>
          </p:cNvSpPr>
          <p:nvPr>
            <p:ph type="body" sz="half" idx="2" hasCustomPrompt="1"/>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Date Placeholder 4"/>
          <p:cNvSpPr>
            <a:spLocks noGrp="1"/>
          </p:cNvSpPr>
          <p:nvPr>
            <p:ph type="dt" sz="half" idx="10"/>
          </p:nvPr>
        </p:nvSpPr>
        <p:spPr/>
        <p:txBody>
          <a:bodyPr/>
          <a:lstStyle/>
          <a:p>
            <a:fld id="{58708F44-00E3-4D82-AE25-337DD1835D83}" type="datetime1">
              <a:rPr lang="zh-CN" altLang="en-US" smtClean="0"/>
            </a:fld>
            <a:endParaRPr lang="zh-CN" altLang="en-US"/>
          </a:p>
        </p:txBody>
      </p:sp>
      <p:sp>
        <p:nvSpPr>
          <p:cNvPr id="6" name="Footer Placeholder 5"/>
          <p:cNvSpPr>
            <a:spLocks noGrp="1"/>
          </p:cNvSpPr>
          <p:nvPr>
            <p:ph type="ftr" sz="quarter" idx="11"/>
          </p:nvPr>
        </p:nvSpPr>
        <p:spPr/>
        <p:txBody>
          <a:bodyPr/>
          <a:lstStyle/>
          <a:p>
            <a:r>
              <a:rPr lang="zh-CN" altLang="en-US"/>
              <a:t>计算机组成原理</a:t>
            </a:r>
            <a:r>
              <a:rPr lang="en-US" altLang="zh-CN"/>
              <a:t>--</a:t>
            </a:r>
            <a:r>
              <a:rPr lang="zh-CN" altLang="en-US"/>
              <a:t>第二章 指令系统</a:t>
            </a:r>
            <a:endParaRPr lang="zh-CN" altLang="en-US"/>
          </a:p>
        </p:txBody>
      </p:sp>
      <p:sp>
        <p:nvSpPr>
          <p:cNvPr id="7" name="Slide Number Placeholder 6"/>
          <p:cNvSpPr>
            <a:spLocks noGrp="1"/>
          </p:cNvSpPr>
          <p:nvPr>
            <p:ph type="sldNum" sz="quarter" idx="12"/>
          </p:nvPr>
        </p:nvSpPr>
        <p:spPr/>
        <p:txBody>
          <a:bodyPr/>
          <a:lstStyle/>
          <a:p>
            <a:fld id="{CD331227-691F-4B7F-8493-F4368ED92163}"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hasCustomPrompt="1"/>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Date Placeholder 4"/>
          <p:cNvSpPr>
            <a:spLocks noGrp="1"/>
          </p:cNvSpPr>
          <p:nvPr>
            <p:ph type="dt" sz="half" idx="10"/>
          </p:nvPr>
        </p:nvSpPr>
        <p:spPr/>
        <p:txBody>
          <a:bodyPr/>
          <a:lstStyle/>
          <a:p>
            <a:fld id="{FB786B1F-17BF-470F-895C-022A974E2B84}" type="datetime1">
              <a:rPr lang="zh-CN" altLang="en-US" smtClean="0"/>
            </a:fld>
            <a:endParaRPr lang="zh-CN" altLang="en-US"/>
          </a:p>
        </p:txBody>
      </p:sp>
      <p:sp>
        <p:nvSpPr>
          <p:cNvPr id="6" name="Footer Placeholder 5"/>
          <p:cNvSpPr>
            <a:spLocks noGrp="1"/>
          </p:cNvSpPr>
          <p:nvPr>
            <p:ph type="ftr" sz="quarter" idx="11"/>
          </p:nvPr>
        </p:nvSpPr>
        <p:spPr/>
        <p:txBody>
          <a:bodyPr/>
          <a:lstStyle/>
          <a:p>
            <a:r>
              <a:rPr lang="zh-CN" altLang="en-US"/>
              <a:t>计算机组成原理</a:t>
            </a:r>
            <a:r>
              <a:rPr lang="en-US" altLang="zh-CN"/>
              <a:t>--</a:t>
            </a:r>
            <a:r>
              <a:rPr lang="zh-CN" altLang="en-US"/>
              <a:t>第二章 指令系统</a:t>
            </a:r>
            <a:endParaRPr lang="zh-CN" altLang="en-US"/>
          </a:p>
        </p:txBody>
      </p:sp>
      <p:sp>
        <p:nvSpPr>
          <p:cNvPr id="7" name="Slide Number Placeholder 6"/>
          <p:cNvSpPr>
            <a:spLocks noGrp="1"/>
          </p:cNvSpPr>
          <p:nvPr>
            <p:ph type="sldNum" sz="quarter" idx="12"/>
          </p:nvPr>
        </p:nvSpPr>
        <p:spPr/>
        <p:txBody>
          <a:bodyPr/>
          <a:lstStyle/>
          <a:p>
            <a:fld id="{CD331227-691F-4B7F-8493-F4368ED92163}"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279EC1CE-EBFE-40EA-8572-6F456C6ACAC3}" type="datetime1">
              <a:rPr lang="zh-CN" altLang="en-US" smtClean="0"/>
            </a:fld>
            <a:endParaRPr lang="zh-CN" altLang="en-US"/>
          </a:p>
        </p:txBody>
      </p:sp>
      <p:sp>
        <p:nvSpPr>
          <p:cNvPr id="5" name="Footer Placeholder 4"/>
          <p:cNvSpPr>
            <a:spLocks noGrp="1"/>
          </p:cNvSpPr>
          <p:nvPr>
            <p:ph type="ftr" sz="quarter" idx="11"/>
          </p:nvPr>
        </p:nvSpPr>
        <p:spPr/>
        <p:txBody>
          <a:bodyPr/>
          <a:lstStyle/>
          <a:p>
            <a:r>
              <a:rPr lang="zh-CN" altLang="en-US"/>
              <a:t>计算机组成原理</a:t>
            </a:r>
            <a:r>
              <a:rPr lang="en-US" altLang="zh-CN"/>
              <a:t>--</a:t>
            </a:r>
            <a:r>
              <a:rPr lang="zh-CN" altLang="en-US"/>
              <a:t>第二章 指令系统</a:t>
            </a:r>
            <a:endParaRPr lang="zh-CN" altLang="en-US"/>
          </a:p>
        </p:txBody>
      </p:sp>
      <p:sp>
        <p:nvSpPr>
          <p:cNvPr id="6" name="Slide Number Placeholder 5"/>
          <p:cNvSpPr>
            <a:spLocks noGrp="1"/>
          </p:cNvSpPr>
          <p:nvPr>
            <p:ph type="sldNum" sz="quarter" idx="12"/>
          </p:nvPr>
        </p:nvSpPr>
        <p:spPr/>
        <p:txBody>
          <a:bodyPr/>
          <a:lstStyle/>
          <a:p>
            <a:fld id="{CD331227-691F-4B7F-8493-F4368ED92163}"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a:xfrm>
            <a:off x="628650" y="365125"/>
            <a:ext cx="5800725"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F24E2CB2-754E-4991-9B35-2910A91449A5}" type="datetime1">
              <a:rPr lang="zh-CN" altLang="en-US" smtClean="0"/>
            </a:fld>
            <a:endParaRPr lang="zh-CN" altLang="en-US"/>
          </a:p>
        </p:txBody>
      </p:sp>
      <p:sp>
        <p:nvSpPr>
          <p:cNvPr id="5" name="Footer Placeholder 4"/>
          <p:cNvSpPr>
            <a:spLocks noGrp="1"/>
          </p:cNvSpPr>
          <p:nvPr>
            <p:ph type="ftr" sz="quarter" idx="11"/>
          </p:nvPr>
        </p:nvSpPr>
        <p:spPr/>
        <p:txBody>
          <a:bodyPr/>
          <a:lstStyle/>
          <a:p>
            <a:r>
              <a:rPr lang="zh-CN" altLang="en-US"/>
              <a:t>计算机组成原理</a:t>
            </a:r>
            <a:r>
              <a:rPr lang="en-US" altLang="zh-CN"/>
              <a:t>--</a:t>
            </a:r>
            <a:r>
              <a:rPr lang="zh-CN" altLang="en-US"/>
              <a:t>第二章 指令系统</a:t>
            </a:r>
            <a:endParaRPr lang="zh-CN" altLang="en-US"/>
          </a:p>
        </p:txBody>
      </p:sp>
      <p:sp>
        <p:nvSpPr>
          <p:cNvPr id="6" name="Slide Number Placeholder 5"/>
          <p:cNvSpPr>
            <a:spLocks noGrp="1"/>
          </p:cNvSpPr>
          <p:nvPr>
            <p:ph type="sldNum" sz="quarter" idx="12"/>
          </p:nvPr>
        </p:nvSpPr>
        <p:spPr/>
        <p:txBody>
          <a:bodyPr/>
          <a:lstStyle/>
          <a:p>
            <a:fld id="{CD331227-691F-4B7F-8493-F4368ED92163}"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Date Placeholder 3"/>
          <p:cNvSpPr>
            <a:spLocks noGrp="1"/>
          </p:cNvSpPr>
          <p:nvPr>
            <p:ph type="dt" sz="half" idx="10"/>
          </p:nvPr>
        </p:nvSpPr>
        <p:spPr/>
        <p:txBody>
          <a:bodyPr/>
          <a:lstStyle/>
          <a:p>
            <a:fld id="{E78E5202-77FE-4996-ADD2-3B5ED26F29B9}" type="datetime1">
              <a:rPr lang="zh-CN" altLang="en-US" smtClean="0"/>
            </a:fld>
            <a:endParaRPr lang="zh-CN" altLang="en-US"/>
          </a:p>
        </p:txBody>
      </p:sp>
      <p:sp>
        <p:nvSpPr>
          <p:cNvPr id="5" name="Footer Placeholder 4"/>
          <p:cNvSpPr>
            <a:spLocks noGrp="1"/>
          </p:cNvSpPr>
          <p:nvPr>
            <p:ph type="ftr" sz="quarter" idx="11"/>
          </p:nvPr>
        </p:nvSpPr>
        <p:spPr/>
        <p:txBody>
          <a:bodyPr/>
          <a:lstStyle/>
          <a:p>
            <a:r>
              <a:rPr lang="zh-CN" altLang="en-US"/>
              <a:t>计算机组成原理</a:t>
            </a:r>
            <a:r>
              <a:rPr lang="en-US" altLang="zh-CN"/>
              <a:t>--</a:t>
            </a:r>
            <a:r>
              <a:rPr lang="zh-CN" altLang="en-US"/>
              <a:t>第二章 指令系统</a:t>
            </a:r>
            <a:endParaRPr lang="zh-CN" altLang="en-US"/>
          </a:p>
        </p:txBody>
      </p:sp>
      <p:sp>
        <p:nvSpPr>
          <p:cNvPr id="6" name="Slide Number Placeholder 5"/>
          <p:cNvSpPr>
            <a:spLocks noGrp="1"/>
          </p:cNvSpPr>
          <p:nvPr>
            <p:ph type="sldNum" sz="quarter" idx="12"/>
          </p:nvPr>
        </p:nvSpPr>
        <p:spPr/>
        <p:txBody>
          <a:bodyPr/>
          <a:lstStyle/>
          <a:p>
            <a:fld id="{CD331227-691F-4B7F-8493-F4368ED92163}"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hasCustomPrompt="1"/>
          </p:nvPr>
        </p:nvSpPr>
        <p:spPr>
          <a:xfrm>
            <a:off x="628650" y="1825625"/>
            <a:ext cx="38862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Content Placeholder 3"/>
          <p:cNvSpPr>
            <a:spLocks noGrp="1"/>
          </p:cNvSpPr>
          <p:nvPr>
            <p:ph sz="half" idx="2" hasCustomPrompt="1"/>
          </p:nvPr>
        </p:nvSpPr>
        <p:spPr>
          <a:xfrm>
            <a:off x="4629150" y="1825625"/>
            <a:ext cx="38862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Date Placeholder 4"/>
          <p:cNvSpPr>
            <a:spLocks noGrp="1"/>
          </p:cNvSpPr>
          <p:nvPr>
            <p:ph type="dt" sz="half" idx="10"/>
          </p:nvPr>
        </p:nvSpPr>
        <p:spPr/>
        <p:txBody>
          <a:bodyPr/>
          <a:lstStyle/>
          <a:p>
            <a:fld id="{F2AF35C2-699E-49C0-8F33-282BA5DACF82}" type="datetime1">
              <a:rPr lang="zh-CN" altLang="en-US" smtClean="0"/>
            </a:fld>
            <a:endParaRPr lang="zh-CN" altLang="en-US"/>
          </a:p>
        </p:txBody>
      </p:sp>
      <p:sp>
        <p:nvSpPr>
          <p:cNvPr id="6" name="Footer Placeholder 5"/>
          <p:cNvSpPr>
            <a:spLocks noGrp="1"/>
          </p:cNvSpPr>
          <p:nvPr>
            <p:ph type="ftr" sz="quarter" idx="11"/>
          </p:nvPr>
        </p:nvSpPr>
        <p:spPr/>
        <p:txBody>
          <a:bodyPr/>
          <a:lstStyle/>
          <a:p>
            <a:r>
              <a:rPr lang="zh-CN" altLang="en-US"/>
              <a:t>计算机组成原理</a:t>
            </a:r>
            <a:r>
              <a:rPr lang="en-US" altLang="zh-CN"/>
              <a:t>--</a:t>
            </a:r>
            <a:r>
              <a:rPr lang="zh-CN" altLang="en-US"/>
              <a:t>第二章 指令系统</a:t>
            </a:r>
            <a:endParaRPr lang="zh-CN" altLang="en-US"/>
          </a:p>
        </p:txBody>
      </p:sp>
      <p:sp>
        <p:nvSpPr>
          <p:cNvPr id="7" name="Slide Number Placeholder 6"/>
          <p:cNvSpPr>
            <a:spLocks noGrp="1"/>
          </p:cNvSpPr>
          <p:nvPr>
            <p:ph type="sldNum" sz="quarter" idx="12"/>
          </p:nvPr>
        </p:nvSpPr>
        <p:spPr/>
        <p:txBody>
          <a:bodyPr/>
          <a:lstStyle/>
          <a:p>
            <a:fld id="{CD331227-691F-4B7F-8493-F4368ED92163}"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Content Placeholder 3"/>
          <p:cNvSpPr>
            <a:spLocks noGrp="1"/>
          </p:cNvSpPr>
          <p:nvPr>
            <p:ph sz="half" idx="2" hasCustomPrompt="1"/>
          </p:nvPr>
        </p:nvSpPr>
        <p:spPr>
          <a:xfrm>
            <a:off x="629842" y="2505075"/>
            <a:ext cx="3868340"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Text Placeholder 4"/>
          <p:cNvSpPr>
            <a:spLocks noGrp="1"/>
          </p:cNvSpPr>
          <p:nvPr>
            <p:ph type="body" sz="quarter" idx="3" hasCustomPrompt="1"/>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Content Placeholder 5"/>
          <p:cNvSpPr>
            <a:spLocks noGrp="1"/>
          </p:cNvSpPr>
          <p:nvPr>
            <p:ph sz="quarter" idx="4" hasCustomPrompt="1"/>
          </p:nvPr>
        </p:nvSpPr>
        <p:spPr>
          <a:xfrm>
            <a:off x="4629150" y="2505075"/>
            <a:ext cx="3887391"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7" name="Date Placeholder 6"/>
          <p:cNvSpPr>
            <a:spLocks noGrp="1"/>
          </p:cNvSpPr>
          <p:nvPr>
            <p:ph type="dt" sz="half" idx="10"/>
          </p:nvPr>
        </p:nvSpPr>
        <p:spPr/>
        <p:txBody>
          <a:bodyPr/>
          <a:lstStyle/>
          <a:p>
            <a:fld id="{7F16DFCB-6359-4F9A-8CFA-74D2334EB1A9}" type="datetime1">
              <a:rPr lang="zh-CN" altLang="en-US" smtClean="0"/>
            </a:fld>
            <a:endParaRPr lang="zh-CN" altLang="en-US"/>
          </a:p>
        </p:txBody>
      </p:sp>
      <p:sp>
        <p:nvSpPr>
          <p:cNvPr id="8" name="Footer Placeholder 7"/>
          <p:cNvSpPr>
            <a:spLocks noGrp="1"/>
          </p:cNvSpPr>
          <p:nvPr>
            <p:ph type="ftr" sz="quarter" idx="11"/>
          </p:nvPr>
        </p:nvSpPr>
        <p:spPr/>
        <p:txBody>
          <a:bodyPr/>
          <a:lstStyle/>
          <a:p>
            <a:r>
              <a:rPr lang="zh-CN" altLang="en-US"/>
              <a:t>计算机组成原理</a:t>
            </a:r>
            <a:r>
              <a:rPr lang="en-US" altLang="zh-CN"/>
              <a:t>--</a:t>
            </a:r>
            <a:r>
              <a:rPr lang="zh-CN" altLang="en-US"/>
              <a:t>第二章 指令系统</a:t>
            </a:r>
            <a:endParaRPr lang="zh-CN" altLang="en-US"/>
          </a:p>
        </p:txBody>
      </p:sp>
      <p:sp>
        <p:nvSpPr>
          <p:cNvPr id="9" name="Slide Number Placeholder 8"/>
          <p:cNvSpPr>
            <a:spLocks noGrp="1"/>
          </p:cNvSpPr>
          <p:nvPr>
            <p:ph type="sldNum" sz="quarter" idx="12"/>
          </p:nvPr>
        </p:nvSpPr>
        <p:spPr/>
        <p:txBody>
          <a:bodyPr/>
          <a:lstStyle/>
          <a:p>
            <a:fld id="{CD331227-691F-4B7F-8493-F4368ED92163}"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5BD7D56-269D-4745-8ECD-1F896AF47604}" type="datetime1">
              <a:rPr lang="zh-CN" altLang="en-US" smtClean="0"/>
            </a:fld>
            <a:endParaRPr lang="zh-CN" altLang="en-US"/>
          </a:p>
        </p:txBody>
      </p:sp>
      <p:sp>
        <p:nvSpPr>
          <p:cNvPr id="4" name="Footer Placeholder 3"/>
          <p:cNvSpPr>
            <a:spLocks noGrp="1"/>
          </p:cNvSpPr>
          <p:nvPr>
            <p:ph type="ftr" sz="quarter" idx="11"/>
          </p:nvPr>
        </p:nvSpPr>
        <p:spPr/>
        <p:txBody>
          <a:bodyPr/>
          <a:lstStyle/>
          <a:p>
            <a:r>
              <a:rPr lang="zh-CN" altLang="en-US"/>
              <a:t>计算机组成原理</a:t>
            </a:r>
            <a:r>
              <a:rPr lang="en-US" altLang="zh-CN"/>
              <a:t>--</a:t>
            </a:r>
            <a:r>
              <a:rPr lang="zh-CN" altLang="en-US"/>
              <a:t>第二章 指令系统</a:t>
            </a:r>
            <a:endParaRPr lang="zh-CN" altLang="en-US"/>
          </a:p>
        </p:txBody>
      </p:sp>
      <p:sp>
        <p:nvSpPr>
          <p:cNvPr id="5" name="Slide Number Placeholder 4"/>
          <p:cNvSpPr>
            <a:spLocks noGrp="1"/>
          </p:cNvSpPr>
          <p:nvPr>
            <p:ph type="sldNum" sz="quarter" idx="12"/>
          </p:nvPr>
        </p:nvSpPr>
        <p:spPr/>
        <p:txBody>
          <a:bodyPr/>
          <a:lstStyle/>
          <a:p>
            <a:fld id="{CD331227-691F-4B7F-8493-F4368ED92163}"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Ref idx="1001">
        <a:schemeClr val="bg1"/>
      </p:bgRef>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AAC58AA-0FB2-407D-B580-C4B0AFB2044B}" type="datetime1">
              <a:rPr lang="zh-CN" altLang="en-US" smtClean="0"/>
            </a:fld>
            <a:endParaRPr lang="zh-CN" altLang="en-US"/>
          </a:p>
        </p:txBody>
      </p:sp>
      <p:sp>
        <p:nvSpPr>
          <p:cNvPr id="3" name="Footer Placeholder 2"/>
          <p:cNvSpPr>
            <a:spLocks noGrp="1"/>
          </p:cNvSpPr>
          <p:nvPr>
            <p:ph type="ftr" sz="quarter" idx="11"/>
          </p:nvPr>
        </p:nvSpPr>
        <p:spPr/>
        <p:txBody>
          <a:bodyPr/>
          <a:lstStyle/>
          <a:p>
            <a:r>
              <a:rPr lang="zh-CN" altLang="en-US"/>
              <a:t>计算机组成原理</a:t>
            </a:r>
            <a:r>
              <a:rPr lang="en-US" altLang="zh-CN"/>
              <a:t>--</a:t>
            </a:r>
            <a:r>
              <a:rPr lang="zh-CN" altLang="en-US"/>
              <a:t>第二章 指令系统</a:t>
            </a:r>
            <a:endParaRPr lang="zh-CN" altLang="en-US"/>
          </a:p>
        </p:txBody>
      </p:sp>
      <p:sp>
        <p:nvSpPr>
          <p:cNvPr id="4" name="Slide Number Placeholder 3"/>
          <p:cNvSpPr>
            <a:spLocks noGrp="1"/>
          </p:cNvSpPr>
          <p:nvPr>
            <p:ph type="sldNum" sz="quarter" idx="12"/>
          </p:nvPr>
        </p:nvSpPr>
        <p:spPr/>
        <p:txBody>
          <a:bodyPr/>
          <a:lstStyle/>
          <a:p>
            <a:fld id="{CD331227-691F-4B7F-8493-F4368ED92163}" type="slidenum">
              <a:rPr lang="zh-CN" altLang="en-US" smtClean="0"/>
            </a:fld>
            <a:endParaRPr lang="zh-CN" altLang="en-US"/>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hasCustomPrompt="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Text Placeholder 3"/>
          <p:cNvSpPr>
            <a:spLocks noGrp="1"/>
          </p:cNvSpPr>
          <p:nvPr>
            <p:ph type="body" sz="half" idx="2" hasCustomPrompt="1"/>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Date Placeholder 4"/>
          <p:cNvSpPr>
            <a:spLocks noGrp="1"/>
          </p:cNvSpPr>
          <p:nvPr>
            <p:ph type="dt" sz="half" idx="10"/>
          </p:nvPr>
        </p:nvSpPr>
        <p:spPr/>
        <p:txBody>
          <a:bodyPr/>
          <a:lstStyle/>
          <a:p>
            <a:fld id="{C3B58237-BA68-47C3-BB51-6F01FCE5D207}" type="datetime1">
              <a:rPr lang="zh-CN" altLang="en-US" smtClean="0"/>
            </a:fld>
            <a:endParaRPr lang="zh-CN" altLang="en-US"/>
          </a:p>
        </p:txBody>
      </p:sp>
      <p:sp>
        <p:nvSpPr>
          <p:cNvPr id="6" name="Footer Placeholder 5"/>
          <p:cNvSpPr>
            <a:spLocks noGrp="1"/>
          </p:cNvSpPr>
          <p:nvPr>
            <p:ph type="ftr" sz="quarter" idx="11"/>
          </p:nvPr>
        </p:nvSpPr>
        <p:spPr/>
        <p:txBody>
          <a:bodyPr/>
          <a:lstStyle/>
          <a:p>
            <a:r>
              <a:rPr lang="zh-CN" altLang="en-US"/>
              <a:t>计算机组成原理</a:t>
            </a:r>
            <a:r>
              <a:rPr lang="en-US" altLang="zh-CN"/>
              <a:t>--</a:t>
            </a:r>
            <a:r>
              <a:rPr lang="zh-CN" altLang="en-US"/>
              <a:t>第二章 指令系统</a:t>
            </a:r>
            <a:endParaRPr lang="zh-CN" altLang="en-US"/>
          </a:p>
        </p:txBody>
      </p:sp>
      <p:sp>
        <p:nvSpPr>
          <p:cNvPr id="7" name="Slide Number Placeholder 6"/>
          <p:cNvSpPr>
            <a:spLocks noGrp="1"/>
          </p:cNvSpPr>
          <p:nvPr>
            <p:ph type="sldNum" sz="quarter" idx="12"/>
          </p:nvPr>
        </p:nvSpPr>
        <p:spPr/>
        <p:txBody>
          <a:bodyPr/>
          <a:lstStyle/>
          <a:p>
            <a:fld id="{CD331227-691F-4B7F-8493-F4368ED92163}"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hasCustomPrompt="1"/>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Date Placeholder 4"/>
          <p:cNvSpPr>
            <a:spLocks noGrp="1"/>
          </p:cNvSpPr>
          <p:nvPr>
            <p:ph type="dt" sz="half" idx="10"/>
          </p:nvPr>
        </p:nvSpPr>
        <p:spPr/>
        <p:txBody>
          <a:bodyPr/>
          <a:lstStyle/>
          <a:p>
            <a:fld id="{15DCD610-342E-4938-99D5-621B29F2B7B0}" type="datetime1">
              <a:rPr lang="zh-CN" altLang="en-US" smtClean="0"/>
            </a:fld>
            <a:endParaRPr lang="zh-CN" altLang="en-US"/>
          </a:p>
        </p:txBody>
      </p:sp>
      <p:sp>
        <p:nvSpPr>
          <p:cNvPr id="6" name="Footer Placeholder 5"/>
          <p:cNvSpPr>
            <a:spLocks noGrp="1"/>
          </p:cNvSpPr>
          <p:nvPr>
            <p:ph type="ftr" sz="quarter" idx="11"/>
          </p:nvPr>
        </p:nvSpPr>
        <p:spPr/>
        <p:txBody>
          <a:bodyPr/>
          <a:lstStyle/>
          <a:p>
            <a:r>
              <a:rPr lang="zh-CN" altLang="en-US"/>
              <a:t>计算机组成原理</a:t>
            </a:r>
            <a:r>
              <a:rPr lang="en-US" altLang="zh-CN"/>
              <a:t>--</a:t>
            </a:r>
            <a:r>
              <a:rPr lang="zh-CN" altLang="en-US"/>
              <a:t>第二章 指令系统</a:t>
            </a:r>
            <a:endParaRPr lang="zh-CN" altLang="en-US"/>
          </a:p>
        </p:txBody>
      </p:sp>
      <p:sp>
        <p:nvSpPr>
          <p:cNvPr id="7" name="Slide Number Placeholder 6"/>
          <p:cNvSpPr>
            <a:spLocks noGrp="1"/>
          </p:cNvSpPr>
          <p:nvPr>
            <p:ph type="sldNum" sz="quarter" idx="12"/>
          </p:nvPr>
        </p:nvSpPr>
        <p:spPr/>
        <p:txBody>
          <a:bodyPr/>
          <a:lstStyle/>
          <a:p>
            <a:fld id="{CD331227-691F-4B7F-8493-F4368ED92163}"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1.xml"/><Relationship Id="rId8" Type="http://schemas.openxmlformats.org/officeDocument/2006/relationships/slideLayout" Target="../slideLayouts/slideLayout20.xml"/><Relationship Id="rId7" Type="http://schemas.openxmlformats.org/officeDocument/2006/relationships/slideLayout" Target="../slideLayouts/slideLayout19.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3" Type="http://schemas.openxmlformats.org/officeDocument/2006/relationships/theme" Target="../theme/theme2.xml"/><Relationship Id="rId12" Type="http://schemas.openxmlformats.org/officeDocument/2006/relationships/slideLayout" Target="../slideLayouts/slideLayout24.xml"/><Relationship Id="rId11" Type="http://schemas.openxmlformats.org/officeDocument/2006/relationships/slideLayout" Target="../slideLayouts/slideLayout23.xml"/><Relationship Id="rId10" Type="http://schemas.openxmlformats.org/officeDocument/2006/relationships/slideLayout" Target="../slideLayouts/slideLayout22.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2632E8-D8AA-45C2-B897-9CF75AE40F82}" type="datetime1">
              <a:rPr lang="zh-CN" altLang="en-US" smtClean="0"/>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zh-CN" altLang="en-US"/>
              <a:t>计算机组成原理</a:t>
            </a:r>
            <a:r>
              <a:rPr lang="en-US" altLang="zh-CN"/>
              <a:t>--</a:t>
            </a:r>
            <a:r>
              <a:rPr lang="zh-CN" altLang="en-US"/>
              <a:t>第二章 指令系统</a:t>
            </a:r>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D331227-691F-4B7F-8493-F4368ED92163}"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2504620-466E-4E73-81FE-A6489A925771}" type="datetime1">
              <a:rPr lang="zh-CN" altLang="en-US" smtClean="0"/>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zh-CN" altLang="en-US"/>
              <a:t>计算机组成原理</a:t>
            </a:r>
            <a:r>
              <a:rPr lang="en-US" altLang="zh-CN"/>
              <a:t>--</a:t>
            </a:r>
            <a:r>
              <a:rPr lang="zh-CN" altLang="en-US"/>
              <a:t>第二章 指令系统</a:t>
            </a:r>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D331227-691F-4B7F-8493-F4368ED92163}"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7.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6.xml"/><Relationship Id="rId2" Type="http://schemas.openxmlformats.org/officeDocument/2006/relationships/image" Target="../media/image6.png"/><Relationship Id="rId1" Type="http://schemas.openxmlformats.org/officeDocument/2006/relationships/image" Target="../media/image1.jpeg"/></Relationships>
</file>

<file path=ppt/slides/_rels/slide100.xml.rels><?xml version="1.0" encoding="UTF-8" standalone="yes"?>
<Relationships xmlns="http://schemas.openxmlformats.org/package/2006/relationships"><Relationship Id="rId4" Type="http://schemas.openxmlformats.org/officeDocument/2006/relationships/notesSlide" Target="../notesSlides/notesSlide97.xml"/><Relationship Id="rId3" Type="http://schemas.openxmlformats.org/officeDocument/2006/relationships/slideLayout" Target="../slideLayouts/slideLayout18.xml"/><Relationship Id="rId2" Type="http://schemas.openxmlformats.org/officeDocument/2006/relationships/image" Target="../media/image6.png"/><Relationship Id="rId1" Type="http://schemas.openxmlformats.org/officeDocument/2006/relationships/image" Target="../media/image1.jpeg"/></Relationships>
</file>

<file path=ppt/slides/_rels/slide101.xml.rels><?xml version="1.0" encoding="UTF-8" standalone="yes"?>
<Relationships xmlns="http://schemas.openxmlformats.org/package/2006/relationships"><Relationship Id="rId4" Type="http://schemas.openxmlformats.org/officeDocument/2006/relationships/notesSlide" Target="../notesSlides/notesSlide98.xml"/><Relationship Id="rId3" Type="http://schemas.openxmlformats.org/officeDocument/2006/relationships/slideLayout" Target="../slideLayouts/slideLayout18.xml"/><Relationship Id="rId2" Type="http://schemas.openxmlformats.org/officeDocument/2006/relationships/image" Target="../media/image6.png"/><Relationship Id="rId1" Type="http://schemas.openxmlformats.org/officeDocument/2006/relationships/image" Target="../media/image1.jpeg"/></Relationships>
</file>

<file path=ppt/slides/_rels/slide102.xml.rels><?xml version="1.0" encoding="UTF-8" standalone="yes"?>
<Relationships xmlns="http://schemas.openxmlformats.org/package/2006/relationships"><Relationship Id="rId4" Type="http://schemas.openxmlformats.org/officeDocument/2006/relationships/notesSlide" Target="../notesSlides/notesSlide99.xml"/><Relationship Id="rId3" Type="http://schemas.openxmlformats.org/officeDocument/2006/relationships/slideLayout" Target="../slideLayouts/slideLayout18.xml"/><Relationship Id="rId2" Type="http://schemas.openxmlformats.org/officeDocument/2006/relationships/image" Target="../media/image6.png"/><Relationship Id="rId1" Type="http://schemas.openxmlformats.org/officeDocument/2006/relationships/image" Target="../media/image1.jpeg"/></Relationships>
</file>

<file path=ppt/slides/_rels/slide103.xml.rels><?xml version="1.0" encoding="UTF-8" standalone="yes"?>
<Relationships xmlns="http://schemas.openxmlformats.org/package/2006/relationships"><Relationship Id="rId4" Type="http://schemas.openxmlformats.org/officeDocument/2006/relationships/notesSlide" Target="../notesSlides/notesSlide100.xml"/><Relationship Id="rId3" Type="http://schemas.openxmlformats.org/officeDocument/2006/relationships/slideLayout" Target="../slideLayouts/slideLayout18.xml"/><Relationship Id="rId2" Type="http://schemas.openxmlformats.org/officeDocument/2006/relationships/image" Target="../media/image6.png"/><Relationship Id="rId1" Type="http://schemas.openxmlformats.org/officeDocument/2006/relationships/image" Target="../media/image1.jpeg"/></Relationships>
</file>

<file path=ppt/slides/_rels/slide104.xml.rels><?xml version="1.0" encoding="UTF-8" standalone="yes"?>
<Relationships xmlns="http://schemas.openxmlformats.org/package/2006/relationships"><Relationship Id="rId4" Type="http://schemas.openxmlformats.org/officeDocument/2006/relationships/notesSlide" Target="../notesSlides/notesSlide101.xml"/><Relationship Id="rId3" Type="http://schemas.openxmlformats.org/officeDocument/2006/relationships/slideLayout" Target="../slideLayouts/slideLayout18.xml"/><Relationship Id="rId2" Type="http://schemas.openxmlformats.org/officeDocument/2006/relationships/image" Target="../media/image6.png"/><Relationship Id="rId1" Type="http://schemas.openxmlformats.org/officeDocument/2006/relationships/image" Target="../media/image1.jpeg"/></Relationships>
</file>

<file path=ppt/slides/_rels/slide105.xml.rels><?xml version="1.0" encoding="UTF-8" standalone="yes"?>
<Relationships xmlns="http://schemas.openxmlformats.org/package/2006/relationships"><Relationship Id="rId4" Type="http://schemas.openxmlformats.org/officeDocument/2006/relationships/notesSlide" Target="../notesSlides/notesSlide102.xml"/><Relationship Id="rId3" Type="http://schemas.openxmlformats.org/officeDocument/2006/relationships/slideLayout" Target="../slideLayouts/slideLayout18.xml"/><Relationship Id="rId2" Type="http://schemas.openxmlformats.org/officeDocument/2006/relationships/image" Target="../media/image6.png"/><Relationship Id="rId1" Type="http://schemas.openxmlformats.org/officeDocument/2006/relationships/image" Target="../media/image1.jpeg"/></Relationships>
</file>

<file path=ppt/slides/_rels/slide106.xml.rels><?xml version="1.0" encoding="UTF-8" standalone="yes"?>
<Relationships xmlns="http://schemas.openxmlformats.org/package/2006/relationships"><Relationship Id="rId4" Type="http://schemas.openxmlformats.org/officeDocument/2006/relationships/notesSlide" Target="../notesSlides/notesSlide103.xml"/><Relationship Id="rId3" Type="http://schemas.openxmlformats.org/officeDocument/2006/relationships/slideLayout" Target="../slideLayouts/slideLayout18.xml"/><Relationship Id="rId2" Type="http://schemas.openxmlformats.org/officeDocument/2006/relationships/image" Target="../media/image6.png"/><Relationship Id="rId1" Type="http://schemas.openxmlformats.org/officeDocument/2006/relationships/image" Target="../media/image1.jpeg"/></Relationships>
</file>

<file path=ppt/slides/_rels/slide107.xml.rels><?xml version="1.0" encoding="UTF-8" standalone="yes"?>
<Relationships xmlns="http://schemas.openxmlformats.org/package/2006/relationships"><Relationship Id="rId4" Type="http://schemas.openxmlformats.org/officeDocument/2006/relationships/notesSlide" Target="../notesSlides/notesSlide104.xml"/><Relationship Id="rId3" Type="http://schemas.openxmlformats.org/officeDocument/2006/relationships/slideLayout" Target="../slideLayouts/slideLayout18.xml"/><Relationship Id="rId2" Type="http://schemas.openxmlformats.org/officeDocument/2006/relationships/image" Target="../media/image6.png"/><Relationship Id="rId1" Type="http://schemas.openxmlformats.org/officeDocument/2006/relationships/image" Target="../media/image1.jpeg"/></Relationships>
</file>

<file path=ppt/slides/_rels/slide108.xml.rels><?xml version="1.0" encoding="UTF-8" standalone="yes"?>
<Relationships xmlns="http://schemas.openxmlformats.org/package/2006/relationships"><Relationship Id="rId4" Type="http://schemas.openxmlformats.org/officeDocument/2006/relationships/notesSlide" Target="../notesSlides/notesSlide105.xml"/><Relationship Id="rId3" Type="http://schemas.openxmlformats.org/officeDocument/2006/relationships/slideLayout" Target="../slideLayouts/slideLayout18.xml"/><Relationship Id="rId2" Type="http://schemas.openxmlformats.org/officeDocument/2006/relationships/image" Target="../media/image6.png"/><Relationship Id="rId1" Type="http://schemas.openxmlformats.org/officeDocument/2006/relationships/image" Target="../media/image1.jpeg"/></Relationships>
</file>

<file path=ppt/slides/_rels/slide109.xml.rels><?xml version="1.0" encoding="UTF-8" standalone="yes"?>
<Relationships xmlns="http://schemas.openxmlformats.org/package/2006/relationships"><Relationship Id="rId4" Type="http://schemas.openxmlformats.org/officeDocument/2006/relationships/notesSlide" Target="../notesSlides/notesSlide106.xml"/><Relationship Id="rId3" Type="http://schemas.openxmlformats.org/officeDocument/2006/relationships/slideLayout" Target="../slideLayouts/slideLayout18.xml"/><Relationship Id="rId2" Type="http://schemas.openxmlformats.org/officeDocument/2006/relationships/image" Target="../media/image6.png"/><Relationship Id="rId1" Type="http://schemas.openxmlformats.org/officeDocument/2006/relationships/image" Target="../media/image1.jpeg"/></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6.xml"/><Relationship Id="rId2" Type="http://schemas.openxmlformats.org/officeDocument/2006/relationships/image" Target="../media/image6.png"/><Relationship Id="rId1" Type="http://schemas.openxmlformats.org/officeDocument/2006/relationships/image" Target="../media/image1.jpeg"/></Relationships>
</file>

<file path=ppt/slides/_rels/slide110.xml.rels><?xml version="1.0" encoding="UTF-8" standalone="yes"?>
<Relationships xmlns="http://schemas.openxmlformats.org/package/2006/relationships"><Relationship Id="rId4" Type="http://schemas.openxmlformats.org/officeDocument/2006/relationships/notesSlide" Target="../notesSlides/notesSlide107.xml"/><Relationship Id="rId3" Type="http://schemas.openxmlformats.org/officeDocument/2006/relationships/slideLayout" Target="../slideLayouts/slideLayout18.xml"/><Relationship Id="rId2" Type="http://schemas.openxmlformats.org/officeDocument/2006/relationships/image" Target="../media/image6.png"/><Relationship Id="rId1" Type="http://schemas.openxmlformats.org/officeDocument/2006/relationships/image" Target="../media/image1.jpeg"/></Relationships>
</file>

<file path=ppt/slides/_rels/slide111.xml.rels><?xml version="1.0" encoding="UTF-8" standalone="yes"?>
<Relationships xmlns="http://schemas.openxmlformats.org/package/2006/relationships"><Relationship Id="rId4" Type="http://schemas.openxmlformats.org/officeDocument/2006/relationships/notesSlide" Target="../notesSlides/notesSlide108.xml"/><Relationship Id="rId3" Type="http://schemas.openxmlformats.org/officeDocument/2006/relationships/slideLayout" Target="../slideLayouts/slideLayout18.xml"/><Relationship Id="rId2" Type="http://schemas.openxmlformats.org/officeDocument/2006/relationships/image" Target="../media/image6.png"/><Relationship Id="rId1" Type="http://schemas.openxmlformats.org/officeDocument/2006/relationships/image" Target="../media/image1.jpeg"/></Relationships>
</file>

<file path=ppt/slides/_rels/slide112.xml.rels><?xml version="1.0" encoding="UTF-8" standalone="yes"?>
<Relationships xmlns="http://schemas.openxmlformats.org/package/2006/relationships"><Relationship Id="rId4" Type="http://schemas.openxmlformats.org/officeDocument/2006/relationships/notesSlide" Target="../notesSlides/notesSlide109.xml"/><Relationship Id="rId3" Type="http://schemas.openxmlformats.org/officeDocument/2006/relationships/slideLayout" Target="../slideLayouts/slideLayout18.xml"/><Relationship Id="rId2" Type="http://schemas.openxmlformats.org/officeDocument/2006/relationships/image" Target="../media/image6.png"/><Relationship Id="rId1" Type="http://schemas.openxmlformats.org/officeDocument/2006/relationships/image" Target="../media/image1.jpeg"/></Relationships>
</file>

<file path=ppt/slides/_rels/slide113.xml.rels><?xml version="1.0" encoding="UTF-8" standalone="yes"?>
<Relationships xmlns="http://schemas.openxmlformats.org/package/2006/relationships"><Relationship Id="rId4" Type="http://schemas.openxmlformats.org/officeDocument/2006/relationships/notesSlide" Target="../notesSlides/notesSlide110.xml"/><Relationship Id="rId3" Type="http://schemas.openxmlformats.org/officeDocument/2006/relationships/slideLayout" Target="../slideLayouts/slideLayout18.xml"/><Relationship Id="rId2" Type="http://schemas.openxmlformats.org/officeDocument/2006/relationships/image" Target="../media/image6.png"/><Relationship Id="rId1" Type="http://schemas.openxmlformats.org/officeDocument/2006/relationships/image" Target="../media/image1.jpeg"/></Relationships>
</file>

<file path=ppt/slides/_rels/slide114.xml.rels><?xml version="1.0" encoding="UTF-8" standalone="yes"?>
<Relationships xmlns="http://schemas.openxmlformats.org/package/2006/relationships"><Relationship Id="rId4" Type="http://schemas.openxmlformats.org/officeDocument/2006/relationships/notesSlide" Target="../notesSlides/notesSlide111.xml"/><Relationship Id="rId3" Type="http://schemas.openxmlformats.org/officeDocument/2006/relationships/slideLayout" Target="../slideLayouts/slideLayout18.xml"/><Relationship Id="rId2" Type="http://schemas.openxmlformats.org/officeDocument/2006/relationships/image" Target="../media/image6.png"/><Relationship Id="rId1" Type="http://schemas.openxmlformats.org/officeDocument/2006/relationships/image" Target="../media/image1.jpeg"/></Relationships>
</file>

<file path=ppt/slides/_rels/slide115.xml.rels><?xml version="1.0" encoding="UTF-8" standalone="yes"?>
<Relationships xmlns="http://schemas.openxmlformats.org/package/2006/relationships"><Relationship Id="rId4" Type="http://schemas.openxmlformats.org/officeDocument/2006/relationships/notesSlide" Target="../notesSlides/notesSlide112.xml"/><Relationship Id="rId3" Type="http://schemas.openxmlformats.org/officeDocument/2006/relationships/slideLayout" Target="../slideLayouts/slideLayout18.xml"/><Relationship Id="rId2" Type="http://schemas.openxmlformats.org/officeDocument/2006/relationships/image" Target="../media/image6.png"/><Relationship Id="rId1" Type="http://schemas.openxmlformats.org/officeDocument/2006/relationships/image" Target="../media/image1.jpeg"/></Relationships>
</file>

<file path=ppt/slides/_rels/slide116.xml.rels><?xml version="1.0" encoding="UTF-8" standalone="yes"?>
<Relationships xmlns="http://schemas.openxmlformats.org/package/2006/relationships"><Relationship Id="rId4" Type="http://schemas.openxmlformats.org/officeDocument/2006/relationships/notesSlide" Target="../notesSlides/notesSlide113.xml"/><Relationship Id="rId3" Type="http://schemas.openxmlformats.org/officeDocument/2006/relationships/slideLayout" Target="../slideLayouts/slideLayout18.xml"/><Relationship Id="rId2" Type="http://schemas.openxmlformats.org/officeDocument/2006/relationships/image" Target="../media/image6.png"/><Relationship Id="rId1" Type="http://schemas.openxmlformats.org/officeDocument/2006/relationships/image" Target="../media/image1.jpeg"/></Relationships>
</file>

<file path=ppt/slides/_rels/slide117.xml.rels><?xml version="1.0" encoding="UTF-8" standalone="yes"?>
<Relationships xmlns="http://schemas.openxmlformats.org/package/2006/relationships"><Relationship Id="rId4" Type="http://schemas.openxmlformats.org/officeDocument/2006/relationships/notesSlide" Target="../notesSlides/notesSlide114.xml"/><Relationship Id="rId3" Type="http://schemas.openxmlformats.org/officeDocument/2006/relationships/slideLayout" Target="../slideLayouts/slideLayout18.xml"/><Relationship Id="rId2" Type="http://schemas.openxmlformats.org/officeDocument/2006/relationships/image" Target="../media/image6.png"/><Relationship Id="rId1" Type="http://schemas.openxmlformats.org/officeDocument/2006/relationships/image" Target="../media/image1.jpeg"/></Relationships>
</file>

<file path=ppt/slides/_rels/slide118.xml.rels><?xml version="1.0" encoding="UTF-8" standalone="yes"?>
<Relationships xmlns="http://schemas.openxmlformats.org/package/2006/relationships"><Relationship Id="rId4" Type="http://schemas.openxmlformats.org/officeDocument/2006/relationships/notesSlide" Target="../notesSlides/notesSlide115.xml"/><Relationship Id="rId3" Type="http://schemas.openxmlformats.org/officeDocument/2006/relationships/slideLayout" Target="../slideLayouts/slideLayout18.xml"/><Relationship Id="rId2" Type="http://schemas.openxmlformats.org/officeDocument/2006/relationships/image" Target="../media/image6.png"/><Relationship Id="rId1" Type="http://schemas.openxmlformats.org/officeDocument/2006/relationships/image" Target="../media/image1.jpeg"/></Relationships>
</file>

<file path=ppt/slides/_rels/slide119.xml.rels><?xml version="1.0" encoding="UTF-8" standalone="yes"?>
<Relationships xmlns="http://schemas.openxmlformats.org/package/2006/relationships"><Relationship Id="rId5" Type="http://schemas.openxmlformats.org/officeDocument/2006/relationships/notesSlide" Target="../notesSlides/notesSlide116.xml"/><Relationship Id="rId4" Type="http://schemas.openxmlformats.org/officeDocument/2006/relationships/slideLayout" Target="../slideLayouts/slideLayout7.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jpeg"/></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6.xml"/><Relationship Id="rId2" Type="http://schemas.openxmlformats.org/officeDocument/2006/relationships/image" Target="../media/image6.png"/><Relationship Id="rId1" Type="http://schemas.openxmlformats.org/officeDocument/2006/relationships/image" Target="../media/image1.jpeg"/></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6.xml"/><Relationship Id="rId2" Type="http://schemas.openxmlformats.org/officeDocument/2006/relationships/image" Target="../media/image6.png"/><Relationship Id="rId1" Type="http://schemas.openxmlformats.org/officeDocument/2006/relationships/image" Target="../media/image1.jpeg"/></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6.xml"/><Relationship Id="rId2" Type="http://schemas.openxmlformats.org/officeDocument/2006/relationships/image" Target="../media/image6.png"/><Relationship Id="rId1" Type="http://schemas.openxmlformats.org/officeDocument/2006/relationships/image" Target="../media/image1.jpeg"/></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6.xml"/><Relationship Id="rId2" Type="http://schemas.openxmlformats.org/officeDocument/2006/relationships/image" Target="../media/image6.png"/><Relationship Id="rId1" Type="http://schemas.openxmlformats.org/officeDocument/2006/relationships/image" Target="../media/image1.jpeg"/></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6.xml"/><Relationship Id="rId2" Type="http://schemas.openxmlformats.org/officeDocument/2006/relationships/image" Target="../media/image6.png"/><Relationship Id="rId1" Type="http://schemas.openxmlformats.org/officeDocument/2006/relationships/image" Target="../media/image1.jpeg"/></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6.xml"/><Relationship Id="rId2" Type="http://schemas.openxmlformats.org/officeDocument/2006/relationships/image" Target="../media/image6.png"/><Relationship Id="rId1" Type="http://schemas.openxmlformats.org/officeDocument/2006/relationships/image" Target="../media/image1.jpeg"/></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17.xml"/><Relationship Id="rId3" Type="http://schemas.openxmlformats.org/officeDocument/2006/relationships/slideLayout" Target="../slideLayouts/slideLayout6.xml"/><Relationship Id="rId2" Type="http://schemas.openxmlformats.org/officeDocument/2006/relationships/image" Target="../media/image6.png"/><Relationship Id="rId1" Type="http://schemas.openxmlformats.org/officeDocument/2006/relationships/image" Target="../media/image1.jpeg"/></Relationships>
</file>

<file path=ppt/slides/_rels/slide19.xml.rels><?xml version="1.0" encoding="UTF-8" standalone="yes"?>
<Relationships xmlns="http://schemas.openxmlformats.org/package/2006/relationships"><Relationship Id="rId4" Type="http://schemas.openxmlformats.org/officeDocument/2006/relationships/notesSlide" Target="../notesSlides/notesSlide18.xml"/><Relationship Id="rId3" Type="http://schemas.openxmlformats.org/officeDocument/2006/relationships/slideLayout" Target="../slideLayouts/slideLayout6.xml"/><Relationship Id="rId2" Type="http://schemas.openxmlformats.org/officeDocument/2006/relationships/image" Target="../media/image6.png"/><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7.xml"/><Relationship Id="rId2" Type="http://schemas.openxmlformats.org/officeDocument/2006/relationships/image" Target="../media/image5.png"/><Relationship Id="rId1" Type="http://schemas.openxmlformats.org/officeDocument/2006/relationships/image" Target="../media/image4.jpeg"/></Relationships>
</file>

<file path=ppt/slides/_rels/slide20.xml.rels><?xml version="1.0" encoding="UTF-8" standalone="yes"?>
<Relationships xmlns="http://schemas.openxmlformats.org/package/2006/relationships"><Relationship Id="rId4" Type="http://schemas.openxmlformats.org/officeDocument/2006/relationships/notesSlide" Target="../notesSlides/notesSlide19.xml"/><Relationship Id="rId3" Type="http://schemas.openxmlformats.org/officeDocument/2006/relationships/slideLayout" Target="../slideLayouts/slideLayout6.xml"/><Relationship Id="rId2" Type="http://schemas.openxmlformats.org/officeDocument/2006/relationships/image" Target="../media/image6.png"/><Relationship Id="rId1" Type="http://schemas.openxmlformats.org/officeDocument/2006/relationships/image" Target="../media/image1.jpeg"/></Relationships>
</file>

<file path=ppt/slides/_rels/slide21.xml.rels><?xml version="1.0" encoding="UTF-8" standalone="yes"?>
<Relationships xmlns="http://schemas.openxmlformats.org/package/2006/relationships"><Relationship Id="rId4" Type="http://schemas.openxmlformats.org/officeDocument/2006/relationships/notesSlide" Target="../notesSlides/notesSlide20.xml"/><Relationship Id="rId3" Type="http://schemas.openxmlformats.org/officeDocument/2006/relationships/slideLayout" Target="../slideLayouts/slideLayout6.xml"/><Relationship Id="rId2" Type="http://schemas.openxmlformats.org/officeDocument/2006/relationships/image" Target="../media/image6.png"/><Relationship Id="rId1" Type="http://schemas.openxmlformats.org/officeDocument/2006/relationships/image" Target="../media/image1.jpeg"/></Relationships>
</file>

<file path=ppt/slides/_rels/slide22.xml.rels><?xml version="1.0" encoding="UTF-8" standalone="yes"?>
<Relationships xmlns="http://schemas.openxmlformats.org/package/2006/relationships"><Relationship Id="rId4" Type="http://schemas.openxmlformats.org/officeDocument/2006/relationships/notesSlide" Target="../notesSlides/notesSlide21.xml"/><Relationship Id="rId3" Type="http://schemas.openxmlformats.org/officeDocument/2006/relationships/slideLayout" Target="../slideLayouts/slideLayout6.xml"/><Relationship Id="rId2" Type="http://schemas.openxmlformats.org/officeDocument/2006/relationships/image" Target="../media/image6.png"/><Relationship Id="rId1" Type="http://schemas.openxmlformats.org/officeDocument/2006/relationships/image" Target="../media/image1.jpeg"/></Relationships>
</file>

<file path=ppt/slides/_rels/slide23.xml.rels><?xml version="1.0" encoding="UTF-8" standalone="yes"?>
<Relationships xmlns="http://schemas.openxmlformats.org/package/2006/relationships"><Relationship Id="rId4" Type="http://schemas.openxmlformats.org/officeDocument/2006/relationships/notesSlide" Target="../notesSlides/notesSlide22.xml"/><Relationship Id="rId3" Type="http://schemas.openxmlformats.org/officeDocument/2006/relationships/slideLayout" Target="../slideLayouts/slideLayout6.xml"/><Relationship Id="rId2" Type="http://schemas.openxmlformats.org/officeDocument/2006/relationships/image" Target="../media/image6.png"/><Relationship Id="rId1" Type="http://schemas.openxmlformats.org/officeDocument/2006/relationships/image" Target="../media/image1.jpeg"/></Relationships>
</file>

<file path=ppt/slides/_rels/slide24.xml.rels><?xml version="1.0" encoding="UTF-8" standalone="yes"?>
<Relationships xmlns="http://schemas.openxmlformats.org/package/2006/relationships"><Relationship Id="rId4" Type="http://schemas.openxmlformats.org/officeDocument/2006/relationships/notesSlide" Target="../notesSlides/notesSlide23.xml"/><Relationship Id="rId3" Type="http://schemas.openxmlformats.org/officeDocument/2006/relationships/slideLayout" Target="../slideLayouts/slideLayout6.xml"/><Relationship Id="rId2" Type="http://schemas.openxmlformats.org/officeDocument/2006/relationships/image" Target="../media/image6.png"/><Relationship Id="rId1" Type="http://schemas.openxmlformats.org/officeDocument/2006/relationships/image" Target="../media/image1.jpeg"/></Relationships>
</file>

<file path=ppt/slides/_rels/slide25.xml.rels><?xml version="1.0" encoding="UTF-8" standalone="yes"?>
<Relationships xmlns="http://schemas.openxmlformats.org/package/2006/relationships"><Relationship Id="rId4" Type="http://schemas.openxmlformats.org/officeDocument/2006/relationships/notesSlide" Target="../notesSlides/notesSlide24.xml"/><Relationship Id="rId3" Type="http://schemas.openxmlformats.org/officeDocument/2006/relationships/slideLayout" Target="../slideLayouts/slideLayout6.xml"/><Relationship Id="rId2" Type="http://schemas.openxmlformats.org/officeDocument/2006/relationships/image" Target="../media/image6.png"/><Relationship Id="rId1" Type="http://schemas.openxmlformats.org/officeDocument/2006/relationships/image" Target="../media/image1.jpeg"/></Relationships>
</file>

<file path=ppt/slides/_rels/slide26.xml.rels><?xml version="1.0" encoding="UTF-8" standalone="yes"?>
<Relationships xmlns="http://schemas.openxmlformats.org/package/2006/relationships"><Relationship Id="rId4" Type="http://schemas.openxmlformats.org/officeDocument/2006/relationships/notesSlide" Target="../notesSlides/notesSlide25.xml"/><Relationship Id="rId3" Type="http://schemas.openxmlformats.org/officeDocument/2006/relationships/slideLayout" Target="../slideLayouts/slideLayout6.xml"/><Relationship Id="rId2" Type="http://schemas.openxmlformats.org/officeDocument/2006/relationships/image" Target="../media/image6.png"/><Relationship Id="rId1" Type="http://schemas.openxmlformats.org/officeDocument/2006/relationships/image" Target="../media/image1.jpeg"/></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5.png"/><Relationship Id="rId1" Type="http://schemas.openxmlformats.org/officeDocument/2006/relationships/image" Target="../media/image1.jpeg"/></Relationships>
</file>

<file path=ppt/slides/_rels/slide28.xml.rels><?xml version="1.0" encoding="UTF-8" standalone="yes"?>
<Relationships xmlns="http://schemas.openxmlformats.org/package/2006/relationships"><Relationship Id="rId4" Type="http://schemas.openxmlformats.org/officeDocument/2006/relationships/notesSlide" Target="../notesSlides/notesSlide26.xml"/><Relationship Id="rId3" Type="http://schemas.openxmlformats.org/officeDocument/2006/relationships/slideLayout" Target="../slideLayouts/slideLayout6.xml"/><Relationship Id="rId2" Type="http://schemas.openxmlformats.org/officeDocument/2006/relationships/image" Target="../media/image6.png"/><Relationship Id="rId1" Type="http://schemas.openxmlformats.org/officeDocument/2006/relationships/image" Target="../media/image1.jpeg"/></Relationships>
</file>

<file path=ppt/slides/_rels/slide29.xml.rels><?xml version="1.0" encoding="UTF-8" standalone="yes"?>
<Relationships xmlns="http://schemas.openxmlformats.org/package/2006/relationships"><Relationship Id="rId4" Type="http://schemas.openxmlformats.org/officeDocument/2006/relationships/notesSlide" Target="../notesSlides/notesSlide27.xml"/><Relationship Id="rId3" Type="http://schemas.openxmlformats.org/officeDocument/2006/relationships/slideLayout" Target="../slideLayouts/slideLayout6.xml"/><Relationship Id="rId2" Type="http://schemas.openxmlformats.org/officeDocument/2006/relationships/image" Target="../media/image6.png"/><Relationship Id="rId1" Type="http://schemas.openxmlformats.org/officeDocument/2006/relationships/image" Target="../media/image1.jpeg"/></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6.xml"/><Relationship Id="rId2" Type="http://schemas.openxmlformats.org/officeDocument/2006/relationships/image" Target="../media/image6.png"/><Relationship Id="rId1" Type="http://schemas.openxmlformats.org/officeDocument/2006/relationships/image" Target="../media/image1.jpeg"/></Relationships>
</file>

<file path=ppt/slides/_rels/slide30.xml.rels><?xml version="1.0" encoding="UTF-8" standalone="yes"?>
<Relationships xmlns="http://schemas.openxmlformats.org/package/2006/relationships"><Relationship Id="rId4" Type="http://schemas.openxmlformats.org/officeDocument/2006/relationships/notesSlide" Target="../notesSlides/notesSlide28.xml"/><Relationship Id="rId3" Type="http://schemas.openxmlformats.org/officeDocument/2006/relationships/slideLayout" Target="../slideLayouts/slideLayout6.xml"/><Relationship Id="rId2" Type="http://schemas.openxmlformats.org/officeDocument/2006/relationships/image" Target="../media/image6.png"/><Relationship Id="rId1" Type="http://schemas.openxmlformats.org/officeDocument/2006/relationships/image" Target="../media/image1.jpeg"/></Relationships>
</file>

<file path=ppt/slides/_rels/slide31.xml.rels><?xml version="1.0" encoding="UTF-8" standalone="yes"?>
<Relationships xmlns="http://schemas.openxmlformats.org/package/2006/relationships"><Relationship Id="rId4" Type="http://schemas.openxmlformats.org/officeDocument/2006/relationships/notesSlide" Target="../notesSlides/notesSlide29.xml"/><Relationship Id="rId3" Type="http://schemas.openxmlformats.org/officeDocument/2006/relationships/slideLayout" Target="../slideLayouts/slideLayout6.xml"/><Relationship Id="rId2" Type="http://schemas.openxmlformats.org/officeDocument/2006/relationships/image" Target="../media/image6.png"/><Relationship Id="rId1" Type="http://schemas.openxmlformats.org/officeDocument/2006/relationships/image" Target="../media/image1.jpeg"/></Relationships>
</file>

<file path=ppt/slides/_rels/slide32.xml.rels><?xml version="1.0" encoding="UTF-8" standalone="yes"?>
<Relationships xmlns="http://schemas.openxmlformats.org/package/2006/relationships"><Relationship Id="rId4" Type="http://schemas.openxmlformats.org/officeDocument/2006/relationships/notesSlide" Target="../notesSlides/notesSlide30.xml"/><Relationship Id="rId3" Type="http://schemas.openxmlformats.org/officeDocument/2006/relationships/slideLayout" Target="../slideLayouts/slideLayout6.xml"/><Relationship Id="rId2" Type="http://schemas.openxmlformats.org/officeDocument/2006/relationships/image" Target="../media/image6.png"/><Relationship Id="rId1" Type="http://schemas.openxmlformats.org/officeDocument/2006/relationships/image" Target="../media/image1.jpeg"/></Relationships>
</file>

<file path=ppt/slides/_rels/slide33.xml.rels><?xml version="1.0" encoding="UTF-8" standalone="yes"?>
<Relationships xmlns="http://schemas.openxmlformats.org/package/2006/relationships"><Relationship Id="rId4" Type="http://schemas.openxmlformats.org/officeDocument/2006/relationships/notesSlide" Target="../notesSlides/notesSlide31.xml"/><Relationship Id="rId3" Type="http://schemas.openxmlformats.org/officeDocument/2006/relationships/slideLayout" Target="../slideLayouts/slideLayout6.xml"/><Relationship Id="rId2" Type="http://schemas.openxmlformats.org/officeDocument/2006/relationships/image" Target="../media/image6.png"/><Relationship Id="rId1" Type="http://schemas.openxmlformats.org/officeDocument/2006/relationships/image" Target="../media/image1.jpeg"/></Relationships>
</file>

<file path=ppt/slides/_rels/slide34.xml.rels><?xml version="1.0" encoding="UTF-8" standalone="yes"?>
<Relationships xmlns="http://schemas.openxmlformats.org/package/2006/relationships"><Relationship Id="rId4" Type="http://schemas.openxmlformats.org/officeDocument/2006/relationships/notesSlide" Target="../notesSlides/notesSlide32.xml"/><Relationship Id="rId3" Type="http://schemas.openxmlformats.org/officeDocument/2006/relationships/slideLayout" Target="../slideLayouts/slideLayout6.xml"/><Relationship Id="rId2" Type="http://schemas.openxmlformats.org/officeDocument/2006/relationships/image" Target="../media/image6.png"/><Relationship Id="rId1" Type="http://schemas.openxmlformats.org/officeDocument/2006/relationships/image" Target="../media/image1.jpeg"/></Relationships>
</file>

<file path=ppt/slides/_rels/slide35.xml.rels><?xml version="1.0" encoding="UTF-8" standalone="yes"?>
<Relationships xmlns="http://schemas.openxmlformats.org/package/2006/relationships"><Relationship Id="rId4" Type="http://schemas.openxmlformats.org/officeDocument/2006/relationships/notesSlide" Target="../notesSlides/notesSlide33.xml"/><Relationship Id="rId3" Type="http://schemas.openxmlformats.org/officeDocument/2006/relationships/slideLayout" Target="../slideLayouts/slideLayout6.xml"/><Relationship Id="rId2" Type="http://schemas.openxmlformats.org/officeDocument/2006/relationships/image" Target="../media/image6.png"/><Relationship Id="rId1" Type="http://schemas.openxmlformats.org/officeDocument/2006/relationships/image" Target="../media/image1.jpeg"/></Relationships>
</file>

<file path=ppt/slides/_rels/slide36.xml.rels><?xml version="1.0" encoding="UTF-8" standalone="yes"?>
<Relationships xmlns="http://schemas.openxmlformats.org/package/2006/relationships"><Relationship Id="rId4" Type="http://schemas.openxmlformats.org/officeDocument/2006/relationships/notesSlide" Target="../notesSlides/notesSlide34.xml"/><Relationship Id="rId3" Type="http://schemas.openxmlformats.org/officeDocument/2006/relationships/slideLayout" Target="../slideLayouts/slideLayout6.xml"/><Relationship Id="rId2" Type="http://schemas.openxmlformats.org/officeDocument/2006/relationships/image" Target="../media/image6.png"/><Relationship Id="rId1" Type="http://schemas.openxmlformats.org/officeDocument/2006/relationships/image" Target="../media/image1.jpeg"/></Relationships>
</file>

<file path=ppt/slides/_rels/slide37.xml.rels><?xml version="1.0" encoding="UTF-8" standalone="yes"?>
<Relationships xmlns="http://schemas.openxmlformats.org/package/2006/relationships"><Relationship Id="rId4" Type="http://schemas.openxmlformats.org/officeDocument/2006/relationships/notesSlide" Target="../notesSlides/notesSlide35.xml"/><Relationship Id="rId3" Type="http://schemas.openxmlformats.org/officeDocument/2006/relationships/slideLayout" Target="../slideLayouts/slideLayout6.xml"/><Relationship Id="rId2" Type="http://schemas.openxmlformats.org/officeDocument/2006/relationships/image" Target="../media/image6.png"/><Relationship Id="rId1" Type="http://schemas.openxmlformats.org/officeDocument/2006/relationships/image" Target="../media/image1.jpeg"/></Relationships>
</file>

<file path=ppt/slides/_rels/slide38.xml.rels><?xml version="1.0" encoding="UTF-8" standalone="yes"?>
<Relationships xmlns="http://schemas.openxmlformats.org/package/2006/relationships"><Relationship Id="rId4" Type="http://schemas.openxmlformats.org/officeDocument/2006/relationships/notesSlide" Target="../notesSlides/notesSlide36.xml"/><Relationship Id="rId3" Type="http://schemas.openxmlformats.org/officeDocument/2006/relationships/slideLayout" Target="../slideLayouts/slideLayout6.xml"/><Relationship Id="rId2" Type="http://schemas.openxmlformats.org/officeDocument/2006/relationships/image" Target="../media/image6.png"/><Relationship Id="rId1" Type="http://schemas.openxmlformats.org/officeDocument/2006/relationships/image" Target="../media/image1.jpeg"/></Relationships>
</file>

<file path=ppt/slides/_rels/slide39.xml.rels><?xml version="1.0" encoding="UTF-8" standalone="yes"?>
<Relationships xmlns="http://schemas.openxmlformats.org/package/2006/relationships"><Relationship Id="rId4" Type="http://schemas.openxmlformats.org/officeDocument/2006/relationships/notesSlide" Target="../notesSlides/notesSlide37.xml"/><Relationship Id="rId3" Type="http://schemas.openxmlformats.org/officeDocument/2006/relationships/slideLayout" Target="../slideLayouts/slideLayout6.xml"/><Relationship Id="rId2" Type="http://schemas.openxmlformats.org/officeDocument/2006/relationships/image" Target="../media/image6.png"/><Relationship Id="rId1" Type="http://schemas.openxmlformats.org/officeDocument/2006/relationships/image" Target="../media/image1.jpeg"/></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6.xml"/><Relationship Id="rId2" Type="http://schemas.openxmlformats.org/officeDocument/2006/relationships/image" Target="../media/image6.png"/><Relationship Id="rId1" Type="http://schemas.openxmlformats.org/officeDocument/2006/relationships/image" Target="../media/image1.jpeg"/></Relationships>
</file>

<file path=ppt/slides/_rels/slide40.xml.rels><?xml version="1.0" encoding="UTF-8" standalone="yes"?>
<Relationships xmlns="http://schemas.openxmlformats.org/package/2006/relationships"><Relationship Id="rId4" Type="http://schemas.openxmlformats.org/officeDocument/2006/relationships/notesSlide" Target="../notesSlides/notesSlide38.xml"/><Relationship Id="rId3" Type="http://schemas.openxmlformats.org/officeDocument/2006/relationships/slideLayout" Target="../slideLayouts/slideLayout6.xml"/><Relationship Id="rId2" Type="http://schemas.openxmlformats.org/officeDocument/2006/relationships/image" Target="../media/image6.png"/><Relationship Id="rId1" Type="http://schemas.openxmlformats.org/officeDocument/2006/relationships/image" Target="../media/image1.jpeg"/></Relationships>
</file>

<file path=ppt/slides/_rels/slide41.xml.rels><?xml version="1.0" encoding="UTF-8" standalone="yes"?>
<Relationships xmlns="http://schemas.openxmlformats.org/package/2006/relationships"><Relationship Id="rId4" Type="http://schemas.openxmlformats.org/officeDocument/2006/relationships/notesSlide" Target="../notesSlides/notesSlide39.xml"/><Relationship Id="rId3" Type="http://schemas.openxmlformats.org/officeDocument/2006/relationships/slideLayout" Target="../slideLayouts/slideLayout6.xml"/><Relationship Id="rId2" Type="http://schemas.openxmlformats.org/officeDocument/2006/relationships/image" Target="../media/image6.png"/><Relationship Id="rId1" Type="http://schemas.openxmlformats.org/officeDocument/2006/relationships/image" Target="../media/image1.jpeg"/></Relationships>
</file>

<file path=ppt/slides/_rels/slide42.xml.rels><?xml version="1.0" encoding="UTF-8" standalone="yes"?>
<Relationships xmlns="http://schemas.openxmlformats.org/package/2006/relationships"><Relationship Id="rId4" Type="http://schemas.openxmlformats.org/officeDocument/2006/relationships/notesSlide" Target="../notesSlides/notesSlide40.xml"/><Relationship Id="rId3" Type="http://schemas.openxmlformats.org/officeDocument/2006/relationships/slideLayout" Target="../slideLayouts/slideLayout6.xml"/><Relationship Id="rId2" Type="http://schemas.openxmlformats.org/officeDocument/2006/relationships/image" Target="../media/image6.png"/><Relationship Id="rId1" Type="http://schemas.openxmlformats.org/officeDocument/2006/relationships/image" Target="../media/image1.jpeg"/></Relationships>
</file>

<file path=ppt/slides/_rels/slide43.xml.rels><?xml version="1.0" encoding="UTF-8" standalone="yes"?>
<Relationships xmlns="http://schemas.openxmlformats.org/package/2006/relationships"><Relationship Id="rId4" Type="http://schemas.openxmlformats.org/officeDocument/2006/relationships/notesSlide" Target="../notesSlides/notesSlide41.xml"/><Relationship Id="rId3" Type="http://schemas.openxmlformats.org/officeDocument/2006/relationships/slideLayout" Target="../slideLayouts/slideLayout6.xml"/><Relationship Id="rId2" Type="http://schemas.openxmlformats.org/officeDocument/2006/relationships/image" Target="../media/image6.png"/><Relationship Id="rId1" Type="http://schemas.openxmlformats.org/officeDocument/2006/relationships/image" Target="../media/image1.jpeg"/></Relationships>
</file>

<file path=ppt/slides/_rels/slide44.xml.rels><?xml version="1.0" encoding="UTF-8" standalone="yes"?>
<Relationships xmlns="http://schemas.openxmlformats.org/package/2006/relationships"><Relationship Id="rId4" Type="http://schemas.openxmlformats.org/officeDocument/2006/relationships/notesSlide" Target="../notesSlides/notesSlide42.xml"/><Relationship Id="rId3" Type="http://schemas.openxmlformats.org/officeDocument/2006/relationships/slideLayout" Target="../slideLayouts/slideLayout6.xml"/><Relationship Id="rId2" Type="http://schemas.openxmlformats.org/officeDocument/2006/relationships/image" Target="../media/image6.png"/><Relationship Id="rId1" Type="http://schemas.openxmlformats.org/officeDocument/2006/relationships/image" Target="../media/image1.jpeg"/></Relationships>
</file>

<file path=ppt/slides/_rels/slide45.xml.rels><?xml version="1.0" encoding="UTF-8" standalone="yes"?>
<Relationships xmlns="http://schemas.openxmlformats.org/package/2006/relationships"><Relationship Id="rId4" Type="http://schemas.openxmlformats.org/officeDocument/2006/relationships/notesSlide" Target="../notesSlides/notesSlide43.xml"/><Relationship Id="rId3" Type="http://schemas.openxmlformats.org/officeDocument/2006/relationships/slideLayout" Target="../slideLayouts/slideLayout6.xml"/><Relationship Id="rId2" Type="http://schemas.openxmlformats.org/officeDocument/2006/relationships/image" Target="../media/image6.png"/><Relationship Id="rId1" Type="http://schemas.openxmlformats.org/officeDocument/2006/relationships/image" Target="../media/image1.jpeg"/></Relationships>
</file>

<file path=ppt/slides/_rels/slide46.xml.rels><?xml version="1.0" encoding="UTF-8" standalone="yes"?>
<Relationships xmlns="http://schemas.openxmlformats.org/package/2006/relationships"><Relationship Id="rId4" Type="http://schemas.openxmlformats.org/officeDocument/2006/relationships/notesSlide" Target="../notesSlides/notesSlide44.xml"/><Relationship Id="rId3" Type="http://schemas.openxmlformats.org/officeDocument/2006/relationships/slideLayout" Target="../slideLayouts/slideLayout6.xml"/><Relationship Id="rId2" Type="http://schemas.openxmlformats.org/officeDocument/2006/relationships/image" Target="../media/image6.png"/><Relationship Id="rId1" Type="http://schemas.openxmlformats.org/officeDocument/2006/relationships/image" Target="../media/image1.jpeg"/></Relationships>
</file>

<file path=ppt/slides/_rels/slide47.xml.rels><?xml version="1.0" encoding="UTF-8" standalone="yes"?>
<Relationships xmlns="http://schemas.openxmlformats.org/package/2006/relationships"><Relationship Id="rId4" Type="http://schemas.openxmlformats.org/officeDocument/2006/relationships/notesSlide" Target="../notesSlides/notesSlide45.xml"/><Relationship Id="rId3" Type="http://schemas.openxmlformats.org/officeDocument/2006/relationships/slideLayout" Target="../slideLayouts/slideLayout6.xml"/><Relationship Id="rId2" Type="http://schemas.openxmlformats.org/officeDocument/2006/relationships/image" Target="../media/image6.png"/><Relationship Id="rId1" Type="http://schemas.openxmlformats.org/officeDocument/2006/relationships/image" Target="../media/image1.jpeg"/></Relationships>
</file>

<file path=ppt/slides/_rels/slide48.xml.rels><?xml version="1.0" encoding="UTF-8" standalone="yes"?>
<Relationships xmlns="http://schemas.openxmlformats.org/package/2006/relationships"><Relationship Id="rId4" Type="http://schemas.openxmlformats.org/officeDocument/2006/relationships/notesSlide" Target="../notesSlides/notesSlide46.xml"/><Relationship Id="rId3" Type="http://schemas.openxmlformats.org/officeDocument/2006/relationships/slideLayout" Target="../slideLayouts/slideLayout6.xml"/><Relationship Id="rId2" Type="http://schemas.openxmlformats.org/officeDocument/2006/relationships/image" Target="../media/image6.png"/><Relationship Id="rId1" Type="http://schemas.openxmlformats.org/officeDocument/2006/relationships/image" Target="../media/image1.jpeg"/></Relationships>
</file>

<file path=ppt/slides/_rels/slide49.xml.rels><?xml version="1.0" encoding="UTF-8" standalone="yes"?>
<Relationships xmlns="http://schemas.openxmlformats.org/package/2006/relationships"><Relationship Id="rId4" Type="http://schemas.openxmlformats.org/officeDocument/2006/relationships/notesSlide" Target="../notesSlides/notesSlide47.xml"/><Relationship Id="rId3" Type="http://schemas.openxmlformats.org/officeDocument/2006/relationships/slideLayout" Target="../slideLayouts/slideLayout6.xml"/><Relationship Id="rId2" Type="http://schemas.openxmlformats.org/officeDocument/2006/relationships/image" Target="../media/image6.png"/><Relationship Id="rId1" Type="http://schemas.openxmlformats.org/officeDocument/2006/relationships/image" Target="../media/image1.jpe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5.png"/><Relationship Id="rId1" Type="http://schemas.openxmlformats.org/officeDocument/2006/relationships/image" Target="../media/image1.jpeg"/></Relationships>
</file>

<file path=ppt/slides/_rels/slide50.xml.rels><?xml version="1.0" encoding="UTF-8" standalone="yes"?>
<Relationships xmlns="http://schemas.openxmlformats.org/package/2006/relationships"><Relationship Id="rId4" Type="http://schemas.openxmlformats.org/officeDocument/2006/relationships/notesSlide" Target="../notesSlides/notesSlide48.xml"/><Relationship Id="rId3" Type="http://schemas.openxmlformats.org/officeDocument/2006/relationships/slideLayout" Target="../slideLayouts/slideLayout6.xml"/><Relationship Id="rId2" Type="http://schemas.openxmlformats.org/officeDocument/2006/relationships/image" Target="../media/image6.png"/><Relationship Id="rId1" Type="http://schemas.openxmlformats.org/officeDocument/2006/relationships/image" Target="../media/image1.jpeg"/></Relationships>
</file>

<file path=ppt/slides/_rels/slide51.xml.rels><?xml version="1.0" encoding="UTF-8" standalone="yes"?>
<Relationships xmlns="http://schemas.openxmlformats.org/package/2006/relationships"><Relationship Id="rId4" Type="http://schemas.openxmlformats.org/officeDocument/2006/relationships/notesSlide" Target="../notesSlides/notesSlide49.xml"/><Relationship Id="rId3" Type="http://schemas.openxmlformats.org/officeDocument/2006/relationships/slideLayout" Target="../slideLayouts/slideLayout6.xml"/><Relationship Id="rId2" Type="http://schemas.openxmlformats.org/officeDocument/2006/relationships/image" Target="../media/image6.png"/><Relationship Id="rId1" Type="http://schemas.openxmlformats.org/officeDocument/2006/relationships/image" Target="../media/image1.jpeg"/></Relationships>
</file>

<file path=ppt/slides/_rels/slide52.xml.rels><?xml version="1.0" encoding="UTF-8" standalone="yes"?>
<Relationships xmlns="http://schemas.openxmlformats.org/package/2006/relationships"><Relationship Id="rId4" Type="http://schemas.openxmlformats.org/officeDocument/2006/relationships/notesSlide" Target="../notesSlides/notesSlide50.xml"/><Relationship Id="rId3" Type="http://schemas.openxmlformats.org/officeDocument/2006/relationships/slideLayout" Target="../slideLayouts/slideLayout6.xml"/><Relationship Id="rId2" Type="http://schemas.openxmlformats.org/officeDocument/2006/relationships/image" Target="../media/image6.png"/><Relationship Id="rId1" Type="http://schemas.openxmlformats.org/officeDocument/2006/relationships/image" Target="../media/image1.jpeg"/></Relationships>
</file>

<file path=ppt/slides/_rels/slide53.xml.rels><?xml version="1.0" encoding="UTF-8" standalone="yes"?>
<Relationships xmlns="http://schemas.openxmlformats.org/package/2006/relationships"><Relationship Id="rId4" Type="http://schemas.openxmlformats.org/officeDocument/2006/relationships/notesSlide" Target="../notesSlides/notesSlide51.xml"/><Relationship Id="rId3" Type="http://schemas.openxmlformats.org/officeDocument/2006/relationships/slideLayout" Target="../slideLayouts/slideLayout6.xml"/><Relationship Id="rId2" Type="http://schemas.openxmlformats.org/officeDocument/2006/relationships/image" Target="../media/image6.png"/><Relationship Id="rId1" Type="http://schemas.openxmlformats.org/officeDocument/2006/relationships/image" Target="../media/image1.jpeg"/></Relationships>
</file>

<file path=ppt/slides/_rels/slide54.xml.rels><?xml version="1.0" encoding="UTF-8" standalone="yes"?>
<Relationships xmlns="http://schemas.openxmlformats.org/package/2006/relationships"><Relationship Id="rId4" Type="http://schemas.openxmlformats.org/officeDocument/2006/relationships/notesSlide" Target="../notesSlides/notesSlide52.xml"/><Relationship Id="rId3" Type="http://schemas.openxmlformats.org/officeDocument/2006/relationships/slideLayout" Target="../slideLayouts/slideLayout6.xml"/><Relationship Id="rId2" Type="http://schemas.openxmlformats.org/officeDocument/2006/relationships/image" Target="../media/image6.png"/><Relationship Id="rId1" Type="http://schemas.openxmlformats.org/officeDocument/2006/relationships/image" Target="../media/image1.jpeg"/></Relationships>
</file>

<file path=ppt/slides/_rels/slide55.xml.rels><?xml version="1.0" encoding="UTF-8" standalone="yes"?>
<Relationships xmlns="http://schemas.openxmlformats.org/package/2006/relationships"><Relationship Id="rId4" Type="http://schemas.openxmlformats.org/officeDocument/2006/relationships/notesSlide" Target="../notesSlides/notesSlide53.xml"/><Relationship Id="rId3" Type="http://schemas.openxmlformats.org/officeDocument/2006/relationships/slideLayout" Target="../slideLayouts/slideLayout6.xml"/><Relationship Id="rId2" Type="http://schemas.openxmlformats.org/officeDocument/2006/relationships/image" Target="../media/image6.png"/><Relationship Id="rId1" Type="http://schemas.openxmlformats.org/officeDocument/2006/relationships/image" Target="../media/image1.jpeg"/></Relationships>
</file>

<file path=ppt/slides/_rels/slide56.xml.rels><?xml version="1.0" encoding="UTF-8" standalone="yes"?>
<Relationships xmlns="http://schemas.openxmlformats.org/package/2006/relationships"><Relationship Id="rId4" Type="http://schemas.openxmlformats.org/officeDocument/2006/relationships/notesSlide" Target="../notesSlides/notesSlide54.xml"/><Relationship Id="rId3" Type="http://schemas.openxmlformats.org/officeDocument/2006/relationships/slideLayout" Target="../slideLayouts/slideLayout6.xml"/><Relationship Id="rId2" Type="http://schemas.openxmlformats.org/officeDocument/2006/relationships/image" Target="../media/image6.png"/><Relationship Id="rId1" Type="http://schemas.openxmlformats.org/officeDocument/2006/relationships/image" Target="../media/image1.jpeg"/></Relationships>
</file>

<file path=ppt/slides/_rels/slide57.xml.rels><?xml version="1.0" encoding="UTF-8" standalone="yes"?>
<Relationships xmlns="http://schemas.openxmlformats.org/package/2006/relationships"><Relationship Id="rId4" Type="http://schemas.openxmlformats.org/officeDocument/2006/relationships/notesSlide" Target="../notesSlides/notesSlide55.xml"/><Relationship Id="rId3" Type="http://schemas.openxmlformats.org/officeDocument/2006/relationships/slideLayout" Target="../slideLayouts/slideLayout6.xml"/><Relationship Id="rId2" Type="http://schemas.openxmlformats.org/officeDocument/2006/relationships/image" Target="../media/image6.png"/><Relationship Id="rId1" Type="http://schemas.openxmlformats.org/officeDocument/2006/relationships/image" Target="../media/image1.jpeg"/></Relationships>
</file>

<file path=ppt/slides/_rels/slide58.xml.rels><?xml version="1.0" encoding="UTF-8" standalone="yes"?>
<Relationships xmlns="http://schemas.openxmlformats.org/package/2006/relationships"><Relationship Id="rId4" Type="http://schemas.openxmlformats.org/officeDocument/2006/relationships/notesSlide" Target="../notesSlides/notesSlide56.xml"/><Relationship Id="rId3" Type="http://schemas.openxmlformats.org/officeDocument/2006/relationships/slideLayout" Target="../slideLayouts/slideLayout6.xml"/><Relationship Id="rId2" Type="http://schemas.openxmlformats.org/officeDocument/2006/relationships/image" Target="../media/image6.png"/><Relationship Id="rId1" Type="http://schemas.openxmlformats.org/officeDocument/2006/relationships/image" Target="../media/image1.jpeg"/></Relationships>
</file>

<file path=ppt/slides/_rels/slide59.xml.rels><?xml version="1.0" encoding="UTF-8" standalone="yes"?>
<Relationships xmlns="http://schemas.openxmlformats.org/package/2006/relationships"><Relationship Id="rId4" Type="http://schemas.openxmlformats.org/officeDocument/2006/relationships/notesSlide" Target="../notesSlides/notesSlide57.xml"/><Relationship Id="rId3" Type="http://schemas.openxmlformats.org/officeDocument/2006/relationships/slideLayout" Target="../slideLayouts/slideLayout6.xml"/><Relationship Id="rId2" Type="http://schemas.openxmlformats.org/officeDocument/2006/relationships/image" Target="../media/image6.png"/><Relationship Id="rId1" Type="http://schemas.openxmlformats.org/officeDocument/2006/relationships/image" Target="../media/image1.jpeg"/></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6.xml"/><Relationship Id="rId2" Type="http://schemas.openxmlformats.org/officeDocument/2006/relationships/image" Target="../media/image6.png"/><Relationship Id="rId1" Type="http://schemas.openxmlformats.org/officeDocument/2006/relationships/image" Target="../media/image1.jpeg"/></Relationships>
</file>

<file path=ppt/slides/_rels/slide60.xml.rels><?xml version="1.0" encoding="UTF-8" standalone="yes"?>
<Relationships xmlns="http://schemas.openxmlformats.org/package/2006/relationships"><Relationship Id="rId4" Type="http://schemas.openxmlformats.org/officeDocument/2006/relationships/notesSlide" Target="../notesSlides/notesSlide58.xml"/><Relationship Id="rId3" Type="http://schemas.openxmlformats.org/officeDocument/2006/relationships/slideLayout" Target="../slideLayouts/slideLayout6.xml"/><Relationship Id="rId2" Type="http://schemas.openxmlformats.org/officeDocument/2006/relationships/image" Target="../media/image6.png"/><Relationship Id="rId1" Type="http://schemas.openxmlformats.org/officeDocument/2006/relationships/image" Target="../media/image1.jpeg"/></Relationships>
</file>

<file path=ppt/slides/_rels/slide61.xml.rels><?xml version="1.0" encoding="UTF-8" standalone="yes"?>
<Relationships xmlns="http://schemas.openxmlformats.org/package/2006/relationships"><Relationship Id="rId4" Type="http://schemas.openxmlformats.org/officeDocument/2006/relationships/notesSlide" Target="../notesSlides/notesSlide59.xml"/><Relationship Id="rId3" Type="http://schemas.openxmlformats.org/officeDocument/2006/relationships/slideLayout" Target="../slideLayouts/slideLayout6.xml"/><Relationship Id="rId2" Type="http://schemas.openxmlformats.org/officeDocument/2006/relationships/image" Target="../media/image6.png"/><Relationship Id="rId1" Type="http://schemas.openxmlformats.org/officeDocument/2006/relationships/image" Target="../media/image1.jpeg"/></Relationships>
</file>

<file path=ppt/slides/_rels/slide62.xml.rels><?xml version="1.0" encoding="UTF-8" standalone="yes"?>
<Relationships xmlns="http://schemas.openxmlformats.org/package/2006/relationships"><Relationship Id="rId4" Type="http://schemas.openxmlformats.org/officeDocument/2006/relationships/notesSlide" Target="../notesSlides/notesSlide60.xml"/><Relationship Id="rId3" Type="http://schemas.openxmlformats.org/officeDocument/2006/relationships/slideLayout" Target="../slideLayouts/slideLayout6.xml"/><Relationship Id="rId2" Type="http://schemas.openxmlformats.org/officeDocument/2006/relationships/image" Target="../media/image6.png"/><Relationship Id="rId1" Type="http://schemas.openxmlformats.org/officeDocument/2006/relationships/image" Target="../media/image1.jpeg"/></Relationships>
</file>

<file path=ppt/slides/_rels/slide63.xml.rels><?xml version="1.0" encoding="UTF-8" standalone="yes"?>
<Relationships xmlns="http://schemas.openxmlformats.org/package/2006/relationships"><Relationship Id="rId4" Type="http://schemas.openxmlformats.org/officeDocument/2006/relationships/notesSlide" Target="../notesSlides/notesSlide61.xml"/><Relationship Id="rId3" Type="http://schemas.openxmlformats.org/officeDocument/2006/relationships/slideLayout" Target="../slideLayouts/slideLayout6.xml"/><Relationship Id="rId2" Type="http://schemas.openxmlformats.org/officeDocument/2006/relationships/image" Target="../media/image6.png"/><Relationship Id="rId1" Type="http://schemas.openxmlformats.org/officeDocument/2006/relationships/image" Target="../media/image1.jpeg"/></Relationships>
</file>

<file path=ppt/slides/_rels/slide64.xml.rels><?xml version="1.0" encoding="UTF-8" standalone="yes"?>
<Relationships xmlns="http://schemas.openxmlformats.org/package/2006/relationships"><Relationship Id="rId4" Type="http://schemas.openxmlformats.org/officeDocument/2006/relationships/notesSlide" Target="../notesSlides/notesSlide62.xml"/><Relationship Id="rId3" Type="http://schemas.openxmlformats.org/officeDocument/2006/relationships/slideLayout" Target="../slideLayouts/slideLayout6.xml"/><Relationship Id="rId2" Type="http://schemas.openxmlformats.org/officeDocument/2006/relationships/image" Target="../media/image6.png"/><Relationship Id="rId1" Type="http://schemas.openxmlformats.org/officeDocument/2006/relationships/image" Target="../media/image1.jpeg"/></Relationships>
</file>

<file path=ppt/slides/_rels/slide65.xml.rels><?xml version="1.0" encoding="UTF-8" standalone="yes"?>
<Relationships xmlns="http://schemas.openxmlformats.org/package/2006/relationships"><Relationship Id="rId4" Type="http://schemas.openxmlformats.org/officeDocument/2006/relationships/notesSlide" Target="../notesSlides/notesSlide63.xml"/><Relationship Id="rId3" Type="http://schemas.openxmlformats.org/officeDocument/2006/relationships/slideLayout" Target="../slideLayouts/slideLayout6.xml"/><Relationship Id="rId2" Type="http://schemas.openxmlformats.org/officeDocument/2006/relationships/image" Target="../media/image6.png"/><Relationship Id="rId1" Type="http://schemas.openxmlformats.org/officeDocument/2006/relationships/image" Target="../media/image1.jpeg"/></Relationships>
</file>

<file path=ppt/slides/_rels/slide66.xml.rels><?xml version="1.0" encoding="UTF-8" standalone="yes"?>
<Relationships xmlns="http://schemas.openxmlformats.org/package/2006/relationships"><Relationship Id="rId4" Type="http://schemas.openxmlformats.org/officeDocument/2006/relationships/notesSlide" Target="../notesSlides/notesSlide64.xml"/><Relationship Id="rId3" Type="http://schemas.openxmlformats.org/officeDocument/2006/relationships/slideLayout" Target="../slideLayouts/slideLayout6.xml"/><Relationship Id="rId2" Type="http://schemas.openxmlformats.org/officeDocument/2006/relationships/image" Target="../media/image6.png"/><Relationship Id="rId1" Type="http://schemas.openxmlformats.org/officeDocument/2006/relationships/image" Target="../media/image1.jpeg"/></Relationships>
</file>

<file path=ppt/slides/_rels/slide67.xml.rels><?xml version="1.0" encoding="UTF-8" standalone="yes"?>
<Relationships xmlns="http://schemas.openxmlformats.org/package/2006/relationships"><Relationship Id="rId4" Type="http://schemas.openxmlformats.org/officeDocument/2006/relationships/notesSlide" Target="../notesSlides/notesSlide65.xml"/><Relationship Id="rId3" Type="http://schemas.openxmlformats.org/officeDocument/2006/relationships/slideLayout" Target="../slideLayouts/slideLayout6.xml"/><Relationship Id="rId2" Type="http://schemas.openxmlformats.org/officeDocument/2006/relationships/image" Target="../media/image6.png"/><Relationship Id="rId1" Type="http://schemas.openxmlformats.org/officeDocument/2006/relationships/image" Target="../media/image1.jpeg"/></Relationships>
</file>

<file path=ppt/slides/_rels/slide68.xml.rels><?xml version="1.0" encoding="UTF-8" standalone="yes"?>
<Relationships xmlns="http://schemas.openxmlformats.org/package/2006/relationships"><Relationship Id="rId4" Type="http://schemas.openxmlformats.org/officeDocument/2006/relationships/notesSlide" Target="../notesSlides/notesSlide66.xml"/><Relationship Id="rId3" Type="http://schemas.openxmlformats.org/officeDocument/2006/relationships/slideLayout" Target="../slideLayouts/slideLayout6.xml"/><Relationship Id="rId2" Type="http://schemas.openxmlformats.org/officeDocument/2006/relationships/image" Target="../media/image6.png"/><Relationship Id="rId1" Type="http://schemas.openxmlformats.org/officeDocument/2006/relationships/image" Target="../media/image1.jpeg"/></Relationships>
</file>

<file path=ppt/slides/_rels/slide69.xml.rels><?xml version="1.0" encoding="UTF-8" standalone="yes"?>
<Relationships xmlns="http://schemas.openxmlformats.org/package/2006/relationships"><Relationship Id="rId4" Type="http://schemas.openxmlformats.org/officeDocument/2006/relationships/notesSlide" Target="../notesSlides/notesSlide67.xml"/><Relationship Id="rId3" Type="http://schemas.openxmlformats.org/officeDocument/2006/relationships/slideLayout" Target="../slideLayouts/slideLayout6.xml"/><Relationship Id="rId2" Type="http://schemas.openxmlformats.org/officeDocument/2006/relationships/image" Target="../media/image6.png"/><Relationship Id="rId1" Type="http://schemas.openxmlformats.org/officeDocument/2006/relationships/image" Target="../media/image1.jpe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6.xml"/><Relationship Id="rId2" Type="http://schemas.openxmlformats.org/officeDocument/2006/relationships/image" Target="../media/image6.png"/><Relationship Id="rId1" Type="http://schemas.openxmlformats.org/officeDocument/2006/relationships/image" Target="../media/image1.jpeg"/></Relationships>
</file>

<file path=ppt/slides/_rels/slide70.xml.rels><?xml version="1.0" encoding="UTF-8" standalone="yes"?>
<Relationships xmlns="http://schemas.openxmlformats.org/package/2006/relationships"><Relationship Id="rId4" Type="http://schemas.openxmlformats.org/officeDocument/2006/relationships/notesSlide" Target="../notesSlides/notesSlide68.xml"/><Relationship Id="rId3" Type="http://schemas.openxmlformats.org/officeDocument/2006/relationships/slideLayout" Target="../slideLayouts/slideLayout6.xml"/><Relationship Id="rId2" Type="http://schemas.openxmlformats.org/officeDocument/2006/relationships/image" Target="../media/image6.png"/><Relationship Id="rId1" Type="http://schemas.openxmlformats.org/officeDocument/2006/relationships/image" Target="../media/image1.jpeg"/></Relationships>
</file>

<file path=ppt/slides/_rels/slide71.xml.rels><?xml version="1.0" encoding="UTF-8" standalone="yes"?>
<Relationships xmlns="http://schemas.openxmlformats.org/package/2006/relationships"><Relationship Id="rId4" Type="http://schemas.openxmlformats.org/officeDocument/2006/relationships/notesSlide" Target="../notesSlides/notesSlide69.xml"/><Relationship Id="rId3" Type="http://schemas.openxmlformats.org/officeDocument/2006/relationships/slideLayout" Target="../slideLayouts/slideLayout6.xml"/><Relationship Id="rId2" Type="http://schemas.openxmlformats.org/officeDocument/2006/relationships/image" Target="../media/image6.png"/><Relationship Id="rId1" Type="http://schemas.openxmlformats.org/officeDocument/2006/relationships/image" Target="../media/image1.jpeg"/></Relationships>
</file>

<file path=ppt/slides/_rels/slide72.xml.rels><?xml version="1.0" encoding="UTF-8" standalone="yes"?>
<Relationships xmlns="http://schemas.openxmlformats.org/package/2006/relationships"><Relationship Id="rId4" Type="http://schemas.openxmlformats.org/officeDocument/2006/relationships/notesSlide" Target="../notesSlides/notesSlide70.xml"/><Relationship Id="rId3" Type="http://schemas.openxmlformats.org/officeDocument/2006/relationships/slideLayout" Target="../slideLayouts/slideLayout6.xml"/><Relationship Id="rId2" Type="http://schemas.openxmlformats.org/officeDocument/2006/relationships/image" Target="../media/image6.png"/><Relationship Id="rId1" Type="http://schemas.openxmlformats.org/officeDocument/2006/relationships/image" Target="../media/image1.jpeg"/></Relationships>
</file>

<file path=ppt/slides/_rels/slide73.xml.rels><?xml version="1.0" encoding="UTF-8" standalone="yes"?>
<Relationships xmlns="http://schemas.openxmlformats.org/package/2006/relationships"><Relationship Id="rId4" Type="http://schemas.openxmlformats.org/officeDocument/2006/relationships/notesSlide" Target="../notesSlides/notesSlide71.xml"/><Relationship Id="rId3" Type="http://schemas.openxmlformats.org/officeDocument/2006/relationships/slideLayout" Target="../slideLayouts/slideLayout6.xml"/><Relationship Id="rId2" Type="http://schemas.openxmlformats.org/officeDocument/2006/relationships/image" Target="../media/image6.png"/><Relationship Id="rId1" Type="http://schemas.openxmlformats.org/officeDocument/2006/relationships/image" Target="../media/image1.jpeg"/></Relationships>
</file>

<file path=ppt/slides/_rels/slide74.xml.rels><?xml version="1.0" encoding="UTF-8" standalone="yes"?>
<Relationships xmlns="http://schemas.openxmlformats.org/package/2006/relationships"><Relationship Id="rId4" Type="http://schemas.openxmlformats.org/officeDocument/2006/relationships/notesSlide" Target="../notesSlides/notesSlide72.xml"/><Relationship Id="rId3" Type="http://schemas.openxmlformats.org/officeDocument/2006/relationships/slideLayout" Target="../slideLayouts/slideLayout6.xml"/><Relationship Id="rId2" Type="http://schemas.openxmlformats.org/officeDocument/2006/relationships/image" Target="../media/image6.png"/><Relationship Id="rId1" Type="http://schemas.openxmlformats.org/officeDocument/2006/relationships/image" Target="../media/image1.jpeg"/></Relationships>
</file>

<file path=ppt/slides/_rels/slide75.xml.rels><?xml version="1.0" encoding="UTF-8" standalone="yes"?>
<Relationships xmlns="http://schemas.openxmlformats.org/package/2006/relationships"><Relationship Id="rId4" Type="http://schemas.openxmlformats.org/officeDocument/2006/relationships/notesSlide" Target="../notesSlides/notesSlide73.xml"/><Relationship Id="rId3" Type="http://schemas.openxmlformats.org/officeDocument/2006/relationships/slideLayout" Target="../slideLayouts/slideLayout6.xml"/><Relationship Id="rId2" Type="http://schemas.openxmlformats.org/officeDocument/2006/relationships/image" Target="../media/image6.png"/><Relationship Id="rId1" Type="http://schemas.openxmlformats.org/officeDocument/2006/relationships/image" Target="../media/image1.jpeg"/></Relationships>
</file>

<file path=ppt/slides/_rels/slide76.xml.rels><?xml version="1.0" encoding="UTF-8" standalone="yes"?>
<Relationships xmlns="http://schemas.openxmlformats.org/package/2006/relationships"><Relationship Id="rId4" Type="http://schemas.openxmlformats.org/officeDocument/2006/relationships/notesSlide" Target="../notesSlides/notesSlide74.xml"/><Relationship Id="rId3" Type="http://schemas.openxmlformats.org/officeDocument/2006/relationships/slideLayout" Target="../slideLayouts/slideLayout6.xml"/><Relationship Id="rId2" Type="http://schemas.openxmlformats.org/officeDocument/2006/relationships/image" Target="../media/image6.png"/><Relationship Id="rId1" Type="http://schemas.openxmlformats.org/officeDocument/2006/relationships/image" Target="../media/image1.jpeg"/></Relationships>
</file>

<file path=ppt/slides/_rels/slide77.xml.rels><?xml version="1.0" encoding="UTF-8" standalone="yes"?>
<Relationships xmlns="http://schemas.openxmlformats.org/package/2006/relationships"><Relationship Id="rId4" Type="http://schemas.openxmlformats.org/officeDocument/2006/relationships/notesSlide" Target="../notesSlides/notesSlide75.xml"/><Relationship Id="rId3" Type="http://schemas.openxmlformats.org/officeDocument/2006/relationships/slideLayout" Target="../slideLayouts/slideLayout6.xml"/><Relationship Id="rId2" Type="http://schemas.openxmlformats.org/officeDocument/2006/relationships/image" Target="../media/image6.png"/><Relationship Id="rId1" Type="http://schemas.openxmlformats.org/officeDocument/2006/relationships/image" Target="../media/image1.jpeg"/></Relationships>
</file>

<file path=ppt/slides/_rels/slide78.xml.rels><?xml version="1.0" encoding="UTF-8" standalone="yes"?>
<Relationships xmlns="http://schemas.openxmlformats.org/package/2006/relationships"><Relationship Id="rId4" Type="http://schemas.openxmlformats.org/officeDocument/2006/relationships/notesSlide" Target="../notesSlides/notesSlide76.xml"/><Relationship Id="rId3" Type="http://schemas.openxmlformats.org/officeDocument/2006/relationships/slideLayout" Target="../slideLayouts/slideLayout6.xml"/><Relationship Id="rId2" Type="http://schemas.openxmlformats.org/officeDocument/2006/relationships/image" Target="../media/image6.png"/><Relationship Id="rId1" Type="http://schemas.openxmlformats.org/officeDocument/2006/relationships/image" Target="../media/image1.jpeg"/></Relationships>
</file>

<file path=ppt/slides/_rels/slide79.xml.rels><?xml version="1.0" encoding="UTF-8" standalone="yes"?>
<Relationships xmlns="http://schemas.openxmlformats.org/package/2006/relationships"><Relationship Id="rId4" Type="http://schemas.openxmlformats.org/officeDocument/2006/relationships/notesSlide" Target="../notesSlides/notesSlide77.xml"/><Relationship Id="rId3" Type="http://schemas.openxmlformats.org/officeDocument/2006/relationships/slideLayout" Target="../slideLayouts/slideLayout6.xml"/><Relationship Id="rId2" Type="http://schemas.openxmlformats.org/officeDocument/2006/relationships/image" Target="../media/image6.png"/><Relationship Id="rId1" Type="http://schemas.openxmlformats.org/officeDocument/2006/relationships/image" Target="../media/image1.jpeg"/></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6.xml"/><Relationship Id="rId2" Type="http://schemas.openxmlformats.org/officeDocument/2006/relationships/image" Target="../media/image6.png"/><Relationship Id="rId1" Type="http://schemas.openxmlformats.org/officeDocument/2006/relationships/image" Target="../media/image1.jpeg"/></Relationships>
</file>

<file path=ppt/slides/_rels/slide80.xml.rels><?xml version="1.0" encoding="UTF-8" standalone="yes"?>
<Relationships xmlns="http://schemas.openxmlformats.org/package/2006/relationships"><Relationship Id="rId5" Type="http://schemas.openxmlformats.org/officeDocument/2006/relationships/notesSlide" Target="../notesSlides/notesSlide78.xml"/><Relationship Id="rId4" Type="http://schemas.openxmlformats.org/officeDocument/2006/relationships/slideLayout" Target="../slideLayouts/slideLayout6.xml"/><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1.jpeg"/></Relationships>
</file>

<file path=ppt/slides/_rels/slide81.xml.rels><?xml version="1.0" encoding="UTF-8" standalone="yes"?>
<Relationships xmlns="http://schemas.openxmlformats.org/package/2006/relationships"><Relationship Id="rId4" Type="http://schemas.openxmlformats.org/officeDocument/2006/relationships/notesSlide" Target="../notesSlides/notesSlide79.xml"/><Relationship Id="rId3" Type="http://schemas.openxmlformats.org/officeDocument/2006/relationships/slideLayout" Target="../slideLayouts/slideLayout6.xml"/><Relationship Id="rId2" Type="http://schemas.openxmlformats.org/officeDocument/2006/relationships/image" Target="../media/image6.png"/><Relationship Id="rId1" Type="http://schemas.openxmlformats.org/officeDocument/2006/relationships/image" Target="../media/image1.jpeg"/></Relationships>
</file>

<file path=ppt/slides/_rels/slide82.xml.rels><?xml version="1.0" encoding="UTF-8" standalone="yes"?>
<Relationships xmlns="http://schemas.openxmlformats.org/package/2006/relationships"><Relationship Id="rId4" Type="http://schemas.openxmlformats.org/officeDocument/2006/relationships/notesSlide" Target="../notesSlides/notesSlide80.xml"/><Relationship Id="rId3" Type="http://schemas.openxmlformats.org/officeDocument/2006/relationships/slideLayout" Target="../slideLayouts/slideLayout6.xml"/><Relationship Id="rId2" Type="http://schemas.openxmlformats.org/officeDocument/2006/relationships/image" Target="../media/image6.png"/><Relationship Id="rId1" Type="http://schemas.openxmlformats.org/officeDocument/2006/relationships/image" Target="../media/image1.jpeg"/></Relationships>
</file>

<file path=ppt/slides/_rels/slide83.xml.rels><?xml version="1.0" encoding="UTF-8" standalone="yes"?>
<Relationships xmlns="http://schemas.openxmlformats.org/package/2006/relationships"><Relationship Id="rId4" Type="http://schemas.openxmlformats.org/officeDocument/2006/relationships/notesSlide" Target="../notesSlides/notesSlide81.xml"/><Relationship Id="rId3" Type="http://schemas.openxmlformats.org/officeDocument/2006/relationships/slideLayout" Target="../slideLayouts/slideLayout6.xml"/><Relationship Id="rId2" Type="http://schemas.openxmlformats.org/officeDocument/2006/relationships/image" Target="../media/image6.png"/><Relationship Id="rId1" Type="http://schemas.openxmlformats.org/officeDocument/2006/relationships/image" Target="../media/image1.jpeg"/></Relationships>
</file>

<file path=ppt/slides/_rels/slide84.xml.rels><?xml version="1.0" encoding="UTF-8" standalone="yes"?>
<Relationships xmlns="http://schemas.openxmlformats.org/package/2006/relationships"><Relationship Id="rId4" Type="http://schemas.openxmlformats.org/officeDocument/2006/relationships/notesSlide" Target="../notesSlides/notesSlide82.xml"/><Relationship Id="rId3" Type="http://schemas.openxmlformats.org/officeDocument/2006/relationships/slideLayout" Target="../slideLayouts/slideLayout6.xml"/><Relationship Id="rId2" Type="http://schemas.openxmlformats.org/officeDocument/2006/relationships/image" Target="../media/image6.png"/><Relationship Id="rId1" Type="http://schemas.openxmlformats.org/officeDocument/2006/relationships/image" Target="../media/image1.jpeg"/></Relationships>
</file>

<file path=ppt/slides/_rels/slide85.xml.rels><?xml version="1.0" encoding="UTF-8" standalone="yes"?>
<Relationships xmlns="http://schemas.openxmlformats.org/package/2006/relationships"><Relationship Id="rId4" Type="http://schemas.openxmlformats.org/officeDocument/2006/relationships/notesSlide" Target="../notesSlides/notesSlide83.xml"/><Relationship Id="rId3" Type="http://schemas.openxmlformats.org/officeDocument/2006/relationships/slideLayout" Target="../slideLayouts/slideLayout6.xml"/><Relationship Id="rId2" Type="http://schemas.openxmlformats.org/officeDocument/2006/relationships/image" Target="../media/image6.png"/><Relationship Id="rId1" Type="http://schemas.openxmlformats.org/officeDocument/2006/relationships/image" Target="../media/image1.jpeg"/></Relationships>
</file>

<file path=ppt/slides/_rels/slide86.xml.rels><?xml version="1.0" encoding="UTF-8" standalone="yes"?>
<Relationships xmlns="http://schemas.openxmlformats.org/package/2006/relationships"><Relationship Id="rId4" Type="http://schemas.openxmlformats.org/officeDocument/2006/relationships/notesSlide" Target="../notesSlides/notesSlide84.xml"/><Relationship Id="rId3" Type="http://schemas.openxmlformats.org/officeDocument/2006/relationships/slideLayout" Target="../slideLayouts/slideLayout6.xml"/><Relationship Id="rId2" Type="http://schemas.openxmlformats.org/officeDocument/2006/relationships/image" Target="../media/image6.png"/><Relationship Id="rId1" Type="http://schemas.openxmlformats.org/officeDocument/2006/relationships/image" Target="../media/image1.jpeg"/></Relationships>
</file>

<file path=ppt/slides/_rels/slide87.xml.rels><?xml version="1.0" encoding="UTF-8" standalone="yes"?>
<Relationships xmlns="http://schemas.openxmlformats.org/package/2006/relationships"><Relationship Id="rId4" Type="http://schemas.openxmlformats.org/officeDocument/2006/relationships/notesSlide" Target="../notesSlides/notesSlide85.xml"/><Relationship Id="rId3" Type="http://schemas.openxmlformats.org/officeDocument/2006/relationships/slideLayout" Target="../slideLayouts/slideLayout6.xml"/><Relationship Id="rId2" Type="http://schemas.openxmlformats.org/officeDocument/2006/relationships/image" Target="../media/image6.png"/><Relationship Id="rId1" Type="http://schemas.openxmlformats.org/officeDocument/2006/relationships/image" Target="../media/image1.jpeg"/></Relationships>
</file>

<file path=ppt/slides/_rels/slide88.xml.rels><?xml version="1.0" encoding="UTF-8" standalone="yes"?>
<Relationships xmlns="http://schemas.openxmlformats.org/package/2006/relationships"><Relationship Id="rId4" Type="http://schemas.openxmlformats.org/officeDocument/2006/relationships/notesSlide" Target="../notesSlides/notesSlide86.xml"/><Relationship Id="rId3" Type="http://schemas.openxmlformats.org/officeDocument/2006/relationships/slideLayout" Target="../slideLayouts/slideLayout6.xml"/><Relationship Id="rId2" Type="http://schemas.openxmlformats.org/officeDocument/2006/relationships/image" Target="../media/image6.png"/><Relationship Id="rId1" Type="http://schemas.openxmlformats.org/officeDocument/2006/relationships/image" Target="../media/image1.jpeg"/></Relationships>
</file>

<file path=ppt/slides/_rels/slide89.xml.rels><?xml version="1.0" encoding="UTF-8" standalone="yes"?>
<Relationships xmlns="http://schemas.openxmlformats.org/package/2006/relationships"><Relationship Id="rId4" Type="http://schemas.openxmlformats.org/officeDocument/2006/relationships/notesSlide" Target="../notesSlides/notesSlide87.xml"/><Relationship Id="rId3" Type="http://schemas.openxmlformats.org/officeDocument/2006/relationships/slideLayout" Target="../slideLayouts/slideLayout6.xml"/><Relationship Id="rId2" Type="http://schemas.openxmlformats.org/officeDocument/2006/relationships/image" Target="../media/image6.png"/><Relationship Id="rId1" Type="http://schemas.openxmlformats.org/officeDocument/2006/relationships/image" Target="../media/image1.jpeg"/></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6.xml"/><Relationship Id="rId2" Type="http://schemas.openxmlformats.org/officeDocument/2006/relationships/image" Target="../media/image6.png"/><Relationship Id="rId1" Type="http://schemas.openxmlformats.org/officeDocument/2006/relationships/image" Target="../media/image1.jpeg"/></Relationships>
</file>

<file path=ppt/slides/_rels/slide90.xml.rels><?xml version="1.0" encoding="UTF-8" standalone="yes"?>
<Relationships xmlns="http://schemas.openxmlformats.org/package/2006/relationships"><Relationship Id="rId4" Type="http://schemas.openxmlformats.org/officeDocument/2006/relationships/notesSlide" Target="../notesSlides/notesSlide88.xml"/><Relationship Id="rId3" Type="http://schemas.openxmlformats.org/officeDocument/2006/relationships/slideLayout" Target="../slideLayouts/slideLayout6.xml"/><Relationship Id="rId2" Type="http://schemas.openxmlformats.org/officeDocument/2006/relationships/image" Target="../media/image6.png"/><Relationship Id="rId1" Type="http://schemas.openxmlformats.org/officeDocument/2006/relationships/image" Target="../media/image1.jpeg"/></Relationships>
</file>

<file path=ppt/slides/_rels/slide91.xml.rels><?xml version="1.0" encoding="UTF-8" standalone="yes"?>
<Relationships xmlns="http://schemas.openxmlformats.org/package/2006/relationships"><Relationship Id="rId4" Type="http://schemas.openxmlformats.org/officeDocument/2006/relationships/notesSlide" Target="../notesSlides/notesSlide89.xml"/><Relationship Id="rId3" Type="http://schemas.openxmlformats.org/officeDocument/2006/relationships/slideLayout" Target="../slideLayouts/slideLayout6.xml"/><Relationship Id="rId2" Type="http://schemas.openxmlformats.org/officeDocument/2006/relationships/image" Target="../media/image6.png"/><Relationship Id="rId1" Type="http://schemas.openxmlformats.org/officeDocument/2006/relationships/image" Target="../media/image1.jpeg"/></Relationships>
</file>

<file path=ppt/slides/_rels/slide92.xml.rels><?xml version="1.0" encoding="UTF-8" standalone="yes"?>
<Relationships xmlns="http://schemas.openxmlformats.org/package/2006/relationships"><Relationship Id="rId4" Type="http://schemas.openxmlformats.org/officeDocument/2006/relationships/notesSlide" Target="../notesSlides/notesSlide90.xml"/><Relationship Id="rId3" Type="http://schemas.openxmlformats.org/officeDocument/2006/relationships/slideLayout" Target="../slideLayouts/slideLayout6.xml"/><Relationship Id="rId2" Type="http://schemas.openxmlformats.org/officeDocument/2006/relationships/image" Target="../media/image6.png"/><Relationship Id="rId1" Type="http://schemas.openxmlformats.org/officeDocument/2006/relationships/image" Target="../media/image1.jpeg"/></Relationships>
</file>

<file path=ppt/slides/_rels/slide93.xml.rels><?xml version="1.0" encoding="UTF-8" standalone="yes"?>
<Relationships xmlns="http://schemas.openxmlformats.org/package/2006/relationships"><Relationship Id="rId4" Type="http://schemas.openxmlformats.org/officeDocument/2006/relationships/notesSlide" Target="../notesSlides/notesSlide91.xml"/><Relationship Id="rId3" Type="http://schemas.openxmlformats.org/officeDocument/2006/relationships/slideLayout" Target="../slideLayouts/slideLayout6.xml"/><Relationship Id="rId2" Type="http://schemas.openxmlformats.org/officeDocument/2006/relationships/image" Target="../media/image6.png"/><Relationship Id="rId1" Type="http://schemas.openxmlformats.org/officeDocument/2006/relationships/image" Target="../media/image1.jpeg"/></Relationships>
</file>

<file path=ppt/slides/_rels/slide94.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image" Target="../media/image5.png"/><Relationship Id="rId1" Type="http://schemas.openxmlformats.org/officeDocument/2006/relationships/image" Target="../media/image1.jpeg"/></Relationships>
</file>

<file path=ppt/slides/_rels/slide95.xml.rels><?xml version="1.0" encoding="UTF-8" standalone="yes"?>
<Relationships xmlns="http://schemas.openxmlformats.org/package/2006/relationships"><Relationship Id="rId4" Type="http://schemas.openxmlformats.org/officeDocument/2006/relationships/notesSlide" Target="../notesSlides/notesSlide92.xml"/><Relationship Id="rId3" Type="http://schemas.openxmlformats.org/officeDocument/2006/relationships/slideLayout" Target="../slideLayouts/slideLayout18.xml"/><Relationship Id="rId2" Type="http://schemas.openxmlformats.org/officeDocument/2006/relationships/image" Target="../media/image6.png"/><Relationship Id="rId1" Type="http://schemas.openxmlformats.org/officeDocument/2006/relationships/image" Target="../media/image1.jpeg"/></Relationships>
</file>

<file path=ppt/slides/_rels/slide96.xml.rels><?xml version="1.0" encoding="UTF-8" standalone="yes"?>
<Relationships xmlns="http://schemas.openxmlformats.org/package/2006/relationships"><Relationship Id="rId4" Type="http://schemas.openxmlformats.org/officeDocument/2006/relationships/notesSlide" Target="../notesSlides/notesSlide93.xml"/><Relationship Id="rId3" Type="http://schemas.openxmlformats.org/officeDocument/2006/relationships/slideLayout" Target="../slideLayouts/slideLayout18.xml"/><Relationship Id="rId2" Type="http://schemas.openxmlformats.org/officeDocument/2006/relationships/image" Target="../media/image6.png"/><Relationship Id="rId1" Type="http://schemas.openxmlformats.org/officeDocument/2006/relationships/image" Target="../media/image1.jpeg"/></Relationships>
</file>

<file path=ppt/slides/_rels/slide97.xml.rels><?xml version="1.0" encoding="UTF-8" standalone="yes"?>
<Relationships xmlns="http://schemas.openxmlformats.org/package/2006/relationships"><Relationship Id="rId4" Type="http://schemas.openxmlformats.org/officeDocument/2006/relationships/notesSlide" Target="../notesSlides/notesSlide94.xml"/><Relationship Id="rId3" Type="http://schemas.openxmlformats.org/officeDocument/2006/relationships/slideLayout" Target="../slideLayouts/slideLayout18.xml"/><Relationship Id="rId2" Type="http://schemas.openxmlformats.org/officeDocument/2006/relationships/image" Target="../media/image6.png"/><Relationship Id="rId1" Type="http://schemas.openxmlformats.org/officeDocument/2006/relationships/image" Target="../media/image1.jpeg"/></Relationships>
</file>

<file path=ppt/slides/_rels/slide98.xml.rels><?xml version="1.0" encoding="UTF-8" standalone="yes"?>
<Relationships xmlns="http://schemas.openxmlformats.org/package/2006/relationships"><Relationship Id="rId4" Type="http://schemas.openxmlformats.org/officeDocument/2006/relationships/notesSlide" Target="../notesSlides/notesSlide95.xml"/><Relationship Id="rId3" Type="http://schemas.openxmlformats.org/officeDocument/2006/relationships/slideLayout" Target="../slideLayouts/slideLayout18.xml"/><Relationship Id="rId2" Type="http://schemas.openxmlformats.org/officeDocument/2006/relationships/image" Target="../media/image6.png"/><Relationship Id="rId1" Type="http://schemas.openxmlformats.org/officeDocument/2006/relationships/image" Target="../media/image1.jpeg"/></Relationships>
</file>

<file path=ppt/slides/_rels/slide99.xml.rels><?xml version="1.0" encoding="UTF-8" standalone="yes"?>
<Relationships xmlns="http://schemas.openxmlformats.org/package/2006/relationships"><Relationship Id="rId4" Type="http://schemas.openxmlformats.org/officeDocument/2006/relationships/notesSlide" Target="../notesSlides/notesSlide96.xml"/><Relationship Id="rId3" Type="http://schemas.openxmlformats.org/officeDocument/2006/relationships/slideLayout" Target="../slideLayouts/slideLayout18.xml"/><Relationship Id="rId2" Type="http://schemas.openxmlformats.org/officeDocument/2006/relationships/image" Target="../media/image6.png"/><Relationship Id="rId1"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1"/>
            <a:ext cx="9165780" cy="6909474"/>
          </a:xfrm>
          <a:prstGeom prst="rect">
            <a:avLst/>
          </a:prstGeom>
        </p:spPr>
      </p:pic>
      <p:sp>
        <p:nvSpPr>
          <p:cNvPr id="5" name="矩形 4"/>
          <p:cNvSpPr/>
          <p:nvPr/>
        </p:nvSpPr>
        <p:spPr>
          <a:xfrm>
            <a:off x="-11990" y="8050"/>
            <a:ext cx="9181652" cy="6901031"/>
          </a:xfrm>
          <a:prstGeom prst="rect">
            <a:avLst/>
          </a:prstGeom>
          <a:solidFill>
            <a:schemeClr val="bg1">
              <a:alpha val="54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 name="直接连接符 11"/>
          <p:cNvCxnSpPr/>
          <p:nvPr/>
        </p:nvCxnSpPr>
        <p:spPr>
          <a:xfrm>
            <a:off x="2298198" y="3054281"/>
            <a:ext cx="4579144" cy="0"/>
          </a:xfrm>
          <a:prstGeom prst="line">
            <a:avLst/>
          </a:prstGeom>
          <a:ln w="19050">
            <a:solidFill>
              <a:srgbClr val="004098"/>
            </a:solidFill>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2293131" y="3196018"/>
            <a:ext cx="4579143" cy="645160"/>
          </a:xfrm>
          <a:prstGeom prst="rect">
            <a:avLst/>
          </a:prstGeom>
          <a:noFill/>
        </p:spPr>
        <p:txBody>
          <a:bodyPr wrap="square" rtlCol="0">
            <a:spAutoFit/>
          </a:bodyPr>
          <a:lstStyle/>
          <a:p>
            <a:pPr algn="ctr" defTabSz="685800">
              <a:defRPr/>
            </a:pPr>
            <a:r>
              <a:rPr lang="zh-CN" altLang="en-US" sz="3600" b="1" dirty="0">
                <a:solidFill>
                  <a:srgbClr val="004578"/>
                </a:solidFill>
                <a:latin typeface="微软雅黑" panose="020B0503020204020204" pitchFamily="34" charset="-122"/>
                <a:ea typeface="微软雅黑" panose="020B0503020204020204" pitchFamily="34" charset="-122"/>
              </a:rPr>
              <a:t>计算机组成原理</a:t>
            </a:r>
            <a:endParaRPr lang="zh-CN" altLang="en-US" sz="3600" b="1" dirty="0">
              <a:solidFill>
                <a:srgbClr val="004578"/>
              </a:solidFill>
              <a:latin typeface="微软雅黑" panose="020B0503020204020204" pitchFamily="34" charset="-122"/>
              <a:ea typeface="微软雅黑" panose="020B0503020204020204" pitchFamily="34" charset="-122"/>
            </a:endParaRPr>
          </a:p>
        </p:txBody>
      </p:sp>
      <p:cxnSp>
        <p:nvCxnSpPr>
          <p:cNvPr id="16" name="直接连接符 15"/>
          <p:cNvCxnSpPr/>
          <p:nvPr/>
        </p:nvCxnSpPr>
        <p:spPr>
          <a:xfrm>
            <a:off x="2293131" y="3977456"/>
            <a:ext cx="4579144" cy="0"/>
          </a:xfrm>
          <a:prstGeom prst="line">
            <a:avLst/>
          </a:prstGeom>
          <a:ln w="19050">
            <a:solidFill>
              <a:srgbClr val="004098"/>
            </a:solidFill>
          </a:ln>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2293131" y="4121256"/>
            <a:ext cx="4579144" cy="523220"/>
          </a:xfrm>
          <a:prstGeom prst="rect">
            <a:avLst/>
          </a:prstGeom>
          <a:noFill/>
        </p:spPr>
        <p:txBody>
          <a:bodyPr wrap="square" rtlCol="0">
            <a:spAutoFit/>
          </a:bodyPr>
          <a:lstStyle>
            <a:defPPr>
              <a:defRPr lang="zh-CN"/>
            </a:defPPr>
            <a:lvl1pPr algn="ctr">
              <a:defRPr>
                <a:solidFill>
                  <a:prstClr val="black"/>
                </a:solidFill>
                <a:latin typeface="微软雅黑" panose="020B0503020204020204" pitchFamily="34" charset="-122"/>
                <a:ea typeface="微软雅黑" panose="020B0503020204020204" pitchFamily="34" charset="-122"/>
              </a:defRPr>
            </a:lvl1pPr>
          </a:lstStyle>
          <a:p>
            <a:r>
              <a:rPr lang="zh-CN" altLang="en-US" sz="2800" b="1" dirty="0">
                <a:solidFill>
                  <a:srgbClr val="004578"/>
                </a:solidFill>
              </a:rPr>
              <a:t>第二章 指令系统</a:t>
            </a:r>
            <a:endParaRPr lang="zh-CN" altLang="en-US" sz="2800" b="1" dirty="0">
              <a:solidFill>
                <a:srgbClr val="004578"/>
              </a:solidFill>
            </a:endParaRPr>
          </a:p>
        </p:txBody>
      </p:sp>
      <p:cxnSp>
        <p:nvCxnSpPr>
          <p:cNvPr id="19" name="直接连接符 18"/>
          <p:cNvCxnSpPr/>
          <p:nvPr/>
        </p:nvCxnSpPr>
        <p:spPr>
          <a:xfrm>
            <a:off x="238316" y="6407901"/>
            <a:ext cx="400458" cy="0"/>
          </a:xfrm>
          <a:prstGeom prst="line">
            <a:avLst/>
          </a:prstGeom>
          <a:ln w="28575">
            <a:solidFill>
              <a:srgbClr val="004098"/>
            </a:solidFill>
          </a:ln>
        </p:spPr>
        <p:style>
          <a:lnRef idx="1">
            <a:schemeClr val="accent1"/>
          </a:lnRef>
          <a:fillRef idx="0">
            <a:schemeClr val="accent1"/>
          </a:fillRef>
          <a:effectRef idx="0">
            <a:schemeClr val="accent1"/>
          </a:effectRef>
          <a:fontRef idx="minor">
            <a:schemeClr val="tx1"/>
          </a:fontRef>
        </p:style>
      </p:cxnSp>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76100" y="1398382"/>
            <a:ext cx="1591799" cy="1584000"/>
          </a:xfrm>
          <a:prstGeom prst="rect">
            <a:avLst/>
          </a:prstGeom>
        </p:spPr>
      </p:pic>
      <p:pic>
        <p:nvPicPr>
          <p:cNvPr id="15" name="图片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73954" y="6236297"/>
            <a:ext cx="621635" cy="57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TextBox 6"/>
          <p:cNvSpPr txBox="1">
            <a:spLocks noChangeArrowheads="1"/>
          </p:cNvSpPr>
          <p:nvPr/>
        </p:nvSpPr>
        <p:spPr bwMode="auto">
          <a:xfrm>
            <a:off x="6715450" y="6274229"/>
            <a:ext cx="3092999" cy="500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00000"/>
              </a:lnSpc>
              <a:spcBef>
                <a:spcPct val="0"/>
              </a:spcBef>
              <a:buFontTx/>
              <a:buNone/>
            </a:pPr>
            <a:r>
              <a:rPr lang="zh-CN" altLang="en-US" sz="1600" b="1" dirty="0">
                <a:solidFill>
                  <a:srgbClr val="0070C0"/>
                </a:solidFill>
                <a:latin typeface="华文行楷" panose="02010800040101010101" pitchFamily="2" charset="-122"/>
                <a:ea typeface="华文行楷" panose="02010800040101010101" pitchFamily="2" charset="-122"/>
              </a:rPr>
              <a:t>信息与软件工程学院</a:t>
            </a:r>
            <a:endParaRPr lang="en-US" altLang="zh-CN" sz="1600" b="1" dirty="0">
              <a:solidFill>
                <a:srgbClr val="0070C0"/>
              </a:solidFill>
              <a:latin typeface="华文行楷" panose="02010800040101010101" pitchFamily="2" charset="-122"/>
              <a:ea typeface="华文行楷" panose="02010800040101010101" pitchFamily="2" charset="-122"/>
            </a:endParaRPr>
          </a:p>
          <a:p>
            <a:pPr eaLnBrk="1" hangingPunct="1">
              <a:lnSpc>
                <a:spcPct val="100000"/>
              </a:lnSpc>
              <a:spcBef>
                <a:spcPct val="0"/>
              </a:spcBef>
              <a:buFontTx/>
              <a:buNone/>
            </a:pPr>
            <a:r>
              <a:rPr lang="en-US" altLang="zh-CN" sz="1000" b="1" dirty="0">
                <a:solidFill>
                  <a:srgbClr val="0070C0"/>
                </a:solidFill>
                <a:latin typeface="华文隶书" panose="02010800040101010101" pitchFamily="2" charset="-122"/>
                <a:ea typeface="华文隶书" panose="02010800040101010101" pitchFamily="2" charset="-122"/>
              </a:rPr>
              <a:t>School of Information and Software Engineering</a:t>
            </a:r>
            <a:endParaRPr lang="zh-CN" altLang="en-US" sz="1000" b="1" dirty="0">
              <a:solidFill>
                <a:srgbClr val="0070C0"/>
              </a:solidFill>
              <a:latin typeface="华文隶书" panose="02010800040101010101" pitchFamily="2" charset="-122"/>
              <a:ea typeface="华文隶书" panose="02010800040101010101" pitchFamily="2" charset="-122"/>
            </a:endParaRPr>
          </a:p>
        </p:txBody>
      </p:sp>
      <p:sp>
        <p:nvSpPr>
          <p:cNvPr id="3" name="日期占位符 2"/>
          <p:cNvSpPr>
            <a:spLocks noGrp="1"/>
          </p:cNvSpPr>
          <p:nvPr>
            <p:ph type="dt" sz="half" idx="10"/>
          </p:nvPr>
        </p:nvSpPr>
        <p:spPr>
          <a:xfrm>
            <a:off x="235731" y="6474676"/>
            <a:ext cx="2057400" cy="365125"/>
          </a:xfrm>
        </p:spPr>
        <p:txBody>
          <a:bodyPr/>
          <a:lstStyle/>
          <a:p>
            <a:fld id="{180E2A6E-F97F-4B25-9D63-0BCF8854F63E}" type="datetime1">
              <a:rPr lang="zh-CN" altLang="en-US" sz="1400" smtClean="0">
                <a:solidFill>
                  <a:schemeClr val="tx1"/>
                </a:solidFill>
              </a:rPr>
            </a:fld>
            <a:endParaRPr lang="zh-CN" altLang="en-US" sz="1400" dirty="0">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1"/>
            <a:ext cx="9165780" cy="6909474"/>
          </a:xfrm>
          <a:prstGeom prst="rect">
            <a:avLst/>
          </a:prstGeom>
        </p:spPr>
      </p:pic>
      <p:sp>
        <p:nvSpPr>
          <p:cNvPr id="22" name="矩形 21"/>
          <p:cNvSpPr/>
          <p:nvPr/>
        </p:nvSpPr>
        <p:spPr>
          <a:xfrm>
            <a:off x="-9525" y="-1083"/>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zh-CN" altLang="en-US" sz="2800" b="1" dirty="0">
                <a:solidFill>
                  <a:schemeClr val="bg1"/>
                </a:solidFill>
                <a:latin typeface="隶书" panose="02010509060101010101" pitchFamily="49" charset="-122"/>
                <a:ea typeface="隶书" panose="02010509060101010101" pitchFamily="49" charset="-122"/>
              </a:rPr>
              <a:t>二、指令字长</a:t>
            </a:r>
            <a:endParaRPr lang="zh-CN" altLang="en-US" sz="2800" b="1" dirty="0">
              <a:solidFill>
                <a:schemeClr val="bg1"/>
              </a:solidFill>
              <a:latin typeface="隶书" panose="02010509060101010101" pitchFamily="49" charset="-122"/>
              <a:ea typeface="隶书" panose="02010509060101010101" pitchFamily="49" charset="-122"/>
            </a:endParaRPr>
          </a:p>
        </p:txBody>
      </p:sp>
      <p:cxnSp>
        <p:nvCxnSpPr>
          <p:cNvPr id="31" name="直接连接符 30"/>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fld id="{AA7146C8-D0D6-445E-977F-B145087F98E9}" type="datetime1">
              <a:rPr lang="zh-CN" altLang="en-US" smtClean="0"/>
            </a:fld>
            <a:endParaRPr lang="zh-CN" altLang="en-US" dirty="0"/>
          </a:p>
        </p:txBody>
      </p:sp>
      <p:sp>
        <p:nvSpPr>
          <p:cNvPr id="6" name="页脚占位符 5"/>
          <p:cNvSpPr>
            <a:spLocks noGrp="1"/>
          </p:cNvSpPr>
          <p:nvPr>
            <p:ph type="ftr" sz="quarter" idx="11"/>
          </p:nvPr>
        </p:nvSpPr>
        <p:spPr/>
        <p:txBody>
          <a:bodyPr/>
          <a:lstStyle/>
          <a:p>
            <a:r>
              <a:rPr lang="zh-CN" altLang="en-US"/>
              <a:t>计算机组成原理</a:t>
            </a:r>
            <a:r>
              <a:rPr lang="en-US" altLang="zh-CN"/>
              <a:t>--</a:t>
            </a:r>
            <a:r>
              <a:rPr lang="zh-CN" altLang="en-US"/>
              <a:t>第二章 指令系统</a:t>
            </a:r>
            <a:endParaRPr lang="zh-CN" altLang="en-US"/>
          </a:p>
        </p:txBody>
      </p:sp>
      <p:sp>
        <p:nvSpPr>
          <p:cNvPr id="8" name="灯片编号占位符 7"/>
          <p:cNvSpPr>
            <a:spLocks noGrp="1"/>
          </p:cNvSpPr>
          <p:nvPr>
            <p:ph type="sldNum" sz="quarter" idx="12"/>
          </p:nvPr>
        </p:nvSpPr>
        <p:spPr/>
        <p:txBody>
          <a:bodyPr/>
          <a:lstStyle/>
          <a:p>
            <a:fld id="{CD331227-691F-4B7F-8493-F4368ED92163}" type="slidenum">
              <a:rPr lang="zh-CN" altLang="en-US" smtClean="0"/>
            </a:fld>
            <a:endParaRPr lang="zh-CN" altLang="en-US"/>
          </a:p>
        </p:txBody>
      </p:sp>
      <p:sp>
        <p:nvSpPr>
          <p:cNvPr id="12" name="Text Box 5"/>
          <p:cNvSpPr txBox="1"/>
          <p:nvPr/>
        </p:nvSpPr>
        <p:spPr>
          <a:xfrm>
            <a:off x="363634" y="1245006"/>
            <a:ext cx="8693208" cy="4638770"/>
          </a:xfrm>
          <a:prstGeom prst="rect">
            <a:avLst/>
          </a:prstGeom>
          <a:noFill/>
          <a:ln w="9525">
            <a:noFill/>
          </a:ln>
        </p:spPr>
        <p:txBody>
          <a:bodyPr wrap="square" anchor="t">
            <a:spAutoFit/>
          </a:bodyPr>
          <a:lstStyle/>
          <a:p>
            <a:pPr>
              <a:lnSpc>
                <a:spcPct val="150000"/>
              </a:lnSpc>
              <a:spcBef>
                <a:spcPts val="1200"/>
              </a:spcBef>
            </a:pPr>
            <a:r>
              <a:rPr lang="zh-CN" altLang="en-US" sz="2800" b="1" dirty="0">
                <a:solidFill>
                  <a:srgbClr val="0563C1"/>
                </a:solidFill>
                <a:latin typeface="楷体" panose="02010609060101010101" pitchFamily="49" charset="-122"/>
                <a:ea typeface="楷体" panose="02010609060101010101" pitchFamily="49" charset="-122"/>
              </a:rPr>
              <a:t>例</a:t>
            </a:r>
            <a:r>
              <a:rPr lang="en-US" altLang="zh-CN" sz="2800" b="1" dirty="0">
                <a:solidFill>
                  <a:srgbClr val="0563C1"/>
                </a:solidFill>
                <a:latin typeface="楷体" panose="02010609060101010101" pitchFamily="49" charset="-122"/>
                <a:ea typeface="楷体" panose="02010609060101010101" pitchFamily="49" charset="-122"/>
              </a:rPr>
              <a:t>:</a:t>
            </a:r>
            <a:r>
              <a:rPr lang="zh-CN" altLang="en-US" sz="2800" b="1" dirty="0">
                <a:solidFill>
                  <a:srgbClr val="0563C1"/>
                </a:solidFill>
                <a:latin typeface="楷体" panose="02010609060101010101" pitchFamily="49" charset="-122"/>
                <a:ea typeface="楷体" panose="02010609060101010101" pitchFamily="49" charset="-122"/>
              </a:rPr>
              <a:t>某计算机主频</a:t>
            </a:r>
            <a:r>
              <a:rPr lang="en-US" altLang="zh-CN" sz="2800" b="1" dirty="0">
                <a:solidFill>
                  <a:srgbClr val="0563C1"/>
                </a:solidFill>
                <a:latin typeface="楷体" panose="02010609060101010101" pitchFamily="49" charset="-122"/>
                <a:ea typeface="楷体" panose="02010609060101010101" pitchFamily="49" charset="-122"/>
              </a:rPr>
              <a:t>2GHZ </a:t>
            </a:r>
            <a:endParaRPr lang="en-US" altLang="zh-CN" sz="2800" b="1" dirty="0">
              <a:solidFill>
                <a:srgbClr val="0563C1"/>
              </a:solidFill>
              <a:latin typeface="楷体" panose="02010609060101010101" pitchFamily="49" charset="-122"/>
              <a:ea typeface="楷体" panose="02010609060101010101" pitchFamily="49" charset="-122"/>
            </a:endParaRPr>
          </a:p>
          <a:p>
            <a:pPr>
              <a:lnSpc>
                <a:spcPct val="150000"/>
              </a:lnSpc>
              <a:spcBef>
                <a:spcPts val="1200"/>
              </a:spcBef>
            </a:pPr>
            <a:r>
              <a:rPr lang="en-US" altLang="zh-CN" sz="2800" b="1" dirty="0">
                <a:latin typeface="楷体" panose="02010609060101010101" pitchFamily="49" charset="-122"/>
                <a:ea typeface="楷体" panose="02010609060101010101" pitchFamily="49" charset="-122"/>
              </a:rPr>
              <a:t>   CPU</a:t>
            </a:r>
            <a:r>
              <a:rPr lang="zh-CN" altLang="en-US" sz="2800" b="1" dirty="0">
                <a:latin typeface="楷体" panose="02010609060101010101" pitchFamily="49" charset="-122"/>
                <a:ea typeface="楷体" panose="02010609060101010101" pitchFamily="49" charset="-122"/>
              </a:rPr>
              <a:t>内的一次处理时间：</a:t>
            </a:r>
            <a:endParaRPr lang="en-US" altLang="zh-CN" sz="2800" b="1" dirty="0">
              <a:latin typeface="楷体" panose="02010609060101010101" pitchFamily="49" charset="-122"/>
              <a:ea typeface="楷体" panose="02010609060101010101" pitchFamily="49" charset="-122"/>
            </a:endParaRPr>
          </a:p>
          <a:p>
            <a:pPr>
              <a:lnSpc>
                <a:spcPct val="150000"/>
              </a:lnSpc>
              <a:spcBef>
                <a:spcPts val="1200"/>
              </a:spcBef>
            </a:pPr>
            <a:r>
              <a:rPr lang="en-US" altLang="zh-CN" sz="2800" b="1" dirty="0">
                <a:latin typeface="楷体" panose="02010609060101010101" pitchFamily="49" charset="-122"/>
                <a:ea typeface="楷体" panose="02010609060101010101" pitchFamily="49" charset="-122"/>
              </a:rPr>
              <a:t>         2GHZ=1/(2×10</a:t>
            </a:r>
            <a:r>
              <a:rPr lang="en-US" altLang="zh-CN" sz="2800" b="1" baseline="30000" dirty="0">
                <a:latin typeface="楷体" panose="02010609060101010101" pitchFamily="49" charset="-122"/>
                <a:ea typeface="楷体" panose="02010609060101010101" pitchFamily="49" charset="-122"/>
              </a:rPr>
              <a:t>9</a:t>
            </a:r>
            <a:r>
              <a:rPr lang="en-US" altLang="zh-CN" sz="2800" b="1" dirty="0">
                <a:latin typeface="楷体" panose="02010609060101010101" pitchFamily="49" charset="-122"/>
                <a:ea typeface="楷体" panose="02010609060101010101" pitchFamily="49" charset="-122"/>
              </a:rPr>
              <a:t>)=5×10</a:t>
            </a:r>
            <a:r>
              <a:rPr lang="en-US" altLang="zh-CN" sz="2800" b="1" baseline="30000" dirty="0">
                <a:latin typeface="楷体" panose="02010609060101010101" pitchFamily="49" charset="-122"/>
                <a:ea typeface="楷体" panose="02010609060101010101" pitchFamily="49" charset="-122"/>
              </a:rPr>
              <a:t>-10</a:t>
            </a:r>
            <a:r>
              <a:rPr lang="en-US" altLang="zh-CN" sz="2800" b="1" dirty="0">
                <a:latin typeface="楷体" panose="02010609060101010101" pitchFamily="49" charset="-122"/>
                <a:ea typeface="楷体" panose="02010609060101010101" pitchFamily="49" charset="-122"/>
              </a:rPr>
              <a:t>(s)</a:t>
            </a:r>
            <a:endParaRPr lang="en-US" altLang="zh-CN" sz="2800" b="1" dirty="0">
              <a:latin typeface="楷体" panose="02010609060101010101" pitchFamily="49" charset="-122"/>
              <a:ea typeface="楷体" panose="02010609060101010101" pitchFamily="49" charset="-122"/>
            </a:endParaRPr>
          </a:p>
          <a:p>
            <a:pPr>
              <a:lnSpc>
                <a:spcPct val="150000"/>
              </a:lnSpc>
              <a:spcBef>
                <a:spcPts val="1200"/>
              </a:spcBef>
            </a:pPr>
            <a:r>
              <a:rPr lang="zh-CN" altLang="en-US" sz="2800" b="1" dirty="0">
                <a:latin typeface="楷体" panose="02010609060101010101" pitchFamily="49" charset="-122"/>
                <a:ea typeface="楷体" panose="02010609060101010101" pitchFamily="49" charset="-122"/>
              </a:rPr>
              <a:t>   访存时间：</a:t>
            </a:r>
            <a:endParaRPr lang="en-US" altLang="zh-CN" sz="2800" b="1" dirty="0">
              <a:latin typeface="楷体" panose="02010609060101010101" pitchFamily="49" charset="-122"/>
              <a:ea typeface="楷体" panose="02010609060101010101" pitchFamily="49" charset="-122"/>
            </a:endParaRPr>
          </a:p>
          <a:p>
            <a:pPr>
              <a:lnSpc>
                <a:spcPct val="150000"/>
              </a:lnSpc>
              <a:spcBef>
                <a:spcPts val="1200"/>
              </a:spcBef>
            </a:pPr>
            <a:r>
              <a:rPr lang="en-US" altLang="zh-CN" sz="2800" b="1" dirty="0">
                <a:latin typeface="楷体" panose="02010609060101010101" pitchFamily="49" charset="-122"/>
                <a:ea typeface="楷体" panose="02010609060101010101" pitchFamily="49" charset="-122"/>
              </a:rPr>
              <a:t>         5ns=5×10</a:t>
            </a:r>
            <a:r>
              <a:rPr lang="en-US" altLang="zh-CN" sz="2800" b="1" baseline="30000" dirty="0">
                <a:latin typeface="楷体" panose="02010609060101010101" pitchFamily="49" charset="-122"/>
                <a:ea typeface="楷体" panose="02010609060101010101" pitchFamily="49" charset="-122"/>
              </a:rPr>
              <a:t>-9</a:t>
            </a:r>
            <a:r>
              <a:rPr lang="en-US" altLang="zh-CN" sz="2800" b="1" dirty="0">
                <a:latin typeface="楷体" panose="02010609060101010101" pitchFamily="49" charset="-122"/>
                <a:ea typeface="楷体" panose="02010609060101010101" pitchFamily="49" charset="-122"/>
              </a:rPr>
              <a:t>(s)</a:t>
            </a:r>
            <a:endParaRPr lang="en-US" altLang="zh-CN" sz="2800" b="1" dirty="0">
              <a:latin typeface="楷体" panose="02010609060101010101" pitchFamily="49" charset="-122"/>
              <a:ea typeface="楷体" panose="02010609060101010101" pitchFamily="49" charset="-122"/>
            </a:endParaRPr>
          </a:p>
          <a:p>
            <a:pPr>
              <a:lnSpc>
                <a:spcPct val="150000"/>
              </a:lnSpc>
              <a:spcBef>
                <a:spcPts val="1200"/>
              </a:spcBef>
            </a:pPr>
            <a:r>
              <a:rPr lang="zh-CN" altLang="en-US" sz="2800" b="1" dirty="0">
                <a:latin typeface="楷体" panose="02010609060101010101" pitchFamily="49" charset="-122"/>
                <a:ea typeface="楷体" panose="02010609060101010101" pitchFamily="49" charset="-122"/>
              </a:rPr>
              <a:t>这就是计算机“</a:t>
            </a:r>
            <a:r>
              <a:rPr lang="zh-CN" altLang="en-US" sz="2800" b="1" dirty="0">
                <a:solidFill>
                  <a:srgbClr val="0563C1"/>
                </a:solidFill>
                <a:latin typeface="楷体" panose="02010609060101010101" pitchFamily="49" charset="-122"/>
                <a:ea typeface="楷体" panose="02010609060101010101" pitchFamily="49" charset="-122"/>
              </a:rPr>
              <a:t>瓶颈</a:t>
            </a:r>
            <a:r>
              <a:rPr lang="zh-CN" altLang="en-US" sz="2800" b="1" dirty="0">
                <a:latin typeface="楷体" panose="02010609060101010101" pitchFamily="49" charset="-122"/>
                <a:ea typeface="楷体" panose="02010609060101010101" pitchFamily="49" charset="-122"/>
              </a:rPr>
              <a:t>”问题。</a:t>
            </a:r>
            <a:endParaRPr lang="en-US" altLang="zh-CN" sz="2800" b="1" dirty="0">
              <a:latin typeface="楷体" panose="02010609060101010101" pitchFamily="49" charset="-122"/>
              <a:ea typeface="楷体" panose="020106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wipe(left)">
                                      <p:cBhvr>
                                        <p:cTn id="7" dur="500"/>
                                        <p:tgtEl>
                                          <p:spTgt spid="1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
                                            <p:txEl>
                                              <p:pRg st="1" end="1"/>
                                            </p:txEl>
                                          </p:spTgt>
                                        </p:tgtEl>
                                        <p:attrNameLst>
                                          <p:attrName>style.visibility</p:attrName>
                                        </p:attrNameLst>
                                      </p:cBhvr>
                                      <p:to>
                                        <p:strVal val="visible"/>
                                      </p:to>
                                    </p:set>
                                    <p:animEffect transition="in" filter="wipe(left)">
                                      <p:cBhvr>
                                        <p:cTn id="12" dur="500"/>
                                        <p:tgtEl>
                                          <p:spTgt spid="1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2">
                                            <p:txEl>
                                              <p:pRg st="2" end="2"/>
                                            </p:txEl>
                                          </p:spTgt>
                                        </p:tgtEl>
                                        <p:attrNameLst>
                                          <p:attrName>style.visibility</p:attrName>
                                        </p:attrNameLst>
                                      </p:cBhvr>
                                      <p:to>
                                        <p:strVal val="visible"/>
                                      </p:to>
                                    </p:set>
                                    <p:animEffect transition="in" filter="wipe(left)">
                                      <p:cBhvr>
                                        <p:cTn id="17" dur="500"/>
                                        <p:tgtEl>
                                          <p:spTgt spid="1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2">
                                            <p:txEl>
                                              <p:pRg st="3" end="3"/>
                                            </p:txEl>
                                          </p:spTgt>
                                        </p:tgtEl>
                                        <p:attrNameLst>
                                          <p:attrName>style.visibility</p:attrName>
                                        </p:attrNameLst>
                                      </p:cBhvr>
                                      <p:to>
                                        <p:strVal val="visible"/>
                                      </p:to>
                                    </p:set>
                                    <p:animEffect transition="in" filter="wipe(left)">
                                      <p:cBhvr>
                                        <p:cTn id="22" dur="500"/>
                                        <p:tgtEl>
                                          <p:spTgt spid="1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2">
                                            <p:txEl>
                                              <p:pRg st="4" end="4"/>
                                            </p:txEl>
                                          </p:spTgt>
                                        </p:tgtEl>
                                        <p:attrNameLst>
                                          <p:attrName>style.visibility</p:attrName>
                                        </p:attrNameLst>
                                      </p:cBhvr>
                                      <p:to>
                                        <p:strVal val="visible"/>
                                      </p:to>
                                    </p:set>
                                    <p:animEffect transition="in" filter="wipe(left)">
                                      <p:cBhvr>
                                        <p:cTn id="27" dur="500"/>
                                        <p:tgtEl>
                                          <p:spTgt spid="1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2">
                                            <p:txEl>
                                              <p:pRg st="5" end="5"/>
                                            </p:txEl>
                                          </p:spTgt>
                                        </p:tgtEl>
                                        <p:attrNameLst>
                                          <p:attrName>style.visibility</p:attrName>
                                        </p:attrNameLst>
                                      </p:cBhvr>
                                      <p:to>
                                        <p:strVal val="visible"/>
                                      </p:to>
                                    </p:set>
                                    <p:animEffect transition="in" filter="wipe(left)">
                                      <p:cBhvr>
                                        <p:cTn id="32" dur="500"/>
                                        <p:tgtEl>
                                          <p:spTgt spid="1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1"/>
            <a:ext cx="9165780" cy="6909474"/>
          </a:xfrm>
          <a:prstGeom prst="rect">
            <a:avLst/>
          </a:prstGeom>
        </p:spPr>
      </p:pic>
      <p:sp>
        <p:nvSpPr>
          <p:cNvPr id="22" name="矩形 21"/>
          <p:cNvSpPr/>
          <p:nvPr/>
        </p:nvSpPr>
        <p:spPr>
          <a:xfrm>
            <a:off x="-9525" y="-1083"/>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1" i="0" u="none" strike="noStrike" kern="1200" cap="none" spc="0" normalizeH="0" baseline="0" noProof="0" dirty="0">
                <a:ln>
                  <a:noFill/>
                </a:ln>
                <a:solidFill>
                  <a:prstClr val="white"/>
                </a:solidFill>
                <a:effectLst/>
                <a:uLnTx/>
                <a:uFillTx/>
                <a:latin typeface="隶书" panose="02010509060101010101" pitchFamily="49" charset="-122"/>
                <a:ea typeface="隶书" panose="02010509060101010101" pitchFamily="49" charset="-122"/>
                <a:cs typeface="+mn-cs"/>
              </a:rPr>
              <a:t>二、传送类指令</a:t>
            </a:r>
            <a:endParaRPr kumimoji="0" lang="zh-CN" altLang="en-US" sz="2800" b="1" i="0" u="none" strike="noStrike" kern="1200" cap="none" spc="0" normalizeH="0" baseline="0" noProof="0" dirty="0">
              <a:ln>
                <a:noFill/>
              </a:ln>
              <a:solidFill>
                <a:prstClr val="white"/>
              </a:solidFill>
              <a:effectLst/>
              <a:uLnTx/>
              <a:uFillTx/>
              <a:latin typeface="隶书" panose="02010509060101010101" pitchFamily="49" charset="-122"/>
              <a:ea typeface="隶书" panose="02010509060101010101" pitchFamily="49" charset="-122"/>
              <a:cs typeface="+mn-cs"/>
            </a:endParaRPr>
          </a:p>
        </p:txBody>
      </p:sp>
      <p:cxnSp>
        <p:nvCxnSpPr>
          <p:cNvPr id="31" name="直接连接符 30"/>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defRPr/>
            </a:pPr>
            <a:fld id="{07BD635B-D155-454C-AC94-77A8EA5A0C6C}" type="datetime1">
              <a:rPr kumimoji="0" lang="zh-CN" altLang="en-US" sz="1200" b="0" i="0" u="none" strike="noStrike" kern="1200" cap="none" spc="0" normalizeH="0" baseline="0" noProof="0" smtClean="0">
                <a:ln>
                  <a:noFill/>
                </a:ln>
                <a:solidFill>
                  <a:prstClr val="black">
                    <a:tint val="75000"/>
                  </a:prstClr>
                </a:solidFill>
                <a:effectLst/>
                <a:uLnTx/>
                <a:uFillTx/>
                <a:latin typeface="Calibri" panose="020F0502020204030204"/>
                <a:ea typeface="等线" panose="02010600030101010101" pitchFamily="2" charset="-122"/>
                <a:cs typeface="+mn-cs"/>
              </a:rPr>
            </a:fld>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rPr>
              <a:t>计算机组成原理</a:t>
            </a:r>
            <a:r>
              <a:rPr kumimoji="0" lang="en-US" altLang="zh-CN" sz="12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rPr>
              <a:t>--</a:t>
            </a:r>
            <a:r>
              <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rPr>
              <a:t>第二章 指令系统</a:t>
            </a:r>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endParaRPr>
          </a:p>
        </p:txBody>
      </p:sp>
      <p:sp>
        <p:nvSpPr>
          <p:cNvPr id="8" name="灯片编号占位符 7"/>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CD331227-691F-4B7F-8493-F4368ED92163}" type="slidenum">
              <a:rPr kumimoji="0" lang="zh-CN" altLang="en-US" sz="1200" b="0" i="0" u="none" strike="noStrike" kern="1200" cap="none" spc="0" normalizeH="0" baseline="0" noProof="0" smtClean="0">
                <a:ln>
                  <a:noFill/>
                </a:ln>
                <a:solidFill>
                  <a:prstClr val="black">
                    <a:tint val="75000"/>
                  </a:prstClr>
                </a:solidFill>
                <a:effectLst/>
                <a:uLnTx/>
                <a:uFillTx/>
                <a:latin typeface="Calibri" panose="020F0502020204030204"/>
                <a:ea typeface="等线" panose="02010600030101010101" pitchFamily="2" charset="-122"/>
                <a:cs typeface="+mn-cs"/>
              </a:rPr>
            </a:fld>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endParaRPr>
          </a:p>
        </p:txBody>
      </p:sp>
      <p:sp>
        <p:nvSpPr>
          <p:cNvPr id="13" name="Text Box 4"/>
          <p:cNvSpPr txBox="1"/>
          <p:nvPr/>
        </p:nvSpPr>
        <p:spPr>
          <a:xfrm>
            <a:off x="197880" y="894678"/>
            <a:ext cx="4581525" cy="637675"/>
          </a:xfrm>
          <a:prstGeom prst="rect">
            <a:avLst/>
          </a:prstGeom>
          <a:noFill/>
          <a:ln w="9525">
            <a:noFill/>
          </a:ln>
        </p:spPr>
        <p:txBody>
          <a:bodyPr wrap="square" anchor="t">
            <a:spAutoFit/>
          </a:bodyPr>
          <a:lstStyle/>
          <a:p>
            <a:pPr marL="0" marR="0" lvl="0" indent="0" algn="l" defTabSz="457200" rtl="0" eaLnBrk="1" fontAlgn="auto" latinLnBrk="0" hangingPunct="1">
              <a:lnSpc>
                <a:spcPct val="150000"/>
              </a:lnSpc>
              <a:spcBef>
                <a:spcPts val="0"/>
              </a:spcBef>
              <a:spcAft>
                <a:spcPts val="0"/>
              </a:spcAft>
              <a:buClrTx/>
              <a:buSzTx/>
              <a:buFontTx/>
              <a:buNone/>
              <a:defRPr/>
            </a:pPr>
            <a:r>
              <a:rPr kumimoji="0" lang="zh-CN" altLang="en-US" sz="2800" b="1" i="0" u="none" strike="noStrike" kern="1200" cap="none" spc="0" normalizeH="0" baseline="0" noProof="0" dirty="0">
                <a:ln>
                  <a:noFill/>
                </a:ln>
                <a:solidFill>
                  <a:srgbClr val="0563C1"/>
                </a:solidFill>
                <a:effectLst/>
                <a:uLnTx/>
                <a:uFillTx/>
                <a:latin typeface="楷体" panose="02010609060101010101" pitchFamily="49" charset="-122"/>
                <a:ea typeface="楷体" panose="02010609060101010101" pitchFamily="49" charset="-122"/>
                <a:cs typeface="+mn-cs"/>
              </a:rPr>
              <a:t>（</a:t>
            </a:r>
            <a:r>
              <a:rPr kumimoji="0" lang="en-US" altLang="zh-CN" sz="2800" b="1" i="0" u="none" strike="noStrike" kern="1200" cap="none" spc="0" normalizeH="0" baseline="0" noProof="0" dirty="0">
                <a:ln>
                  <a:noFill/>
                </a:ln>
                <a:solidFill>
                  <a:srgbClr val="0563C1"/>
                </a:solidFill>
                <a:effectLst/>
                <a:uLnTx/>
                <a:uFillTx/>
                <a:latin typeface="楷体" panose="02010609060101010101" pitchFamily="49" charset="-122"/>
                <a:ea typeface="楷体" panose="02010609060101010101" pitchFamily="49" charset="-122"/>
                <a:cs typeface="+mn-cs"/>
              </a:rPr>
              <a:t>1</a:t>
            </a:r>
            <a:r>
              <a:rPr kumimoji="0" lang="zh-CN" altLang="en-US" sz="2800" b="1" i="0" u="none" strike="noStrike" kern="1200" cap="none" spc="0" normalizeH="0" baseline="0" noProof="0" dirty="0">
                <a:ln>
                  <a:noFill/>
                </a:ln>
                <a:solidFill>
                  <a:srgbClr val="0563C1"/>
                </a:solidFill>
                <a:effectLst/>
                <a:uLnTx/>
                <a:uFillTx/>
                <a:latin typeface="楷体" panose="02010609060101010101" pitchFamily="49" charset="-122"/>
                <a:ea typeface="楷体" panose="02010609060101010101" pitchFamily="49" charset="-122"/>
                <a:cs typeface="+mn-cs"/>
              </a:rPr>
              <a:t>）一般传送指令</a:t>
            </a:r>
            <a:endParaRPr kumimoji="0" lang="en-US" altLang="zh-CN" sz="2800" b="1" i="0" u="none" strike="noStrike" kern="1200" cap="none" spc="0" normalizeH="0" baseline="0" noProof="0" dirty="0">
              <a:ln>
                <a:noFill/>
              </a:ln>
              <a:solidFill>
                <a:srgbClr val="0563C1"/>
              </a:solidFill>
              <a:effectLst/>
              <a:uLnTx/>
              <a:uFillTx/>
              <a:latin typeface="楷体" panose="02010609060101010101" pitchFamily="49" charset="-122"/>
              <a:ea typeface="楷体" panose="02010609060101010101" pitchFamily="49" charset="-122"/>
              <a:cs typeface="+mn-cs"/>
            </a:endParaRPr>
          </a:p>
        </p:txBody>
      </p:sp>
      <p:sp>
        <p:nvSpPr>
          <p:cNvPr id="15" name="Text Box 4"/>
          <p:cNvSpPr txBox="1"/>
          <p:nvPr/>
        </p:nvSpPr>
        <p:spPr>
          <a:xfrm>
            <a:off x="533703" y="1471706"/>
            <a:ext cx="8523139" cy="4515660"/>
          </a:xfrm>
          <a:prstGeom prst="rect">
            <a:avLst/>
          </a:prstGeom>
          <a:noFill/>
          <a:ln w="9525">
            <a:noFill/>
          </a:ln>
        </p:spPr>
        <p:txBody>
          <a:bodyPr wrap="square" anchor="t">
            <a:spAutoFit/>
          </a:bodyPr>
          <a:lstStyle/>
          <a:p>
            <a:pPr lvl="2">
              <a:lnSpc>
                <a:spcPct val="150000"/>
              </a:lnSpc>
            </a:pPr>
            <a:r>
              <a:rPr kumimoji="0" lang="en-US" altLang="zh-CN"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4</a:t>
            </a:r>
            <a:r>
              <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）从主存单元传送到</a:t>
            </a:r>
            <a:r>
              <a:rPr kumimoji="0" lang="en-US" altLang="zh-CN"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CPU</a:t>
            </a:r>
            <a:r>
              <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寄存器。将主存某一单元的内容传送到目的寄存器，即读出数据操作，如</a:t>
            </a:r>
            <a:r>
              <a:rPr kumimoji="0" lang="en-US" altLang="zh-CN"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MOV reg </a:t>
            </a:r>
            <a:r>
              <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a:t>
            </a:r>
            <a:r>
              <a:rPr kumimoji="0" lang="en-US" altLang="zh-CN"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mem</a:t>
            </a:r>
            <a:r>
              <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。在有些计算机中，该指令用助记符</a:t>
            </a:r>
            <a:r>
              <a:rPr kumimoji="0" lang="en-US" altLang="zh-CN"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LOAD</a:t>
            </a:r>
            <a:r>
              <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表示。</a:t>
            </a:r>
            <a:endParaRPr kumimoji="0" lang="en-US" altLang="zh-CN"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endParaRPr>
          </a:p>
          <a:p>
            <a:pPr marL="0" marR="0" lvl="0" indent="0" algn="l" defTabSz="457200" rtl="0" eaLnBrk="1" fontAlgn="auto" latinLnBrk="0" hangingPunct="1">
              <a:lnSpc>
                <a:spcPct val="150000"/>
              </a:lnSpc>
              <a:spcBef>
                <a:spcPts val="0"/>
              </a:spcBef>
              <a:spcAft>
                <a:spcPts val="0"/>
              </a:spcAft>
              <a:buClrTx/>
              <a:buSzTx/>
              <a:buFontTx/>
              <a:buNone/>
              <a:defRPr/>
            </a:pPr>
            <a:r>
              <a:rPr kumimoji="0" lang="en-US" altLang="zh-CN" sz="2800" b="1" i="0" u="none" strike="noStrike" kern="1200" cap="none" spc="0" normalizeH="0" baseline="0" noProof="0" dirty="0">
                <a:ln>
                  <a:noFill/>
                </a:ln>
                <a:solidFill>
                  <a:srgbClr val="FF0000"/>
                </a:solidFill>
                <a:effectLst/>
                <a:uLnTx/>
                <a:uFillTx/>
                <a:latin typeface="楷体" panose="02010609060101010101" pitchFamily="49" charset="-122"/>
                <a:ea typeface="楷体" panose="02010609060101010101" pitchFamily="49" charset="-122"/>
                <a:cs typeface="+mn-cs"/>
              </a:rPr>
              <a:t>② </a:t>
            </a:r>
            <a:r>
              <a:rPr kumimoji="0" lang="zh-CN" altLang="en-US" sz="2800" b="1" i="0" u="none" strike="noStrike" kern="1200" cap="none" spc="0" normalizeH="0" baseline="0" noProof="0" dirty="0">
                <a:ln>
                  <a:noFill/>
                </a:ln>
                <a:solidFill>
                  <a:srgbClr val="FF0000"/>
                </a:solidFill>
                <a:effectLst/>
                <a:uLnTx/>
                <a:uFillTx/>
                <a:latin typeface="楷体" panose="02010609060101010101" pitchFamily="49" charset="-122"/>
                <a:ea typeface="楷体" panose="02010609060101010101" pitchFamily="49" charset="-122"/>
                <a:cs typeface="+mn-cs"/>
              </a:rPr>
              <a:t>传送单位</a:t>
            </a:r>
            <a:r>
              <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，即数据可以按字节、字、双字或数组为单位进行传送，因此传送指令应该用某些方式指明数据传送的单位。</a:t>
            </a:r>
            <a:endParaRPr kumimoji="0" lang="en-US" altLang="zh-CN"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Effect transition="in" filter="wipe(left)">
                                      <p:cBhvr>
                                        <p:cTn id="7" dur="500"/>
                                        <p:tgtEl>
                                          <p:spTgt spid="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5">
                                            <p:txEl>
                                              <p:pRg st="1" end="1"/>
                                            </p:txEl>
                                          </p:spTgt>
                                        </p:tgtEl>
                                        <p:attrNameLst>
                                          <p:attrName>style.visibility</p:attrName>
                                        </p:attrNameLst>
                                      </p:cBhvr>
                                      <p:to>
                                        <p:strVal val="visible"/>
                                      </p:to>
                                    </p:set>
                                    <p:animEffect transition="in" filter="wipe(left)">
                                      <p:cBhvr>
                                        <p:cTn id="12" dur="500"/>
                                        <p:tgtEl>
                                          <p:spTgt spid="1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1"/>
            <a:ext cx="9165780" cy="6909474"/>
          </a:xfrm>
          <a:prstGeom prst="rect">
            <a:avLst/>
          </a:prstGeom>
        </p:spPr>
      </p:pic>
      <p:sp>
        <p:nvSpPr>
          <p:cNvPr id="22" name="矩形 21"/>
          <p:cNvSpPr/>
          <p:nvPr/>
        </p:nvSpPr>
        <p:spPr>
          <a:xfrm>
            <a:off x="-9525" y="-1083"/>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1" i="0" u="none" strike="noStrike" kern="1200" cap="none" spc="0" normalizeH="0" baseline="0" noProof="0" dirty="0">
                <a:ln>
                  <a:noFill/>
                </a:ln>
                <a:solidFill>
                  <a:prstClr val="white"/>
                </a:solidFill>
                <a:effectLst/>
                <a:uLnTx/>
                <a:uFillTx/>
                <a:latin typeface="隶书" panose="02010509060101010101" pitchFamily="49" charset="-122"/>
                <a:ea typeface="隶书" panose="02010509060101010101" pitchFamily="49" charset="-122"/>
                <a:cs typeface="+mn-cs"/>
              </a:rPr>
              <a:t>二、传送类指令</a:t>
            </a:r>
            <a:endParaRPr kumimoji="0" lang="zh-CN" altLang="en-US" sz="2800" b="1" i="0" u="none" strike="noStrike" kern="1200" cap="none" spc="0" normalizeH="0" baseline="0" noProof="0" dirty="0">
              <a:ln>
                <a:noFill/>
              </a:ln>
              <a:solidFill>
                <a:prstClr val="white"/>
              </a:solidFill>
              <a:effectLst/>
              <a:uLnTx/>
              <a:uFillTx/>
              <a:latin typeface="隶书" panose="02010509060101010101" pitchFamily="49" charset="-122"/>
              <a:ea typeface="隶书" panose="02010509060101010101" pitchFamily="49" charset="-122"/>
              <a:cs typeface="+mn-cs"/>
            </a:endParaRPr>
          </a:p>
        </p:txBody>
      </p:sp>
      <p:cxnSp>
        <p:nvCxnSpPr>
          <p:cNvPr id="31" name="直接连接符 30"/>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defRPr/>
            </a:pPr>
            <a:fld id="{07BD635B-D155-454C-AC94-77A8EA5A0C6C}" type="datetime1">
              <a:rPr kumimoji="0" lang="zh-CN" altLang="en-US" sz="1200" b="0" i="0" u="none" strike="noStrike" kern="1200" cap="none" spc="0" normalizeH="0" baseline="0" noProof="0" smtClean="0">
                <a:ln>
                  <a:noFill/>
                </a:ln>
                <a:solidFill>
                  <a:prstClr val="black">
                    <a:tint val="75000"/>
                  </a:prstClr>
                </a:solidFill>
                <a:effectLst/>
                <a:uLnTx/>
                <a:uFillTx/>
                <a:latin typeface="Calibri" panose="020F0502020204030204"/>
                <a:ea typeface="等线" panose="02010600030101010101" pitchFamily="2" charset="-122"/>
                <a:cs typeface="+mn-cs"/>
              </a:rPr>
            </a:fld>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rPr>
              <a:t>计算机组成原理</a:t>
            </a:r>
            <a:r>
              <a:rPr kumimoji="0" lang="en-US" altLang="zh-CN" sz="12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rPr>
              <a:t>--</a:t>
            </a:r>
            <a:r>
              <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rPr>
              <a:t>第二章 指令系统</a:t>
            </a:r>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endParaRPr>
          </a:p>
        </p:txBody>
      </p:sp>
      <p:sp>
        <p:nvSpPr>
          <p:cNvPr id="8" name="灯片编号占位符 7"/>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CD331227-691F-4B7F-8493-F4368ED92163}" type="slidenum">
              <a:rPr kumimoji="0" lang="zh-CN" altLang="en-US" sz="1200" b="0" i="0" u="none" strike="noStrike" kern="1200" cap="none" spc="0" normalizeH="0" baseline="0" noProof="0" smtClean="0">
                <a:ln>
                  <a:noFill/>
                </a:ln>
                <a:solidFill>
                  <a:prstClr val="black">
                    <a:tint val="75000"/>
                  </a:prstClr>
                </a:solidFill>
                <a:effectLst/>
                <a:uLnTx/>
                <a:uFillTx/>
                <a:latin typeface="Calibri" panose="020F0502020204030204"/>
                <a:ea typeface="等线" panose="02010600030101010101" pitchFamily="2" charset="-122"/>
                <a:cs typeface="+mn-cs"/>
              </a:rPr>
            </a:fld>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endParaRPr>
          </a:p>
        </p:txBody>
      </p:sp>
      <p:sp>
        <p:nvSpPr>
          <p:cNvPr id="13" name="Text Box 4"/>
          <p:cNvSpPr txBox="1"/>
          <p:nvPr/>
        </p:nvSpPr>
        <p:spPr>
          <a:xfrm>
            <a:off x="197880" y="894678"/>
            <a:ext cx="4581525" cy="637675"/>
          </a:xfrm>
          <a:prstGeom prst="rect">
            <a:avLst/>
          </a:prstGeom>
          <a:noFill/>
          <a:ln w="9525">
            <a:noFill/>
          </a:ln>
        </p:spPr>
        <p:txBody>
          <a:bodyPr wrap="square" anchor="t">
            <a:spAutoFit/>
          </a:bodyPr>
          <a:lstStyle/>
          <a:p>
            <a:pPr marL="0" marR="0" lvl="0" indent="0" algn="l" defTabSz="457200" rtl="0" eaLnBrk="1" fontAlgn="auto" latinLnBrk="0" hangingPunct="1">
              <a:lnSpc>
                <a:spcPct val="150000"/>
              </a:lnSpc>
              <a:spcBef>
                <a:spcPts val="0"/>
              </a:spcBef>
              <a:spcAft>
                <a:spcPts val="0"/>
              </a:spcAft>
              <a:buClrTx/>
              <a:buSzTx/>
              <a:buFontTx/>
              <a:buNone/>
              <a:defRPr/>
            </a:pPr>
            <a:r>
              <a:rPr kumimoji="0" lang="zh-CN" altLang="en-US" sz="2800" b="1" i="0" u="none" strike="noStrike" kern="1200" cap="none" spc="0" normalizeH="0" baseline="0" noProof="0" dirty="0">
                <a:ln>
                  <a:noFill/>
                </a:ln>
                <a:solidFill>
                  <a:srgbClr val="0563C1"/>
                </a:solidFill>
                <a:effectLst/>
                <a:uLnTx/>
                <a:uFillTx/>
                <a:latin typeface="楷体" panose="02010609060101010101" pitchFamily="49" charset="-122"/>
                <a:ea typeface="楷体" panose="02010609060101010101" pitchFamily="49" charset="-122"/>
                <a:cs typeface="+mn-cs"/>
              </a:rPr>
              <a:t>（</a:t>
            </a:r>
            <a:r>
              <a:rPr kumimoji="0" lang="en-US" altLang="zh-CN" sz="2800" b="1" i="0" u="none" strike="noStrike" kern="1200" cap="none" spc="0" normalizeH="0" baseline="0" noProof="0" dirty="0">
                <a:ln>
                  <a:noFill/>
                </a:ln>
                <a:solidFill>
                  <a:srgbClr val="0563C1"/>
                </a:solidFill>
                <a:effectLst/>
                <a:uLnTx/>
                <a:uFillTx/>
                <a:latin typeface="楷体" panose="02010609060101010101" pitchFamily="49" charset="-122"/>
                <a:ea typeface="楷体" panose="02010609060101010101" pitchFamily="49" charset="-122"/>
                <a:cs typeface="+mn-cs"/>
              </a:rPr>
              <a:t>1</a:t>
            </a:r>
            <a:r>
              <a:rPr kumimoji="0" lang="zh-CN" altLang="en-US" sz="2800" b="1" i="0" u="none" strike="noStrike" kern="1200" cap="none" spc="0" normalizeH="0" baseline="0" noProof="0" dirty="0">
                <a:ln>
                  <a:noFill/>
                </a:ln>
                <a:solidFill>
                  <a:srgbClr val="0563C1"/>
                </a:solidFill>
                <a:effectLst/>
                <a:uLnTx/>
                <a:uFillTx/>
                <a:latin typeface="楷体" panose="02010609060101010101" pitchFamily="49" charset="-122"/>
                <a:ea typeface="楷体" panose="02010609060101010101" pitchFamily="49" charset="-122"/>
                <a:cs typeface="+mn-cs"/>
              </a:rPr>
              <a:t>）一般传送指令</a:t>
            </a:r>
            <a:endParaRPr kumimoji="0" lang="en-US" altLang="zh-CN" sz="2800" b="1" i="0" u="none" strike="noStrike" kern="1200" cap="none" spc="0" normalizeH="0" baseline="0" noProof="0" dirty="0">
              <a:ln>
                <a:noFill/>
              </a:ln>
              <a:solidFill>
                <a:srgbClr val="0563C1"/>
              </a:solidFill>
              <a:effectLst/>
              <a:uLnTx/>
              <a:uFillTx/>
              <a:latin typeface="楷体" panose="02010609060101010101" pitchFamily="49" charset="-122"/>
              <a:ea typeface="楷体" panose="02010609060101010101" pitchFamily="49" charset="-122"/>
              <a:cs typeface="+mn-cs"/>
            </a:endParaRPr>
          </a:p>
        </p:txBody>
      </p:sp>
      <p:sp>
        <p:nvSpPr>
          <p:cNvPr id="14" name="Text Box 4"/>
          <p:cNvSpPr txBox="1"/>
          <p:nvPr/>
        </p:nvSpPr>
        <p:spPr>
          <a:xfrm>
            <a:off x="758105" y="1641028"/>
            <a:ext cx="7138120" cy="2576667"/>
          </a:xfrm>
          <a:prstGeom prst="rect">
            <a:avLst/>
          </a:prstGeom>
          <a:noFill/>
          <a:ln w="9525">
            <a:noFill/>
          </a:ln>
        </p:spPr>
        <p:txBody>
          <a:bodyPr wrap="square" anchor="t">
            <a:spAutoFit/>
          </a:bodyPr>
          <a:lstStyle/>
          <a:p>
            <a:pPr marL="0" marR="0" lvl="0" indent="0" algn="l" defTabSz="457200" rtl="0" eaLnBrk="1" fontAlgn="auto" latinLnBrk="0" hangingPunct="1">
              <a:lnSpc>
                <a:spcPct val="150000"/>
              </a:lnSpc>
              <a:spcBef>
                <a:spcPts val="0"/>
              </a:spcBef>
              <a:spcAft>
                <a:spcPts val="0"/>
              </a:spcAft>
              <a:buClrTx/>
              <a:buSzTx/>
              <a:buFontTx/>
              <a:buNone/>
              <a:defRPr/>
            </a:pPr>
            <a:r>
              <a:rPr kumimoji="0" lang="zh-CN" altLang="en-US" sz="2800" b="1" i="0" u="none" strike="noStrike" kern="1200" cap="none" spc="0" normalizeH="0" baseline="0" noProof="0" dirty="0">
                <a:ln>
                  <a:noFill/>
                </a:ln>
                <a:solidFill>
                  <a:srgbClr val="FF0000"/>
                </a:solidFill>
                <a:effectLst/>
                <a:uLnTx/>
                <a:uFillTx/>
                <a:latin typeface="楷体" panose="02010609060101010101" pitchFamily="49" charset="-122"/>
                <a:ea typeface="楷体" panose="02010609060101010101" pitchFamily="49" charset="-122"/>
                <a:cs typeface="+mn-cs"/>
              </a:rPr>
              <a:t>③ 设置寻址方式</a:t>
            </a:r>
            <a:r>
              <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a:t>
            </a:r>
            <a:endParaRPr kumimoji="0" lang="en-US" altLang="zh-CN"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endParaRPr>
          </a:p>
          <a:p>
            <a:pPr marL="0" marR="0" lvl="0" indent="0" algn="l" defTabSz="457200" rtl="0" eaLnBrk="1" fontAlgn="auto" latinLnBrk="0" hangingPunct="1">
              <a:lnSpc>
                <a:spcPct val="150000"/>
              </a:lnSpc>
              <a:spcBef>
                <a:spcPts val="0"/>
              </a:spcBef>
              <a:spcAft>
                <a:spcPts val="0"/>
              </a:spcAft>
              <a:buClrTx/>
              <a:buSzTx/>
              <a:buFontTx/>
              <a:buNone/>
              <a:defRPr/>
            </a:pPr>
            <a:r>
              <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有的计算机为各种寻址方式分类编号，如本书模型机的</a:t>
            </a:r>
            <a:r>
              <a:rPr kumimoji="0" lang="en-US" altLang="zh-CN"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0</a:t>
            </a:r>
            <a:r>
              <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型、</a:t>
            </a:r>
            <a:r>
              <a:rPr kumimoji="0" lang="en-US" altLang="zh-CN"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1</a:t>
            </a:r>
            <a:r>
              <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型、</a:t>
            </a:r>
            <a:r>
              <a:rPr kumimoji="0" lang="en-US" altLang="zh-CN"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2</a:t>
            </a:r>
            <a:r>
              <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型、</a:t>
            </a:r>
            <a:r>
              <a:rPr kumimoji="0" lang="en-US" altLang="zh-CN"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3</a:t>
            </a:r>
            <a:r>
              <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型、</a:t>
            </a:r>
            <a:r>
              <a:rPr kumimoji="0" lang="en-US" altLang="zh-CN"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4</a:t>
            </a:r>
            <a:r>
              <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型、</a:t>
            </a:r>
            <a:r>
              <a:rPr kumimoji="0" lang="en-US" altLang="zh-CN"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5</a:t>
            </a:r>
            <a:r>
              <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型、</a:t>
            </a:r>
            <a:r>
              <a:rPr kumimoji="0" lang="en-US" altLang="zh-CN"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6</a:t>
            </a:r>
            <a:r>
              <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型等。 </a:t>
            </a:r>
            <a:endParaRPr kumimoji="0" lang="en-US" altLang="zh-CN"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wipe(left)">
                                      <p:cBhvr>
                                        <p:cTn id="7" dur="500"/>
                                        <p:tgtEl>
                                          <p:spTgt spid="1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4">
                                            <p:txEl>
                                              <p:pRg st="1" end="1"/>
                                            </p:txEl>
                                          </p:spTgt>
                                        </p:tgtEl>
                                        <p:attrNameLst>
                                          <p:attrName>style.visibility</p:attrName>
                                        </p:attrNameLst>
                                      </p:cBhvr>
                                      <p:to>
                                        <p:strVal val="visible"/>
                                      </p:to>
                                    </p:set>
                                    <p:animEffect transition="in" filter="wipe(left)">
                                      <p:cBhvr>
                                        <p:cTn id="12" dur="500"/>
                                        <p:tgtEl>
                                          <p:spTgt spid="1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1"/>
            <a:ext cx="9165780" cy="6909474"/>
          </a:xfrm>
          <a:prstGeom prst="rect">
            <a:avLst/>
          </a:prstGeom>
        </p:spPr>
      </p:pic>
      <p:sp>
        <p:nvSpPr>
          <p:cNvPr id="22" name="矩形 21"/>
          <p:cNvSpPr/>
          <p:nvPr/>
        </p:nvSpPr>
        <p:spPr>
          <a:xfrm>
            <a:off x="-9525" y="-1083"/>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lvl="0">
              <a:defRPr/>
            </a:pPr>
            <a:r>
              <a:rPr lang="zh-CN" altLang="en-US" sz="2800" b="1" dirty="0">
                <a:solidFill>
                  <a:prstClr val="white"/>
                </a:solidFill>
                <a:latin typeface="隶书" panose="02010509060101010101" pitchFamily="49" charset="-122"/>
                <a:ea typeface="隶书" panose="02010509060101010101" pitchFamily="49" charset="-122"/>
              </a:rPr>
              <a:t>二、传送类指令</a:t>
            </a:r>
            <a:endParaRPr lang="zh-CN" altLang="en-US" sz="2800" b="1" dirty="0">
              <a:solidFill>
                <a:prstClr val="white"/>
              </a:solidFill>
              <a:latin typeface="隶书" panose="02010509060101010101" pitchFamily="49" charset="-122"/>
              <a:ea typeface="隶书" panose="02010509060101010101" pitchFamily="49" charset="-122"/>
            </a:endParaRPr>
          </a:p>
        </p:txBody>
      </p:sp>
      <p:cxnSp>
        <p:nvCxnSpPr>
          <p:cNvPr id="31" name="直接连接符 30"/>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defRPr/>
            </a:pPr>
            <a:fld id="{8B5EE85A-C45A-4BA6-9773-FF18BFDDA734}" type="datetime1">
              <a:rPr kumimoji="0" lang="zh-CN" altLang="en-US" sz="1200" b="0" i="0" u="none" strike="noStrike" kern="1200" cap="none" spc="0" normalizeH="0" baseline="0" noProof="0" smtClean="0">
                <a:ln>
                  <a:noFill/>
                </a:ln>
                <a:solidFill>
                  <a:prstClr val="black">
                    <a:tint val="75000"/>
                  </a:prstClr>
                </a:solidFill>
                <a:effectLst/>
                <a:uLnTx/>
                <a:uFillTx/>
                <a:latin typeface="Calibri" panose="020F0502020204030204"/>
                <a:ea typeface="等线" panose="02010600030101010101" pitchFamily="2" charset="-122"/>
                <a:cs typeface="+mn-cs"/>
              </a:rPr>
            </a:fld>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rPr>
              <a:t>计算机组成原理</a:t>
            </a:r>
            <a:r>
              <a:rPr kumimoji="0" lang="en-US" altLang="zh-CN" sz="12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rPr>
              <a:t>--</a:t>
            </a:r>
            <a:r>
              <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rPr>
              <a:t>第二章 指令系统</a:t>
            </a:r>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endParaRPr>
          </a:p>
        </p:txBody>
      </p:sp>
      <p:sp>
        <p:nvSpPr>
          <p:cNvPr id="8" name="灯片编号占位符 7"/>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CD331227-691F-4B7F-8493-F4368ED92163}" type="slidenum">
              <a:rPr kumimoji="0" lang="zh-CN" altLang="en-US" sz="1200" b="0" i="0" u="none" strike="noStrike" kern="1200" cap="none" spc="0" normalizeH="0" baseline="0" noProof="0" smtClean="0">
                <a:ln>
                  <a:noFill/>
                </a:ln>
                <a:solidFill>
                  <a:prstClr val="black">
                    <a:tint val="75000"/>
                  </a:prstClr>
                </a:solidFill>
                <a:effectLst/>
                <a:uLnTx/>
                <a:uFillTx/>
                <a:latin typeface="Calibri" panose="020F0502020204030204"/>
                <a:ea typeface="等线" panose="02010600030101010101" pitchFamily="2" charset="-122"/>
                <a:cs typeface="+mn-cs"/>
              </a:rPr>
            </a:fld>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endParaRPr>
          </a:p>
        </p:txBody>
      </p:sp>
      <p:sp>
        <p:nvSpPr>
          <p:cNvPr id="13" name="Text Box 4"/>
          <p:cNvSpPr txBox="1"/>
          <p:nvPr/>
        </p:nvSpPr>
        <p:spPr>
          <a:xfrm>
            <a:off x="219374" y="749188"/>
            <a:ext cx="8523139" cy="7100983"/>
          </a:xfrm>
          <a:prstGeom prst="rect">
            <a:avLst/>
          </a:prstGeom>
          <a:noFill/>
          <a:ln w="9525">
            <a:noFill/>
          </a:ln>
        </p:spPr>
        <p:txBody>
          <a:bodyPr wrap="square" anchor="t">
            <a:spAutoFit/>
          </a:bodyPr>
          <a:lstStyle/>
          <a:p>
            <a:pPr marR="0" indent="0" fontAlgn="auto">
              <a:lnSpc>
                <a:spcPct val="150000"/>
              </a:lnSpc>
              <a:spcBef>
                <a:spcPts val="0"/>
              </a:spcBef>
              <a:spcAft>
                <a:spcPts val="0"/>
              </a:spcAft>
              <a:buClrTx/>
              <a:buSzTx/>
              <a:buFontTx/>
              <a:buNone/>
              <a:defRPr/>
            </a:pPr>
            <a:r>
              <a:rPr lang="zh-CN" altLang="en-US" sz="2800" b="1" dirty="0">
                <a:solidFill>
                  <a:srgbClr val="0563C1"/>
                </a:solidFill>
                <a:latin typeface="楷体" panose="02010609060101010101" pitchFamily="49" charset="-122"/>
                <a:ea typeface="楷体" panose="02010609060101010101" pitchFamily="49" charset="-122"/>
              </a:rPr>
              <a:t>（</a:t>
            </a:r>
            <a:r>
              <a:rPr lang="en-US" altLang="zh-CN" sz="2800" b="1" dirty="0">
                <a:solidFill>
                  <a:srgbClr val="0563C1"/>
                </a:solidFill>
                <a:latin typeface="楷体" panose="02010609060101010101" pitchFamily="49" charset="-122"/>
                <a:ea typeface="楷体" panose="02010609060101010101" pitchFamily="49" charset="-122"/>
              </a:rPr>
              <a:t>2</a:t>
            </a:r>
            <a:r>
              <a:rPr lang="zh-CN" altLang="en-US" sz="2800" b="1" dirty="0">
                <a:solidFill>
                  <a:srgbClr val="0563C1"/>
                </a:solidFill>
                <a:latin typeface="楷体" panose="02010609060101010101" pitchFamily="49" charset="-122"/>
                <a:ea typeface="楷体" panose="02010609060101010101" pitchFamily="49" charset="-122"/>
              </a:rPr>
              <a:t>）堆栈指令</a:t>
            </a:r>
            <a:endParaRPr lang="en-US" altLang="zh-CN" sz="2800" b="1" dirty="0">
              <a:solidFill>
                <a:srgbClr val="0563C1"/>
              </a:solidFill>
              <a:latin typeface="楷体" panose="02010609060101010101" pitchFamily="49" charset="-122"/>
              <a:ea typeface="楷体" panose="02010609060101010101" pitchFamily="49" charset="-122"/>
            </a:endParaRPr>
          </a:p>
          <a:p>
            <a:pPr lvl="0">
              <a:lnSpc>
                <a:spcPct val="150000"/>
              </a:lnSpc>
              <a:defRPr/>
            </a:pPr>
            <a:r>
              <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堆栈指令实际上是数据传送指令的一种特殊情况，分为压栈（</a:t>
            </a:r>
            <a:r>
              <a:rPr kumimoji="0" lang="en-US" altLang="zh-CN"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PUSH</a:t>
            </a:r>
            <a:r>
              <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）和出栈（</a:t>
            </a:r>
            <a:r>
              <a:rPr kumimoji="0" lang="en-US" altLang="zh-CN"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POP</a:t>
            </a:r>
            <a:r>
              <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）两种，在编写程序时，它们一般是成对出现的</a:t>
            </a:r>
            <a:r>
              <a:rPr lang="zh-CN" altLang="en-US" sz="2800" b="1" dirty="0">
                <a:solidFill>
                  <a:prstClr val="black"/>
                </a:solidFill>
                <a:latin typeface="楷体" panose="02010609060101010101" pitchFamily="49" charset="-122"/>
                <a:ea typeface="楷体" panose="02010609060101010101" pitchFamily="49" charset="-122"/>
              </a:rPr>
              <a:t>。若是在主存某一段区域开辟的一个堆栈区，则：</a:t>
            </a:r>
            <a:endParaRPr lang="en-US" altLang="zh-CN" sz="2800" b="1" dirty="0">
              <a:solidFill>
                <a:prstClr val="black"/>
              </a:solidFill>
              <a:latin typeface="楷体" panose="02010609060101010101" pitchFamily="49" charset="-122"/>
              <a:ea typeface="楷体" panose="02010609060101010101" pitchFamily="49" charset="-122"/>
            </a:endParaRPr>
          </a:p>
          <a:p>
            <a:pPr lvl="0">
              <a:lnSpc>
                <a:spcPct val="150000"/>
              </a:lnSpc>
              <a:defRPr/>
            </a:pPr>
            <a:r>
              <a:rPr lang="zh-CN" altLang="en-US" sz="2800" b="1" dirty="0">
                <a:solidFill>
                  <a:srgbClr val="DF3C09"/>
                </a:solidFill>
                <a:latin typeface="楷体" panose="02010609060101010101" pitchFamily="49" charset="-122"/>
                <a:ea typeface="楷体" panose="02010609060101010101" pitchFamily="49" charset="-122"/>
              </a:rPr>
              <a:t>压栈：</a:t>
            </a:r>
            <a:r>
              <a:rPr lang="zh-CN" altLang="en-US" sz="2800" b="1" dirty="0">
                <a:solidFill>
                  <a:prstClr val="black"/>
                </a:solidFill>
                <a:latin typeface="楷体" panose="02010609060101010101" pitchFamily="49" charset="-122"/>
                <a:ea typeface="楷体" panose="02010609060101010101" pitchFamily="49" charset="-122"/>
              </a:rPr>
              <a:t>将数据压入堆栈栈顶，可视为存入数据到主存某一单元的一个特例。</a:t>
            </a:r>
            <a:endParaRPr lang="zh-CN" altLang="en-US" sz="2800" b="1" dirty="0">
              <a:solidFill>
                <a:prstClr val="black"/>
              </a:solidFill>
              <a:latin typeface="楷体" panose="02010609060101010101" pitchFamily="49" charset="-122"/>
              <a:ea typeface="楷体" panose="02010609060101010101" pitchFamily="49" charset="-122"/>
            </a:endParaRPr>
          </a:p>
          <a:p>
            <a:pPr lvl="0">
              <a:lnSpc>
                <a:spcPct val="150000"/>
              </a:lnSpc>
              <a:defRPr/>
            </a:pPr>
            <a:r>
              <a:rPr lang="zh-CN" altLang="en-US" sz="2800" b="1" dirty="0">
                <a:solidFill>
                  <a:srgbClr val="DF3C09"/>
                </a:solidFill>
                <a:latin typeface="楷体" panose="02010609060101010101" pitchFamily="49" charset="-122"/>
                <a:ea typeface="楷体" panose="02010609060101010101" pitchFamily="49" charset="-122"/>
              </a:rPr>
              <a:t>出栈：</a:t>
            </a:r>
            <a:r>
              <a:rPr lang="zh-CN" altLang="en-US" sz="2800" b="1" dirty="0">
                <a:solidFill>
                  <a:prstClr val="black"/>
                </a:solidFill>
                <a:latin typeface="楷体" panose="02010609060101010101" pitchFamily="49" charset="-122"/>
                <a:ea typeface="楷体" panose="02010609060101010101" pitchFamily="49" charset="-122"/>
              </a:rPr>
              <a:t>从堆栈栈顶弹出数据，可视为读出主存某一单元中数据的一个特例。</a:t>
            </a:r>
            <a:endParaRPr lang="zh-CN" altLang="en-US" sz="2800" b="1" dirty="0">
              <a:solidFill>
                <a:prstClr val="black"/>
              </a:solidFill>
              <a:latin typeface="楷体" panose="02010609060101010101" pitchFamily="49" charset="-122"/>
              <a:ea typeface="楷体" panose="02010609060101010101" pitchFamily="49" charset="-122"/>
            </a:endParaRPr>
          </a:p>
          <a:p>
            <a:pPr marL="0" marR="0" lvl="0" indent="0" algn="l" defTabSz="457200" rtl="0" eaLnBrk="1" fontAlgn="auto" latinLnBrk="0" hangingPunct="1">
              <a:lnSpc>
                <a:spcPct val="150000"/>
              </a:lnSpc>
              <a:spcBef>
                <a:spcPts val="0"/>
              </a:spcBef>
              <a:spcAft>
                <a:spcPts val="0"/>
              </a:spcAft>
              <a:buClrTx/>
              <a:buSzTx/>
              <a:buFontTx/>
              <a:buNone/>
              <a:defRPr/>
            </a:pPr>
            <a:endParaRPr kumimoji="0" lang="en-US" altLang="zh-CN"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endParaRPr>
          </a:p>
          <a:p>
            <a:pPr marL="0" marR="0" lvl="0" indent="0" algn="l" defTabSz="457200" rtl="0" eaLnBrk="1" fontAlgn="auto" latinLnBrk="0" hangingPunct="1">
              <a:lnSpc>
                <a:spcPct val="150000"/>
              </a:lnSpc>
              <a:spcBef>
                <a:spcPts val="0"/>
              </a:spcBef>
              <a:spcAft>
                <a:spcPts val="0"/>
              </a:spcAft>
              <a:buClrTx/>
              <a:buSzTx/>
              <a:buFontTx/>
              <a:buNone/>
              <a:defRPr/>
            </a:pPr>
            <a:endParaRPr kumimoji="0" lang="en-US" altLang="zh-CN"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wipe(left)">
                                      <p:cBhvr>
                                        <p:cTn id="7" dur="500"/>
                                        <p:tgtEl>
                                          <p:spTgt spid="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
                                            <p:txEl>
                                              <p:pRg st="1" end="1"/>
                                            </p:txEl>
                                          </p:spTgt>
                                        </p:tgtEl>
                                        <p:attrNameLst>
                                          <p:attrName>style.visibility</p:attrName>
                                        </p:attrNameLst>
                                      </p:cBhvr>
                                      <p:to>
                                        <p:strVal val="visible"/>
                                      </p:to>
                                    </p:set>
                                    <p:animEffect transition="in" filter="wipe(left)">
                                      <p:cBhvr>
                                        <p:cTn id="12" dur="500"/>
                                        <p:tgtEl>
                                          <p:spTgt spid="1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3">
                                            <p:txEl>
                                              <p:pRg st="2" end="2"/>
                                            </p:txEl>
                                          </p:spTgt>
                                        </p:tgtEl>
                                        <p:attrNameLst>
                                          <p:attrName>style.visibility</p:attrName>
                                        </p:attrNameLst>
                                      </p:cBhvr>
                                      <p:to>
                                        <p:strVal val="visible"/>
                                      </p:to>
                                    </p:set>
                                    <p:animEffect transition="in" filter="wipe(left)">
                                      <p:cBhvr>
                                        <p:cTn id="17" dur="500"/>
                                        <p:tgtEl>
                                          <p:spTgt spid="1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3">
                                            <p:txEl>
                                              <p:pRg st="3" end="3"/>
                                            </p:txEl>
                                          </p:spTgt>
                                        </p:tgtEl>
                                        <p:attrNameLst>
                                          <p:attrName>style.visibility</p:attrName>
                                        </p:attrNameLst>
                                      </p:cBhvr>
                                      <p:to>
                                        <p:strVal val="visible"/>
                                      </p:to>
                                    </p:set>
                                    <p:animEffect transition="in" filter="wipe(left)">
                                      <p:cBhvr>
                                        <p:cTn id="22" dur="500"/>
                                        <p:tgtEl>
                                          <p:spTgt spid="1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1"/>
            <a:ext cx="9165780" cy="6909474"/>
          </a:xfrm>
          <a:prstGeom prst="rect">
            <a:avLst/>
          </a:prstGeom>
        </p:spPr>
      </p:pic>
      <p:sp>
        <p:nvSpPr>
          <p:cNvPr id="22" name="矩形 21"/>
          <p:cNvSpPr/>
          <p:nvPr/>
        </p:nvSpPr>
        <p:spPr>
          <a:xfrm>
            <a:off x="-9525" y="-1083"/>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lvl="0">
              <a:defRPr/>
            </a:pPr>
            <a:r>
              <a:rPr lang="zh-CN" altLang="en-US" sz="2800" b="1" dirty="0">
                <a:solidFill>
                  <a:prstClr val="white"/>
                </a:solidFill>
                <a:latin typeface="隶书" panose="02010509060101010101" pitchFamily="49" charset="-122"/>
                <a:ea typeface="隶书" panose="02010509060101010101" pitchFamily="49" charset="-122"/>
              </a:rPr>
              <a:t>二、传送类指令</a:t>
            </a:r>
            <a:endParaRPr lang="zh-CN" altLang="en-US" sz="2800" b="1" dirty="0">
              <a:solidFill>
                <a:prstClr val="white"/>
              </a:solidFill>
              <a:latin typeface="隶书" panose="02010509060101010101" pitchFamily="49" charset="-122"/>
              <a:ea typeface="隶书" panose="02010509060101010101" pitchFamily="49" charset="-122"/>
            </a:endParaRPr>
          </a:p>
        </p:txBody>
      </p:sp>
      <p:cxnSp>
        <p:nvCxnSpPr>
          <p:cNvPr id="31" name="直接连接符 30"/>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defRPr/>
            </a:pPr>
            <a:fld id="{E73284EB-B30E-47AC-B072-828E070679F9}" type="datetime1">
              <a:rPr kumimoji="0" lang="zh-CN" altLang="en-US" sz="1200" b="0" i="0" u="none" strike="noStrike" kern="1200" cap="none" spc="0" normalizeH="0" baseline="0" noProof="0" smtClean="0">
                <a:ln>
                  <a:noFill/>
                </a:ln>
                <a:solidFill>
                  <a:prstClr val="black">
                    <a:tint val="75000"/>
                  </a:prstClr>
                </a:solidFill>
                <a:effectLst/>
                <a:uLnTx/>
                <a:uFillTx/>
                <a:latin typeface="Calibri" panose="020F0502020204030204"/>
                <a:ea typeface="等线" panose="02010600030101010101" pitchFamily="2" charset="-122"/>
                <a:cs typeface="+mn-cs"/>
              </a:rPr>
            </a:fld>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rPr>
              <a:t>计算机组成原理</a:t>
            </a:r>
            <a:r>
              <a:rPr kumimoji="0" lang="en-US" altLang="zh-CN" sz="12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rPr>
              <a:t>--</a:t>
            </a:r>
            <a:r>
              <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rPr>
              <a:t>第二章 指令系统</a:t>
            </a:r>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endParaRPr>
          </a:p>
        </p:txBody>
      </p:sp>
      <p:sp>
        <p:nvSpPr>
          <p:cNvPr id="8" name="灯片编号占位符 7"/>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CD331227-691F-4B7F-8493-F4368ED92163}" type="slidenum">
              <a:rPr kumimoji="0" lang="zh-CN" altLang="en-US" sz="1200" b="0" i="0" u="none" strike="noStrike" kern="1200" cap="none" spc="0" normalizeH="0" baseline="0" noProof="0" smtClean="0">
                <a:ln>
                  <a:noFill/>
                </a:ln>
                <a:solidFill>
                  <a:prstClr val="black">
                    <a:tint val="75000"/>
                  </a:prstClr>
                </a:solidFill>
                <a:effectLst/>
                <a:uLnTx/>
                <a:uFillTx/>
                <a:latin typeface="Calibri" panose="020F0502020204030204"/>
                <a:ea typeface="等线" panose="02010600030101010101" pitchFamily="2" charset="-122"/>
                <a:cs typeface="+mn-cs"/>
              </a:rPr>
            </a:fld>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endParaRPr>
          </a:p>
        </p:txBody>
      </p:sp>
      <p:sp>
        <p:nvSpPr>
          <p:cNvPr id="13" name="Text Box 4"/>
          <p:cNvSpPr txBox="1"/>
          <p:nvPr/>
        </p:nvSpPr>
        <p:spPr>
          <a:xfrm>
            <a:off x="388380" y="922245"/>
            <a:ext cx="7793595" cy="3869329"/>
          </a:xfrm>
          <a:prstGeom prst="rect">
            <a:avLst/>
          </a:prstGeom>
          <a:noFill/>
          <a:ln w="9525">
            <a:noFill/>
          </a:ln>
        </p:spPr>
        <p:txBody>
          <a:bodyPr wrap="square" anchor="t">
            <a:spAutoFit/>
          </a:bodyPr>
          <a:lstStyle/>
          <a:p>
            <a:pPr>
              <a:lnSpc>
                <a:spcPct val="150000"/>
              </a:lnSpc>
            </a:pPr>
            <a:r>
              <a:rPr lang="zh-CN" altLang="en-US" sz="2800" b="1" dirty="0">
                <a:solidFill>
                  <a:srgbClr val="0563C1"/>
                </a:solidFill>
                <a:latin typeface="楷体" panose="02010609060101010101" pitchFamily="49" charset="-122"/>
                <a:ea typeface="楷体" panose="02010609060101010101" pitchFamily="49" charset="-122"/>
              </a:rPr>
              <a:t>（</a:t>
            </a:r>
            <a:r>
              <a:rPr lang="en-US" altLang="zh-CN" sz="2800" b="1" dirty="0">
                <a:solidFill>
                  <a:srgbClr val="0563C1"/>
                </a:solidFill>
                <a:latin typeface="楷体" panose="02010609060101010101" pitchFamily="49" charset="-122"/>
                <a:ea typeface="楷体" panose="02010609060101010101" pitchFamily="49" charset="-122"/>
              </a:rPr>
              <a:t>3</a:t>
            </a:r>
            <a:r>
              <a:rPr lang="zh-CN" altLang="en-US" sz="2800" b="1" dirty="0">
                <a:solidFill>
                  <a:srgbClr val="0563C1"/>
                </a:solidFill>
                <a:latin typeface="楷体" panose="02010609060101010101" pitchFamily="49" charset="-122"/>
                <a:ea typeface="楷体" panose="02010609060101010101" pitchFamily="49" charset="-122"/>
              </a:rPr>
              <a:t>）数据交换指令</a:t>
            </a:r>
            <a:endParaRPr lang="zh-CN" altLang="en-US" sz="2800" b="1" dirty="0">
              <a:solidFill>
                <a:srgbClr val="0563C1"/>
              </a:solidFill>
              <a:latin typeface="楷体" panose="02010609060101010101" pitchFamily="49" charset="-122"/>
              <a:ea typeface="楷体" panose="02010609060101010101" pitchFamily="49" charset="-122"/>
            </a:endParaRPr>
          </a:p>
          <a:p>
            <a:pPr marL="0" marR="0" lvl="0" indent="0" algn="l" defTabSz="457200" rtl="0" eaLnBrk="1" fontAlgn="auto" latinLnBrk="0" hangingPunct="1">
              <a:lnSpc>
                <a:spcPct val="150000"/>
              </a:lnSpc>
              <a:spcBef>
                <a:spcPts val="0"/>
              </a:spcBef>
              <a:spcAft>
                <a:spcPts val="0"/>
              </a:spcAft>
              <a:buClrTx/>
              <a:buSzTx/>
              <a:buFontTx/>
              <a:buNone/>
              <a:defRPr/>
            </a:pPr>
            <a:r>
              <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前述的指令传送方向都是单向的，然而，数据传送也可以是双向的，即将源操作数与目的操作数（一个字节或一个字）相互交换位置。</a:t>
            </a:r>
            <a:endPar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endParaRPr>
          </a:p>
          <a:p>
            <a:pPr marL="0" marR="0" lvl="0" indent="0" algn="l" defTabSz="457200" rtl="0" eaLnBrk="1" fontAlgn="auto" latinLnBrk="0" hangingPunct="1">
              <a:lnSpc>
                <a:spcPct val="150000"/>
              </a:lnSpc>
              <a:spcBef>
                <a:spcPts val="0"/>
              </a:spcBef>
              <a:spcAft>
                <a:spcPts val="0"/>
              </a:spcAft>
              <a:buClrTx/>
              <a:buSzTx/>
              <a:buFontTx/>
              <a:buNone/>
              <a:defRPr/>
            </a:pPr>
            <a:endPar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endParaRPr>
          </a:p>
          <a:p>
            <a:pPr marL="0" marR="0" lvl="0" indent="0" algn="l" defTabSz="457200" rtl="0" eaLnBrk="1" fontAlgn="auto" latinLnBrk="0" hangingPunct="1">
              <a:lnSpc>
                <a:spcPct val="150000"/>
              </a:lnSpc>
              <a:spcBef>
                <a:spcPts val="0"/>
              </a:spcBef>
              <a:spcAft>
                <a:spcPts val="0"/>
              </a:spcAft>
              <a:buClrTx/>
              <a:buSzTx/>
              <a:buFontTx/>
              <a:buNone/>
              <a:defRPr/>
            </a:pPr>
            <a:endParaRPr kumimoji="0" lang="en-US" altLang="zh-CN"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wipe(left)">
                                      <p:cBhvr>
                                        <p:cTn id="7" dur="500"/>
                                        <p:tgtEl>
                                          <p:spTgt spid="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
                                            <p:txEl>
                                              <p:pRg st="1" end="1"/>
                                            </p:txEl>
                                          </p:spTgt>
                                        </p:tgtEl>
                                        <p:attrNameLst>
                                          <p:attrName>style.visibility</p:attrName>
                                        </p:attrNameLst>
                                      </p:cBhvr>
                                      <p:to>
                                        <p:strVal val="visible"/>
                                      </p:to>
                                    </p:set>
                                    <p:animEffect transition="in" filter="wipe(left)">
                                      <p:cBhvr>
                                        <p:cTn id="12" dur="500"/>
                                        <p:tgtEl>
                                          <p:spTgt spid="1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1"/>
            <a:ext cx="9165780" cy="6909474"/>
          </a:xfrm>
          <a:prstGeom prst="rect">
            <a:avLst/>
          </a:prstGeom>
        </p:spPr>
      </p:pic>
      <p:sp>
        <p:nvSpPr>
          <p:cNvPr id="22" name="矩形 21"/>
          <p:cNvSpPr/>
          <p:nvPr/>
        </p:nvSpPr>
        <p:spPr>
          <a:xfrm>
            <a:off x="-9525" y="-1083"/>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lvl="0">
              <a:defRPr/>
            </a:pPr>
            <a:r>
              <a:rPr lang="zh-CN" altLang="en-US" sz="2800" b="1" dirty="0">
                <a:solidFill>
                  <a:prstClr val="white"/>
                </a:solidFill>
                <a:latin typeface="隶书" panose="02010509060101010101" pitchFamily="49" charset="-122"/>
                <a:ea typeface="隶书" panose="02010509060101010101" pitchFamily="49" charset="-122"/>
              </a:rPr>
              <a:t>三、输入</a:t>
            </a:r>
            <a:r>
              <a:rPr lang="en-US" altLang="zh-CN" sz="2800" b="1" dirty="0">
                <a:solidFill>
                  <a:prstClr val="white"/>
                </a:solidFill>
                <a:latin typeface="隶书" panose="02010509060101010101" pitchFamily="49" charset="-122"/>
                <a:ea typeface="隶书" panose="02010509060101010101" pitchFamily="49" charset="-122"/>
              </a:rPr>
              <a:t>/</a:t>
            </a:r>
            <a:r>
              <a:rPr lang="zh-CN" altLang="en-US" sz="2800" b="1" dirty="0">
                <a:solidFill>
                  <a:prstClr val="white"/>
                </a:solidFill>
                <a:latin typeface="隶书" panose="02010509060101010101" pitchFamily="49" charset="-122"/>
                <a:ea typeface="隶书" panose="02010509060101010101" pitchFamily="49" charset="-122"/>
              </a:rPr>
              <a:t>输出</a:t>
            </a:r>
            <a:r>
              <a:rPr lang="en-US" altLang="zh-CN" sz="2800" b="1" dirty="0">
                <a:solidFill>
                  <a:prstClr val="white"/>
                </a:solidFill>
                <a:latin typeface="隶书" panose="02010509060101010101" pitchFamily="49" charset="-122"/>
                <a:ea typeface="隶书" panose="02010509060101010101" pitchFamily="49" charset="-122"/>
              </a:rPr>
              <a:t>(I/O)</a:t>
            </a:r>
            <a:r>
              <a:rPr lang="zh-CN" altLang="en-US" sz="2800" b="1" dirty="0">
                <a:solidFill>
                  <a:prstClr val="white"/>
                </a:solidFill>
                <a:latin typeface="隶书" panose="02010509060101010101" pitchFamily="49" charset="-122"/>
                <a:ea typeface="隶书" panose="02010509060101010101" pitchFamily="49" charset="-122"/>
              </a:rPr>
              <a:t>指令</a:t>
            </a:r>
            <a:endParaRPr lang="zh-CN" altLang="en-US" sz="2800" b="1" dirty="0">
              <a:solidFill>
                <a:prstClr val="white"/>
              </a:solidFill>
              <a:latin typeface="隶书" panose="02010509060101010101" pitchFamily="49" charset="-122"/>
              <a:ea typeface="隶书" panose="02010509060101010101" pitchFamily="49" charset="-122"/>
            </a:endParaRPr>
          </a:p>
        </p:txBody>
      </p:sp>
      <p:cxnSp>
        <p:nvCxnSpPr>
          <p:cNvPr id="31" name="直接连接符 30"/>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defRPr/>
            </a:pPr>
            <a:fld id="{474530EF-CAA7-495F-934C-47568F4D0AAB}" type="datetime1">
              <a:rPr kumimoji="0" lang="zh-CN" altLang="en-US" sz="1200" b="0" i="0" u="none" strike="noStrike" kern="1200" cap="none" spc="0" normalizeH="0" baseline="0" noProof="0" smtClean="0">
                <a:ln>
                  <a:noFill/>
                </a:ln>
                <a:solidFill>
                  <a:prstClr val="black">
                    <a:tint val="75000"/>
                  </a:prstClr>
                </a:solidFill>
                <a:effectLst/>
                <a:uLnTx/>
                <a:uFillTx/>
                <a:latin typeface="Calibri" panose="020F0502020204030204"/>
                <a:ea typeface="等线" panose="02010600030101010101" pitchFamily="2" charset="-122"/>
                <a:cs typeface="+mn-cs"/>
              </a:rPr>
            </a:fld>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rPr>
              <a:t>计算机组成原理</a:t>
            </a:r>
            <a:r>
              <a:rPr kumimoji="0" lang="en-US" altLang="zh-CN" sz="12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rPr>
              <a:t>--</a:t>
            </a:r>
            <a:r>
              <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rPr>
              <a:t>第二章 指令系统</a:t>
            </a:r>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endParaRPr>
          </a:p>
        </p:txBody>
      </p:sp>
      <p:sp>
        <p:nvSpPr>
          <p:cNvPr id="8" name="灯片编号占位符 7"/>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CD331227-691F-4B7F-8493-F4368ED92163}" type="slidenum">
              <a:rPr kumimoji="0" lang="zh-CN" altLang="en-US" sz="1200" b="0" i="0" u="none" strike="noStrike" kern="1200" cap="none" spc="0" normalizeH="0" baseline="0" noProof="0" smtClean="0">
                <a:ln>
                  <a:noFill/>
                </a:ln>
                <a:solidFill>
                  <a:prstClr val="black">
                    <a:tint val="75000"/>
                  </a:prstClr>
                </a:solidFill>
                <a:effectLst/>
                <a:uLnTx/>
                <a:uFillTx/>
                <a:latin typeface="Calibri" panose="020F0502020204030204"/>
                <a:ea typeface="等线" panose="02010600030101010101" pitchFamily="2" charset="-122"/>
                <a:cs typeface="+mn-cs"/>
              </a:rPr>
            </a:fld>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endParaRPr>
          </a:p>
        </p:txBody>
      </p:sp>
      <p:sp>
        <p:nvSpPr>
          <p:cNvPr id="13" name="Text Box 4"/>
          <p:cNvSpPr txBox="1"/>
          <p:nvPr/>
        </p:nvSpPr>
        <p:spPr>
          <a:xfrm>
            <a:off x="310430" y="1317295"/>
            <a:ext cx="8523139" cy="3869329"/>
          </a:xfrm>
          <a:prstGeom prst="rect">
            <a:avLst/>
          </a:prstGeom>
          <a:noFill/>
          <a:ln w="9525">
            <a:noFill/>
          </a:ln>
        </p:spPr>
        <p:txBody>
          <a:bodyPr wrap="square" anchor="t">
            <a:spAutoFit/>
          </a:bodyPr>
          <a:lstStyle/>
          <a:p>
            <a:pPr marL="0" marR="0" lvl="0" indent="0" algn="l" defTabSz="457200" rtl="0" eaLnBrk="1" fontAlgn="auto" latinLnBrk="0" hangingPunct="1">
              <a:lnSpc>
                <a:spcPct val="150000"/>
              </a:lnSpc>
              <a:spcBef>
                <a:spcPts val="0"/>
              </a:spcBef>
              <a:spcAft>
                <a:spcPts val="0"/>
              </a:spcAft>
              <a:buClrTx/>
              <a:buSzTx/>
              <a:buFontTx/>
              <a:buNone/>
              <a:defRPr/>
            </a:pPr>
            <a:r>
              <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从广义的角度来看</a:t>
            </a:r>
            <a:r>
              <a:rPr kumimoji="0" lang="en-US" altLang="zh-CN"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 </a:t>
            </a:r>
            <a:r>
              <a:rPr kumimoji="0" lang="en-US" altLang="zh-CN" sz="2800" b="1" i="0" u="none" strike="noStrike" kern="1200" cap="none" spc="0" normalizeH="0" baseline="0" noProof="0" dirty="0">
                <a:ln>
                  <a:noFill/>
                </a:ln>
                <a:solidFill>
                  <a:srgbClr val="DF3C09"/>
                </a:solidFill>
                <a:effectLst/>
                <a:uLnTx/>
                <a:uFillTx/>
                <a:latin typeface="楷体" panose="02010609060101010101" pitchFamily="49" charset="-122"/>
                <a:ea typeface="楷体" panose="02010609060101010101" pitchFamily="49" charset="-122"/>
                <a:cs typeface="+mn-cs"/>
              </a:rPr>
              <a:t>I/O</a:t>
            </a:r>
            <a:r>
              <a:rPr kumimoji="0" lang="zh-CN" altLang="en-US" sz="2800" b="1" i="0" u="none" strike="noStrike" kern="1200" cap="none" spc="0" normalizeH="0" baseline="0" noProof="0" dirty="0">
                <a:ln>
                  <a:noFill/>
                </a:ln>
                <a:solidFill>
                  <a:srgbClr val="DF3C09"/>
                </a:solidFill>
                <a:effectLst/>
                <a:uLnTx/>
                <a:uFillTx/>
                <a:latin typeface="楷体" panose="02010609060101010101" pitchFamily="49" charset="-122"/>
                <a:ea typeface="楷体" panose="02010609060101010101" pitchFamily="49" charset="-122"/>
                <a:cs typeface="+mn-cs"/>
              </a:rPr>
              <a:t>指令也是一种传送指令</a:t>
            </a:r>
            <a:r>
              <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，只是传送范围的一方固定为输入</a:t>
            </a:r>
            <a:r>
              <a:rPr kumimoji="0" lang="en-US" altLang="zh-CN"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a:t>
            </a:r>
            <a:r>
              <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输出（</a:t>
            </a:r>
            <a:r>
              <a:rPr kumimoji="0" lang="en-US" altLang="zh-CN"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I/O</a:t>
            </a:r>
            <a:r>
              <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）设备，如键盘、鼠标、显示器、打印机等。主机对外围设备的访问一般就是对有关接口寄存器的访问。</a:t>
            </a:r>
            <a:endParaRPr kumimoji="0" lang="en-US" altLang="zh-CN"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endParaRPr>
          </a:p>
          <a:p>
            <a:pPr marL="0" marR="0" lvl="0" indent="0" algn="l" defTabSz="457200" rtl="0" eaLnBrk="1" fontAlgn="auto" latinLnBrk="0" hangingPunct="1">
              <a:lnSpc>
                <a:spcPct val="150000"/>
              </a:lnSpc>
              <a:spcBef>
                <a:spcPts val="0"/>
              </a:spcBef>
              <a:spcAft>
                <a:spcPts val="0"/>
              </a:spcAft>
              <a:buClrTx/>
              <a:buSzTx/>
              <a:buFontTx/>
              <a:buNone/>
              <a:defRPr/>
            </a:pPr>
            <a:endPar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endParaRPr>
          </a:p>
          <a:p>
            <a:pPr marL="0" marR="0" lvl="0" indent="0" algn="l" defTabSz="457200" rtl="0" eaLnBrk="1" fontAlgn="auto" latinLnBrk="0" hangingPunct="1">
              <a:lnSpc>
                <a:spcPct val="150000"/>
              </a:lnSpc>
              <a:spcBef>
                <a:spcPts val="0"/>
              </a:spcBef>
              <a:spcAft>
                <a:spcPts val="0"/>
              </a:spcAft>
              <a:buClrTx/>
              <a:buSzTx/>
              <a:buFontTx/>
              <a:buNone/>
              <a:defRPr/>
            </a:pPr>
            <a:endParaRPr kumimoji="0" lang="en-US" altLang="zh-CN"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1"/>
            <a:ext cx="9165780" cy="6909474"/>
          </a:xfrm>
          <a:prstGeom prst="rect">
            <a:avLst/>
          </a:prstGeom>
        </p:spPr>
      </p:pic>
      <p:sp>
        <p:nvSpPr>
          <p:cNvPr id="22" name="矩形 21"/>
          <p:cNvSpPr/>
          <p:nvPr/>
        </p:nvSpPr>
        <p:spPr>
          <a:xfrm>
            <a:off x="-9525" y="-1083"/>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lvl="0">
              <a:defRPr/>
            </a:pPr>
            <a:r>
              <a:rPr lang="zh-CN" altLang="en-US" sz="2800" b="1" dirty="0">
                <a:solidFill>
                  <a:prstClr val="white"/>
                </a:solidFill>
                <a:latin typeface="隶书" panose="02010509060101010101" pitchFamily="49" charset="-122"/>
                <a:ea typeface="隶书" panose="02010509060101010101" pitchFamily="49" charset="-122"/>
              </a:rPr>
              <a:t>三、输入</a:t>
            </a:r>
            <a:r>
              <a:rPr lang="en-US" altLang="zh-CN" sz="2800" b="1" dirty="0">
                <a:solidFill>
                  <a:prstClr val="white"/>
                </a:solidFill>
                <a:latin typeface="隶书" panose="02010509060101010101" pitchFamily="49" charset="-122"/>
                <a:ea typeface="隶书" panose="02010509060101010101" pitchFamily="49" charset="-122"/>
              </a:rPr>
              <a:t>/</a:t>
            </a:r>
            <a:r>
              <a:rPr lang="zh-CN" altLang="en-US" sz="2800" b="1" dirty="0">
                <a:solidFill>
                  <a:prstClr val="white"/>
                </a:solidFill>
                <a:latin typeface="隶书" panose="02010509060101010101" pitchFamily="49" charset="-122"/>
                <a:ea typeface="隶书" panose="02010509060101010101" pitchFamily="49" charset="-122"/>
              </a:rPr>
              <a:t>输出</a:t>
            </a:r>
            <a:r>
              <a:rPr lang="en-US" altLang="zh-CN" sz="2800" b="1" dirty="0">
                <a:solidFill>
                  <a:prstClr val="white"/>
                </a:solidFill>
                <a:latin typeface="隶书" panose="02010509060101010101" pitchFamily="49" charset="-122"/>
                <a:ea typeface="隶书" panose="02010509060101010101" pitchFamily="49" charset="-122"/>
              </a:rPr>
              <a:t>(I/O)</a:t>
            </a:r>
            <a:r>
              <a:rPr lang="zh-CN" altLang="en-US" sz="2800" b="1" dirty="0">
                <a:solidFill>
                  <a:prstClr val="white"/>
                </a:solidFill>
                <a:latin typeface="隶书" panose="02010509060101010101" pitchFamily="49" charset="-122"/>
                <a:ea typeface="隶书" panose="02010509060101010101" pitchFamily="49" charset="-122"/>
              </a:rPr>
              <a:t>指令</a:t>
            </a:r>
            <a:endParaRPr lang="zh-CN" altLang="en-US" sz="2800" b="1" dirty="0">
              <a:solidFill>
                <a:prstClr val="white"/>
              </a:solidFill>
              <a:latin typeface="隶书" panose="02010509060101010101" pitchFamily="49" charset="-122"/>
              <a:ea typeface="隶书" panose="02010509060101010101" pitchFamily="49" charset="-122"/>
            </a:endParaRPr>
          </a:p>
        </p:txBody>
      </p:sp>
      <p:cxnSp>
        <p:nvCxnSpPr>
          <p:cNvPr id="31" name="直接连接符 30"/>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defRPr/>
            </a:pPr>
            <a:fld id="{6204AC23-CCAA-4073-9025-99FE2B5A9024}" type="datetime1">
              <a:rPr kumimoji="0" lang="zh-CN" altLang="en-US" sz="1200" b="0" i="0" u="none" strike="noStrike" kern="1200" cap="none" spc="0" normalizeH="0" baseline="0" noProof="0" smtClean="0">
                <a:ln>
                  <a:noFill/>
                </a:ln>
                <a:solidFill>
                  <a:prstClr val="black">
                    <a:tint val="75000"/>
                  </a:prstClr>
                </a:solidFill>
                <a:effectLst/>
                <a:uLnTx/>
                <a:uFillTx/>
                <a:latin typeface="Calibri" panose="020F0502020204030204"/>
                <a:ea typeface="等线" panose="02010600030101010101" pitchFamily="2" charset="-122"/>
                <a:cs typeface="+mn-cs"/>
              </a:rPr>
            </a:fld>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rPr>
              <a:t>计算机组成原理</a:t>
            </a:r>
            <a:r>
              <a:rPr kumimoji="0" lang="en-US" altLang="zh-CN" sz="12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rPr>
              <a:t>--</a:t>
            </a:r>
            <a:r>
              <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rPr>
              <a:t>第二章 指令系统</a:t>
            </a:r>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endParaRPr>
          </a:p>
        </p:txBody>
      </p:sp>
      <p:sp>
        <p:nvSpPr>
          <p:cNvPr id="8" name="灯片编号占位符 7"/>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CD331227-691F-4B7F-8493-F4368ED92163}" type="slidenum">
              <a:rPr kumimoji="0" lang="zh-CN" altLang="en-US" sz="1200" b="0" i="0" u="none" strike="noStrike" kern="1200" cap="none" spc="0" normalizeH="0" baseline="0" noProof="0" smtClean="0">
                <a:ln>
                  <a:noFill/>
                </a:ln>
                <a:solidFill>
                  <a:prstClr val="black">
                    <a:tint val="75000"/>
                  </a:prstClr>
                </a:solidFill>
                <a:effectLst/>
                <a:uLnTx/>
                <a:uFillTx/>
                <a:latin typeface="Calibri" panose="020F0502020204030204"/>
                <a:ea typeface="等线" panose="02010600030101010101" pitchFamily="2" charset="-122"/>
                <a:cs typeface="+mn-cs"/>
              </a:rPr>
            </a:fld>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endParaRPr>
          </a:p>
        </p:txBody>
      </p:sp>
      <p:sp>
        <p:nvSpPr>
          <p:cNvPr id="13" name="Text Box 4"/>
          <p:cNvSpPr txBox="1"/>
          <p:nvPr/>
        </p:nvSpPr>
        <p:spPr>
          <a:xfrm>
            <a:off x="319731" y="1091627"/>
            <a:ext cx="8523139" cy="4515660"/>
          </a:xfrm>
          <a:prstGeom prst="rect">
            <a:avLst/>
          </a:prstGeom>
          <a:noFill/>
          <a:ln w="9525">
            <a:noFill/>
          </a:ln>
        </p:spPr>
        <p:txBody>
          <a:bodyPr wrap="square" anchor="t">
            <a:spAutoFit/>
          </a:bodyPr>
          <a:lstStyle/>
          <a:p>
            <a:pPr marL="0" marR="0" lvl="0" indent="0" algn="l" defTabSz="457200" rtl="0" eaLnBrk="1" fontAlgn="auto" latinLnBrk="0" hangingPunct="1">
              <a:lnSpc>
                <a:spcPct val="150000"/>
              </a:lnSpc>
              <a:spcBef>
                <a:spcPts val="0"/>
              </a:spcBef>
              <a:spcAft>
                <a:spcPts val="0"/>
              </a:spcAft>
              <a:buClrTx/>
              <a:buSzTx/>
              <a:buFontTx/>
              <a:buNone/>
              <a:defRPr/>
            </a:pPr>
            <a:r>
              <a:rPr kumimoji="0" lang="en-US" altLang="zh-CN" sz="2800" b="1" i="0" u="none" strike="noStrike" kern="1200" cap="none" spc="0" normalizeH="0" baseline="0" noProof="0" dirty="0">
                <a:ln>
                  <a:noFill/>
                </a:ln>
                <a:solidFill>
                  <a:srgbClr val="DF3C09"/>
                </a:solidFill>
                <a:effectLst/>
                <a:uLnTx/>
                <a:uFillTx/>
                <a:latin typeface="楷体" panose="02010609060101010101" pitchFamily="49" charset="-122"/>
                <a:ea typeface="楷体" panose="02010609060101010101" pitchFamily="49" charset="-122"/>
                <a:cs typeface="+mn-cs"/>
              </a:rPr>
              <a:t>I/O</a:t>
            </a:r>
            <a:r>
              <a:rPr kumimoji="0" lang="zh-CN" altLang="en-US" sz="2800" b="1" i="0" u="none" strike="noStrike" kern="1200" cap="none" spc="0" normalizeH="0" baseline="0" noProof="0" dirty="0">
                <a:ln>
                  <a:noFill/>
                </a:ln>
                <a:solidFill>
                  <a:srgbClr val="DF3C09"/>
                </a:solidFill>
                <a:effectLst/>
                <a:uLnTx/>
                <a:uFillTx/>
                <a:latin typeface="楷体" panose="02010609060101010101" pitchFamily="49" charset="-122"/>
                <a:ea typeface="楷体" panose="02010609060101010101" pitchFamily="49" charset="-122"/>
                <a:cs typeface="+mn-cs"/>
              </a:rPr>
              <a:t>指令在设置上是比较灵活的一类</a:t>
            </a:r>
            <a:r>
              <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，其原因如下：</a:t>
            </a:r>
            <a:endPar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endParaRPr>
          </a:p>
          <a:p>
            <a:pPr marL="0" marR="0" lvl="0" indent="0" algn="l" defTabSz="457200" rtl="0" eaLnBrk="1" fontAlgn="auto" latinLnBrk="0" hangingPunct="1">
              <a:lnSpc>
                <a:spcPct val="150000"/>
              </a:lnSpc>
              <a:spcBef>
                <a:spcPts val="0"/>
              </a:spcBef>
              <a:spcAft>
                <a:spcPts val="0"/>
              </a:spcAft>
              <a:buClrTx/>
              <a:buSzTx/>
              <a:buFontTx/>
              <a:buNone/>
              <a:defRPr/>
            </a:pPr>
            <a:r>
              <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①主机所连接的</a:t>
            </a:r>
            <a:r>
              <a:rPr kumimoji="0" lang="zh-CN" altLang="en-US" sz="2800" b="1" i="0" u="none" strike="noStrike" kern="1200" cap="none" spc="0" normalizeH="0" baseline="0" noProof="0" dirty="0">
                <a:ln>
                  <a:noFill/>
                </a:ln>
                <a:solidFill>
                  <a:srgbClr val="0563C1"/>
                </a:solidFill>
                <a:effectLst/>
                <a:uLnTx/>
                <a:uFillTx/>
                <a:latin typeface="楷体" panose="02010609060101010101" pitchFamily="49" charset="-122"/>
                <a:ea typeface="楷体" panose="02010609060101010101" pitchFamily="49" charset="-122"/>
                <a:cs typeface="+mn-cs"/>
              </a:rPr>
              <a:t>外围设备种类和数量</a:t>
            </a:r>
            <a:r>
              <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都可能发生变化，因此，</a:t>
            </a:r>
            <a:r>
              <a:rPr kumimoji="0" lang="en-US" altLang="zh-CN"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I/O</a:t>
            </a:r>
            <a:r>
              <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指令应有足够的扩展余地，以适应不同的应用场合。</a:t>
            </a:r>
            <a:endPar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endParaRPr>
          </a:p>
          <a:p>
            <a:pPr marL="0" marR="0" lvl="0" indent="0" algn="l" defTabSz="457200" rtl="0" eaLnBrk="1" fontAlgn="auto" latinLnBrk="0" hangingPunct="1">
              <a:lnSpc>
                <a:spcPct val="150000"/>
              </a:lnSpc>
              <a:spcBef>
                <a:spcPts val="0"/>
              </a:spcBef>
              <a:spcAft>
                <a:spcPts val="0"/>
              </a:spcAft>
              <a:buClrTx/>
              <a:buSzTx/>
              <a:buFontTx/>
              <a:buNone/>
              <a:defRPr/>
            </a:pPr>
            <a:r>
              <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② 外围设备种类甚多</a:t>
            </a:r>
            <a:r>
              <a:rPr kumimoji="0" lang="en-US" altLang="zh-CN"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a:t>
            </a:r>
            <a:r>
              <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它们所需的</a:t>
            </a:r>
            <a:r>
              <a:rPr kumimoji="0" lang="zh-CN" altLang="en-US" sz="2800" b="1" i="0" u="none" strike="noStrike" kern="1200" cap="none" spc="0" normalizeH="0" baseline="0" noProof="0" dirty="0">
                <a:ln>
                  <a:noFill/>
                </a:ln>
                <a:solidFill>
                  <a:srgbClr val="0563C1"/>
                </a:solidFill>
                <a:effectLst/>
                <a:uLnTx/>
                <a:uFillTx/>
                <a:latin typeface="楷体" panose="02010609060101010101" pitchFamily="49" charset="-122"/>
                <a:ea typeface="楷体" panose="02010609060101010101" pitchFamily="49" charset="-122"/>
                <a:cs typeface="+mn-cs"/>
              </a:rPr>
              <a:t>具体控制命令</a:t>
            </a:r>
            <a:r>
              <a:rPr kumimoji="0" lang="en-US" altLang="zh-CN"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a:t>
            </a:r>
            <a:r>
              <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以及在工作中所产生的状态信息</a:t>
            </a:r>
            <a:r>
              <a:rPr kumimoji="0" lang="en-US" altLang="zh-CN"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a:t>
            </a:r>
            <a:r>
              <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差别很大；但指令系统往往是通用的。</a:t>
            </a:r>
            <a:endPar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wipe(left)">
                                      <p:cBhvr>
                                        <p:cTn id="7" dur="500"/>
                                        <p:tgtEl>
                                          <p:spTgt spid="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
                                            <p:txEl>
                                              <p:pRg st="1" end="1"/>
                                            </p:txEl>
                                          </p:spTgt>
                                        </p:tgtEl>
                                        <p:attrNameLst>
                                          <p:attrName>style.visibility</p:attrName>
                                        </p:attrNameLst>
                                      </p:cBhvr>
                                      <p:to>
                                        <p:strVal val="visible"/>
                                      </p:to>
                                    </p:set>
                                    <p:animEffect transition="in" filter="wipe(left)">
                                      <p:cBhvr>
                                        <p:cTn id="12" dur="500"/>
                                        <p:tgtEl>
                                          <p:spTgt spid="1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3">
                                            <p:txEl>
                                              <p:pRg st="2" end="2"/>
                                            </p:txEl>
                                          </p:spTgt>
                                        </p:tgtEl>
                                        <p:attrNameLst>
                                          <p:attrName>style.visibility</p:attrName>
                                        </p:attrNameLst>
                                      </p:cBhvr>
                                      <p:to>
                                        <p:strVal val="visible"/>
                                      </p:to>
                                    </p:set>
                                    <p:animEffect transition="in" filter="wipe(left)">
                                      <p:cBhvr>
                                        <p:cTn id="17" dur="500"/>
                                        <p:tgtEl>
                                          <p:spTgt spid="1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1"/>
            <a:ext cx="9165780" cy="6909474"/>
          </a:xfrm>
          <a:prstGeom prst="rect">
            <a:avLst/>
          </a:prstGeom>
        </p:spPr>
      </p:pic>
      <p:sp>
        <p:nvSpPr>
          <p:cNvPr id="22" name="矩形 21"/>
          <p:cNvSpPr/>
          <p:nvPr/>
        </p:nvSpPr>
        <p:spPr>
          <a:xfrm>
            <a:off x="-9525" y="-1083"/>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lvl="0">
              <a:defRPr/>
            </a:pPr>
            <a:r>
              <a:rPr lang="zh-CN" altLang="en-US" sz="2800" b="1" dirty="0">
                <a:solidFill>
                  <a:prstClr val="white"/>
                </a:solidFill>
                <a:latin typeface="隶书" panose="02010509060101010101" pitchFamily="49" charset="-122"/>
                <a:ea typeface="隶书" panose="02010509060101010101" pitchFamily="49" charset="-122"/>
              </a:rPr>
              <a:t>三、输入</a:t>
            </a:r>
            <a:r>
              <a:rPr lang="en-US" altLang="zh-CN" sz="2800" b="1" dirty="0">
                <a:solidFill>
                  <a:prstClr val="white"/>
                </a:solidFill>
                <a:latin typeface="隶书" panose="02010509060101010101" pitchFamily="49" charset="-122"/>
                <a:ea typeface="隶书" panose="02010509060101010101" pitchFamily="49" charset="-122"/>
              </a:rPr>
              <a:t>/</a:t>
            </a:r>
            <a:r>
              <a:rPr lang="zh-CN" altLang="en-US" sz="2800" b="1" dirty="0">
                <a:solidFill>
                  <a:prstClr val="white"/>
                </a:solidFill>
                <a:latin typeface="隶书" panose="02010509060101010101" pitchFamily="49" charset="-122"/>
                <a:ea typeface="隶书" panose="02010509060101010101" pitchFamily="49" charset="-122"/>
              </a:rPr>
              <a:t>输出</a:t>
            </a:r>
            <a:r>
              <a:rPr lang="en-US" altLang="zh-CN" sz="2800" b="1" dirty="0">
                <a:solidFill>
                  <a:prstClr val="white"/>
                </a:solidFill>
                <a:latin typeface="隶书" panose="02010509060101010101" pitchFamily="49" charset="-122"/>
                <a:ea typeface="隶书" panose="02010509060101010101" pitchFamily="49" charset="-122"/>
              </a:rPr>
              <a:t>(I/O)</a:t>
            </a:r>
            <a:r>
              <a:rPr lang="zh-CN" altLang="en-US" sz="2800" b="1" dirty="0">
                <a:solidFill>
                  <a:prstClr val="white"/>
                </a:solidFill>
                <a:latin typeface="隶书" panose="02010509060101010101" pitchFamily="49" charset="-122"/>
                <a:ea typeface="隶书" panose="02010509060101010101" pitchFamily="49" charset="-122"/>
              </a:rPr>
              <a:t>指令</a:t>
            </a:r>
            <a:endParaRPr lang="zh-CN" altLang="en-US" sz="2800" b="1" dirty="0">
              <a:solidFill>
                <a:prstClr val="white"/>
              </a:solidFill>
              <a:latin typeface="隶书" panose="02010509060101010101" pitchFamily="49" charset="-122"/>
              <a:ea typeface="隶书" panose="02010509060101010101" pitchFamily="49" charset="-122"/>
            </a:endParaRPr>
          </a:p>
        </p:txBody>
      </p:sp>
      <p:cxnSp>
        <p:nvCxnSpPr>
          <p:cNvPr id="31" name="直接连接符 30"/>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defRPr/>
            </a:pPr>
            <a:fld id="{4EC7BCF3-2721-49BA-8753-AFA06161FC09}" type="datetime1">
              <a:rPr kumimoji="0" lang="zh-CN" altLang="en-US" sz="1200" b="0" i="0" u="none" strike="noStrike" kern="1200" cap="none" spc="0" normalizeH="0" baseline="0" noProof="0" smtClean="0">
                <a:ln>
                  <a:noFill/>
                </a:ln>
                <a:solidFill>
                  <a:prstClr val="black">
                    <a:tint val="75000"/>
                  </a:prstClr>
                </a:solidFill>
                <a:effectLst/>
                <a:uLnTx/>
                <a:uFillTx/>
                <a:latin typeface="Calibri" panose="020F0502020204030204"/>
                <a:ea typeface="等线" panose="02010600030101010101" pitchFamily="2" charset="-122"/>
                <a:cs typeface="+mn-cs"/>
              </a:rPr>
            </a:fld>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rPr>
              <a:t>计算机组成原理</a:t>
            </a:r>
            <a:r>
              <a:rPr kumimoji="0" lang="en-US" altLang="zh-CN" sz="12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rPr>
              <a:t>--</a:t>
            </a:r>
            <a:r>
              <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rPr>
              <a:t>第二章 指令系统</a:t>
            </a:r>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endParaRPr>
          </a:p>
        </p:txBody>
      </p:sp>
      <p:sp>
        <p:nvSpPr>
          <p:cNvPr id="8" name="灯片编号占位符 7"/>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CD331227-691F-4B7F-8493-F4368ED92163}" type="slidenum">
              <a:rPr kumimoji="0" lang="zh-CN" altLang="en-US" sz="1200" b="0" i="0" u="none" strike="noStrike" kern="1200" cap="none" spc="0" normalizeH="0" baseline="0" noProof="0" smtClean="0">
                <a:ln>
                  <a:noFill/>
                </a:ln>
                <a:solidFill>
                  <a:prstClr val="black">
                    <a:tint val="75000"/>
                  </a:prstClr>
                </a:solidFill>
                <a:effectLst/>
                <a:uLnTx/>
                <a:uFillTx/>
                <a:latin typeface="Calibri" panose="020F0502020204030204"/>
                <a:ea typeface="等线" panose="02010600030101010101" pitchFamily="2" charset="-122"/>
                <a:cs typeface="+mn-cs"/>
              </a:rPr>
            </a:fld>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endParaRPr>
          </a:p>
        </p:txBody>
      </p:sp>
      <p:sp>
        <p:nvSpPr>
          <p:cNvPr id="13" name="Text Box 4"/>
          <p:cNvSpPr txBox="1"/>
          <p:nvPr/>
        </p:nvSpPr>
        <p:spPr>
          <a:xfrm>
            <a:off x="319731" y="874393"/>
            <a:ext cx="8523139" cy="5808321"/>
          </a:xfrm>
          <a:prstGeom prst="rect">
            <a:avLst/>
          </a:prstGeom>
          <a:noFill/>
          <a:ln w="9525">
            <a:noFill/>
          </a:ln>
        </p:spPr>
        <p:txBody>
          <a:bodyPr wrap="square" anchor="t">
            <a:spAutoFit/>
          </a:bodyPr>
          <a:lstStyle/>
          <a:p>
            <a:pPr marL="0" marR="0" lvl="0" indent="0" algn="l" defTabSz="457200" rtl="0" eaLnBrk="1" fontAlgn="auto" latinLnBrk="0" hangingPunct="1">
              <a:lnSpc>
                <a:spcPct val="150000"/>
              </a:lnSpc>
              <a:spcBef>
                <a:spcPts val="0"/>
              </a:spcBef>
              <a:spcAft>
                <a:spcPts val="0"/>
              </a:spcAft>
              <a:buClrTx/>
              <a:buSzTx/>
              <a:buFontTx/>
              <a:buNone/>
              <a:defRPr/>
            </a:pPr>
            <a:r>
              <a:rPr kumimoji="0" lang="zh-CN" altLang="en-US" sz="2800" b="1" i="0" u="none" strike="noStrike" kern="1200" cap="none" spc="0" normalizeH="0" baseline="0" noProof="0" dirty="0">
                <a:ln>
                  <a:noFill/>
                </a:ln>
                <a:solidFill>
                  <a:srgbClr val="0563C1"/>
                </a:solidFill>
                <a:effectLst/>
                <a:uLnTx/>
                <a:uFillTx/>
                <a:latin typeface="楷体" panose="02010609060101010101" pitchFamily="49" charset="-122"/>
                <a:ea typeface="楷体" panose="02010609060101010101" pitchFamily="49" charset="-122"/>
                <a:cs typeface="+mn-cs"/>
              </a:rPr>
              <a:t>（</a:t>
            </a:r>
            <a:r>
              <a:rPr kumimoji="0" lang="en-US" altLang="zh-CN" sz="2800" b="1" i="0" u="none" strike="noStrike" kern="1200" cap="none" spc="0" normalizeH="0" baseline="0" noProof="0" dirty="0">
                <a:ln>
                  <a:noFill/>
                </a:ln>
                <a:solidFill>
                  <a:srgbClr val="0563C1"/>
                </a:solidFill>
                <a:effectLst/>
                <a:uLnTx/>
                <a:uFillTx/>
                <a:latin typeface="楷体" panose="02010609060101010101" pitchFamily="49" charset="-122"/>
                <a:ea typeface="楷体" panose="02010609060101010101" pitchFamily="49" charset="-122"/>
                <a:cs typeface="+mn-cs"/>
              </a:rPr>
              <a:t>1</a:t>
            </a:r>
            <a:r>
              <a:rPr kumimoji="0" lang="zh-CN" altLang="en-US" sz="2800" b="1" i="0" u="none" strike="noStrike" kern="1200" cap="none" spc="0" normalizeH="0" baseline="0" noProof="0" dirty="0">
                <a:ln>
                  <a:noFill/>
                </a:ln>
                <a:solidFill>
                  <a:srgbClr val="0563C1"/>
                </a:solidFill>
                <a:effectLst/>
                <a:uLnTx/>
                <a:uFillTx/>
                <a:latin typeface="楷体" panose="02010609060101010101" pitchFamily="49" charset="-122"/>
                <a:ea typeface="楷体" panose="02010609060101010101" pitchFamily="49" charset="-122"/>
                <a:cs typeface="+mn-cs"/>
              </a:rPr>
              <a:t>）外围设备编址</a:t>
            </a:r>
            <a:endParaRPr kumimoji="0" lang="zh-CN" altLang="en-US" sz="2800" b="1" i="0" u="none" strike="noStrike" kern="1200" cap="none" spc="0" normalizeH="0" baseline="0" noProof="0" dirty="0">
              <a:ln>
                <a:noFill/>
              </a:ln>
              <a:solidFill>
                <a:srgbClr val="0563C1"/>
              </a:solidFill>
              <a:effectLst/>
              <a:uLnTx/>
              <a:uFillTx/>
              <a:latin typeface="楷体" panose="02010609060101010101" pitchFamily="49" charset="-122"/>
              <a:ea typeface="楷体" panose="02010609060101010101" pitchFamily="49" charset="-122"/>
              <a:cs typeface="+mn-cs"/>
            </a:endParaRPr>
          </a:p>
          <a:p>
            <a:pPr marL="0" marR="0" lvl="0" indent="0" algn="l" defTabSz="457200" rtl="0" eaLnBrk="1" fontAlgn="auto" latinLnBrk="0" hangingPunct="1">
              <a:lnSpc>
                <a:spcPct val="150000"/>
              </a:lnSpc>
              <a:spcBef>
                <a:spcPts val="0"/>
              </a:spcBef>
              <a:spcAft>
                <a:spcPts val="0"/>
              </a:spcAft>
              <a:buClrTx/>
              <a:buSzTx/>
              <a:buFontTx/>
              <a:buNone/>
              <a:defRPr/>
            </a:pPr>
            <a:r>
              <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访问外围设备，首先要知道其地址，这就涉及到对设备的编址问题。对外围设备的编址方法一般有两类三种。</a:t>
            </a:r>
            <a:endParaRPr kumimoji="0" lang="en-US" altLang="zh-CN"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endParaRPr>
          </a:p>
          <a:p>
            <a:pPr marL="0" marR="0" lvl="0" indent="0" algn="l" defTabSz="457200" rtl="0" eaLnBrk="1" fontAlgn="auto" latinLnBrk="0" hangingPunct="1">
              <a:lnSpc>
                <a:spcPct val="150000"/>
              </a:lnSpc>
              <a:spcBef>
                <a:spcPts val="0"/>
              </a:spcBef>
              <a:spcAft>
                <a:spcPts val="0"/>
              </a:spcAft>
              <a:buClrTx/>
              <a:buSzTx/>
              <a:buFontTx/>
              <a:buNone/>
              <a:defRPr/>
            </a:pPr>
            <a:r>
              <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① 对外围设备单独编址</a:t>
            </a:r>
            <a:endParaRPr kumimoji="0" lang="en-US" altLang="zh-CN"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endParaRPr>
          </a:p>
          <a:p>
            <a:pPr marL="0" marR="0" lvl="0" indent="0" algn="l" defTabSz="457200" rtl="0" eaLnBrk="1" fontAlgn="auto" latinLnBrk="0" hangingPunct="1">
              <a:lnSpc>
                <a:spcPct val="150000"/>
              </a:lnSpc>
              <a:spcBef>
                <a:spcPts val="0"/>
              </a:spcBef>
              <a:spcAft>
                <a:spcPts val="0"/>
              </a:spcAft>
              <a:buClrTx/>
              <a:buSzTx/>
              <a:buFontTx/>
              <a:buNone/>
              <a:defRPr/>
            </a:pPr>
            <a:r>
              <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② 外围设备与主存储器统一编址</a:t>
            </a:r>
            <a:endParaRPr kumimoji="0" lang="en-US" altLang="zh-CN"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endParaRPr>
          </a:p>
          <a:p>
            <a:pPr marL="0" marR="0" lvl="0" indent="0" algn="l" defTabSz="457200" rtl="0" eaLnBrk="1" fontAlgn="auto" latinLnBrk="0" hangingPunct="1">
              <a:lnSpc>
                <a:spcPct val="150000"/>
              </a:lnSpc>
              <a:spcBef>
                <a:spcPts val="0"/>
              </a:spcBef>
              <a:spcAft>
                <a:spcPts val="0"/>
              </a:spcAft>
              <a:buClrTx/>
              <a:buSzTx/>
              <a:buFontTx/>
              <a:buNone/>
              <a:defRPr/>
            </a:pPr>
            <a:endPar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endParaRPr>
          </a:p>
          <a:p>
            <a:pPr marL="0" marR="0" lvl="0" indent="0" algn="l" defTabSz="457200" rtl="0" eaLnBrk="1" fontAlgn="auto" latinLnBrk="0" hangingPunct="1">
              <a:lnSpc>
                <a:spcPct val="150000"/>
              </a:lnSpc>
              <a:spcBef>
                <a:spcPts val="0"/>
              </a:spcBef>
              <a:spcAft>
                <a:spcPts val="0"/>
              </a:spcAft>
              <a:buClrTx/>
              <a:buSzTx/>
              <a:buFontTx/>
              <a:buNone/>
              <a:defRPr/>
            </a:pPr>
            <a:endPar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endParaRPr>
          </a:p>
          <a:p>
            <a:pPr marL="0" marR="0" lvl="0" indent="0" algn="l" defTabSz="457200" rtl="0" eaLnBrk="1" fontAlgn="auto" latinLnBrk="0" hangingPunct="1">
              <a:lnSpc>
                <a:spcPct val="150000"/>
              </a:lnSpc>
              <a:spcBef>
                <a:spcPts val="0"/>
              </a:spcBef>
              <a:spcAft>
                <a:spcPts val="0"/>
              </a:spcAft>
              <a:buClrTx/>
              <a:buSzTx/>
              <a:buFontTx/>
              <a:buNone/>
              <a:defRPr/>
            </a:pPr>
            <a:endParaRPr kumimoji="0" lang="en-US" altLang="zh-CN"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wipe(left)">
                                      <p:cBhvr>
                                        <p:cTn id="7" dur="500"/>
                                        <p:tgtEl>
                                          <p:spTgt spid="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
                                            <p:txEl>
                                              <p:pRg st="1" end="1"/>
                                            </p:txEl>
                                          </p:spTgt>
                                        </p:tgtEl>
                                        <p:attrNameLst>
                                          <p:attrName>style.visibility</p:attrName>
                                        </p:attrNameLst>
                                      </p:cBhvr>
                                      <p:to>
                                        <p:strVal val="visible"/>
                                      </p:to>
                                    </p:set>
                                    <p:animEffect transition="in" filter="wipe(left)">
                                      <p:cBhvr>
                                        <p:cTn id="12" dur="500"/>
                                        <p:tgtEl>
                                          <p:spTgt spid="1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3">
                                            <p:txEl>
                                              <p:pRg st="2" end="2"/>
                                            </p:txEl>
                                          </p:spTgt>
                                        </p:tgtEl>
                                        <p:attrNameLst>
                                          <p:attrName>style.visibility</p:attrName>
                                        </p:attrNameLst>
                                      </p:cBhvr>
                                      <p:to>
                                        <p:strVal val="visible"/>
                                      </p:to>
                                    </p:set>
                                    <p:animEffect transition="in" filter="wipe(left)">
                                      <p:cBhvr>
                                        <p:cTn id="17" dur="500"/>
                                        <p:tgtEl>
                                          <p:spTgt spid="1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3">
                                            <p:txEl>
                                              <p:pRg st="3" end="3"/>
                                            </p:txEl>
                                          </p:spTgt>
                                        </p:tgtEl>
                                        <p:attrNameLst>
                                          <p:attrName>style.visibility</p:attrName>
                                        </p:attrNameLst>
                                      </p:cBhvr>
                                      <p:to>
                                        <p:strVal val="visible"/>
                                      </p:to>
                                    </p:set>
                                    <p:animEffect transition="in" filter="wipe(left)">
                                      <p:cBhvr>
                                        <p:cTn id="22" dur="500"/>
                                        <p:tgtEl>
                                          <p:spTgt spid="1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1"/>
            <a:ext cx="9165780" cy="6909474"/>
          </a:xfrm>
          <a:prstGeom prst="rect">
            <a:avLst/>
          </a:prstGeom>
        </p:spPr>
      </p:pic>
      <p:sp>
        <p:nvSpPr>
          <p:cNvPr id="22" name="矩形 21"/>
          <p:cNvSpPr/>
          <p:nvPr/>
        </p:nvSpPr>
        <p:spPr>
          <a:xfrm>
            <a:off x="-9525" y="-1083"/>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lvl="0">
              <a:defRPr/>
            </a:pPr>
            <a:r>
              <a:rPr lang="zh-CN" altLang="en-US" sz="2800" b="1" dirty="0">
                <a:solidFill>
                  <a:prstClr val="white"/>
                </a:solidFill>
                <a:latin typeface="隶书" panose="02010509060101010101" pitchFamily="49" charset="-122"/>
                <a:ea typeface="隶书" panose="02010509060101010101" pitchFamily="49" charset="-122"/>
              </a:rPr>
              <a:t>三、输入</a:t>
            </a:r>
            <a:r>
              <a:rPr lang="en-US" altLang="zh-CN" sz="2800" b="1" dirty="0">
                <a:solidFill>
                  <a:prstClr val="white"/>
                </a:solidFill>
                <a:latin typeface="隶书" panose="02010509060101010101" pitchFamily="49" charset="-122"/>
                <a:ea typeface="隶书" panose="02010509060101010101" pitchFamily="49" charset="-122"/>
              </a:rPr>
              <a:t>/</a:t>
            </a:r>
            <a:r>
              <a:rPr lang="zh-CN" altLang="en-US" sz="2800" b="1" dirty="0">
                <a:solidFill>
                  <a:prstClr val="white"/>
                </a:solidFill>
                <a:latin typeface="隶书" panose="02010509060101010101" pitchFamily="49" charset="-122"/>
                <a:ea typeface="隶书" panose="02010509060101010101" pitchFamily="49" charset="-122"/>
              </a:rPr>
              <a:t>输出</a:t>
            </a:r>
            <a:r>
              <a:rPr lang="en-US" altLang="zh-CN" sz="2800" b="1" dirty="0">
                <a:solidFill>
                  <a:prstClr val="white"/>
                </a:solidFill>
                <a:latin typeface="隶书" panose="02010509060101010101" pitchFamily="49" charset="-122"/>
                <a:ea typeface="隶书" panose="02010509060101010101" pitchFamily="49" charset="-122"/>
              </a:rPr>
              <a:t>(I/O)</a:t>
            </a:r>
            <a:r>
              <a:rPr lang="zh-CN" altLang="en-US" sz="2800" b="1" dirty="0">
                <a:solidFill>
                  <a:prstClr val="white"/>
                </a:solidFill>
                <a:latin typeface="隶书" panose="02010509060101010101" pitchFamily="49" charset="-122"/>
                <a:ea typeface="隶书" panose="02010509060101010101" pitchFamily="49" charset="-122"/>
              </a:rPr>
              <a:t>指令</a:t>
            </a:r>
            <a:endParaRPr lang="zh-CN" altLang="en-US" sz="2800" b="1" dirty="0">
              <a:solidFill>
                <a:prstClr val="white"/>
              </a:solidFill>
              <a:latin typeface="隶书" panose="02010509060101010101" pitchFamily="49" charset="-122"/>
              <a:ea typeface="隶书" panose="02010509060101010101" pitchFamily="49" charset="-122"/>
            </a:endParaRPr>
          </a:p>
        </p:txBody>
      </p:sp>
      <p:cxnSp>
        <p:nvCxnSpPr>
          <p:cNvPr id="31" name="直接连接符 30"/>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defRPr/>
            </a:pPr>
            <a:fld id="{243F6655-E1C1-4603-A6A5-B1D4A69BE38F}" type="datetime1">
              <a:rPr kumimoji="0" lang="zh-CN" altLang="en-US" sz="1200" b="0" i="0" u="none" strike="noStrike" kern="1200" cap="none" spc="0" normalizeH="0" baseline="0" noProof="0" smtClean="0">
                <a:ln>
                  <a:noFill/>
                </a:ln>
                <a:solidFill>
                  <a:prstClr val="black">
                    <a:tint val="75000"/>
                  </a:prstClr>
                </a:solidFill>
                <a:effectLst/>
                <a:uLnTx/>
                <a:uFillTx/>
                <a:latin typeface="Calibri" panose="020F0502020204030204"/>
                <a:ea typeface="等线" panose="02010600030101010101" pitchFamily="2" charset="-122"/>
                <a:cs typeface="+mn-cs"/>
              </a:rPr>
            </a:fld>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rPr>
              <a:t>计算机组成原理</a:t>
            </a:r>
            <a:r>
              <a:rPr kumimoji="0" lang="en-US" altLang="zh-CN" sz="12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rPr>
              <a:t>--</a:t>
            </a:r>
            <a:r>
              <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rPr>
              <a:t>第二章 指令系统</a:t>
            </a:r>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endParaRPr>
          </a:p>
        </p:txBody>
      </p:sp>
      <p:sp>
        <p:nvSpPr>
          <p:cNvPr id="8" name="灯片编号占位符 7"/>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CD331227-691F-4B7F-8493-F4368ED92163}" type="slidenum">
              <a:rPr kumimoji="0" lang="zh-CN" altLang="en-US" sz="1200" b="0" i="0" u="none" strike="noStrike" kern="1200" cap="none" spc="0" normalizeH="0" baseline="0" noProof="0" smtClean="0">
                <a:ln>
                  <a:noFill/>
                </a:ln>
                <a:solidFill>
                  <a:prstClr val="black">
                    <a:tint val="75000"/>
                  </a:prstClr>
                </a:solidFill>
                <a:effectLst/>
                <a:uLnTx/>
                <a:uFillTx/>
                <a:latin typeface="Calibri" panose="020F0502020204030204"/>
                <a:ea typeface="等线" panose="02010600030101010101" pitchFamily="2" charset="-122"/>
                <a:cs typeface="+mn-cs"/>
              </a:rPr>
            </a:fld>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endParaRPr>
          </a:p>
        </p:txBody>
      </p:sp>
      <p:sp>
        <p:nvSpPr>
          <p:cNvPr id="13" name="Text Box 4"/>
          <p:cNvSpPr txBox="1"/>
          <p:nvPr/>
        </p:nvSpPr>
        <p:spPr>
          <a:xfrm>
            <a:off x="310430" y="927576"/>
            <a:ext cx="8523139" cy="3869329"/>
          </a:xfrm>
          <a:prstGeom prst="rect">
            <a:avLst/>
          </a:prstGeom>
          <a:noFill/>
          <a:ln w="9525">
            <a:noFill/>
          </a:ln>
        </p:spPr>
        <p:txBody>
          <a:bodyPr wrap="square" anchor="t">
            <a:spAutoFit/>
          </a:bodyPr>
          <a:lstStyle/>
          <a:p>
            <a:pPr marL="0" marR="0" lvl="0" indent="0" algn="l" defTabSz="457200" rtl="0" eaLnBrk="1" fontAlgn="auto" latinLnBrk="0" hangingPunct="1">
              <a:lnSpc>
                <a:spcPct val="150000"/>
              </a:lnSpc>
              <a:spcBef>
                <a:spcPts val="0"/>
              </a:spcBef>
              <a:spcAft>
                <a:spcPts val="0"/>
              </a:spcAft>
              <a:buClrTx/>
              <a:buSzTx/>
              <a:buFontTx/>
              <a:buNone/>
              <a:defRPr/>
            </a:pPr>
            <a:r>
              <a:rPr kumimoji="0" lang="zh-CN" altLang="en-US" sz="2800" b="1" i="0" u="none" strike="noStrike" kern="1200" cap="none" spc="0" normalizeH="0" baseline="0" noProof="0" dirty="0">
                <a:ln>
                  <a:noFill/>
                </a:ln>
                <a:solidFill>
                  <a:srgbClr val="ED7D31"/>
                </a:solidFill>
                <a:effectLst/>
                <a:uLnTx/>
                <a:uFillTx/>
                <a:latin typeface="楷体" panose="02010609060101010101" pitchFamily="49" charset="-122"/>
                <a:ea typeface="楷体" panose="02010609060101010101" pitchFamily="49" charset="-122"/>
                <a:cs typeface="+mn-cs"/>
              </a:rPr>
              <a:t>① 对外围设备单独编址</a:t>
            </a:r>
            <a:endParaRPr kumimoji="0" lang="en-US" altLang="zh-CN" sz="2800" b="1" i="0" u="none" strike="noStrike" kern="1200" cap="none" spc="0" normalizeH="0" baseline="0" noProof="0" dirty="0">
              <a:ln>
                <a:noFill/>
              </a:ln>
              <a:solidFill>
                <a:srgbClr val="ED7D31"/>
              </a:solidFill>
              <a:effectLst/>
              <a:uLnTx/>
              <a:uFillTx/>
              <a:latin typeface="楷体" panose="02010609060101010101" pitchFamily="49" charset="-122"/>
              <a:ea typeface="楷体" panose="02010609060101010101" pitchFamily="49" charset="-122"/>
              <a:cs typeface="+mn-cs"/>
            </a:endParaRPr>
          </a:p>
          <a:p>
            <a:pPr marL="0" marR="0" lvl="0" indent="0" algn="l" defTabSz="457200" rtl="0" eaLnBrk="1" fontAlgn="auto" latinLnBrk="0" hangingPunct="1">
              <a:lnSpc>
                <a:spcPct val="150000"/>
              </a:lnSpc>
              <a:spcBef>
                <a:spcPts val="0"/>
              </a:spcBef>
              <a:spcAft>
                <a:spcPts val="0"/>
              </a:spcAft>
              <a:buClrTx/>
              <a:buSzTx/>
              <a:buFontTx/>
              <a:buNone/>
              <a:defRPr/>
            </a:pPr>
            <a:r>
              <a:rPr kumimoji="0" lang="en-US" altLang="zh-CN" sz="2800" b="1" i="0" u="none" strike="noStrike" kern="1200" cap="none" spc="0" normalizeH="0" baseline="0" noProof="0" dirty="0">
                <a:ln>
                  <a:noFill/>
                </a:ln>
                <a:solidFill>
                  <a:srgbClr val="0563C1"/>
                </a:solidFill>
                <a:effectLst/>
                <a:uLnTx/>
                <a:uFillTx/>
                <a:latin typeface="楷体" panose="02010609060101010101" pitchFamily="49" charset="-122"/>
                <a:ea typeface="楷体" panose="02010609060101010101" pitchFamily="49" charset="-122"/>
                <a:cs typeface="+mn-cs"/>
              </a:rPr>
              <a:t>1</a:t>
            </a:r>
            <a:r>
              <a:rPr kumimoji="0" lang="zh-CN" altLang="en-US" sz="2800" b="1" i="0" u="none" strike="noStrike" kern="1200" cap="none" spc="0" normalizeH="0" baseline="0" noProof="0" dirty="0">
                <a:ln>
                  <a:noFill/>
                </a:ln>
                <a:solidFill>
                  <a:srgbClr val="0563C1"/>
                </a:solidFill>
                <a:effectLst/>
                <a:uLnTx/>
                <a:uFillTx/>
                <a:latin typeface="楷体" panose="02010609060101010101" pitchFamily="49" charset="-122"/>
                <a:ea typeface="楷体" panose="02010609060101010101" pitchFamily="49" charset="-122"/>
                <a:cs typeface="+mn-cs"/>
              </a:rPr>
              <a:t>）单独编址到设备级：</a:t>
            </a:r>
            <a:endParaRPr kumimoji="0" lang="en-US" altLang="zh-CN" sz="2800" b="1" i="0" u="none" strike="noStrike" kern="1200" cap="none" spc="0" normalizeH="0" baseline="0" noProof="0" dirty="0">
              <a:ln>
                <a:noFill/>
              </a:ln>
              <a:solidFill>
                <a:srgbClr val="0563C1"/>
              </a:solidFill>
              <a:effectLst/>
              <a:uLnTx/>
              <a:uFillTx/>
              <a:latin typeface="楷体" panose="02010609060101010101" pitchFamily="49" charset="-122"/>
              <a:ea typeface="楷体" panose="02010609060101010101" pitchFamily="49" charset="-122"/>
              <a:cs typeface="+mn-cs"/>
            </a:endParaRPr>
          </a:p>
          <a:p>
            <a:pPr marL="0" marR="0" lvl="0" indent="0" algn="l" defTabSz="457200" rtl="0" eaLnBrk="1" fontAlgn="auto" latinLnBrk="0" hangingPunct="1">
              <a:lnSpc>
                <a:spcPct val="150000"/>
              </a:lnSpc>
              <a:spcBef>
                <a:spcPts val="0"/>
              </a:spcBef>
              <a:spcAft>
                <a:spcPts val="0"/>
              </a:spcAft>
              <a:buClrTx/>
              <a:buSzTx/>
              <a:buFontTx/>
              <a:buNone/>
              <a:defRPr/>
            </a:pPr>
            <a:r>
              <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早期的做法是为每台外围设备分配一个设备码，该设备的接口中设置有限的几个寄存器，例如寄存器</a:t>
            </a:r>
            <a:r>
              <a:rPr kumimoji="0" lang="en-US" altLang="zh-CN"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A</a:t>
            </a:r>
            <a:r>
              <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a:t>
            </a:r>
            <a:r>
              <a:rPr kumimoji="0" lang="en-US" altLang="zh-CN"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B</a:t>
            </a:r>
            <a:r>
              <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a:t>
            </a:r>
            <a:r>
              <a:rPr kumimoji="0" lang="en-US" altLang="zh-CN"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C</a:t>
            </a:r>
            <a:r>
              <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a:t>
            </a:r>
            <a:endParaRPr kumimoji="0" lang="en-US" altLang="zh-CN"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endParaRPr>
          </a:p>
          <a:p>
            <a:pPr marL="0" marR="0" lvl="0" indent="0" algn="l" defTabSz="457200" rtl="0" eaLnBrk="1" fontAlgn="auto" latinLnBrk="0" hangingPunct="1">
              <a:lnSpc>
                <a:spcPct val="150000"/>
              </a:lnSpc>
              <a:spcBef>
                <a:spcPts val="0"/>
              </a:spcBef>
              <a:spcAft>
                <a:spcPts val="0"/>
              </a:spcAft>
              <a:buClrTx/>
              <a:buSzTx/>
              <a:buFontTx/>
              <a:buNone/>
              <a:defRPr/>
            </a:pPr>
            <a:r>
              <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在</a:t>
            </a:r>
            <a:r>
              <a:rPr kumimoji="0" lang="en-US" altLang="zh-CN"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I/O</a:t>
            </a:r>
            <a:r>
              <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指令中给出设备码，并指明是哪个寄存器。</a:t>
            </a:r>
            <a:endParaRPr kumimoji="0" lang="en-US" altLang="zh-CN"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wipe(left)">
                                      <p:cBhvr>
                                        <p:cTn id="7" dur="500"/>
                                        <p:tgtEl>
                                          <p:spTgt spid="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
                                            <p:txEl>
                                              <p:pRg st="1" end="1"/>
                                            </p:txEl>
                                          </p:spTgt>
                                        </p:tgtEl>
                                        <p:attrNameLst>
                                          <p:attrName>style.visibility</p:attrName>
                                        </p:attrNameLst>
                                      </p:cBhvr>
                                      <p:to>
                                        <p:strVal val="visible"/>
                                      </p:to>
                                    </p:set>
                                    <p:animEffect transition="in" filter="wipe(left)">
                                      <p:cBhvr>
                                        <p:cTn id="12" dur="500"/>
                                        <p:tgtEl>
                                          <p:spTgt spid="1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3">
                                            <p:txEl>
                                              <p:pRg st="2" end="2"/>
                                            </p:txEl>
                                          </p:spTgt>
                                        </p:tgtEl>
                                        <p:attrNameLst>
                                          <p:attrName>style.visibility</p:attrName>
                                        </p:attrNameLst>
                                      </p:cBhvr>
                                      <p:to>
                                        <p:strVal val="visible"/>
                                      </p:to>
                                    </p:set>
                                    <p:animEffect transition="in" filter="wipe(left)">
                                      <p:cBhvr>
                                        <p:cTn id="17" dur="500"/>
                                        <p:tgtEl>
                                          <p:spTgt spid="1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3">
                                            <p:txEl>
                                              <p:pRg st="3" end="3"/>
                                            </p:txEl>
                                          </p:spTgt>
                                        </p:tgtEl>
                                        <p:attrNameLst>
                                          <p:attrName>style.visibility</p:attrName>
                                        </p:attrNameLst>
                                      </p:cBhvr>
                                      <p:to>
                                        <p:strVal val="visible"/>
                                      </p:to>
                                    </p:set>
                                    <p:animEffect transition="in" filter="wipe(left)">
                                      <p:cBhvr>
                                        <p:cTn id="22" dur="500"/>
                                        <p:tgtEl>
                                          <p:spTgt spid="1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1"/>
            <a:ext cx="9165780" cy="6909474"/>
          </a:xfrm>
          <a:prstGeom prst="rect">
            <a:avLst/>
          </a:prstGeom>
        </p:spPr>
      </p:pic>
      <p:sp>
        <p:nvSpPr>
          <p:cNvPr id="22" name="矩形 21"/>
          <p:cNvSpPr/>
          <p:nvPr/>
        </p:nvSpPr>
        <p:spPr>
          <a:xfrm>
            <a:off x="-9525" y="-1083"/>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lvl="0">
              <a:defRPr/>
            </a:pPr>
            <a:r>
              <a:rPr lang="zh-CN" altLang="en-US" sz="2800" b="1" dirty="0">
                <a:solidFill>
                  <a:prstClr val="white"/>
                </a:solidFill>
                <a:latin typeface="隶书" panose="02010509060101010101" pitchFamily="49" charset="-122"/>
                <a:ea typeface="隶书" panose="02010509060101010101" pitchFamily="49" charset="-122"/>
              </a:rPr>
              <a:t>三、输入</a:t>
            </a:r>
            <a:r>
              <a:rPr lang="en-US" altLang="zh-CN" sz="2800" b="1" dirty="0">
                <a:solidFill>
                  <a:prstClr val="white"/>
                </a:solidFill>
                <a:latin typeface="隶书" panose="02010509060101010101" pitchFamily="49" charset="-122"/>
                <a:ea typeface="隶书" panose="02010509060101010101" pitchFamily="49" charset="-122"/>
              </a:rPr>
              <a:t>/</a:t>
            </a:r>
            <a:r>
              <a:rPr lang="zh-CN" altLang="en-US" sz="2800" b="1" dirty="0">
                <a:solidFill>
                  <a:prstClr val="white"/>
                </a:solidFill>
                <a:latin typeface="隶书" panose="02010509060101010101" pitchFamily="49" charset="-122"/>
                <a:ea typeface="隶书" panose="02010509060101010101" pitchFamily="49" charset="-122"/>
              </a:rPr>
              <a:t>输出</a:t>
            </a:r>
            <a:r>
              <a:rPr lang="en-US" altLang="zh-CN" sz="2800" b="1" dirty="0">
                <a:solidFill>
                  <a:prstClr val="white"/>
                </a:solidFill>
                <a:latin typeface="隶书" panose="02010509060101010101" pitchFamily="49" charset="-122"/>
                <a:ea typeface="隶书" panose="02010509060101010101" pitchFamily="49" charset="-122"/>
              </a:rPr>
              <a:t>(I/O)</a:t>
            </a:r>
            <a:r>
              <a:rPr lang="zh-CN" altLang="en-US" sz="2800" b="1" dirty="0">
                <a:solidFill>
                  <a:prstClr val="white"/>
                </a:solidFill>
                <a:latin typeface="隶书" panose="02010509060101010101" pitchFamily="49" charset="-122"/>
                <a:ea typeface="隶书" panose="02010509060101010101" pitchFamily="49" charset="-122"/>
              </a:rPr>
              <a:t>指令</a:t>
            </a:r>
            <a:endParaRPr lang="zh-CN" altLang="en-US" sz="2800" b="1" dirty="0">
              <a:solidFill>
                <a:prstClr val="white"/>
              </a:solidFill>
              <a:latin typeface="隶书" panose="02010509060101010101" pitchFamily="49" charset="-122"/>
              <a:ea typeface="隶书" panose="02010509060101010101" pitchFamily="49" charset="-122"/>
            </a:endParaRPr>
          </a:p>
        </p:txBody>
      </p:sp>
      <p:cxnSp>
        <p:nvCxnSpPr>
          <p:cNvPr id="31" name="直接连接符 30"/>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defRPr/>
            </a:pPr>
            <a:fld id="{243F6655-E1C1-4603-A6A5-B1D4A69BE38F}" type="datetime1">
              <a:rPr kumimoji="0" lang="zh-CN" altLang="en-US" sz="1200" b="0" i="0" u="none" strike="noStrike" kern="1200" cap="none" spc="0" normalizeH="0" baseline="0" noProof="0" smtClean="0">
                <a:ln>
                  <a:noFill/>
                </a:ln>
                <a:solidFill>
                  <a:prstClr val="black">
                    <a:tint val="75000"/>
                  </a:prstClr>
                </a:solidFill>
                <a:effectLst/>
                <a:uLnTx/>
                <a:uFillTx/>
                <a:latin typeface="Calibri" panose="020F0502020204030204"/>
                <a:ea typeface="等线" panose="02010600030101010101" pitchFamily="2" charset="-122"/>
                <a:cs typeface="+mn-cs"/>
              </a:rPr>
            </a:fld>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rPr>
              <a:t>计算机组成原理</a:t>
            </a:r>
            <a:r>
              <a:rPr kumimoji="0" lang="en-US" altLang="zh-CN" sz="12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rPr>
              <a:t>--</a:t>
            </a:r>
            <a:r>
              <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rPr>
              <a:t>第二章 指令系统</a:t>
            </a:r>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endParaRPr>
          </a:p>
        </p:txBody>
      </p:sp>
      <p:sp>
        <p:nvSpPr>
          <p:cNvPr id="8" name="灯片编号占位符 7"/>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CD331227-691F-4B7F-8493-F4368ED92163}" type="slidenum">
              <a:rPr kumimoji="0" lang="zh-CN" altLang="en-US" sz="1200" b="0" i="0" u="none" strike="noStrike" kern="1200" cap="none" spc="0" normalizeH="0" baseline="0" noProof="0" smtClean="0">
                <a:ln>
                  <a:noFill/>
                </a:ln>
                <a:solidFill>
                  <a:prstClr val="black">
                    <a:tint val="75000"/>
                  </a:prstClr>
                </a:solidFill>
                <a:effectLst/>
                <a:uLnTx/>
                <a:uFillTx/>
                <a:latin typeface="Calibri" panose="020F0502020204030204"/>
                <a:ea typeface="等线" panose="02010600030101010101" pitchFamily="2" charset="-122"/>
                <a:cs typeface="+mn-cs"/>
              </a:rPr>
            </a:fld>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endParaRPr>
          </a:p>
        </p:txBody>
      </p:sp>
      <p:sp>
        <p:nvSpPr>
          <p:cNvPr id="13" name="Text Box 4"/>
          <p:cNvSpPr txBox="1"/>
          <p:nvPr/>
        </p:nvSpPr>
        <p:spPr>
          <a:xfrm>
            <a:off x="310430" y="879951"/>
            <a:ext cx="8523139" cy="637675"/>
          </a:xfrm>
          <a:prstGeom prst="rect">
            <a:avLst/>
          </a:prstGeom>
          <a:noFill/>
          <a:ln w="9525">
            <a:noFill/>
          </a:ln>
        </p:spPr>
        <p:txBody>
          <a:bodyPr wrap="square" anchor="t">
            <a:spAutoFit/>
          </a:bodyPr>
          <a:lstStyle/>
          <a:p>
            <a:pPr marL="0" marR="0" lvl="0" indent="0" algn="l" defTabSz="457200" rtl="0" eaLnBrk="1" fontAlgn="auto" latinLnBrk="0" hangingPunct="1">
              <a:lnSpc>
                <a:spcPct val="150000"/>
              </a:lnSpc>
              <a:spcBef>
                <a:spcPts val="0"/>
              </a:spcBef>
              <a:spcAft>
                <a:spcPts val="0"/>
              </a:spcAft>
              <a:buClrTx/>
              <a:buSzTx/>
              <a:buFontTx/>
              <a:buNone/>
              <a:defRPr/>
            </a:pPr>
            <a:r>
              <a:rPr kumimoji="0" lang="zh-CN" altLang="en-US" sz="2800" b="1" i="0" u="none" strike="noStrike" kern="1200" cap="none" spc="0" normalizeH="0" baseline="0" noProof="0" dirty="0">
                <a:ln>
                  <a:noFill/>
                </a:ln>
                <a:solidFill>
                  <a:srgbClr val="ED7D31"/>
                </a:solidFill>
                <a:effectLst/>
                <a:uLnTx/>
                <a:uFillTx/>
                <a:latin typeface="楷体" panose="02010609060101010101" pitchFamily="49" charset="-122"/>
                <a:ea typeface="楷体" panose="02010609060101010101" pitchFamily="49" charset="-122"/>
                <a:cs typeface="+mn-cs"/>
              </a:rPr>
              <a:t>① 对外围设备单独编址</a:t>
            </a:r>
            <a:endParaRPr kumimoji="0" lang="en-US" altLang="zh-CN" sz="2800" b="1" i="0" u="none" strike="noStrike" kern="1200" cap="none" spc="0" normalizeH="0" baseline="0" noProof="0" dirty="0">
              <a:ln>
                <a:noFill/>
              </a:ln>
              <a:solidFill>
                <a:srgbClr val="ED7D31"/>
              </a:solidFill>
              <a:effectLst/>
              <a:uLnTx/>
              <a:uFillTx/>
              <a:latin typeface="楷体" panose="02010609060101010101" pitchFamily="49" charset="-122"/>
              <a:ea typeface="楷体" panose="02010609060101010101" pitchFamily="49" charset="-122"/>
              <a:cs typeface="+mn-cs"/>
            </a:endParaRPr>
          </a:p>
        </p:txBody>
      </p:sp>
      <p:sp>
        <p:nvSpPr>
          <p:cNvPr id="12" name="Text Box 4"/>
          <p:cNvSpPr txBox="1"/>
          <p:nvPr/>
        </p:nvSpPr>
        <p:spPr>
          <a:xfrm>
            <a:off x="319731" y="1434988"/>
            <a:ext cx="8523139" cy="5808321"/>
          </a:xfrm>
          <a:prstGeom prst="rect">
            <a:avLst/>
          </a:prstGeom>
          <a:noFill/>
          <a:ln w="9525">
            <a:noFill/>
          </a:ln>
        </p:spPr>
        <p:txBody>
          <a:bodyPr wrap="square" anchor="t">
            <a:spAutoFit/>
          </a:bodyPr>
          <a:lstStyle/>
          <a:p>
            <a:pPr marL="0" marR="0" lvl="0" indent="0" algn="l" defTabSz="457200" rtl="0" eaLnBrk="1" fontAlgn="auto" latinLnBrk="0" hangingPunct="1">
              <a:lnSpc>
                <a:spcPct val="150000"/>
              </a:lnSpc>
              <a:spcBef>
                <a:spcPts val="0"/>
              </a:spcBef>
              <a:spcAft>
                <a:spcPts val="0"/>
              </a:spcAft>
              <a:buClrTx/>
              <a:buSzTx/>
              <a:buFontTx/>
              <a:buNone/>
              <a:defRPr/>
            </a:pPr>
            <a:r>
              <a:rPr kumimoji="0" lang="en-US" altLang="zh-CN" sz="2800" b="1" i="0" u="none" strike="noStrike" kern="1200" cap="none" spc="0" normalizeH="0" baseline="0" noProof="0" dirty="0">
                <a:ln>
                  <a:noFill/>
                </a:ln>
                <a:solidFill>
                  <a:srgbClr val="0563C1"/>
                </a:solidFill>
                <a:effectLst/>
                <a:uLnTx/>
                <a:uFillTx/>
                <a:latin typeface="楷体" panose="02010609060101010101" pitchFamily="49" charset="-122"/>
                <a:ea typeface="楷体" panose="02010609060101010101" pitchFamily="49" charset="-122"/>
                <a:cs typeface="+mn-cs"/>
              </a:rPr>
              <a:t>2</a:t>
            </a:r>
            <a:r>
              <a:rPr kumimoji="0" lang="zh-CN" altLang="en-US" sz="2800" b="1" i="0" u="none" strike="noStrike" kern="1200" cap="none" spc="0" normalizeH="0" baseline="0" noProof="0" dirty="0">
                <a:ln>
                  <a:noFill/>
                </a:ln>
                <a:solidFill>
                  <a:srgbClr val="0563C1"/>
                </a:solidFill>
                <a:effectLst/>
                <a:uLnTx/>
                <a:uFillTx/>
                <a:latin typeface="楷体" panose="02010609060101010101" pitchFamily="49" charset="-122"/>
                <a:ea typeface="楷体" panose="02010609060101010101" pitchFamily="49" charset="-122"/>
                <a:cs typeface="+mn-cs"/>
              </a:rPr>
              <a:t>）单独编址到寄存器级：</a:t>
            </a:r>
            <a:endParaRPr kumimoji="0" lang="en-US" altLang="zh-CN" sz="2800" b="1" i="0" u="none" strike="noStrike" kern="1200" cap="none" spc="0" normalizeH="0" baseline="0" noProof="0" dirty="0">
              <a:ln>
                <a:noFill/>
              </a:ln>
              <a:solidFill>
                <a:srgbClr val="0563C1"/>
              </a:solidFill>
              <a:effectLst/>
              <a:uLnTx/>
              <a:uFillTx/>
              <a:latin typeface="楷体" panose="02010609060101010101" pitchFamily="49" charset="-122"/>
              <a:ea typeface="楷体" panose="02010609060101010101" pitchFamily="49" charset="-122"/>
              <a:cs typeface="+mn-cs"/>
            </a:endParaRPr>
          </a:p>
          <a:p>
            <a:pPr marL="0" marR="0" lvl="0" indent="0" algn="l" defTabSz="457200" rtl="0" eaLnBrk="1" fontAlgn="auto" latinLnBrk="0" hangingPunct="1">
              <a:lnSpc>
                <a:spcPct val="150000"/>
              </a:lnSpc>
              <a:spcBef>
                <a:spcPts val="0"/>
              </a:spcBef>
              <a:spcAft>
                <a:spcPts val="0"/>
              </a:spcAft>
              <a:buClrTx/>
              <a:buSzTx/>
              <a:buFontTx/>
              <a:buNone/>
              <a:defRPr/>
            </a:pPr>
            <a:r>
              <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现在普遍采用的方法是：为各</a:t>
            </a:r>
            <a:r>
              <a:rPr kumimoji="0" lang="en-US" altLang="zh-CN"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I/O</a:t>
            </a:r>
            <a:r>
              <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接口中的有关寄存器分配一种</a:t>
            </a:r>
            <a:r>
              <a:rPr kumimoji="0" lang="en-US" altLang="zh-CN"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I/O</a:t>
            </a:r>
            <a:r>
              <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端口地址，即编址到寄存器一级。</a:t>
            </a:r>
            <a:endPar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endParaRPr>
          </a:p>
          <a:p>
            <a:pPr lvl="0">
              <a:lnSpc>
                <a:spcPct val="150000"/>
              </a:lnSpc>
            </a:pPr>
            <a:r>
              <a:rPr lang="zh-CN" altLang="en-US" sz="2800" b="1" dirty="0">
                <a:solidFill>
                  <a:prstClr val="black"/>
                </a:solidFill>
                <a:latin typeface="楷体" panose="02010609060101010101" pitchFamily="49" charset="-122"/>
                <a:ea typeface="楷体" panose="02010609060101010101" pitchFamily="49" charset="-122"/>
              </a:rPr>
              <a:t>各台设备有自己的接口，一个接口可以占有若干个</a:t>
            </a:r>
            <a:r>
              <a:rPr lang="en-US" altLang="zh-CN" sz="2800" b="1" dirty="0">
                <a:solidFill>
                  <a:prstClr val="black"/>
                </a:solidFill>
                <a:latin typeface="楷体" panose="02010609060101010101" pitchFamily="49" charset="-122"/>
                <a:ea typeface="楷体" panose="02010609060101010101" pitchFamily="49" charset="-122"/>
              </a:rPr>
              <a:t>I/O</a:t>
            </a:r>
            <a:r>
              <a:rPr lang="zh-CN" altLang="en-US" sz="2800" b="1" dirty="0">
                <a:solidFill>
                  <a:prstClr val="black"/>
                </a:solidFill>
                <a:latin typeface="楷体" panose="02010609060101010101" pitchFamily="49" charset="-122"/>
                <a:ea typeface="楷体" panose="02010609060101010101" pitchFamily="49" charset="-122"/>
              </a:rPr>
              <a:t>端口地址，各接口所占有的端口地址数目可以不同，因此，只要送出某个端口地址，就能知道选中了哪一个接口中的哪一个寄存器，也就知道选中了哪台设备。</a:t>
            </a:r>
            <a:endParaRPr lang="zh-CN" altLang="en-US" sz="2800" b="1" dirty="0">
              <a:solidFill>
                <a:prstClr val="black"/>
              </a:solidFill>
              <a:latin typeface="楷体" panose="02010609060101010101" pitchFamily="49" charset="-122"/>
              <a:ea typeface="楷体" panose="02010609060101010101" pitchFamily="49" charset="-122"/>
            </a:endParaRPr>
          </a:p>
          <a:p>
            <a:pPr marL="0" marR="0" lvl="0" indent="0" algn="l" defTabSz="457200" rtl="0" eaLnBrk="1" fontAlgn="auto" latinLnBrk="0" hangingPunct="1">
              <a:lnSpc>
                <a:spcPct val="150000"/>
              </a:lnSpc>
              <a:spcBef>
                <a:spcPts val="0"/>
              </a:spcBef>
              <a:spcAft>
                <a:spcPts val="0"/>
              </a:spcAft>
              <a:buClrTx/>
              <a:buSzTx/>
              <a:buFontTx/>
              <a:buNone/>
              <a:defRPr/>
            </a:pPr>
            <a:endParaRPr kumimoji="0" lang="en-US" altLang="zh-CN"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wipe(left)">
                                      <p:cBhvr>
                                        <p:cTn id="7" dur="500"/>
                                        <p:tgtEl>
                                          <p:spTgt spid="1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
                                            <p:txEl>
                                              <p:pRg st="1" end="1"/>
                                            </p:txEl>
                                          </p:spTgt>
                                        </p:tgtEl>
                                        <p:attrNameLst>
                                          <p:attrName>style.visibility</p:attrName>
                                        </p:attrNameLst>
                                      </p:cBhvr>
                                      <p:to>
                                        <p:strVal val="visible"/>
                                      </p:to>
                                    </p:set>
                                    <p:animEffect transition="in" filter="wipe(left)">
                                      <p:cBhvr>
                                        <p:cTn id="12" dur="500"/>
                                        <p:tgtEl>
                                          <p:spTgt spid="1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2">
                                            <p:txEl>
                                              <p:pRg st="2" end="2"/>
                                            </p:txEl>
                                          </p:spTgt>
                                        </p:tgtEl>
                                        <p:attrNameLst>
                                          <p:attrName>style.visibility</p:attrName>
                                        </p:attrNameLst>
                                      </p:cBhvr>
                                      <p:to>
                                        <p:strVal val="visible"/>
                                      </p:to>
                                    </p:set>
                                    <p:animEffect transition="in" filter="wipe(left)">
                                      <p:cBhvr>
                                        <p:cTn id="17" dur="500"/>
                                        <p:tgtEl>
                                          <p:spTgt spid="1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1"/>
            <a:ext cx="9165780" cy="6909474"/>
          </a:xfrm>
          <a:prstGeom prst="rect">
            <a:avLst/>
          </a:prstGeom>
        </p:spPr>
      </p:pic>
      <p:sp>
        <p:nvSpPr>
          <p:cNvPr id="22" name="矩形 21"/>
          <p:cNvSpPr/>
          <p:nvPr/>
        </p:nvSpPr>
        <p:spPr>
          <a:xfrm>
            <a:off x="-9525" y="-1083"/>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lvl="0">
              <a:defRPr/>
            </a:pPr>
            <a:r>
              <a:rPr lang="zh-CN" altLang="en-US" sz="2800" b="1" dirty="0">
                <a:solidFill>
                  <a:prstClr val="white"/>
                </a:solidFill>
                <a:latin typeface="隶书" panose="02010509060101010101" pitchFamily="49" charset="-122"/>
                <a:ea typeface="隶书" panose="02010509060101010101" pitchFamily="49" charset="-122"/>
              </a:rPr>
              <a:t>三、输入</a:t>
            </a:r>
            <a:r>
              <a:rPr lang="en-US" altLang="zh-CN" sz="2800" b="1" dirty="0">
                <a:solidFill>
                  <a:prstClr val="white"/>
                </a:solidFill>
                <a:latin typeface="隶书" panose="02010509060101010101" pitchFamily="49" charset="-122"/>
                <a:ea typeface="隶书" panose="02010509060101010101" pitchFamily="49" charset="-122"/>
              </a:rPr>
              <a:t>/</a:t>
            </a:r>
            <a:r>
              <a:rPr lang="zh-CN" altLang="en-US" sz="2800" b="1" dirty="0">
                <a:solidFill>
                  <a:prstClr val="white"/>
                </a:solidFill>
                <a:latin typeface="隶书" panose="02010509060101010101" pitchFamily="49" charset="-122"/>
                <a:ea typeface="隶书" panose="02010509060101010101" pitchFamily="49" charset="-122"/>
              </a:rPr>
              <a:t>输出</a:t>
            </a:r>
            <a:r>
              <a:rPr lang="en-US" altLang="zh-CN" sz="2800" b="1" dirty="0">
                <a:solidFill>
                  <a:prstClr val="white"/>
                </a:solidFill>
                <a:latin typeface="隶书" panose="02010509060101010101" pitchFamily="49" charset="-122"/>
                <a:ea typeface="隶书" panose="02010509060101010101" pitchFamily="49" charset="-122"/>
              </a:rPr>
              <a:t>(I/O)</a:t>
            </a:r>
            <a:r>
              <a:rPr lang="zh-CN" altLang="en-US" sz="2800" b="1" dirty="0">
                <a:solidFill>
                  <a:prstClr val="white"/>
                </a:solidFill>
                <a:latin typeface="隶书" panose="02010509060101010101" pitchFamily="49" charset="-122"/>
                <a:ea typeface="隶书" panose="02010509060101010101" pitchFamily="49" charset="-122"/>
              </a:rPr>
              <a:t>指令</a:t>
            </a:r>
            <a:endParaRPr lang="zh-CN" altLang="en-US" sz="2800" b="1" dirty="0">
              <a:solidFill>
                <a:prstClr val="white"/>
              </a:solidFill>
              <a:latin typeface="隶书" panose="02010509060101010101" pitchFamily="49" charset="-122"/>
              <a:ea typeface="隶书" panose="02010509060101010101" pitchFamily="49" charset="-122"/>
            </a:endParaRPr>
          </a:p>
        </p:txBody>
      </p:sp>
      <p:cxnSp>
        <p:nvCxnSpPr>
          <p:cNvPr id="31" name="直接连接符 30"/>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defRPr/>
            </a:pPr>
            <a:fld id="{F55C313C-F6B5-43FE-94D4-1C59241CF6EF}" type="datetime1">
              <a:rPr kumimoji="0" lang="zh-CN" altLang="en-US" sz="1200" b="0" i="0" u="none" strike="noStrike" kern="1200" cap="none" spc="0" normalizeH="0" baseline="0" noProof="0" smtClean="0">
                <a:ln>
                  <a:noFill/>
                </a:ln>
                <a:solidFill>
                  <a:prstClr val="black">
                    <a:tint val="75000"/>
                  </a:prstClr>
                </a:solidFill>
                <a:effectLst/>
                <a:uLnTx/>
                <a:uFillTx/>
                <a:latin typeface="Calibri" panose="020F0502020204030204"/>
                <a:ea typeface="等线" panose="02010600030101010101" pitchFamily="2" charset="-122"/>
                <a:cs typeface="+mn-cs"/>
              </a:rPr>
            </a:fld>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rPr>
              <a:t>计算机组成原理</a:t>
            </a:r>
            <a:r>
              <a:rPr kumimoji="0" lang="en-US" altLang="zh-CN" sz="12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rPr>
              <a:t>--</a:t>
            </a:r>
            <a:r>
              <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rPr>
              <a:t>第二章 指令系统</a:t>
            </a:r>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endParaRPr>
          </a:p>
        </p:txBody>
      </p:sp>
      <p:sp>
        <p:nvSpPr>
          <p:cNvPr id="8" name="灯片编号占位符 7"/>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CD331227-691F-4B7F-8493-F4368ED92163}" type="slidenum">
              <a:rPr kumimoji="0" lang="zh-CN" altLang="en-US" sz="1200" b="0" i="0" u="none" strike="noStrike" kern="1200" cap="none" spc="0" normalizeH="0" baseline="0" noProof="0" smtClean="0">
                <a:ln>
                  <a:noFill/>
                </a:ln>
                <a:solidFill>
                  <a:prstClr val="black">
                    <a:tint val="75000"/>
                  </a:prstClr>
                </a:solidFill>
                <a:effectLst/>
                <a:uLnTx/>
                <a:uFillTx/>
                <a:latin typeface="Calibri" panose="020F0502020204030204"/>
                <a:ea typeface="等线" panose="02010600030101010101" pitchFamily="2" charset="-122"/>
                <a:cs typeface="+mn-cs"/>
              </a:rPr>
            </a:fld>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endParaRPr>
          </a:p>
        </p:txBody>
      </p:sp>
      <p:sp>
        <p:nvSpPr>
          <p:cNvPr id="13" name="Text Box 4"/>
          <p:cNvSpPr txBox="1"/>
          <p:nvPr/>
        </p:nvSpPr>
        <p:spPr>
          <a:xfrm>
            <a:off x="319731" y="730138"/>
            <a:ext cx="8523139" cy="1284006"/>
          </a:xfrm>
          <a:prstGeom prst="rect">
            <a:avLst/>
          </a:prstGeom>
          <a:noFill/>
          <a:ln w="9525">
            <a:noFill/>
          </a:ln>
        </p:spPr>
        <p:txBody>
          <a:bodyPr wrap="square" anchor="t">
            <a:spAutoFit/>
          </a:bodyPr>
          <a:lstStyle/>
          <a:p>
            <a:pPr marL="0" marR="0" lvl="0" indent="0" algn="l" defTabSz="457200" rtl="0" eaLnBrk="1" fontAlgn="auto" latinLnBrk="0" hangingPunct="1">
              <a:lnSpc>
                <a:spcPct val="150000"/>
              </a:lnSpc>
              <a:spcBef>
                <a:spcPts val="0"/>
              </a:spcBef>
              <a:spcAft>
                <a:spcPts val="0"/>
              </a:spcAft>
              <a:buClrTx/>
              <a:buSzTx/>
              <a:buFontTx/>
              <a:buNone/>
              <a:defRPr/>
            </a:pPr>
            <a:r>
              <a:rPr kumimoji="0" lang="zh-CN" altLang="en-US" sz="2800" b="1" i="0" u="none" strike="noStrike" kern="1200" cap="none" spc="0" normalizeH="0" baseline="0" noProof="0" dirty="0">
                <a:ln>
                  <a:noFill/>
                </a:ln>
                <a:solidFill>
                  <a:srgbClr val="ED7D31"/>
                </a:solidFill>
                <a:effectLst/>
                <a:uLnTx/>
                <a:uFillTx/>
                <a:latin typeface="楷体" panose="02010609060101010101" pitchFamily="49" charset="-122"/>
                <a:ea typeface="楷体" panose="02010609060101010101" pitchFamily="49" charset="-122"/>
                <a:cs typeface="+mn-cs"/>
              </a:rPr>
              <a:t>① 对外围设备单独编址</a:t>
            </a:r>
            <a:endParaRPr kumimoji="0" lang="en-US" altLang="zh-CN" sz="2800" b="1" i="0" u="none" strike="noStrike" kern="1200" cap="none" spc="0" normalizeH="0" baseline="0" noProof="0" dirty="0">
              <a:ln>
                <a:noFill/>
              </a:ln>
              <a:solidFill>
                <a:srgbClr val="ED7D31"/>
              </a:solidFill>
              <a:effectLst/>
              <a:uLnTx/>
              <a:uFillTx/>
              <a:latin typeface="楷体" panose="02010609060101010101" pitchFamily="49" charset="-122"/>
              <a:ea typeface="楷体" panose="02010609060101010101" pitchFamily="49" charset="-122"/>
              <a:cs typeface="+mn-cs"/>
            </a:endParaRPr>
          </a:p>
          <a:p>
            <a:pPr marL="0" marR="0" lvl="0" indent="0" algn="l" defTabSz="457200" rtl="0" eaLnBrk="1" fontAlgn="auto" latinLnBrk="0" hangingPunct="1">
              <a:lnSpc>
                <a:spcPct val="150000"/>
              </a:lnSpc>
              <a:spcBef>
                <a:spcPts val="0"/>
              </a:spcBef>
              <a:spcAft>
                <a:spcPts val="0"/>
              </a:spcAft>
              <a:buClrTx/>
              <a:buSzTx/>
              <a:buFontTx/>
              <a:buNone/>
              <a:defRPr/>
            </a:pPr>
            <a:r>
              <a:rPr kumimoji="0" lang="en-US" altLang="zh-CN" sz="2800" b="1" i="0" u="none" strike="noStrike" kern="1200" cap="none" spc="0" normalizeH="0" baseline="0" noProof="0" dirty="0">
                <a:ln>
                  <a:noFill/>
                </a:ln>
                <a:solidFill>
                  <a:srgbClr val="0563C1"/>
                </a:solidFill>
                <a:effectLst/>
                <a:uLnTx/>
                <a:uFillTx/>
                <a:latin typeface="楷体" panose="02010609060101010101" pitchFamily="49" charset="-122"/>
                <a:ea typeface="楷体" panose="02010609060101010101" pitchFamily="49" charset="-122"/>
                <a:cs typeface="+mn-cs"/>
              </a:rPr>
              <a:t>2</a:t>
            </a:r>
            <a:r>
              <a:rPr kumimoji="0" lang="zh-CN" altLang="en-US" sz="2800" b="1" i="0" u="none" strike="noStrike" kern="1200" cap="none" spc="0" normalizeH="0" baseline="0" noProof="0" dirty="0">
                <a:ln>
                  <a:noFill/>
                </a:ln>
                <a:solidFill>
                  <a:srgbClr val="0563C1"/>
                </a:solidFill>
                <a:effectLst/>
                <a:uLnTx/>
                <a:uFillTx/>
                <a:latin typeface="楷体" panose="02010609060101010101" pitchFamily="49" charset="-122"/>
                <a:ea typeface="楷体" panose="02010609060101010101" pitchFamily="49" charset="-122"/>
                <a:cs typeface="+mn-cs"/>
              </a:rPr>
              <a:t>）单独编址到寄存器级：</a:t>
            </a:r>
            <a:endParaRPr kumimoji="0" lang="en-US" altLang="zh-CN" sz="2800" b="1" i="0" u="none" strike="noStrike" kern="1200" cap="none" spc="0" normalizeH="0" baseline="0" noProof="0" dirty="0">
              <a:ln>
                <a:noFill/>
              </a:ln>
              <a:solidFill>
                <a:srgbClr val="0563C1"/>
              </a:solidFill>
              <a:effectLst/>
              <a:uLnTx/>
              <a:uFillTx/>
              <a:latin typeface="楷体" panose="02010609060101010101" pitchFamily="49" charset="-122"/>
              <a:ea typeface="楷体" panose="02010609060101010101" pitchFamily="49" charset="-122"/>
              <a:cs typeface="+mn-cs"/>
            </a:endParaRPr>
          </a:p>
        </p:txBody>
      </p:sp>
      <p:sp>
        <p:nvSpPr>
          <p:cNvPr id="12" name="Text Box 4"/>
          <p:cNvSpPr txBox="1"/>
          <p:nvPr/>
        </p:nvSpPr>
        <p:spPr>
          <a:xfrm>
            <a:off x="319731" y="1924131"/>
            <a:ext cx="8523139" cy="4515660"/>
          </a:xfrm>
          <a:prstGeom prst="rect">
            <a:avLst/>
          </a:prstGeom>
          <a:noFill/>
          <a:ln w="9525">
            <a:noFill/>
          </a:ln>
        </p:spPr>
        <p:txBody>
          <a:bodyPr wrap="square" anchor="t">
            <a:spAutoFit/>
          </a:bodyPr>
          <a:lstStyle/>
          <a:p>
            <a:pPr lvl="0">
              <a:lnSpc>
                <a:spcPct val="150000"/>
              </a:lnSpc>
              <a:defRPr/>
            </a:pPr>
            <a:r>
              <a:rPr lang="zh-CN" altLang="en-US" sz="2800" b="1" dirty="0">
                <a:solidFill>
                  <a:prstClr val="black"/>
                </a:solidFill>
                <a:latin typeface="楷体" panose="02010609060101010101" pitchFamily="49" charset="-122"/>
                <a:ea typeface="楷体" panose="02010609060101010101" pitchFamily="49" charset="-122"/>
              </a:rPr>
              <a:t>端口地址：</a:t>
            </a:r>
            <a:r>
              <a:rPr lang="en-US" altLang="zh-CN" sz="2800" b="1" dirty="0">
                <a:solidFill>
                  <a:prstClr val="black"/>
                </a:solidFill>
                <a:latin typeface="楷体" panose="02010609060101010101" pitchFamily="49" charset="-122"/>
                <a:ea typeface="楷体" panose="02010609060101010101" pitchFamily="49" charset="-122"/>
              </a:rPr>
              <a:t>8</a:t>
            </a:r>
            <a:r>
              <a:rPr lang="zh-CN" altLang="en-US" sz="2800" b="1" dirty="0">
                <a:solidFill>
                  <a:prstClr val="black"/>
                </a:solidFill>
                <a:latin typeface="楷体" panose="02010609060101010101" pitchFamily="49" charset="-122"/>
                <a:ea typeface="楷体" panose="02010609060101010101" pitchFamily="49" charset="-122"/>
              </a:rPr>
              <a:t>位，即</a:t>
            </a:r>
            <a:r>
              <a:rPr lang="en-US" altLang="zh-CN" sz="2800" b="1" dirty="0">
                <a:solidFill>
                  <a:prstClr val="black"/>
                </a:solidFill>
                <a:latin typeface="楷体" panose="02010609060101010101" pitchFamily="49" charset="-122"/>
                <a:ea typeface="楷体" panose="02010609060101010101" pitchFamily="49" charset="-122"/>
              </a:rPr>
              <a:t>0—255</a:t>
            </a:r>
            <a:r>
              <a:rPr lang="zh-CN" altLang="en-US" sz="2800" b="1" dirty="0">
                <a:solidFill>
                  <a:prstClr val="black"/>
                </a:solidFill>
                <a:latin typeface="楷体" panose="02010609060101010101" pitchFamily="49" charset="-122"/>
                <a:ea typeface="楷体" panose="02010609060101010101" pitchFamily="49" charset="-122"/>
              </a:rPr>
              <a:t>，采用直接寻址</a:t>
            </a:r>
            <a:endParaRPr lang="zh-CN" altLang="en-US" sz="2800" b="1" dirty="0">
              <a:solidFill>
                <a:prstClr val="black"/>
              </a:solidFill>
              <a:latin typeface="楷体" panose="02010609060101010101" pitchFamily="49" charset="-122"/>
              <a:ea typeface="楷体" panose="02010609060101010101" pitchFamily="49" charset="-122"/>
            </a:endParaRPr>
          </a:p>
          <a:p>
            <a:pPr lvl="0">
              <a:lnSpc>
                <a:spcPct val="150000"/>
              </a:lnSpc>
              <a:defRPr/>
            </a:pPr>
            <a:r>
              <a:rPr lang="zh-CN" altLang="en-US" sz="2800" b="1" dirty="0">
                <a:solidFill>
                  <a:prstClr val="black"/>
                </a:solidFill>
                <a:latin typeface="楷体" panose="02010609060101010101" pitchFamily="49" charset="-122"/>
                <a:ea typeface="楷体" panose="02010609060101010101" pitchFamily="49" charset="-122"/>
              </a:rPr>
              <a:t>          </a:t>
            </a:r>
            <a:r>
              <a:rPr lang="en-US" altLang="zh-CN" sz="2800" b="1" dirty="0">
                <a:solidFill>
                  <a:prstClr val="black"/>
                </a:solidFill>
                <a:latin typeface="楷体" panose="02010609060101010101" pitchFamily="49" charset="-122"/>
                <a:ea typeface="楷体" panose="02010609060101010101" pitchFamily="49" charset="-122"/>
              </a:rPr>
              <a:t>16</a:t>
            </a:r>
            <a:r>
              <a:rPr lang="zh-CN" altLang="en-US" sz="2800" b="1" dirty="0">
                <a:solidFill>
                  <a:prstClr val="black"/>
                </a:solidFill>
                <a:latin typeface="楷体" panose="02010609060101010101" pitchFamily="49" charset="-122"/>
                <a:ea typeface="楷体" panose="02010609060101010101" pitchFamily="49" charset="-122"/>
              </a:rPr>
              <a:t>位，即</a:t>
            </a:r>
            <a:r>
              <a:rPr lang="en-US" altLang="zh-CN" sz="2800" b="1" dirty="0">
                <a:solidFill>
                  <a:prstClr val="black"/>
                </a:solidFill>
                <a:latin typeface="楷体" panose="02010609060101010101" pitchFamily="49" charset="-122"/>
                <a:ea typeface="楷体" panose="02010609060101010101" pitchFamily="49" charset="-122"/>
              </a:rPr>
              <a:t>256—1023</a:t>
            </a:r>
            <a:r>
              <a:rPr lang="zh-CN" altLang="en-US" sz="2800" b="1" dirty="0">
                <a:solidFill>
                  <a:prstClr val="black"/>
                </a:solidFill>
                <a:latin typeface="楷体" panose="02010609060101010101" pitchFamily="49" charset="-122"/>
                <a:ea typeface="楷体" panose="02010609060101010101" pitchFamily="49" charset="-122"/>
              </a:rPr>
              <a:t>，采用间接寻址</a:t>
            </a:r>
            <a:endParaRPr lang="zh-CN" altLang="en-US" sz="2800" b="1" dirty="0">
              <a:solidFill>
                <a:prstClr val="black"/>
              </a:solidFill>
              <a:latin typeface="楷体" panose="02010609060101010101" pitchFamily="49" charset="-122"/>
              <a:ea typeface="楷体" panose="02010609060101010101" pitchFamily="49" charset="-122"/>
            </a:endParaRPr>
          </a:p>
          <a:p>
            <a:pPr lvl="0">
              <a:lnSpc>
                <a:spcPct val="150000"/>
              </a:lnSpc>
              <a:defRPr/>
            </a:pPr>
            <a:r>
              <a:rPr lang="zh-CN" altLang="en-US" sz="2800" b="1" dirty="0">
                <a:solidFill>
                  <a:prstClr val="black"/>
                </a:solidFill>
                <a:latin typeface="楷体" panose="02010609060101010101" pitchFamily="49" charset="-122"/>
                <a:ea typeface="楷体" panose="02010609060101010101" pitchFamily="49" charset="-122"/>
              </a:rPr>
              <a:t>例子</a:t>
            </a:r>
            <a:r>
              <a:rPr lang="en-US" altLang="zh-CN" sz="2800" b="1" dirty="0">
                <a:solidFill>
                  <a:prstClr val="black"/>
                </a:solidFill>
                <a:latin typeface="楷体" panose="02010609060101010101" pitchFamily="49" charset="-122"/>
                <a:ea typeface="楷体" panose="02010609060101010101" pitchFamily="49" charset="-122"/>
              </a:rPr>
              <a:t>1</a:t>
            </a:r>
            <a:r>
              <a:rPr lang="zh-CN" altLang="en-US" sz="2800" b="1" dirty="0">
                <a:solidFill>
                  <a:prstClr val="black"/>
                </a:solidFill>
                <a:latin typeface="楷体" panose="02010609060101010101" pitchFamily="49" charset="-122"/>
                <a:ea typeface="楷体" panose="02010609060101010101" pitchFamily="49" charset="-122"/>
              </a:rPr>
              <a:t>：</a:t>
            </a:r>
            <a:r>
              <a:rPr lang="en-US" altLang="zh-CN" sz="2800" b="1" dirty="0">
                <a:solidFill>
                  <a:prstClr val="black"/>
                </a:solidFill>
                <a:latin typeface="楷体" panose="02010609060101010101" pitchFamily="49" charset="-122"/>
                <a:ea typeface="楷体" panose="02010609060101010101" pitchFamily="49" charset="-122"/>
              </a:rPr>
              <a:t>IN  AX</a:t>
            </a:r>
            <a:r>
              <a:rPr lang="zh-CN" altLang="en-US" sz="2800" b="1" dirty="0">
                <a:solidFill>
                  <a:prstClr val="black"/>
                </a:solidFill>
                <a:latin typeface="楷体" panose="02010609060101010101" pitchFamily="49" charset="-122"/>
                <a:ea typeface="楷体" panose="02010609060101010101" pitchFamily="49" charset="-122"/>
              </a:rPr>
              <a:t>，</a:t>
            </a:r>
            <a:r>
              <a:rPr lang="en-US" altLang="zh-CN" sz="2800" b="1" dirty="0">
                <a:solidFill>
                  <a:prstClr val="black"/>
                </a:solidFill>
                <a:latin typeface="楷体" panose="02010609060101010101" pitchFamily="49" charset="-122"/>
                <a:ea typeface="楷体" panose="02010609060101010101" pitchFamily="49" charset="-122"/>
              </a:rPr>
              <a:t>0CH     </a:t>
            </a:r>
            <a:r>
              <a:rPr lang="zh-CN" altLang="en-US" sz="2800" b="1" dirty="0">
                <a:solidFill>
                  <a:prstClr val="black"/>
                </a:solidFill>
                <a:latin typeface="楷体" panose="02010609060101010101" pitchFamily="49" charset="-122"/>
                <a:ea typeface="楷体" panose="02010609060101010101" pitchFamily="49" charset="-122"/>
              </a:rPr>
              <a:t>；</a:t>
            </a:r>
            <a:endParaRPr lang="en-US" altLang="zh-CN" sz="2800" b="1" dirty="0">
              <a:solidFill>
                <a:prstClr val="black"/>
              </a:solidFill>
              <a:latin typeface="楷体" panose="02010609060101010101" pitchFamily="49" charset="-122"/>
              <a:ea typeface="楷体" panose="02010609060101010101" pitchFamily="49" charset="-122"/>
            </a:endParaRPr>
          </a:p>
          <a:p>
            <a:pPr lvl="0">
              <a:lnSpc>
                <a:spcPct val="150000"/>
              </a:lnSpc>
              <a:defRPr/>
            </a:pPr>
            <a:r>
              <a:rPr lang="en-US" altLang="zh-CN" sz="2800" b="1" dirty="0">
                <a:solidFill>
                  <a:prstClr val="black"/>
                </a:solidFill>
                <a:latin typeface="楷体" panose="02010609060101010101" pitchFamily="49" charset="-122"/>
                <a:ea typeface="楷体" panose="02010609060101010101" pitchFamily="49" charset="-122"/>
              </a:rPr>
              <a:t>       </a:t>
            </a:r>
            <a:r>
              <a:rPr lang="zh-CN" altLang="en-US" sz="2800" b="1" dirty="0">
                <a:solidFill>
                  <a:prstClr val="black"/>
                </a:solidFill>
                <a:latin typeface="楷体" panose="02010609060101010101" pitchFamily="49" charset="-122"/>
                <a:ea typeface="楷体" panose="02010609060101010101" pitchFamily="49" charset="-122"/>
              </a:rPr>
              <a:t>采用直接寻址，输入一个字到</a:t>
            </a:r>
            <a:r>
              <a:rPr lang="en-US" altLang="zh-CN" sz="2800" b="1" dirty="0">
                <a:solidFill>
                  <a:prstClr val="black"/>
                </a:solidFill>
                <a:latin typeface="楷体" panose="02010609060101010101" pitchFamily="49" charset="-122"/>
                <a:ea typeface="楷体" panose="02010609060101010101" pitchFamily="49" charset="-122"/>
              </a:rPr>
              <a:t>AX</a:t>
            </a:r>
            <a:r>
              <a:rPr lang="zh-CN" altLang="en-US" sz="2800" b="1" dirty="0">
                <a:solidFill>
                  <a:prstClr val="black"/>
                </a:solidFill>
                <a:latin typeface="楷体" panose="02010609060101010101" pitchFamily="49" charset="-122"/>
                <a:ea typeface="楷体" panose="02010609060101010101" pitchFamily="49" charset="-122"/>
              </a:rPr>
              <a:t>中</a:t>
            </a:r>
            <a:endParaRPr lang="zh-CN" altLang="en-US" sz="2800" b="1" dirty="0">
              <a:solidFill>
                <a:prstClr val="black"/>
              </a:solidFill>
              <a:latin typeface="楷体" panose="02010609060101010101" pitchFamily="49" charset="-122"/>
              <a:ea typeface="楷体" panose="02010609060101010101" pitchFamily="49" charset="-122"/>
            </a:endParaRPr>
          </a:p>
          <a:p>
            <a:pPr lvl="0">
              <a:lnSpc>
                <a:spcPct val="150000"/>
              </a:lnSpc>
              <a:defRPr/>
            </a:pPr>
            <a:r>
              <a:rPr lang="zh-CN" altLang="en-US" sz="2800" b="1" dirty="0">
                <a:solidFill>
                  <a:prstClr val="black"/>
                </a:solidFill>
                <a:latin typeface="楷体" panose="02010609060101010101" pitchFamily="49" charset="-122"/>
                <a:ea typeface="楷体" panose="02010609060101010101" pitchFamily="49" charset="-122"/>
              </a:rPr>
              <a:t>例子</a:t>
            </a:r>
            <a:r>
              <a:rPr lang="en-US" altLang="zh-CN" sz="2800" b="1" dirty="0">
                <a:solidFill>
                  <a:prstClr val="black"/>
                </a:solidFill>
                <a:latin typeface="楷体" panose="02010609060101010101" pitchFamily="49" charset="-122"/>
                <a:ea typeface="楷体" panose="02010609060101010101" pitchFamily="49" charset="-122"/>
              </a:rPr>
              <a:t>2</a:t>
            </a:r>
            <a:r>
              <a:rPr lang="zh-CN" altLang="en-US" sz="2800" b="1" dirty="0">
                <a:solidFill>
                  <a:prstClr val="black"/>
                </a:solidFill>
                <a:latin typeface="楷体" panose="02010609060101010101" pitchFamily="49" charset="-122"/>
                <a:ea typeface="楷体" panose="02010609060101010101" pitchFamily="49" charset="-122"/>
              </a:rPr>
              <a:t>：</a:t>
            </a:r>
            <a:r>
              <a:rPr lang="en-US" altLang="zh-CN" sz="2800" b="1" dirty="0">
                <a:solidFill>
                  <a:prstClr val="black"/>
                </a:solidFill>
                <a:latin typeface="楷体" panose="02010609060101010101" pitchFamily="49" charset="-122"/>
                <a:ea typeface="楷体" panose="02010609060101010101" pitchFamily="49" charset="-122"/>
              </a:rPr>
              <a:t>MOV  DX</a:t>
            </a:r>
            <a:r>
              <a:rPr lang="zh-CN" altLang="en-US" sz="2800" b="1" dirty="0">
                <a:solidFill>
                  <a:prstClr val="black"/>
                </a:solidFill>
                <a:latin typeface="楷体" panose="02010609060101010101" pitchFamily="49" charset="-122"/>
                <a:ea typeface="楷体" panose="02010609060101010101" pitchFamily="49" charset="-122"/>
              </a:rPr>
              <a:t>，</a:t>
            </a:r>
            <a:r>
              <a:rPr lang="en-US" altLang="zh-CN" sz="2800" b="1" dirty="0">
                <a:solidFill>
                  <a:prstClr val="black"/>
                </a:solidFill>
                <a:latin typeface="楷体" panose="02010609060101010101" pitchFamily="49" charset="-122"/>
                <a:ea typeface="楷体" panose="02010609060101010101" pitchFamily="49" charset="-122"/>
              </a:rPr>
              <a:t>02ECH</a:t>
            </a:r>
            <a:endParaRPr lang="en-US" altLang="zh-CN" sz="2800" b="1" dirty="0">
              <a:solidFill>
                <a:prstClr val="black"/>
              </a:solidFill>
              <a:latin typeface="楷体" panose="02010609060101010101" pitchFamily="49" charset="-122"/>
              <a:ea typeface="楷体" panose="02010609060101010101" pitchFamily="49" charset="-122"/>
            </a:endParaRPr>
          </a:p>
          <a:p>
            <a:pPr lvl="0">
              <a:lnSpc>
                <a:spcPct val="150000"/>
              </a:lnSpc>
              <a:defRPr/>
            </a:pPr>
            <a:r>
              <a:rPr lang="en-US" altLang="zh-CN" sz="2800" b="1" dirty="0">
                <a:solidFill>
                  <a:prstClr val="black"/>
                </a:solidFill>
                <a:latin typeface="楷体" panose="02010609060101010101" pitchFamily="49" charset="-122"/>
                <a:ea typeface="楷体" panose="02010609060101010101" pitchFamily="49" charset="-122"/>
              </a:rPr>
              <a:t>       IN  AX</a:t>
            </a:r>
            <a:r>
              <a:rPr lang="zh-CN" altLang="en-US" sz="2800" b="1" dirty="0">
                <a:solidFill>
                  <a:prstClr val="black"/>
                </a:solidFill>
                <a:latin typeface="楷体" panose="02010609060101010101" pitchFamily="49" charset="-122"/>
                <a:ea typeface="楷体" panose="02010609060101010101" pitchFamily="49" charset="-122"/>
              </a:rPr>
              <a:t>，</a:t>
            </a:r>
            <a:r>
              <a:rPr lang="en-US" altLang="zh-CN" sz="2800" b="1" dirty="0">
                <a:solidFill>
                  <a:prstClr val="black"/>
                </a:solidFill>
                <a:latin typeface="楷体" panose="02010609060101010101" pitchFamily="49" charset="-122"/>
                <a:ea typeface="楷体" panose="02010609060101010101" pitchFamily="49" charset="-122"/>
              </a:rPr>
              <a:t>DX    </a:t>
            </a:r>
            <a:r>
              <a:rPr lang="zh-CN" altLang="en-US" sz="2800" b="1" dirty="0">
                <a:solidFill>
                  <a:prstClr val="black"/>
                </a:solidFill>
                <a:latin typeface="楷体" panose="02010609060101010101" pitchFamily="49" charset="-122"/>
                <a:ea typeface="楷体" panose="02010609060101010101" pitchFamily="49" charset="-122"/>
              </a:rPr>
              <a:t>；</a:t>
            </a:r>
            <a:endParaRPr lang="en-US" altLang="zh-CN" sz="2800" b="1" dirty="0">
              <a:solidFill>
                <a:prstClr val="black"/>
              </a:solidFill>
              <a:latin typeface="楷体" panose="02010609060101010101" pitchFamily="49" charset="-122"/>
              <a:ea typeface="楷体" panose="02010609060101010101" pitchFamily="49" charset="-122"/>
            </a:endParaRPr>
          </a:p>
          <a:p>
            <a:pPr lvl="0">
              <a:lnSpc>
                <a:spcPct val="150000"/>
              </a:lnSpc>
              <a:defRPr/>
            </a:pPr>
            <a:r>
              <a:rPr lang="en-US" altLang="zh-CN" sz="2800" b="1" dirty="0">
                <a:solidFill>
                  <a:prstClr val="black"/>
                </a:solidFill>
                <a:latin typeface="楷体" panose="02010609060101010101" pitchFamily="49" charset="-122"/>
                <a:ea typeface="楷体" panose="02010609060101010101" pitchFamily="49" charset="-122"/>
              </a:rPr>
              <a:t>       </a:t>
            </a:r>
            <a:r>
              <a:rPr lang="zh-CN" altLang="en-US" sz="2800" b="1" dirty="0">
                <a:solidFill>
                  <a:prstClr val="black"/>
                </a:solidFill>
                <a:latin typeface="楷体" panose="02010609060101010101" pitchFamily="49" charset="-122"/>
                <a:ea typeface="楷体" panose="02010609060101010101" pitchFamily="49" charset="-122"/>
              </a:rPr>
              <a:t>采用间接寻址，输入一个字到</a:t>
            </a:r>
            <a:r>
              <a:rPr lang="en-US" altLang="zh-CN" sz="2800" b="1" dirty="0">
                <a:solidFill>
                  <a:prstClr val="black"/>
                </a:solidFill>
                <a:latin typeface="楷体" panose="02010609060101010101" pitchFamily="49" charset="-122"/>
                <a:ea typeface="楷体" panose="02010609060101010101" pitchFamily="49" charset="-122"/>
              </a:rPr>
              <a:t>AX</a:t>
            </a:r>
            <a:r>
              <a:rPr lang="zh-CN" altLang="en-US" sz="2800" b="1" dirty="0">
                <a:solidFill>
                  <a:prstClr val="black"/>
                </a:solidFill>
                <a:latin typeface="楷体" panose="02010609060101010101" pitchFamily="49" charset="-122"/>
                <a:ea typeface="楷体" panose="02010609060101010101" pitchFamily="49" charset="-122"/>
              </a:rPr>
              <a:t>中</a:t>
            </a:r>
            <a:endParaRPr lang="zh-CN" altLang="en-US" sz="2800" b="1" dirty="0">
              <a:solidFill>
                <a:prstClr val="black"/>
              </a:solidFill>
              <a:latin typeface="楷体" panose="02010609060101010101" pitchFamily="49" charset="-122"/>
              <a:ea typeface="楷体" panose="020106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wipe(left)">
                                      <p:cBhvr>
                                        <p:cTn id="7" dur="500"/>
                                        <p:tgtEl>
                                          <p:spTgt spid="1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
                                            <p:txEl>
                                              <p:pRg st="1" end="1"/>
                                            </p:txEl>
                                          </p:spTgt>
                                        </p:tgtEl>
                                        <p:attrNameLst>
                                          <p:attrName>style.visibility</p:attrName>
                                        </p:attrNameLst>
                                      </p:cBhvr>
                                      <p:to>
                                        <p:strVal val="visible"/>
                                      </p:to>
                                    </p:set>
                                    <p:animEffect transition="in" filter="wipe(left)">
                                      <p:cBhvr>
                                        <p:cTn id="12" dur="500"/>
                                        <p:tgtEl>
                                          <p:spTgt spid="1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2">
                                            <p:txEl>
                                              <p:pRg st="2" end="2"/>
                                            </p:txEl>
                                          </p:spTgt>
                                        </p:tgtEl>
                                        <p:attrNameLst>
                                          <p:attrName>style.visibility</p:attrName>
                                        </p:attrNameLst>
                                      </p:cBhvr>
                                      <p:to>
                                        <p:strVal val="visible"/>
                                      </p:to>
                                    </p:set>
                                    <p:animEffect transition="in" filter="wipe(left)">
                                      <p:cBhvr>
                                        <p:cTn id="17" dur="500"/>
                                        <p:tgtEl>
                                          <p:spTgt spid="1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2">
                                            <p:txEl>
                                              <p:pRg st="3" end="3"/>
                                            </p:txEl>
                                          </p:spTgt>
                                        </p:tgtEl>
                                        <p:attrNameLst>
                                          <p:attrName>style.visibility</p:attrName>
                                        </p:attrNameLst>
                                      </p:cBhvr>
                                      <p:to>
                                        <p:strVal val="visible"/>
                                      </p:to>
                                    </p:set>
                                    <p:animEffect transition="in" filter="wipe(left)">
                                      <p:cBhvr>
                                        <p:cTn id="22" dur="500"/>
                                        <p:tgtEl>
                                          <p:spTgt spid="1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2">
                                            <p:txEl>
                                              <p:pRg st="4" end="4"/>
                                            </p:txEl>
                                          </p:spTgt>
                                        </p:tgtEl>
                                        <p:attrNameLst>
                                          <p:attrName>style.visibility</p:attrName>
                                        </p:attrNameLst>
                                      </p:cBhvr>
                                      <p:to>
                                        <p:strVal val="visible"/>
                                      </p:to>
                                    </p:set>
                                    <p:animEffect transition="in" filter="wipe(left)">
                                      <p:cBhvr>
                                        <p:cTn id="27" dur="500"/>
                                        <p:tgtEl>
                                          <p:spTgt spid="1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2">
                                            <p:txEl>
                                              <p:pRg st="5" end="5"/>
                                            </p:txEl>
                                          </p:spTgt>
                                        </p:tgtEl>
                                        <p:attrNameLst>
                                          <p:attrName>style.visibility</p:attrName>
                                        </p:attrNameLst>
                                      </p:cBhvr>
                                      <p:to>
                                        <p:strVal val="visible"/>
                                      </p:to>
                                    </p:set>
                                    <p:animEffect transition="in" filter="wipe(left)">
                                      <p:cBhvr>
                                        <p:cTn id="32" dur="500"/>
                                        <p:tgtEl>
                                          <p:spTgt spid="1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2">
                                            <p:txEl>
                                              <p:pRg st="6" end="6"/>
                                            </p:txEl>
                                          </p:spTgt>
                                        </p:tgtEl>
                                        <p:attrNameLst>
                                          <p:attrName>style.visibility</p:attrName>
                                        </p:attrNameLst>
                                      </p:cBhvr>
                                      <p:to>
                                        <p:strVal val="visible"/>
                                      </p:to>
                                    </p:set>
                                    <p:animEffect transition="in" filter="wipe(left)">
                                      <p:cBhvr>
                                        <p:cTn id="37" dur="500"/>
                                        <p:tgtEl>
                                          <p:spTgt spid="1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1"/>
            <a:ext cx="9165780" cy="6909474"/>
          </a:xfrm>
          <a:prstGeom prst="rect">
            <a:avLst/>
          </a:prstGeom>
        </p:spPr>
      </p:pic>
      <p:sp>
        <p:nvSpPr>
          <p:cNvPr id="22" name="矩形 21"/>
          <p:cNvSpPr/>
          <p:nvPr/>
        </p:nvSpPr>
        <p:spPr>
          <a:xfrm>
            <a:off x="-9525" y="-1083"/>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zh-CN" altLang="en-US" sz="2800" b="1" dirty="0">
                <a:solidFill>
                  <a:schemeClr val="bg1"/>
                </a:solidFill>
                <a:latin typeface="隶书" panose="02010509060101010101" pitchFamily="49" charset="-122"/>
                <a:ea typeface="隶书" panose="02010509060101010101" pitchFamily="49" charset="-122"/>
              </a:rPr>
              <a:t>三、操作码结构</a:t>
            </a:r>
            <a:endParaRPr lang="zh-CN" altLang="en-US" sz="2800" b="1" dirty="0">
              <a:solidFill>
                <a:schemeClr val="bg1"/>
              </a:solidFill>
              <a:latin typeface="隶书" panose="02010509060101010101" pitchFamily="49" charset="-122"/>
              <a:ea typeface="隶书" panose="02010509060101010101" pitchFamily="49" charset="-122"/>
            </a:endParaRPr>
          </a:p>
        </p:txBody>
      </p:sp>
      <p:cxnSp>
        <p:nvCxnSpPr>
          <p:cNvPr id="31" name="直接连接符 30"/>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fld id="{B42C7EF6-EDD4-471C-BB32-EA522067441E}" type="datetime1">
              <a:rPr lang="zh-CN" altLang="en-US" smtClean="0"/>
            </a:fld>
            <a:endParaRPr lang="zh-CN" altLang="en-US" dirty="0"/>
          </a:p>
        </p:txBody>
      </p:sp>
      <p:sp>
        <p:nvSpPr>
          <p:cNvPr id="6" name="页脚占位符 5"/>
          <p:cNvSpPr>
            <a:spLocks noGrp="1"/>
          </p:cNvSpPr>
          <p:nvPr>
            <p:ph type="ftr" sz="quarter" idx="11"/>
          </p:nvPr>
        </p:nvSpPr>
        <p:spPr/>
        <p:txBody>
          <a:bodyPr/>
          <a:lstStyle/>
          <a:p>
            <a:r>
              <a:rPr lang="zh-CN" altLang="en-US"/>
              <a:t>计算机组成原理</a:t>
            </a:r>
            <a:r>
              <a:rPr lang="en-US" altLang="zh-CN"/>
              <a:t>--</a:t>
            </a:r>
            <a:r>
              <a:rPr lang="zh-CN" altLang="en-US"/>
              <a:t>第二章 指令系统</a:t>
            </a:r>
            <a:endParaRPr lang="zh-CN" altLang="en-US"/>
          </a:p>
        </p:txBody>
      </p:sp>
      <p:sp>
        <p:nvSpPr>
          <p:cNvPr id="8" name="灯片编号占位符 7"/>
          <p:cNvSpPr>
            <a:spLocks noGrp="1"/>
          </p:cNvSpPr>
          <p:nvPr>
            <p:ph type="sldNum" sz="quarter" idx="12"/>
          </p:nvPr>
        </p:nvSpPr>
        <p:spPr/>
        <p:txBody>
          <a:bodyPr/>
          <a:lstStyle/>
          <a:p>
            <a:fld id="{CD331227-691F-4B7F-8493-F4368ED92163}" type="slidenum">
              <a:rPr lang="zh-CN" altLang="en-US" smtClean="0"/>
            </a:fld>
            <a:endParaRPr lang="zh-CN" altLang="en-US"/>
          </a:p>
        </p:txBody>
      </p:sp>
      <p:sp>
        <p:nvSpPr>
          <p:cNvPr id="12" name="Text Box 5"/>
          <p:cNvSpPr txBox="1"/>
          <p:nvPr/>
        </p:nvSpPr>
        <p:spPr>
          <a:xfrm>
            <a:off x="592234" y="1435658"/>
            <a:ext cx="7533457" cy="1437894"/>
          </a:xfrm>
          <a:prstGeom prst="rect">
            <a:avLst/>
          </a:prstGeom>
          <a:noFill/>
          <a:ln w="9525">
            <a:noFill/>
          </a:ln>
        </p:spPr>
        <p:txBody>
          <a:bodyPr wrap="square" anchor="t">
            <a:spAutoFit/>
          </a:bodyPr>
          <a:lstStyle/>
          <a:p>
            <a:pPr>
              <a:lnSpc>
                <a:spcPct val="150000"/>
              </a:lnSpc>
              <a:spcBef>
                <a:spcPts val="1200"/>
              </a:spcBef>
            </a:pPr>
            <a:r>
              <a:rPr lang="zh-CN" altLang="en-US" sz="2800" b="1" dirty="0">
                <a:solidFill>
                  <a:srgbClr val="FF0E0E"/>
                </a:solidFill>
                <a:latin typeface="楷体" panose="02010609060101010101" pitchFamily="49" charset="-122"/>
                <a:ea typeface="楷体" panose="02010609060101010101" pitchFamily="49" charset="-122"/>
              </a:rPr>
              <a:t>操作码的位数</a:t>
            </a:r>
            <a:r>
              <a:rPr lang="zh-CN" altLang="en-US" sz="2800" b="1" dirty="0">
                <a:latin typeface="楷体" panose="02010609060101010101" pitchFamily="49" charset="-122"/>
                <a:ea typeface="楷体" panose="02010609060101010101" pitchFamily="49" charset="-122"/>
              </a:rPr>
              <a:t>决定了操作类型的多少，</a:t>
            </a:r>
            <a:endParaRPr lang="en-US" altLang="zh-CN" sz="2800" b="1" dirty="0">
              <a:latin typeface="楷体" panose="02010609060101010101" pitchFamily="49" charset="-122"/>
              <a:ea typeface="楷体" panose="02010609060101010101" pitchFamily="49" charset="-122"/>
            </a:endParaRPr>
          </a:p>
          <a:p>
            <a:pPr>
              <a:lnSpc>
                <a:spcPct val="150000"/>
              </a:lnSpc>
              <a:spcBef>
                <a:spcPts val="1200"/>
              </a:spcBef>
            </a:pPr>
            <a:r>
              <a:rPr lang="zh-CN" altLang="en-US" sz="2800" b="1" dirty="0">
                <a:latin typeface="楷体" panose="02010609060101010101" pitchFamily="49" charset="-122"/>
                <a:ea typeface="楷体" panose="02010609060101010101" pitchFamily="49" charset="-122"/>
              </a:rPr>
              <a:t>位数越多所能表示的操作种类也就越多。</a:t>
            </a:r>
            <a:endParaRPr lang="en-US" altLang="zh-CN" sz="2800" b="1" dirty="0">
              <a:latin typeface="楷体" panose="02010609060101010101" pitchFamily="49" charset="-122"/>
              <a:ea typeface="楷体" panose="02010609060101010101" pitchFamily="49" charset="-122"/>
            </a:endParaRPr>
          </a:p>
        </p:txBody>
      </p:sp>
      <p:sp>
        <p:nvSpPr>
          <p:cNvPr id="13" name="AutoShape 5"/>
          <p:cNvSpPr/>
          <p:nvPr/>
        </p:nvSpPr>
        <p:spPr bwMode="auto">
          <a:xfrm>
            <a:off x="3834764" y="3561272"/>
            <a:ext cx="273688" cy="1500382"/>
          </a:xfrm>
          <a:prstGeom prst="leftBrace">
            <a:avLst>
              <a:gd name="adj1" fmla="val 63817"/>
              <a:gd name="adj2" fmla="val 50000"/>
            </a:avLst>
          </a:prstGeom>
          <a:noFill/>
          <a:ln w="25400" cap="sq">
            <a:solidFill>
              <a:schemeClr val="accent1">
                <a:lumMod val="75000"/>
              </a:schemeClr>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lnSpc>
                <a:spcPct val="110000"/>
              </a:lnSpc>
              <a:spcBef>
                <a:spcPct val="20000"/>
              </a:spcBef>
              <a:spcAft>
                <a:spcPct val="5000"/>
              </a:spcAft>
              <a:buClr>
                <a:schemeClr val="folHlink"/>
              </a:buClr>
              <a:buSzPct val="60000"/>
              <a:buFont typeface="Wingdings" panose="05000000000000000000" pitchFamily="2" charset="2"/>
              <a:buChar char="n"/>
              <a:defRPr sz="2800" b="1">
                <a:solidFill>
                  <a:schemeClr val="tx2"/>
                </a:solidFill>
                <a:latin typeface="Tahoma" panose="020B0604030504040204" pitchFamily="34" charset="0"/>
                <a:ea typeface="楷体_GB2312" pitchFamily="49" charset="-122"/>
              </a:defRPr>
            </a:lvl1pPr>
            <a:lvl2pPr marL="742950" indent="-285750" eaLnBrk="0" hangingPunct="0">
              <a:lnSpc>
                <a:spcPct val="110000"/>
              </a:lnSpc>
              <a:spcBef>
                <a:spcPct val="20000"/>
              </a:spcBef>
              <a:spcAft>
                <a:spcPct val="5000"/>
              </a:spcAft>
              <a:buClr>
                <a:schemeClr val="hlink"/>
              </a:buClr>
              <a:buSzPct val="55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2pPr>
            <a:lvl3pPr marL="1143000" indent="-228600" eaLnBrk="0" hangingPunct="0">
              <a:lnSpc>
                <a:spcPct val="110000"/>
              </a:lnSpc>
              <a:spcBef>
                <a:spcPct val="20000"/>
              </a:spcBef>
              <a:spcAft>
                <a:spcPct val="5000"/>
              </a:spcAft>
              <a:buClr>
                <a:schemeClr val="folHlink"/>
              </a:buClr>
              <a:buSzPct val="50000"/>
              <a:buFont typeface="Wingdings" panose="05000000000000000000" pitchFamily="2" charset="2"/>
              <a:buChar char="n"/>
              <a:defRPr sz="2000" b="1">
                <a:solidFill>
                  <a:srgbClr val="FF0000"/>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0"/>
              </a:spcBef>
              <a:spcAft>
                <a:spcPct val="0"/>
              </a:spcAft>
              <a:buClrTx/>
              <a:buSzTx/>
              <a:buFontTx/>
              <a:buNone/>
            </a:pPr>
            <a:endParaRPr lang="zh-CN" altLang="en-US" b="0">
              <a:solidFill>
                <a:schemeClr val="tx1"/>
              </a:solidFill>
              <a:latin typeface="楷体" panose="02010609060101010101" pitchFamily="49" charset="-122"/>
              <a:ea typeface="楷体" panose="02010609060101010101" pitchFamily="49" charset="-122"/>
            </a:endParaRPr>
          </a:p>
        </p:txBody>
      </p:sp>
      <p:sp>
        <p:nvSpPr>
          <p:cNvPr id="14" name="矩形 13"/>
          <p:cNvSpPr/>
          <p:nvPr/>
        </p:nvSpPr>
        <p:spPr>
          <a:xfrm>
            <a:off x="4210049" y="3266930"/>
            <a:ext cx="2190751" cy="1930337"/>
          </a:xfrm>
          <a:prstGeom prst="rect">
            <a:avLst/>
          </a:prstGeom>
        </p:spPr>
        <p:txBody>
          <a:bodyPr wrap="square">
            <a:spAutoFit/>
          </a:bodyPr>
          <a:lstStyle/>
          <a:p>
            <a:pPr>
              <a:lnSpc>
                <a:spcPct val="150000"/>
              </a:lnSpc>
              <a:buClr>
                <a:schemeClr val="accent1">
                  <a:lumMod val="75000"/>
                </a:schemeClr>
              </a:buClr>
              <a:defRPr/>
            </a:pPr>
            <a:r>
              <a:rPr lang="zh-CN" altLang="en-US" sz="2800" b="1" dirty="0">
                <a:solidFill>
                  <a:prstClr val="black"/>
                </a:solidFill>
                <a:latin typeface="楷体" panose="02010609060101010101" pitchFamily="49" charset="-122"/>
                <a:ea typeface="楷体" panose="02010609060101010101" pitchFamily="49" charset="-122"/>
              </a:rPr>
              <a:t>定长操作码</a:t>
            </a:r>
            <a:endParaRPr lang="zh-CN" altLang="en-US" sz="2800" b="1" dirty="0">
              <a:solidFill>
                <a:prstClr val="black"/>
              </a:solidFill>
              <a:latin typeface="楷体" panose="02010609060101010101" pitchFamily="49" charset="-122"/>
              <a:ea typeface="楷体" panose="02010609060101010101" pitchFamily="49" charset="-122"/>
            </a:endParaRPr>
          </a:p>
          <a:p>
            <a:pPr>
              <a:lnSpc>
                <a:spcPct val="150000"/>
              </a:lnSpc>
              <a:buClr>
                <a:schemeClr val="accent1">
                  <a:lumMod val="75000"/>
                </a:schemeClr>
              </a:buClr>
              <a:defRPr/>
            </a:pPr>
            <a:r>
              <a:rPr lang="zh-CN" altLang="en-US" sz="2800" b="1" dirty="0">
                <a:solidFill>
                  <a:prstClr val="black"/>
                </a:solidFill>
                <a:latin typeface="楷体" panose="02010609060101010101" pitchFamily="49" charset="-122"/>
                <a:ea typeface="楷体" panose="02010609060101010101" pitchFamily="49" charset="-122"/>
              </a:rPr>
              <a:t>扩展操作码</a:t>
            </a:r>
            <a:endParaRPr lang="zh-CN" altLang="en-US" sz="2800" b="1" dirty="0">
              <a:solidFill>
                <a:prstClr val="black"/>
              </a:solidFill>
              <a:latin typeface="楷体" panose="02010609060101010101" pitchFamily="49" charset="-122"/>
              <a:ea typeface="楷体" panose="02010609060101010101" pitchFamily="49" charset="-122"/>
            </a:endParaRPr>
          </a:p>
          <a:p>
            <a:pPr>
              <a:lnSpc>
                <a:spcPct val="150000"/>
              </a:lnSpc>
              <a:buClr>
                <a:schemeClr val="accent1">
                  <a:lumMod val="75000"/>
                </a:schemeClr>
              </a:buClr>
              <a:defRPr/>
            </a:pPr>
            <a:r>
              <a:rPr lang="zh-CN" altLang="en-US" sz="2800" b="1" dirty="0">
                <a:solidFill>
                  <a:prstClr val="black"/>
                </a:solidFill>
                <a:latin typeface="楷体" panose="02010609060101010101" pitchFamily="49" charset="-122"/>
                <a:ea typeface="楷体" panose="02010609060101010101" pitchFamily="49" charset="-122"/>
              </a:rPr>
              <a:t>方式码</a:t>
            </a:r>
            <a:endParaRPr lang="zh-CN" altLang="en-US" sz="2800" b="1" dirty="0">
              <a:solidFill>
                <a:prstClr val="black"/>
              </a:solidFill>
              <a:latin typeface="楷体" panose="02010609060101010101" pitchFamily="49" charset="-122"/>
              <a:ea typeface="楷体" panose="02010609060101010101" pitchFamily="49" charset="-122"/>
            </a:endParaRPr>
          </a:p>
        </p:txBody>
      </p:sp>
      <p:sp>
        <p:nvSpPr>
          <p:cNvPr id="15" name="Text Box 5"/>
          <p:cNvSpPr txBox="1"/>
          <p:nvPr/>
        </p:nvSpPr>
        <p:spPr>
          <a:xfrm>
            <a:off x="1735602" y="3913260"/>
            <a:ext cx="2293156" cy="637675"/>
          </a:xfrm>
          <a:prstGeom prst="rect">
            <a:avLst/>
          </a:prstGeom>
          <a:noFill/>
          <a:ln w="9525">
            <a:noFill/>
          </a:ln>
        </p:spPr>
        <p:txBody>
          <a:bodyPr wrap="square" anchor="t">
            <a:spAutoFit/>
          </a:bodyPr>
          <a:lstStyle/>
          <a:p>
            <a:pPr>
              <a:lnSpc>
                <a:spcPct val="150000"/>
              </a:lnSpc>
              <a:spcBef>
                <a:spcPts val="1200"/>
              </a:spcBef>
            </a:pPr>
            <a:r>
              <a:rPr lang="zh-CN" altLang="en-US" sz="2800" b="1" dirty="0">
                <a:solidFill>
                  <a:srgbClr val="0563C1"/>
                </a:solidFill>
                <a:latin typeface="楷体" panose="02010609060101010101" pitchFamily="49" charset="-122"/>
                <a:ea typeface="楷体" panose="02010609060101010101" pitchFamily="49" charset="-122"/>
              </a:rPr>
              <a:t>操作码分类</a:t>
            </a:r>
            <a:endParaRPr lang="en-US" altLang="zh-CN" sz="2800" b="1" dirty="0">
              <a:solidFill>
                <a:srgbClr val="0563C1"/>
              </a:solidFill>
              <a:latin typeface="楷体" panose="02010609060101010101" pitchFamily="49" charset="-122"/>
              <a:ea typeface="楷体" panose="020106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wipe(left)">
                                      <p:cBhvr>
                                        <p:cTn id="7" dur="500"/>
                                        <p:tgtEl>
                                          <p:spTgt spid="1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
                                            <p:txEl>
                                              <p:pRg st="1" end="1"/>
                                            </p:txEl>
                                          </p:spTgt>
                                        </p:tgtEl>
                                        <p:attrNameLst>
                                          <p:attrName>style.visibility</p:attrName>
                                        </p:attrNameLst>
                                      </p:cBhvr>
                                      <p:to>
                                        <p:strVal val="visible"/>
                                      </p:to>
                                    </p:set>
                                    <p:animEffect transition="in" filter="wipe(left)">
                                      <p:cBhvr>
                                        <p:cTn id="12" dur="500"/>
                                        <p:tgtEl>
                                          <p:spTgt spid="1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5">
                                            <p:txEl>
                                              <p:pRg st="0" end="0"/>
                                            </p:txEl>
                                          </p:spTgt>
                                        </p:tgtEl>
                                        <p:attrNameLst>
                                          <p:attrName>style.visibility</p:attrName>
                                        </p:attrNameLst>
                                      </p:cBhvr>
                                      <p:to>
                                        <p:strVal val="visible"/>
                                      </p:to>
                                    </p:set>
                                    <p:animEffect transition="in" filter="wipe(left)">
                                      <p:cBhvr>
                                        <p:cTn id="17" dur="500"/>
                                        <p:tgtEl>
                                          <p:spTgt spid="15">
                                            <p:txEl>
                                              <p:pRg st="0" end="0"/>
                                            </p:txEl>
                                          </p:spTgt>
                                        </p:tgtEl>
                                      </p:cBhvr>
                                    </p:animEffect>
                                  </p:childTnLst>
                                </p:cTn>
                              </p:par>
                            </p:childTnLst>
                          </p:cTn>
                        </p:par>
                        <p:par>
                          <p:cTn id="18" fill="hold">
                            <p:stCondLst>
                              <p:cond delay="500"/>
                            </p:stCondLst>
                            <p:childTnLst>
                              <p:par>
                                <p:cTn id="19" presetID="22" presetClass="entr" presetSubtype="8" fill="hold" grpId="0" nodeType="after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wipe(left)">
                                      <p:cBhvr>
                                        <p:cTn id="21" dur="500"/>
                                        <p:tgtEl>
                                          <p:spTgt spid="13"/>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14">
                                            <p:txEl>
                                              <p:pRg st="0" end="0"/>
                                            </p:txEl>
                                          </p:spTgt>
                                        </p:tgtEl>
                                        <p:attrNameLst>
                                          <p:attrName>style.visibility</p:attrName>
                                        </p:attrNameLst>
                                      </p:cBhvr>
                                      <p:to>
                                        <p:strVal val="visible"/>
                                      </p:to>
                                    </p:set>
                                    <p:animEffect transition="in" filter="wipe(left)">
                                      <p:cBhvr>
                                        <p:cTn id="26" dur="500"/>
                                        <p:tgtEl>
                                          <p:spTgt spid="14">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14">
                                            <p:txEl>
                                              <p:pRg st="1" end="1"/>
                                            </p:txEl>
                                          </p:spTgt>
                                        </p:tgtEl>
                                        <p:attrNameLst>
                                          <p:attrName>style.visibility</p:attrName>
                                        </p:attrNameLst>
                                      </p:cBhvr>
                                      <p:to>
                                        <p:strVal val="visible"/>
                                      </p:to>
                                    </p:set>
                                    <p:animEffect transition="in" filter="wipe(left)">
                                      <p:cBhvr>
                                        <p:cTn id="31" dur="500"/>
                                        <p:tgtEl>
                                          <p:spTgt spid="14">
                                            <p:txEl>
                                              <p:pRg st="1" end="1"/>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14">
                                            <p:txEl>
                                              <p:pRg st="2" end="2"/>
                                            </p:txEl>
                                          </p:spTgt>
                                        </p:tgtEl>
                                        <p:attrNameLst>
                                          <p:attrName>style.visibility</p:attrName>
                                        </p:attrNameLst>
                                      </p:cBhvr>
                                      <p:to>
                                        <p:strVal val="visible"/>
                                      </p:to>
                                    </p:set>
                                    <p:animEffect transition="in" filter="wipe(left)">
                                      <p:cBhvr>
                                        <p:cTn id="36" dur="500"/>
                                        <p:tgtEl>
                                          <p:spTgt spid="1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P spid="13" grpId="0" animBg="1"/>
      <p:bldP spid="14" grpId="0" build="p"/>
      <p:bldP spid="15" grpId="0" build="p"/>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1"/>
            <a:ext cx="9165780" cy="6909474"/>
          </a:xfrm>
          <a:prstGeom prst="rect">
            <a:avLst/>
          </a:prstGeom>
        </p:spPr>
      </p:pic>
      <p:sp>
        <p:nvSpPr>
          <p:cNvPr id="22" name="矩形 21"/>
          <p:cNvSpPr/>
          <p:nvPr/>
        </p:nvSpPr>
        <p:spPr>
          <a:xfrm>
            <a:off x="-9525" y="-1083"/>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lvl="0">
              <a:defRPr/>
            </a:pPr>
            <a:r>
              <a:rPr lang="zh-CN" altLang="en-US" sz="2800" b="1" dirty="0">
                <a:solidFill>
                  <a:prstClr val="white"/>
                </a:solidFill>
                <a:latin typeface="隶书" panose="02010509060101010101" pitchFamily="49" charset="-122"/>
                <a:ea typeface="隶书" panose="02010509060101010101" pitchFamily="49" charset="-122"/>
              </a:rPr>
              <a:t>三、输入</a:t>
            </a:r>
            <a:r>
              <a:rPr lang="en-US" altLang="zh-CN" sz="2800" b="1" dirty="0">
                <a:solidFill>
                  <a:prstClr val="white"/>
                </a:solidFill>
                <a:latin typeface="隶书" panose="02010509060101010101" pitchFamily="49" charset="-122"/>
                <a:ea typeface="隶书" panose="02010509060101010101" pitchFamily="49" charset="-122"/>
              </a:rPr>
              <a:t>/</a:t>
            </a:r>
            <a:r>
              <a:rPr lang="zh-CN" altLang="en-US" sz="2800" b="1" dirty="0">
                <a:solidFill>
                  <a:prstClr val="white"/>
                </a:solidFill>
                <a:latin typeface="隶书" panose="02010509060101010101" pitchFamily="49" charset="-122"/>
                <a:ea typeface="隶书" panose="02010509060101010101" pitchFamily="49" charset="-122"/>
              </a:rPr>
              <a:t>输出</a:t>
            </a:r>
            <a:r>
              <a:rPr lang="en-US" altLang="zh-CN" sz="2800" b="1" dirty="0">
                <a:solidFill>
                  <a:prstClr val="white"/>
                </a:solidFill>
                <a:latin typeface="隶书" panose="02010509060101010101" pitchFamily="49" charset="-122"/>
                <a:ea typeface="隶书" panose="02010509060101010101" pitchFamily="49" charset="-122"/>
              </a:rPr>
              <a:t>(I/O)</a:t>
            </a:r>
            <a:r>
              <a:rPr lang="zh-CN" altLang="en-US" sz="2800" b="1" dirty="0">
                <a:solidFill>
                  <a:prstClr val="white"/>
                </a:solidFill>
                <a:latin typeface="隶书" panose="02010509060101010101" pitchFamily="49" charset="-122"/>
                <a:ea typeface="隶书" panose="02010509060101010101" pitchFamily="49" charset="-122"/>
              </a:rPr>
              <a:t>指令</a:t>
            </a:r>
            <a:endParaRPr lang="zh-CN" altLang="en-US" sz="2800" b="1" dirty="0">
              <a:solidFill>
                <a:prstClr val="white"/>
              </a:solidFill>
              <a:latin typeface="隶书" panose="02010509060101010101" pitchFamily="49" charset="-122"/>
              <a:ea typeface="隶书" panose="02010509060101010101" pitchFamily="49" charset="-122"/>
            </a:endParaRPr>
          </a:p>
        </p:txBody>
      </p:sp>
      <p:cxnSp>
        <p:nvCxnSpPr>
          <p:cNvPr id="31" name="直接连接符 30"/>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defRPr/>
            </a:pPr>
            <a:fld id="{219F0075-D813-48C8-BD6C-E361A612D300}" type="datetime1">
              <a:rPr kumimoji="0" lang="zh-CN" altLang="en-US" sz="1200" b="0" i="0" u="none" strike="noStrike" kern="1200" cap="none" spc="0" normalizeH="0" baseline="0" noProof="0" smtClean="0">
                <a:ln>
                  <a:noFill/>
                </a:ln>
                <a:solidFill>
                  <a:prstClr val="black">
                    <a:tint val="75000"/>
                  </a:prstClr>
                </a:solidFill>
                <a:effectLst/>
                <a:uLnTx/>
                <a:uFillTx/>
                <a:latin typeface="Calibri" panose="020F0502020204030204"/>
                <a:ea typeface="等线" panose="02010600030101010101" pitchFamily="2" charset="-122"/>
                <a:cs typeface="+mn-cs"/>
              </a:rPr>
            </a:fld>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rPr>
              <a:t>计算机组成原理</a:t>
            </a:r>
            <a:r>
              <a:rPr kumimoji="0" lang="en-US" altLang="zh-CN" sz="12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rPr>
              <a:t>--</a:t>
            </a:r>
            <a:r>
              <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rPr>
              <a:t>第二章 指令系统</a:t>
            </a:r>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endParaRPr>
          </a:p>
        </p:txBody>
      </p:sp>
      <p:sp>
        <p:nvSpPr>
          <p:cNvPr id="8" name="灯片编号占位符 7"/>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CD331227-691F-4B7F-8493-F4368ED92163}" type="slidenum">
              <a:rPr kumimoji="0" lang="zh-CN" altLang="en-US" sz="1200" b="0" i="0" u="none" strike="noStrike" kern="1200" cap="none" spc="0" normalizeH="0" baseline="0" noProof="0" smtClean="0">
                <a:ln>
                  <a:noFill/>
                </a:ln>
                <a:solidFill>
                  <a:prstClr val="black">
                    <a:tint val="75000"/>
                  </a:prstClr>
                </a:solidFill>
                <a:effectLst/>
                <a:uLnTx/>
                <a:uFillTx/>
                <a:latin typeface="Calibri" panose="020F0502020204030204"/>
                <a:ea typeface="等线" panose="02010600030101010101" pitchFamily="2" charset="-122"/>
                <a:cs typeface="+mn-cs"/>
              </a:rPr>
            </a:fld>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endParaRPr>
          </a:p>
        </p:txBody>
      </p:sp>
      <p:sp>
        <p:nvSpPr>
          <p:cNvPr id="13" name="Text Box 4"/>
          <p:cNvSpPr txBox="1"/>
          <p:nvPr/>
        </p:nvSpPr>
        <p:spPr>
          <a:xfrm>
            <a:off x="319731" y="1136756"/>
            <a:ext cx="8523139" cy="4515660"/>
          </a:xfrm>
          <a:prstGeom prst="rect">
            <a:avLst/>
          </a:prstGeom>
          <a:noFill/>
          <a:ln w="9525">
            <a:noFill/>
          </a:ln>
        </p:spPr>
        <p:txBody>
          <a:bodyPr wrap="square" anchor="t">
            <a:spAutoFit/>
          </a:bodyPr>
          <a:lstStyle/>
          <a:p>
            <a:pPr lvl="0">
              <a:lnSpc>
                <a:spcPct val="150000"/>
              </a:lnSpc>
            </a:pPr>
            <a:r>
              <a:rPr lang="zh-CN" altLang="en-US" sz="2800" b="1" dirty="0">
                <a:solidFill>
                  <a:srgbClr val="ED7D31"/>
                </a:solidFill>
                <a:latin typeface="楷体" panose="02010609060101010101" pitchFamily="49" charset="-122"/>
                <a:ea typeface="楷体" panose="02010609060101010101" pitchFamily="49" charset="-122"/>
              </a:rPr>
              <a:t>② 外围设备与主存储器统一编址</a:t>
            </a:r>
            <a:endParaRPr lang="zh-CN" altLang="en-US" sz="2800" b="1" dirty="0">
              <a:solidFill>
                <a:srgbClr val="ED7D31"/>
              </a:solidFill>
              <a:latin typeface="楷体" panose="02010609060101010101" pitchFamily="49" charset="-122"/>
              <a:ea typeface="楷体" panose="02010609060101010101" pitchFamily="49" charset="-122"/>
            </a:endParaRPr>
          </a:p>
          <a:p>
            <a:pPr lvl="0">
              <a:lnSpc>
                <a:spcPct val="150000"/>
              </a:lnSpc>
            </a:pPr>
            <a:r>
              <a:rPr lang="zh-CN" altLang="en-US" sz="2800" b="1" dirty="0">
                <a:latin typeface="楷体" panose="02010609060101010101" pitchFamily="49" charset="-122"/>
                <a:ea typeface="楷体" panose="02010609060101010101" pitchFamily="49" charset="-122"/>
              </a:rPr>
              <a:t>统一编址到寄存器级</a:t>
            </a:r>
            <a:r>
              <a:rPr lang="en-US" altLang="zh-CN" sz="2800" b="1" dirty="0">
                <a:latin typeface="楷体" panose="02010609060101010101" pitchFamily="49" charset="-122"/>
                <a:ea typeface="楷体" panose="02010609060101010101" pitchFamily="49" charset="-122"/>
              </a:rPr>
              <a:t>,</a:t>
            </a:r>
            <a:r>
              <a:rPr lang="zh-CN" altLang="en-US" sz="2800" b="1" dirty="0">
                <a:latin typeface="楷体" panose="02010609060101010101" pitchFamily="49" charset="-122"/>
                <a:ea typeface="楷体" panose="02010609060101010101" pitchFamily="49" charset="-122"/>
              </a:rPr>
              <a:t>具体做法是将每个外围设备接口中的有关寄存器视作一个主存单元，分配一个存储单元地址</a:t>
            </a:r>
            <a:r>
              <a:rPr lang="en-US" altLang="zh-CN" sz="2800" b="1" dirty="0">
                <a:latin typeface="楷体" panose="02010609060101010101" pitchFamily="49" charset="-122"/>
                <a:ea typeface="楷体" panose="02010609060101010101" pitchFamily="49" charset="-122"/>
              </a:rPr>
              <a:t>(</a:t>
            </a:r>
            <a:r>
              <a:rPr lang="zh-CN" altLang="en-US" sz="2800" b="1" dirty="0">
                <a:latin typeface="楷体" panose="02010609060101010101" pitchFamily="49" charset="-122"/>
                <a:ea typeface="楷体" panose="02010609060101010101" pitchFamily="49" charset="-122"/>
              </a:rPr>
              <a:t>总线地址</a:t>
            </a:r>
            <a:r>
              <a:rPr lang="en-US" altLang="zh-CN" sz="2800" b="1" dirty="0">
                <a:latin typeface="楷体" panose="02010609060101010101" pitchFamily="49" charset="-122"/>
                <a:ea typeface="楷体" panose="02010609060101010101" pitchFamily="49" charset="-122"/>
              </a:rPr>
              <a:t>)</a:t>
            </a:r>
            <a:r>
              <a:rPr lang="zh-CN" altLang="en-US" sz="2800" b="1" dirty="0">
                <a:latin typeface="楷体" panose="02010609060101010101" pitchFamily="49" charset="-122"/>
                <a:ea typeface="楷体" panose="02010609060101010101" pitchFamily="49" charset="-122"/>
              </a:rPr>
              <a:t>。</a:t>
            </a:r>
            <a:endParaRPr lang="en-US" altLang="zh-CN" sz="2800" b="1" dirty="0">
              <a:latin typeface="楷体" panose="02010609060101010101" pitchFamily="49" charset="-122"/>
              <a:ea typeface="楷体" panose="02010609060101010101" pitchFamily="49" charset="-122"/>
            </a:endParaRPr>
          </a:p>
          <a:p>
            <a:pPr lvl="0">
              <a:lnSpc>
                <a:spcPct val="150000"/>
              </a:lnSpc>
            </a:pPr>
            <a:r>
              <a:rPr lang="zh-CN" altLang="en-US" sz="2800" b="1" dirty="0">
                <a:latin typeface="楷体" panose="02010609060101010101" pitchFamily="49" charset="-122"/>
                <a:ea typeface="楷体" panose="02010609060101010101" pitchFamily="49" charset="-122"/>
              </a:rPr>
              <a:t>一个接口视其需要可占用一个或多个总线地址，根据指令给出的地址码</a:t>
            </a:r>
            <a:r>
              <a:rPr lang="en-US" altLang="zh-CN" sz="2800" b="1" dirty="0">
                <a:latin typeface="楷体" panose="02010609060101010101" pitchFamily="49" charset="-122"/>
                <a:ea typeface="楷体" panose="02010609060101010101" pitchFamily="49" charset="-122"/>
              </a:rPr>
              <a:t>,</a:t>
            </a:r>
            <a:r>
              <a:rPr lang="zh-CN" altLang="en-US" sz="2800" b="1" dirty="0">
                <a:latin typeface="楷体" panose="02010609060101010101" pitchFamily="49" charset="-122"/>
                <a:ea typeface="楷体" panose="02010609060101010101" pitchFamily="49" charset="-122"/>
              </a:rPr>
              <a:t>可以判明是访问主存还是访问外围设备</a:t>
            </a:r>
            <a:r>
              <a:rPr lang="en-US" altLang="zh-CN" sz="2800" b="1" dirty="0">
                <a:latin typeface="楷体" panose="02010609060101010101" pitchFamily="49" charset="-122"/>
                <a:ea typeface="楷体" panose="02010609060101010101" pitchFamily="49" charset="-122"/>
              </a:rPr>
              <a:t>,</a:t>
            </a:r>
            <a:r>
              <a:rPr lang="zh-CN" altLang="en-US" sz="2800" b="1" dirty="0">
                <a:latin typeface="楷体" panose="02010609060101010101" pitchFamily="49" charset="-122"/>
                <a:ea typeface="楷体" panose="02010609060101010101" pitchFamily="49" charset="-122"/>
              </a:rPr>
              <a:t>是访问哪一个接口的哪一个寄存器。</a:t>
            </a:r>
            <a:endParaRPr lang="zh-CN" altLang="en-US" sz="2800" b="1" dirty="0">
              <a:latin typeface="楷体" panose="02010609060101010101" pitchFamily="49" charset="-122"/>
              <a:ea typeface="楷体" panose="020106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wipe(left)">
                                      <p:cBhvr>
                                        <p:cTn id="7" dur="500"/>
                                        <p:tgtEl>
                                          <p:spTgt spid="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
                                            <p:txEl>
                                              <p:pRg st="1" end="1"/>
                                            </p:txEl>
                                          </p:spTgt>
                                        </p:tgtEl>
                                        <p:attrNameLst>
                                          <p:attrName>style.visibility</p:attrName>
                                        </p:attrNameLst>
                                      </p:cBhvr>
                                      <p:to>
                                        <p:strVal val="visible"/>
                                      </p:to>
                                    </p:set>
                                    <p:animEffect transition="in" filter="wipe(left)">
                                      <p:cBhvr>
                                        <p:cTn id="12" dur="500"/>
                                        <p:tgtEl>
                                          <p:spTgt spid="1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3">
                                            <p:txEl>
                                              <p:pRg st="2" end="2"/>
                                            </p:txEl>
                                          </p:spTgt>
                                        </p:tgtEl>
                                        <p:attrNameLst>
                                          <p:attrName>style.visibility</p:attrName>
                                        </p:attrNameLst>
                                      </p:cBhvr>
                                      <p:to>
                                        <p:strVal val="visible"/>
                                      </p:to>
                                    </p:set>
                                    <p:animEffect transition="in" filter="wipe(left)">
                                      <p:cBhvr>
                                        <p:cTn id="17" dur="500"/>
                                        <p:tgtEl>
                                          <p:spTgt spid="1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1"/>
            <a:ext cx="9165780" cy="6909474"/>
          </a:xfrm>
          <a:prstGeom prst="rect">
            <a:avLst/>
          </a:prstGeom>
        </p:spPr>
      </p:pic>
      <p:sp>
        <p:nvSpPr>
          <p:cNvPr id="22" name="矩形 21"/>
          <p:cNvSpPr/>
          <p:nvPr/>
        </p:nvSpPr>
        <p:spPr>
          <a:xfrm>
            <a:off x="-9525" y="-1083"/>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lvl="0">
              <a:defRPr/>
            </a:pPr>
            <a:r>
              <a:rPr lang="zh-CN" altLang="en-US" sz="2800" b="1" dirty="0">
                <a:solidFill>
                  <a:prstClr val="white"/>
                </a:solidFill>
                <a:latin typeface="隶书" panose="02010509060101010101" pitchFamily="49" charset="-122"/>
                <a:ea typeface="隶书" panose="02010509060101010101" pitchFamily="49" charset="-122"/>
              </a:rPr>
              <a:t>三、输入</a:t>
            </a:r>
            <a:r>
              <a:rPr lang="en-US" altLang="zh-CN" sz="2800" b="1" dirty="0">
                <a:solidFill>
                  <a:prstClr val="white"/>
                </a:solidFill>
                <a:latin typeface="隶书" panose="02010509060101010101" pitchFamily="49" charset="-122"/>
                <a:ea typeface="隶书" panose="02010509060101010101" pitchFamily="49" charset="-122"/>
              </a:rPr>
              <a:t>/</a:t>
            </a:r>
            <a:r>
              <a:rPr lang="zh-CN" altLang="en-US" sz="2800" b="1" dirty="0">
                <a:solidFill>
                  <a:prstClr val="white"/>
                </a:solidFill>
                <a:latin typeface="隶书" panose="02010509060101010101" pitchFamily="49" charset="-122"/>
                <a:ea typeface="隶书" panose="02010509060101010101" pitchFamily="49" charset="-122"/>
              </a:rPr>
              <a:t>输出</a:t>
            </a:r>
            <a:r>
              <a:rPr lang="en-US" altLang="zh-CN" sz="2800" b="1" dirty="0">
                <a:solidFill>
                  <a:prstClr val="white"/>
                </a:solidFill>
                <a:latin typeface="隶书" panose="02010509060101010101" pitchFamily="49" charset="-122"/>
                <a:ea typeface="隶书" panose="02010509060101010101" pitchFamily="49" charset="-122"/>
              </a:rPr>
              <a:t>(I/O)</a:t>
            </a:r>
            <a:r>
              <a:rPr lang="zh-CN" altLang="en-US" sz="2800" b="1" dirty="0">
                <a:solidFill>
                  <a:prstClr val="white"/>
                </a:solidFill>
                <a:latin typeface="隶书" panose="02010509060101010101" pitchFamily="49" charset="-122"/>
                <a:ea typeface="隶书" panose="02010509060101010101" pitchFamily="49" charset="-122"/>
              </a:rPr>
              <a:t>指令</a:t>
            </a:r>
            <a:endParaRPr lang="zh-CN" altLang="en-US" sz="2800" b="1" dirty="0">
              <a:solidFill>
                <a:prstClr val="white"/>
              </a:solidFill>
              <a:latin typeface="隶书" panose="02010509060101010101" pitchFamily="49" charset="-122"/>
              <a:ea typeface="隶书" panose="02010509060101010101" pitchFamily="49" charset="-122"/>
            </a:endParaRPr>
          </a:p>
        </p:txBody>
      </p:sp>
      <p:cxnSp>
        <p:nvCxnSpPr>
          <p:cNvPr id="31" name="直接连接符 30"/>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defRPr/>
            </a:pPr>
            <a:fld id="{77BCE356-9457-462E-897A-B9DD93EF5093}" type="datetime1">
              <a:rPr kumimoji="0" lang="zh-CN" altLang="en-US" sz="1200" b="0" i="0" u="none" strike="noStrike" kern="1200" cap="none" spc="0" normalizeH="0" baseline="0" noProof="0" smtClean="0">
                <a:ln>
                  <a:noFill/>
                </a:ln>
                <a:solidFill>
                  <a:prstClr val="black">
                    <a:tint val="75000"/>
                  </a:prstClr>
                </a:solidFill>
                <a:effectLst/>
                <a:uLnTx/>
                <a:uFillTx/>
                <a:latin typeface="Calibri" panose="020F0502020204030204"/>
                <a:ea typeface="等线" panose="02010600030101010101" pitchFamily="2" charset="-122"/>
                <a:cs typeface="+mn-cs"/>
              </a:rPr>
            </a:fld>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rPr>
              <a:t>计算机组成原理</a:t>
            </a:r>
            <a:r>
              <a:rPr kumimoji="0" lang="en-US" altLang="zh-CN" sz="12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rPr>
              <a:t>--</a:t>
            </a:r>
            <a:r>
              <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rPr>
              <a:t>第二章 指令系统</a:t>
            </a:r>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endParaRPr>
          </a:p>
        </p:txBody>
      </p:sp>
      <p:sp>
        <p:nvSpPr>
          <p:cNvPr id="8" name="灯片编号占位符 7"/>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CD331227-691F-4B7F-8493-F4368ED92163}" type="slidenum">
              <a:rPr kumimoji="0" lang="zh-CN" altLang="en-US" sz="1200" b="0" i="0" u="none" strike="noStrike" kern="1200" cap="none" spc="0" normalizeH="0" baseline="0" noProof="0" smtClean="0">
                <a:ln>
                  <a:noFill/>
                </a:ln>
                <a:solidFill>
                  <a:prstClr val="black">
                    <a:tint val="75000"/>
                  </a:prstClr>
                </a:solidFill>
                <a:effectLst/>
                <a:uLnTx/>
                <a:uFillTx/>
                <a:latin typeface="Calibri" panose="020F0502020204030204"/>
                <a:ea typeface="等线" panose="02010600030101010101" pitchFamily="2" charset="-122"/>
                <a:cs typeface="+mn-cs"/>
              </a:rPr>
            </a:fld>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endParaRPr>
          </a:p>
        </p:txBody>
      </p:sp>
      <p:sp>
        <p:nvSpPr>
          <p:cNvPr id="12" name="Rectangle 3"/>
          <p:cNvSpPr>
            <a:spLocks noChangeArrowheads="1"/>
          </p:cNvSpPr>
          <p:nvPr/>
        </p:nvSpPr>
        <p:spPr bwMode="auto">
          <a:xfrm>
            <a:off x="2038524" y="1395577"/>
            <a:ext cx="506695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276225" algn="ctr" defTabSz="914400" rtl="0" eaLnBrk="0" fontAlgn="base" latinLnBrk="0" hangingPunct="0">
              <a:lnSpc>
                <a:spcPct val="100000"/>
              </a:lnSpc>
              <a:spcBef>
                <a:spcPct val="0"/>
              </a:spcBef>
              <a:spcAft>
                <a:spcPct val="0"/>
              </a:spcAft>
              <a:buClrTx/>
              <a:buSzTx/>
              <a:buFontTx/>
              <a:buNone/>
              <a:defRPr/>
            </a:pPr>
            <a:r>
              <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Times New Roman" panose="02020603050405020304" pitchFamily="18" charset="0"/>
              </a:rPr>
              <a:t>单独编址与统一编址的比较</a:t>
            </a:r>
            <a:endPar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endParaRPr>
          </a:p>
        </p:txBody>
      </p:sp>
      <p:graphicFrame>
        <p:nvGraphicFramePr>
          <p:cNvPr id="14" name="表格 13"/>
          <p:cNvGraphicFramePr>
            <a:graphicFrameLocks noGrp="1"/>
          </p:cNvGraphicFramePr>
          <p:nvPr/>
        </p:nvGraphicFramePr>
        <p:xfrm>
          <a:off x="520701" y="2029604"/>
          <a:ext cx="8102598" cy="3627120"/>
        </p:xfrm>
        <a:graphic>
          <a:graphicData uri="http://schemas.openxmlformats.org/drawingml/2006/table">
            <a:tbl>
              <a:tblPr firstRow="1" bandRow="1">
                <a:tableStyleId>{68D230F3-CF80-4859-8CE7-A43EE81993B5}</a:tableStyleId>
              </a:tblPr>
              <a:tblGrid>
                <a:gridCol w="1149348"/>
                <a:gridCol w="3371850"/>
                <a:gridCol w="3581400"/>
              </a:tblGrid>
              <a:tr h="370840">
                <a:tc>
                  <a:txBody>
                    <a:bodyPr/>
                    <a:lstStyle/>
                    <a:p>
                      <a:endParaRPr lang="zh-CN" altLang="en-US" sz="2800" b="1" dirty="0">
                        <a:latin typeface="楷体" panose="02010609060101010101" pitchFamily="49" charset="-122"/>
                        <a:ea typeface="楷体" panose="02010609060101010101" pitchFamily="49" charset="-122"/>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800" b="1" kern="1200" dirty="0">
                          <a:solidFill>
                            <a:schemeClr val="tx1"/>
                          </a:solidFill>
                          <a:effectLst/>
                          <a:latin typeface="楷体" panose="02010609060101010101" pitchFamily="49" charset="-122"/>
                          <a:ea typeface="楷体" panose="02010609060101010101" pitchFamily="49" charset="-122"/>
                          <a:cs typeface="+mn-cs"/>
                        </a:rPr>
                        <a:t>单独编址方式</a:t>
                      </a:r>
                      <a:endParaRPr lang="zh-CN" altLang="en-US" sz="2800" b="1" kern="1200" dirty="0">
                        <a:solidFill>
                          <a:schemeClr val="tx1"/>
                        </a:solidFill>
                        <a:effectLst/>
                        <a:latin typeface="楷体" panose="02010609060101010101" pitchFamily="49" charset="-122"/>
                        <a:ea typeface="楷体" panose="02010609060101010101" pitchFamily="49" charset="-122"/>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800" b="1" kern="1200" dirty="0">
                          <a:solidFill>
                            <a:schemeClr val="tx1"/>
                          </a:solidFill>
                          <a:effectLst/>
                          <a:latin typeface="楷体" panose="02010609060101010101" pitchFamily="49" charset="-122"/>
                          <a:ea typeface="楷体" panose="02010609060101010101" pitchFamily="49" charset="-122"/>
                          <a:cs typeface="+mn-cs"/>
                        </a:rPr>
                        <a:t>统一编址方式</a:t>
                      </a:r>
                      <a:endParaRPr lang="zh-CN" altLang="en-US" sz="2800" b="1" kern="1200" dirty="0">
                        <a:solidFill>
                          <a:schemeClr val="tx1"/>
                        </a:solidFill>
                        <a:effectLst/>
                        <a:latin typeface="楷体" panose="02010609060101010101" pitchFamily="49" charset="-122"/>
                        <a:ea typeface="楷体" panose="02010609060101010101" pitchFamily="49" charset="-122"/>
                        <a:cs typeface="+mn-cs"/>
                      </a:endParaRPr>
                    </a:p>
                  </a:txBody>
                  <a:tcPr/>
                </a:tc>
              </a:tr>
              <a:tr h="370840">
                <a:tc>
                  <a:txBody>
                    <a:bodyPr/>
                    <a:lstStyle/>
                    <a:p>
                      <a:pPr algn="ctr"/>
                      <a:r>
                        <a:rPr lang="zh-CN" altLang="en-US" sz="2800" b="1" dirty="0">
                          <a:latin typeface="楷体" panose="02010609060101010101" pitchFamily="49" charset="-122"/>
                          <a:ea typeface="楷体" panose="02010609060101010101" pitchFamily="49" charset="-122"/>
                        </a:rPr>
                        <a:t>优点</a:t>
                      </a:r>
                      <a:endParaRPr lang="zh-CN" altLang="en-US" sz="2800" b="1" dirty="0">
                        <a:latin typeface="楷体" panose="02010609060101010101" pitchFamily="49" charset="-122"/>
                        <a:ea typeface="楷体" panose="02010609060101010101" pitchFamily="49" charset="-122"/>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2400" b="1" kern="1200" dirty="0">
                          <a:solidFill>
                            <a:schemeClr val="tx1"/>
                          </a:solidFill>
                          <a:effectLst/>
                          <a:latin typeface="楷体" panose="02010609060101010101" pitchFamily="49" charset="-122"/>
                          <a:ea typeface="楷体" panose="02010609060101010101" pitchFamily="49" charset="-122"/>
                          <a:cs typeface="+mn-cs"/>
                        </a:rPr>
                        <a:t>I/O</a:t>
                      </a:r>
                      <a:r>
                        <a:rPr lang="zh-CN" altLang="en-US" sz="2400" b="1" kern="1200" dirty="0">
                          <a:solidFill>
                            <a:schemeClr val="tx1"/>
                          </a:solidFill>
                          <a:effectLst/>
                          <a:latin typeface="楷体" panose="02010609060101010101" pitchFamily="49" charset="-122"/>
                          <a:ea typeface="楷体" panose="02010609060101010101" pitchFamily="49" charset="-122"/>
                          <a:cs typeface="+mn-cs"/>
                        </a:rPr>
                        <a:t>指令和传送指令容易区分，外设地址线少，译码简单，主存空间不会闲置</a:t>
                      </a:r>
                      <a:endParaRPr lang="zh-CN" altLang="en-US" sz="2400" b="1" kern="1200" dirty="0">
                        <a:solidFill>
                          <a:schemeClr val="tx1"/>
                        </a:solidFill>
                        <a:effectLst/>
                        <a:latin typeface="楷体" panose="02010609060101010101" pitchFamily="49" charset="-122"/>
                        <a:ea typeface="楷体" panose="02010609060101010101" pitchFamily="49" charset="-122"/>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2400" b="1" kern="1200" dirty="0">
                          <a:solidFill>
                            <a:schemeClr val="tx1"/>
                          </a:solidFill>
                          <a:effectLst/>
                          <a:latin typeface="楷体" panose="02010609060101010101" pitchFamily="49" charset="-122"/>
                          <a:ea typeface="楷体" panose="02010609060101010101" pitchFamily="49" charset="-122"/>
                          <a:cs typeface="+mn-cs"/>
                        </a:rPr>
                        <a:t>可用传送指令代替专用</a:t>
                      </a:r>
                      <a:r>
                        <a:rPr lang="en-US" altLang="zh-CN" sz="2400" b="1" kern="1200" dirty="0">
                          <a:solidFill>
                            <a:schemeClr val="tx1"/>
                          </a:solidFill>
                          <a:effectLst/>
                          <a:latin typeface="楷体" panose="02010609060101010101" pitchFamily="49" charset="-122"/>
                          <a:ea typeface="楷体" panose="02010609060101010101" pitchFamily="49" charset="-122"/>
                          <a:cs typeface="+mn-cs"/>
                        </a:rPr>
                        <a:t>I/O</a:t>
                      </a:r>
                      <a:r>
                        <a:rPr lang="zh-CN" altLang="en-US" sz="2400" b="1" kern="1200" dirty="0">
                          <a:solidFill>
                            <a:schemeClr val="tx1"/>
                          </a:solidFill>
                          <a:effectLst/>
                          <a:latin typeface="楷体" panose="02010609060101010101" pitchFamily="49" charset="-122"/>
                          <a:ea typeface="楷体" panose="02010609060101010101" pitchFamily="49" charset="-122"/>
                          <a:cs typeface="+mn-cs"/>
                        </a:rPr>
                        <a:t>指令，通过地址总线访问外设接口中的寄存器（如同通过地址总线访问主存单元一样）</a:t>
                      </a:r>
                      <a:endParaRPr lang="zh-CN" altLang="en-US" sz="2400" b="1" kern="1200" dirty="0">
                        <a:solidFill>
                          <a:schemeClr val="tx1"/>
                        </a:solidFill>
                        <a:effectLst/>
                        <a:latin typeface="楷体" panose="02010609060101010101" pitchFamily="49" charset="-122"/>
                        <a:ea typeface="楷体" panose="02010609060101010101" pitchFamily="49" charset="-122"/>
                        <a:cs typeface="+mn-cs"/>
                      </a:endParaRPr>
                    </a:p>
                  </a:txBody>
                  <a:tcPr/>
                </a:tc>
              </a:tr>
              <a:tr h="370840">
                <a:tc>
                  <a:txBody>
                    <a:bodyPr/>
                    <a:lstStyle/>
                    <a:p>
                      <a:pPr algn="ctr"/>
                      <a:r>
                        <a:rPr lang="zh-CN" altLang="en-US" sz="2800" b="1" dirty="0">
                          <a:latin typeface="楷体" panose="02010609060101010101" pitchFamily="49" charset="-122"/>
                          <a:ea typeface="楷体" panose="02010609060101010101" pitchFamily="49" charset="-122"/>
                        </a:rPr>
                        <a:t>缺点</a:t>
                      </a:r>
                      <a:endParaRPr lang="zh-CN" altLang="en-US" sz="2800" b="1" dirty="0">
                        <a:latin typeface="楷体" panose="02010609060101010101" pitchFamily="49" charset="-122"/>
                        <a:ea typeface="楷体" panose="02010609060101010101" pitchFamily="49" charset="-122"/>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2400" b="1" kern="1200" dirty="0">
                          <a:solidFill>
                            <a:schemeClr val="tx1"/>
                          </a:solidFill>
                          <a:effectLst/>
                          <a:latin typeface="楷体" panose="02010609060101010101" pitchFamily="49" charset="-122"/>
                          <a:ea typeface="楷体" panose="02010609060101010101" pitchFamily="49" charset="-122"/>
                          <a:cs typeface="+mn-cs"/>
                        </a:rPr>
                        <a:t>控制类总线中增加了</a:t>
                      </a:r>
                      <a:r>
                        <a:rPr lang="en-US" altLang="zh-CN" sz="2400" b="1" kern="1200" dirty="0">
                          <a:solidFill>
                            <a:schemeClr val="tx1"/>
                          </a:solidFill>
                          <a:effectLst/>
                          <a:latin typeface="楷体" panose="02010609060101010101" pitchFamily="49" charset="-122"/>
                          <a:ea typeface="楷体" panose="02010609060101010101" pitchFamily="49" charset="-122"/>
                          <a:cs typeface="+mn-cs"/>
                        </a:rPr>
                        <a:t>I/O Read </a:t>
                      </a:r>
                      <a:r>
                        <a:rPr lang="zh-CN" altLang="en-US" sz="2400" b="1" kern="1200" dirty="0">
                          <a:solidFill>
                            <a:schemeClr val="tx1"/>
                          </a:solidFill>
                          <a:effectLst/>
                          <a:latin typeface="楷体" panose="02010609060101010101" pitchFamily="49" charset="-122"/>
                          <a:ea typeface="楷体" panose="02010609060101010101" pitchFamily="49" charset="-122"/>
                          <a:cs typeface="+mn-cs"/>
                        </a:rPr>
                        <a:t>和 </a:t>
                      </a:r>
                      <a:r>
                        <a:rPr lang="en-US" altLang="zh-CN" sz="2400" b="1" kern="1200" dirty="0">
                          <a:solidFill>
                            <a:schemeClr val="tx1"/>
                          </a:solidFill>
                          <a:effectLst/>
                          <a:latin typeface="楷体" panose="02010609060101010101" pitchFamily="49" charset="-122"/>
                          <a:ea typeface="楷体" panose="02010609060101010101" pitchFamily="49" charset="-122"/>
                          <a:cs typeface="+mn-cs"/>
                        </a:rPr>
                        <a:t>I/O Write </a:t>
                      </a:r>
                      <a:r>
                        <a:rPr lang="zh-CN" altLang="en-US" sz="2400" b="1" kern="1200" dirty="0">
                          <a:solidFill>
                            <a:schemeClr val="tx1"/>
                          </a:solidFill>
                          <a:effectLst/>
                          <a:latin typeface="楷体" panose="02010609060101010101" pitchFamily="49" charset="-122"/>
                          <a:ea typeface="楷体" panose="02010609060101010101" pitchFamily="49" charset="-122"/>
                          <a:cs typeface="+mn-cs"/>
                        </a:rPr>
                        <a:t>信号线</a:t>
                      </a:r>
                      <a:endParaRPr lang="zh-CN" altLang="en-US" sz="2400" b="1" kern="1200" dirty="0">
                        <a:solidFill>
                          <a:schemeClr val="tx1"/>
                        </a:solidFill>
                        <a:effectLst/>
                        <a:latin typeface="楷体" panose="02010609060101010101" pitchFamily="49" charset="-122"/>
                        <a:ea typeface="楷体" panose="02010609060101010101" pitchFamily="49" charset="-122"/>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2400" b="1" kern="1200" dirty="0">
                          <a:solidFill>
                            <a:schemeClr val="tx1"/>
                          </a:solidFill>
                          <a:effectLst/>
                          <a:latin typeface="楷体" panose="02010609060101010101" pitchFamily="49" charset="-122"/>
                          <a:ea typeface="楷体" panose="02010609060101010101" pitchFamily="49" charset="-122"/>
                          <a:cs typeface="+mn-cs"/>
                        </a:rPr>
                        <a:t>接口中的寄存器占用主存一部分地址，减少了主存的可用空间</a:t>
                      </a:r>
                      <a:endParaRPr lang="zh-CN" altLang="en-US" sz="2400" b="1" kern="1200" dirty="0">
                        <a:solidFill>
                          <a:schemeClr val="tx1"/>
                        </a:solidFill>
                        <a:effectLst/>
                        <a:latin typeface="楷体" panose="02010609060101010101" pitchFamily="49" charset="-122"/>
                        <a:ea typeface="楷体" panose="02010609060101010101" pitchFamily="49" charset="-122"/>
                        <a:cs typeface="+mn-cs"/>
                      </a:endParaRPr>
                    </a:p>
                  </a:txBody>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1"/>
            <a:ext cx="9165780" cy="6909474"/>
          </a:xfrm>
          <a:prstGeom prst="rect">
            <a:avLst/>
          </a:prstGeom>
        </p:spPr>
      </p:pic>
      <p:sp>
        <p:nvSpPr>
          <p:cNvPr id="22" name="矩形 21"/>
          <p:cNvSpPr/>
          <p:nvPr/>
        </p:nvSpPr>
        <p:spPr>
          <a:xfrm>
            <a:off x="-9525" y="-1083"/>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lvl="0">
              <a:defRPr/>
            </a:pPr>
            <a:r>
              <a:rPr lang="zh-CN" altLang="en-US" sz="2800" b="1" dirty="0">
                <a:solidFill>
                  <a:prstClr val="white"/>
                </a:solidFill>
                <a:latin typeface="隶书" panose="02010509060101010101" pitchFamily="49" charset="-122"/>
                <a:ea typeface="隶书" panose="02010509060101010101" pitchFamily="49" charset="-122"/>
              </a:rPr>
              <a:t>三、输入</a:t>
            </a:r>
            <a:r>
              <a:rPr lang="en-US" altLang="zh-CN" sz="2800" b="1" dirty="0">
                <a:solidFill>
                  <a:prstClr val="white"/>
                </a:solidFill>
                <a:latin typeface="隶书" panose="02010509060101010101" pitchFamily="49" charset="-122"/>
                <a:ea typeface="隶书" panose="02010509060101010101" pitchFamily="49" charset="-122"/>
              </a:rPr>
              <a:t>/</a:t>
            </a:r>
            <a:r>
              <a:rPr lang="zh-CN" altLang="en-US" sz="2800" b="1" dirty="0">
                <a:solidFill>
                  <a:prstClr val="white"/>
                </a:solidFill>
                <a:latin typeface="隶书" panose="02010509060101010101" pitchFamily="49" charset="-122"/>
                <a:ea typeface="隶书" panose="02010509060101010101" pitchFamily="49" charset="-122"/>
              </a:rPr>
              <a:t>输出</a:t>
            </a:r>
            <a:r>
              <a:rPr lang="en-US" altLang="zh-CN" sz="2800" b="1" dirty="0">
                <a:solidFill>
                  <a:prstClr val="white"/>
                </a:solidFill>
                <a:latin typeface="隶书" panose="02010509060101010101" pitchFamily="49" charset="-122"/>
                <a:ea typeface="隶书" panose="02010509060101010101" pitchFamily="49" charset="-122"/>
              </a:rPr>
              <a:t>(I/O)</a:t>
            </a:r>
            <a:r>
              <a:rPr lang="zh-CN" altLang="en-US" sz="2800" b="1" dirty="0">
                <a:solidFill>
                  <a:prstClr val="white"/>
                </a:solidFill>
                <a:latin typeface="隶书" panose="02010509060101010101" pitchFamily="49" charset="-122"/>
                <a:ea typeface="隶书" panose="02010509060101010101" pitchFamily="49" charset="-122"/>
              </a:rPr>
              <a:t>指令</a:t>
            </a:r>
            <a:endParaRPr lang="zh-CN" altLang="en-US" sz="2800" b="1" dirty="0">
              <a:solidFill>
                <a:prstClr val="white"/>
              </a:solidFill>
              <a:latin typeface="隶书" panose="02010509060101010101" pitchFamily="49" charset="-122"/>
              <a:ea typeface="隶书" panose="02010509060101010101" pitchFamily="49" charset="-122"/>
            </a:endParaRPr>
          </a:p>
        </p:txBody>
      </p:sp>
      <p:cxnSp>
        <p:nvCxnSpPr>
          <p:cNvPr id="31" name="直接连接符 30"/>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defRPr/>
            </a:pPr>
            <a:fld id="{5F3D4F42-8A53-4381-ABE4-D2523921E956}" type="datetime1">
              <a:rPr kumimoji="0" lang="zh-CN" altLang="en-US" sz="1200" b="0" i="0" u="none" strike="noStrike" kern="1200" cap="none" spc="0" normalizeH="0" baseline="0" noProof="0" smtClean="0">
                <a:ln>
                  <a:noFill/>
                </a:ln>
                <a:solidFill>
                  <a:prstClr val="black">
                    <a:tint val="75000"/>
                  </a:prstClr>
                </a:solidFill>
                <a:effectLst/>
                <a:uLnTx/>
                <a:uFillTx/>
                <a:latin typeface="Calibri" panose="020F0502020204030204"/>
                <a:ea typeface="等线" panose="02010600030101010101" pitchFamily="2" charset="-122"/>
                <a:cs typeface="+mn-cs"/>
              </a:rPr>
            </a:fld>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rPr>
              <a:t>计算机组成原理</a:t>
            </a:r>
            <a:r>
              <a:rPr kumimoji="0" lang="en-US" altLang="zh-CN" sz="12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rPr>
              <a:t>--</a:t>
            </a:r>
            <a:r>
              <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rPr>
              <a:t>第二章 指令系统</a:t>
            </a:r>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endParaRPr>
          </a:p>
        </p:txBody>
      </p:sp>
      <p:sp>
        <p:nvSpPr>
          <p:cNvPr id="8" name="灯片编号占位符 7"/>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CD331227-691F-4B7F-8493-F4368ED92163}" type="slidenum">
              <a:rPr kumimoji="0" lang="zh-CN" altLang="en-US" sz="1200" b="0" i="0" u="none" strike="noStrike" kern="1200" cap="none" spc="0" normalizeH="0" baseline="0" noProof="0" smtClean="0">
                <a:ln>
                  <a:noFill/>
                </a:ln>
                <a:solidFill>
                  <a:prstClr val="black">
                    <a:tint val="75000"/>
                  </a:prstClr>
                </a:solidFill>
                <a:effectLst/>
                <a:uLnTx/>
                <a:uFillTx/>
                <a:latin typeface="Calibri" panose="020F0502020204030204"/>
                <a:ea typeface="等线" panose="02010600030101010101" pitchFamily="2" charset="-122"/>
                <a:cs typeface="+mn-cs"/>
              </a:rPr>
            </a:fld>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endParaRPr>
          </a:p>
        </p:txBody>
      </p:sp>
      <p:sp>
        <p:nvSpPr>
          <p:cNvPr id="13" name="Text Box 4"/>
          <p:cNvSpPr txBox="1"/>
          <p:nvPr/>
        </p:nvSpPr>
        <p:spPr>
          <a:xfrm>
            <a:off x="310430" y="973950"/>
            <a:ext cx="8523139" cy="3869329"/>
          </a:xfrm>
          <a:prstGeom prst="rect">
            <a:avLst/>
          </a:prstGeom>
          <a:noFill/>
          <a:ln w="9525">
            <a:noFill/>
          </a:ln>
        </p:spPr>
        <p:txBody>
          <a:bodyPr wrap="square" anchor="t">
            <a:spAutoFit/>
          </a:bodyPr>
          <a:lstStyle/>
          <a:p>
            <a:pPr marL="0" marR="0" lvl="0" indent="0" algn="l" defTabSz="457200" rtl="0" eaLnBrk="1" fontAlgn="auto" latinLnBrk="0" hangingPunct="1">
              <a:lnSpc>
                <a:spcPct val="150000"/>
              </a:lnSpc>
              <a:spcBef>
                <a:spcPts val="0"/>
              </a:spcBef>
              <a:spcAft>
                <a:spcPts val="0"/>
              </a:spcAft>
              <a:buClrTx/>
              <a:buSzTx/>
              <a:buFontTx/>
              <a:buNone/>
              <a:defRPr/>
            </a:pPr>
            <a:r>
              <a:rPr kumimoji="0" lang="zh-CN" altLang="en-US" sz="2800" b="1" i="0" u="none" strike="noStrike" kern="1200" cap="none" spc="0" normalizeH="0" baseline="0" noProof="0" dirty="0">
                <a:ln>
                  <a:noFill/>
                </a:ln>
                <a:solidFill>
                  <a:srgbClr val="0563C1"/>
                </a:solidFill>
                <a:effectLst/>
                <a:uLnTx/>
                <a:uFillTx/>
                <a:latin typeface="楷体" panose="02010609060101010101" pitchFamily="49" charset="-122"/>
                <a:ea typeface="楷体" panose="02010609060101010101" pitchFamily="49" charset="-122"/>
                <a:cs typeface="+mn-cs"/>
              </a:rPr>
              <a:t>（</a:t>
            </a:r>
            <a:r>
              <a:rPr kumimoji="0" lang="en-US" altLang="zh-CN" sz="2800" b="1" i="0" u="none" strike="noStrike" kern="1200" cap="none" spc="0" normalizeH="0" baseline="0" noProof="0" dirty="0">
                <a:ln>
                  <a:noFill/>
                </a:ln>
                <a:solidFill>
                  <a:srgbClr val="0563C1"/>
                </a:solidFill>
                <a:effectLst/>
                <a:uLnTx/>
                <a:uFillTx/>
                <a:latin typeface="楷体" panose="02010609060101010101" pitchFamily="49" charset="-122"/>
                <a:ea typeface="楷体" panose="02010609060101010101" pitchFamily="49" charset="-122"/>
                <a:cs typeface="+mn-cs"/>
              </a:rPr>
              <a:t>2</a:t>
            </a:r>
            <a:r>
              <a:rPr kumimoji="0" lang="zh-CN" altLang="en-US" sz="2800" b="1" i="0" u="none" strike="noStrike" kern="1200" cap="none" spc="0" normalizeH="0" baseline="0" noProof="0" dirty="0">
                <a:ln>
                  <a:noFill/>
                </a:ln>
                <a:solidFill>
                  <a:srgbClr val="0563C1"/>
                </a:solidFill>
                <a:effectLst/>
                <a:uLnTx/>
                <a:uFillTx/>
                <a:latin typeface="楷体" panose="02010609060101010101" pitchFamily="49" charset="-122"/>
                <a:ea typeface="楷体" panose="02010609060101010101" pitchFamily="49" charset="-122"/>
                <a:cs typeface="+mn-cs"/>
              </a:rPr>
              <a:t>）</a:t>
            </a:r>
            <a:r>
              <a:rPr kumimoji="0" lang="en-US" altLang="zh-CN" sz="2800" b="1" i="0" u="none" strike="noStrike" kern="1200" cap="none" spc="0" normalizeH="0" baseline="0" noProof="0" dirty="0">
                <a:ln>
                  <a:noFill/>
                </a:ln>
                <a:solidFill>
                  <a:srgbClr val="0563C1"/>
                </a:solidFill>
                <a:effectLst/>
                <a:uLnTx/>
                <a:uFillTx/>
                <a:latin typeface="楷体" panose="02010609060101010101" pitchFamily="49" charset="-122"/>
                <a:ea typeface="楷体" panose="02010609060101010101" pitchFamily="49" charset="-122"/>
                <a:cs typeface="+mn-cs"/>
              </a:rPr>
              <a:t>I/O</a:t>
            </a:r>
            <a:r>
              <a:rPr kumimoji="0" lang="zh-CN" altLang="en-US" sz="2800" b="1" i="0" u="none" strike="noStrike" kern="1200" cap="none" spc="0" normalizeH="0" baseline="0" noProof="0" dirty="0">
                <a:ln>
                  <a:noFill/>
                </a:ln>
                <a:solidFill>
                  <a:srgbClr val="0563C1"/>
                </a:solidFill>
                <a:effectLst/>
                <a:uLnTx/>
                <a:uFillTx/>
                <a:latin typeface="楷体" panose="02010609060101010101" pitchFamily="49" charset="-122"/>
                <a:ea typeface="楷体" panose="02010609060101010101" pitchFamily="49" charset="-122"/>
                <a:cs typeface="+mn-cs"/>
              </a:rPr>
              <a:t>指令的设置方法</a:t>
            </a:r>
            <a:endParaRPr kumimoji="0" lang="en-US" altLang="zh-CN" sz="2800" b="1" i="0" u="none" strike="noStrike" kern="1200" cap="none" spc="0" normalizeH="0" baseline="0" noProof="0" dirty="0">
              <a:ln>
                <a:noFill/>
              </a:ln>
              <a:solidFill>
                <a:srgbClr val="0563C1"/>
              </a:solidFill>
              <a:effectLst/>
              <a:uLnTx/>
              <a:uFillTx/>
              <a:latin typeface="楷体" panose="02010609060101010101" pitchFamily="49" charset="-122"/>
              <a:ea typeface="楷体" panose="02010609060101010101" pitchFamily="49" charset="-122"/>
              <a:cs typeface="+mn-cs"/>
            </a:endParaRPr>
          </a:p>
          <a:p>
            <a:pPr marL="0" marR="0" lvl="0" indent="0" algn="l" defTabSz="457200" rtl="0" eaLnBrk="1" fontAlgn="auto" latinLnBrk="0" hangingPunct="1">
              <a:lnSpc>
                <a:spcPct val="150000"/>
              </a:lnSpc>
              <a:spcBef>
                <a:spcPts val="0"/>
              </a:spcBef>
              <a:spcAft>
                <a:spcPts val="0"/>
              </a:spcAft>
              <a:buClrTx/>
              <a:buSzTx/>
              <a:buFontTx/>
              <a:buNone/>
              <a:defRPr/>
            </a:pPr>
            <a:r>
              <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通常有三类常见的</a:t>
            </a:r>
            <a:r>
              <a:rPr kumimoji="0" lang="en-US" altLang="zh-CN"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I/O</a:t>
            </a:r>
            <a:r>
              <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指令设置方法，一台计算机可以选取其中的一种或数种。</a:t>
            </a:r>
            <a:endPar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endParaRPr>
          </a:p>
          <a:p>
            <a:pPr>
              <a:lnSpc>
                <a:spcPct val="150000"/>
              </a:lnSpc>
            </a:pPr>
            <a:r>
              <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   ① 设置专用的</a:t>
            </a:r>
            <a:r>
              <a:rPr kumimoji="0" lang="en-US" altLang="zh-CN"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I/O</a:t>
            </a:r>
            <a:r>
              <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指令：</a:t>
            </a:r>
            <a:r>
              <a:rPr kumimoji="0" lang="en-US" altLang="zh-CN"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IN</a:t>
            </a:r>
            <a:r>
              <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a:t>
            </a:r>
            <a:r>
              <a:rPr kumimoji="0" lang="en-US" altLang="zh-CN"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OUT</a:t>
            </a:r>
            <a:endParaRPr kumimoji="0" lang="en-US" altLang="zh-CN"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endParaRPr>
          </a:p>
          <a:p>
            <a:pPr>
              <a:lnSpc>
                <a:spcPct val="150000"/>
              </a:lnSpc>
            </a:pPr>
            <a:r>
              <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   ② 采用通用的数据传送指令实现</a:t>
            </a:r>
            <a:r>
              <a:rPr kumimoji="0" lang="en-US" altLang="zh-CN"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I/O</a:t>
            </a:r>
            <a:r>
              <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操作</a:t>
            </a:r>
            <a:endPar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endParaRPr>
          </a:p>
          <a:p>
            <a:pPr>
              <a:lnSpc>
                <a:spcPct val="150000"/>
              </a:lnSpc>
            </a:pPr>
            <a:r>
              <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   ③ 通过</a:t>
            </a:r>
            <a:r>
              <a:rPr kumimoji="0" lang="en-US" altLang="zh-CN"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I/O</a:t>
            </a:r>
            <a:r>
              <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处理器（或</a:t>
            </a:r>
            <a:r>
              <a:rPr kumimoji="0" lang="en-US" altLang="zh-CN"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I/O</a:t>
            </a:r>
            <a:r>
              <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处理机）控制</a:t>
            </a:r>
            <a:r>
              <a:rPr kumimoji="0" lang="en-US" altLang="zh-CN"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I/O</a:t>
            </a:r>
            <a:r>
              <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操作</a:t>
            </a:r>
            <a:endPar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wipe(left)">
                                      <p:cBhvr>
                                        <p:cTn id="7" dur="500"/>
                                        <p:tgtEl>
                                          <p:spTgt spid="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
                                            <p:txEl>
                                              <p:pRg st="1" end="1"/>
                                            </p:txEl>
                                          </p:spTgt>
                                        </p:tgtEl>
                                        <p:attrNameLst>
                                          <p:attrName>style.visibility</p:attrName>
                                        </p:attrNameLst>
                                      </p:cBhvr>
                                      <p:to>
                                        <p:strVal val="visible"/>
                                      </p:to>
                                    </p:set>
                                    <p:animEffect transition="in" filter="wipe(left)">
                                      <p:cBhvr>
                                        <p:cTn id="12" dur="500"/>
                                        <p:tgtEl>
                                          <p:spTgt spid="1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3">
                                            <p:txEl>
                                              <p:pRg st="2" end="2"/>
                                            </p:txEl>
                                          </p:spTgt>
                                        </p:tgtEl>
                                        <p:attrNameLst>
                                          <p:attrName>style.visibility</p:attrName>
                                        </p:attrNameLst>
                                      </p:cBhvr>
                                      <p:to>
                                        <p:strVal val="visible"/>
                                      </p:to>
                                    </p:set>
                                    <p:animEffect transition="in" filter="wipe(left)">
                                      <p:cBhvr>
                                        <p:cTn id="17" dur="500"/>
                                        <p:tgtEl>
                                          <p:spTgt spid="1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3">
                                            <p:txEl>
                                              <p:pRg st="3" end="3"/>
                                            </p:txEl>
                                          </p:spTgt>
                                        </p:tgtEl>
                                        <p:attrNameLst>
                                          <p:attrName>style.visibility</p:attrName>
                                        </p:attrNameLst>
                                      </p:cBhvr>
                                      <p:to>
                                        <p:strVal val="visible"/>
                                      </p:to>
                                    </p:set>
                                    <p:animEffect transition="in" filter="wipe(left)">
                                      <p:cBhvr>
                                        <p:cTn id="22" dur="500"/>
                                        <p:tgtEl>
                                          <p:spTgt spid="1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3">
                                            <p:txEl>
                                              <p:pRg st="4" end="4"/>
                                            </p:txEl>
                                          </p:spTgt>
                                        </p:tgtEl>
                                        <p:attrNameLst>
                                          <p:attrName>style.visibility</p:attrName>
                                        </p:attrNameLst>
                                      </p:cBhvr>
                                      <p:to>
                                        <p:strVal val="visible"/>
                                      </p:to>
                                    </p:set>
                                    <p:animEffect transition="in" filter="wipe(left)">
                                      <p:cBhvr>
                                        <p:cTn id="27" dur="500"/>
                                        <p:tgtEl>
                                          <p:spTgt spid="1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1"/>
            <a:ext cx="9165780" cy="6909474"/>
          </a:xfrm>
          <a:prstGeom prst="rect">
            <a:avLst/>
          </a:prstGeom>
        </p:spPr>
      </p:pic>
      <p:sp>
        <p:nvSpPr>
          <p:cNvPr id="22" name="矩形 21"/>
          <p:cNvSpPr/>
          <p:nvPr/>
        </p:nvSpPr>
        <p:spPr>
          <a:xfrm>
            <a:off x="-9525" y="-1083"/>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lvl="0">
              <a:defRPr/>
            </a:pPr>
            <a:r>
              <a:rPr lang="zh-CN" altLang="en-US" sz="2800" b="1" dirty="0">
                <a:solidFill>
                  <a:prstClr val="white"/>
                </a:solidFill>
                <a:latin typeface="隶书" panose="02010509060101010101" pitchFamily="49" charset="-122"/>
                <a:ea typeface="隶书" panose="02010509060101010101" pitchFamily="49" charset="-122"/>
              </a:rPr>
              <a:t>三、输入</a:t>
            </a:r>
            <a:r>
              <a:rPr lang="en-US" altLang="zh-CN" sz="2800" b="1" dirty="0">
                <a:solidFill>
                  <a:prstClr val="white"/>
                </a:solidFill>
                <a:latin typeface="隶书" panose="02010509060101010101" pitchFamily="49" charset="-122"/>
                <a:ea typeface="隶书" panose="02010509060101010101" pitchFamily="49" charset="-122"/>
              </a:rPr>
              <a:t>/</a:t>
            </a:r>
            <a:r>
              <a:rPr lang="zh-CN" altLang="en-US" sz="2800" b="1" dirty="0">
                <a:solidFill>
                  <a:prstClr val="white"/>
                </a:solidFill>
                <a:latin typeface="隶书" panose="02010509060101010101" pitchFamily="49" charset="-122"/>
                <a:ea typeface="隶书" panose="02010509060101010101" pitchFamily="49" charset="-122"/>
              </a:rPr>
              <a:t>输出</a:t>
            </a:r>
            <a:r>
              <a:rPr lang="en-US" altLang="zh-CN" sz="2800" b="1" dirty="0">
                <a:solidFill>
                  <a:prstClr val="white"/>
                </a:solidFill>
                <a:latin typeface="隶书" panose="02010509060101010101" pitchFamily="49" charset="-122"/>
                <a:ea typeface="隶书" panose="02010509060101010101" pitchFamily="49" charset="-122"/>
              </a:rPr>
              <a:t>(I/O)</a:t>
            </a:r>
            <a:r>
              <a:rPr lang="zh-CN" altLang="en-US" sz="2800" b="1" dirty="0">
                <a:solidFill>
                  <a:prstClr val="white"/>
                </a:solidFill>
                <a:latin typeface="隶书" panose="02010509060101010101" pitchFamily="49" charset="-122"/>
                <a:ea typeface="隶书" panose="02010509060101010101" pitchFamily="49" charset="-122"/>
              </a:rPr>
              <a:t>指令</a:t>
            </a:r>
            <a:endParaRPr lang="zh-CN" altLang="en-US" sz="2800" b="1" dirty="0">
              <a:solidFill>
                <a:prstClr val="white"/>
              </a:solidFill>
              <a:latin typeface="隶书" panose="02010509060101010101" pitchFamily="49" charset="-122"/>
              <a:ea typeface="隶书" panose="02010509060101010101" pitchFamily="49" charset="-122"/>
            </a:endParaRPr>
          </a:p>
        </p:txBody>
      </p:sp>
      <p:cxnSp>
        <p:nvCxnSpPr>
          <p:cNvPr id="31" name="直接连接符 30"/>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defRPr/>
            </a:pPr>
            <a:fld id="{2D6BB74C-7C77-4983-88B2-78257112EB5E}" type="datetime1">
              <a:rPr kumimoji="0" lang="zh-CN" altLang="en-US" sz="1200" b="0" i="0" u="none" strike="noStrike" kern="1200" cap="none" spc="0" normalizeH="0" baseline="0" noProof="0" smtClean="0">
                <a:ln>
                  <a:noFill/>
                </a:ln>
                <a:solidFill>
                  <a:prstClr val="black">
                    <a:tint val="75000"/>
                  </a:prstClr>
                </a:solidFill>
                <a:effectLst/>
                <a:uLnTx/>
                <a:uFillTx/>
                <a:latin typeface="Calibri" panose="020F0502020204030204"/>
                <a:ea typeface="等线" panose="02010600030101010101" pitchFamily="2" charset="-122"/>
                <a:cs typeface="+mn-cs"/>
              </a:rPr>
            </a:fld>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rPr>
              <a:t>计算机组成原理</a:t>
            </a:r>
            <a:r>
              <a:rPr kumimoji="0" lang="en-US" altLang="zh-CN" sz="12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rPr>
              <a:t>--</a:t>
            </a:r>
            <a:r>
              <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rPr>
              <a:t>第二章 指令系统</a:t>
            </a:r>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endParaRPr>
          </a:p>
        </p:txBody>
      </p:sp>
      <p:sp>
        <p:nvSpPr>
          <p:cNvPr id="8" name="灯片编号占位符 7"/>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CD331227-691F-4B7F-8493-F4368ED92163}" type="slidenum">
              <a:rPr kumimoji="0" lang="zh-CN" altLang="en-US" sz="1200" b="0" i="0" u="none" strike="noStrike" kern="1200" cap="none" spc="0" normalizeH="0" baseline="0" noProof="0" smtClean="0">
                <a:ln>
                  <a:noFill/>
                </a:ln>
                <a:solidFill>
                  <a:prstClr val="black">
                    <a:tint val="75000"/>
                  </a:prstClr>
                </a:solidFill>
                <a:effectLst/>
                <a:uLnTx/>
                <a:uFillTx/>
                <a:latin typeface="Calibri" panose="020F0502020204030204"/>
                <a:ea typeface="等线" panose="02010600030101010101" pitchFamily="2" charset="-122"/>
                <a:cs typeface="+mn-cs"/>
              </a:rPr>
            </a:fld>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endParaRPr>
          </a:p>
        </p:txBody>
      </p:sp>
      <p:sp>
        <p:nvSpPr>
          <p:cNvPr id="13" name="Text Box 4"/>
          <p:cNvSpPr txBox="1"/>
          <p:nvPr/>
        </p:nvSpPr>
        <p:spPr>
          <a:xfrm>
            <a:off x="310430" y="962491"/>
            <a:ext cx="8523139" cy="5161991"/>
          </a:xfrm>
          <a:prstGeom prst="rect">
            <a:avLst/>
          </a:prstGeom>
          <a:noFill/>
          <a:ln w="9525">
            <a:noFill/>
          </a:ln>
        </p:spPr>
        <p:txBody>
          <a:bodyPr wrap="square" anchor="t">
            <a:spAutoFit/>
          </a:bodyPr>
          <a:lstStyle/>
          <a:p>
            <a:pPr marL="0" marR="0" lvl="0" indent="0" algn="l" defTabSz="457200" rtl="0" eaLnBrk="1" fontAlgn="auto" latinLnBrk="0" hangingPunct="1">
              <a:lnSpc>
                <a:spcPct val="150000"/>
              </a:lnSpc>
              <a:spcBef>
                <a:spcPts val="0"/>
              </a:spcBef>
              <a:spcAft>
                <a:spcPts val="0"/>
              </a:spcAft>
              <a:buClrTx/>
              <a:buSzTx/>
              <a:buFontTx/>
              <a:buNone/>
              <a:defRPr/>
            </a:pPr>
            <a:r>
              <a:rPr kumimoji="0" lang="zh-CN" altLang="en-US" sz="2800" b="1" i="0" u="none" strike="noStrike" kern="1200" cap="none" spc="0" normalizeH="0" baseline="0" noProof="0" dirty="0">
                <a:ln>
                  <a:noFill/>
                </a:ln>
                <a:solidFill>
                  <a:srgbClr val="ED7D31"/>
                </a:solidFill>
                <a:effectLst/>
                <a:uLnTx/>
                <a:uFillTx/>
                <a:latin typeface="楷体" panose="02010609060101010101" pitchFamily="49" charset="-122"/>
                <a:ea typeface="楷体" panose="02010609060101010101" pitchFamily="49" charset="-122"/>
                <a:cs typeface="+mn-cs"/>
              </a:rPr>
              <a:t>①	 设置专用的</a:t>
            </a:r>
            <a:r>
              <a:rPr kumimoji="0" lang="en-US" altLang="zh-CN" sz="2800" b="1" i="0" u="none" strike="noStrike" kern="1200" cap="none" spc="0" normalizeH="0" baseline="0" noProof="0" dirty="0">
                <a:ln>
                  <a:noFill/>
                </a:ln>
                <a:solidFill>
                  <a:srgbClr val="ED7D31"/>
                </a:solidFill>
                <a:effectLst/>
                <a:uLnTx/>
                <a:uFillTx/>
                <a:latin typeface="楷体" panose="02010609060101010101" pitchFamily="49" charset="-122"/>
                <a:ea typeface="楷体" panose="02010609060101010101" pitchFamily="49" charset="-122"/>
                <a:cs typeface="+mn-cs"/>
              </a:rPr>
              <a:t>I/O</a:t>
            </a:r>
            <a:r>
              <a:rPr kumimoji="0" lang="zh-CN" altLang="en-US" sz="2800" b="1" i="0" u="none" strike="noStrike" kern="1200" cap="none" spc="0" normalizeH="0" baseline="0" noProof="0" dirty="0">
                <a:ln>
                  <a:noFill/>
                </a:ln>
                <a:solidFill>
                  <a:srgbClr val="ED7D31"/>
                </a:solidFill>
                <a:effectLst/>
                <a:uLnTx/>
                <a:uFillTx/>
                <a:latin typeface="楷体" panose="02010609060101010101" pitchFamily="49" charset="-122"/>
                <a:ea typeface="楷体" panose="02010609060101010101" pitchFamily="49" charset="-122"/>
                <a:cs typeface="+mn-cs"/>
              </a:rPr>
              <a:t>指令</a:t>
            </a:r>
            <a:r>
              <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a:t>
            </a:r>
            <a:r>
              <a:rPr kumimoji="0" lang="en-US" altLang="zh-CN"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IN</a:t>
            </a:r>
            <a:r>
              <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a:t>
            </a:r>
            <a:r>
              <a:rPr kumimoji="0" lang="en-US" altLang="zh-CN"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OUT</a:t>
            </a:r>
            <a:endParaRPr kumimoji="0" lang="en-US" altLang="zh-CN"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endParaRPr>
          </a:p>
          <a:p>
            <a:pPr marL="0" marR="0" lvl="0" indent="0" algn="l" defTabSz="457200" rtl="0" eaLnBrk="1" fontAlgn="auto" latinLnBrk="0" hangingPunct="1">
              <a:lnSpc>
                <a:spcPct val="150000"/>
              </a:lnSpc>
              <a:spcBef>
                <a:spcPts val="0"/>
              </a:spcBef>
              <a:spcAft>
                <a:spcPts val="0"/>
              </a:spcAft>
              <a:buClrTx/>
              <a:buSzTx/>
              <a:buFontTx/>
              <a:buNone/>
              <a:defRPr/>
            </a:pPr>
            <a:r>
              <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如果外围设备单独编码（设备码、或端口地址），指令系统中有专门的</a:t>
            </a:r>
            <a:r>
              <a:rPr kumimoji="0" lang="en-US" altLang="zh-CN"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I/O</a:t>
            </a:r>
            <a:r>
              <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指令</a:t>
            </a:r>
            <a:r>
              <a:rPr kumimoji="0" lang="en-US" altLang="zh-CN"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a:t>
            </a:r>
            <a:r>
              <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这是明显的</a:t>
            </a:r>
            <a:r>
              <a:rPr kumimoji="0" lang="en-US" altLang="zh-CN"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a:t>
            </a:r>
            <a:r>
              <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又称为显式</a:t>
            </a:r>
            <a:r>
              <a:rPr kumimoji="0" lang="en-US" altLang="zh-CN"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I/O</a:t>
            </a:r>
            <a:r>
              <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指令。</a:t>
            </a:r>
            <a:endParaRPr kumimoji="0" lang="en-US" altLang="zh-CN"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endParaRPr>
          </a:p>
          <a:p>
            <a:pPr marL="0" marR="0" lvl="0" indent="0" algn="l" defTabSz="457200" rtl="0" eaLnBrk="1" fontAlgn="auto" latinLnBrk="0" hangingPunct="1">
              <a:lnSpc>
                <a:spcPct val="150000"/>
              </a:lnSpc>
              <a:spcBef>
                <a:spcPts val="0"/>
              </a:spcBef>
              <a:spcAft>
                <a:spcPts val="0"/>
              </a:spcAft>
              <a:buClrTx/>
              <a:buSzTx/>
              <a:buFontTx/>
              <a:buNone/>
              <a:defRPr/>
            </a:pPr>
            <a:endParaRPr kumimoji="0" lang="en-US" altLang="zh-CN"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endParaRPr>
          </a:p>
          <a:p>
            <a:pPr marL="0" marR="0" lvl="0" indent="0" algn="l" defTabSz="457200" rtl="0" eaLnBrk="1" fontAlgn="auto" latinLnBrk="0" hangingPunct="1">
              <a:lnSpc>
                <a:spcPct val="15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1</a:t>
            </a:r>
            <a:r>
              <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）如采用</a:t>
            </a:r>
            <a:r>
              <a:rPr kumimoji="0" lang="zh-CN" altLang="en-US" sz="2800" b="1" i="0" u="none" strike="noStrike" kern="1200" cap="none" spc="0" normalizeH="0" baseline="0" noProof="0" dirty="0">
                <a:ln>
                  <a:noFill/>
                </a:ln>
                <a:solidFill>
                  <a:srgbClr val="0563C1"/>
                </a:solidFill>
                <a:effectLst/>
                <a:uLnTx/>
                <a:uFillTx/>
                <a:latin typeface="楷体" panose="02010609060101010101" pitchFamily="49" charset="-122"/>
                <a:ea typeface="楷体" panose="02010609060101010101" pitchFamily="49" charset="-122"/>
                <a:cs typeface="+mn-cs"/>
              </a:rPr>
              <a:t>设备编码</a:t>
            </a:r>
            <a:r>
              <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方式，则</a:t>
            </a:r>
            <a:r>
              <a:rPr kumimoji="0" lang="en-US" altLang="zh-CN"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I/O</a:t>
            </a:r>
            <a:r>
              <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指令的地址码部分应给出所要访问的外围设备的编码，并指定所访问的寄存器。</a:t>
            </a:r>
            <a:endPar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wipe(left)">
                                      <p:cBhvr>
                                        <p:cTn id="7" dur="500"/>
                                        <p:tgtEl>
                                          <p:spTgt spid="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
                                            <p:txEl>
                                              <p:pRg st="1" end="1"/>
                                            </p:txEl>
                                          </p:spTgt>
                                        </p:tgtEl>
                                        <p:attrNameLst>
                                          <p:attrName>style.visibility</p:attrName>
                                        </p:attrNameLst>
                                      </p:cBhvr>
                                      <p:to>
                                        <p:strVal val="visible"/>
                                      </p:to>
                                    </p:set>
                                    <p:animEffect transition="in" filter="wipe(left)">
                                      <p:cBhvr>
                                        <p:cTn id="12" dur="500"/>
                                        <p:tgtEl>
                                          <p:spTgt spid="1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3">
                                            <p:txEl>
                                              <p:pRg st="3" end="3"/>
                                            </p:txEl>
                                          </p:spTgt>
                                        </p:tgtEl>
                                        <p:attrNameLst>
                                          <p:attrName>style.visibility</p:attrName>
                                        </p:attrNameLst>
                                      </p:cBhvr>
                                      <p:to>
                                        <p:strVal val="visible"/>
                                      </p:to>
                                    </p:set>
                                    <p:animEffect transition="in" filter="wipe(left)">
                                      <p:cBhvr>
                                        <p:cTn id="17" dur="500"/>
                                        <p:tgtEl>
                                          <p:spTgt spid="1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1"/>
            <a:ext cx="9165780" cy="6909474"/>
          </a:xfrm>
          <a:prstGeom prst="rect">
            <a:avLst/>
          </a:prstGeom>
        </p:spPr>
      </p:pic>
      <p:sp>
        <p:nvSpPr>
          <p:cNvPr id="22" name="矩形 21"/>
          <p:cNvSpPr/>
          <p:nvPr/>
        </p:nvSpPr>
        <p:spPr>
          <a:xfrm>
            <a:off x="-9525" y="-1083"/>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lvl="0">
              <a:defRPr/>
            </a:pPr>
            <a:r>
              <a:rPr lang="zh-CN" altLang="en-US" sz="2800" b="1" dirty="0">
                <a:solidFill>
                  <a:prstClr val="white"/>
                </a:solidFill>
                <a:latin typeface="隶书" panose="02010509060101010101" pitchFamily="49" charset="-122"/>
                <a:ea typeface="隶书" panose="02010509060101010101" pitchFamily="49" charset="-122"/>
              </a:rPr>
              <a:t>三、输入</a:t>
            </a:r>
            <a:r>
              <a:rPr lang="en-US" altLang="zh-CN" sz="2800" b="1" dirty="0">
                <a:solidFill>
                  <a:prstClr val="white"/>
                </a:solidFill>
                <a:latin typeface="隶书" panose="02010509060101010101" pitchFamily="49" charset="-122"/>
                <a:ea typeface="隶书" panose="02010509060101010101" pitchFamily="49" charset="-122"/>
              </a:rPr>
              <a:t>/</a:t>
            </a:r>
            <a:r>
              <a:rPr lang="zh-CN" altLang="en-US" sz="2800" b="1" dirty="0">
                <a:solidFill>
                  <a:prstClr val="white"/>
                </a:solidFill>
                <a:latin typeface="隶书" panose="02010509060101010101" pitchFamily="49" charset="-122"/>
                <a:ea typeface="隶书" panose="02010509060101010101" pitchFamily="49" charset="-122"/>
              </a:rPr>
              <a:t>输出</a:t>
            </a:r>
            <a:r>
              <a:rPr lang="en-US" altLang="zh-CN" sz="2800" b="1" dirty="0">
                <a:solidFill>
                  <a:prstClr val="white"/>
                </a:solidFill>
                <a:latin typeface="隶书" panose="02010509060101010101" pitchFamily="49" charset="-122"/>
                <a:ea typeface="隶书" panose="02010509060101010101" pitchFamily="49" charset="-122"/>
              </a:rPr>
              <a:t>(I/O)</a:t>
            </a:r>
            <a:r>
              <a:rPr lang="zh-CN" altLang="en-US" sz="2800" b="1" dirty="0">
                <a:solidFill>
                  <a:prstClr val="white"/>
                </a:solidFill>
                <a:latin typeface="隶书" panose="02010509060101010101" pitchFamily="49" charset="-122"/>
                <a:ea typeface="隶书" panose="02010509060101010101" pitchFamily="49" charset="-122"/>
              </a:rPr>
              <a:t>指令</a:t>
            </a:r>
            <a:endParaRPr lang="zh-CN" altLang="en-US" sz="2800" b="1" dirty="0">
              <a:solidFill>
                <a:prstClr val="white"/>
              </a:solidFill>
              <a:latin typeface="隶书" panose="02010509060101010101" pitchFamily="49" charset="-122"/>
              <a:ea typeface="隶书" panose="02010509060101010101" pitchFamily="49" charset="-122"/>
            </a:endParaRPr>
          </a:p>
        </p:txBody>
      </p:sp>
      <p:cxnSp>
        <p:nvCxnSpPr>
          <p:cNvPr id="31" name="直接连接符 30"/>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defRPr/>
            </a:pPr>
            <a:fld id="{5BC4BCBB-6ED5-474C-AE8A-7DCF16FA1372}" type="datetime1">
              <a:rPr kumimoji="0" lang="zh-CN" altLang="en-US" sz="1200" b="0" i="0" u="none" strike="noStrike" kern="1200" cap="none" spc="0" normalizeH="0" baseline="0" noProof="0" smtClean="0">
                <a:ln>
                  <a:noFill/>
                </a:ln>
                <a:solidFill>
                  <a:prstClr val="black">
                    <a:tint val="75000"/>
                  </a:prstClr>
                </a:solidFill>
                <a:effectLst/>
                <a:uLnTx/>
                <a:uFillTx/>
                <a:latin typeface="Calibri" panose="020F0502020204030204"/>
                <a:ea typeface="等线" panose="02010600030101010101" pitchFamily="2" charset="-122"/>
                <a:cs typeface="+mn-cs"/>
              </a:rPr>
            </a:fld>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rPr>
              <a:t>计算机组成原理</a:t>
            </a:r>
            <a:r>
              <a:rPr kumimoji="0" lang="en-US" altLang="zh-CN" sz="12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rPr>
              <a:t>--</a:t>
            </a:r>
            <a:r>
              <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rPr>
              <a:t>第二章 指令系统</a:t>
            </a:r>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endParaRPr>
          </a:p>
        </p:txBody>
      </p:sp>
      <p:sp>
        <p:nvSpPr>
          <p:cNvPr id="8" name="灯片编号占位符 7"/>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CD331227-691F-4B7F-8493-F4368ED92163}" type="slidenum">
              <a:rPr kumimoji="0" lang="zh-CN" altLang="en-US" sz="1200" b="0" i="0" u="none" strike="noStrike" kern="1200" cap="none" spc="0" normalizeH="0" baseline="0" noProof="0" smtClean="0">
                <a:ln>
                  <a:noFill/>
                </a:ln>
                <a:solidFill>
                  <a:prstClr val="black">
                    <a:tint val="75000"/>
                  </a:prstClr>
                </a:solidFill>
                <a:effectLst/>
                <a:uLnTx/>
                <a:uFillTx/>
                <a:latin typeface="Calibri" panose="020F0502020204030204"/>
                <a:ea typeface="等线" panose="02010600030101010101" pitchFamily="2" charset="-122"/>
                <a:cs typeface="+mn-cs"/>
              </a:rPr>
            </a:fld>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endParaRPr>
          </a:p>
        </p:txBody>
      </p:sp>
      <p:sp>
        <p:nvSpPr>
          <p:cNvPr id="13" name="Text Box 4"/>
          <p:cNvSpPr txBox="1"/>
          <p:nvPr/>
        </p:nvSpPr>
        <p:spPr>
          <a:xfrm>
            <a:off x="310430" y="779779"/>
            <a:ext cx="8523139" cy="637675"/>
          </a:xfrm>
          <a:prstGeom prst="rect">
            <a:avLst/>
          </a:prstGeom>
          <a:noFill/>
          <a:ln w="9525">
            <a:noFill/>
          </a:ln>
        </p:spPr>
        <p:txBody>
          <a:bodyPr wrap="square" anchor="t">
            <a:spAutoFit/>
          </a:bodyPr>
          <a:lstStyle/>
          <a:p>
            <a:pPr marL="0" marR="0" lvl="0" indent="0" algn="l" defTabSz="457200" rtl="0" eaLnBrk="1" fontAlgn="auto" latinLnBrk="0" hangingPunct="1">
              <a:lnSpc>
                <a:spcPct val="150000"/>
              </a:lnSpc>
              <a:spcBef>
                <a:spcPts val="0"/>
              </a:spcBef>
              <a:spcAft>
                <a:spcPts val="0"/>
              </a:spcAft>
              <a:buClrTx/>
              <a:buSzTx/>
              <a:buFontTx/>
              <a:buNone/>
              <a:defRPr/>
            </a:pPr>
            <a:r>
              <a:rPr kumimoji="0" lang="zh-CN" altLang="en-US" sz="2800" b="1" i="0" u="none" strike="noStrike" kern="1200" cap="none" spc="0" normalizeH="0" baseline="0" noProof="0" dirty="0">
                <a:ln>
                  <a:noFill/>
                </a:ln>
                <a:solidFill>
                  <a:srgbClr val="ED7D31"/>
                </a:solidFill>
                <a:effectLst/>
                <a:uLnTx/>
                <a:uFillTx/>
                <a:latin typeface="楷体" panose="02010609060101010101" pitchFamily="49" charset="-122"/>
                <a:ea typeface="楷体" panose="02010609060101010101" pitchFamily="49" charset="-122"/>
                <a:cs typeface="+mn-cs"/>
              </a:rPr>
              <a:t>①	 设置专用的</a:t>
            </a:r>
            <a:r>
              <a:rPr kumimoji="0" lang="en-US" altLang="zh-CN" sz="2800" b="1" i="0" u="none" strike="noStrike" kern="1200" cap="none" spc="0" normalizeH="0" baseline="0" noProof="0" dirty="0">
                <a:ln>
                  <a:noFill/>
                </a:ln>
                <a:solidFill>
                  <a:srgbClr val="ED7D31"/>
                </a:solidFill>
                <a:effectLst/>
                <a:uLnTx/>
                <a:uFillTx/>
                <a:latin typeface="楷体" panose="02010609060101010101" pitchFamily="49" charset="-122"/>
                <a:ea typeface="楷体" panose="02010609060101010101" pitchFamily="49" charset="-122"/>
                <a:cs typeface="+mn-cs"/>
              </a:rPr>
              <a:t>I/O</a:t>
            </a:r>
            <a:r>
              <a:rPr kumimoji="0" lang="zh-CN" altLang="en-US" sz="2800" b="1" i="0" u="none" strike="noStrike" kern="1200" cap="none" spc="0" normalizeH="0" baseline="0" noProof="0" dirty="0">
                <a:ln>
                  <a:noFill/>
                </a:ln>
                <a:solidFill>
                  <a:srgbClr val="ED7D31"/>
                </a:solidFill>
                <a:effectLst/>
                <a:uLnTx/>
                <a:uFillTx/>
                <a:latin typeface="楷体" panose="02010609060101010101" pitchFamily="49" charset="-122"/>
                <a:ea typeface="楷体" panose="02010609060101010101" pitchFamily="49" charset="-122"/>
                <a:cs typeface="+mn-cs"/>
              </a:rPr>
              <a:t>指令</a:t>
            </a:r>
            <a:r>
              <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a:t>
            </a:r>
            <a:r>
              <a:rPr kumimoji="0" lang="en-US" altLang="zh-CN"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IN</a:t>
            </a:r>
            <a:r>
              <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a:t>
            </a:r>
            <a:r>
              <a:rPr kumimoji="0" lang="en-US" altLang="zh-CN"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OUT</a:t>
            </a:r>
            <a:endParaRPr kumimoji="0" lang="en-US" altLang="zh-CN"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endParaRPr>
          </a:p>
        </p:txBody>
      </p:sp>
      <p:sp>
        <p:nvSpPr>
          <p:cNvPr id="12" name="Text Box 4"/>
          <p:cNvSpPr txBox="1"/>
          <p:nvPr/>
        </p:nvSpPr>
        <p:spPr>
          <a:xfrm>
            <a:off x="304083" y="1376922"/>
            <a:ext cx="8523139" cy="5161991"/>
          </a:xfrm>
          <a:prstGeom prst="rect">
            <a:avLst/>
          </a:prstGeom>
          <a:noFill/>
          <a:ln w="9525">
            <a:noFill/>
          </a:ln>
        </p:spPr>
        <p:txBody>
          <a:bodyPr wrap="square" anchor="t">
            <a:spAutoFit/>
          </a:bodyPr>
          <a:lstStyle/>
          <a:p>
            <a:pPr lvl="0">
              <a:lnSpc>
                <a:spcPct val="150000"/>
              </a:lnSpc>
            </a:pPr>
            <a:r>
              <a:rPr lang="en-US" altLang="zh-CN" sz="2800" b="1" dirty="0">
                <a:solidFill>
                  <a:prstClr val="black"/>
                </a:solidFill>
                <a:latin typeface="楷体" panose="02010609060101010101" pitchFamily="49" charset="-122"/>
                <a:ea typeface="楷体" panose="02010609060101010101" pitchFamily="49" charset="-122"/>
              </a:rPr>
              <a:t>2</a:t>
            </a:r>
            <a:r>
              <a:rPr lang="zh-CN" altLang="en-US" sz="2800" b="1" dirty="0">
                <a:solidFill>
                  <a:prstClr val="black"/>
                </a:solidFill>
                <a:latin typeface="楷体" panose="02010609060101010101" pitchFamily="49" charset="-122"/>
                <a:ea typeface="楷体" panose="02010609060101010101" pitchFamily="49" charset="-122"/>
              </a:rPr>
              <a:t>）如果采用</a:t>
            </a:r>
            <a:r>
              <a:rPr lang="en-US" altLang="zh-CN" sz="2800" b="1" dirty="0">
                <a:solidFill>
                  <a:srgbClr val="0563C1"/>
                </a:solidFill>
                <a:latin typeface="楷体" panose="02010609060101010101" pitchFamily="49" charset="-122"/>
                <a:ea typeface="楷体" panose="02010609060101010101" pitchFamily="49" charset="-122"/>
              </a:rPr>
              <a:t>I/O</a:t>
            </a:r>
            <a:r>
              <a:rPr lang="zh-CN" altLang="en-US" sz="2800" b="1" dirty="0">
                <a:solidFill>
                  <a:srgbClr val="0563C1"/>
                </a:solidFill>
                <a:latin typeface="楷体" panose="02010609060101010101" pitchFamily="49" charset="-122"/>
                <a:ea typeface="楷体" panose="02010609060101010101" pitchFamily="49" charset="-122"/>
              </a:rPr>
              <a:t>端口地址编码</a:t>
            </a:r>
            <a:r>
              <a:rPr lang="zh-CN" altLang="en-US" sz="2800" b="1" dirty="0">
                <a:solidFill>
                  <a:prstClr val="black"/>
                </a:solidFill>
                <a:latin typeface="楷体" panose="02010609060101010101" pitchFamily="49" charset="-122"/>
                <a:ea typeface="楷体" panose="02010609060101010101" pitchFamily="49" charset="-122"/>
              </a:rPr>
              <a:t>方式，则</a:t>
            </a:r>
            <a:r>
              <a:rPr lang="en-US" altLang="zh-CN" sz="2800" b="1" dirty="0">
                <a:solidFill>
                  <a:prstClr val="black"/>
                </a:solidFill>
                <a:latin typeface="楷体" panose="02010609060101010101" pitchFamily="49" charset="-122"/>
                <a:ea typeface="楷体" panose="02010609060101010101" pitchFamily="49" charset="-122"/>
              </a:rPr>
              <a:t>I/O</a:t>
            </a:r>
            <a:r>
              <a:rPr lang="zh-CN" altLang="en-US" sz="2800" b="1" dirty="0">
                <a:solidFill>
                  <a:prstClr val="black"/>
                </a:solidFill>
                <a:latin typeface="楷体" panose="02010609060101010101" pitchFamily="49" charset="-122"/>
                <a:ea typeface="楷体" panose="02010609060101010101" pitchFamily="49" charset="-122"/>
              </a:rPr>
              <a:t>指令的地址段给出端口地址，并指定</a:t>
            </a:r>
            <a:r>
              <a:rPr lang="en-US" altLang="zh-CN" sz="2800" b="1" dirty="0">
                <a:solidFill>
                  <a:prstClr val="black"/>
                </a:solidFill>
                <a:latin typeface="楷体" panose="02010609060101010101" pitchFamily="49" charset="-122"/>
                <a:ea typeface="楷体" panose="02010609060101010101" pitchFamily="49" charset="-122"/>
              </a:rPr>
              <a:t>CPU</a:t>
            </a:r>
            <a:r>
              <a:rPr lang="zh-CN" altLang="en-US" sz="2800" b="1" dirty="0">
                <a:solidFill>
                  <a:prstClr val="black"/>
                </a:solidFill>
                <a:latin typeface="楷体" panose="02010609060101010101" pitchFamily="49" charset="-122"/>
                <a:ea typeface="楷体" panose="02010609060101010101" pitchFamily="49" charset="-122"/>
              </a:rPr>
              <a:t>中寄存器号，操作码规定输入或输出操作类型。</a:t>
            </a:r>
            <a:endParaRPr lang="zh-CN" altLang="en-US" sz="2800" b="1" dirty="0">
              <a:solidFill>
                <a:prstClr val="black"/>
              </a:solidFill>
              <a:latin typeface="楷体" panose="02010609060101010101" pitchFamily="49" charset="-122"/>
              <a:ea typeface="楷体" panose="02010609060101010101" pitchFamily="49" charset="-122"/>
            </a:endParaRPr>
          </a:p>
          <a:p>
            <a:pPr lvl="0">
              <a:lnSpc>
                <a:spcPct val="150000"/>
              </a:lnSpc>
            </a:pPr>
            <a:r>
              <a:rPr lang="zh-CN" altLang="en-US" sz="2800" b="1" dirty="0">
                <a:solidFill>
                  <a:prstClr val="black"/>
                </a:solidFill>
                <a:latin typeface="楷体" panose="02010609060101010101" pitchFamily="49" charset="-122"/>
                <a:ea typeface="楷体" panose="02010609060101010101" pitchFamily="49" charset="-122"/>
              </a:rPr>
              <a:t>例如：端口地址：</a:t>
            </a:r>
            <a:r>
              <a:rPr lang="en-US" altLang="zh-CN" sz="2800" b="1" dirty="0">
                <a:solidFill>
                  <a:prstClr val="black"/>
                </a:solidFill>
                <a:latin typeface="楷体" panose="02010609060101010101" pitchFamily="49" charset="-122"/>
                <a:ea typeface="楷体" panose="02010609060101010101" pitchFamily="49" charset="-122"/>
              </a:rPr>
              <a:t>8</a:t>
            </a:r>
            <a:r>
              <a:rPr lang="zh-CN" altLang="en-US" sz="2800" b="1" dirty="0">
                <a:solidFill>
                  <a:prstClr val="black"/>
                </a:solidFill>
                <a:latin typeface="楷体" panose="02010609060101010101" pitchFamily="49" charset="-122"/>
                <a:ea typeface="楷体" panose="02010609060101010101" pitchFamily="49" charset="-122"/>
              </a:rPr>
              <a:t>位，</a:t>
            </a:r>
            <a:r>
              <a:rPr lang="en-US" altLang="zh-CN" sz="2800" b="1" dirty="0">
                <a:solidFill>
                  <a:prstClr val="black"/>
                </a:solidFill>
                <a:latin typeface="楷体" panose="02010609060101010101" pitchFamily="49" charset="-122"/>
                <a:ea typeface="楷体" panose="02010609060101010101" pitchFamily="49" charset="-122"/>
              </a:rPr>
              <a:t>0—255</a:t>
            </a:r>
            <a:r>
              <a:rPr lang="zh-CN" altLang="en-US" sz="2800" b="1" dirty="0">
                <a:solidFill>
                  <a:prstClr val="black"/>
                </a:solidFill>
                <a:latin typeface="楷体" panose="02010609060101010101" pitchFamily="49" charset="-122"/>
                <a:ea typeface="楷体" panose="02010609060101010101" pitchFamily="49" charset="-122"/>
              </a:rPr>
              <a:t>，采用直接寻址</a:t>
            </a:r>
            <a:endParaRPr lang="zh-CN" altLang="en-US" sz="2800" b="1" dirty="0">
              <a:solidFill>
                <a:prstClr val="black"/>
              </a:solidFill>
              <a:latin typeface="楷体" panose="02010609060101010101" pitchFamily="49" charset="-122"/>
              <a:ea typeface="楷体" panose="02010609060101010101" pitchFamily="49" charset="-122"/>
            </a:endParaRPr>
          </a:p>
          <a:p>
            <a:pPr lvl="0">
              <a:lnSpc>
                <a:spcPct val="150000"/>
              </a:lnSpc>
            </a:pPr>
            <a:r>
              <a:rPr lang="zh-CN" altLang="en-US" sz="2800" b="1" dirty="0">
                <a:solidFill>
                  <a:prstClr val="black"/>
                </a:solidFill>
                <a:latin typeface="楷体" panose="02010609060101010101" pitchFamily="49" charset="-122"/>
                <a:ea typeface="楷体" panose="02010609060101010101" pitchFamily="49" charset="-122"/>
              </a:rPr>
              <a:t>                </a:t>
            </a:r>
            <a:r>
              <a:rPr lang="en-US" altLang="zh-CN" sz="2800" b="1" dirty="0">
                <a:solidFill>
                  <a:prstClr val="black"/>
                </a:solidFill>
                <a:latin typeface="楷体" panose="02010609060101010101" pitchFamily="49" charset="-122"/>
                <a:ea typeface="楷体" panose="02010609060101010101" pitchFamily="49" charset="-122"/>
              </a:rPr>
              <a:t>16</a:t>
            </a:r>
            <a:r>
              <a:rPr lang="zh-CN" altLang="en-US" sz="2800" b="1" dirty="0">
                <a:solidFill>
                  <a:prstClr val="black"/>
                </a:solidFill>
                <a:latin typeface="楷体" panose="02010609060101010101" pitchFamily="49" charset="-122"/>
                <a:ea typeface="楷体" panose="02010609060101010101" pitchFamily="49" charset="-122"/>
              </a:rPr>
              <a:t>位，</a:t>
            </a:r>
            <a:r>
              <a:rPr lang="en-US" altLang="zh-CN" sz="2800" b="1" dirty="0">
                <a:solidFill>
                  <a:prstClr val="black"/>
                </a:solidFill>
                <a:latin typeface="楷体" panose="02010609060101010101" pitchFamily="49" charset="-122"/>
                <a:ea typeface="楷体" panose="02010609060101010101" pitchFamily="49" charset="-122"/>
              </a:rPr>
              <a:t>256—1023</a:t>
            </a:r>
            <a:r>
              <a:rPr lang="zh-CN" altLang="en-US" sz="2800" b="1" dirty="0">
                <a:solidFill>
                  <a:prstClr val="black"/>
                </a:solidFill>
                <a:latin typeface="楷体" panose="02010609060101010101" pitchFamily="49" charset="-122"/>
                <a:ea typeface="楷体" panose="02010609060101010101" pitchFamily="49" charset="-122"/>
              </a:rPr>
              <a:t>，采用间接寻址</a:t>
            </a:r>
            <a:endParaRPr lang="zh-CN" altLang="en-US" sz="2800" b="1" dirty="0">
              <a:solidFill>
                <a:prstClr val="black"/>
              </a:solidFill>
              <a:latin typeface="楷体" panose="02010609060101010101" pitchFamily="49" charset="-122"/>
              <a:ea typeface="楷体" panose="02010609060101010101" pitchFamily="49" charset="-122"/>
            </a:endParaRPr>
          </a:p>
          <a:p>
            <a:pPr lvl="0">
              <a:lnSpc>
                <a:spcPct val="150000"/>
              </a:lnSpc>
            </a:pPr>
            <a:r>
              <a:rPr lang="zh-CN" altLang="en-US" sz="2800" b="1" dirty="0">
                <a:solidFill>
                  <a:prstClr val="black"/>
                </a:solidFill>
                <a:latin typeface="楷体" panose="02010609060101010101" pitchFamily="49" charset="-122"/>
                <a:ea typeface="楷体" panose="02010609060101010101" pitchFamily="49" charset="-122"/>
              </a:rPr>
              <a:t>   直接寻址：</a:t>
            </a:r>
            <a:r>
              <a:rPr lang="en-US" altLang="zh-CN" sz="2800" b="1" dirty="0">
                <a:solidFill>
                  <a:prstClr val="black"/>
                </a:solidFill>
                <a:latin typeface="楷体" panose="02010609060101010101" pitchFamily="49" charset="-122"/>
                <a:ea typeface="楷体" panose="02010609060101010101" pitchFamily="49" charset="-122"/>
              </a:rPr>
              <a:t>OUT  20H</a:t>
            </a:r>
            <a:r>
              <a:rPr lang="zh-CN" altLang="en-US" sz="2800" b="1" dirty="0">
                <a:solidFill>
                  <a:prstClr val="black"/>
                </a:solidFill>
                <a:latin typeface="楷体" panose="02010609060101010101" pitchFamily="49" charset="-122"/>
                <a:ea typeface="楷体" panose="02010609060101010101" pitchFamily="49" charset="-122"/>
              </a:rPr>
              <a:t>，</a:t>
            </a:r>
            <a:r>
              <a:rPr lang="en-US" altLang="zh-CN" sz="2800" b="1" dirty="0">
                <a:solidFill>
                  <a:prstClr val="black"/>
                </a:solidFill>
                <a:latin typeface="楷体" panose="02010609060101010101" pitchFamily="49" charset="-122"/>
                <a:ea typeface="楷体" panose="02010609060101010101" pitchFamily="49" charset="-122"/>
              </a:rPr>
              <a:t>AL    </a:t>
            </a:r>
            <a:r>
              <a:rPr lang="zh-CN" altLang="en-US" sz="2800" b="1" dirty="0">
                <a:solidFill>
                  <a:prstClr val="black"/>
                </a:solidFill>
                <a:latin typeface="楷体" panose="02010609060101010101" pitchFamily="49" charset="-122"/>
                <a:ea typeface="楷体" panose="02010609060101010101" pitchFamily="49" charset="-122"/>
              </a:rPr>
              <a:t>；</a:t>
            </a:r>
            <a:r>
              <a:rPr lang="en-US" altLang="zh-CN" sz="2800" b="1" dirty="0">
                <a:solidFill>
                  <a:prstClr val="black"/>
                </a:solidFill>
                <a:latin typeface="楷体" panose="02010609060101010101" pitchFamily="49" charset="-122"/>
                <a:ea typeface="楷体" panose="02010609060101010101" pitchFamily="49" charset="-122"/>
              </a:rPr>
              <a:t>20H</a:t>
            </a:r>
            <a:r>
              <a:rPr lang="zh-CN" altLang="en-US" sz="2800" b="1" dirty="0">
                <a:solidFill>
                  <a:prstClr val="black"/>
                </a:solidFill>
                <a:latin typeface="楷体" panose="02010609060101010101" pitchFamily="49" charset="-122"/>
                <a:ea typeface="楷体" panose="02010609060101010101" pitchFamily="49" charset="-122"/>
              </a:rPr>
              <a:t>表示端口号</a:t>
            </a:r>
            <a:endParaRPr lang="zh-CN" altLang="en-US" sz="2800" b="1" dirty="0">
              <a:solidFill>
                <a:prstClr val="black"/>
              </a:solidFill>
              <a:latin typeface="楷体" panose="02010609060101010101" pitchFamily="49" charset="-122"/>
              <a:ea typeface="楷体" panose="02010609060101010101" pitchFamily="49" charset="-122"/>
            </a:endParaRPr>
          </a:p>
          <a:p>
            <a:pPr lvl="0">
              <a:lnSpc>
                <a:spcPct val="150000"/>
              </a:lnSpc>
            </a:pPr>
            <a:r>
              <a:rPr lang="zh-CN" altLang="en-US" sz="2800" b="1" dirty="0">
                <a:solidFill>
                  <a:prstClr val="black"/>
                </a:solidFill>
                <a:latin typeface="楷体" panose="02010609060101010101" pitchFamily="49" charset="-122"/>
                <a:ea typeface="楷体" panose="02010609060101010101" pitchFamily="49" charset="-122"/>
              </a:rPr>
              <a:t>   间接寻址：</a:t>
            </a:r>
            <a:r>
              <a:rPr lang="en-US" altLang="zh-CN" sz="2800" b="1" dirty="0">
                <a:solidFill>
                  <a:prstClr val="black"/>
                </a:solidFill>
                <a:latin typeface="楷体" panose="02010609060101010101" pitchFamily="49" charset="-122"/>
                <a:ea typeface="楷体" panose="02010609060101010101" pitchFamily="49" charset="-122"/>
              </a:rPr>
              <a:t>MOV  DX</a:t>
            </a:r>
            <a:r>
              <a:rPr lang="zh-CN" altLang="en-US" sz="2800" b="1" dirty="0">
                <a:solidFill>
                  <a:prstClr val="black"/>
                </a:solidFill>
                <a:latin typeface="楷体" panose="02010609060101010101" pitchFamily="49" charset="-122"/>
                <a:ea typeface="楷体" panose="02010609060101010101" pitchFamily="49" charset="-122"/>
              </a:rPr>
              <a:t>，</a:t>
            </a:r>
            <a:r>
              <a:rPr lang="en-US" altLang="zh-CN" sz="2800" b="1" dirty="0">
                <a:solidFill>
                  <a:prstClr val="black"/>
                </a:solidFill>
                <a:latin typeface="楷体" panose="02010609060101010101" pitchFamily="49" charset="-122"/>
                <a:ea typeface="楷体" panose="02010609060101010101" pitchFamily="49" charset="-122"/>
              </a:rPr>
              <a:t>83FCH  </a:t>
            </a:r>
            <a:r>
              <a:rPr lang="zh-CN" altLang="en-US" sz="2800" b="1" dirty="0">
                <a:solidFill>
                  <a:prstClr val="black"/>
                </a:solidFill>
                <a:latin typeface="楷体" panose="02010609060101010101" pitchFamily="49" charset="-122"/>
                <a:ea typeface="楷体" panose="02010609060101010101" pitchFamily="49" charset="-122"/>
              </a:rPr>
              <a:t>；</a:t>
            </a:r>
            <a:r>
              <a:rPr lang="en-US" altLang="zh-CN" sz="2800" b="1" dirty="0">
                <a:solidFill>
                  <a:prstClr val="black"/>
                </a:solidFill>
                <a:latin typeface="楷体" panose="02010609060101010101" pitchFamily="49" charset="-122"/>
                <a:ea typeface="楷体" panose="02010609060101010101" pitchFamily="49" charset="-122"/>
              </a:rPr>
              <a:t>83FCH</a:t>
            </a:r>
            <a:r>
              <a:rPr lang="zh-CN" altLang="en-US" sz="2800" b="1" dirty="0">
                <a:solidFill>
                  <a:prstClr val="black"/>
                </a:solidFill>
                <a:latin typeface="楷体" panose="02010609060101010101" pitchFamily="49" charset="-122"/>
                <a:ea typeface="楷体" panose="02010609060101010101" pitchFamily="49" charset="-122"/>
              </a:rPr>
              <a:t>表示端口号</a:t>
            </a:r>
            <a:endParaRPr lang="zh-CN" altLang="en-US" sz="2800" b="1" dirty="0">
              <a:solidFill>
                <a:prstClr val="black"/>
              </a:solidFill>
              <a:latin typeface="楷体" panose="02010609060101010101" pitchFamily="49" charset="-122"/>
              <a:ea typeface="楷体" panose="02010609060101010101" pitchFamily="49" charset="-122"/>
            </a:endParaRPr>
          </a:p>
          <a:p>
            <a:pPr lvl="0">
              <a:lnSpc>
                <a:spcPct val="150000"/>
              </a:lnSpc>
            </a:pPr>
            <a:r>
              <a:rPr lang="zh-CN" altLang="en-US" sz="2800" b="1" dirty="0">
                <a:solidFill>
                  <a:prstClr val="black"/>
                </a:solidFill>
                <a:latin typeface="楷体" panose="02010609060101010101" pitchFamily="49" charset="-122"/>
                <a:ea typeface="楷体" panose="02010609060101010101" pitchFamily="49" charset="-122"/>
              </a:rPr>
              <a:t>             </a:t>
            </a:r>
            <a:r>
              <a:rPr lang="en-US" altLang="zh-CN" sz="2800" b="1" dirty="0">
                <a:solidFill>
                  <a:prstClr val="black"/>
                </a:solidFill>
                <a:latin typeface="楷体" panose="02010609060101010101" pitchFamily="49" charset="-122"/>
                <a:ea typeface="楷体" panose="02010609060101010101" pitchFamily="49" charset="-122"/>
              </a:rPr>
              <a:t>IN   AL</a:t>
            </a:r>
            <a:r>
              <a:rPr lang="zh-CN" altLang="en-US" sz="2800" b="1" dirty="0">
                <a:solidFill>
                  <a:prstClr val="black"/>
                </a:solidFill>
                <a:latin typeface="楷体" panose="02010609060101010101" pitchFamily="49" charset="-122"/>
                <a:ea typeface="楷体" panose="02010609060101010101" pitchFamily="49" charset="-122"/>
              </a:rPr>
              <a:t>，</a:t>
            </a:r>
            <a:r>
              <a:rPr lang="en-US" altLang="zh-CN" sz="2800" b="1" dirty="0">
                <a:solidFill>
                  <a:prstClr val="black"/>
                </a:solidFill>
                <a:latin typeface="楷体" panose="02010609060101010101" pitchFamily="49" charset="-122"/>
                <a:ea typeface="楷体" panose="02010609060101010101" pitchFamily="49" charset="-122"/>
              </a:rPr>
              <a:t>DX </a:t>
            </a:r>
            <a:endParaRPr lang="en-US" altLang="zh-CN" sz="2800" b="1" dirty="0">
              <a:solidFill>
                <a:prstClr val="black"/>
              </a:solidFill>
              <a:latin typeface="楷体" panose="02010609060101010101" pitchFamily="49" charset="-122"/>
              <a:ea typeface="楷体" panose="020106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wipe(left)">
                                      <p:cBhvr>
                                        <p:cTn id="7" dur="500"/>
                                        <p:tgtEl>
                                          <p:spTgt spid="1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
                                            <p:txEl>
                                              <p:pRg st="1" end="1"/>
                                            </p:txEl>
                                          </p:spTgt>
                                        </p:tgtEl>
                                        <p:attrNameLst>
                                          <p:attrName>style.visibility</p:attrName>
                                        </p:attrNameLst>
                                      </p:cBhvr>
                                      <p:to>
                                        <p:strVal val="visible"/>
                                      </p:to>
                                    </p:set>
                                    <p:animEffect transition="in" filter="wipe(left)">
                                      <p:cBhvr>
                                        <p:cTn id="12" dur="500"/>
                                        <p:tgtEl>
                                          <p:spTgt spid="1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2">
                                            <p:txEl>
                                              <p:pRg st="2" end="2"/>
                                            </p:txEl>
                                          </p:spTgt>
                                        </p:tgtEl>
                                        <p:attrNameLst>
                                          <p:attrName>style.visibility</p:attrName>
                                        </p:attrNameLst>
                                      </p:cBhvr>
                                      <p:to>
                                        <p:strVal val="visible"/>
                                      </p:to>
                                    </p:set>
                                    <p:animEffect transition="in" filter="wipe(left)">
                                      <p:cBhvr>
                                        <p:cTn id="17" dur="500"/>
                                        <p:tgtEl>
                                          <p:spTgt spid="1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2">
                                            <p:txEl>
                                              <p:pRg st="3" end="3"/>
                                            </p:txEl>
                                          </p:spTgt>
                                        </p:tgtEl>
                                        <p:attrNameLst>
                                          <p:attrName>style.visibility</p:attrName>
                                        </p:attrNameLst>
                                      </p:cBhvr>
                                      <p:to>
                                        <p:strVal val="visible"/>
                                      </p:to>
                                    </p:set>
                                    <p:animEffect transition="in" filter="wipe(left)">
                                      <p:cBhvr>
                                        <p:cTn id="22" dur="500"/>
                                        <p:tgtEl>
                                          <p:spTgt spid="1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2">
                                            <p:txEl>
                                              <p:pRg st="4" end="4"/>
                                            </p:txEl>
                                          </p:spTgt>
                                        </p:tgtEl>
                                        <p:attrNameLst>
                                          <p:attrName>style.visibility</p:attrName>
                                        </p:attrNameLst>
                                      </p:cBhvr>
                                      <p:to>
                                        <p:strVal val="visible"/>
                                      </p:to>
                                    </p:set>
                                    <p:animEffect transition="in" filter="wipe(left)">
                                      <p:cBhvr>
                                        <p:cTn id="27" dur="500"/>
                                        <p:tgtEl>
                                          <p:spTgt spid="1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2">
                                            <p:txEl>
                                              <p:pRg st="5" end="5"/>
                                            </p:txEl>
                                          </p:spTgt>
                                        </p:tgtEl>
                                        <p:attrNameLst>
                                          <p:attrName>style.visibility</p:attrName>
                                        </p:attrNameLst>
                                      </p:cBhvr>
                                      <p:to>
                                        <p:strVal val="visible"/>
                                      </p:to>
                                    </p:set>
                                    <p:animEffect transition="in" filter="wipe(left)">
                                      <p:cBhvr>
                                        <p:cTn id="32" dur="500"/>
                                        <p:tgtEl>
                                          <p:spTgt spid="1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1"/>
            <a:ext cx="9165780" cy="6909474"/>
          </a:xfrm>
          <a:prstGeom prst="rect">
            <a:avLst/>
          </a:prstGeom>
        </p:spPr>
      </p:pic>
      <p:sp>
        <p:nvSpPr>
          <p:cNvPr id="22" name="矩形 21"/>
          <p:cNvSpPr/>
          <p:nvPr/>
        </p:nvSpPr>
        <p:spPr>
          <a:xfrm>
            <a:off x="-9525" y="-1083"/>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lvl="0">
              <a:defRPr/>
            </a:pPr>
            <a:r>
              <a:rPr lang="zh-CN" altLang="en-US" sz="2800" b="1" dirty="0">
                <a:solidFill>
                  <a:prstClr val="white"/>
                </a:solidFill>
                <a:latin typeface="隶书" panose="02010509060101010101" pitchFamily="49" charset="-122"/>
                <a:ea typeface="隶书" panose="02010509060101010101" pitchFamily="49" charset="-122"/>
              </a:rPr>
              <a:t>三、输入</a:t>
            </a:r>
            <a:r>
              <a:rPr lang="en-US" altLang="zh-CN" sz="2800" b="1" dirty="0">
                <a:solidFill>
                  <a:prstClr val="white"/>
                </a:solidFill>
                <a:latin typeface="隶书" panose="02010509060101010101" pitchFamily="49" charset="-122"/>
                <a:ea typeface="隶书" panose="02010509060101010101" pitchFamily="49" charset="-122"/>
              </a:rPr>
              <a:t>/</a:t>
            </a:r>
            <a:r>
              <a:rPr lang="zh-CN" altLang="en-US" sz="2800" b="1" dirty="0">
                <a:solidFill>
                  <a:prstClr val="white"/>
                </a:solidFill>
                <a:latin typeface="隶书" panose="02010509060101010101" pitchFamily="49" charset="-122"/>
                <a:ea typeface="隶书" panose="02010509060101010101" pitchFamily="49" charset="-122"/>
              </a:rPr>
              <a:t>输出</a:t>
            </a:r>
            <a:r>
              <a:rPr lang="en-US" altLang="zh-CN" sz="2800" b="1" dirty="0">
                <a:solidFill>
                  <a:prstClr val="white"/>
                </a:solidFill>
                <a:latin typeface="隶书" panose="02010509060101010101" pitchFamily="49" charset="-122"/>
                <a:ea typeface="隶书" panose="02010509060101010101" pitchFamily="49" charset="-122"/>
              </a:rPr>
              <a:t>(I/O)</a:t>
            </a:r>
            <a:r>
              <a:rPr lang="zh-CN" altLang="en-US" sz="2800" b="1" dirty="0">
                <a:solidFill>
                  <a:prstClr val="white"/>
                </a:solidFill>
                <a:latin typeface="隶书" panose="02010509060101010101" pitchFamily="49" charset="-122"/>
                <a:ea typeface="隶书" panose="02010509060101010101" pitchFamily="49" charset="-122"/>
              </a:rPr>
              <a:t>指令</a:t>
            </a:r>
            <a:endParaRPr lang="zh-CN" altLang="en-US" sz="2800" b="1" dirty="0">
              <a:solidFill>
                <a:prstClr val="white"/>
              </a:solidFill>
              <a:latin typeface="隶书" panose="02010509060101010101" pitchFamily="49" charset="-122"/>
              <a:ea typeface="隶书" panose="02010509060101010101" pitchFamily="49" charset="-122"/>
            </a:endParaRPr>
          </a:p>
        </p:txBody>
      </p:sp>
      <p:cxnSp>
        <p:nvCxnSpPr>
          <p:cNvPr id="31" name="直接连接符 30"/>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defRPr/>
            </a:pPr>
            <a:fld id="{25336AF5-C29F-4AC6-96E3-413FEB2DD87A}" type="datetime1">
              <a:rPr kumimoji="0" lang="zh-CN" altLang="en-US" sz="1200" b="0" i="0" u="none" strike="noStrike" kern="1200" cap="none" spc="0" normalizeH="0" baseline="0" noProof="0" smtClean="0">
                <a:ln>
                  <a:noFill/>
                </a:ln>
                <a:solidFill>
                  <a:prstClr val="black">
                    <a:tint val="75000"/>
                  </a:prstClr>
                </a:solidFill>
                <a:effectLst/>
                <a:uLnTx/>
                <a:uFillTx/>
                <a:latin typeface="Calibri" panose="020F0502020204030204"/>
                <a:ea typeface="等线" panose="02010600030101010101" pitchFamily="2" charset="-122"/>
                <a:cs typeface="+mn-cs"/>
              </a:rPr>
            </a:fld>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rPr>
              <a:t>计算机组成原理</a:t>
            </a:r>
            <a:r>
              <a:rPr kumimoji="0" lang="en-US" altLang="zh-CN" sz="12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rPr>
              <a:t>--</a:t>
            </a:r>
            <a:r>
              <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rPr>
              <a:t>第二章 指令系统</a:t>
            </a:r>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endParaRPr>
          </a:p>
        </p:txBody>
      </p:sp>
      <p:sp>
        <p:nvSpPr>
          <p:cNvPr id="8" name="灯片编号占位符 7"/>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CD331227-691F-4B7F-8493-F4368ED92163}" type="slidenum">
              <a:rPr kumimoji="0" lang="zh-CN" altLang="en-US" sz="1200" b="0" i="0" u="none" strike="noStrike" kern="1200" cap="none" spc="0" normalizeH="0" baseline="0" noProof="0" smtClean="0">
                <a:ln>
                  <a:noFill/>
                </a:ln>
                <a:solidFill>
                  <a:prstClr val="black">
                    <a:tint val="75000"/>
                  </a:prstClr>
                </a:solidFill>
                <a:effectLst/>
                <a:uLnTx/>
                <a:uFillTx/>
                <a:latin typeface="Calibri" panose="020F0502020204030204"/>
                <a:ea typeface="等线" panose="02010600030101010101" pitchFamily="2" charset="-122"/>
                <a:cs typeface="+mn-cs"/>
              </a:rPr>
            </a:fld>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endParaRPr>
          </a:p>
        </p:txBody>
      </p:sp>
      <p:sp>
        <p:nvSpPr>
          <p:cNvPr id="13" name="Text Box 4"/>
          <p:cNvSpPr txBox="1"/>
          <p:nvPr/>
        </p:nvSpPr>
        <p:spPr>
          <a:xfrm>
            <a:off x="310430" y="730592"/>
            <a:ext cx="8523139" cy="5808321"/>
          </a:xfrm>
          <a:prstGeom prst="rect">
            <a:avLst/>
          </a:prstGeom>
          <a:noFill/>
          <a:ln w="9525">
            <a:noFill/>
          </a:ln>
        </p:spPr>
        <p:txBody>
          <a:bodyPr wrap="square" anchor="t">
            <a:spAutoFit/>
          </a:bodyPr>
          <a:lstStyle/>
          <a:p>
            <a:pPr marL="0" marR="0" lvl="0" indent="0" algn="l" defTabSz="457200" rtl="0" eaLnBrk="1" fontAlgn="auto" latinLnBrk="0" hangingPunct="1">
              <a:lnSpc>
                <a:spcPct val="150000"/>
              </a:lnSpc>
              <a:spcBef>
                <a:spcPts val="0"/>
              </a:spcBef>
              <a:spcAft>
                <a:spcPts val="0"/>
              </a:spcAft>
              <a:buClrTx/>
              <a:buSzTx/>
              <a:buFontTx/>
              <a:buNone/>
              <a:defRPr/>
            </a:pPr>
            <a:r>
              <a:rPr kumimoji="0" lang="zh-CN" altLang="en-US" sz="2800" b="1" i="0" u="none" strike="noStrike" kern="1200" cap="none" spc="0" normalizeH="0" baseline="0" noProof="0" dirty="0">
                <a:ln>
                  <a:noFill/>
                </a:ln>
                <a:solidFill>
                  <a:srgbClr val="ED7D31"/>
                </a:solidFill>
                <a:effectLst/>
                <a:uLnTx/>
                <a:uFillTx/>
                <a:latin typeface="楷体" panose="02010609060101010101" pitchFamily="49" charset="-122"/>
                <a:ea typeface="楷体" panose="02010609060101010101" pitchFamily="49" charset="-122"/>
                <a:cs typeface="+mn-cs"/>
              </a:rPr>
              <a:t>② 采用通用的数据传送指令实现</a:t>
            </a:r>
            <a:r>
              <a:rPr kumimoji="0" lang="en-US" altLang="zh-CN" sz="2800" b="1" i="0" u="none" strike="noStrike" kern="1200" cap="none" spc="0" normalizeH="0" baseline="0" noProof="0" dirty="0">
                <a:ln>
                  <a:noFill/>
                </a:ln>
                <a:solidFill>
                  <a:srgbClr val="ED7D31"/>
                </a:solidFill>
                <a:effectLst/>
                <a:uLnTx/>
                <a:uFillTx/>
                <a:latin typeface="楷体" panose="02010609060101010101" pitchFamily="49" charset="-122"/>
                <a:ea typeface="楷体" panose="02010609060101010101" pitchFamily="49" charset="-122"/>
                <a:cs typeface="+mn-cs"/>
              </a:rPr>
              <a:t>I/O</a:t>
            </a:r>
            <a:r>
              <a:rPr kumimoji="0" lang="zh-CN" altLang="en-US" sz="2800" b="1" i="0" u="none" strike="noStrike" kern="1200" cap="none" spc="0" normalizeH="0" baseline="0" noProof="0" dirty="0">
                <a:ln>
                  <a:noFill/>
                </a:ln>
                <a:solidFill>
                  <a:srgbClr val="ED7D31"/>
                </a:solidFill>
                <a:effectLst/>
                <a:uLnTx/>
                <a:uFillTx/>
                <a:latin typeface="楷体" panose="02010609060101010101" pitchFamily="49" charset="-122"/>
                <a:ea typeface="楷体" panose="02010609060101010101" pitchFamily="49" charset="-122"/>
                <a:cs typeface="+mn-cs"/>
              </a:rPr>
              <a:t>操作</a:t>
            </a:r>
            <a:endParaRPr kumimoji="0" lang="en-US" altLang="zh-CN" sz="2800" b="1" i="0" u="none" strike="noStrike" kern="1200" cap="none" spc="0" normalizeH="0" baseline="0" noProof="0" dirty="0">
              <a:ln>
                <a:noFill/>
              </a:ln>
              <a:solidFill>
                <a:srgbClr val="ED7D31"/>
              </a:solidFill>
              <a:effectLst/>
              <a:uLnTx/>
              <a:uFillTx/>
              <a:latin typeface="楷体" panose="02010609060101010101" pitchFamily="49" charset="-122"/>
              <a:ea typeface="楷体" panose="02010609060101010101" pitchFamily="49" charset="-122"/>
              <a:cs typeface="+mn-cs"/>
            </a:endParaRPr>
          </a:p>
          <a:p>
            <a:pPr marL="0" marR="0" lvl="0" indent="0" algn="l" defTabSz="457200" rtl="0" eaLnBrk="1" fontAlgn="auto" latinLnBrk="0" hangingPunct="1">
              <a:lnSpc>
                <a:spcPct val="150000"/>
              </a:lnSpc>
              <a:spcBef>
                <a:spcPts val="0"/>
              </a:spcBef>
              <a:spcAft>
                <a:spcPts val="0"/>
              </a:spcAft>
              <a:buClrTx/>
              <a:buSzTx/>
              <a:buFontTx/>
              <a:buNone/>
              <a:defRPr/>
            </a:pPr>
            <a:r>
              <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目前，许多计算机采用通用的数据传送指令实现</a:t>
            </a:r>
            <a:r>
              <a:rPr kumimoji="0" lang="en-US" altLang="zh-CN"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I/O</a:t>
            </a:r>
            <a:r>
              <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操作，相应地将外围设备（</a:t>
            </a:r>
            <a:r>
              <a:rPr kumimoji="0" lang="en-US" altLang="zh-CN"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I/O</a:t>
            </a:r>
            <a:r>
              <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接口寄存器）与主存单元统一编址。</a:t>
            </a:r>
            <a:endParaRPr kumimoji="0" lang="en-US" altLang="zh-CN"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endParaRPr>
          </a:p>
          <a:p>
            <a:pPr lvl="0">
              <a:lnSpc>
                <a:spcPct val="150000"/>
              </a:lnSpc>
            </a:pPr>
            <a:r>
              <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如果传送指令的源地址是</a:t>
            </a:r>
            <a:r>
              <a:rPr kumimoji="0" lang="en-US" altLang="zh-CN" sz="2800" b="1" i="0" u="none" strike="noStrike" kern="1200" cap="none" spc="0" normalizeH="0" baseline="0" noProof="0" dirty="0">
                <a:ln>
                  <a:noFill/>
                </a:ln>
                <a:solidFill>
                  <a:srgbClr val="FF0000"/>
                </a:solidFill>
                <a:effectLst/>
                <a:uLnTx/>
                <a:uFillTx/>
                <a:latin typeface="楷体" panose="02010609060101010101" pitchFamily="49" charset="-122"/>
                <a:ea typeface="楷体" panose="02010609060101010101" pitchFamily="49" charset="-122"/>
                <a:cs typeface="+mn-cs"/>
              </a:rPr>
              <a:t>CPU</a:t>
            </a:r>
            <a:r>
              <a:rPr kumimoji="0" lang="zh-CN" altLang="en-US" sz="2800" b="1" i="0" u="none" strike="noStrike" kern="1200" cap="none" spc="0" normalizeH="0" baseline="0" noProof="0" dirty="0">
                <a:ln>
                  <a:noFill/>
                </a:ln>
                <a:solidFill>
                  <a:srgbClr val="FF0000"/>
                </a:solidFill>
                <a:effectLst/>
                <a:uLnTx/>
                <a:uFillTx/>
                <a:latin typeface="楷体" panose="02010609060101010101" pitchFamily="49" charset="-122"/>
                <a:ea typeface="楷体" panose="02010609060101010101" pitchFamily="49" charset="-122"/>
                <a:cs typeface="+mn-cs"/>
              </a:rPr>
              <a:t>寄存器</a:t>
            </a:r>
            <a:r>
              <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，而目的地是接口寄存器，则这条传送指令就是一条输出指令。例如</a:t>
            </a:r>
            <a:r>
              <a:rPr lang="zh-CN" altLang="en-US" sz="2800" b="1" dirty="0">
                <a:solidFill>
                  <a:prstClr val="black"/>
                </a:solidFill>
                <a:latin typeface="楷体" panose="02010609060101010101" pitchFamily="49" charset="-122"/>
                <a:ea typeface="楷体" panose="02010609060101010101" pitchFamily="49" charset="-122"/>
              </a:rPr>
              <a:t>传送指令</a:t>
            </a:r>
            <a:r>
              <a:rPr lang="en-US" altLang="zh-CN" sz="2800" b="1" dirty="0">
                <a:solidFill>
                  <a:prstClr val="black"/>
                </a:solidFill>
                <a:latin typeface="楷体" panose="02010609060101010101" pitchFamily="49" charset="-122"/>
                <a:ea typeface="楷体" panose="02010609060101010101" pitchFamily="49" charset="-122"/>
              </a:rPr>
              <a:t>MOV n</a:t>
            </a:r>
            <a:r>
              <a:rPr lang="zh-CN" altLang="en-US" sz="2800" b="1" dirty="0">
                <a:solidFill>
                  <a:prstClr val="black"/>
                </a:solidFill>
                <a:latin typeface="楷体" panose="02010609060101010101" pitchFamily="49" charset="-122"/>
                <a:ea typeface="楷体" panose="02010609060101010101" pitchFamily="49" charset="-122"/>
              </a:rPr>
              <a:t>，</a:t>
            </a:r>
            <a:r>
              <a:rPr lang="en-US" altLang="zh-CN" sz="2800" b="1" dirty="0">
                <a:solidFill>
                  <a:prstClr val="black"/>
                </a:solidFill>
                <a:latin typeface="楷体" panose="02010609060101010101" pitchFamily="49" charset="-122"/>
                <a:ea typeface="楷体" panose="02010609060101010101" pitchFamily="49" charset="-122"/>
              </a:rPr>
              <a:t>R0</a:t>
            </a:r>
            <a:r>
              <a:rPr lang="zh-CN" altLang="en-US" sz="2800" b="1" dirty="0">
                <a:solidFill>
                  <a:prstClr val="black"/>
                </a:solidFill>
                <a:latin typeface="楷体" panose="02010609060101010101" pitchFamily="49" charset="-122"/>
                <a:ea typeface="楷体" panose="02010609060101010101" pitchFamily="49" charset="-122"/>
              </a:rPr>
              <a:t>；</a:t>
            </a:r>
            <a:endParaRPr lang="en-US" altLang="zh-CN" sz="2800" b="1" dirty="0">
              <a:solidFill>
                <a:prstClr val="black"/>
              </a:solidFill>
              <a:latin typeface="楷体" panose="02010609060101010101" pitchFamily="49" charset="-122"/>
              <a:ea typeface="楷体" panose="02010609060101010101" pitchFamily="49" charset="-122"/>
            </a:endParaRPr>
          </a:p>
          <a:p>
            <a:pPr lvl="0">
              <a:lnSpc>
                <a:spcPct val="150000"/>
              </a:lnSpc>
            </a:pPr>
            <a:r>
              <a:rPr lang="zh-CN" altLang="en-US" sz="2800" b="1" dirty="0">
                <a:solidFill>
                  <a:prstClr val="black"/>
                </a:solidFill>
                <a:latin typeface="楷体" panose="02010609060101010101" pitchFamily="49" charset="-122"/>
                <a:ea typeface="楷体" panose="02010609060101010101" pitchFamily="49" charset="-122"/>
              </a:rPr>
              <a:t>如果传送指令的源地址是</a:t>
            </a:r>
            <a:r>
              <a:rPr lang="zh-CN" altLang="en-US" sz="2800" b="1" dirty="0">
                <a:solidFill>
                  <a:srgbClr val="FF0000"/>
                </a:solidFill>
                <a:latin typeface="楷体" panose="02010609060101010101" pitchFamily="49" charset="-122"/>
                <a:ea typeface="楷体" panose="02010609060101010101" pitchFamily="49" charset="-122"/>
              </a:rPr>
              <a:t>接口寄存器</a:t>
            </a:r>
            <a:r>
              <a:rPr lang="zh-CN" altLang="en-US" sz="2800" b="1" dirty="0">
                <a:solidFill>
                  <a:prstClr val="black"/>
                </a:solidFill>
                <a:latin typeface="楷体" panose="02010609060101010101" pitchFamily="49" charset="-122"/>
                <a:ea typeface="楷体" panose="02010609060101010101" pitchFamily="49" charset="-122"/>
              </a:rPr>
              <a:t>，而目的地是</a:t>
            </a:r>
            <a:r>
              <a:rPr lang="en-US" altLang="zh-CN" sz="2800" b="1" dirty="0">
                <a:solidFill>
                  <a:prstClr val="black"/>
                </a:solidFill>
                <a:latin typeface="楷体" panose="02010609060101010101" pitchFamily="49" charset="-122"/>
                <a:ea typeface="楷体" panose="02010609060101010101" pitchFamily="49" charset="-122"/>
              </a:rPr>
              <a:t>CPU</a:t>
            </a:r>
            <a:r>
              <a:rPr lang="zh-CN" altLang="en-US" sz="2800" b="1" dirty="0">
                <a:solidFill>
                  <a:prstClr val="black"/>
                </a:solidFill>
                <a:latin typeface="楷体" panose="02010609060101010101" pitchFamily="49" charset="-122"/>
                <a:ea typeface="楷体" panose="02010609060101010101" pitchFamily="49" charset="-122"/>
              </a:rPr>
              <a:t>中的寄存器，则是一条输入指令，例如</a:t>
            </a:r>
            <a:r>
              <a:rPr lang="en-US" altLang="zh-CN" sz="2800" b="1" dirty="0">
                <a:solidFill>
                  <a:prstClr val="black"/>
                </a:solidFill>
                <a:latin typeface="楷体" panose="02010609060101010101" pitchFamily="49" charset="-122"/>
                <a:ea typeface="楷体" panose="02010609060101010101" pitchFamily="49" charset="-122"/>
              </a:rPr>
              <a:t>MOV R0</a:t>
            </a:r>
            <a:r>
              <a:rPr lang="zh-CN" altLang="en-US" sz="2800" b="1" dirty="0">
                <a:solidFill>
                  <a:prstClr val="black"/>
                </a:solidFill>
                <a:latin typeface="楷体" panose="02010609060101010101" pitchFamily="49" charset="-122"/>
                <a:ea typeface="楷体" panose="02010609060101010101" pitchFamily="49" charset="-122"/>
              </a:rPr>
              <a:t>，</a:t>
            </a:r>
            <a:r>
              <a:rPr lang="en-US" altLang="zh-CN" sz="2800" b="1" dirty="0">
                <a:solidFill>
                  <a:prstClr val="black"/>
                </a:solidFill>
                <a:latin typeface="楷体" panose="02010609060101010101" pitchFamily="49" charset="-122"/>
                <a:ea typeface="楷体" panose="02010609060101010101" pitchFamily="49" charset="-122"/>
              </a:rPr>
              <a:t>n</a:t>
            </a:r>
            <a:r>
              <a:rPr lang="zh-CN" altLang="en-US" sz="2800" b="1" dirty="0">
                <a:solidFill>
                  <a:prstClr val="black"/>
                </a:solidFill>
                <a:latin typeface="楷体" panose="02010609060101010101" pitchFamily="49" charset="-122"/>
                <a:ea typeface="楷体" panose="02010609060101010101" pitchFamily="49" charset="-122"/>
              </a:rPr>
              <a:t>。</a:t>
            </a:r>
            <a:endPar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wipe(left)">
                                      <p:cBhvr>
                                        <p:cTn id="7" dur="500"/>
                                        <p:tgtEl>
                                          <p:spTgt spid="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
                                            <p:txEl>
                                              <p:pRg st="1" end="1"/>
                                            </p:txEl>
                                          </p:spTgt>
                                        </p:tgtEl>
                                        <p:attrNameLst>
                                          <p:attrName>style.visibility</p:attrName>
                                        </p:attrNameLst>
                                      </p:cBhvr>
                                      <p:to>
                                        <p:strVal val="visible"/>
                                      </p:to>
                                    </p:set>
                                    <p:animEffect transition="in" filter="wipe(left)">
                                      <p:cBhvr>
                                        <p:cTn id="12" dur="500"/>
                                        <p:tgtEl>
                                          <p:spTgt spid="1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3">
                                            <p:txEl>
                                              <p:pRg st="2" end="2"/>
                                            </p:txEl>
                                          </p:spTgt>
                                        </p:tgtEl>
                                        <p:attrNameLst>
                                          <p:attrName>style.visibility</p:attrName>
                                        </p:attrNameLst>
                                      </p:cBhvr>
                                      <p:to>
                                        <p:strVal val="visible"/>
                                      </p:to>
                                    </p:set>
                                    <p:animEffect transition="in" filter="wipe(left)">
                                      <p:cBhvr>
                                        <p:cTn id="17" dur="500"/>
                                        <p:tgtEl>
                                          <p:spTgt spid="1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3">
                                            <p:txEl>
                                              <p:pRg st="3" end="3"/>
                                            </p:txEl>
                                          </p:spTgt>
                                        </p:tgtEl>
                                        <p:attrNameLst>
                                          <p:attrName>style.visibility</p:attrName>
                                        </p:attrNameLst>
                                      </p:cBhvr>
                                      <p:to>
                                        <p:strVal val="visible"/>
                                      </p:to>
                                    </p:set>
                                    <p:animEffect transition="in" filter="wipe(left)">
                                      <p:cBhvr>
                                        <p:cTn id="22" dur="500"/>
                                        <p:tgtEl>
                                          <p:spTgt spid="1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1"/>
            <a:ext cx="9165780" cy="6909474"/>
          </a:xfrm>
          <a:prstGeom prst="rect">
            <a:avLst/>
          </a:prstGeom>
        </p:spPr>
      </p:pic>
      <p:sp>
        <p:nvSpPr>
          <p:cNvPr id="22" name="矩形 21"/>
          <p:cNvSpPr/>
          <p:nvPr/>
        </p:nvSpPr>
        <p:spPr>
          <a:xfrm>
            <a:off x="-9525" y="-1083"/>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lvl="0">
              <a:defRPr/>
            </a:pPr>
            <a:r>
              <a:rPr lang="zh-CN" altLang="en-US" sz="2800" b="1" dirty="0">
                <a:solidFill>
                  <a:prstClr val="white"/>
                </a:solidFill>
                <a:latin typeface="隶书" panose="02010509060101010101" pitchFamily="49" charset="-122"/>
                <a:ea typeface="隶书" panose="02010509060101010101" pitchFamily="49" charset="-122"/>
              </a:rPr>
              <a:t>三、输入</a:t>
            </a:r>
            <a:r>
              <a:rPr lang="en-US" altLang="zh-CN" sz="2800" b="1" dirty="0">
                <a:solidFill>
                  <a:prstClr val="white"/>
                </a:solidFill>
                <a:latin typeface="隶书" panose="02010509060101010101" pitchFamily="49" charset="-122"/>
                <a:ea typeface="隶书" panose="02010509060101010101" pitchFamily="49" charset="-122"/>
              </a:rPr>
              <a:t>/</a:t>
            </a:r>
            <a:r>
              <a:rPr lang="zh-CN" altLang="en-US" sz="2800" b="1" dirty="0">
                <a:solidFill>
                  <a:prstClr val="white"/>
                </a:solidFill>
                <a:latin typeface="隶书" panose="02010509060101010101" pitchFamily="49" charset="-122"/>
                <a:ea typeface="隶书" panose="02010509060101010101" pitchFamily="49" charset="-122"/>
              </a:rPr>
              <a:t>输出</a:t>
            </a:r>
            <a:r>
              <a:rPr lang="en-US" altLang="zh-CN" sz="2800" b="1" dirty="0">
                <a:solidFill>
                  <a:prstClr val="white"/>
                </a:solidFill>
                <a:latin typeface="隶书" panose="02010509060101010101" pitchFamily="49" charset="-122"/>
                <a:ea typeface="隶书" panose="02010509060101010101" pitchFamily="49" charset="-122"/>
              </a:rPr>
              <a:t>(I/O)</a:t>
            </a:r>
            <a:r>
              <a:rPr lang="zh-CN" altLang="en-US" sz="2800" b="1" dirty="0">
                <a:solidFill>
                  <a:prstClr val="white"/>
                </a:solidFill>
                <a:latin typeface="隶书" panose="02010509060101010101" pitchFamily="49" charset="-122"/>
                <a:ea typeface="隶书" panose="02010509060101010101" pitchFamily="49" charset="-122"/>
              </a:rPr>
              <a:t>指令</a:t>
            </a:r>
            <a:endParaRPr lang="zh-CN" altLang="en-US" sz="2800" b="1" dirty="0">
              <a:solidFill>
                <a:prstClr val="white"/>
              </a:solidFill>
              <a:latin typeface="隶书" panose="02010509060101010101" pitchFamily="49" charset="-122"/>
              <a:ea typeface="隶书" panose="02010509060101010101" pitchFamily="49" charset="-122"/>
            </a:endParaRPr>
          </a:p>
        </p:txBody>
      </p:sp>
      <p:cxnSp>
        <p:nvCxnSpPr>
          <p:cNvPr id="31" name="直接连接符 30"/>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defRPr/>
            </a:pPr>
            <a:fld id="{8FDD5073-9F33-4003-9097-8942F914697A}" type="datetime1">
              <a:rPr kumimoji="0" lang="zh-CN" altLang="en-US" sz="1200" b="0" i="0" u="none" strike="noStrike" kern="1200" cap="none" spc="0" normalizeH="0" baseline="0" noProof="0" smtClean="0">
                <a:ln>
                  <a:noFill/>
                </a:ln>
                <a:solidFill>
                  <a:prstClr val="black">
                    <a:tint val="75000"/>
                  </a:prstClr>
                </a:solidFill>
                <a:effectLst/>
                <a:uLnTx/>
                <a:uFillTx/>
                <a:latin typeface="Calibri" panose="020F0502020204030204"/>
                <a:ea typeface="等线" panose="02010600030101010101" pitchFamily="2" charset="-122"/>
                <a:cs typeface="+mn-cs"/>
              </a:rPr>
            </a:fld>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rPr>
              <a:t>计算机组成原理</a:t>
            </a:r>
            <a:r>
              <a:rPr kumimoji="0" lang="en-US" altLang="zh-CN" sz="12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rPr>
              <a:t>--</a:t>
            </a:r>
            <a:r>
              <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rPr>
              <a:t>第二章 指令系统</a:t>
            </a:r>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endParaRPr>
          </a:p>
        </p:txBody>
      </p:sp>
      <p:sp>
        <p:nvSpPr>
          <p:cNvPr id="8" name="灯片编号占位符 7"/>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CD331227-691F-4B7F-8493-F4368ED92163}" type="slidenum">
              <a:rPr kumimoji="0" lang="zh-CN" altLang="en-US" sz="1200" b="0" i="0" u="none" strike="noStrike" kern="1200" cap="none" spc="0" normalizeH="0" baseline="0" noProof="0" smtClean="0">
                <a:ln>
                  <a:noFill/>
                </a:ln>
                <a:solidFill>
                  <a:prstClr val="black">
                    <a:tint val="75000"/>
                  </a:prstClr>
                </a:solidFill>
                <a:effectLst/>
                <a:uLnTx/>
                <a:uFillTx/>
                <a:latin typeface="Calibri" panose="020F0502020204030204"/>
                <a:ea typeface="等线" panose="02010600030101010101" pitchFamily="2" charset="-122"/>
                <a:cs typeface="+mn-cs"/>
              </a:rPr>
            </a:fld>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endParaRPr>
          </a:p>
        </p:txBody>
      </p:sp>
      <p:sp>
        <p:nvSpPr>
          <p:cNvPr id="13" name="Text Box 4"/>
          <p:cNvSpPr txBox="1"/>
          <p:nvPr/>
        </p:nvSpPr>
        <p:spPr>
          <a:xfrm>
            <a:off x="310430" y="926347"/>
            <a:ext cx="8523139" cy="637675"/>
          </a:xfrm>
          <a:prstGeom prst="rect">
            <a:avLst/>
          </a:prstGeom>
          <a:noFill/>
          <a:ln w="9525">
            <a:noFill/>
          </a:ln>
        </p:spPr>
        <p:txBody>
          <a:bodyPr wrap="square" anchor="t">
            <a:spAutoFit/>
          </a:bodyPr>
          <a:lstStyle/>
          <a:p>
            <a:pPr marL="0" marR="0" lvl="0" indent="0" algn="l" defTabSz="457200" rtl="0" eaLnBrk="1" fontAlgn="auto" latinLnBrk="0" hangingPunct="1">
              <a:lnSpc>
                <a:spcPct val="150000"/>
              </a:lnSpc>
              <a:spcBef>
                <a:spcPts val="0"/>
              </a:spcBef>
              <a:spcAft>
                <a:spcPts val="0"/>
              </a:spcAft>
              <a:buClrTx/>
              <a:buSzTx/>
              <a:buFontTx/>
              <a:buNone/>
              <a:defRPr/>
            </a:pPr>
            <a:r>
              <a:rPr kumimoji="0" lang="zh-CN" altLang="en-US" sz="2800" b="1" i="0" u="none" strike="noStrike" kern="1200" cap="none" spc="0" normalizeH="0" baseline="0" noProof="0" dirty="0">
                <a:ln>
                  <a:noFill/>
                </a:ln>
                <a:solidFill>
                  <a:srgbClr val="ED7D31"/>
                </a:solidFill>
                <a:effectLst/>
                <a:uLnTx/>
                <a:uFillTx/>
                <a:latin typeface="楷体" panose="02010609060101010101" pitchFamily="49" charset="-122"/>
                <a:ea typeface="楷体" panose="02010609060101010101" pitchFamily="49" charset="-122"/>
                <a:cs typeface="+mn-cs"/>
              </a:rPr>
              <a:t>② 采用通用的数据传送指令实现</a:t>
            </a:r>
            <a:r>
              <a:rPr kumimoji="0" lang="en-US" altLang="zh-CN" sz="2800" b="1" i="0" u="none" strike="noStrike" kern="1200" cap="none" spc="0" normalizeH="0" baseline="0" noProof="0" dirty="0">
                <a:ln>
                  <a:noFill/>
                </a:ln>
                <a:solidFill>
                  <a:srgbClr val="ED7D31"/>
                </a:solidFill>
                <a:effectLst/>
                <a:uLnTx/>
                <a:uFillTx/>
                <a:latin typeface="楷体" panose="02010609060101010101" pitchFamily="49" charset="-122"/>
                <a:ea typeface="楷体" panose="02010609060101010101" pitchFamily="49" charset="-122"/>
                <a:cs typeface="+mn-cs"/>
              </a:rPr>
              <a:t>I/O</a:t>
            </a:r>
            <a:r>
              <a:rPr kumimoji="0" lang="zh-CN" altLang="en-US" sz="2800" b="1" i="0" u="none" strike="noStrike" kern="1200" cap="none" spc="0" normalizeH="0" baseline="0" noProof="0" dirty="0">
                <a:ln>
                  <a:noFill/>
                </a:ln>
                <a:solidFill>
                  <a:srgbClr val="ED7D31"/>
                </a:solidFill>
                <a:effectLst/>
                <a:uLnTx/>
                <a:uFillTx/>
                <a:latin typeface="楷体" panose="02010609060101010101" pitchFamily="49" charset="-122"/>
                <a:ea typeface="楷体" panose="02010609060101010101" pitchFamily="49" charset="-122"/>
                <a:cs typeface="+mn-cs"/>
              </a:rPr>
              <a:t>操作</a:t>
            </a:r>
            <a:endParaRPr kumimoji="0" lang="en-US" altLang="zh-CN" sz="2800" b="1" i="0" u="none" strike="noStrike" kern="1200" cap="none" spc="0" normalizeH="0" baseline="0" noProof="0" dirty="0">
              <a:ln>
                <a:noFill/>
              </a:ln>
              <a:solidFill>
                <a:srgbClr val="ED7D31"/>
              </a:solidFill>
              <a:effectLst/>
              <a:uLnTx/>
              <a:uFillTx/>
              <a:latin typeface="楷体" panose="02010609060101010101" pitchFamily="49" charset="-122"/>
              <a:ea typeface="楷体" panose="02010609060101010101" pitchFamily="49" charset="-122"/>
              <a:cs typeface="+mn-cs"/>
            </a:endParaRPr>
          </a:p>
        </p:txBody>
      </p:sp>
      <p:sp>
        <p:nvSpPr>
          <p:cNvPr id="12" name="Text Box 4"/>
          <p:cNvSpPr txBox="1"/>
          <p:nvPr/>
        </p:nvSpPr>
        <p:spPr>
          <a:xfrm>
            <a:off x="304083" y="1512714"/>
            <a:ext cx="8523139" cy="4515660"/>
          </a:xfrm>
          <a:prstGeom prst="rect">
            <a:avLst/>
          </a:prstGeom>
          <a:noFill/>
          <a:ln w="9525">
            <a:noFill/>
          </a:ln>
        </p:spPr>
        <p:txBody>
          <a:bodyPr wrap="square" anchor="t">
            <a:spAutoFit/>
          </a:bodyPr>
          <a:lstStyle/>
          <a:p>
            <a:pPr lvl="0">
              <a:lnSpc>
                <a:spcPct val="150000"/>
              </a:lnSpc>
            </a:pPr>
            <a:r>
              <a:rPr lang="zh-CN" altLang="en-US" sz="2800" b="1" dirty="0">
                <a:solidFill>
                  <a:prstClr val="black"/>
                </a:solidFill>
                <a:latin typeface="楷体" panose="02010609060101010101" pitchFamily="49" charset="-122"/>
                <a:ea typeface="楷体" panose="02010609060101010101" pitchFamily="49" charset="-122"/>
              </a:rPr>
              <a:t>若将外围设备接口中的寄存器与主存单元统一编址，由同样的总线地址访问。这样，外设便可看作是总线地址所覆盖的存储空间的一部分，因而主机可以通过传送指令用相同的方式访问存储器和外围设备。对存储器的各种寻址方式同样适合于对外设的寻址，使编制程序灵活方便。这种</a:t>
            </a:r>
            <a:r>
              <a:rPr lang="en-US" altLang="zh-CN" sz="2800" b="1" dirty="0">
                <a:solidFill>
                  <a:prstClr val="black"/>
                </a:solidFill>
                <a:latin typeface="楷体" panose="02010609060101010101" pitchFamily="49" charset="-122"/>
                <a:ea typeface="楷体" panose="02010609060101010101" pitchFamily="49" charset="-122"/>
              </a:rPr>
              <a:t>I/O</a:t>
            </a:r>
            <a:r>
              <a:rPr lang="zh-CN" altLang="en-US" sz="2800" b="1" dirty="0">
                <a:solidFill>
                  <a:prstClr val="black"/>
                </a:solidFill>
                <a:latin typeface="楷体" panose="02010609060101010101" pitchFamily="49" charset="-122"/>
                <a:ea typeface="楷体" panose="02010609060101010101" pitchFamily="49" charset="-122"/>
              </a:rPr>
              <a:t>指令是隐含在传送指令之中的，所以又称为隐式</a:t>
            </a:r>
            <a:r>
              <a:rPr lang="en-US" altLang="zh-CN" sz="2800" b="1" dirty="0">
                <a:solidFill>
                  <a:prstClr val="black"/>
                </a:solidFill>
                <a:latin typeface="楷体" panose="02010609060101010101" pitchFamily="49" charset="-122"/>
                <a:ea typeface="楷体" panose="02010609060101010101" pitchFamily="49" charset="-122"/>
              </a:rPr>
              <a:t>I/O</a:t>
            </a:r>
            <a:r>
              <a:rPr lang="zh-CN" altLang="en-US" sz="2800" b="1" dirty="0">
                <a:solidFill>
                  <a:prstClr val="black"/>
                </a:solidFill>
                <a:latin typeface="楷体" panose="02010609060101010101" pitchFamily="49" charset="-122"/>
                <a:ea typeface="楷体" panose="02010609060101010101" pitchFamily="49" charset="-122"/>
              </a:rPr>
              <a:t>指令。</a:t>
            </a:r>
            <a:endParaRPr lang="zh-CN" altLang="en-US" sz="2800" b="1" dirty="0">
              <a:solidFill>
                <a:prstClr val="black"/>
              </a:solidFill>
              <a:latin typeface="楷体" panose="02010609060101010101" pitchFamily="49" charset="-122"/>
              <a:ea typeface="楷体" panose="020106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wipe(left)">
                                      <p:cBhvr>
                                        <p:cTn id="7" dur="500"/>
                                        <p:tgtEl>
                                          <p:spTgt spid="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1"/>
            <a:ext cx="9165780" cy="6909474"/>
          </a:xfrm>
          <a:prstGeom prst="rect">
            <a:avLst/>
          </a:prstGeom>
        </p:spPr>
      </p:pic>
      <p:sp>
        <p:nvSpPr>
          <p:cNvPr id="22" name="矩形 21"/>
          <p:cNvSpPr/>
          <p:nvPr/>
        </p:nvSpPr>
        <p:spPr>
          <a:xfrm>
            <a:off x="-9525" y="-1083"/>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lvl="0">
              <a:defRPr/>
            </a:pPr>
            <a:r>
              <a:rPr lang="zh-CN" altLang="en-US" sz="2800" b="1" dirty="0">
                <a:solidFill>
                  <a:prstClr val="white"/>
                </a:solidFill>
                <a:latin typeface="隶书" panose="02010509060101010101" pitchFamily="49" charset="-122"/>
                <a:ea typeface="隶书" panose="02010509060101010101" pitchFamily="49" charset="-122"/>
              </a:rPr>
              <a:t>三、输入</a:t>
            </a:r>
            <a:r>
              <a:rPr lang="en-US" altLang="zh-CN" sz="2800" b="1" dirty="0">
                <a:solidFill>
                  <a:prstClr val="white"/>
                </a:solidFill>
                <a:latin typeface="隶书" panose="02010509060101010101" pitchFamily="49" charset="-122"/>
                <a:ea typeface="隶书" panose="02010509060101010101" pitchFamily="49" charset="-122"/>
              </a:rPr>
              <a:t>/</a:t>
            </a:r>
            <a:r>
              <a:rPr lang="zh-CN" altLang="en-US" sz="2800" b="1" dirty="0">
                <a:solidFill>
                  <a:prstClr val="white"/>
                </a:solidFill>
                <a:latin typeface="隶书" panose="02010509060101010101" pitchFamily="49" charset="-122"/>
                <a:ea typeface="隶书" panose="02010509060101010101" pitchFamily="49" charset="-122"/>
              </a:rPr>
              <a:t>输出</a:t>
            </a:r>
            <a:r>
              <a:rPr lang="en-US" altLang="zh-CN" sz="2800" b="1" dirty="0">
                <a:solidFill>
                  <a:prstClr val="white"/>
                </a:solidFill>
                <a:latin typeface="隶书" panose="02010509060101010101" pitchFamily="49" charset="-122"/>
                <a:ea typeface="隶书" panose="02010509060101010101" pitchFamily="49" charset="-122"/>
              </a:rPr>
              <a:t>(I/O)</a:t>
            </a:r>
            <a:r>
              <a:rPr lang="zh-CN" altLang="en-US" sz="2800" b="1" dirty="0">
                <a:solidFill>
                  <a:prstClr val="white"/>
                </a:solidFill>
                <a:latin typeface="隶书" panose="02010509060101010101" pitchFamily="49" charset="-122"/>
                <a:ea typeface="隶书" panose="02010509060101010101" pitchFamily="49" charset="-122"/>
              </a:rPr>
              <a:t>指令</a:t>
            </a:r>
            <a:endParaRPr lang="zh-CN" altLang="en-US" sz="2800" b="1" dirty="0">
              <a:solidFill>
                <a:prstClr val="white"/>
              </a:solidFill>
              <a:latin typeface="隶书" panose="02010509060101010101" pitchFamily="49" charset="-122"/>
              <a:ea typeface="隶书" panose="02010509060101010101" pitchFamily="49" charset="-122"/>
            </a:endParaRPr>
          </a:p>
        </p:txBody>
      </p:sp>
      <p:cxnSp>
        <p:nvCxnSpPr>
          <p:cNvPr id="31" name="直接连接符 30"/>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defRPr/>
            </a:pPr>
            <a:fld id="{5977F7DB-A4A5-43E8-AFEE-460871B7CC06}" type="datetime1">
              <a:rPr kumimoji="0" lang="zh-CN" altLang="en-US" sz="1200" b="0" i="0" u="none" strike="noStrike" kern="1200" cap="none" spc="0" normalizeH="0" baseline="0" noProof="0" smtClean="0">
                <a:ln>
                  <a:noFill/>
                </a:ln>
                <a:solidFill>
                  <a:prstClr val="black">
                    <a:tint val="75000"/>
                  </a:prstClr>
                </a:solidFill>
                <a:effectLst/>
                <a:uLnTx/>
                <a:uFillTx/>
                <a:latin typeface="Calibri" panose="020F0502020204030204"/>
                <a:ea typeface="等线" panose="02010600030101010101" pitchFamily="2" charset="-122"/>
                <a:cs typeface="+mn-cs"/>
              </a:rPr>
            </a:fld>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rPr>
              <a:t>计算机组成原理</a:t>
            </a:r>
            <a:r>
              <a:rPr kumimoji="0" lang="en-US" altLang="zh-CN" sz="12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rPr>
              <a:t>--</a:t>
            </a:r>
            <a:r>
              <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rPr>
              <a:t>第二章 指令系统</a:t>
            </a:r>
            <a:endParaRPr kumimoji="0" lang="zh-CN" altLang="en-US" sz="1200" b="0" i="0" u="none" strike="noStrike" kern="1200" cap="none" spc="0" normalizeH="0" baseline="0" noProof="0" dirty="0">
              <a:ln>
                <a:noFill/>
              </a:ln>
              <a:solidFill>
                <a:prstClr val="black">
                  <a:tint val="75000"/>
                </a:prstClr>
              </a:solidFill>
              <a:effectLst/>
              <a:uLnTx/>
              <a:uFillTx/>
              <a:latin typeface="Calibri" panose="020F0502020204030204"/>
              <a:ea typeface="等线" panose="02010600030101010101" pitchFamily="2" charset="-122"/>
              <a:cs typeface="+mn-cs"/>
            </a:endParaRPr>
          </a:p>
        </p:txBody>
      </p:sp>
      <p:sp>
        <p:nvSpPr>
          <p:cNvPr id="8" name="灯片编号占位符 7"/>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CD331227-691F-4B7F-8493-F4368ED92163}" type="slidenum">
              <a:rPr kumimoji="0" lang="zh-CN" altLang="en-US" sz="1200" b="0" i="0" u="none" strike="noStrike" kern="1200" cap="none" spc="0" normalizeH="0" baseline="0" noProof="0" smtClean="0">
                <a:ln>
                  <a:noFill/>
                </a:ln>
                <a:solidFill>
                  <a:prstClr val="black">
                    <a:tint val="75000"/>
                  </a:prstClr>
                </a:solidFill>
                <a:effectLst/>
                <a:uLnTx/>
                <a:uFillTx/>
                <a:latin typeface="Calibri" panose="020F0502020204030204"/>
                <a:ea typeface="等线" panose="02010600030101010101" pitchFamily="2" charset="-122"/>
                <a:cs typeface="+mn-cs"/>
              </a:rPr>
            </a:fld>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endParaRPr>
          </a:p>
        </p:txBody>
      </p:sp>
      <p:sp>
        <p:nvSpPr>
          <p:cNvPr id="13" name="Text Box 4"/>
          <p:cNvSpPr txBox="1"/>
          <p:nvPr/>
        </p:nvSpPr>
        <p:spPr>
          <a:xfrm>
            <a:off x="320268" y="1017080"/>
            <a:ext cx="8400751" cy="4530086"/>
          </a:xfrm>
          <a:prstGeom prst="rect">
            <a:avLst/>
          </a:prstGeom>
          <a:noFill/>
          <a:ln w="9525">
            <a:noFill/>
          </a:ln>
        </p:spPr>
        <p:txBody>
          <a:bodyPr wrap="square" anchor="t">
            <a:spAutoFit/>
          </a:bodyPr>
          <a:lstStyle/>
          <a:p>
            <a:pPr lvl="0">
              <a:lnSpc>
                <a:spcPct val="150000"/>
              </a:lnSpc>
            </a:pPr>
            <a:r>
              <a:rPr lang="zh-CN" altLang="en-US" sz="2800" b="1" dirty="0">
                <a:solidFill>
                  <a:srgbClr val="ED7D31"/>
                </a:solidFill>
                <a:latin typeface="楷体" panose="02010609060101010101" pitchFamily="49" charset="-122"/>
                <a:ea typeface="楷体" panose="02010609060101010101" pitchFamily="49" charset="-122"/>
              </a:rPr>
              <a:t>③ 通过</a:t>
            </a:r>
            <a:r>
              <a:rPr lang="en-US" altLang="zh-CN" sz="2800" b="1" dirty="0">
                <a:solidFill>
                  <a:srgbClr val="ED7D31"/>
                </a:solidFill>
                <a:latin typeface="楷体" panose="02010609060101010101" pitchFamily="49" charset="-122"/>
                <a:ea typeface="楷体" panose="02010609060101010101" pitchFamily="49" charset="-122"/>
              </a:rPr>
              <a:t>I/O</a:t>
            </a:r>
            <a:r>
              <a:rPr lang="zh-CN" altLang="en-US" sz="2800" b="1" dirty="0">
                <a:solidFill>
                  <a:srgbClr val="ED7D31"/>
                </a:solidFill>
                <a:latin typeface="楷体" panose="02010609060101010101" pitchFamily="49" charset="-122"/>
                <a:ea typeface="楷体" panose="02010609060101010101" pitchFamily="49" charset="-122"/>
              </a:rPr>
              <a:t>处理器（或</a:t>
            </a:r>
            <a:r>
              <a:rPr lang="en-US" altLang="zh-CN" sz="2800" b="1" dirty="0">
                <a:solidFill>
                  <a:srgbClr val="ED7D31"/>
                </a:solidFill>
                <a:latin typeface="楷体" panose="02010609060101010101" pitchFamily="49" charset="-122"/>
                <a:ea typeface="楷体" panose="02010609060101010101" pitchFamily="49" charset="-122"/>
              </a:rPr>
              <a:t>I/O</a:t>
            </a:r>
            <a:r>
              <a:rPr lang="zh-CN" altLang="en-US" sz="2800" b="1" dirty="0">
                <a:solidFill>
                  <a:srgbClr val="ED7D31"/>
                </a:solidFill>
                <a:latin typeface="楷体" panose="02010609060101010101" pitchFamily="49" charset="-122"/>
                <a:ea typeface="楷体" panose="02010609060101010101" pitchFamily="49" charset="-122"/>
              </a:rPr>
              <a:t>处理机）控制</a:t>
            </a:r>
            <a:r>
              <a:rPr lang="en-US" altLang="zh-CN" sz="2800" b="1" dirty="0">
                <a:solidFill>
                  <a:srgbClr val="ED7D31"/>
                </a:solidFill>
                <a:latin typeface="楷体" panose="02010609060101010101" pitchFamily="49" charset="-122"/>
                <a:ea typeface="楷体" panose="02010609060101010101" pitchFamily="49" charset="-122"/>
              </a:rPr>
              <a:t>I/O</a:t>
            </a:r>
            <a:r>
              <a:rPr lang="zh-CN" altLang="en-US" sz="2800" b="1" dirty="0">
                <a:solidFill>
                  <a:srgbClr val="ED7D31"/>
                </a:solidFill>
                <a:latin typeface="楷体" panose="02010609060101010101" pitchFamily="49" charset="-122"/>
                <a:ea typeface="楷体" panose="02010609060101010101" pitchFamily="49" charset="-122"/>
              </a:rPr>
              <a:t>操作</a:t>
            </a:r>
            <a:endParaRPr lang="zh-CN" altLang="en-US" sz="2800" b="1" dirty="0">
              <a:solidFill>
                <a:srgbClr val="ED7D31"/>
              </a:solidFill>
              <a:latin typeface="楷体" panose="02010609060101010101" pitchFamily="49" charset="-122"/>
              <a:ea typeface="楷体" panose="02010609060101010101" pitchFamily="49" charset="-122"/>
            </a:endParaRPr>
          </a:p>
          <a:p>
            <a:pPr lvl="0">
              <a:lnSpc>
                <a:spcPct val="150000"/>
              </a:lnSpc>
            </a:pPr>
            <a:r>
              <a:rPr lang="en-US" altLang="zh-CN" sz="2400" b="1" dirty="0">
                <a:solidFill>
                  <a:srgbClr val="FF0000"/>
                </a:solidFill>
                <a:latin typeface="楷体" panose="02010609060101010101" pitchFamily="49" charset="-122"/>
                <a:ea typeface="楷体" panose="02010609060101010101" pitchFamily="49" charset="-122"/>
              </a:rPr>
              <a:t>CPU</a:t>
            </a:r>
            <a:r>
              <a:rPr lang="zh-CN" altLang="en-US" sz="2400" b="1" dirty="0">
                <a:solidFill>
                  <a:srgbClr val="FF0000"/>
                </a:solidFill>
                <a:latin typeface="楷体" panose="02010609060101010101" pitchFamily="49" charset="-122"/>
                <a:ea typeface="楷体" panose="02010609060101010101" pitchFamily="49" charset="-122"/>
              </a:rPr>
              <a:t>的</a:t>
            </a:r>
            <a:r>
              <a:rPr lang="en-US" altLang="zh-CN" sz="2400" b="1" dirty="0">
                <a:solidFill>
                  <a:srgbClr val="FF0000"/>
                </a:solidFill>
                <a:latin typeface="楷体" panose="02010609060101010101" pitchFamily="49" charset="-122"/>
                <a:ea typeface="楷体" panose="02010609060101010101" pitchFamily="49" charset="-122"/>
              </a:rPr>
              <a:t>I/O</a:t>
            </a:r>
            <a:r>
              <a:rPr lang="zh-CN" altLang="en-US" sz="2400" b="1" dirty="0">
                <a:solidFill>
                  <a:srgbClr val="FF0000"/>
                </a:solidFill>
                <a:latin typeface="楷体" panose="02010609060101010101" pitchFamily="49" charset="-122"/>
                <a:ea typeface="楷体" panose="02010609060101010101" pitchFamily="49" charset="-122"/>
              </a:rPr>
              <a:t>指令</a:t>
            </a:r>
            <a:r>
              <a:rPr lang="zh-CN" altLang="en-US" sz="2400" b="1" dirty="0">
                <a:solidFill>
                  <a:prstClr val="black"/>
                </a:solidFill>
                <a:latin typeface="楷体" panose="02010609060101010101" pitchFamily="49" charset="-122"/>
                <a:ea typeface="楷体" panose="02010609060101010101" pitchFamily="49" charset="-122"/>
              </a:rPr>
              <a:t>（不管是显式还是隐式）都是</a:t>
            </a:r>
            <a:r>
              <a:rPr lang="zh-CN" altLang="en-US" sz="2400" b="1" dirty="0">
                <a:solidFill>
                  <a:srgbClr val="FF0000"/>
                </a:solidFill>
                <a:latin typeface="楷体" panose="02010609060101010101" pitchFamily="49" charset="-122"/>
                <a:ea typeface="楷体" panose="02010609060101010101" pitchFamily="49" charset="-122"/>
              </a:rPr>
              <a:t>通用</a:t>
            </a:r>
            <a:r>
              <a:rPr lang="zh-CN" altLang="en-US" sz="2400" b="1" dirty="0">
                <a:solidFill>
                  <a:prstClr val="black"/>
                </a:solidFill>
                <a:latin typeface="楷体" panose="02010609060101010101" pitchFamily="49" charset="-122"/>
                <a:ea typeface="楷体" panose="02010609060101010101" pitchFamily="49" charset="-122"/>
              </a:rPr>
              <a:t>的，它们一般并不专门针对某一台具体的设备或某一种具体的操作。</a:t>
            </a:r>
            <a:endParaRPr lang="en-US" altLang="zh-CN" sz="2400" b="1" dirty="0">
              <a:solidFill>
                <a:prstClr val="black"/>
              </a:solidFill>
              <a:latin typeface="楷体" panose="02010609060101010101" pitchFamily="49" charset="-122"/>
              <a:ea typeface="楷体" panose="02010609060101010101" pitchFamily="49" charset="-122"/>
            </a:endParaRPr>
          </a:p>
          <a:p>
            <a:pPr lvl="0">
              <a:lnSpc>
                <a:spcPct val="150000"/>
              </a:lnSpc>
            </a:pPr>
            <a:r>
              <a:rPr lang="zh-CN" altLang="en-US" sz="2400" b="1" dirty="0">
                <a:solidFill>
                  <a:prstClr val="black"/>
                </a:solidFill>
                <a:latin typeface="楷体" panose="02010609060101010101" pitchFamily="49" charset="-122"/>
                <a:ea typeface="楷体" panose="02010609060101010101" pitchFamily="49" charset="-122"/>
              </a:rPr>
              <a:t>因为一台计算机系统中究竟连接哪些外围设备、有哪些具体操作，变化是很多的，而且是计算机系统设计者事先无法确定的。</a:t>
            </a:r>
            <a:endParaRPr lang="en-US" altLang="zh-CN" sz="2400" b="1" dirty="0">
              <a:solidFill>
                <a:prstClr val="black"/>
              </a:solidFill>
              <a:latin typeface="楷体" panose="02010609060101010101" pitchFamily="49" charset="-122"/>
              <a:ea typeface="楷体" panose="02010609060101010101" pitchFamily="49" charset="-122"/>
            </a:endParaRPr>
          </a:p>
          <a:p>
            <a:pPr lvl="0">
              <a:lnSpc>
                <a:spcPct val="150000"/>
              </a:lnSpc>
            </a:pPr>
            <a:r>
              <a:rPr lang="zh-CN" altLang="en-US" sz="2400" b="1" dirty="0">
                <a:solidFill>
                  <a:srgbClr val="0563C1"/>
                </a:solidFill>
                <a:latin typeface="楷体" panose="02010609060101010101" pitchFamily="49" charset="-122"/>
                <a:ea typeface="楷体" panose="02010609060101010101" pitchFamily="49" charset="-122"/>
              </a:rPr>
              <a:t>解决的办法</a:t>
            </a:r>
            <a:r>
              <a:rPr lang="zh-CN" altLang="en-US" sz="2400" b="1" dirty="0">
                <a:solidFill>
                  <a:prstClr val="black"/>
                </a:solidFill>
                <a:latin typeface="楷体" panose="02010609060101010101" pitchFamily="49" charset="-122"/>
                <a:ea typeface="楷体" panose="02010609060101010101" pitchFamily="49" charset="-122"/>
              </a:rPr>
              <a:t>就是用</a:t>
            </a:r>
            <a:r>
              <a:rPr lang="en-US" altLang="zh-CN" sz="2400" b="1" dirty="0">
                <a:solidFill>
                  <a:prstClr val="black"/>
                </a:solidFill>
                <a:latin typeface="楷体" panose="02010609060101010101" pitchFamily="49" charset="-122"/>
                <a:ea typeface="楷体" panose="02010609060101010101" pitchFamily="49" charset="-122"/>
              </a:rPr>
              <a:t>I/O</a:t>
            </a:r>
            <a:r>
              <a:rPr lang="zh-CN" altLang="en-US" sz="2400" b="1" dirty="0">
                <a:solidFill>
                  <a:prstClr val="black"/>
                </a:solidFill>
                <a:latin typeface="楷体" panose="02010609060101010101" pitchFamily="49" charset="-122"/>
                <a:ea typeface="楷体" panose="02010609060101010101" pitchFamily="49" charset="-122"/>
              </a:rPr>
              <a:t>指令向接口发送命令字，再转化为与具体设备相匹配的命令。对不同的设备，命令字的约定不同。</a:t>
            </a:r>
            <a:endParaRPr lang="zh-CN" altLang="en-US" sz="2400" b="1" dirty="0">
              <a:solidFill>
                <a:prstClr val="black"/>
              </a:solidFill>
              <a:latin typeface="楷体" panose="02010609060101010101" pitchFamily="49" charset="-122"/>
              <a:ea typeface="楷体" panose="020106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wipe(left)">
                                      <p:cBhvr>
                                        <p:cTn id="7" dur="500"/>
                                        <p:tgtEl>
                                          <p:spTgt spid="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
                                            <p:txEl>
                                              <p:pRg st="1" end="1"/>
                                            </p:txEl>
                                          </p:spTgt>
                                        </p:tgtEl>
                                        <p:attrNameLst>
                                          <p:attrName>style.visibility</p:attrName>
                                        </p:attrNameLst>
                                      </p:cBhvr>
                                      <p:to>
                                        <p:strVal val="visible"/>
                                      </p:to>
                                    </p:set>
                                    <p:animEffect transition="in" filter="wipe(left)">
                                      <p:cBhvr>
                                        <p:cTn id="12" dur="500"/>
                                        <p:tgtEl>
                                          <p:spTgt spid="1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3">
                                            <p:txEl>
                                              <p:pRg st="2" end="2"/>
                                            </p:txEl>
                                          </p:spTgt>
                                        </p:tgtEl>
                                        <p:attrNameLst>
                                          <p:attrName>style.visibility</p:attrName>
                                        </p:attrNameLst>
                                      </p:cBhvr>
                                      <p:to>
                                        <p:strVal val="visible"/>
                                      </p:to>
                                    </p:set>
                                    <p:animEffect transition="in" filter="wipe(left)">
                                      <p:cBhvr>
                                        <p:cTn id="17" dur="500"/>
                                        <p:tgtEl>
                                          <p:spTgt spid="1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3">
                                            <p:txEl>
                                              <p:pRg st="3" end="3"/>
                                            </p:txEl>
                                          </p:spTgt>
                                        </p:tgtEl>
                                        <p:attrNameLst>
                                          <p:attrName>style.visibility</p:attrName>
                                        </p:attrNameLst>
                                      </p:cBhvr>
                                      <p:to>
                                        <p:strVal val="visible"/>
                                      </p:to>
                                    </p:set>
                                    <p:animEffect transition="in" filter="wipe(left)">
                                      <p:cBhvr>
                                        <p:cTn id="22" dur="500"/>
                                        <p:tgtEl>
                                          <p:spTgt spid="1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1"/>
            <a:ext cx="9165780" cy="6909474"/>
          </a:xfrm>
          <a:prstGeom prst="rect">
            <a:avLst/>
          </a:prstGeom>
        </p:spPr>
      </p:pic>
      <p:sp>
        <p:nvSpPr>
          <p:cNvPr id="22" name="矩形 21"/>
          <p:cNvSpPr/>
          <p:nvPr/>
        </p:nvSpPr>
        <p:spPr>
          <a:xfrm>
            <a:off x="-9525" y="-1083"/>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lvl="0">
              <a:defRPr/>
            </a:pPr>
            <a:r>
              <a:rPr lang="zh-CN" altLang="en-US" sz="2800" b="1" dirty="0">
                <a:solidFill>
                  <a:prstClr val="white"/>
                </a:solidFill>
                <a:latin typeface="隶书" panose="02010509060101010101" pitchFamily="49" charset="-122"/>
                <a:ea typeface="隶书" panose="02010509060101010101" pitchFamily="49" charset="-122"/>
              </a:rPr>
              <a:t>三、输入</a:t>
            </a:r>
            <a:r>
              <a:rPr lang="en-US" altLang="zh-CN" sz="2800" b="1" dirty="0">
                <a:solidFill>
                  <a:prstClr val="white"/>
                </a:solidFill>
                <a:latin typeface="隶书" panose="02010509060101010101" pitchFamily="49" charset="-122"/>
                <a:ea typeface="隶书" panose="02010509060101010101" pitchFamily="49" charset="-122"/>
              </a:rPr>
              <a:t>/</a:t>
            </a:r>
            <a:r>
              <a:rPr lang="zh-CN" altLang="en-US" sz="2800" b="1" dirty="0">
                <a:solidFill>
                  <a:prstClr val="white"/>
                </a:solidFill>
                <a:latin typeface="隶书" panose="02010509060101010101" pitchFamily="49" charset="-122"/>
                <a:ea typeface="隶书" panose="02010509060101010101" pitchFamily="49" charset="-122"/>
              </a:rPr>
              <a:t>输出</a:t>
            </a:r>
            <a:r>
              <a:rPr lang="en-US" altLang="zh-CN" sz="2800" b="1" dirty="0">
                <a:solidFill>
                  <a:prstClr val="white"/>
                </a:solidFill>
                <a:latin typeface="隶书" panose="02010509060101010101" pitchFamily="49" charset="-122"/>
                <a:ea typeface="隶书" panose="02010509060101010101" pitchFamily="49" charset="-122"/>
              </a:rPr>
              <a:t>(I/O)</a:t>
            </a:r>
            <a:r>
              <a:rPr lang="zh-CN" altLang="en-US" sz="2800" b="1" dirty="0">
                <a:solidFill>
                  <a:prstClr val="white"/>
                </a:solidFill>
                <a:latin typeface="隶书" panose="02010509060101010101" pitchFamily="49" charset="-122"/>
                <a:ea typeface="隶书" panose="02010509060101010101" pitchFamily="49" charset="-122"/>
              </a:rPr>
              <a:t>指令</a:t>
            </a:r>
            <a:endParaRPr lang="zh-CN" altLang="en-US" sz="2800" b="1" dirty="0">
              <a:solidFill>
                <a:prstClr val="white"/>
              </a:solidFill>
              <a:latin typeface="隶书" panose="02010509060101010101" pitchFamily="49" charset="-122"/>
              <a:ea typeface="隶书" panose="02010509060101010101" pitchFamily="49" charset="-122"/>
            </a:endParaRPr>
          </a:p>
        </p:txBody>
      </p:sp>
      <p:cxnSp>
        <p:nvCxnSpPr>
          <p:cNvPr id="31" name="直接连接符 30"/>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defRPr/>
            </a:pPr>
            <a:fld id="{53BBE39F-4202-4945-818C-949E5D9F957A}" type="datetime1">
              <a:rPr kumimoji="0" lang="zh-CN" altLang="en-US" sz="1200" b="0" i="0" u="none" strike="noStrike" kern="1200" cap="none" spc="0" normalizeH="0" baseline="0" noProof="0" smtClean="0">
                <a:ln>
                  <a:noFill/>
                </a:ln>
                <a:solidFill>
                  <a:prstClr val="black">
                    <a:tint val="75000"/>
                  </a:prstClr>
                </a:solidFill>
                <a:effectLst/>
                <a:uLnTx/>
                <a:uFillTx/>
                <a:latin typeface="Calibri" panose="020F0502020204030204"/>
                <a:ea typeface="等线" panose="02010600030101010101" pitchFamily="2" charset="-122"/>
                <a:cs typeface="+mn-cs"/>
              </a:rPr>
            </a:fld>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rPr>
              <a:t>计算机组成原理</a:t>
            </a:r>
            <a:r>
              <a:rPr kumimoji="0" lang="en-US" altLang="zh-CN" sz="12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rPr>
              <a:t>--</a:t>
            </a:r>
            <a:r>
              <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rPr>
              <a:t>第二章 指令系统</a:t>
            </a:r>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endParaRPr>
          </a:p>
        </p:txBody>
      </p:sp>
      <p:sp>
        <p:nvSpPr>
          <p:cNvPr id="8" name="灯片编号占位符 7"/>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CD331227-691F-4B7F-8493-F4368ED92163}" type="slidenum">
              <a:rPr kumimoji="0" lang="zh-CN" altLang="en-US" sz="1200" b="0" i="0" u="none" strike="noStrike" kern="1200" cap="none" spc="0" normalizeH="0" baseline="0" noProof="0" smtClean="0">
                <a:ln>
                  <a:noFill/>
                </a:ln>
                <a:solidFill>
                  <a:prstClr val="black">
                    <a:tint val="75000"/>
                  </a:prstClr>
                </a:solidFill>
                <a:effectLst/>
                <a:uLnTx/>
                <a:uFillTx/>
                <a:latin typeface="Calibri" panose="020F0502020204030204"/>
                <a:ea typeface="等线" panose="02010600030101010101" pitchFamily="2" charset="-122"/>
                <a:cs typeface="+mn-cs"/>
              </a:rPr>
            </a:fld>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endParaRPr>
          </a:p>
        </p:txBody>
      </p:sp>
      <p:sp>
        <p:nvSpPr>
          <p:cNvPr id="13" name="Text Box 4"/>
          <p:cNvSpPr txBox="1"/>
          <p:nvPr/>
        </p:nvSpPr>
        <p:spPr>
          <a:xfrm>
            <a:off x="320268" y="1017080"/>
            <a:ext cx="8400751" cy="3222998"/>
          </a:xfrm>
          <a:prstGeom prst="rect">
            <a:avLst/>
          </a:prstGeom>
          <a:noFill/>
          <a:ln w="9525">
            <a:noFill/>
          </a:ln>
        </p:spPr>
        <p:txBody>
          <a:bodyPr wrap="square" anchor="t">
            <a:spAutoFit/>
          </a:bodyPr>
          <a:lstStyle/>
          <a:p>
            <a:pPr lvl="0">
              <a:lnSpc>
                <a:spcPct val="150000"/>
              </a:lnSpc>
            </a:pPr>
            <a:r>
              <a:rPr lang="zh-CN" altLang="en-US" sz="2800" b="1" dirty="0">
                <a:solidFill>
                  <a:srgbClr val="ED7D31"/>
                </a:solidFill>
                <a:latin typeface="楷体" panose="02010609060101010101" pitchFamily="49" charset="-122"/>
                <a:ea typeface="楷体" panose="02010609060101010101" pitchFamily="49" charset="-122"/>
              </a:rPr>
              <a:t>③ 通过</a:t>
            </a:r>
            <a:r>
              <a:rPr lang="en-US" altLang="zh-CN" sz="2800" b="1" dirty="0">
                <a:solidFill>
                  <a:srgbClr val="ED7D31"/>
                </a:solidFill>
                <a:latin typeface="楷体" panose="02010609060101010101" pitchFamily="49" charset="-122"/>
                <a:ea typeface="楷体" panose="02010609060101010101" pitchFamily="49" charset="-122"/>
              </a:rPr>
              <a:t>I/O</a:t>
            </a:r>
            <a:r>
              <a:rPr lang="zh-CN" altLang="en-US" sz="2800" b="1" dirty="0">
                <a:solidFill>
                  <a:srgbClr val="ED7D31"/>
                </a:solidFill>
                <a:latin typeface="楷体" panose="02010609060101010101" pitchFamily="49" charset="-122"/>
                <a:ea typeface="楷体" panose="02010609060101010101" pitchFamily="49" charset="-122"/>
              </a:rPr>
              <a:t>处理器（或</a:t>
            </a:r>
            <a:r>
              <a:rPr lang="en-US" altLang="zh-CN" sz="2800" b="1" dirty="0">
                <a:solidFill>
                  <a:srgbClr val="ED7D31"/>
                </a:solidFill>
                <a:latin typeface="楷体" panose="02010609060101010101" pitchFamily="49" charset="-122"/>
                <a:ea typeface="楷体" panose="02010609060101010101" pitchFamily="49" charset="-122"/>
              </a:rPr>
              <a:t>I/O</a:t>
            </a:r>
            <a:r>
              <a:rPr lang="zh-CN" altLang="en-US" sz="2800" b="1" dirty="0">
                <a:solidFill>
                  <a:srgbClr val="ED7D31"/>
                </a:solidFill>
                <a:latin typeface="楷体" panose="02010609060101010101" pitchFamily="49" charset="-122"/>
                <a:ea typeface="楷体" panose="02010609060101010101" pitchFamily="49" charset="-122"/>
              </a:rPr>
              <a:t>处理机）控制</a:t>
            </a:r>
            <a:r>
              <a:rPr lang="en-US" altLang="zh-CN" sz="2800" b="1" dirty="0">
                <a:solidFill>
                  <a:srgbClr val="ED7D31"/>
                </a:solidFill>
                <a:latin typeface="楷体" panose="02010609060101010101" pitchFamily="49" charset="-122"/>
                <a:ea typeface="楷体" panose="02010609060101010101" pitchFamily="49" charset="-122"/>
              </a:rPr>
              <a:t>I/O</a:t>
            </a:r>
            <a:r>
              <a:rPr lang="zh-CN" altLang="en-US" sz="2800" b="1" dirty="0">
                <a:solidFill>
                  <a:srgbClr val="ED7D31"/>
                </a:solidFill>
                <a:latin typeface="楷体" panose="02010609060101010101" pitchFamily="49" charset="-122"/>
                <a:ea typeface="楷体" panose="02010609060101010101" pitchFamily="49" charset="-122"/>
              </a:rPr>
              <a:t>操作</a:t>
            </a:r>
            <a:endParaRPr lang="zh-CN" altLang="en-US" sz="2800" b="1" dirty="0">
              <a:solidFill>
                <a:srgbClr val="ED7D31"/>
              </a:solidFill>
              <a:latin typeface="楷体" panose="02010609060101010101" pitchFamily="49" charset="-122"/>
              <a:ea typeface="楷体" panose="02010609060101010101" pitchFamily="49" charset="-122"/>
            </a:endParaRPr>
          </a:p>
          <a:p>
            <a:pPr lvl="0">
              <a:lnSpc>
                <a:spcPct val="150000"/>
              </a:lnSpc>
              <a:defRPr/>
            </a:pPr>
            <a:r>
              <a:rPr lang="zh-CN" altLang="en-US" sz="2800" b="1" dirty="0">
                <a:solidFill>
                  <a:prstClr val="black"/>
                </a:solidFill>
                <a:latin typeface="楷体" panose="02010609060101010101" pitchFamily="49" charset="-122"/>
                <a:ea typeface="楷体" panose="02010609060101010101" pitchFamily="49" charset="-122"/>
              </a:rPr>
              <a:t>对命令字</a:t>
            </a:r>
            <a:r>
              <a:rPr lang="en-US" altLang="zh-CN" sz="2800" b="1" dirty="0">
                <a:solidFill>
                  <a:prstClr val="black"/>
                </a:solidFill>
                <a:latin typeface="楷体" panose="02010609060101010101" pitchFamily="49" charset="-122"/>
                <a:ea typeface="楷体" panose="02010609060101010101" pitchFamily="49" charset="-122"/>
              </a:rPr>
              <a:t>/</a:t>
            </a:r>
            <a:r>
              <a:rPr lang="zh-CN" altLang="en-US" sz="2800" b="1" dirty="0">
                <a:solidFill>
                  <a:prstClr val="black"/>
                </a:solidFill>
                <a:latin typeface="楷体" panose="02010609060101010101" pitchFamily="49" charset="-122"/>
                <a:ea typeface="楷体" panose="02010609060101010101" pitchFamily="49" charset="-122"/>
              </a:rPr>
              <a:t>状态字的设置问题：</a:t>
            </a:r>
            <a:endParaRPr lang="zh-CN" altLang="en-US" sz="2800" b="1" dirty="0">
              <a:solidFill>
                <a:prstClr val="black"/>
              </a:solidFill>
              <a:latin typeface="楷体" panose="02010609060101010101" pitchFamily="49" charset="-122"/>
              <a:ea typeface="楷体" panose="02010609060101010101" pitchFamily="49" charset="-122"/>
            </a:endParaRPr>
          </a:p>
          <a:p>
            <a:pPr lvl="0">
              <a:lnSpc>
                <a:spcPct val="150000"/>
              </a:lnSpc>
              <a:defRPr/>
            </a:pPr>
            <a:r>
              <a:rPr lang="zh-CN" altLang="en-US" sz="2800" b="1" dirty="0">
                <a:solidFill>
                  <a:prstClr val="black"/>
                </a:solidFill>
                <a:latin typeface="楷体" panose="02010609060101010101" pitchFamily="49" charset="-122"/>
                <a:ea typeface="楷体" panose="02010609060101010101" pitchFamily="49" charset="-122"/>
              </a:rPr>
              <a:t>命令字：启动位、校验位、维护位、允许中断位等。</a:t>
            </a:r>
            <a:endParaRPr lang="en-US" altLang="zh-CN" sz="2800" b="1" dirty="0">
              <a:solidFill>
                <a:prstClr val="black"/>
              </a:solidFill>
              <a:latin typeface="楷体" panose="02010609060101010101" pitchFamily="49" charset="-122"/>
              <a:ea typeface="楷体" panose="02010609060101010101" pitchFamily="49" charset="-122"/>
            </a:endParaRPr>
          </a:p>
          <a:p>
            <a:pPr lvl="0">
              <a:lnSpc>
                <a:spcPct val="150000"/>
              </a:lnSpc>
              <a:defRPr/>
            </a:pPr>
            <a:r>
              <a:rPr lang="zh-CN" altLang="en-US" sz="2800" b="1" dirty="0">
                <a:solidFill>
                  <a:prstClr val="black"/>
                </a:solidFill>
                <a:latin typeface="楷体" panose="02010609060101010101" pitchFamily="49" charset="-122"/>
                <a:ea typeface="楷体" panose="02010609060101010101" pitchFamily="49" charset="-122"/>
              </a:rPr>
              <a:t>状态位：忙位、完成位、空闲位、故障位、效验出错位等。</a:t>
            </a:r>
            <a:endParaRPr lang="zh-CN" altLang="en-US" sz="2800" b="1" dirty="0">
              <a:solidFill>
                <a:prstClr val="black"/>
              </a:solidFill>
              <a:latin typeface="楷体" panose="02010609060101010101" pitchFamily="49" charset="-122"/>
              <a:ea typeface="楷体" panose="020106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1"/>
            <a:ext cx="9165780" cy="6909474"/>
          </a:xfrm>
          <a:prstGeom prst="rect">
            <a:avLst/>
          </a:prstGeom>
        </p:spPr>
      </p:pic>
      <p:sp>
        <p:nvSpPr>
          <p:cNvPr id="5" name="矩形 4"/>
          <p:cNvSpPr/>
          <p:nvPr/>
        </p:nvSpPr>
        <p:spPr>
          <a:xfrm>
            <a:off x="-11990" y="8050"/>
            <a:ext cx="9181652" cy="6901031"/>
          </a:xfrm>
          <a:prstGeom prst="rect">
            <a:avLst/>
          </a:prstGeom>
          <a:solidFill>
            <a:schemeClr val="bg1">
              <a:alpha val="54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 name="直接连接符 11"/>
          <p:cNvCxnSpPr/>
          <p:nvPr/>
        </p:nvCxnSpPr>
        <p:spPr>
          <a:xfrm>
            <a:off x="2298198" y="3054281"/>
            <a:ext cx="4579144" cy="0"/>
          </a:xfrm>
          <a:prstGeom prst="line">
            <a:avLst/>
          </a:prstGeom>
          <a:ln w="19050">
            <a:solidFill>
              <a:srgbClr val="004098"/>
            </a:solidFill>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2293131" y="3196018"/>
            <a:ext cx="4579143" cy="645160"/>
          </a:xfrm>
          <a:prstGeom prst="rect">
            <a:avLst/>
          </a:prstGeom>
          <a:noFill/>
        </p:spPr>
        <p:txBody>
          <a:bodyPr wrap="square" rtlCol="0">
            <a:spAutoFit/>
          </a:bodyPr>
          <a:lstStyle/>
          <a:p>
            <a:pPr algn="ctr" defTabSz="685800">
              <a:defRPr/>
            </a:pPr>
            <a:r>
              <a:rPr lang="zh-CN" altLang="en-US" sz="3600" b="1" dirty="0">
                <a:solidFill>
                  <a:srgbClr val="004578"/>
                </a:solidFill>
                <a:latin typeface="微软雅黑" panose="020B0503020204020204" pitchFamily="34" charset="-122"/>
                <a:ea typeface="微软雅黑" panose="020B0503020204020204" pitchFamily="34" charset="-122"/>
              </a:rPr>
              <a:t>谢谢观看</a:t>
            </a:r>
            <a:endParaRPr lang="zh-CN" altLang="en-US" sz="3600" b="1" dirty="0">
              <a:solidFill>
                <a:srgbClr val="004578"/>
              </a:solidFill>
              <a:latin typeface="微软雅黑" panose="020B0503020204020204" pitchFamily="34" charset="-122"/>
              <a:ea typeface="微软雅黑" panose="020B0503020204020204" pitchFamily="34" charset="-122"/>
            </a:endParaRPr>
          </a:p>
        </p:txBody>
      </p:sp>
      <p:cxnSp>
        <p:nvCxnSpPr>
          <p:cNvPr id="16" name="直接连接符 15"/>
          <p:cNvCxnSpPr/>
          <p:nvPr/>
        </p:nvCxnSpPr>
        <p:spPr>
          <a:xfrm>
            <a:off x="2293131" y="3977456"/>
            <a:ext cx="4579144" cy="0"/>
          </a:xfrm>
          <a:prstGeom prst="line">
            <a:avLst/>
          </a:prstGeom>
          <a:ln w="19050">
            <a:solidFill>
              <a:srgbClr val="004098"/>
            </a:solidFill>
          </a:ln>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2293131" y="4121256"/>
            <a:ext cx="4579144" cy="460375"/>
          </a:xfrm>
          <a:prstGeom prst="rect">
            <a:avLst/>
          </a:prstGeom>
          <a:noFill/>
        </p:spPr>
        <p:txBody>
          <a:bodyPr wrap="square" rtlCol="0">
            <a:spAutoFit/>
          </a:bodyPr>
          <a:lstStyle>
            <a:defPPr>
              <a:defRPr lang="zh-CN"/>
            </a:defPPr>
            <a:lvl1pPr algn="ctr">
              <a:defRPr>
                <a:solidFill>
                  <a:prstClr val="black"/>
                </a:solidFill>
                <a:latin typeface="微软雅黑" panose="020B0503020204020204" pitchFamily="34" charset="-122"/>
                <a:ea typeface="微软雅黑" panose="020B0503020204020204" pitchFamily="34" charset="-122"/>
              </a:defRPr>
            </a:lvl1pPr>
          </a:lstStyle>
          <a:p>
            <a:r>
              <a:rPr lang="zh-CN" altLang="en-US" sz="2400" b="1" dirty="0">
                <a:solidFill>
                  <a:srgbClr val="004578"/>
                </a:solidFill>
              </a:rPr>
              <a:t>计算机组成原理</a:t>
            </a:r>
            <a:endParaRPr lang="zh-CN" altLang="en-US" sz="2400" b="1" dirty="0">
              <a:solidFill>
                <a:srgbClr val="004578"/>
              </a:solidFill>
            </a:endParaRPr>
          </a:p>
        </p:txBody>
      </p:sp>
      <p:cxnSp>
        <p:nvCxnSpPr>
          <p:cNvPr id="19" name="直接连接符 18"/>
          <p:cNvCxnSpPr/>
          <p:nvPr/>
        </p:nvCxnSpPr>
        <p:spPr>
          <a:xfrm>
            <a:off x="238316" y="6407901"/>
            <a:ext cx="400458" cy="0"/>
          </a:xfrm>
          <a:prstGeom prst="line">
            <a:avLst/>
          </a:prstGeom>
          <a:ln w="28575">
            <a:solidFill>
              <a:srgbClr val="004098"/>
            </a:solidFill>
          </a:ln>
        </p:spPr>
        <p:style>
          <a:lnRef idx="1">
            <a:schemeClr val="accent1"/>
          </a:lnRef>
          <a:fillRef idx="0">
            <a:schemeClr val="accent1"/>
          </a:fillRef>
          <a:effectRef idx="0">
            <a:schemeClr val="accent1"/>
          </a:effectRef>
          <a:fontRef idx="minor">
            <a:schemeClr val="tx1"/>
          </a:fontRef>
        </p:style>
      </p:cxnSp>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76100" y="1398382"/>
            <a:ext cx="1591799" cy="1584000"/>
          </a:xfrm>
          <a:prstGeom prst="rect">
            <a:avLst/>
          </a:prstGeom>
        </p:spPr>
      </p:pic>
      <p:pic>
        <p:nvPicPr>
          <p:cNvPr id="15" name="图片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73954" y="6236297"/>
            <a:ext cx="621635" cy="57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TextBox 6"/>
          <p:cNvSpPr txBox="1">
            <a:spLocks noChangeArrowheads="1"/>
          </p:cNvSpPr>
          <p:nvPr/>
        </p:nvSpPr>
        <p:spPr bwMode="auto">
          <a:xfrm>
            <a:off x="6715450" y="6274229"/>
            <a:ext cx="3092999" cy="500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eaLnBrk="1" hangingPunct="1">
              <a:lnSpc>
                <a:spcPct val="100000"/>
              </a:lnSpc>
              <a:spcBef>
                <a:spcPct val="0"/>
              </a:spcBef>
              <a:buFontTx/>
              <a:buNone/>
            </a:pPr>
            <a:r>
              <a:rPr lang="zh-CN" altLang="en-US" sz="1600" b="1" dirty="0">
                <a:solidFill>
                  <a:srgbClr val="0070C0"/>
                </a:solidFill>
                <a:latin typeface="华文行楷" panose="02010800040101010101" pitchFamily="2" charset="-122"/>
                <a:ea typeface="华文行楷" panose="02010800040101010101" pitchFamily="2" charset="-122"/>
              </a:rPr>
              <a:t>信息与软件工程学院</a:t>
            </a:r>
            <a:endParaRPr lang="en-US" altLang="zh-CN" sz="1600" b="1" dirty="0">
              <a:solidFill>
                <a:srgbClr val="0070C0"/>
              </a:solidFill>
              <a:latin typeface="华文行楷" panose="02010800040101010101" pitchFamily="2" charset="-122"/>
              <a:ea typeface="华文行楷" panose="02010800040101010101" pitchFamily="2" charset="-122"/>
            </a:endParaRPr>
          </a:p>
          <a:p>
            <a:pPr eaLnBrk="1" hangingPunct="1">
              <a:lnSpc>
                <a:spcPct val="100000"/>
              </a:lnSpc>
              <a:spcBef>
                <a:spcPct val="0"/>
              </a:spcBef>
              <a:buFontTx/>
              <a:buNone/>
            </a:pPr>
            <a:r>
              <a:rPr lang="en-US" altLang="zh-CN" sz="1000" b="1" dirty="0">
                <a:solidFill>
                  <a:srgbClr val="0070C0"/>
                </a:solidFill>
                <a:latin typeface="华文隶书" panose="02010800040101010101" pitchFamily="2" charset="-122"/>
                <a:ea typeface="华文隶书" panose="02010800040101010101" pitchFamily="2" charset="-122"/>
              </a:rPr>
              <a:t>School of Information and Software Engineering</a:t>
            </a:r>
            <a:endParaRPr lang="zh-CN" altLang="en-US" sz="1000" b="1" dirty="0">
              <a:solidFill>
                <a:srgbClr val="0070C0"/>
              </a:solidFill>
              <a:latin typeface="华文隶书" panose="02010800040101010101" pitchFamily="2" charset="-122"/>
              <a:ea typeface="华文隶书" panose="02010800040101010101" pitchFamily="2" charset="-122"/>
            </a:endParaRPr>
          </a:p>
        </p:txBody>
      </p:sp>
      <p:sp>
        <p:nvSpPr>
          <p:cNvPr id="21" name="日期占位符 2"/>
          <p:cNvSpPr>
            <a:spLocks noGrp="1"/>
          </p:cNvSpPr>
          <p:nvPr>
            <p:ph type="dt" sz="half" idx="10"/>
          </p:nvPr>
        </p:nvSpPr>
        <p:spPr>
          <a:xfrm>
            <a:off x="235731" y="6474676"/>
            <a:ext cx="2057400" cy="365125"/>
          </a:xfrm>
        </p:spPr>
        <p:txBody>
          <a:bodyPr/>
          <a:lstStyle/>
          <a:p>
            <a:fld id="{E02A5674-5585-47CF-9F26-E541E3381DA0}" type="datetime1">
              <a:rPr lang="zh-CN" altLang="en-US" sz="1400" smtClean="0">
                <a:solidFill>
                  <a:schemeClr val="tx1"/>
                </a:solidFill>
              </a:rPr>
            </a:fld>
            <a:endParaRPr lang="zh-CN" altLang="en-US" sz="1400" dirty="0">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1"/>
            <a:ext cx="9165780" cy="6909474"/>
          </a:xfrm>
          <a:prstGeom prst="rect">
            <a:avLst/>
          </a:prstGeom>
        </p:spPr>
      </p:pic>
      <p:sp>
        <p:nvSpPr>
          <p:cNvPr id="22" name="矩形 21"/>
          <p:cNvSpPr/>
          <p:nvPr/>
        </p:nvSpPr>
        <p:spPr>
          <a:xfrm>
            <a:off x="-9525" y="-1083"/>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zh-CN" altLang="en-US" sz="2800" b="1" dirty="0">
                <a:solidFill>
                  <a:schemeClr val="bg1"/>
                </a:solidFill>
                <a:latin typeface="隶书" panose="02010509060101010101" pitchFamily="49" charset="-122"/>
                <a:ea typeface="隶书" panose="02010509060101010101" pitchFamily="49" charset="-122"/>
              </a:rPr>
              <a:t>三、操作码结构</a:t>
            </a:r>
            <a:endParaRPr lang="zh-CN" altLang="en-US" sz="2800" b="1" dirty="0">
              <a:solidFill>
                <a:schemeClr val="bg1"/>
              </a:solidFill>
              <a:latin typeface="隶书" panose="02010509060101010101" pitchFamily="49" charset="-122"/>
              <a:ea typeface="隶书" panose="02010509060101010101" pitchFamily="49" charset="-122"/>
            </a:endParaRPr>
          </a:p>
        </p:txBody>
      </p:sp>
      <p:cxnSp>
        <p:nvCxnSpPr>
          <p:cNvPr id="31" name="直接连接符 30"/>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fld id="{53D0270D-AF3E-4C50-9013-DD4DA7765623}" type="datetime1">
              <a:rPr lang="zh-CN" altLang="en-US" smtClean="0"/>
            </a:fld>
            <a:endParaRPr lang="zh-CN" altLang="en-US" dirty="0"/>
          </a:p>
        </p:txBody>
      </p:sp>
      <p:sp>
        <p:nvSpPr>
          <p:cNvPr id="6" name="页脚占位符 5"/>
          <p:cNvSpPr>
            <a:spLocks noGrp="1"/>
          </p:cNvSpPr>
          <p:nvPr>
            <p:ph type="ftr" sz="quarter" idx="11"/>
          </p:nvPr>
        </p:nvSpPr>
        <p:spPr/>
        <p:txBody>
          <a:bodyPr/>
          <a:lstStyle/>
          <a:p>
            <a:r>
              <a:rPr lang="zh-CN" altLang="en-US"/>
              <a:t>计算机组成原理</a:t>
            </a:r>
            <a:r>
              <a:rPr lang="en-US" altLang="zh-CN"/>
              <a:t>--</a:t>
            </a:r>
            <a:r>
              <a:rPr lang="zh-CN" altLang="en-US"/>
              <a:t>第二章 指令系统</a:t>
            </a:r>
            <a:endParaRPr lang="zh-CN" altLang="en-US"/>
          </a:p>
        </p:txBody>
      </p:sp>
      <p:sp>
        <p:nvSpPr>
          <p:cNvPr id="8" name="灯片编号占位符 7"/>
          <p:cNvSpPr>
            <a:spLocks noGrp="1"/>
          </p:cNvSpPr>
          <p:nvPr>
            <p:ph type="sldNum" sz="quarter" idx="12"/>
          </p:nvPr>
        </p:nvSpPr>
        <p:spPr/>
        <p:txBody>
          <a:bodyPr/>
          <a:lstStyle/>
          <a:p>
            <a:fld id="{CD331227-691F-4B7F-8493-F4368ED92163}" type="slidenum">
              <a:rPr lang="zh-CN" altLang="en-US" smtClean="0"/>
            </a:fld>
            <a:endParaRPr lang="zh-CN" altLang="en-US"/>
          </a:p>
        </p:txBody>
      </p:sp>
      <p:sp>
        <p:nvSpPr>
          <p:cNvPr id="17" name="Text Box 4"/>
          <p:cNvSpPr txBox="1"/>
          <p:nvPr/>
        </p:nvSpPr>
        <p:spPr>
          <a:xfrm>
            <a:off x="420565" y="1237188"/>
            <a:ext cx="8094785" cy="4515660"/>
          </a:xfrm>
          <a:prstGeom prst="rect">
            <a:avLst/>
          </a:prstGeom>
          <a:noFill/>
          <a:ln w="9525">
            <a:noFill/>
          </a:ln>
        </p:spPr>
        <p:txBody>
          <a:bodyPr wrap="square" anchor="t">
            <a:spAutoFit/>
          </a:bodyPr>
          <a:lstStyle/>
          <a:p>
            <a:pPr>
              <a:lnSpc>
                <a:spcPct val="150000"/>
              </a:lnSpc>
              <a:spcBef>
                <a:spcPct val="50000"/>
              </a:spcBef>
            </a:pPr>
            <a:r>
              <a:rPr lang="zh-CN" altLang="en-US" sz="2800" b="1" dirty="0">
                <a:solidFill>
                  <a:srgbClr val="0563C1"/>
                </a:solidFill>
                <a:latin typeface="楷体" panose="02010609060101010101" pitchFamily="49" charset="-122"/>
                <a:ea typeface="楷体" panose="02010609060101010101" pitchFamily="49" charset="-122"/>
              </a:rPr>
              <a:t>① 定长操作码：</a:t>
            </a:r>
            <a:endParaRPr lang="en-US" altLang="zh-CN" sz="2800" b="1" dirty="0">
              <a:solidFill>
                <a:srgbClr val="0563C1"/>
              </a:solidFill>
              <a:latin typeface="楷体" panose="02010609060101010101" pitchFamily="49" charset="-122"/>
              <a:ea typeface="楷体" panose="02010609060101010101" pitchFamily="49" charset="-122"/>
            </a:endParaRPr>
          </a:p>
          <a:p>
            <a:pPr>
              <a:lnSpc>
                <a:spcPct val="150000"/>
              </a:lnSpc>
              <a:spcBef>
                <a:spcPct val="50000"/>
              </a:spcBef>
            </a:pPr>
            <a:r>
              <a:rPr lang="zh-CN" altLang="en-US" sz="2800" b="1" dirty="0">
                <a:latin typeface="楷体" panose="02010609060101010101" pitchFamily="49" charset="-122"/>
                <a:ea typeface="楷体" panose="02010609060101010101" pitchFamily="49" charset="-122"/>
              </a:rPr>
              <a:t>指令长度比较长时，位置、位数固定，位置在指令的前几位；</a:t>
            </a:r>
            <a:endParaRPr lang="en-US" altLang="zh-CN" sz="2800" b="1" dirty="0">
              <a:latin typeface="楷体" panose="02010609060101010101" pitchFamily="49" charset="-122"/>
              <a:ea typeface="楷体" panose="02010609060101010101" pitchFamily="49" charset="-122"/>
            </a:endParaRPr>
          </a:p>
          <a:p>
            <a:pPr>
              <a:lnSpc>
                <a:spcPct val="150000"/>
              </a:lnSpc>
              <a:spcBef>
                <a:spcPct val="50000"/>
              </a:spcBef>
            </a:pPr>
            <a:r>
              <a:rPr lang="zh-CN" altLang="en-US" sz="2800" b="1" dirty="0">
                <a:solidFill>
                  <a:srgbClr val="0563C1"/>
                </a:solidFill>
                <a:latin typeface="楷体" panose="02010609060101010101" pitchFamily="49" charset="-122"/>
                <a:ea typeface="楷体" panose="02010609060101010101" pitchFamily="49" charset="-122"/>
              </a:rPr>
              <a:t>② 扩展操作码：</a:t>
            </a:r>
            <a:endParaRPr lang="zh-CN" altLang="en-US" sz="2800" b="1" dirty="0">
              <a:solidFill>
                <a:srgbClr val="0563C1"/>
              </a:solidFill>
              <a:latin typeface="楷体" panose="02010609060101010101" pitchFamily="49" charset="-122"/>
              <a:ea typeface="楷体" panose="02010609060101010101" pitchFamily="49" charset="-122"/>
            </a:endParaRPr>
          </a:p>
          <a:p>
            <a:pPr>
              <a:lnSpc>
                <a:spcPct val="150000"/>
              </a:lnSpc>
              <a:spcBef>
                <a:spcPct val="50000"/>
              </a:spcBef>
            </a:pPr>
            <a:r>
              <a:rPr lang="zh-CN" altLang="en-US" sz="2800" b="1" dirty="0">
                <a:latin typeface="楷体" panose="02010609060101010101" pitchFamily="49" charset="-122"/>
                <a:ea typeface="楷体" panose="02010609060101010101" pitchFamily="49" charset="-122"/>
              </a:rPr>
              <a:t>指令长度比较短时，位置、位数不固定，用扩展标志表示。</a:t>
            </a:r>
            <a:endParaRPr lang="en-US" altLang="zh-CN" sz="2800" b="1" dirty="0">
              <a:latin typeface="楷体" panose="02010609060101010101" pitchFamily="49" charset="-122"/>
              <a:ea typeface="楷体" panose="020106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anim calcmode="lin" valueType="num">
                                      <p:cBhvr>
                                        <p:cTn id="7" dur="500" fill="hold"/>
                                        <p:tgtEl>
                                          <p:spTgt spid="17">
                                            <p:txEl>
                                              <p:pRg st="0" end="0"/>
                                            </p:txEl>
                                          </p:spTgt>
                                        </p:tgtEl>
                                        <p:attrNameLst>
                                          <p:attrName>ppt_x</p:attrName>
                                        </p:attrNameLst>
                                      </p:cBhvr>
                                      <p:tavLst>
                                        <p:tav tm="0">
                                          <p:val>
                                            <p:strVal val="#ppt_x-#ppt_w/2"/>
                                          </p:val>
                                        </p:tav>
                                        <p:tav tm="100000">
                                          <p:val>
                                            <p:strVal val="#ppt_x"/>
                                          </p:val>
                                        </p:tav>
                                      </p:tavLst>
                                    </p:anim>
                                    <p:anim calcmode="lin" valueType="num">
                                      <p:cBhvr>
                                        <p:cTn id="8" dur="500" fill="hold"/>
                                        <p:tgtEl>
                                          <p:spTgt spid="17">
                                            <p:txEl>
                                              <p:pRg st="0" end="0"/>
                                            </p:txEl>
                                          </p:spTgt>
                                        </p:tgtEl>
                                        <p:attrNameLst>
                                          <p:attrName>ppt_y</p:attrName>
                                        </p:attrNameLst>
                                      </p:cBhvr>
                                      <p:tavLst>
                                        <p:tav tm="0">
                                          <p:val>
                                            <p:strVal val="#ppt_y"/>
                                          </p:val>
                                        </p:tav>
                                        <p:tav tm="100000">
                                          <p:val>
                                            <p:strVal val="#ppt_y"/>
                                          </p:val>
                                        </p:tav>
                                      </p:tavLst>
                                    </p:anim>
                                    <p:anim calcmode="lin" valueType="num">
                                      <p:cBhvr>
                                        <p:cTn id="9" dur="500" fill="hold"/>
                                        <p:tgtEl>
                                          <p:spTgt spid="17">
                                            <p:txEl>
                                              <p:pRg st="0" end="0"/>
                                            </p:txEl>
                                          </p:spTgt>
                                        </p:tgtEl>
                                        <p:attrNameLst>
                                          <p:attrName>ppt_w</p:attrName>
                                        </p:attrNameLst>
                                      </p:cBhvr>
                                      <p:tavLst>
                                        <p:tav tm="0">
                                          <p:val>
                                            <p:fltVal val="0"/>
                                          </p:val>
                                        </p:tav>
                                        <p:tav tm="100000">
                                          <p:val>
                                            <p:strVal val="#ppt_w"/>
                                          </p:val>
                                        </p:tav>
                                      </p:tavLst>
                                    </p:anim>
                                    <p:anim calcmode="lin" valueType="num">
                                      <p:cBhvr>
                                        <p:cTn id="10" dur="500" fill="hold"/>
                                        <p:tgtEl>
                                          <p:spTgt spid="17">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17" presetClass="entr" presetSubtype="8" fill="hold" grpId="0" nodeType="clickEffect">
                                  <p:stCondLst>
                                    <p:cond delay="0"/>
                                  </p:stCondLst>
                                  <p:childTnLst>
                                    <p:set>
                                      <p:cBhvr>
                                        <p:cTn id="14" dur="1" fill="hold">
                                          <p:stCondLst>
                                            <p:cond delay="0"/>
                                          </p:stCondLst>
                                        </p:cTn>
                                        <p:tgtEl>
                                          <p:spTgt spid="17">
                                            <p:txEl>
                                              <p:pRg st="1" end="1"/>
                                            </p:txEl>
                                          </p:spTgt>
                                        </p:tgtEl>
                                        <p:attrNameLst>
                                          <p:attrName>style.visibility</p:attrName>
                                        </p:attrNameLst>
                                      </p:cBhvr>
                                      <p:to>
                                        <p:strVal val="visible"/>
                                      </p:to>
                                    </p:set>
                                    <p:anim calcmode="lin" valueType="num">
                                      <p:cBhvr>
                                        <p:cTn id="15" dur="500" fill="hold"/>
                                        <p:tgtEl>
                                          <p:spTgt spid="17">
                                            <p:txEl>
                                              <p:pRg st="1" end="1"/>
                                            </p:txEl>
                                          </p:spTgt>
                                        </p:tgtEl>
                                        <p:attrNameLst>
                                          <p:attrName>ppt_x</p:attrName>
                                        </p:attrNameLst>
                                      </p:cBhvr>
                                      <p:tavLst>
                                        <p:tav tm="0">
                                          <p:val>
                                            <p:strVal val="#ppt_x-#ppt_w/2"/>
                                          </p:val>
                                        </p:tav>
                                        <p:tav tm="100000">
                                          <p:val>
                                            <p:strVal val="#ppt_x"/>
                                          </p:val>
                                        </p:tav>
                                      </p:tavLst>
                                    </p:anim>
                                    <p:anim calcmode="lin" valueType="num">
                                      <p:cBhvr>
                                        <p:cTn id="16" dur="500" fill="hold"/>
                                        <p:tgtEl>
                                          <p:spTgt spid="17">
                                            <p:txEl>
                                              <p:pRg st="1" end="1"/>
                                            </p:txEl>
                                          </p:spTgt>
                                        </p:tgtEl>
                                        <p:attrNameLst>
                                          <p:attrName>ppt_y</p:attrName>
                                        </p:attrNameLst>
                                      </p:cBhvr>
                                      <p:tavLst>
                                        <p:tav tm="0">
                                          <p:val>
                                            <p:strVal val="#ppt_y"/>
                                          </p:val>
                                        </p:tav>
                                        <p:tav tm="100000">
                                          <p:val>
                                            <p:strVal val="#ppt_y"/>
                                          </p:val>
                                        </p:tav>
                                      </p:tavLst>
                                    </p:anim>
                                    <p:anim calcmode="lin" valueType="num">
                                      <p:cBhvr>
                                        <p:cTn id="17" dur="500" fill="hold"/>
                                        <p:tgtEl>
                                          <p:spTgt spid="17">
                                            <p:txEl>
                                              <p:pRg st="1" end="1"/>
                                            </p:txEl>
                                          </p:spTgt>
                                        </p:tgtEl>
                                        <p:attrNameLst>
                                          <p:attrName>ppt_w</p:attrName>
                                        </p:attrNameLst>
                                      </p:cBhvr>
                                      <p:tavLst>
                                        <p:tav tm="0">
                                          <p:val>
                                            <p:fltVal val="0"/>
                                          </p:val>
                                        </p:tav>
                                        <p:tav tm="100000">
                                          <p:val>
                                            <p:strVal val="#ppt_w"/>
                                          </p:val>
                                        </p:tav>
                                      </p:tavLst>
                                    </p:anim>
                                    <p:anim calcmode="lin" valueType="num">
                                      <p:cBhvr>
                                        <p:cTn id="18" dur="500" fill="hold"/>
                                        <p:tgtEl>
                                          <p:spTgt spid="17">
                                            <p:txEl>
                                              <p:pRg st="1" end="1"/>
                                            </p:txEl>
                                          </p:spTgt>
                                        </p:tgtEl>
                                        <p:attrNameLst>
                                          <p:attrName>ppt_h</p:attrName>
                                        </p:attrNameLst>
                                      </p:cBhvr>
                                      <p:tavLst>
                                        <p:tav tm="0">
                                          <p:val>
                                            <p:strVal val="#ppt_h"/>
                                          </p:val>
                                        </p:tav>
                                        <p:tav tm="100000">
                                          <p:val>
                                            <p:strVal val="#ppt_h"/>
                                          </p:val>
                                        </p:tav>
                                      </p:tavLst>
                                    </p:anim>
                                  </p:childTnLst>
                                </p:cTn>
                              </p:par>
                            </p:childTnLst>
                          </p:cTn>
                        </p:par>
                      </p:childTnLst>
                    </p:cTn>
                  </p:par>
                  <p:par>
                    <p:cTn id="19" fill="hold">
                      <p:stCondLst>
                        <p:cond delay="indefinite"/>
                      </p:stCondLst>
                      <p:childTnLst>
                        <p:par>
                          <p:cTn id="20" fill="hold">
                            <p:stCondLst>
                              <p:cond delay="0"/>
                            </p:stCondLst>
                            <p:childTnLst>
                              <p:par>
                                <p:cTn id="21" presetID="17" presetClass="entr" presetSubtype="8" fill="hold" grpId="0" nodeType="clickEffect">
                                  <p:stCondLst>
                                    <p:cond delay="0"/>
                                  </p:stCondLst>
                                  <p:childTnLst>
                                    <p:set>
                                      <p:cBhvr>
                                        <p:cTn id="22" dur="1" fill="hold">
                                          <p:stCondLst>
                                            <p:cond delay="0"/>
                                          </p:stCondLst>
                                        </p:cTn>
                                        <p:tgtEl>
                                          <p:spTgt spid="17">
                                            <p:txEl>
                                              <p:pRg st="2" end="2"/>
                                            </p:txEl>
                                          </p:spTgt>
                                        </p:tgtEl>
                                        <p:attrNameLst>
                                          <p:attrName>style.visibility</p:attrName>
                                        </p:attrNameLst>
                                      </p:cBhvr>
                                      <p:to>
                                        <p:strVal val="visible"/>
                                      </p:to>
                                    </p:set>
                                    <p:anim calcmode="lin" valueType="num">
                                      <p:cBhvr>
                                        <p:cTn id="23" dur="500" fill="hold"/>
                                        <p:tgtEl>
                                          <p:spTgt spid="17">
                                            <p:txEl>
                                              <p:pRg st="2" end="2"/>
                                            </p:txEl>
                                          </p:spTgt>
                                        </p:tgtEl>
                                        <p:attrNameLst>
                                          <p:attrName>ppt_x</p:attrName>
                                        </p:attrNameLst>
                                      </p:cBhvr>
                                      <p:tavLst>
                                        <p:tav tm="0">
                                          <p:val>
                                            <p:strVal val="#ppt_x-#ppt_w/2"/>
                                          </p:val>
                                        </p:tav>
                                        <p:tav tm="100000">
                                          <p:val>
                                            <p:strVal val="#ppt_x"/>
                                          </p:val>
                                        </p:tav>
                                      </p:tavLst>
                                    </p:anim>
                                    <p:anim calcmode="lin" valueType="num">
                                      <p:cBhvr>
                                        <p:cTn id="24" dur="500" fill="hold"/>
                                        <p:tgtEl>
                                          <p:spTgt spid="17">
                                            <p:txEl>
                                              <p:pRg st="2" end="2"/>
                                            </p:txEl>
                                          </p:spTgt>
                                        </p:tgtEl>
                                        <p:attrNameLst>
                                          <p:attrName>ppt_y</p:attrName>
                                        </p:attrNameLst>
                                      </p:cBhvr>
                                      <p:tavLst>
                                        <p:tav tm="0">
                                          <p:val>
                                            <p:strVal val="#ppt_y"/>
                                          </p:val>
                                        </p:tav>
                                        <p:tav tm="100000">
                                          <p:val>
                                            <p:strVal val="#ppt_y"/>
                                          </p:val>
                                        </p:tav>
                                      </p:tavLst>
                                    </p:anim>
                                    <p:anim calcmode="lin" valueType="num">
                                      <p:cBhvr>
                                        <p:cTn id="25" dur="500" fill="hold"/>
                                        <p:tgtEl>
                                          <p:spTgt spid="17">
                                            <p:txEl>
                                              <p:pRg st="2" end="2"/>
                                            </p:txEl>
                                          </p:spTgt>
                                        </p:tgtEl>
                                        <p:attrNameLst>
                                          <p:attrName>ppt_w</p:attrName>
                                        </p:attrNameLst>
                                      </p:cBhvr>
                                      <p:tavLst>
                                        <p:tav tm="0">
                                          <p:val>
                                            <p:fltVal val="0"/>
                                          </p:val>
                                        </p:tav>
                                        <p:tav tm="100000">
                                          <p:val>
                                            <p:strVal val="#ppt_w"/>
                                          </p:val>
                                        </p:tav>
                                      </p:tavLst>
                                    </p:anim>
                                    <p:anim calcmode="lin" valueType="num">
                                      <p:cBhvr>
                                        <p:cTn id="26" dur="500" fill="hold"/>
                                        <p:tgtEl>
                                          <p:spTgt spid="17">
                                            <p:txEl>
                                              <p:pRg st="2" end="2"/>
                                            </p:txEl>
                                          </p:spTgt>
                                        </p:tgtEl>
                                        <p:attrNameLst>
                                          <p:attrName>ppt_h</p:attrName>
                                        </p:attrNameLst>
                                      </p:cBhvr>
                                      <p:tavLst>
                                        <p:tav tm="0">
                                          <p:val>
                                            <p:strVal val="#ppt_h"/>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17" presetClass="entr" presetSubtype="8" fill="hold" grpId="0" nodeType="clickEffect">
                                  <p:stCondLst>
                                    <p:cond delay="0"/>
                                  </p:stCondLst>
                                  <p:childTnLst>
                                    <p:set>
                                      <p:cBhvr>
                                        <p:cTn id="30" dur="1" fill="hold">
                                          <p:stCondLst>
                                            <p:cond delay="0"/>
                                          </p:stCondLst>
                                        </p:cTn>
                                        <p:tgtEl>
                                          <p:spTgt spid="17">
                                            <p:txEl>
                                              <p:pRg st="3" end="3"/>
                                            </p:txEl>
                                          </p:spTgt>
                                        </p:tgtEl>
                                        <p:attrNameLst>
                                          <p:attrName>style.visibility</p:attrName>
                                        </p:attrNameLst>
                                      </p:cBhvr>
                                      <p:to>
                                        <p:strVal val="visible"/>
                                      </p:to>
                                    </p:set>
                                    <p:anim calcmode="lin" valueType="num">
                                      <p:cBhvr>
                                        <p:cTn id="31" dur="500" fill="hold"/>
                                        <p:tgtEl>
                                          <p:spTgt spid="17">
                                            <p:txEl>
                                              <p:pRg st="3" end="3"/>
                                            </p:txEl>
                                          </p:spTgt>
                                        </p:tgtEl>
                                        <p:attrNameLst>
                                          <p:attrName>ppt_x</p:attrName>
                                        </p:attrNameLst>
                                      </p:cBhvr>
                                      <p:tavLst>
                                        <p:tav tm="0">
                                          <p:val>
                                            <p:strVal val="#ppt_x-#ppt_w/2"/>
                                          </p:val>
                                        </p:tav>
                                        <p:tav tm="100000">
                                          <p:val>
                                            <p:strVal val="#ppt_x"/>
                                          </p:val>
                                        </p:tav>
                                      </p:tavLst>
                                    </p:anim>
                                    <p:anim calcmode="lin" valueType="num">
                                      <p:cBhvr>
                                        <p:cTn id="32" dur="500" fill="hold"/>
                                        <p:tgtEl>
                                          <p:spTgt spid="17">
                                            <p:txEl>
                                              <p:pRg st="3" end="3"/>
                                            </p:txEl>
                                          </p:spTgt>
                                        </p:tgtEl>
                                        <p:attrNameLst>
                                          <p:attrName>ppt_y</p:attrName>
                                        </p:attrNameLst>
                                      </p:cBhvr>
                                      <p:tavLst>
                                        <p:tav tm="0">
                                          <p:val>
                                            <p:strVal val="#ppt_y"/>
                                          </p:val>
                                        </p:tav>
                                        <p:tav tm="100000">
                                          <p:val>
                                            <p:strVal val="#ppt_y"/>
                                          </p:val>
                                        </p:tav>
                                      </p:tavLst>
                                    </p:anim>
                                    <p:anim calcmode="lin" valueType="num">
                                      <p:cBhvr>
                                        <p:cTn id="33" dur="500" fill="hold"/>
                                        <p:tgtEl>
                                          <p:spTgt spid="17">
                                            <p:txEl>
                                              <p:pRg st="3" end="3"/>
                                            </p:txEl>
                                          </p:spTgt>
                                        </p:tgtEl>
                                        <p:attrNameLst>
                                          <p:attrName>ppt_w</p:attrName>
                                        </p:attrNameLst>
                                      </p:cBhvr>
                                      <p:tavLst>
                                        <p:tav tm="0">
                                          <p:val>
                                            <p:fltVal val="0"/>
                                          </p:val>
                                        </p:tav>
                                        <p:tav tm="100000">
                                          <p:val>
                                            <p:strVal val="#ppt_w"/>
                                          </p:val>
                                        </p:tav>
                                      </p:tavLst>
                                    </p:anim>
                                    <p:anim calcmode="lin" valueType="num">
                                      <p:cBhvr>
                                        <p:cTn id="34" dur="500" fill="hold"/>
                                        <p:tgtEl>
                                          <p:spTgt spid="17">
                                            <p:txEl>
                                              <p:pRg st="3" end="3"/>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1"/>
            <a:ext cx="9165780" cy="6909474"/>
          </a:xfrm>
          <a:prstGeom prst="rect">
            <a:avLst/>
          </a:prstGeom>
        </p:spPr>
      </p:pic>
      <p:sp>
        <p:nvSpPr>
          <p:cNvPr id="22" name="矩形 21"/>
          <p:cNvSpPr/>
          <p:nvPr/>
        </p:nvSpPr>
        <p:spPr>
          <a:xfrm>
            <a:off x="-9525" y="-1083"/>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zh-CN" altLang="en-US" sz="2800" b="1" dirty="0">
                <a:solidFill>
                  <a:schemeClr val="bg1"/>
                </a:solidFill>
                <a:latin typeface="隶书" panose="02010509060101010101" pitchFamily="49" charset="-122"/>
                <a:ea typeface="隶书" panose="02010509060101010101" pitchFamily="49" charset="-122"/>
              </a:rPr>
              <a:t>三、操作码结构</a:t>
            </a:r>
            <a:endParaRPr lang="zh-CN" altLang="en-US" sz="2800" b="1" dirty="0">
              <a:solidFill>
                <a:schemeClr val="bg1"/>
              </a:solidFill>
              <a:latin typeface="隶书" panose="02010509060101010101" pitchFamily="49" charset="-122"/>
              <a:ea typeface="隶书" panose="02010509060101010101" pitchFamily="49" charset="-122"/>
            </a:endParaRPr>
          </a:p>
        </p:txBody>
      </p:sp>
      <p:cxnSp>
        <p:nvCxnSpPr>
          <p:cNvPr id="31" name="直接连接符 30"/>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a:xfrm>
            <a:off x="324927" y="6359619"/>
            <a:ext cx="2057400" cy="365125"/>
          </a:xfrm>
        </p:spPr>
        <p:txBody>
          <a:bodyPr/>
          <a:lstStyle/>
          <a:p>
            <a:fld id="{FFBD0449-AEF3-41A4-A50A-528A0CD9FDEE}" type="datetime1">
              <a:rPr lang="zh-CN" altLang="en-US" smtClean="0"/>
            </a:fld>
            <a:endParaRPr lang="zh-CN" altLang="en-US"/>
          </a:p>
        </p:txBody>
      </p:sp>
      <p:sp>
        <p:nvSpPr>
          <p:cNvPr id="6" name="页脚占位符 5"/>
          <p:cNvSpPr>
            <a:spLocks noGrp="1"/>
          </p:cNvSpPr>
          <p:nvPr>
            <p:ph type="ftr" sz="quarter" idx="11"/>
          </p:nvPr>
        </p:nvSpPr>
        <p:spPr/>
        <p:txBody>
          <a:bodyPr/>
          <a:lstStyle/>
          <a:p>
            <a:r>
              <a:rPr lang="zh-CN" altLang="en-US"/>
              <a:t>计算机组成原理</a:t>
            </a:r>
            <a:r>
              <a:rPr lang="en-US" altLang="zh-CN"/>
              <a:t>--</a:t>
            </a:r>
            <a:r>
              <a:rPr lang="zh-CN" altLang="en-US"/>
              <a:t>第二章 指令系统</a:t>
            </a:r>
            <a:endParaRPr lang="zh-CN" altLang="en-US"/>
          </a:p>
        </p:txBody>
      </p:sp>
      <p:sp>
        <p:nvSpPr>
          <p:cNvPr id="8" name="灯片编号占位符 7"/>
          <p:cNvSpPr>
            <a:spLocks noGrp="1"/>
          </p:cNvSpPr>
          <p:nvPr>
            <p:ph type="sldNum" sz="quarter" idx="12"/>
          </p:nvPr>
        </p:nvSpPr>
        <p:spPr/>
        <p:txBody>
          <a:bodyPr/>
          <a:lstStyle/>
          <a:p>
            <a:fld id="{CD331227-691F-4B7F-8493-F4368ED92163}" type="slidenum">
              <a:rPr lang="zh-CN" altLang="en-US" smtClean="0"/>
            </a:fld>
            <a:endParaRPr lang="zh-CN" altLang="en-US"/>
          </a:p>
        </p:txBody>
      </p:sp>
      <p:sp>
        <p:nvSpPr>
          <p:cNvPr id="15" name="Text Box 43"/>
          <p:cNvSpPr txBox="1">
            <a:spLocks noChangeArrowheads="1"/>
          </p:cNvSpPr>
          <p:nvPr/>
        </p:nvSpPr>
        <p:spPr bwMode="auto">
          <a:xfrm>
            <a:off x="347995" y="1392561"/>
            <a:ext cx="8783768" cy="559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a:lnSpc>
                <a:spcPct val="150000"/>
              </a:lnSpc>
              <a:spcBef>
                <a:spcPct val="50000"/>
              </a:spcBef>
            </a:pPr>
            <a:r>
              <a:rPr lang="zh-CN" altLang="en-US" sz="2400" dirty="0">
                <a:latin typeface="楷体" panose="02010609060101010101" pitchFamily="49" charset="-122"/>
                <a:ea typeface="楷体" panose="02010609060101010101" pitchFamily="49" charset="-122"/>
              </a:rPr>
              <a:t>例</a:t>
            </a:r>
            <a:r>
              <a:rPr lang="en-US" altLang="zh-CN" sz="2400" dirty="0">
                <a:latin typeface="楷体" panose="02010609060101010101" pitchFamily="49" charset="-122"/>
                <a:ea typeface="楷体" panose="02010609060101010101" pitchFamily="49" charset="-122"/>
              </a:rPr>
              <a:t>: </a:t>
            </a:r>
            <a:r>
              <a:rPr lang="zh-CN" altLang="en-US" sz="2400" dirty="0">
                <a:latin typeface="楷体" panose="02010609060101010101" pitchFamily="49" charset="-122"/>
                <a:ea typeface="楷体" panose="02010609060101010101" pitchFamily="49" charset="-122"/>
              </a:rPr>
              <a:t>指令字长</a:t>
            </a:r>
            <a:r>
              <a:rPr lang="en-US" altLang="zh-CN" sz="2400" dirty="0">
                <a:latin typeface="楷体" panose="02010609060101010101" pitchFamily="49" charset="-122"/>
                <a:ea typeface="楷体" panose="02010609060101010101" pitchFamily="49" charset="-122"/>
              </a:rPr>
              <a:t>16</a:t>
            </a:r>
            <a:r>
              <a:rPr lang="zh-CN" altLang="en-US" sz="2400" dirty="0">
                <a:latin typeface="楷体" panose="02010609060101010101" pitchFamily="49" charset="-122"/>
                <a:ea typeface="楷体" panose="02010609060101010101" pitchFamily="49" charset="-122"/>
              </a:rPr>
              <a:t>位，可含有</a:t>
            </a:r>
            <a:r>
              <a:rPr lang="en-US" altLang="zh-CN" sz="2400" dirty="0">
                <a:latin typeface="楷体" panose="02010609060101010101" pitchFamily="49" charset="-122"/>
                <a:ea typeface="楷体" panose="02010609060101010101" pitchFamily="49" charset="-122"/>
              </a:rPr>
              <a:t>3</a:t>
            </a:r>
            <a:r>
              <a:rPr lang="zh-CN" altLang="en-US" sz="2400" dirty="0">
                <a:latin typeface="楷体" panose="02010609060101010101" pitchFamily="49" charset="-122"/>
                <a:ea typeface="楷体" panose="02010609060101010101" pitchFamily="49" charset="-122"/>
              </a:rPr>
              <a:t>、</a:t>
            </a:r>
            <a:r>
              <a:rPr lang="en-US" altLang="zh-CN" sz="2400" dirty="0">
                <a:latin typeface="楷体" panose="02010609060101010101" pitchFamily="49" charset="-122"/>
                <a:ea typeface="楷体" panose="02010609060101010101" pitchFamily="49" charset="-122"/>
              </a:rPr>
              <a:t>2</a:t>
            </a:r>
            <a:r>
              <a:rPr lang="zh-CN" altLang="en-US" sz="2400" dirty="0">
                <a:latin typeface="楷体" panose="02010609060101010101" pitchFamily="49" charset="-122"/>
                <a:ea typeface="楷体" panose="02010609060101010101" pitchFamily="49" charset="-122"/>
              </a:rPr>
              <a:t>、</a:t>
            </a:r>
            <a:r>
              <a:rPr lang="en-US" altLang="zh-CN" sz="2400" dirty="0">
                <a:latin typeface="楷体" panose="02010609060101010101" pitchFamily="49" charset="-122"/>
                <a:ea typeface="楷体" panose="02010609060101010101" pitchFamily="49" charset="-122"/>
              </a:rPr>
              <a:t>1</a:t>
            </a:r>
            <a:r>
              <a:rPr lang="zh-CN" altLang="en-US" sz="2400" dirty="0">
                <a:latin typeface="楷体" panose="02010609060101010101" pitchFamily="49" charset="-122"/>
                <a:ea typeface="楷体" panose="02010609060101010101" pitchFamily="49" charset="-122"/>
              </a:rPr>
              <a:t>或</a:t>
            </a:r>
            <a:r>
              <a:rPr lang="en-US" altLang="zh-CN" sz="2400" dirty="0">
                <a:latin typeface="楷体" panose="02010609060101010101" pitchFamily="49" charset="-122"/>
                <a:ea typeface="楷体" panose="02010609060101010101" pitchFamily="49" charset="-122"/>
              </a:rPr>
              <a:t>0</a:t>
            </a:r>
            <a:r>
              <a:rPr lang="zh-CN" altLang="en-US" sz="2400" dirty="0">
                <a:latin typeface="楷体" panose="02010609060101010101" pitchFamily="49" charset="-122"/>
                <a:ea typeface="楷体" panose="02010609060101010101" pitchFamily="49" charset="-122"/>
              </a:rPr>
              <a:t>个地址，每个地址占</a:t>
            </a:r>
            <a:r>
              <a:rPr lang="en-US" altLang="zh-CN" sz="2400" dirty="0">
                <a:latin typeface="楷体" panose="02010609060101010101" pitchFamily="49" charset="-122"/>
                <a:ea typeface="楷体" panose="02010609060101010101" pitchFamily="49" charset="-122"/>
              </a:rPr>
              <a:t>4</a:t>
            </a:r>
            <a:r>
              <a:rPr lang="zh-CN" altLang="en-US" sz="2400" dirty="0">
                <a:latin typeface="楷体" panose="02010609060101010101" pitchFamily="49" charset="-122"/>
                <a:ea typeface="楷体" panose="02010609060101010101" pitchFamily="49" charset="-122"/>
              </a:rPr>
              <a:t>位。</a:t>
            </a:r>
            <a:endParaRPr lang="zh-CN" altLang="en-US" sz="2400" dirty="0">
              <a:latin typeface="楷体" panose="02010609060101010101" pitchFamily="49" charset="-122"/>
              <a:ea typeface="楷体" panose="02010609060101010101" pitchFamily="49" charset="-122"/>
            </a:endParaRPr>
          </a:p>
        </p:txBody>
      </p:sp>
      <p:sp>
        <p:nvSpPr>
          <p:cNvPr id="61" name="Rectangle 55"/>
          <p:cNvSpPr>
            <a:spLocks noChangeArrowheads="1"/>
          </p:cNvSpPr>
          <p:nvPr/>
        </p:nvSpPr>
        <p:spPr bwMode="auto">
          <a:xfrm>
            <a:off x="860963" y="2841024"/>
            <a:ext cx="4114800" cy="1043068"/>
          </a:xfrm>
          <a:prstGeom prst="rect">
            <a:avLst/>
          </a:prstGeom>
          <a:solidFill>
            <a:srgbClr val="FEFEFA"/>
          </a:solidFill>
          <a:ln w="38100">
            <a:solidFill>
              <a:schemeClr val="tx1"/>
            </a:solidFill>
            <a:miter lim="800000"/>
            <a:headEnd type="none" w="sm" len="sm"/>
            <a:tailEnd type="none" w="sm" len="sm"/>
          </a:ln>
        </p:spPr>
        <p:txBody>
          <a:bodyPr wrap="none" anchor="ct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endParaRPr lang="zh-CN" altLang="en-US" sz="2200">
              <a:latin typeface="楷体" panose="02010609060101010101" pitchFamily="49" charset="-122"/>
              <a:ea typeface="楷体" panose="02010609060101010101" pitchFamily="49" charset="-122"/>
            </a:endParaRPr>
          </a:p>
        </p:txBody>
      </p:sp>
      <p:sp>
        <p:nvSpPr>
          <p:cNvPr id="62" name="Text Box 56"/>
          <p:cNvSpPr txBox="1">
            <a:spLocks noChangeArrowheads="1"/>
          </p:cNvSpPr>
          <p:nvPr/>
        </p:nvSpPr>
        <p:spPr bwMode="auto">
          <a:xfrm>
            <a:off x="1051463" y="2825730"/>
            <a:ext cx="3619501" cy="938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200" dirty="0">
                <a:latin typeface="楷体" panose="02010609060101010101" pitchFamily="49" charset="-122"/>
                <a:ea typeface="楷体" panose="02010609060101010101" pitchFamily="49" charset="-122"/>
              </a:rPr>
              <a:t>0000    </a:t>
            </a:r>
            <a:r>
              <a:rPr lang="en-US" altLang="zh-CN" sz="2200" dirty="0">
                <a:solidFill>
                  <a:srgbClr val="0563C1"/>
                </a:solidFill>
                <a:latin typeface="楷体" panose="02010609060101010101" pitchFamily="49" charset="-122"/>
                <a:ea typeface="楷体" panose="02010609060101010101" pitchFamily="49" charset="-122"/>
              </a:rPr>
              <a:t>X      Y      Z </a:t>
            </a:r>
            <a:endParaRPr lang="en-US" altLang="zh-CN" sz="2200" dirty="0">
              <a:solidFill>
                <a:srgbClr val="0563C1"/>
              </a:solidFill>
              <a:latin typeface="楷体" panose="02010609060101010101" pitchFamily="49" charset="-122"/>
              <a:ea typeface="楷体" panose="02010609060101010101" pitchFamily="49" charset="-122"/>
            </a:endParaRPr>
          </a:p>
          <a:p>
            <a:pPr eaLnBrk="1" hangingPunct="1">
              <a:spcBef>
                <a:spcPct val="50000"/>
              </a:spcBef>
            </a:pPr>
            <a:r>
              <a:rPr lang="en-US" altLang="zh-CN" sz="2200" dirty="0">
                <a:latin typeface="楷体" panose="02010609060101010101" pitchFamily="49" charset="-122"/>
                <a:ea typeface="楷体" panose="02010609060101010101" pitchFamily="49" charset="-122"/>
              </a:rPr>
              <a:t>1110    </a:t>
            </a:r>
            <a:r>
              <a:rPr lang="en-US" altLang="zh-CN" sz="2200" dirty="0">
                <a:solidFill>
                  <a:srgbClr val="0563C1"/>
                </a:solidFill>
                <a:latin typeface="楷体" panose="02010609060101010101" pitchFamily="49" charset="-122"/>
                <a:ea typeface="楷体" panose="02010609060101010101" pitchFamily="49" charset="-122"/>
              </a:rPr>
              <a:t>X      Y      Z</a:t>
            </a:r>
            <a:endParaRPr lang="en-US" altLang="zh-CN" sz="2200" dirty="0">
              <a:solidFill>
                <a:srgbClr val="0563C1"/>
              </a:solidFill>
              <a:latin typeface="楷体" panose="02010609060101010101" pitchFamily="49" charset="-122"/>
              <a:ea typeface="楷体" panose="02010609060101010101" pitchFamily="49" charset="-122"/>
            </a:endParaRPr>
          </a:p>
        </p:txBody>
      </p:sp>
      <p:grpSp>
        <p:nvGrpSpPr>
          <p:cNvPr id="63" name="Group 57"/>
          <p:cNvGrpSpPr/>
          <p:nvPr/>
        </p:nvGrpSpPr>
        <p:grpSpPr bwMode="auto">
          <a:xfrm>
            <a:off x="1275300" y="3145908"/>
            <a:ext cx="3308360" cy="385763"/>
            <a:chOff x="933" y="1647"/>
            <a:chExt cx="2084" cy="243"/>
          </a:xfrm>
        </p:grpSpPr>
        <p:sp>
          <p:nvSpPr>
            <p:cNvPr id="64" name="Text Box 58"/>
            <p:cNvSpPr txBox="1">
              <a:spLocks noChangeArrowheads="1"/>
            </p:cNvSpPr>
            <p:nvPr/>
          </p:nvSpPr>
          <p:spPr bwMode="auto">
            <a:xfrm>
              <a:off x="933" y="1650"/>
              <a:ext cx="25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eaVert">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1400" dirty="0">
                  <a:latin typeface="楷体" panose="02010609060101010101" pitchFamily="49" charset="-122"/>
                  <a:ea typeface="楷体" panose="02010609060101010101" pitchFamily="49" charset="-122"/>
                </a:rPr>
                <a:t>...</a:t>
              </a:r>
              <a:endParaRPr lang="en-US" altLang="zh-CN" sz="1400" dirty="0">
                <a:latin typeface="楷体" panose="02010609060101010101" pitchFamily="49" charset="-122"/>
                <a:ea typeface="楷体" panose="02010609060101010101" pitchFamily="49" charset="-122"/>
              </a:endParaRPr>
            </a:p>
          </p:txBody>
        </p:sp>
        <p:sp>
          <p:nvSpPr>
            <p:cNvPr id="65" name="Text Box 59"/>
            <p:cNvSpPr txBox="1">
              <a:spLocks noChangeArrowheads="1"/>
            </p:cNvSpPr>
            <p:nvPr/>
          </p:nvSpPr>
          <p:spPr bwMode="auto">
            <a:xfrm>
              <a:off x="1504" y="1647"/>
              <a:ext cx="25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eaVert">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1400" dirty="0">
                  <a:latin typeface="楷体" panose="02010609060101010101" pitchFamily="49" charset="-122"/>
                  <a:ea typeface="楷体" panose="02010609060101010101" pitchFamily="49" charset="-122"/>
                </a:rPr>
                <a:t>...</a:t>
              </a:r>
              <a:endParaRPr lang="en-US" altLang="zh-CN" sz="1400" dirty="0">
                <a:latin typeface="楷体" panose="02010609060101010101" pitchFamily="49" charset="-122"/>
                <a:ea typeface="楷体" panose="02010609060101010101" pitchFamily="49" charset="-122"/>
              </a:endParaRPr>
            </a:p>
          </p:txBody>
        </p:sp>
        <p:sp>
          <p:nvSpPr>
            <p:cNvPr id="66" name="Text Box 60"/>
            <p:cNvSpPr txBox="1">
              <a:spLocks noChangeArrowheads="1"/>
            </p:cNvSpPr>
            <p:nvPr/>
          </p:nvSpPr>
          <p:spPr bwMode="auto">
            <a:xfrm>
              <a:off x="2136" y="1654"/>
              <a:ext cx="252" cy="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eaVert"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1400" dirty="0">
                  <a:latin typeface="楷体" panose="02010609060101010101" pitchFamily="49" charset="-122"/>
                  <a:ea typeface="楷体" panose="02010609060101010101" pitchFamily="49" charset="-122"/>
                </a:rPr>
                <a:t>... </a:t>
              </a:r>
              <a:endParaRPr lang="en-US" altLang="zh-CN" sz="1400" dirty="0">
                <a:latin typeface="楷体" panose="02010609060101010101" pitchFamily="49" charset="-122"/>
                <a:ea typeface="楷体" panose="02010609060101010101" pitchFamily="49" charset="-122"/>
              </a:endParaRPr>
            </a:p>
          </p:txBody>
        </p:sp>
        <p:sp>
          <p:nvSpPr>
            <p:cNvPr id="67" name="Text Box 61"/>
            <p:cNvSpPr txBox="1">
              <a:spLocks noChangeArrowheads="1"/>
            </p:cNvSpPr>
            <p:nvPr/>
          </p:nvSpPr>
          <p:spPr bwMode="auto">
            <a:xfrm>
              <a:off x="2765" y="1650"/>
              <a:ext cx="25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eaVert">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1400" dirty="0">
                  <a:latin typeface="楷体" panose="02010609060101010101" pitchFamily="49" charset="-122"/>
                  <a:ea typeface="楷体" panose="02010609060101010101" pitchFamily="49" charset="-122"/>
                </a:rPr>
                <a:t>...</a:t>
              </a:r>
              <a:endParaRPr lang="en-US" altLang="zh-CN" sz="1400" dirty="0">
                <a:latin typeface="楷体" panose="02010609060101010101" pitchFamily="49" charset="-122"/>
                <a:ea typeface="楷体" panose="02010609060101010101" pitchFamily="49" charset="-122"/>
              </a:endParaRPr>
            </a:p>
          </p:txBody>
        </p:sp>
      </p:grpSp>
      <p:sp>
        <p:nvSpPr>
          <p:cNvPr id="68" name="Rectangle 62"/>
          <p:cNvSpPr>
            <a:spLocks noChangeArrowheads="1"/>
          </p:cNvSpPr>
          <p:nvPr/>
        </p:nvSpPr>
        <p:spPr bwMode="auto">
          <a:xfrm>
            <a:off x="860963" y="4650434"/>
            <a:ext cx="4114800" cy="935460"/>
          </a:xfrm>
          <a:prstGeom prst="rect">
            <a:avLst/>
          </a:prstGeom>
          <a:solidFill>
            <a:srgbClr val="FEFEFA"/>
          </a:solidFill>
          <a:ln w="38100">
            <a:solidFill>
              <a:schemeClr val="tx1"/>
            </a:solidFill>
            <a:miter lim="800000"/>
            <a:headEnd type="none" w="sm" len="sm"/>
            <a:tailEnd type="none" w="sm" len="sm"/>
          </a:ln>
        </p:spPr>
        <p:txBody>
          <a:bodyPr wrap="none" anchor="ct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endParaRPr lang="zh-CN" altLang="en-US" sz="2200">
              <a:latin typeface="楷体" panose="02010609060101010101" pitchFamily="49" charset="-122"/>
              <a:ea typeface="楷体" panose="02010609060101010101" pitchFamily="49" charset="-122"/>
            </a:endParaRPr>
          </a:p>
        </p:txBody>
      </p:sp>
      <p:sp>
        <p:nvSpPr>
          <p:cNvPr id="69" name="Rectangle 63"/>
          <p:cNvSpPr>
            <a:spLocks noChangeArrowheads="1"/>
          </p:cNvSpPr>
          <p:nvPr/>
        </p:nvSpPr>
        <p:spPr bwMode="auto">
          <a:xfrm>
            <a:off x="860963" y="3749159"/>
            <a:ext cx="4114800" cy="911964"/>
          </a:xfrm>
          <a:prstGeom prst="rect">
            <a:avLst/>
          </a:prstGeom>
          <a:solidFill>
            <a:srgbClr val="FEFEFA"/>
          </a:solidFill>
          <a:ln w="38100">
            <a:solidFill>
              <a:schemeClr val="tx1"/>
            </a:solidFill>
            <a:miter lim="800000"/>
            <a:headEnd type="none" w="sm" len="sm"/>
            <a:tailEnd type="none" w="sm" len="sm"/>
          </a:ln>
        </p:spPr>
        <p:txBody>
          <a:bodyPr wrap="none" anchor="ct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endParaRPr lang="zh-CN" altLang="en-US" sz="2200">
              <a:latin typeface="楷体" panose="02010609060101010101" pitchFamily="49" charset="-122"/>
              <a:ea typeface="楷体" panose="02010609060101010101" pitchFamily="49" charset="-122"/>
            </a:endParaRPr>
          </a:p>
        </p:txBody>
      </p:sp>
      <p:sp>
        <p:nvSpPr>
          <p:cNvPr id="70" name="Text Box 64"/>
          <p:cNvSpPr txBox="1">
            <a:spLocks noChangeArrowheads="1"/>
          </p:cNvSpPr>
          <p:nvPr/>
        </p:nvSpPr>
        <p:spPr bwMode="auto">
          <a:xfrm>
            <a:off x="1038761" y="3732017"/>
            <a:ext cx="3740675" cy="938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200" dirty="0">
                <a:solidFill>
                  <a:srgbClr val="DF3C09"/>
                </a:solidFill>
                <a:latin typeface="楷体" panose="02010609060101010101" pitchFamily="49" charset="-122"/>
                <a:ea typeface="楷体" panose="02010609060101010101" pitchFamily="49" charset="-122"/>
              </a:rPr>
              <a:t>1111</a:t>
            </a:r>
            <a:r>
              <a:rPr lang="en-US" altLang="zh-CN" sz="2200" dirty="0">
                <a:latin typeface="楷体" panose="02010609060101010101" pitchFamily="49" charset="-122"/>
                <a:ea typeface="楷体" panose="02010609060101010101" pitchFamily="49" charset="-122"/>
              </a:rPr>
              <a:t>   0000    </a:t>
            </a:r>
            <a:r>
              <a:rPr lang="en-US" altLang="zh-CN" sz="2200" dirty="0">
                <a:solidFill>
                  <a:srgbClr val="0563C1"/>
                </a:solidFill>
                <a:latin typeface="楷体" panose="02010609060101010101" pitchFamily="49" charset="-122"/>
                <a:ea typeface="楷体" panose="02010609060101010101" pitchFamily="49" charset="-122"/>
              </a:rPr>
              <a:t>Y      Z</a:t>
            </a:r>
            <a:r>
              <a:rPr lang="en-US" altLang="zh-CN" sz="2200" dirty="0">
                <a:solidFill>
                  <a:srgbClr val="2F961A"/>
                </a:solidFill>
                <a:latin typeface="楷体" panose="02010609060101010101" pitchFamily="49" charset="-122"/>
                <a:ea typeface="楷体" panose="02010609060101010101" pitchFamily="49" charset="-122"/>
              </a:rPr>
              <a:t> </a:t>
            </a:r>
            <a:endParaRPr lang="en-US" altLang="zh-CN" sz="2200" dirty="0">
              <a:solidFill>
                <a:srgbClr val="2F961A"/>
              </a:solidFill>
              <a:latin typeface="楷体" panose="02010609060101010101" pitchFamily="49" charset="-122"/>
              <a:ea typeface="楷体" panose="02010609060101010101" pitchFamily="49" charset="-122"/>
            </a:endParaRPr>
          </a:p>
          <a:p>
            <a:pPr eaLnBrk="1" hangingPunct="1">
              <a:spcBef>
                <a:spcPct val="50000"/>
              </a:spcBef>
            </a:pPr>
            <a:r>
              <a:rPr lang="en-US" altLang="zh-CN" sz="2200" dirty="0">
                <a:solidFill>
                  <a:srgbClr val="DF3C09"/>
                </a:solidFill>
                <a:latin typeface="楷体" panose="02010609060101010101" pitchFamily="49" charset="-122"/>
                <a:ea typeface="楷体" panose="02010609060101010101" pitchFamily="49" charset="-122"/>
              </a:rPr>
              <a:t>1111   </a:t>
            </a:r>
            <a:r>
              <a:rPr lang="en-US" altLang="zh-CN" sz="2200" dirty="0">
                <a:latin typeface="楷体" panose="02010609060101010101" pitchFamily="49" charset="-122"/>
                <a:ea typeface="楷体" panose="02010609060101010101" pitchFamily="49" charset="-122"/>
              </a:rPr>
              <a:t>1110 </a:t>
            </a:r>
            <a:r>
              <a:rPr lang="en-US" altLang="zh-CN" sz="2200" dirty="0">
                <a:solidFill>
                  <a:srgbClr val="2F961A"/>
                </a:solidFill>
                <a:latin typeface="楷体" panose="02010609060101010101" pitchFamily="49" charset="-122"/>
                <a:ea typeface="楷体" panose="02010609060101010101" pitchFamily="49" charset="-122"/>
              </a:rPr>
              <a:t>   </a:t>
            </a:r>
            <a:r>
              <a:rPr lang="en-US" altLang="zh-CN" sz="2200" dirty="0">
                <a:solidFill>
                  <a:srgbClr val="0563C1"/>
                </a:solidFill>
                <a:latin typeface="楷体" panose="02010609060101010101" pitchFamily="49" charset="-122"/>
                <a:ea typeface="楷体" panose="02010609060101010101" pitchFamily="49" charset="-122"/>
              </a:rPr>
              <a:t>Y      Z</a:t>
            </a:r>
            <a:endParaRPr lang="en-US" altLang="zh-CN" sz="2200" dirty="0">
              <a:solidFill>
                <a:srgbClr val="0563C1"/>
              </a:solidFill>
              <a:latin typeface="楷体" panose="02010609060101010101" pitchFamily="49" charset="-122"/>
              <a:ea typeface="楷体" panose="02010609060101010101" pitchFamily="49" charset="-122"/>
            </a:endParaRPr>
          </a:p>
        </p:txBody>
      </p:sp>
      <p:grpSp>
        <p:nvGrpSpPr>
          <p:cNvPr id="71" name="Group 65"/>
          <p:cNvGrpSpPr/>
          <p:nvPr/>
        </p:nvGrpSpPr>
        <p:grpSpPr bwMode="auto">
          <a:xfrm>
            <a:off x="1275301" y="4050776"/>
            <a:ext cx="3305176" cy="404813"/>
            <a:chOff x="933" y="1542"/>
            <a:chExt cx="2082" cy="255"/>
          </a:xfrm>
        </p:grpSpPr>
        <p:sp>
          <p:nvSpPr>
            <p:cNvPr id="72" name="Text Box 66"/>
            <p:cNvSpPr txBox="1">
              <a:spLocks noChangeArrowheads="1"/>
            </p:cNvSpPr>
            <p:nvPr/>
          </p:nvSpPr>
          <p:spPr bwMode="auto">
            <a:xfrm>
              <a:off x="933" y="1542"/>
              <a:ext cx="25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eaVert">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1400" dirty="0">
                  <a:latin typeface="楷体" panose="02010609060101010101" pitchFamily="49" charset="-122"/>
                  <a:ea typeface="楷体" panose="02010609060101010101" pitchFamily="49" charset="-122"/>
                </a:rPr>
                <a:t>...</a:t>
              </a:r>
              <a:endParaRPr lang="en-US" altLang="zh-CN" sz="1400" dirty="0">
                <a:latin typeface="楷体" panose="02010609060101010101" pitchFamily="49" charset="-122"/>
                <a:ea typeface="楷体" panose="02010609060101010101" pitchFamily="49" charset="-122"/>
              </a:endParaRPr>
            </a:p>
          </p:txBody>
        </p:sp>
        <p:sp>
          <p:nvSpPr>
            <p:cNvPr id="73" name="Text Box 67"/>
            <p:cNvSpPr txBox="1">
              <a:spLocks noChangeArrowheads="1"/>
            </p:cNvSpPr>
            <p:nvPr/>
          </p:nvSpPr>
          <p:spPr bwMode="auto">
            <a:xfrm>
              <a:off x="1504" y="1542"/>
              <a:ext cx="25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eaVert">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1400" dirty="0">
                  <a:latin typeface="楷体" panose="02010609060101010101" pitchFamily="49" charset="-122"/>
                  <a:ea typeface="楷体" panose="02010609060101010101" pitchFamily="49" charset="-122"/>
                </a:rPr>
                <a:t>...</a:t>
              </a:r>
              <a:endParaRPr lang="en-US" altLang="zh-CN" sz="1400" dirty="0">
                <a:latin typeface="楷体" panose="02010609060101010101" pitchFamily="49" charset="-122"/>
                <a:ea typeface="楷体" panose="02010609060101010101" pitchFamily="49" charset="-122"/>
              </a:endParaRPr>
            </a:p>
          </p:txBody>
        </p:sp>
        <p:sp>
          <p:nvSpPr>
            <p:cNvPr id="74" name="Text Box 68"/>
            <p:cNvSpPr txBox="1">
              <a:spLocks noChangeArrowheads="1"/>
            </p:cNvSpPr>
            <p:nvPr/>
          </p:nvSpPr>
          <p:spPr bwMode="auto">
            <a:xfrm>
              <a:off x="2130" y="1550"/>
              <a:ext cx="25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eaVert">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1400" dirty="0">
                  <a:latin typeface="楷体" panose="02010609060101010101" pitchFamily="49" charset="-122"/>
                  <a:ea typeface="楷体" panose="02010609060101010101" pitchFamily="49" charset="-122"/>
                </a:rPr>
                <a:t>...</a:t>
              </a:r>
              <a:endParaRPr lang="en-US" altLang="zh-CN" sz="1400" dirty="0">
                <a:latin typeface="楷体" panose="02010609060101010101" pitchFamily="49" charset="-122"/>
                <a:ea typeface="楷体" panose="02010609060101010101" pitchFamily="49" charset="-122"/>
              </a:endParaRPr>
            </a:p>
          </p:txBody>
        </p:sp>
        <p:sp>
          <p:nvSpPr>
            <p:cNvPr id="75" name="Text Box 69"/>
            <p:cNvSpPr txBox="1">
              <a:spLocks noChangeArrowheads="1"/>
            </p:cNvSpPr>
            <p:nvPr/>
          </p:nvSpPr>
          <p:spPr bwMode="auto">
            <a:xfrm>
              <a:off x="2763" y="1557"/>
              <a:ext cx="25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eaVert">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1400" dirty="0">
                  <a:latin typeface="楷体" panose="02010609060101010101" pitchFamily="49" charset="-122"/>
                  <a:ea typeface="楷体" panose="02010609060101010101" pitchFamily="49" charset="-122"/>
                </a:rPr>
                <a:t>...</a:t>
              </a:r>
              <a:endParaRPr lang="en-US" altLang="zh-CN" sz="1400" dirty="0">
                <a:latin typeface="楷体" panose="02010609060101010101" pitchFamily="49" charset="-122"/>
                <a:ea typeface="楷体" panose="02010609060101010101" pitchFamily="49" charset="-122"/>
              </a:endParaRPr>
            </a:p>
          </p:txBody>
        </p:sp>
      </p:grpSp>
      <p:sp>
        <p:nvSpPr>
          <p:cNvPr id="76" name="Rectangle 72"/>
          <p:cNvSpPr>
            <a:spLocks noChangeArrowheads="1"/>
          </p:cNvSpPr>
          <p:nvPr/>
        </p:nvSpPr>
        <p:spPr bwMode="auto">
          <a:xfrm>
            <a:off x="859170" y="5602817"/>
            <a:ext cx="4114800" cy="929945"/>
          </a:xfrm>
          <a:prstGeom prst="rect">
            <a:avLst/>
          </a:prstGeom>
          <a:solidFill>
            <a:srgbClr val="FEFEFA"/>
          </a:solidFill>
          <a:ln w="38100">
            <a:solidFill>
              <a:schemeClr val="tx1"/>
            </a:solidFill>
            <a:miter lim="800000"/>
            <a:headEnd type="none" w="sm" len="sm"/>
            <a:tailEnd type="none" w="sm" len="sm"/>
          </a:ln>
        </p:spPr>
        <p:txBody>
          <a:bodyPr wrap="none" anchor="ct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endParaRPr lang="zh-CN" altLang="en-US" sz="2200">
              <a:latin typeface="楷体" panose="02010609060101010101" pitchFamily="49" charset="-122"/>
              <a:ea typeface="楷体" panose="02010609060101010101" pitchFamily="49" charset="-122"/>
            </a:endParaRPr>
          </a:p>
        </p:txBody>
      </p:sp>
      <p:sp>
        <p:nvSpPr>
          <p:cNvPr id="77" name="Text Box 73"/>
          <p:cNvSpPr txBox="1">
            <a:spLocks noChangeArrowheads="1"/>
          </p:cNvSpPr>
          <p:nvPr/>
        </p:nvSpPr>
        <p:spPr bwMode="auto">
          <a:xfrm>
            <a:off x="880013" y="4646092"/>
            <a:ext cx="3918473" cy="938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200" dirty="0">
                <a:solidFill>
                  <a:srgbClr val="DF3C09"/>
                </a:solidFill>
                <a:latin typeface="楷体" panose="02010609060101010101" pitchFamily="49" charset="-122"/>
                <a:ea typeface="楷体" panose="02010609060101010101" pitchFamily="49" charset="-122"/>
              </a:rPr>
              <a:t> 1111</a:t>
            </a:r>
            <a:r>
              <a:rPr lang="en-US" altLang="zh-CN" sz="2200" dirty="0">
                <a:latin typeface="楷体" panose="02010609060101010101" pitchFamily="49" charset="-122"/>
                <a:ea typeface="楷体" panose="02010609060101010101" pitchFamily="49" charset="-122"/>
              </a:rPr>
              <a:t>   </a:t>
            </a:r>
            <a:r>
              <a:rPr lang="en-US" altLang="zh-CN" sz="2200" dirty="0">
                <a:solidFill>
                  <a:srgbClr val="DF3C09"/>
                </a:solidFill>
                <a:latin typeface="楷体" panose="02010609060101010101" pitchFamily="49" charset="-122"/>
                <a:ea typeface="楷体" panose="02010609060101010101" pitchFamily="49" charset="-122"/>
              </a:rPr>
              <a:t>1111</a:t>
            </a:r>
            <a:r>
              <a:rPr lang="en-US" altLang="zh-CN" sz="2200" dirty="0">
                <a:latin typeface="楷体" panose="02010609060101010101" pitchFamily="49" charset="-122"/>
                <a:ea typeface="楷体" panose="02010609060101010101" pitchFamily="49" charset="-122"/>
              </a:rPr>
              <a:t>   0000    </a:t>
            </a:r>
            <a:r>
              <a:rPr lang="en-US" altLang="zh-CN" sz="2200" dirty="0">
                <a:solidFill>
                  <a:srgbClr val="0563C1"/>
                </a:solidFill>
                <a:latin typeface="楷体" panose="02010609060101010101" pitchFamily="49" charset="-122"/>
                <a:ea typeface="楷体" panose="02010609060101010101" pitchFamily="49" charset="-122"/>
              </a:rPr>
              <a:t>Z</a:t>
            </a:r>
            <a:r>
              <a:rPr lang="en-US" altLang="zh-CN" sz="2200" dirty="0">
                <a:solidFill>
                  <a:srgbClr val="2F961A"/>
                </a:solidFill>
                <a:latin typeface="楷体" panose="02010609060101010101" pitchFamily="49" charset="-122"/>
                <a:ea typeface="楷体" panose="02010609060101010101" pitchFamily="49" charset="-122"/>
              </a:rPr>
              <a:t> </a:t>
            </a:r>
            <a:endParaRPr lang="en-US" altLang="zh-CN" sz="2200" dirty="0">
              <a:solidFill>
                <a:srgbClr val="2F961A"/>
              </a:solidFill>
              <a:latin typeface="楷体" panose="02010609060101010101" pitchFamily="49" charset="-122"/>
              <a:ea typeface="楷体" panose="02010609060101010101" pitchFamily="49" charset="-122"/>
            </a:endParaRPr>
          </a:p>
          <a:p>
            <a:pPr eaLnBrk="1" hangingPunct="1">
              <a:spcBef>
                <a:spcPct val="50000"/>
              </a:spcBef>
            </a:pPr>
            <a:r>
              <a:rPr lang="en-US" altLang="zh-CN" sz="2200" dirty="0">
                <a:solidFill>
                  <a:srgbClr val="DF3C09"/>
                </a:solidFill>
                <a:latin typeface="楷体" panose="02010609060101010101" pitchFamily="49" charset="-122"/>
                <a:ea typeface="楷体" panose="02010609060101010101" pitchFamily="49" charset="-122"/>
              </a:rPr>
              <a:t> 1111   1111</a:t>
            </a:r>
            <a:r>
              <a:rPr lang="en-US" altLang="zh-CN" sz="2200" dirty="0">
                <a:latin typeface="楷体" panose="02010609060101010101" pitchFamily="49" charset="-122"/>
                <a:ea typeface="楷体" panose="02010609060101010101" pitchFamily="49" charset="-122"/>
              </a:rPr>
              <a:t>   1110    </a:t>
            </a:r>
            <a:r>
              <a:rPr lang="en-US" altLang="zh-CN" sz="2200" dirty="0">
                <a:solidFill>
                  <a:srgbClr val="0563C1"/>
                </a:solidFill>
                <a:latin typeface="楷体" panose="02010609060101010101" pitchFamily="49" charset="-122"/>
                <a:ea typeface="楷体" panose="02010609060101010101" pitchFamily="49" charset="-122"/>
              </a:rPr>
              <a:t>Z</a:t>
            </a:r>
            <a:endParaRPr lang="en-US" altLang="zh-CN" sz="2200" dirty="0">
              <a:solidFill>
                <a:srgbClr val="0563C1"/>
              </a:solidFill>
              <a:latin typeface="楷体" panose="02010609060101010101" pitchFamily="49" charset="-122"/>
              <a:ea typeface="楷体" panose="02010609060101010101" pitchFamily="49" charset="-122"/>
            </a:endParaRPr>
          </a:p>
        </p:txBody>
      </p:sp>
      <p:grpSp>
        <p:nvGrpSpPr>
          <p:cNvPr id="78" name="Group 74"/>
          <p:cNvGrpSpPr/>
          <p:nvPr/>
        </p:nvGrpSpPr>
        <p:grpSpPr bwMode="auto">
          <a:xfrm>
            <a:off x="1270539" y="4996511"/>
            <a:ext cx="3279775" cy="381000"/>
            <a:chOff x="997" y="1632"/>
            <a:chExt cx="2066" cy="240"/>
          </a:xfrm>
        </p:grpSpPr>
        <p:sp>
          <p:nvSpPr>
            <p:cNvPr id="79" name="Text Box 75"/>
            <p:cNvSpPr txBox="1">
              <a:spLocks noChangeArrowheads="1"/>
            </p:cNvSpPr>
            <p:nvPr/>
          </p:nvSpPr>
          <p:spPr bwMode="auto">
            <a:xfrm>
              <a:off x="997" y="1632"/>
              <a:ext cx="25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eaVert">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1400" dirty="0">
                  <a:latin typeface="楷体" panose="02010609060101010101" pitchFamily="49" charset="-122"/>
                  <a:ea typeface="楷体" panose="02010609060101010101" pitchFamily="49" charset="-122"/>
                </a:rPr>
                <a:t>...</a:t>
              </a:r>
              <a:endParaRPr lang="en-US" altLang="zh-CN" sz="1400" dirty="0">
                <a:latin typeface="楷体" panose="02010609060101010101" pitchFamily="49" charset="-122"/>
                <a:ea typeface="楷体" panose="02010609060101010101" pitchFamily="49" charset="-122"/>
              </a:endParaRPr>
            </a:p>
          </p:txBody>
        </p:sp>
        <p:sp>
          <p:nvSpPr>
            <p:cNvPr id="80" name="Text Box 76"/>
            <p:cNvSpPr txBox="1">
              <a:spLocks noChangeArrowheads="1"/>
            </p:cNvSpPr>
            <p:nvPr/>
          </p:nvSpPr>
          <p:spPr bwMode="auto">
            <a:xfrm>
              <a:off x="1573" y="1632"/>
              <a:ext cx="25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eaVert">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1400" dirty="0">
                  <a:latin typeface="楷体" panose="02010609060101010101" pitchFamily="49" charset="-122"/>
                  <a:ea typeface="楷体" panose="02010609060101010101" pitchFamily="49" charset="-122"/>
                </a:rPr>
                <a:t>...</a:t>
              </a:r>
              <a:endParaRPr lang="en-US" altLang="zh-CN" sz="1400" dirty="0">
                <a:latin typeface="楷体" panose="02010609060101010101" pitchFamily="49" charset="-122"/>
                <a:ea typeface="楷体" panose="02010609060101010101" pitchFamily="49" charset="-122"/>
              </a:endParaRPr>
            </a:p>
          </p:txBody>
        </p:sp>
        <p:sp>
          <p:nvSpPr>
            <p:cNvPr id="81" name="Text Box 77"/>
            <p:cNvSpPr txBox="1">
              <a:spLocks noChangeArrowheads="1"/>
            </p:cNvSpPr>
            <p:nvPr/>
          </p:nvSpPr>
          <p:spPr bwMode="auto">
            <a:xfrm>
              <a:off x="2207" y="1632"/>
              <a:ext cx="25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eaVert">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1400" dirty="0">
                  <a:latin typeface="楷体" panose="02010609060101010101" pitchFamily="49" charset="-122"/>
                  <a:ea typeface="楷体" panose="02010609060101010101" pitchFamily="49" charset="-122"/>
                </a:rPr>
                <a:t>...</a:t>
              </a:r>
              <a:endParaRPr lang="en-US" altLang="zh-CN" sz="1400" dirty="0">
                <a:latin typeface="楷体" panose="02010609060101010101" pitchFamily="49" charset="-122"/>
                <a:ea typeface="楷体" panose="02010609060101010101" pitchFamily="49" charset="-122"/>
              </a:endParaRPr>
            </a:p>
          </p:txBody>
        </p:sp>
        <p:sp>
          <p:nvSpPr>
            <p:cNvPr id="82" name="Text Box 78"/>
            <p:cNvSpPr txBox="1">
              <a:spLocks noChangeArrowheads="1"/>
            </p:cNvSpPr>
            <p:nvPr/>
          </p:nvSpPr>
          <p:spPr bwMode="auto">
            <a:xfrm>
              <a:off x="2811" y="1632"/>
              <a:ext cx="25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eaVert">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1400" dirty="0">
                  <a:latin typeface="楷体" panose="02010609060101010101" pitchFamily="49" charset="-122"/>
                  <a:ea typeface="楷体" panose="02010609060101010101" pitchFamily="49" charset="-122"/>
                </a:rPr>
                <a:t>...</a:t>
              </a:r>
              <a:endParaRPr lang="en-US" altLang="zh-CN" sz="1400" dirty="0">
                <a:latin typeface="楷体" panose="02010609060101010101" pitchFamily="49" charset="-122"/>
                <a:ea typeface="楷体" panose="02010609060101010101" pitchFamily="49" charset="-122"/>
              </a:endParaRPr>
            </a:p>
          </p:txBody>
        </p:sp>
      </p:grpSp>
      <p:sp>
        <p:nvSpPr>
          <p:cNvPr id="83" name="Text Box 80"/>
          <p:cNvSpPr txBox="1">
            <a:spLocks noChangeArrowheads="1"/>
          </p:cNvSpPr>
          <p:nvPr/>
        </p:nvSpPr>
        <p:spPr bwMode="auto">
          <a:xfrm>
            <a:off x="1001410" y="5594043"/>
            <a:ext cx="3790726" cy="938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200" dirty="0">
                <a:solidFill>
                  <a:srgbClr val="DF3C09"/>
                </a:solidFill>
                <a:latin typeface="楷体" panose="02010609060101010101" pitchFamily="49" charset="-122"/>
                <a:ea typeface="楷体" panose="02010609060101010101" pitchFamily="49" charset="-122"/>
              </a:rPr>
              <a:t>1111</a:t>
            </a:r>
            <a:r>
              <a:rPr lang="en-US" altLang="zh-CN" sz="2200" dirty="0">
                <a:latin typeface="楷体" panose="02010609060101010101" pitchFamily="49" charset="-122"/>
                <a:ea typeface="楷体" panose="02010609060101010101" pitchFamily="49" charset="-122"/>
              </a:rPr>
              <a:t>   </a:t>
            </a:r>
            <a:r>
              <a:rPr lang="en-US" altLang="zh-CN" sz="2200" dirty="0">
                <a:solidFill>
                  <a:srgbClr val="DF3C09"/>
                </a:solidFill>
                <a:latin typeface="楷体" panose="02010609060101010101" pitchFamily="49" charset="-122"/>
                <a:ea typeface="楷体" panose="02010609060101010101" pitchFamily="49" charset="-122"/>
              </a:rPr>
              <a:t>1111  </a:t>
            </a:r>
            <a:r>
              <a:rPr lang="en-US" altLang="zh-CN" sz="2200" dirty="0">
                <a:latin typeface="楷体" panose="02010609060101010101" pitchFamily="49" charset="-122"/>
                <a:ea typeface="楷体" panose="02010609060101010101" pitchFamily="49" charset="-122"/>
              </a:rPr>
              <a:t> </a:t>
            </a:r>
            <a:r>
              <a:rPr lang="en-US" altLang="zh-CN" sz="2200" dirty="0">
                <a:solidFill>
                  <a:srgbClr val="DF3C09"/>
                </a:solidFill>
                <a:latin typeface="楷体" panose="02010609060101010101" pitchFamily="49" charset="-122"/>
                <a:ea typeface="楷体" panose="02010609060101010101" pitchFamily="49" charset="-122"/>
              </a:rPr>
              <a:t>1111</a:t>
            </a:r>
            <a:r>
              <a:rPr lang="en-US" altLang="zh-CN" sz="2200" dirty="0">
                <a:latin typeface="楷体" panose="02010609060101010101" pitchFamily="49" charset="-122"/>
                <a:ea typeface="楷体" panose="02010609060101010101" pitchFamily="49" charset="-122"/>
              </a:rPr>
              <a:t>   0000 </a:t>
            </a:r>
            <a:endParaRPr lang="en-US" altLang="zh-CN" sz="2200" dirty="0">
              <a:latin typeface="楷体" panose="02010609060101010101" pitchFamily="49" charset="-122"/>
              <a:ea typeface="楷体" panose="02010609060101010101" pitchFamily="49" charset="-122"/>
            </a:endParaRPr>
          </a:p>
          <a:p>
            <a:pPr eaLnBrk="1" hangingPunct="1">
              <a:spcBef>
                <a:spcPct val="50000"/>
              </a:spcBef>
            </a:pPr>
            <a:r>
              <a:rPr lang="en-US" altLang="zh-CN" sz="2200" dirty="0">
                <a:solidFill>
                  <a:srgbClr val="DF3C09"/>
                </a:solidFill>
                <a:latin typeface="楷体" panose="02010609060101010101" pitchFamily="49" charset="-122"/>
                <a:ea typeface="楷体" panose="02010609060101010101" pitchFamily="49" charset="-122"/>
              </a:rPr>
              <a:t>1111   1111</a:t>
            </a:r>
            <a:r>
              <a:rPr lang="en-US" altLang="zh-CN" sz="2200" dirty="0">
                <a:latin typeface="楷体" panose="02010609060101010101" pitchFamily="49" charset="-122"/>
                <a:ea typeface="楷体" panose="02010609060101010101" pitchFamily="49" charset="-122"/>
              </a:rPr>
              <a:t>   </a:t>
            </a:r>
            <a:r>
              <a:rPr lang="en-US" altLang="zh-CN" sz="2200" dirty="0">
                <a:solidFill>
                  <a:srgbClr val="DF3C09"/>
                </a:solidFill>
                <a:latin typeface="楷体" panose="02010609060101010101" pitchFamily="49" charset="-122"/>
                <a:ea typeface="楷体" panose="02010609060101010101" pitchFamily="49" charset="-122"/>
              </a:rPr>
              <a:t>1111  </a:t>
            </a:r>
            <a:r>
              <a:rPr lang="en-US" altLang="zh-CN" sz="2200" dirty="0">
                <a:latin typeface="楷体" panose="02010609060101010101" pitchFamily="49" charset="-122"/>
                <a:ea typeface="楷体" panose="02010609060101010101" pitchFamily="49" charset="-122"/>
              </a:rPr>
              <a:t> 1111</a:t>
            </a:r>
            <a:endParaRPr lang="en-US" altLang="zh-CN" sz="2200" dirty="0">
              <a:latin typeface="楷体" panose="02010609060101010101" pitchFamily="49" charset="-122"/>
              <a:ea typeface="楷体" panose="02010609060101010101" pitchFamily="49" charset="-122"/>
            </a:endParaRPr>
          </a:p>
        </p:txBody>
      </p:sp>
      <p:grpSp>
        <p:nvGrpSpPr>
          <p:cNvPr id="84" name="Group 81"/>
          <p:cNvGrpSpPr/>
          <p:nvPr/>
        </p:nvGrpSpPr>
        <p:grpSpPr bwMode="auto">
          <a:xfrm>
            <a:off x="1226088" y="5929386"/>
            <a:ext cx="3295650" cy="381000"/>
            <a:chOff x="997" y="1632"/>
            <a:chExt cx="2076" cy="240"/>
          </a:xfrm>
        </p:grpSpPr>
        <p:sp>
          <p:nvSpPr>
            <p:cNvPr id="85" name="Text Box 82"/>
            <p:cNvSpPr txBox="1">
              <a:spLocks noChangeArrowheads="1"/>
            </p:cNvSpPr>
            <p:nvPr/>
          </p:nvSpPr>
          <p:spPr bwMode="auto">
            <a:xfrm>
              <a:off x="997" y="1632"/>
              <a:ext cx="25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eaVert">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1400" dirty="0">
                  <a:latin typeface="楷体" panose="02010609060101010101" pitchFamily="49" charset="-122"/>
                  <a:ea typeface="楷体" panose="02010609060101010101" pitchFamily="49" charset="-122"/>
                </a:rPr>
                <a:t>...</a:t>
              </a:r>
              <a:endParaRPr lang="en-US" altLang="zh-CN" sz="1400" dirty="0">
                <a:latin typeface="楷体" panose="02010609060101010101" pitchFamily="49" charset="-122"/>
                <a:ea typeface="楷体" panose="02010609060101010101" pitchFamily="49" charset="-122"/>
              </a:endParaRPr>
            </a:p>
          </p:txBody>
        </p:sp>
        <p:sp>
          <p:nvSpPr>
            <p:cNvPr id="86" name="Text Box 83"/>
            <p:cNvSpPr txBox="1">
              <a:spLocks noChangeArrowheads="1"/>
            </p:cNvSpPr>
            <p:nvPr/>
          </p:nvSpPr>
          <p:spPr bwMode="auto">
            <a:xfrm>
              <a:off x="1573" y="1632"/>
              <a:ext cx="25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eaVert">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1400">
                  <a:latin typeface="楷体" panose="02010609060101010101" pitchFamily="49" charset="-122"/>
                  <a:ea typeface="楷体" panose="02010609060101010101" pitchFamily="49" charset="-122"/>
                </a:rPr>
                <a:t>...</a:t>
              </a:r>
              <a:endParaRPr lang="en-US" altLang="zh-CN" sz="1400">
                <a:latin typeface="楷体" panose="02010609060101010101" pitchFamily="49" charset="-122"/>
                <a:ea typeface="楷体" panose="02010609060101010101" pitchFamily="49" charset="-122"/>
              </a:endParaRPr>
            </a:p>
          </p:txBody>
        </p:sp>
        <p:sp>
          <p:nvSpPr>
            <p:cNvPr id="87" name="Text Box 84"/>
            <p:cNvSpPr txBox="1">
              <a:spLocks noChangeArrowheads="1"/>
            </p:cNvSpPr>
            <p:nvPr/>
          </p:nvSpPr>
          <p:spPr bwMode="auto">
            <a:xfrm>
              <a:off x="2197" y="1632"/>
              <a:ext cx="25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eaVert">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1400">
                  <a:latin typeface="楷体" panose="02010609060101010101" pitchFamily="49" charset="-122"/>
                  <a:ea typeface="楷体" panose="02010609060101010101" pitchFamily="49" charset="-122"/>
                </a:rPr>
                <a:t>...</a:t>
              </a:r>
              <a:endParaRPr lang="en-US" altLang="zh-CN" sz="1400">
                <a:latin typeface="楷体" panose="02010609060101010101" pitchFamily="49" charset="-122"/>
                <a:ea typeface="楷体" panose="02010609060101010101" pitchFamily="49" charset="-122"/>
              </a:endParaRPr>
            </a:p>
          </p:txBody>
        </p:sp>
        <p:sp>
          <p:nvSpPr>
            <p:cNvPr id="88" name="Text Box 85"/>
            <p:cNvSpPr txBox="1">
              <a:spLocks noChangeArrowheads="1"/>
            </p:cNvSpPr>
            <p:nvPr/>
          </p:nvSpPr>
          <p:spPr bwMode="auto">
            <a:xfrm>
              <a:off x="2821" y="1632"/>
              <a:ext cx="25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eaVert">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1400">
                  <a:latin typeface="楷体" panose="02010609060101010101" pitchFamily="49" charset="-122"/>
                  <a:ea typeface="楷体" panose="02010609060101010101" pitchFamily="49" charset="-122"/>
                </a:rPr>
                <a:t>...</a:t>
              </a:r>
              <a:endParaRPr lang="en-US" altLang="zh-CN" sz="1400">
                <a:latin typeface="楷体" panose="02010609060101010101" pitchFamily="49" charset="-122"/>
                <a:ea typeface="楷体" panose="02010609060101010101" pitchFamily="49" charset="-122"/>
              </a:endParaRPr>
            </a:p>
          </p:txBody>
        </p:sp>
      </p:grpSp>
      <p:sp>
        <p:nvSpPr>
          <p:cNvPr id="89" name="AutoShape 52"/>
          <p:cNvSpPr/>
          <p:nvPr/>
        </p:nvSpPr>
        <p:spPr bwMode="auto">
          <a:xfrm rot="5400000">
            <a:off x="1359203" y="2013515"/>
            <a:ext cx="72278" cy="792530"/>
          </a:xfrm>
          <a:prstGeom prst="leftBrace">
            <a:avLst>
              <a:gd name="adj1" fmla="val 75000"/>
              <a:gd name="adj2" fmla="val 50000"/>
            </a:avLst>
          </a:prstGeom>
          <a:noFill/>
          <a:ln w="381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rot="10800000" vert="eaVert" wrap="none" anchor="ct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zh-CN" sz="2200">
              <a:latin typeface="楷体" panose="02010609060101010101" pitchFamily="49" charset="-122"/>
              <a:ea typeface="楷体" panose="02010609060101010101" pitchFamily="49" charset="-122"/>
            </a:endParaRPr>
          </a:p>
        </p:txBody>
      </p:sp>
      <p:sp>
        <p:nvSpPr>
          <p:cNvPr id="90" name="AutoShape 53"/>
          <p:cNvSpPr/>
          <p:nvPr/>
        </p:nvSpPr>
        <p:spPr bwMode="auto">
          <a:xfrm rot="5400000">
            <a:off x="3320375" y="1185817"/>
            <a:ext cx="148478" cy="2371725"/>
          </a:xfrm>
          <a:prstGeom prst="leftBrace">
            <a:avLst>
              <a:gd name="adj1" fmla="val 125000"/>
              <a:gd name="adj2" fmla="val 50000"/>
            </a:avLst>
          </a:prstGeom>
          <a:noFill/>
          <a:ln w="381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rot="10800000" vert="eaVert" wrap="none" anchor="ct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zh-CN" sz="2200">
              <a:latin typeface="楷体" panose="02010609060101010101" pitchFamily="49" charset="-122"/>
              <a:ea typeface="楷体" panose="02010609060101010101" pitchFamily="49" charset="-122"/>
            </a:endParaRPr>
          </a:p>
        </p:txBody>
      </p:sp>
      <p:sp>
        <p:nvSpPr>
          <p:cNvPr id="91" name="Text Box 54"/>
          <p:cNvSpPr txBox="1">
            <a:spLocks noChangeArrowheads="1"/>
          </p:cNvSpPr>
          <p:nvPr/>
        </p:nvSpPr>
        <p:spPr bwMode="auto">
          <a:xfrm>
            <a:off x="757201" y="2447002"/>
            <a:ext cx="4216769"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200" dirty="0">
                <a:latin typeface="楷体" panose="02010609060101010101" pitchFamily="49" charset="-122"/>
                <a:ea typeface="楷体" panose="02010609060101010101" pitchFamily="49" charset="-122"/>
              </a:rPr>
              <a:t> 15~ 12  11~8   7~4    3~0 </a:t>
            </a:r>
            <a:endParaRPr lang="en-US" altLang="zh-CN" sz="2200" dirty="0">
              <a:latin typeface="楷体" panose="02010609060101010101" pitchFamily="49" charset="-122"/>
              <a:ea typeface="楷体" panose="02010609060101010101" pitchFamily="49" charset="-122"/>
            </a:endParaRPr>
          </a:p>
        </p:txBody>
      </p:sp>
      <p:sp>
        <p:nvSpPr>
          <p:cNvPr id="92" name="Text Box 51"/>
          <p:cNvSpPr txBox="1">
            <a:spLocks noChangeArrowheads="1"/>
          </p:cNvSpPr>
          <p:nvPr/>
        </p:nvSpPr>
        <p:spPr bwMode="auto">
          <a:xfrm>
            <a:off x="953406" y="1912967"/>
            <a:ext cx="3838729"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200" dirty="0">
                <a:solidFill>
                  <a:srgbClr val="0563C1"/>
                </a:solidFill>
                <a:latin typeface="楷体" panose="02010609060101010101" pitchFamily="49" charset="-122"/>
                <a:ea typeface="楷体" panose="02010609060101010101" pitchFamily="49" charset="-122"/>
              </a:rPr>
              <a:t>操作码        地址码</a:t>
            </a:r>
            <a:endParaRPr lang="zh-CN" altLang="en-US" sz="2200" dirty="0">
              <a:solidFill>
                <a:srgbClr val="0563C1"/>
              </a:solidFill>
              <a:latin typeface="楷体" panose="02010609060101010101" pitchFamily="49" charset="-122"/>
              <a:ea typeface="楷体" panose="02010609060101010101" pitchFamily="49" charset="-122"/>
            </a:endParaRPr>
          </a:p>
        </p:txBody>
      </p:sp>
      <p:sp>
        <p:nvSpPr>
          <p:cNvPr id="93" name="Text Box 70"/>
          <p:cNvSpPr txBox="1">
            <a:spLocks noChangeArrowheads="1"/>
          </p:cNvSpPr>
          <p:nvPr/>
        </p:nvSpPr>
        <p:spPr bwMode="auto">
          <a:xfrm>
            <a:off x="5141386" y="2999204"/>
            <a:ext cx="36576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400" dirty="0">
                <a:latin typeface="楷体" panose="02010609060101010101" pitchFamily="49" charset="-122"/>
                <a:ea typeface="楷体" panose="02010609060101010101" pitchFamily="49" charset="-122"/>
              </a:rPr>
              <a:t>三地址指令    </a:t>
            </a:r>
            <a:r>
              <a:rPr lang="en-US" altLang="zh-CN" sz="2400" dirty="0">
                <a:latin typeface="楷体" panose="02010609060101010101" pitchFamily="49" charset="-122"/>
                <a:ea typeface="楷体" panose="02010609060101010101" pitchFamily="49" charset="-122"/>
              </a:rPr>
              <a:t>15</a:t>
            </a:r>
            <a:r>
              <a:rPr lang="zh-CN" altLang="en-US" sz="2400" dirty="0">
                <a:latin typeface="楷体" panose="02010609060101010101" pitchFamily="49" charset="-122"/>
                <a:ea typeface="楷体" panose="02010609060101010101" pitchFamily="49" charset="-122"/>
              </a:rPr>
              <a:t>条</a:t>
            </a:r>
            <a:endParaRPr lang="zh-CN" altLang="en-US" sz="2400" dirty="0">
              <a:latin typeface="楷体" panose="02010609060101010101" pitchFamily="49" charset="-122"/>
              <a:ea typeface="楷体" panose="02010609060101010101" pitchFamily="49" charset="-122"/>
            </a:endParaRPr>
          </a:p>
        </p:txBody>
      </p:sp>
      <p:sp>
        <p:nvSpPr>
          <p:cNvPr id="94" name="Text Box 71"/>
          <p:cNvSpPr txBox="1">
            <a:spLocks noChangeArrowheads="1"/>
          </p:cNvSpPr>
          <p:nvPr/>
        </p:nvSpPr>
        <p:spPr bwMode="auto">
          <a:xfrm>
            <a:off x="5142973" y="3997064"/>
            <a:ext cx="36576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400" dirty="0">
                <a:latin typeface="楷体" panose="02010609060101010101" pitchFamily="49" charset="-122"/>
                <a:ea typeface="楷体" panose="02010609060101010101" pitchFamily="49" charset="-122"/>
              </a:rPr>
              <a:t>二地址指令    </a:t>
            </a:r>
            <a:r>
              <a:rPr lang="en-US" altLang="zh-CN" sz="2400" dirty="0">
                <a:latin typeface="楷体" panose="02010609060101010101" pitchFamily="49" charset="-122"/>
                <a:ea typeface="楷体" panose="02010609060101010101" pitchFamily="49" charset="-122"/>
              </a:rPr>
              <a:t>15</a:t>
            </a:r>
            <a:r>
              <a:rPr lang="zh-CN" altLang="en-US" sz="2400" dirty="0">
                <a:latin typeface="楷体" panose="02010609060101010101" pitchFamily="49" charset="-122"/>
                <a:ea typeface="楷体" panose="02010609060101010101" pitchFamily="49" charset="-122"/>
              </a:rPr>
              <a:t>条</a:t>
            </a:r>
            <a:endParaRPr lang="zh-CN" altLang="en-US" sz="2400" dirty="0">
              <a:latin typeface="楷体" panose="02010609060101010101" pitchFamily="49" charset="-122"/>
              <a:ea typeface="楷体" panose="02010609060101010101" pitchFamily="49" charset="-122"/>
            </a:endParaRPr>
          </a:p>
        </p:txBody>
      </p:sp>
      <p:sp>
        <p:nvSpPr>
          <p:cNvPr id="95" name="Text Box 79"/>
          <p:cNvSpPr txBox="1">
            <a:spLocks noChangeArrowheads="1"/>
          </p:cNvSpPr>
          <p:nvPr/>
        </p:nvSpPr>
        <p:spPr bwMode="auto">
          <a:xfrm>
            <a:off x="5142973" y="4991291"/>
            <a:ext cx="36576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400" dirty="0">
                <a:latin typeface="楷体" panose="02010609060101010101" pitchFamily="49" charset="-122"/>
                <a:ea typeface="楷体" panose="02010609060101010101" pitchFamily="49" charset="-122"/>
              </a:rPr>
              <a:t>一地址指令    </a:t>
            </a:r>
            <a:r>
              <a:rPr lang="en-US" altLang="zh-CN" sz="2400" dirty="0">
                <a:latin typeface="楷体" panose="02010609060101010101" pitchFamily="49" charset="-122"/>
                <a:ea typeface="楷体" panose="02010609060101010101" pitchFamily="49" charset="-122"/>
              </a:rPr>
              <a:t>15</a:t>
            </a:r>
            <a:r>
              <a:rPr lang="zh-CN" altLang="en-US" sz="2400" dirty="0">
                <a:latin typeface="楷体" panose="02010609060101010101" pitchFamily="49" charset="-122"/>
                <a:ea typeface="楷体" panose="02010609060101010101" pitchFamily="49" charset="-122"/>
              </a:rPr>
              <a:t>条</a:t>
            </a:r>
            <a:endParaRPr lang="zh-CN" altLang="en-US" sz="2400" dirty="0">
              <a:latin typeface="楷体" panose="02010609060101010101" pitchFamily="49" charset="-122"/>
              <a:ea typeface="楷体" panose="02010609060101010101" pitchFamily="49" charset="-122"/>
            </a:endParaRPr>
          </a:p>
        </p:txBody>
      </p:sp>
      <p:sp>
        <p:nvSpPr>
          <p:cNvPr id="96" name="Text Box 86"/>
          <p:cNvSpPr txBox="1">
            <a:spLocks noChangeArrowheads="1"/>
          </p:cNvSpPr>
          <p:nvPr/>
        </p:nvSpPr>
        <p:spPr bwMode="auto">
          <a:xfrm>
            <a:off x="5142973" y="5840149"/>
            <a:ext cx="36576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400" dirty="0">
                <a:latin typeface="楷体" panose="02010609060101010101" pitchFamily="49" charset="-122"/>
                <a:ea typeface="楷体" panose="02010609060101010101" pitchFamily="49" charset="-122"/>
              </a:rPr>
              <a:t>零地址指令    </a:t>
            </a:r>
            <a:r>
              <a:rPr lang="en-US" altLang="zh-CN" sz="2400" dirty="0">
                <a:latin typeface="楷体" panose="02010609060101010101" pitchFamily="49" charset="-122"/>
                <a:ea typeface="楷体" panose="02010609060101010101" pitchFamily="49" charset="-122"/>
              </a:rPr>
              <a:t>16</a:t>
            </a:r>
            <a:r>
              <a:rPr lang="zh-CN" altLang="en-US" sz="2400" dirty="0">
                <a:latin typeface="楷体" panose="02010609060101010101" pitchFamily="49" charset="-122"/>
                <a:ea typeface="楷体" panose="02010609060101010101" pitchFamily="49" charset="-122"/>
              </a:rPr>
              <a:t>条</a:t>
            </a:r>
            <a:endParaRPr lang="zh-CN" altLang="en-US" sz="2400" dirty="0">
              <a:latin typeface="楷体" panose="02010609060101010101" pitchFamily="49" charset="-122"/>
              <a:ea typeface="楷体" panose="02010609060101010101" pitchFamily="49" charset="-122"/>
            </a:endParaRPr>
          </a:p>
        </p:txBody>
      </p:sp>
      <p:sp>
        <p:nvSpPr>
          <p:cNvPr id="50" name="Text Box 4"/>
          <p:cNvSpPr txBox="1"/>
          <p:nvPr/>
        </p:nvSpPr>
        <p:spPr>
          <a:xfrm>
            <a:off x="333059" y="896865"/>
            <a:ext cx="3198079" cy="508409"/>
          </a:xfrm>
          <a:prstGeom prst="rect">
            <a:avLst/>
          </a:prstGeom>
          <a:noFill/>
          <a:ln w="9525">
            <a:noFill/>
          </a:ln>
        </p:spPr>
        <p:txBody>
          <a:bodyPr wrap="square" anchor="t">
            <a:spAutoFit/>
          </a:bodyPr>
          <a:lstStyle/>
          <a:p>
            <a:pPr>
              <a:lnSpc>
                <a:spcPct val="110000"/>
              </a:lnSpc>
              <a:spcBef>
                <a:spcPct val="50000"/>
              </a:spcBef>
            </a:pPr>
            <a:r>
              <a:rPr lang="zh-CN" altLang="en-US" sz="2800" b="1" dirty="0">
                <a:solidFill>
                  <a:srgbClr val="0563C1"/>
                </a:solidFill>
                <a:latin typeface="楷体" panose="02010609060101010101" pitchFamily="49" charset="-122"/>
                <a:ea typeface="楷体" panose="02010609060101010101" pitchFamily="49" charset="-122"/>
              </a:rPr>
              <a:t>扩展操作码示例</a:t>
            </a:r>
            <a:endParaRPr lang="en-US" altLang="zh-CN" sz="2800" b="1" dirty="0">
              <a:solidFill>
                <a:srgbClr val="0563C1"/>
              </a:solidFill>
              <a:latin typeface="楷体" panose="02010609060101010101" pitchFamily="49" charset="-122"/>
              <a:ea typeface="楷体" panose="020106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wipe(left)">
                                      <p:cBhvr>
                                        <p:cTn id="7" dur="500"/>
                                        <p:tgtEl>
                                          <p:spTgt spid="50"/>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12" fill="hold" grpId="0" nodeType="clickEffect">
                                  <p:stCondLst>
                                    <p:cond delay="0"/>
                                  </p:stCondLst>
                                  <p:childTnLst>
                                    <p:set>
                                      <p:cBhvr>
                                        <p:cTn id="11" dur="1" fill="hold">
                                          <p:stCondLst>
                                            <p:cond delay="0"/>
                                          </p:stCondLst>
                                        </p:cTn>
                                        <p:tgtEl>
                                          <p:spTgt spid="15">
                                            <p:txEl>
                                              <p:pRg st="0" end="0"/>
                                            </p:txEl>
                                          </p:spTgt>
                                        </p:tgtEl>
                                        <p:attrNameLst>
                                          <p:attrName>style.visibility</p:attrName>
                                        </p:attrNameLst>
                                      </p:cBhvr>
                                      <p:to>
                                        <p:strVal val="visible"/>
                                      </p:to>
                                    </p:set>
                                    <p:anim calcmode="lin" valueType="num">
                                      <p:cBhvr additive="base">
                                        <p:cTn id="12" dur="500" fill="hold"/>
                                        <p:tgtEl>
                                          <p:spTgt spid="15">
                                            <p:txEl>
                                              <p:pRg st="0" end="0"/>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1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grpId="0" nodeType="clickEffect">
                                  <p:stCondLst>
                                    <p:cond delay="0"/>
                                  </p:stCondLst>
                                  <p:childTnLst>
                                    <p:set>
                                      <p:cBhvr>
                                        <p:cTn id="17" dur="1" fill="hold">
                                          <p:stCondLst>
                                            <p:cond delay="0"/>
                                          </p:stCondLst>
                                        </p:cTn>
                                        <p:tgtEl>
                                          <p:spTgt spid="61"/>
                                        </p:tgtEl>
                                        <p:attrNameLst>
                                          <p:attrName>style.visibility</p:attrName>
                                        </p:attrNameLst>
                                      </p:cBhvr>
                                      <p:to>
                                        <p:strVal val="visible"/>
                                      </p:to>
                                    </p:set>
                                    <p:animEffect transition="in" filter="wipe(up)">
                                      <p:cBhvr>
                                        <p:cTn id="18" dur="500"/>
                                        <p:tgtEl>
                                          <p:spTgt spid="61"/>
                                        </p:tgtEl>
                                      </p:cBhvr>
                                    </p:animEffect>
                                  </p:childTnLst>
                                </p:cTn>
                              </p:par>
                            </p:childTnLst>
                          </p:cTn>
                        </p:par>
                      </p:childTnLst>
                    </p:cTn>
                  </p:par>
                  <p:par>
                    <p:cTn id="19" fill="hold">
                      <p:stCondLst>
                        <p:cond delay="indefinite"/>
                      </p:stCondLst>
                      <p:childTnLst>
                        <p:par>
                          <p:cTn id="20" fill="hold">
                            <p:stCondLst>
                              <p:cond delay="0"/>
                            </p:stCondLst>
                            <p:childTnLst>
                              <p:par>
                                <p:cTn id="21" presetID="12" presetClass="entr" presetSubtype="4" fill="hold" grpId="0" nodeType="clickEffect">
                                  <p:stCondLst>
                                    <p:cond delay="0"/>
                                  </p:stCondLst>
                                  <p:childTnLst>
                                    <p:set>
                                      <p:cBhvr>
                                        <p:cTn id="22" dur="1" fill="hold">
                                          <p:stCondLst>
                                            <p:cond delay="0"/>
                                          </p:stCondLst>
                                        </p:cTn>
                                        <p:tgtEl>
                                          <p:spTgt spid="62">
                                            <p:txEl>
                                              <p:pRg st="0" end="0"/>
                                            </p:txEl>
                                          </p:spTgt>
                                        </p:tgtEl>
                                        <p:attrNameLst>
                                          <p:attrName>style.visibility</p:attrName>
                                        </p:attrNameLst>
                                      </p:cBhvr>
                                      <p:to>
                                        <p:strVal val="visible"/>
                                      </p:to>
                                    </p:set>
                                    <p:animEffect transition="in" filter="slide(fromBottom)">
                                      <p:cBhvr>
                                        <p:cTn id="23" dur="500"/>
                                        <p:tgtEl>
                                          <p:spTgt spid="62">
                                            <p:txEl>
                                              <p:pRg st="0" end="0"/>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2" presetClass="entr" presetSubtype="4" fill="hold" grpId="0" nodeType="clickEffect">
                                  <p:stCondLst>
                                    <p:cond delay="0"/>
                                  </p:stCondLst>
                                  <p:childTnLst>
                                    <p:set>
                                      <p:cBhvr>
                                        <p:cTn id="27" dur="1" fill="hold">
                                          <p:stCondLst>
                                            <p:cond delay="0"/>
                                          </p:stCondLst>
                                        </p:cTn>
                                        <p:tgtEl>
                                          <p:spTgt spid="62">
                                            <p:txEl>
                                              <p:pRg st="1" end="1"/>
                                            </p:txEl>
                                          </p:spTgt>
                                        </p:tgtEl>
                                        <p:attrNameLst>
                                          <p:attrName>style.visibility</p:attrName>
                                        </p:attrNameLst>
                                      </p:cBhvr>
                                      <p:to>
                                        <p:strVal val="visible"/>
                                      </p:to>
                                    </p:set>
                                    <p:animEffect transition="in" filter="slide(fromBottom)">
                                      <p:cBhvr>
                                        <p:cTn id="28" dur="500"/>
                                        <p:tgtEl>
                                          <p:spTgt spid="62">
                                            <p:txEl>
                                              <p:pRg st="1" end="1"/>
                                            </p:txEl>
                                          </p:spTgt>
                                        </p:tgtEl>
                                      </p:cBhvr>
                                    </p:animEffect>
                                  </p:childTnLst>
                                </p:cTn>
                              </p:par>
                            </p:childTnLst>
                          </p:cTn>
                        </p:par>
                        <p:par>
                          <p:cTn id="29" fill="hold">
                            <p:stCondLst>
                              <p:cond delay="500"/>
                            </p:stCondLst>
                            <p:childTnLst>
                              <p:par>
                                <p:cTn id="30" presetID="22" presetClass="entr" presetSubtype="1" fill="hold" nodeType="afterEffect">
                                  <p:stCondLst>
                                    <p:cond delay="0"/>
                                  </p:stCondLst>
                                  <p:childTnLst>
                                    <p:set>
                                      <p:cBhvr>
                                        <p:cTn id="31" dur="1" fill="hold">
                                          <p:stCondLst>
                                            <p:cond delay="0"/>
                                          </p:stCondLst>
                                        </p:cTn>
                                        <p:tgtEl>
                                          <p:spTgt spid="63"/>
                                        </p:tgtEl>
                                        <p:attrNameLst>
                                          <p:attrName>style.visibility</p:attrName>
                                        </p:attrNameLst>
                                      </p:cBhvr>
                                      <p:to>
                                        <p:strVal val="visible"/>
                                      </p:to>
                                    </p:set>
                                    <p:animEffect transition="in" filter="wipe(up)">
                                      <p:cBhvr>
                                        <p:cTn id="32" dur="500"/>
                                        <p:tgtEl>
                                          <p:spTgt spid="63"/>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69"/>
                                        </p:tgtEl>
                                        <p:attrNameLst>
                                          <p:attrName>style.visibility</p:attrName>
                                        </p:attrNameLst>
                                      </p:cBhvr>
                                      <p:to>
                                        <p:strVal val="visible"/>
                                      </p:to>
                                    </p:set>
                                    <p:animEffect transition="in" filter="wipe(up)">
                                      <p:cBhvr>
                                        <p:cTn id="37" dur="500"/>
                                        <p:tgtEl>
                                          <p:spTgt spid="69"/>
                                        </p:tgtEl>
                                      </p:cBhvr>
                                    </p:animEffect>
                                  </p:childTnLst>
                                </p:cTn>
                              </p:par>
                            </p:childTnLst>
                          </p:cTn>
                        </p:par>
                      </p:childTnLst>
                    </p:cTn>
                  </p:par>
                  <p:par>
                    <p:cTn id="38" fill="hold">
                      <p:stCondLst>
                        <p:cond delay="indefinite"/>
                      </p:stCondLst>
                      <p:childTnLst>
                        <p:par>
                          <p:cTn id="39" fill="hold">
                            <p:stCondLst>
                              <p:cond delay="0"/>
                            </p:stCondLst>
                            <p:childTnLst>
                              <p:par>
                                <p:cTn id="40" presetID="12" presetClass="entr" presetSubtype="4" fill="hold" grpId="0" nodeType="clickEffect">
                                  <p:stCondLst>
                                    <p:cond delay="0"/>
                                  </p:stCondLst>
                                  <p:childTnLst>
                                    <p:set>
                                      <p:cBhvr>
                                        <p:cTn id="41" dur="1" fill="hold">
                                          <p:stCondLst>
                                            <p:cond delay="0"/>
                                          </p:stCondLst>
                                        </p:cTn>
                                        <p:tgtEl>
                                          <p:spTgt spid="70">
                                            <p:txEl>
                                              <p:pRg st="0" end="0"/>
                                            </p:txEl>
                                          </p:spTgt>
                                        </p:tgtEl>
                                        <p:attrNameLst>
                                          <p:attrName>style.visibility</p:attrName>
                                        </p:attrNameLst>
                                      </p:cBhvr>
                                      <p:to>
                                        <p:strVal val="visible"/>
                                      </p:to>
                                    </p:set>
                                    <p:animEffect transition="in" filter="slide(fromBottom)">
                                      <p:cBhvr>
                                        <p:cTn id="42" dur="500"/>
                                        <p:tgtEl>
                                          <p:spTgt spid="70">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2" presetClass="entr" presetSubtype="4" fill="hold" grpId="0" nodeType="clickEffect">
                                  <p:stCondLst>
                                    <p:cond delay="0"/>
                                  </p:stCondLst>
                                  <p:childTnLst>
                                    <p:set>
                                      <p:cBhvr>
                                        <p:cTn id="46" dur="1" fill="hold">
                                          <p:stCondLst>
                                            <p:cond delay="0"/>
                                          </p:stCondLst>
                                        </p:cTn>
                                        <p:tgtEl>
                                          <p:spTgt spid="70">
                                            <p:txEl>
                                              <p:pRg st="1" end="1"/>
                                            </p:txEl>
                                          </p:spTgt>
                                        </p:tgtEl>
                                        <p:attrNameLst>
                                          <p:attrName>style.visibility</p:attrName>
                                        </p:attrNameLst>
                                      </p:cBhvr>
                                      <p:to>
                                        <p:strVal val="visible"/>
                                      </p:to>
                                    </p:set>
                                    <p:animEffect transition="in" filter="slide(fromBottom)">
                                      <p:cBhvr>
                                        <p:cTn id="47" dur="500"/>
                                        <p:tgtEl>
                                          <p:spTgt spid="70">
                                            <p:txEl>
                                              <p:pRg st="1" end="1"/>
                                            </p:txEl>
                                          </p:spTgt>
                                        </p:tgtEl>
                                      </p:cBhvr>
                                    </p:animEffect>
                                  </p:childTnLst>
                                </p:cTn>
                              </p:par>
                            </p:childTnLst>
                          </p:cTn>
                        </p:par>
                        <p:par>
                          <p:cTn id="48" fill="hold">
                            <p:stCondLst>
                              <p:cond delay="500"/>
                            </p:stCondLst>
                            <p:childTnLst>
                              <p:par>
                                <p:cTn id="49" presetID="22" presetClass="entr" presetSubtype="1" fill="hold" nodeType="afterEffect">
                                  <p:stCondLst>
                                    <p:cond delay="0"/>
                                  </p:stCondLst>
                                  <p:childTnLst>
                                    <p:set>
                                      <p:cBhvr>
                                        <p:cTn id="50" dur="1" fill="hold">
                                          <p:stCondLst>
                                            <p:cond delay="0"/>
                                          </p:stCondLst>
                                        </p:cTn>
                                        <p:tgtEl>
                                          <p:spTgt spid="71"/>
                                        </p:tgtEl>
                                        <p:attrNameLst>
                                          <p:attrName>style.visibility</p:attrName>
                                        </p:attrNameLst>
                                      </p:cBhvr>
                                      <p:to>
                                        <p:strVal val="visible"/>
                                      </p:to>
                                    </p:set>
                                    <p:animEffect transition="in" filter="wipe(up)">
                                      <p:cBhvr>
                                        <p:cTn id="51" dur="500"/>
                                        <p:tgtEl>
                                          <p:spTgt spid="71"/>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1" fill="hold" grpId="0" nodeType="clickEffect">
                                  <p:stCondLst>
                                    <p:cond delay="0"/>
                                  </p:stCondLst>
                                  <p:childTnLst>
                                    <p:set>
                                      <p:cBhvr>
                                        <p:cTn id="55" dur="1" fill="hold">
                                          <p:stCondLst>
                                            <p:cond delay="0"/>
                                          </p:stCondLst>
                                        </p:cTn>
                                        <p:tgtEl>
                                          <p:spTgt spid="68"/>
                                        </p:tgtEl>
                                        <p:attrNameLst>
                                          <p:attrName>style.visibility</p:attrName>
                                        </p:attrNameLst>
                                      </p:cBhvr>
                                      <p:to>
                                        <p:strVal val="visible"/>
                                      </p:to>
                                    </p:set>
                                    <p:animEffect transition="in" filter="wipe(up)">
                                      <p:cBhvr>
                                        <p:cTn id="56" dur="500"/>
                                        <p:tgtEl>
                                          <p:spTgt spid="68"/>
                                        </p:tgtEl>
                                      </p:cBhvr>
                                    </p:animEffect>
                                  </p:childTnLst>
                                </p:cTn>
                              </p:par>
                            </p:childTnLst>
                          </p:cTn>
                        </p:par>
                      </p:childTnLst>
                    </p:cTn>
                  </p:par>
                  <p:par>
                    <p:cTn id="57" fill="hold">
                      <p:stCondLst>
                        <p:cond delay="indefinite"/>
                      </p:stCondLst>
                      <p:childTnLst>
                        <p:par>
                          <p:cTn id="58" fill="hold">
                            <p:stCondLst>
                              <p:cond delay="0"/>
                            </p:stCondLst>
                            <p:childTnLst>
                              <p:par>
                                <p:cTn id="59" presetID="12" presetClass="entr" presetSubtype="4" fill="hold" grpId="0" nodeType="clickEffect">
                                  <p:stCondLst>
                                    <p:cond delay="0"/>
                                  </p:stCondLst>
                                  <p:childTnLst>
                                    <p:set>
                                      <p:cBhvr>
                                        <p:cTn id="60" dur="1" fill="hold">
                                          <p:stCondLst>
                                            <p:cond delay="0"/>
                                          </p:stCondLst>
                                        </p:cTn>
                                        <p:tgtEl>
                                          <p:spTgt spid="77">
                                            <p:txEl>
                                              <p:pRg st="0" end="0"/>
                                            </p:txEl>
                                          </p:spTgt>
                                        </p:tgtEl>
                                        <p:attrNameLst>
                                          <p:attrName>style.visibility</p:attrName>
                                        </p:attrNameLst>
                                      </p:cBhvr>
                                      <p:to>
                                        <p:strVal val="visible"/>
                                      </p:to>
                                    </p:set>
                                    <p:animEffect transition="in" filter="slide(fromBottom)">
                                      <p:cBhvr>
                                        <p:cTn id="61" dur="500"/>
                                        <p:tgtEl>
                                          <p:spTgt spid="77">
                                            <p:txEl>
                                              <p:pRg st="0" end="0"/>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12" presetClass="entr" presetSubtype="4" fill="hold" grpId="0" nodeType="clickEffect">
                                  <p:stCondLst>
                                    <p:cond delay="0"/>
                                  </p:stCondLst>
                                  <p:childTnLst>
                                    <p:set>
                                      <p:cBhvr>
                                        <p:cTn id="65" dur="1" fill="hold">
                                          <p:stCondLst>
                                            <p:cond delay="0"/>
                                          </p:stCondLst>
                                        </p:cTn>
                                        <p:tgtEl>
                                          <p:spTgt spid="77">
                                            <p:txEl>
                                              <p:pRg st="1" end="1"/>
                                            </p:txEl>
                                          </p:spTgt>
                                        </p:tgtEl>
                                        <p:attrNameLst>
                                          <p:attrName>style.visibility</p:attrName>
                                        </p:attrNameLst>
                                      </p:cBhvr>
                                      <p:to>
                                        <p:strVal val="visible"/>
                                      </p:to>
                                    </p:set>
                                    <p:animEffect transition="in" filter="slide(fromBottom)">
                                      <p:cBhvr>
                                        <p:cTn id="66" dur="500"/>
                                        <p:tgtEl>
                                          <p:spTgt spid="77">
                                            <p:txEl>
                                              <p:pRg st="1" end="1"/>
                                            </p:txEl>
                                          </p:spTgt>
                                        </p:tgtEl>
                                      </p:cBhvr>
                                    </p:animEffect>
                                  </p:childTnLst>
                                </p:cTn>
                              </p:par>
                            </p:childTnLst>
                          </p:cTn>
                        </p:par>
                        <p:par>
                          <p:cTn id="67" fill="hold">
                            <p:stCondLst>
                              <p:cond delay="500"/>
                            </p:stCondLst>
                            <p:childTnLst>
                              <p:par>
                                <p:cTn id="68" presetID="22" presetClass="entr" presetSubtype="1" fill="hold" nodeType="afterEffect">
                                  <p:stCondLst>
                                    <p:cond delay="0"/>
                                  </p:stCondLst>
                                  <p:childTnLst>
                                    <p:set>
                                      <p:cBhvr>
                                        <p:cTn id="69" dur="1" fill="hold">
                                          <p:stCondLst>
                                            <p:cond delay="0"/>
                                          </p:stCondLst>
                                        </p:cTn>
                                        <p:tgtEl>
                                          <p:spTgt spid="78"/>
                                        </p:tgtEl>
                                        <p:attrNameLst>
                                          <p:attrName>style.visibility</p:attrName>
                                        </p:attrNameLst>
                                      </p:cBhvr>
                                      <p:to>
                                        <p:strVal val="visible"/>
                                      </p:to>
                                    </p:set>
                                    <p:animEffect transition="in" filter="wipe(up)">
                                      <p:cBhvr>
                                        <p:cTn id="70" dur="500"/>
                                        <p:tgtEl>
                                          <p:spTgt spid="78"/>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1" fill="hold" grpId="0" nodeType="clickEffect">
                                  <p:stCondLst>
                                    <p:cond delay="0"/>
                                  </p:stCondLst>
                                  <p:childTnLst>
                                    <p:set>
                                      <p:cBhvr>
                                        <p:cTn id="74" dur="1" fill="hold">
                                          <p:stCondLst>
                                            <p:cond delay="0"/>
                                          </p:stCondLst>
                                        </p:cTn>
                                        <p:tgtEl>
                                          <p:spTgt spid="76"/>
                                        </p:tgtEl>
                                        <p:attrNameLst>
                                          <p:attrName>style.visibility</p:attrName>
                                        </p:attrNameLst>
                                      </p:cBhvr>
                                      <p:to>
                                        <p:strVal val="visible"/>
                                      </p:to>
                                    </p:set>
                                    <p:animEffect transition="in" filter="wipe(up)">
                                      <p:cBhvr>
                                        <p:cTn id="75" dur="500"/>
                                        <p:tgtEl>
                                          <p:spTgt spid="76"/>
                                        </p:tgtEl>
                                      </p:cBhvr>
                                    </p:animEffect>
                                  </p:childTnLst>
                                </p:cTn>
                              </p:par>
                            </p:childTnLst>
                          </p:cTn>
                        </p:par>
                      </p:childTnLst>
                    </p:cTn>
                  </p:par>
                  <p:par>
                    <p:cTn id="76" fill="hold">
                      <p:stCondLst>
                        <p:cond delay="indefinite"/>
                      </p:stCondLst>
                      <p:childTnLst>
                        <p:par>
                          <p:cTn id="77" fill="hold">
                            <p:stCondLst>
                              <p:cond delay="0"/>
                            </p:stCondLst>
                            <p:childTnLst>
                              <p:par>
                                <p:cTn id="78" presetID="12" presetClass="entr" presetSubtype="4" fill="hold" grpId="0" nodeType="clickEffect">
                                  <p:stCondLst>
                                    <p:cond delay="0"/>
                                  </p:stCondLst>
                                  <p:childTnLst>
                                    <p:set>
                                      <p:cBhvr>
                                        <p:cTn id="79" dur="1" fill="hold">
                                          <p:stCondLst>
                                            <p:cond delay="0"/>
                                          </p:stCondLst>
                                        </p:cTn>
                                        <p:tgtEl>
                                          <p:spTgt spid="83">
                                            <p:txEl>
                                              <p:pRg st="0" end="0"/>
                                            </p:txEl>
                                          </p:spTgt>
                                        </p:tgtEl>
                                        <p:attrNameLst>
                                          <p:attrName>style.visibility</p:attrName>
                                        </p:attrNameLst>
                                      </p:cBhvr>
                                      <p:to>
                                        <p:strVal val="visible"/>
                                      </p:to>
                                    </p:set>
                                    <p:animEffect transition="in" filter="slide(fromBottom)">
                                      <p:cBhvr>
                                        <p:cTn id="80" dur="500"/>
                                        <p:tgtEl>
                                          <p:spTgt spid="83">
                                            <p:txEl>
                                              <p:pRg st="0" end="0"/>
                                            </p:txEl>
                                          </p:spTgt>
                                        </p:tgtEl>
                                      </p:cBhvr>
                                    </p:animEffect>
                                  </p:childTnLst>
                                </p:cTn>
                              </p:par>
                            </p:childTnLst>
                          </p:cTn>
                        </p:par>
                      </p:childTnLst>
                    </p:cTn>
                  </p:par>
                  <p:par>
                    <p:cTn id="81" fill="hold">
                      <p:stCondLst>
                        <p:cond delay="indefinite"/>
                      </p:stCondLst>
                      <p:childTnLst>
                        <p:par>
                          <p:cTn id="82" fill="hold">
                            <p:stCondLst>
                              <p:cond delay="0"/>
                            </p:stCondLst>
                            <p:childTnLst>
                              <p:par>
                                <p:cTn id="83" presetID="12" presetClass="entr" presetSubtype="4" fill="hold" grpId="0" nodeType="clickEffect">
                                  <p:stCondLst>
                                    <p:cond delay="0"/>
                                  </p:stCondLst>
                                  <p:childTnLst>
                                    <p:set>
                                      <p:cBhvr>
                                        <p:cTn id="84" dur="1" fill="hold">
                                          <p:stCondLst>
                                            <p:cond delay="0"/>
                                          </p:stCondLst>
                                        </p:cTn>
                                        <p:tgtEl>
                                          <p:spTgt spid="83">
                                            <p:txEl>
                                              <p:pRg st="1" end="1"/>
                                            </p:txEl>
                                          </p:spTgt>
                                        </p:tgtEl>
                                        <p:attrNameLst>
                                          <p:attrName>style.visibility</p:attrName>
                                        </p:attrNameLst>
                                      </p:cBhvr>
                                      <p:to>
                                        <p:strVal val="visible"/>
                                      </p:to>
                                    </p:set>
                                    <p:animEffect transition="in" filter="slide(fromBottom)">
                                      <p:cBhvr>
                                        <p:cTn id="85" dur="500"/>
                                        <p:tgtEl>
                                          <p:spTgt spid="83">
                                            <p:txEl>
                                              <p:pRg st="1" end="1"/>
                                            </p:txEl>
                                          </p:spTgt>
                                        </p:tgtEl>
                                      </p:cBhvr>
                                    </p:animEffect>
                                  </p:childTnLst>
                                </p:cTn>
                              </p:par>
                            </p:childTnLst>
                          </p:cTn>
                        </p:par>
                        <p:par>
                          <p:cTn id="86" fill="hold">
                            <p:stCondLst>
                              <p:cond delay="500"/>
                            </p:stCondLst>
                            <p:childTnLst>
                              <p:par>
                                <p:cTn id="87" presetID="22" presetClass="entr" presetSubtype="1" fill="hold" nodeType="afterEffect">
                                  <p:stCondLst>
                                    <p:cond delay="0"/>
                                  </p:stCondLst>
                                  <p:childTnLst>
                                    <p:set>
                                      <p:cBhvr>
                                        <p:cTn id="88" dur="1" fill="hold">
                                          <p:stCondLst>
                                            <p:cond delay="0"/>
                                          </p:stCondLst>
                                        </p:cTn>
                                        <p:tgtEl>
                                          <p:spTgt spid="84"/>
                                        </p:tgtEl>
                                        <p:attrNameLst>
                                          <p:attrName>style.visibility</p:attrName>
                                        </p:attrNameLst>
                                      </p:cBhvr>
                                      <p:to>
                                        <p:strVal val="visible"/>
                                      </p:to>
                                    </p:set>
                                    <p:animEffect transition="in" filter="wipe(up)">
                                      <p:cBhvr>
                                        <p:cTn id="89" dur="500"/>
                                        <p:tgtEl>
                                          <p:spTgt spid="84"/>
                                        </p:tgtEl>
                                      </p:cBhvr>
                                    </p:animEffect>
                                  </p:childTnLst>
                                </p:cTn>
                              </p:par>
                            </p:childTnLst>
                          </p:cTn>
                        </p:par>
                        <p:par>
                          <p:cTn id="90" fill="hold">
                            <p:stCondLst>
                              <p:cond delay="1000"/>
                            </p:stCondLst>
                            <p:childTnLst>
                              <p:par>
                                <p:cTn id="91" presetID="17" presetClass="entr" presetSubtype="1" fill="hold" grpId="0" nodeType="afterEffect">
                                  <p:stCondLst>
                                    <p:cond delay="0"/>
                                  </p:stCondLst>
                                  <p:childTnLst>
                                    <p:set>
                                      <p:cBhvr>
                                        <p:cTn id="92" dur="1" fill="hold">
                                          <p:stCondLst>
                                            <p:cond delay="0"/>
                                          </p:stCondLst>
                                        </p:cTn>
                                        <p:tgtEl>
                                          <p:spTgt spid="89"/>
                                        </p:tgtEl>
                                        <p:attrNameLst>
                                          <p:attrName>style.visibility</p:attrName>
                                        </p:attrNameLst>
                                      </p:cBhvr>
                                      <p:to>
                                        <p:strVal val="visible"/>
                                      </p:to>
                                    </p:set>
                                    <p:anim calcmode="lin" valueType="num">
                                      <p:cBhvr>
                                        <p:cTn id="93" dur="500" fill="hold"/>
                                        <p:tgtEl>
                                          <p:spTgt spid="89"/>
                                        </p:tgtEl>
                                        <p:attrNameLst>
                                          <p:attrName>ppt_x</p:attrName>
                                        </p:attrNameLst>
                                      </p:cBhvr>
                                      <p:tavLst>
                                        <p:tav tm="0">
                                          <p:val>
                                            <p:strVal val="#ppt_x"/>
                                          </p:val>
                                        </p:tav>
                                        <p:tav tm="100000">
                                          <p:val>
                                            <p:strVal val="#ppt_x"/>
                                          </p:val>
                                        </p:tav>
                                      </p:tavLst>
                                    </p:anim>
                                    <p:anim calcmode="lin" valueType="num">
                                      <p:cBhvr>
                                        <p:cTn id="94" dur="500" fill="hold"/>
                                        <p:tgtEl>
                                          <p:spTgt spid="89"/>
                                        </p:tgtEl>
                                        <p:attrNameLst>
                                          <p:attrName>ppt_y</p:attrName>
                                        </p:attrNameLst>
                                      </p:cBhvr>
                                      <p:tavLst>
                                        <p:tav tm="0">
                                          <p:val>
                                            <p:strVal val="#ppt_y-#ppt_h/2"/>
                                          </p:val>
                                        </p:tav>
                                        <p:tav tm="100000">
                                          <p:val>
                                            <p:strVal val="#ppt_y"/>
                                          </p:val>
                                        </p:tav>
                                      </p:tavLst>
                                    </p:anim>
                                    <p:anim calcmode="lin" valueType="num">
                                      <p:cBhvr>
                                        <p:cTn id="95" dur="500" fill="hold"/>
                                        <p:tgtEl>
                                          <p:spTgt spid="89"/>
                                        </p:tgtEl>
                                        <p:attrNameLst>
                                          <p:attrName>ppt_w</p:attrName>
                                        </p:attrNameLst>
                                      </p:cBhvr>
                                      <p:tavLst>
                                        <p:tav tm="0">
                                          <p:val>
                                            <p:strVal val="#ppt_w"/>
                                          </p:val>
                                        </p:tav>
                                        <p:tav tm="100000">
                                          <p:val>
                                            <p:strVal val="#ppt_w"/>
                                          </p:val>
                                        </p:tav>
                                      </p:tavLst>
                                    </p:anim>
                                    <p:anim calcmode="lin" valueType="num">
                                      <p:cBhvr>
                                        <p:cTn id="96" dur="500" fill="hold"/>
                                        <p:tgtEl>
                                          <p:spTgt spid="89"/>
                                        </p:tgtEl>
                                        <p:attrNameLst>
                                          <p:attrName>ppt_h</p:attrName>
                                        </p:attrNameLst>
                                      </p:cBhvr>
                                      <p:tavLst>
                                        <p:tav tm="0">
                                          <p:val>
                                            <p:fltVal val="0"/>
                                          </p:val>
                                        </p:tav>
                                        <p:tav tm="100000">
                                          <p:val>
                                            <p:strVal val="#ppt_h"/>
                                          </p:val>
                                        </p:tav>
                                      </p:tavLst>
                                    </p:anim>
                                  </p:childTnLst>
                                </p:cTn>
                              </p:par>
                            </p:childTnLst>
                          </p:cTn>
                        </p:par>
                        <p:par>
                          <p:cTn id="97" fill="hold">
                            <p:stCondLst>
                              <p:cond delay="1500"/>
                            </p:stCondLst>
                            <p:childTnLst>
                              <p:par>
                                <p:cTn id="98" presetID="17" presetClass="entr" presetSubtype="1" fill="hold" grpId="0" nodeType="afterEffect">
                                  <p:stCondLst>
                                    <p:cond delay="0"/>
                                  </p:stCondLst>
                                  <p:childTnLst>
                                    <p:set>
                                      <p:cBhvr>
                                        <p:cTn id="99" dur="1" fill="hold">
                                          <p:stCondLst>
                                            <p:cond delay="0"/>
                                          </p:stCondLst>
                                        </p:cTn>
                                        <p:tgtEl>
                                          <p:spTgt spid="90"/>
                                        </p:tgtEl>
                                        <p:attrNameLst>
                                          <p:attrName>style.visibility</p:attrName>
                                        </p:attrNameLst>
                                      </p:cBhvr>
                                      <p:to>
                                        <p:strVal val="visible"/>
                                      </p:to>
                                    </p:set>
                                    <p:anim calcmode="lin" valueType="num">
                                      <p:cBhvr>
                                        <p:cTn id="100" dur="500" fill="hold"/>
                                        <p:tgtEl>
                                          <p:spTgt spid="90"/>
                                        </p:tgtEl>
                                        <p:attrNameLst>
                                          <p:attrName>ppt_x</p:attrName>
                                        </p:attrNameLst>
                                      </p:cBhvr>
                                      <p:tavLst>
                                        <p:tav tm="0">
                                          <p:val>
                                            <p:strVal val="#ppt_x"/>
                                          </p:val>
                                        </p:tav>
                                        <p:tav tm="100000">
                                          <p:val>
                                            <p:strVal val="#ppt_x"/>
                                          </p:val>
                                        </p:tav>
                                      </p:tavLst>
                                    </p:anim>
                                    <p:anim calcmode="lin" valueType="num">
                                      <p:cBhvr>
                                        <p:cTn id="101" dur="500" fill="hold"/>
                                        <p:tgtEl>
                                          <p:spTgt spid="90"/>
                                        </p:tgtEl>
                                        <p:attrNameLst>
                                          <p:attrName>ppt_y</p:attrName>
                                        </p:attrNameLst>
                                      </p:cBhvr>
                                      <p:tavLst>
                                        <p:tav tm="0">
                                          <p:val>
                                            <p:strVal val="#ppt_y-#ppt_h/2"/>
                                          </p:val>
                                        </p:tav>
                                        <p:tav tm="100000">
                                          <p:val>
                                            <p:strVal val="#ppt_y"/>
                                          </p:val>
                                        </p:tav>
                                      </p:tavLst>
                                    </p:anim>
                                    <p:anim calcmode="lin" valueType="num">
                                      <p:cBhvr>
                                        <p:cTn id="102" dur="500" fill="hold"/>
                                        <p:tgtEl>
                                          <p:spTgt spid="90"/>
                                        </p:tgtEl>
                                        <p:attrNameLst>
                                          <p:attrName>ppt_w</p:attrName>
                                        </p:attrNameLst>
                                      </p:cBhvr>
                                      <p:tavLst>
                                        <p:tav tm="0">
                                          <p:val>
                                            <p:strVal val="#ppt_w"/>
                                          </p:val>
                                        </p:tav>
                                        <p:tav tm="100000">
                                          <p:val>
                                            <p:strVal val="#ppt_w"/>
                                          </p:val>
                                        </p:tav>
                                      </p:tavLst>
                                    </p:anim>
                                    <p:anim calcmode="lin" valueType="num">
                                      <p:cBhvr>
                                        <p:cTn id="103" dur="500" fill="hold"/>
                                        <p:tgtEl>
                                          <p:spTgt spid="90"/>
                                        </p:tgtEl>
                                        <p:attrNameLst>
                                          <p:attrName>ppt_h</p:attrName>
                                        </p:attrNameLst>
                                      </p:cBhvr>
                                      <p:tavLst>
                                        <p:tav tm="0">
                                          <p:val>
                                            <p:fltVal val="0"/>
                                          </p:val>
                                        </p:tav>
                                        <p:tav tm="100000">
                                          <p:val>
                                            <p:strVal val="#ppt_h"/>
                                          </p:val>
                                        </p:tav>
                                      </p:tavLst>
                                    </p:anim>
                                  </p:childTnLst>
                                </p:cTn>
                              </p:par>
                            </p:childTnLst>
                          </p:cTn>
                        </p:par>
                      </p:childTnLst>
                    </p:cTn>
                  </p:par>
                  <p:par>
                    <p:cTn id="104" fill="hold">
                      <p:stCondLst>
                        <p:cond delay="indefinite"/>
                      </p:stCondLst>
                      <p:childTnLst>
                        <p:par>
                          <p:cTn id="105" fill="hold">
                            <p:stCondLst>
                              <p:cond delay="0"/>
                            </p:stCondLst>
                            <p:childTnLst>
                              <p:par>
                                <p:cTn id="106" presetID="17" presetClass="entr" presetSubtype="1" fill="hold" grpId="0" nodeType="clickEffect">
                                  <p:stCondLst>
                                    <p:cond delay="0"/>
                                  </p:stCondLst>
                                  <p:childTnLst>
                                    <p:set>
                                      <p:cBhvr>
                                        <p:cTn id="107" dur="1" fill="hold">
                                          <p:stCondLst>
                                            <p:cond delay="0"/>
                                          </p:stCondLst>
                                        </p:cTn>
                                        <p:tgtEl>
                                          <p:spTgt spid="91"/>
                                        </p:tgtEl>
                                        <p:attrNameLst>
                                          <p:attrName>style.visibility</p:attrName>
                                        </p:attrNameLst>
                                      </p:cBhvr>
                                      <p:to>
                                        <p:strVal val="visible"/>
                                      </p:to>
                                    </p:set>
                                    <p:anim calcmode="lin" valueType="num">
                                      <p:cBhvr>
                                        <p:cTn id="108" dur="500" fill="hold"/>
                                        <p:tgtEl>
                                          <p:spTgt spid="91"/>
                                        </p:tgtEl>
                                        <p:attrNameLst>
                                          <p:attrName>ppt_x</p:attrName>
                                        </p:attrNameLst>
                                      </p:cBhvr>
                                      <p:tavLst>
                                        <p:tav tm="0">
                                          <p:val>
                                            <p:strVal val="#ppt_x"/>
                                          </p:val>
                                        </p:tav>
                                        <p:tav tm="100000">
                                          <p:val>
                                            <p:strVal val="#ppt_x"/>
                                          </p:val>
                                        </p:tav>
                                      </p:tavLst>
                                    </p:anim>
                                    <p:anim calcmode="lin" valueType="num">
                                      <p:cBhvr>
                                        <p:cTn id="109" dur="500" fill="hold"/>
                                        <p:tgtEl>
                                          <p:spTgt spid="91"/>
                                        </p:tgtEl>
                                        <p:attrNameLst>
                                          <p:attrName>ppt_y</p:attrName>
                                        </p:attrNameLst>
                                      </p:cBhvr>
                                      <p:tavLst>
                                        <p:tav tm="0">
                                          <p:val>
                                            <p:strVal val="#ppt_y-#ppt_h/2"/>
                                          </p:val>
                                        </p:tav>
                                        <p:tav tm="100000">
                                          <p:val>
                                            <p:strVal val="#ppt_y"/>
                                          </p:val>
                                        </p:tav>
                                      </p:tavLst>
                                    </p:anim>
                                    <p:anim calcmode="lin" valueType="num">
                                      <p:cBhvr>
                                        <p:cTn id="110" dur="500" fill="hold"/>
                                        <p:tgtEl>
                                          <p:spTgt spid="91"/>
                                        </p:tgtEl>
                                        <p:attrNameLst>
                                          <p:attrName>ppt_w</p:attrName>
                                        </p:attrNameLst>
                                      </p:cBhvr>
                                      <p:tavLst>
                                        <p:tav tm="0">
                                          <p:val>
                                            <p:strVal val="#ppt_w"/>
                                          </p:val>
                                        </p:tav>
                                        <p:tav tm="100000">
                                          <p:val>
                                            <p:strVal val="#ppt_w"/>
                                          </p:val>
                                        </p:tav>
                                      </p:tavLst>
                                    </p:anim>
                                    <p:anim calcmode="lin" valueType="num">
                                      <p:cBhvr>
                                        <p:cTn id="111" dur="500" fill="hold"/>
                                        <p:tgtEl>
                                          <p:spTgt spid="91"/>
                                        </p:tgtEl>
                                        <p:attrNameLst>
                                          <p:attrName>ppt_h</p:attrName>
                                        </p:attrNameLst>
                                      </p:cBhvr>
                                      <p:tavLst>
                                        <p:tav tm="0">
                                          <p:val>
                                            <p:fltVal val="0"/>
                                          </p:val>
                                        </p:tav>
                                        <p:tav tm="100000">
                                          <p:val>
                                            <p:strVal val="#ppt_h"/>
                                          </p:val>
                                        </p:tav>
                                      </p:tavLst>
                                    </p:anim>
                                  </p:childTnLst>
                                </p:cTn>
                              </p:par>
                            </p:childTnLst>
                          </p:cTn>
                        </p:par>
                      </p:childTnLst>
                    </p:cTn>
                  </p:par>
                  <p:par>
                    <p:cTn id="112" fill="hold">
                      <p:stCondLst>
                        <p:cond delay="indefinite"/>
                      </p:stCondLst>
                      <p:childTnLst>
                        <p:par>
                          <p:cTn id="113" fill="hold">
                            <p:stCondLst>
                              <p:cond delay="0"/>
                            </p:stCondLst>
                            <p:childTnLst>
                              <p:par>
                                <p:cTn id="114" presetID="17" presetClass="entr" presetSubtype="1" fill="hold" grpId="0" nodeType="clickEffect">
                                  <p:stCondLst>
                                    <p:cond delay="0"/>
                                  </p:stCondLst>
                                  <p:childTnLst>
                                    <p:set>
                                      <p:cBhvr>
                                        <p:cTn id="115" dur="1" fill="hold">
                                          <p:stCondLst>
                                            <p:cond delay="0"/>
                                          </p:stCondLst>
                                        </p:cTn>
                                        <p:tgtEl>
                                          <p:spTgt spid="92"/>
                                        </p:tgtEl>
                                        <p:attrNameLst>
                                          <p:attrName>style.visibility</p:attrName>
                                        </p:attrNameLst>
                                      </p:cBhvr>
                                      <p:to>
                                        <p:strVal val="visible"/>
                                      </p:to>
                                    </p:set>
                                    <p:anim calcmode="lin" valueType="num">
                                      <p:cBhvr>
                                        <p:cTn id="116" dur="500" fill="hold"/>
                                        <p:tgtEl>
                                          <p:spTgt spid="92"/>
                                        </p:tgtEl>
                                        <p:attrNameLst>
                                          <p:attrName>ppt_x</p:attrName>
                                        </p:attrNameLst>
                                      </p:cBhvr>
                                      <p:tavLst>
                                        <p:tav tm="0">
                                          <p:val>
                                            <p:strVal val="#ppt_x"/>
                                          </p:val>
                                        </p:tav>
                                        <p:tav tm="100000">
                                          <p:val>
                                            <p:strVal val="#ppt_x"/>
                                          </p:val>
                                        </p:tav>
                                      </p:tavLst>
                                    </p:anim>
                                    <p:anim calcmode="lin" valueType="num">
                                      <p:cBhvr>
                                        <p:cTn id="117" dur="500" fill="hold"/>
                                        <p:tgtEl>
                                          <p:spTgt spid="92"/>
                                        </p:tgtEl>
                                        <p:attrNameLst>
                                          <p:attrName>ppt_y</p:attrName>
                                        </p:attrNameLst>
                                      </p:cBhvr>
                                      <p:tavLst>
                                        <p:tav tm="0">
                                          <p:val>
                                            <p:strVal val="#ppt_y-#ppt_h/2"/>
                                          </p:val>
                                        </p:tav>
                                        <p:tav tm="100000">
                                          <p:val>
                                            <p:strVal val="#ppt_y"/>
                                          </p:val>
                                        </p:tav>
                                      </p:tavLst>
                                    </p:anim>
                                    <p:anim calcmode="lin" valueType="num">
                                      <p:cBhvr>
                                        <p:cTn id="118" dur="500" fill="hold"/>
                                        <p:tgtEl>
                                          <p:spTgt spid="92"/>
                                        </p:tgtEl>
                                        <p:attrNameLst>
                                          <p:attrName>ppt_w</p:attrName>
                                        </p:attrNameLst>
                                      </p:cBhvr>
                                      <p:tavLst>
                                        <p:tav tm="0">
                                          <p:val>
                                            <p:strVal val="#ppt_w"/>
                                          </p:val>
                                        </p:tav>
                                        <p:tav tm="100000">
                                          <p:val>
                                            <p:strVal val="#ppt_w"/>
                                          </p:val>
                                        </p:tav>
                                      </p:tavLst>
                                    </p:anim>
                                    <p:anim calcmode="lin" valueType="num">
                                      <p:cBhvr>
                                        <p:cTn id="119" dur="500" fill="hold"/>
                                        <p:tgtEl>
                                          <p:spTgt spid="92"/>
                                        </p:tgtEl>
                                        <p:attrNameLst>
                                          <p:attrName>ppt_h</p:attrName>
                                        </p:attrNameLst>
                                      </p:cBhvr>
                                      <p:tavLst>
                                        <p:tav tm="0">
                                          <p:val>
                                            <p:fltVal val="0"/>
                                          </p:val>
                                        </p:tav>
                                        <p:tav tm="100000">
                                          <p:val>
                                            <p:strVal val="#ppt_h"/>
                                          </p:val>
                                        </p:tav>
                                      </p:tavLst>
                                    </p:anim>
                                  </p:childTnLst>
                                </p:cTn>
                              </p:par>
                            </p:childTnLst>
                          </p:cTn>
                        </p:par>
                      </p:childTnLst>
                    </p:cTn>
                  </p:par>
                  <p:par>
                    <p:cTn id="120" fill="hold">
                      <p:stCondLst>
                        <p:cond delay="indefinite"/>
                      </p:stCondLst>
                      <p:childTnLst>
                        <p:par>
                          <p:cTn id="121" fill="hold">
                            <p:stCondLst>
                              <p:cond delay="0"/>
                            </p:stCondLst>
                            <p:childTnLst>
                              <p:par>
                                <p:cTn id="122" presetID="2" presetClass="entr" presetSubtype="2" fill="hold" grpId="0" nodeType="clickEffect">
                                  <p:stCondLst>
                                    <p:cond delay="0"/>
                                  </p:stCondLst>
                                  <p:childTnLst>
                                    <p:set>
                                      <p:cBhvr>
                                        <p:cTn id="123" dur="1" fill="hold">
                                          <p:stCondLst>
                                            <p:cond delay="0"/>
                                          </p:stCondLst>
                                        </p:cTn>
                                        <p:tgtEl>
                                          <p:spTgt spid="93"/>
                                        </p:tgtEl>
                                        <p:attrNameLst>
                                          <p:attrName>style.visibility</p:attrName>
                                        </p:attrNameLst>
                                      </p:cBhvr>
                                      <p:to>
                                        <p:strVal val="visible"/>
                                      </p:to>
                                    </p:set>
                                    <p:anim calcmode="lin" valueType="num">
                                      <p:cBhvr additive="base">
                                        <p:cTn id="124" dur="500" fill="hold"/>
                                        <p:tgtEl>
                                          <p:spTgt spid="93"/>
                                        </p:tgtEl>
                                        <p:attrNameLst>
                                          <p:attrName>ppt_x</p:attrName>
                                        </p:attrNameLst>
                                      </p:cBhvr>
                                      <p:tavLst>
                                        <p:tav tm="0">
                                          <p:val>
                                            <p:strVal val="1+#ppt_w/2"/>
                                          </p:val>
                                        </p:tav>
                                        <p:tav tm="100000">
                                          <p:val>
                                            <p:strVal val="#ppt_x"/>
                                          </p:val>
                                        </p:tav>
                                      </p:tavLst>
                                    </p:anim>
                                    <p:anim calcmode="lin" valueType="num">
                                      <p:cBhvr additive="base">
                                        <p:cTn id="125" dur="500" fill="hold"/>
                                        <p:tgtEl>
                                          <p:spTgt spid="93"/>
                                        </p:tgtEl>
                                        <p:attrNameLst>
                                          <p:attrName>ppt_y</p:attrName>
                                        </p:attrNameLst>
                                      </p:cBhvr>
                                      <p:tavLst>
                                        <p:tav tm="0">
                                          <p:val>
                                            <p:strVal val="#ppt_y"/>
                                          </p:val>
                                        </p:tav>
                                        <p:tav tm="100000">
                                          <p:val>
                                            <p:strVal val="#ppt_y"/>
                                          </p:val>
                                        </p:tav>
                                      </p:tavLst>
                                    </p:anim>
                                  </p:childTnLst>
                                </p:cTn>
                              </p:par>
                            </p:childTnLst>
                          </p:cTn>
                        </p:par>
                      </p:childTnLst>
                    </p:cTn>
                  </p:par>
                  <p:par>
                    <p:cTn id="126" fill="hold">
                      <p:stCondLst>
                        <p:cond delay="indefinite"/>
                      </p:stCondLst>
                      <p:childTnLst>
                        <p:par>
                          <p:cTn id="127" fill="hold">
                            <p:stCondLst>
                              <p:cond delay="0"/>
                            </p:stCondLst>
                            <p:childTnLst>
                              <p:par>
                                <p:cTn id="128" presetID="2" presetClass="entr" presetSubtype="2" fill="hold" grpId="0" nodeType="clickEffect">
                                  <p:stCondLst>
                                    <p:cond delay="0"/>
                                  </p:stCondLst>
                                  <p:childTnLst>
                                    <p:set>
                                      <p:cBhvr>
                                        <p:cTn id="129" dur="1" fill="hold">
                                          <p:stCondLst>
                                            <p:cond delay="0"/>
                                          </p:stCondLst>
                                        </p:cTn>
                                        <p:tgtEl>
                                          <p:spTgt spid="94"/>
                                        </p:tgtEl>
                                        <p:attrNameLst>
                                          <p:attrName>style.visibility</p:attrName>
                                        </p:attrNameLst>
                                      </p:cBhvr>
                                      <p:to>
                                        <p:strVal val="visible"/>
                                      </p:to>
                                    </p:set>
                                    <p:anim calcmode="lin" valueType="num">
                                      <p:cBhvr additive="base">
                                        <p:cTn id="130" dur="500" fill="hold"/>
                                        <p:tgtEl>
                                          <p:spTgt spid="94"/>
                                        </p:tgtEl>
                                        <p:attrNameLst>
                                          <p:attrName>ppt_x</p:attrName>
                                        </p:attrNameLst>
                                      </p:cBhvr>
                                      <p:tavLst>
                                        <p:tav tm="0">
                                          <p:val>
                                            <p:strVal val="1+#ppt_w/2"/>
                                          </p:val>
                                        </p:tav>
                                        <p:tav tm="100000">
                                          <p:val>
                                            <p:strVal val="#ppt_x"/>
                                          </p:val>
                                        </p:tav>
                                      </p:tavLst>
                                    </p:anim>
                                    <p:anim calcmode="lin" valueType="num">
                                      <p:cBhvr additive="base">
                                        <p:cTn id="131" dur="500" fill="hold"/>
                                        <p:tgtEl>
                                          <p:spTgt spid="94"/>
                                        </p:tgtEl>
                                        <p:attrNameLst>
                                          <p:attrName>ppt_y</p:attrName>
                                        </p:attrNameLst>
                                      </p:cBhvr>
                                      <p:tavLst>
                                        <p:tav tm="0">
                                          <p:val>
                                            <p:strVal val="#ppt_y"/>
                                          </p:val>
                                        </p:tav>
                                        <p:tav tm="100000">
                                          <p:val>
                                            <p:strVal val="#ppt_y"/>
                                          </p:val>
                                        </p:tav>
                                      </p:tavLst>
                                    </p:anim>
                                  </p:childTnLst>
                                </p:cTn>
                              </p:par>
                            </p:childTnLst>
                          </p:cTn>
                        </p:par>
                      </p:childTnLst>
                    </p:cTn>
                  </p:par>
                  <p:par>
                    <p:cTn id="132" fill="hold">
                      <p:stCondLst>
                        <p:cond delay="indefinite"/>
                      </p:stCondLst>
                      <p:childTnLst>
                        <p:par>
                          <p:cTn id="133" fill="hold">
                            <p:stCondLst>
                              <p:cond delay="0"/>
                            </p:stCondLst>
                            <p:childTnLst>
                              <p:par>
                                <p:cTn id="134" presetID="2" presetClass="entr" presetSubtype="2" fill="hold" grpId="0" nodeType="clickEffect">
                                  <p:stCondLst>
                                    <p:cond delay="0"/>
                                  </p:stCondLst>
                                  <p:childTnLst>
                                    <p:set>
                                      <p:cBhvr>
                                        <p:cTn id="135" dur="1" fill="hold">
                                          <p:stCondLst>
                                            <p:cond delay="0"/>
                                          </p:stCondLst>
                                        </p:cTn>
                                        <p:tgtEl>
                                          <p:spTgt spid="95"/>
                                        </p:tgtEl>
                                        <p:attrNameLst>
                                          <p:attrName>style.visibility</p:attrName>
                                        </p:attrNameLst>
                                      </p:cBhvr>
                                      <p:to>
                                        <p:strVal val="visible"/>
                                      </p:to>
                                    </p:set>
                                    <p:anim calcmode="lin" valueType="num">
                                      <p:cBhvr additive="base">
                                        <p:cTn id="136" dur="500" fill="hold"/>
                                        <p:tgtEl>
                                          <p:spTgt spid="95"/>
                                        </p:tgtEl>
                                        <p:attrNameLst>
                                          <p:attrName>ppt_x</p:attrName>
                                        </p:attrNameLst>
                                      </p:cBhvr>
                                      <p:tavLst>
                                        <p:tav tm="0">
                                          <p:val>
                                            <p:strVal val="1+#ppt_w/2"/>
                                          </p:val>
                                        </p:tav>
                                        <p:tav tm="100000">
                                          <p:val>
                                            <p:strVal val="#ppt_x"/>
                                          </p:val>
                                        </p:tav>
                                      </p:tavLst>
                                    </p:anim>
                                    <p:anim calcmode="lin" valueType="num">
                                      <p:cBhvr additive="base">
                                        <p:cTn id="137" dur="500" fill="hold"/>
                                        <p:tgtEl>
                                          <p:spTgt spid="95"/>
                                        </p:tgtEl>
                                        <p:attrNameLst>
                                          <p:attrName>ppt_y</p:attrName>
                                        </p:attrNameLst>
                                      </p:cBhvr>
                                      <p:tavLst>
                                        <p:tav tm="0">
                                          <p:val>
                                            <p:strVal val="#ppt_y"/>
                                          </p:val>
                                        </p:tav>
                                        <p:tav tm="100000">
                                          <p:val>
                                            <p:strVal val="#ppt_y"/>
                                          </p:val>
                                        </p:tav>
                                      </p:tavLst>
                                    </p:anim>
                                  </p:childTnLst>
                                </p:cTn>
                              </p:par>
                            </p:childTnLst>
                          </p:cTn>
                        </p:par>
                      </p:childTnLst>
                    </p:cTn>
                  </p:par>
                  <p:par>
                    <p:cTn id="138" fill="hold">
                      <p:stCondLst>
                        <p:cond delay="indefinite"/>
                      </p:stCondLst>
                      <p:childTnLst>
                        <p:par>
                          <p:cTn id="139" fill="hold">
                            <p:stCondLst>
                              <p:cond delay="0"/>
                            </p:stCondLst>
                            <p:childTnLst>
                              <p:par>
                                <p:cTn id="140" presetID="2" presetClass="entr" presetSubtype="2" fill="hold" grpId="0" nodeType="clickEffect">
                                  <p:stCondLst>
                                    <p:cond delay="0"/>
                                  </p:stCondLst>
                                  <p:childTnLst>
                                    <p:set>
                                      <p:cBhvr>
                                        <p:cTn id="141" dur="1" fill="hold">
                                          <p:stCondLst>
                                            <p:cond delay="0"/>
                                          </p:stCondLst>
                                        </p:cTn>
                                        <p:tgtEl>
                                          <p:spTgt spid="96"/>
                                        </p:tgtEl>
                                        <p:attrNameLst>
                                          <p:attrName>style.visibility</p:attrName>
                                        </p:attrNameLst>
                                      </p:cBhvr>
                                      <p:to>
                                        <p:strVal val="visible"/>
                                      </p:to>
                                    </p:set>
                                    <p:anim calcmode="lin" valueType="num">
                                      <p:cBhvr additive="base">
                                        <p:cTn id="142" dur="500" fill="hold"/>
                                        <p:tgtEl>
                                          <p:spTgt spid="96"/>
                                        </p:tgtEl>
                                        <p:attrNameLst>
                                          <p:attrName>ppt_x</p:attrName>
                                        </p:attrNameLst>
                                      </p:cBhvr>
                                      <p:tavLst>
                                        <p:tav tm="0">
                                          <p:val>
                                            <p:strVal val="1+#ppt_w/2"/>
                                          </p:val>
                                        </p:tav>
                                        <p:tav tm="100000">
                                          <p:val>
                                            <p:strVal val="#ppt_x"/>
                                          </p:val>
                                        </p:tav>
                                      </p:tavLst>
                                    </p:anim>
                                    <p:anim calcmode="lin" valueType="num">
                                      <p:cBhvr additive="base">
                                        <p:cTn id="143" dur="500" fill="hold"/>
                                        <p:tgtEl>
                                          <p:spTgt spid="9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p:bldP spid="61" grpId="0" animBg="1"/>
      <p:bldP spid="62" grpId="0" build="p"/>
      <p:bldP spid="68" grpId="0" animBg="1"/>
      <p:bldP spid="69" grpId="0" animBg="1"/>
      <p:bldP spid="70" grpId="0" build="p"/>
      <p:bldP spid="76" grpId="0" animBg="1"/>
      <p:bldP spid="77" grpId="0" build="p"/>
      <p:bldP spid="83" grpId="0" build="p"/>
      <p:bldP spid="89" grpId="0" animBg="1"/>
      <p:bldP spid="90" grpId="0" animBg="1"/>
      <p:bldP spid="91" grpId="0"/>
      <p:bldP spid="92" grpId="0"/>
      <p:bldP spid="93" grpId="0"/>
      <p:bldP spid="94" grpId="0"/>
      <p:bldP spid="95" grpId="0"/>
      <p:bldP spid="96" grpId="0"/>
      <p:bldP spid="5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1"/>
            <a:ext cx="9165780" cy="6909474"/>
          </a:xfrm>
          <a:prstGeom prst="rect">
            <a:avLst/>
          </a:prstGeom>
        </p:spPr>
      </p:pic>
      <p:sp>
        <p:nvSpPr>
          <p:cNvPr id="22" name="矩形 21"/>
          <p:cNvSpPr/>
          <p:nvPr/>
        </p:nvSpPr>
        <p:spPr>
          <a:xfrm>
            <a:off x="-9525" y="-1083"/>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zh-CN" altLang="en-US" sz="2800" b="1" dirty="0">
                <a:solidFill>
                  <a:schemeClr val="bg1"/>
                </a:solidFill>
                <a:latin typeface="隶书" panose="02010509060101010101" pitchFamily="49" charset="-122"/>
                <a:ea typeface="隶书" panose="02010509060101010101" pitchFamily="49" charset="-122"/>
              </a:rPr>
              <a:t>三、操作码结构</a:t>
            </a:r>
            <a:endParaRPr lang="zh-CN" altLang="en-US" sz="2800" b="1" dirty="0">
              <a:solidFill>
                <a:schemeClr val="bg1"/>
              </a:solidFill>
              <a:latin typeface="隶书" panose="02010509060101010101" pitchFamily="49" charset="-122"/>
              <a:ea typeface="隶书" panose="02010509060101010101" pitchFamily="49" charset="-122"/>
            </a:endParaRPr>
          </a:p>
        </p:txBody>
      </p:sp>
      <p:cxnSp>
        <p:nvCxnSpPr>
          <p:cNvPr id="31" name="直接连接符 30"/>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fld id="{1C883A4D-FA7D-404D-ABCD-37E4C75B70FA}" type="datetime1">
              <a:rPr lang="zh-CN" altLang="en-US" smtClean="0"/>
            </a:fld>
            <a:endParaRPr lang="zh-CN" altLang="en-US" dirty="0"/>
          </a:p>
        </p:txBody>
      </p:sp>
      <p:sp>
        <p:nvSpPr>
          <p:cNvPr id="6" name="页脚占位符 5"/>
          <p:cNvSpPr>
            <a:spLocks noGrp="1"/>
          </p:cNvSpPr>
          <p:nvPr>
            <p:ph type="ftr" sz="quarter" idx="11"/>
          </p:nvPr>
        </p:nvSpPr>
        <p:spPr/>
        <p:txBody>
          <a:bodyPr/>
          <a:lstStyle/>
          <a:p>
            <a:r>
              <a:rPr lang="zh-CN" altLang="en-US"/>
              <a:t>计算机组成原理</a:t>
            </a:r>
            <a:r>
              <a:rPr lang="en-US" altLang="zh-CN"/>
              <a:t>--</a:t>
            </a:r>
            <a:r>
              <a:rPr lang="zh-CN" altLang="en-US"/>
              <a:t>第二章 指令系统</a:t>
            </a:r>
            <a:endParaRPr lang="zh-CN" altLang="en-US"/>
          </a:p>
        </p:txBody>
      </p:sp>
      <p:sp>
        <p:nvSpPr>
          <p:cNvPr id="8" name="灯片编号占位符 7"/>
          <p:cNvSpPr>
            <a:spLocks noGrp="1"/>
          </p:cNvSpPr>
          <p:nvPr>
            <p:ph type="sldNum" sz="quarter" idx="12"/>
          </p:nvPr>
        </p:nvSpPr>
        <p:spPr/>
        <p:txBody>
          <a:bodyPr/>
          <a:lstStyle/>
          <a:p>
            <a:fld id="{CD331227-691F-4B7F-8493-F4368ED92163}" type="slidenum">
              <a:rPr lang="zh-CN" altLang="en-US" smtClean="0"/>
            </a:fld>
            <a:endParaRPr lang="zh-CN" altLang="en-US"/>
          </a:p>
        </p:txBody>
      </p:sp>
      <p:sp>
        <p:nvSpPr>
          <p:cNvPr id="17" name="Text Box 4"/>
          <p:cNvSpPr txBox="1"/>
          <p:nvPr/>
        </p:nvSpPr>
        <p:spPr>
          <a:xfrm>
            <a:off x="420565" y="1259522"/>
            <a:ext cx="8094785" cy="2576667"/>
          </a:xfrm>
          <a:prstGeom prst="rect">
            <a:avLst/>
          </a:prstGeom>
          <a:noFill/>
          <a:ln w="9525">
            <a:noFill/>
          </a:ln>
        </p:spPr>
        <p:txBody>
          <a:bodyPr wrap="square" anchor="t">
            <a:spAutoFit/>
          </a:bodyPr>
          <a:lstStyle/>
          <a:p>
            <a:pPr>
              <a:lnSpc>
                <a:spcPct val="110000"/>
              </a:lnSpc>
              <a:spcBef>
                <a:spcPct val="50000"/>
              </a:spcBef>
            </a:pPr>
            <a:r>
              <a:rPr lang="zh-CN" altLang="en-US" sz="2800" b="1" dirty="0">
                <a:solidFill>
                  <a:srgbClr val="0563C1"/>
                </a:solidFill>
                <a:latin typeface="楷体" panose="02010609060101010101" pitchFamily="49" charset="-122"/>
                <a:ea typeface="楷体" panose="02010609060101010101" pitchFamily="49" charset="-122"/>
              </a:rPr>
              <a:t>③ 方式码：</a:t>
            </a:r>
            <a:endParaRPr lang="en-US" altLang="zh-CN" sz="2800" b="1" dirty="0">
              <a:solidFill>
                <a:srgbClr val="0563C1"/>
              </a:solidFill>
              <a:latin typeface="楷体" panose="02010609060101010101" pitchFamily="49" charset="-122"/>
              <a:ea typeface="楷体" panose="02010609060101010101" pitchFamily="49" charset="-122"/>
            </a:endParaRPr>
          </a:p>
          <a:p>
            <a:pPr>
              <a:lnSpc>
                <a:spcPct val="110000"/>
              </a:lnSpc>
              <a:spcBef>
                <a:spcPct val="50000"/>
              </a:spcBef>
            </a:pPr>
            <a:r>
              <a:rPr lang="zh-CN" altLang="en-US" sz="2800" b="1" dirty="0">
                <a:latin typeface="楷体" panose="02010609060101010101" pitchFamily="49" charset="-122"/>
                <a:ea typeface="楷体" panose="02010609060101010101" pitchFamily="49" charset="-122"/>
              </a:rPr>
              <a:t>操作码分为几部分，每部分表示一种操作。</a:t>
            </a:r>
            <a:endParaRPr lang="en-US" altLang="zh-CN" sz="2800" b="1" dirty="0">
              <a:latin typeface="楷体" panose="02010609060101010101" pitchFamily="49" charset="-122"/>
              <a:ea typeface="楷体" panose="02010609060101010101" pitchFamily="49" charset="-122"/>
            </a:endParaRPr>
          </a:p>
          <a:p>
            <a:pPr>
              <a:lnSpc>
                <a:spcPct val="110000"/>
              </a:lnSpc>
              <a:spcBef>
                <a:spcPct val="50000"/>
              </a:spcBef>
            </a:pPr>
            <a:endParaRPr lang="en-US" altLang="zh-CN" sz="2800" b="1" dirty="0">
              <a:latin typeface="楷体" panose="02010609060101010101" pitchFamily="49" charset="-122"/>
              <a:ea typeface="楷体" panose="02010609060101010101" pitchFamily="49" charset="-122"/>
            </a:endParaRPr>
          </a:p>
          <a:p>
            <a:pPr>
              <a:lnSpc>
                <a:spcPct val="110000"/>
              </a:lnSpc>
              <a:spcBef>
                <a:spcPct val="50000"/>
              </a:spcBef>
            </a:pPr>
            <a:r>
              <a:rPr lang="zh-CN" altLang="en-US" sz="2800" b="1" dirty="0">
                <a:latin typeface="楷体" panose="02010609060101010101" pitchFamily="49" charset="-122"/>
                <a:ea typeface="楷体" panose="02010609060101010101" pitchFamily="49" charset="-122"/>
              </a:rPr>
              <a:t>例：某机算逻指令</a:t>
            </a:r>
            <a:endParaRPr lang="zh-CN" altLang="en-US" sz="2800" b="1" dirty="0">
              <a:latin typeface="楷体" panose="02010609060101010101" pitchFamily="49" charset="-122"/>
              <a:ea typeface="楷体" panose="02010609060101010101" pitchFamily="49" charset="-122"/>
            </a:endParaRPr>
          </a:p>
        </p:txBody>
      </p:sp>
      <p:grpSp>
        <p:nvGrpSpPr>
          <p:cNvPr id="12" name="Group 169"/>
          <p:cNvGrpSpPr/>
          <p:nvPr/>
        </p:nvGrpSpPr>
        <p:grpSpPr bwMode="auto">
          <a:xfrm>
            <a:off x="1024819" y="4088206"/>
            <a:ext cx="7696200" cy="1008063"/>
            <a:chOff x="96" y="1144"/>
            <a:chExt cx="4848" cy="635"/>
          </a:xfrm>
        </p:grpSpPr>
        <p:sp>
          <p:nvSpPr>
            <p:cNvPr id="13" name="Text Box 153"/>
            <p:cNvSpPr txBox="1">
              <a:spLocks noChangeArrowheads="1"/>
            </p:cNvSpPr>
            <p:nvPr/>
          </p:nvSpPr>
          <p:spPr bwMode="auto">
            <a:xfrm>
              <a:off x="144" y="1144"/>
              <a:ext cx="4800" cy="291"/>
            </a:xfrm>
            <a:prstGeom prst="rect">
              <a:avLst/>
            </a:prstGeom>
            <a:noFill/>
            <a:ln w="12700">
              <a:no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400" dirty="0">
                  <a:solidFill>
                    <a:srgbClr val="0563C1"/>
                  </a:solidFill>
                  <a:latin typeface="楷体" panose="02010609060101010101" pitchFamily="49" charset="-122"/>
                  <a:ea typeface="楷体" panose="02010609060101010101" pitchFamily="49" charset="-122"/>
                </a:rPr>
                <a:t>0   1   2    3    4   5    6      7       8</a:t>
              </a:r>
              <a:endParaRPr lang="en-US" altLang="zh-CN" sz="2400" dirty="0">
                <a:solidFill>
                  <a:srgbClr val="0563C1"/>
                </a:solidFill>
                <a:latin typeface="楷体" panose="02010609060101010101" pitchFamily="49" charset="-122"/>
                <a:ea typeface="楷体" panose="02010609060101010101" pitchFamily="49" charset="-122"/>
              </a:endParaRPr>
            </a:p>
          </p:txBody>
        </p:sp>
        <p:sp>
          <p:nvSpPr>
            <p:cNvPr id="14" name="Text Box 154"/>
            <p:cNvSpPr txBox="1">
              <a:spLocks noChangeArrowheads="1"/>
            </p:cNvSpPr>
            <p:nvPr/>
          </p:nvSpPr>
          <p:spPr bwMode="auto">
            <a:xfrm>
              <a:off x="96" y="1488"/>
              <a:ext cx="4644" cy="291"/>
            </a:xfrm>
            <a:prstGeom prst="rect">
              <a:avLst/>
            </a:prstGeom>
            <a:solidFill>
              <a:schemeClr val="bg1"/>
            </a:solidFill>
            <a:ln w="38100">
              <a:solidFill>
                <a:schemeClr val="tx1"/>
              </a:solidFill>
              <a:miter lim="800000"/>
              <a:headEnd type="none" w="sm" len="sm"/>
              <a:tailEnd type="none" w="sm" len="sm"/>
            </a:ln>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400" dirty="0">
                  <a:latin typeface="楷体" panose="02010609060101010101" pitchFamily="49" charset="-122"/>
                  <a:ea typeface="楷体" panose="02010609060101010101" pitchFamily="49" charset="-122"/>
                </a:rPr>
                <a:t> 基本操作   进位   移位   回送   判跳   操作数</a:t>
              </a:r>
              <a:endParaRPr lang="zh-CN" altLang="en-US" sz="2400" dirty="0">
                <a:latin typeface="楷体" panose="02010609060101010101" pitchFamily="49" charset="-122"/>
                <a:ea typeface="楷体" panose="02010609060101010101" pitchFamily="49" charset="-122"/>
              </a:endParaRPr>
            </a:p>
          </p:txBody>
        </p:sp>
        <p:sp>
          <p:nvSpPr>
            <p:cNvPr id="15" name="Line 155"/>
            <p:cNvSpPr>
              <a:spLocks noChangeShapeType="1"/>
            </p:cNvSpPr>
            <p:nvPr/>
          </p:nvSpPr>
          <p:spPr bwMode="auto">
            <a:xfrm>
              <a:off x="1203" y="1488"/>
              <a:ext cx="8" cy="291"/>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r>
                <a:rPr lang="en-US" altLang="zh-CN" sz="2400" dirty="0">
                  <a:latin typeface="楷体" panose="02010609060101010101" pitchFamily="49" charset="-122"/>
                  <a:ea typeface="楷体" panose="02010609060101010101" pitchFamily="49" charset="-122"/>
                </a:rPr>
                <a:t>  </a:t>
              </a:r>
              <a:endParaRPr lang="zh-CN" altLang="en-US" sz="2400" dirty="0">
                <a:latin typeface="楷体" panose="02010609060101010101" pitchFamily="49" charset="-122"/>
                <a:ea typeface="楷体" panose="02010609060101010101" pitchFamily="49" charset="-122"/>
              </a:endParaRPr>
            </a:p>
          </p:txBody>
        </p:sp>
        <p:sp>
          <p:nvSpPr>
            <p:cNvPr id="16" name="Line 156"/>
            <p:cNvSpPr>
              <a:spLocks noChangeShapeType="1"/>
            </p:cNvSpPr>
            <p:nvPr/>
          </p:nvSpPr>
          <p:spPr bwMode="auto">
            <a:xfrm>
              <a:off x="1840" y="1488"/>
              <a:ext cx="0" cy="291"/>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18" name="Line 157"/>
            <p:cNvSpPr>
              <a:spLocks noChangeShapeType="1"/>
            </p:cNvSpPr>
            <p:nvPr/>
          </p:nvSpPr>
          <p:spPr bwMode="auto">
            <a:xfrm flipH="1">
              <a:off x="2540" y="1488"/>
              <a:ext cx="4" cy="291"/>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19" name="Line 158"/>
            <p:cNvSpPr>
              <a:spLocks noChangeShapeType="1"/>
            </p:cNvSpPr>
            <p:nvPr/>
          </p:nvSpPr>
          <p:spPr bwMode="auto">
            <a:xfrm>
              <a:off x="3216" y="1488"/>
              <a:ext cx="0" cy="291"/>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20" name="Line 159"/>
            <p:cNvSpPr>
              <a:spLocks noChangeShapeType="1"/>
            </p:cNvSpPr>
            <p:nvPr/>
          </p:nvSpPr>
          <p:spPr bwMode="auto">
            <a:xfrm>
              <a:off x="3840" y="1488"/>
              <a:ext cx="0" cy="291"/>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anim calcmode="lin" valueType="num">
                                      <p:cBhvr>
                                        <p:cTn id="7" dur="500" fill="hold"/>
                                        <p:tgtEl>
                                          <p:spTgt spid="17">
                                            <p:txEl>
                                              <p:pRg st="0" end="0"/>
                                            </p:txEl>
                                          </p:spTgt>
                                        </p:tgtEl>
                                        <p:attrNameLst>
                                          <p:attrName>ppt_x</p:attrName>
                                        </p:attrNameLst>
                                      </p:cBhvr>
                                      <p:tavLst>
                                        <p:tav tm="0">
                                          <p:val>
                                            <p:strVal val="#ppt_x-#ppt_w/2"/>
                                          </p:val>
                                        </p:tav>
                                        <p:tav tm="100000">
                                          <p:val>
                                            <p:strVal val="#ppt_x"/>
                                          </p:val>
                                        </p:tav>
                                      </p:tavLst>
                                    </p:anim>
                                    <p:anim calcmode="lin" valueType="num">
                                      <p:cBhvr>
                                        <p:cTn id="8" dur="500" fill="hold"/>
                                        <p:tgtEl>
                                          <p:spTgt spid="17">
                                            <p:txEl>
                                              <p:pRg st="0" end="0"/>
                                            </p:txEl>
                                          </p:spTgt>
                                        </p:tgtEl>
                                        <p:attrNameLst>
                                          <p:attrName>ppt_y</p:attrName>
                                        </p:attrNameLst>
                                      </p:cBhvr>
                                      <p:tavLst>
                                        <p:tav tm="0">
                                          <p:val>
                                            <p:strVal val="#ppt_y"/>
                                          </p:val>
                                        </p:tav>
                                        <p:tav tm="100000">
                                          <p:val>
                                            <p:strVal val="#ppt_y"/>
                                          </p:val>
                                        </p:tav>
                                      </p:tavLst>
                                    </p:anim>
                                    <p:anim calcmode="lin" valueType="num">
                                      <p:cBhvr>
                                        <p:cTn id="9" dur="500" fill="hold"/>
                                        <p:tgtEl>
                                          <p:spTgt spid="17">
                                            <p:txEl>
                                              <p:pRg st="0" end="0"/>
                                            </p:txEl>
                                          </p:spTgt>
                                        </p:tgtEl>
                                        <p:attrNameLst>
                                          <p:attrName>ppt_w</p:attrName>
                                        </p:attrNameLst>
                                      </p:cBhvr>
                                      <p:tavLst>
                                        <p:tav tm="0">
                                          <p:val>
                                            <p:fltVal val="0"/>
                                          </p:val>
                                        </p:tav>
                                        <p:tav tm="100000">
                                          <p:val>
                                            <p:strVal val="#ppt_w"/>
                                          </p:val>
                                        </p:tav>
                                      </p:tavLst>
                                    </p:anim>
                                    <p:anim calcmode="lin" valueType="num">
                                      <p:cBhvr>
                                        <p:cTn id="10" dur="500" fill="hold"/>
                                        <p:tgtEl>
                                          <p:spTgt spid="17">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17" presetClass="entr" presetSubtype="8" fill="hold" grpId="0" nodeType="clickEffect">
                                  <p:stCondLst>
                                    <p:cond delay="0"/>
                                  </p:stCondLst>
                                  <p:childTnLst>
                                    <p:set>
                                      <p:cBhvr>
                                        <p:cTn id="14" dur="1" fill="hold">
                                          <p:stCondLst>
                                            <p:cond delay="0"/>
                                          </p:stCondLst>
                                        </p:cTn>
                                        <p:tgtEl>
                                          <p:spTgt spid="17">
                                            <p:txEl>
                                              <p:pRg st="1" end="1"/>
                                            </p:txEl>
                                          </p:spTgt>
                                        </p:tgtEl>
                                        <p:attrNameLst>
                                          <p:attrName>style.visibility</p:attrName>
                                        </p:attrNameLst>
                                      </p:cBhvr>
                                      <p:to>
                                        <p:strVal val="visible"/>
                                      </p:to>
                                    </p:set>
                                    <p:anim calcmode="lin" valueType="num">
                                      <p:cBhvr>
                                        <p:cTn id="15" dur="500" fill="hold"/>
                                        <p:tgtEl>
                                          <p:spTgt spid="17">
                                            <p:txEl>
                                              <p:pRg st="1" end="1"/>
                                            </p:txEl>
                                          </p:spTgt>
                                        </p:tgtEl>
                                        <p:attrNameLst>
                                          <p:attrName>ppt_x</p:attrName>
                                        </p:attrNameLst>
                                      </p:cBhvr>
                                      <p:tavLst>
                                        <p:tav tm="0">
                                          <p:val>
                                            <p:strVal val="#ppt_x-#ppt_w/2"/>
                                          </p:val>
                                        </p:tav>
                                        <p:tav tm="100000">
                                          <p:val>
                                            <p:strVal val="#ppt_x"/>
                                          </p:val>
                                        </p:tav>
                                      </p:tavLst>
                                    </p:anim>
                                    <p:anim calcmode="lin" valueType="num">
                                      <p:cBhvr>
                                        <p:cTn id="16" dur="500" fill="hold"/>
                                        <p:tgtEl>
                                          <p:spTgt spid="17">
                                            <p:txEl>
                                              <p:pRg st="1" end="1"/>
                                            </p:txEl>
                                          </p:spTgt>
                                        </p:tgtEl>
                                        <p:attrNameLst>
                                          <p:attrName>ppt_y</p:attrName>
                                        </p:attrNameLst>
                                      </p:cBhvr>
                                      <p:tavLst>
                                        <p:tav tm="0">
                                          <p:val>
                                            <p:strVal val="#ppt_y"/>
                                          </p:val>
                                        </p:tav>
                                        <p:tav tm="100000">
                                          <p:val>
                                            <p:strVal val="#ppt_y"/>
                                          </p:val>
                                        </p:tav>
                                      </p:tavLst>
                                    </p:anim>
                                    <p:anim calcmode="lin" valueType="num">
                                      <p:cBhvr>
                                        <p:cTn id="17" dur="500" fill="hold"/>
                                        <p:tgtEl>
                                          <p:spTgt spid="17">
                                            <p:txEl>
                                              <p:pRg st="1" end="1"/>
                                            </p:txEl>
                                          </p:spTgt>
                                        </p:tgtEl>
                                        <p:attrNameLst>
                                          <p:attrName>ppt_w</p:attrName>
                                        </p:attrNameLst>
                                      </p:cBhvr>
                                      <p:tavLst>
                                        <p:tav tm="0">
                                          <p:val>
                                            <p:fltVal val="0"/>
                                          </p:val>
                                        </p:tav>
                                        <p:tav tm="100000">
                                          <p:val>
                                            <p:strVal val="#ppt_w"/>
                                          </p:val>
                                        </p:tav>
                                      </p:tavLst>
                                    </p:anim>
                                    <p:anim calcmode="lin" valueType="num">
                                      <p:cBhvr>
                                        <p:cTn id="18" dur="500" fill="hold"/>
                                        <p:tgtEl>
                                          <p:spTgt spid="17">
                                            <p:txEl>
                                              <p:pRg st="1" end="1"/>
                                            </p:txEl>
                                          </p:spTgt>
                                        </p:tgtEl>
                                        <p:attrNameLst>
                                          <p:attrName>ppt_h</p:attrName>
                                        </p:attrNameLst>
                                      </p:cBhvr>
                                      <p:tavLst>
                                        <p:tav tm="0">
                                          <p:val>
                                            <p:strVal val="#ppt_h"/>
                                          </p:val>
                                        </p:tav>
                                        <p:tav tm="100000">
                                          <p:val>
                                            <p:strVal val="#ppt_h"/>
                                          </p:val>
                                        </p:tav>
                                      </p:tavLst>
                                    </p:anim>
                                  </p:childTnLst>
                                </p:cTn>
                              </p:par>
                            </p:childTnLst>
                          </p:cTn>
                        </p:par>
                      </p:childTnLst>
                    </p:cTn>
                  </p:par>
                  <p:par>
                    <p:cTn id="19" fill="hold">
                      <p:stCondLst>
                        <p:cond delay="indefinite"/>
                      </p:stCondLst>
                      <p:childTnLst>
                        <p:par>
                          <p:cTn id="20" fill="hold">
                            <p:stCondLst>
                              <p:cond delay="0"/>
                            </p:stCondLst>
                            <p:childTnLst>
                              <p:par>
                                <p:cTn id="21" presetID="17" presetClass="entr" presetSubtype="8" fill="hold" grpId="0" nodeType="clickEffect">
                                  <p:stCondLst>
                                    <p:cond delay="0"/>
                                  </p:stCondLst>
                                  <p:childTnLst>
                                    <p:set>
                                      <p:cBhvr>
                                        <p:cTn id="22" dur="1" fill="hold">
                                          <p:stCondLst>
                                            <p:cond delay="0"/>
                                          </p:stCondLst>
                                        </p:cTn>
                                        <p:tgtEl>
                                          <p:spTgt spid="17">
                                            <p:txEl>
                                              <p:pRg st="3" end="3"/>
                                            </p:txEl>
                                          </p:spTgt>
                                        </p:tgtEl>
                                        <p:attrNameLst>
                                          <p:attrName>style.visibility</p:attrName>
                                        </p:attrNameLst>
                                      </p:cBhvr>
                                      <p:to>
                                        <p:strVal val="visible"/>
                                      </p:to>
                                    </p:set>
                                    <p:anim calcmode="lin" valueType="num">
                                      <p:cBhvr>
                                        <p:cTn id="23" dur="500" fill="hold"/>
                                        <p:tgtEl>
                                          <p:spTgt spid="17">
                                            <p:txEl>
                                              <p:pRg st="3" end="3"/>
                                            </p:txEl>
                                          </p:spTgt>
                                        </p:tgtEl>
                                        <p:attrNameLst>
                                          <p:attrName>ppt_x</p:attrName>
                                        </p:attrNameLst>
                                      </p:cBhvr>
                                      <p:tavLst>
                                        <p:tav tm="0">
                                          <p:val>
                                            <p:strVal val="#ppt_x-#ppt_w/2"/>
                                          </p:val>
                                        </p:tav>
                                        <p:tav tm="100000">
                                          <p:val>
                                            <p:strVal val="#ppt_x"/>
                                          </p:val>
                                        </p:tav>
                                      </p:tavLst>
                                    </p:anim>
                                    <p:anim calcmode="lin" valueType="num">
                                      <p:cBhvr>
                                        <p:cTn id="24" dur="500" fill="hold"/>
                                        <p:tgtEl>
                                          <p:spTgt spid="17">
                                            <p:txEl>
                                              <p:pRg st="3" end="3"/>
                                            </p:txEl>
                                          </p:spTgt>
                                        </p:tgtEl>
                                        <p:attrNameLst>
                                          <p:attrName>ppt_y</p:attrName>
                                        </p:attrNameLst>
                                      </p:cBhvr>
                                      <p:tavLst>
                                        <p:tav tm="0">
                                          <p:val>
                                            <p:strVal val="#ppt_y"/>
                                          </p:val>
                                        </p:tav>
                                        <p:tav tm="100000">
                                          <p:val>
                                            <p:strVal val="#ppt_y"/>
                                          </p:val>
                                        </p:tav>
                                      </p:tavLst>
                                    </p:anim>
                                    <p:anim calcmode="lin" valueType="num">
                                      <p:cBhvr>
                                        <p:cTn id="25" dur="500" fill="hold"/>
                                        <p:tgtEl>
                                          <p:spTgt spid="17">
                                            <p:txEl>
                                              <p:pRg st="3" end="3"/>
                                            </p:txEl>
                                          </p:spTgt>
                                        </p:tgtEl>
                                        <p:attrNameLst>
                                          <p:attrName>ppt_w</p:attrName>
                                        </p:attrNameLst>
                                      </p:cBhvr>
                                      <p:tavLst>
                                        <p:tav tm="0">
                                          <p:val>
                                            <p:fltVal val="0"/>
                                          </p:val>
                                        </p:tav>
                                        <p:tav tm="100000">
                                          <p:val>
                                            <p:strVal val="#ppt_w"/>
                                          </p:val>
                                        </p:tav>
                                      </p:tavLst>
                                    </p:anim>
                                    <p:anim calcmode="lin" valueType="num">
                                      <p:cBhvr>
                                        <p:cTn id="26" dur="500" fill="hold"/>
                                        <p:tgtEl>
                                          <p:spTgt spid="17">
                                            <p:txEl>
                                              <p:pRg st="3" end="3"/>
                                            </p:txEl>
                                          </p:spTgt>
                                        </p:tgtEl>
                                        <p:attrNameLst>
                                          <p:attrName>ppt_h</p:attrName>
                                        </p:attrNameLst>
                                      </p:cBhvr>
                                      <p:tavLst>
                                        <p:tav tm="0">
                                          <p:val>
                                            <p:strVal val="#ppt_h"/>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nodeType="click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dissolve">
                                      <p:cBhvr>
                                        <p:cTn id="31"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1"/>
            <a:ext cx="9165780" cy="6909474"/>
          </a:xfrm>
          <a:prstGeom prst="rect">
            <a:avLst/>
          </a:prstGeom>
        </p:spPr>
      </p:pic>
      <p:sp>
        <p:nvSpPr>
          <p:cNvPr id="22" name="矩形 21"/>
          <p:cNvSpPr/>
          <p:nvPr/>
        </p:nvSpPr>
        <p:spPr>
          <a:xfrm>
            <a:off x="-9525" y="-1083"/>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zh-CN" altLang="en-US" sz="2800" b="1" dirty="0">
                <a:solidFill>
                  <a:schemeClr val="bg1"/>
                </a:solidFill>
                <a:latin typeface="隶书" panose="02010509060101010101" pitchFamily="49" charset="-122"/>
                <a:ea typeface="隶书" panose="02010509060101010101" pitchFamily="49" charset="-122"/>
              </a:rPr>
              <a:t>四、指令中的地址结构</a:t>
            </a:r>
            <a:endParaRPr lang="zh-CN" altLang="en-US" sz="2800" b="1" dirty="0">
              <a:solidFill>
                <a:schemeClr val="bg1"/>
              </a:solidFill>
              <a:latin typeface="隶书" panose="02010509060101010101" pitchFamily="49" charset="-122"/>
              <a:ea typeface="隶书" panose="02010509060101010101" pitchFamily="49" charset="-122"/>
            </a:endParaRPr>
          </a:p>
        </p:txBody>
      </p:sp>
      <p:cxnSp>
        <p:nvCxnSpPr>
          <p:cNvPr id="31" name="直接连接符 30"/>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fld id="{49514BF7-E78C-4AA8-826E-0036ECFB761D}" type="datetime1">
              <a:rPr lang="zh-CN" altLang="en-US" smtClean="0"/>
            </a:fld>
            <a:endParaRPr lang="zh-CN" altLang="en-US" dirty="0"/>
          </a:p>
        </p:txBody>
      </p:sp>
      <p:sp>
        <p:nvSpPr>
          <p:cNvPr id="6" name="页脚占位符 5"/>
          <p:cNvSpPr>
            <a:spLocks noGrp="1"/>
          </p:cNvSpPr>
          <p:nvPr>
            <p:ph type="ftr" sz="quarter" idx="11"/>
          </p:nvPr>
        </p:nvSpPr>
        <p:spPr/>
        <p:txBody>
          <a:bodyPr/>
          <a:lstStyle/>
          <a:p>
            <a:r>
              <a:rPr lang="zh-CN" altLang="en-US"/>
              <a:t>计算机组成原理</a:t>
            </a:r>
            <a:r>
              <a:rPr lang="en-US" altLang="zh-CN"/>
              <a:t>--</a:t>
            </a:r>
            <a:r>
              <a:rPr lang="zh-CN" altLang="en-US"/>
              <a:t>第二章 指令系统</a:t>
            </a:r>
            <a:endParaRPr lang="zh-CN" altLang="en-US"/>
          </a:p>
        </p:txBody>
      </p:sp>
      <p:sp>
        <p:nvSpPr>
          <p:cNvPr id="8" name="灯片编号占位符 7"/>
          <p:cNvSpPr>
            <a:spLocks noGrp="1"/>
          </p:cNvSpPr>
          <p:nvPr>
            <p:ph type="sldNum" sz="quarter" idx="12"/>
          </p:nvPr>
        </p:nvSpPr>
        <p:spPr/>
        <p:txBody>
          <a:bodyPr/>
          <a:lstStyle/>
          <a:p>
            <a:fld id="{CD331227-691F-4B7F-8493-F4368ED92163}" type="slidenum">
              <a:rPr lang="zh-CN" altLang="en-US" smtClean="0"/>
            </a:fld>
            <a:endParaRPr lang="zh-CN" altLang="en-US"/>
          </a:p>
        </p:txBody>
      </p:sp>
      <p:sp>
        <p:nvSpPr>
          <p:cNvPr id="17" name="Text Box 4"/>
          <p:cNvSpPr txBox="1"/>
          <p:nvPr/>
        </p:nvSpPr>
        <p:spPr>
          <a:xfrm>
            <a:off x="210282" y="1144447"/>
            <a:ext cx="8723435" cy="508409"/>
          </a:xfrm>
          <a:prstGeom prst="rect">
            <a:avLst/>
          </a:prstGeom>
          <a:noFill/>
          <a:ln w="9525">
            <a:noFill/>
          </a:ln>
        </p:spPr>
        <p:txBody>
          <a:bodyPr wrap="square" anchor="t">
            <a:spAutoFit/>
          </a:bodyPr>
          <a:lstStyle/>
          <a:p>
            <a:pPr>
              <a:lnSpc>
                <a:spcPct val="110000"/>
              </a:lnSpc>
              <a:spcBef>
                <a:spcPct val="50000"/>
              </a:spcBef>
            </a:pPr>
            <a:r>
              <a:rPr lang="zh-CN" altLang="en-US" sz="2800" b="1" dirty="0">
                <a:solidFill>
                  <a:srgbClr val="0563C1"/>
                </a:solidFill>
                <a:latin typeface="楷体" panose="02010609060101010101" pitchFamily="49" charset="-122"/>
                <a:ea typeface="楷体" panose="02010609060101010101" pitchFamily="49" charset="-122"/>
              </a:rPr>
              <a:t>地址结构</a:t>
            </a:r>
            <a:r>
              <a:rPr lang="en-US" altLang="zh-CN" sz="2800" b="1" dirty="0">
                <a:solidFill>
                  <a:srgbClr val="0563C1"/>
                </a:solidFill>
                <a:latin typeface="楷体" panose="02010609060101010101" pitchFamily="49" charset="-122"/>
                <a:ea typeface="楷体" panose="02010609060101010101" pitchFamily="49" charset="-122"/>
              </a:rPr>
              <a:t>:</a:t>
            </a:r>
            <a:r>
              <a:rPr lang="zh-CN" altLang="en-US" sz="2800" b="1" dirty="0">
                <a:latin typeface="楷体" panose="02010609060101010101" pitchFamily="49" charset="-122"/>
                <a:ea typeface="楷体" panose="02010609060101010101" pitchFamily="49" charset="-122"/>
              </a:rPr>
              <a:t>在指令中明确给出几个地址，给出哪些地址。</a:t>
            </a:r>
            <a:endParaRPr lang="zh-CN" altLang="en-US" sz="2800" b="1" dirty="0">
              <a:latin typeface="楷体" panose="02010609060101010101" pitchFamily="49" charset="-122"/>
              <a:ea typeface="楷体" panose="02010609060101010101" pitchFamily="49" charset="-122"/>
            </a:endParaRPr>
          </a:p>
        </p:txBody>
      </p:sp>
      <p:sp>
        <p:nvSpPr>
          <p:cNvPr id="25" name="Text Box 4"/>
          <p:cNvSpPr txBox="1"/>
          <p:nvPr/>
        </p:nvSpPr>
        <p:spPr>
          <a:xfrm>
            <a:off x="210282" y="3797020"/>
            <a:ext cx="2349446" cy="508409"/>
          </a:xfrm>
          <a:prstGeom prst="rect">
            <a:avLst/>
          </a:prstGeom>
          <a:noFill/>
          <a:ln w="9525">
            <a:noFill/>
          </a:ln>
        </p:spPr>
        <p:txBody>
          <a:bodyPr wrap="square" anchor="t">
            <a:spAutoFit/>
          </a:bodyPr>
          <a:lstStyle/>
          <a:p>
            <a:pPr>
              <a:lnSpc>
                <a:spcPct val="110000"/>
              </a:lnSpc>
              <a:spcBef>
                <a:spcPct val="50000"/>
              </a:spcBef>
            </a:pPr>
            <a:r>
              <a:rPr lang="zh-CN" altLang="en-US" sz="2800" b="1" dirty="0">
                <a:solidFill>
                  <a:srgbClr val="0563C1"/>
                </a:solidFill>
                <a:latin typeface="楷体" panose="02010609060101010101" pitchFamily="49" charset="-122"/>
                <a:ea typeface="楷体" panose="02010609060101010101" pitchFamily="49" charset="-122"/>
              </a:rPr>
              <a:t>操作数的位置</a:t>
            </a:r>
            <a:endParaRPr lang="zh-CN" altLang="en-US" sz="2800" b="1" dirty="0">
              <a:solidFill>
                <a:srgbClr val="0563C1"/>
              </a:solidFill>
              <a:latin typeface="楷体" panose="02010609060101010101" pitchFamily="49" charset="-122"/>
              <a:ea typeface="楷体" panose="02010609060101010101" pitchFamily="49" charset="-122"/>
            </a:endParaRPr>
          </a:p>
        </p:txBody>
      </p:sp>
      <p:sp>
        <p:nvSpPr>
          <p:cNvPr id="27" name="AutoShape 5"/>
          <p:cNvSpPr/>
          <p:nvPr/>
        </p:nvSpPr>
        <p:spPr bwMode="auto">
          <a:xfrm>
            <a:off x="2504934" y="2256874"/>
            <a:ext cx="261854" cy="3621412"/>
          </a:xfrm>
          <a:prstGeom prst="leftBrace">
            <a:avLst>
              <a:gd name="adj1" fmla="val 63817"/>
              <a:gd name="adj2" fmla="val 50000"/>
            </a:avLst>
          </a:prstGeom>
          <a:noFill/>
          <a:ln w="25400" cap="sq">
            <a:solidFill>
              <a:schemeClr val="accent1">
                <a:lumMod val="75000"/>
              </a:schemeClr>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lnSpc>
                <a:spcPct val="110000"/>
              </a:lnSpc>
              <a:spcBef>
                <a:spcPct val="20000"/>
              </a:spcBef>
              <a:spcAft>
                <a:spcPct val="5000"/>
              </a:spcAft>
              <a:buClr>
                <a:schemeClr val="folHlink"/>
              </a:buClr>
              <a:buSzPct val="60000"/>
              <a:buFont typeface="Wingdings" panose="05000000000000000000" pitchFamily="2" charset="2"/>
              <a:buChar char="n"/>
              <a:defRPr sz="2800" b="1">
                <a:solidFill>
                  <a:schemeClr val="tx2"/>
                </a:solidFill>
                <a:latin typeface="Tahoma" panose="020B0604030504040204" pitchFamily="34" charset="0"/>
                <a:ea typeface="楷体_GB2312" pitchFamily="49" charset="-122"/>
              </a:defRPr>
            </a:lvl1pPr>
            <a:lvl2pPr marL="742950" indent="-285750" eaLnBrk="0" hangingPunct="0">
              <a:lnSpc>
                <a:spcPct val="110000"/>
              </a:lnSpc>
              <a:spcBef>
                <a:spcPct val="20000"/>
              </a:spcBef>
              <a:spcAft>
                <a:spcPct val="5000"/>
              </a:spcAft>
              <a:buClr>
                <a:schemeClr val="hlink"/>
              </a:buClr>
              <a:buSzPct val="55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2pPr>
            <a:lvl3pPr marL="1143000" indent="-228600" eaLnBrk="0" hangingPunct="0">
              <a:lnSpc>
                <a:spcPct val="110000"/>
              </a:lnSpc>
              <a:spcBef>
                <a:spcPct val="20000"/>
              </a:spcBef>
              <a:spcAft>
                <a:spcPct val="5000"/>
              </a:spcAft>
              <a:buClr>
                <a:schemeClr val="folHlink"/>
              </a:buClr>
              <a:buSzPct val="50000"/>
              <a:buFont typeface="Wingdings" panose="05000000000000000000" pitchFamily="2" charset="2"/>
              <a:buChar char="n"/>
              <a:defRPr sz="2000" b="1">
                <a:solidFill>
                  <a:srgbClr val="FF0000"/>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0"/>
              </a:spcBef>
              <a:spcAft>
                <a:spcPct val="0"/>
              </a:spcAft>
              <a:buClrTx/>
              <a:buSzTx/>
              <a:buFontTx/>
              <a:buNone/>
            </a:pPr>
            <a:endParaRPr lang="zh-CN" altLang="en-US" b="0">
              <a:solidFill>
                <a:schemeClr val="tx1"/>
              </a:solidFill>
              <a:latin typeface="楷体" panose="02010609060101010101" pitchFamily="49" charset="-122"/>
              <a:ea typeface="楷体" panose="02010609060101010101" pitchFamily="49" charset="-122"/>
            </a:endParaRPr>
          </a:p>
        </p:txBody>
      </p:sp>
      <p:sp>
        <p:nvSpPr>
          <p:cNvPr id="28" name="AutoShape 5"/>
          <p:cNvSpPr/>
          <p:nvPr/>
        </p:nvSpPr>
        <p:spPr bwMode="auto">
          <a:xfrm>
            <a:off x="3979725" y="1891846"/>
            <a:ext cx="136844" cy="1012054"/>
          </a:xfrm>
          <a:prstGeom prst="leftBrace">
            <a:avLst>
              <a:gd name="adj1" fmla="val 63817"/>
              <a:gd name="adj2" fmla="val 50000"/>
            </a:avLst>
          </a:prstGeom>
          <a:noFill/>
          <a:ln w="25400" cap="sq">
            <a:solidFill>
              <a:schemeClr val="accent1">
                <a:lumMod val="75000"/>
              </a:schemeClr>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lnSpc>
                <a:spcPct val="110000"/>
              </a:lnSpc>
              <a:spcBef>
                <a:spcPct val="20000"/>
              </a:spcBef>
              <a:spcAft>
                <a:spcPct val="5000"/>
              </a:spcAft>
              <a:buClr>
                <a:schemeClr val="folHlink"/>
              </a:buClr>
              <a:buSzPct val="60000"/>
              <a:buFont typeface="Wingdings" panose="05000000000000000000" pitchFamily="2" charset="2"/>
              <a:buChar char="n"/>
              <a:defRPr sz="2800" b="1">
                <a:solidFill>
                  <a:schemeClr val="tx2"/>
                </a:solidFill>
                <a:latin typeface="Tahoma" panose="020B0604030504040204" pitchFamily="34" charset="0"/>
                <a:ea typeface="楷体_GB2312" pitchFamily="49" charset="-122"/>
              </a:defRPr>
            </a:lvl1pPr>
            <a:lvl2pPr marL="742950" indent="-285750" eaLnBrk="0" hangingPunct="0">
              <a:lnSpc>
                <a:spcPct val="110000"/>
              </a:lnSpc>
              <a:spcBef>
                <a:spcPct val="20000"/>
              </a:spcBef>
              <a:spcAft>
                <a:spcPct val="5000"/>
              </a:spcAft>
              <a:buClr>
                <a:schemeClr val="hlink"/>
              </a:buClr>
              <a:buSzPct val="55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2pPr>
            <a:lvl3pPr marL="1143000" indent="-228600" eaLnBrk="0" hangingPunct="0">
              <a:lnSpc>
                <a:spcPct val="110000"/>
              </a:lnSpc>
              <a:spcBef>
                <a:spcPct val="20000"/>
              </a:spcBef>
              <a:spcAft>
                <a:spcPct val="5000"/>
              </a:spcAft>
              <a:buClr>
                <a:schemeClr val="folHlink"/>
              </a:buClr>
              <a:buSzPct val="50000"/>
              <a:buFont typeface="Wingdings" panose="05000000000000000000" pitchFamily="2" charset="2"/>
              <a:buChar char="n"/>
              <a:defRPr sz="2000" b="1">
                <a:solidFill>
                  <a:srgbClr val="FF0000"/>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0"/>
              </a:spcBef>
              <a:spcAft>
                <a:spcPct val="0"/>
              </a:spcAft>
              <a:buClrTx/>
              <a:buSzTx/>
              <a:buFontTx/>
              <a:buNone/>
            </a:pPr>
            <a:endParaRPr lang="zh-CN" altLang="en-US" b="0">
              <a:solidFill>
                <a:schemeClr val="tx1"/>
              </a:solidFill>
              <a:latin typeface="楷体" panose="02010609060101010101" pitchFamily="49" charset="-122"/>
              <a:ea typeface="楷体" panose="02010609060101010101" pitchFamily="49" charset="-122"/>
            </a:endParaRPr>
          </a:p>
        </p:txBody>
      </p:sp>
      <p:sp>
        <p:nvSpPr>
          <p:cNvPr id="29" name="Text Box 4"/>
          <p:cNvSpPr txBox="1"/>
          <p:nvPr/>
        </p:nvSpPr>
        <p:spPr>
          <a:xfrm>
            <a:off x="2778622" y="2090451"/>
            <a:ext cx="1256349" cy="508409"/>
          </a:xfrm>
          <a:prstGeom prst="rect">
            <a:avLst/>
          </a:prstGeom>
          <a:noFill/>
          <a:ln w="9525">
            <a:noFill/>
          </a:ln>
        </p:spPr>
        <p:txBody>
          <a:bodyPr wrap="square" anchor="t">
            <a:spAutoFit/>
          </a:bodyPr>
          <a:lstStyle/>
          <a:p>
            <a:pPr>
              <a:lnSpc>
                <a:spcPct val="110000"/>
              </a:lnSpc>
              <a:spcBef>
                <a:spcPct val="50000"/>
              </a:spcBef>
            </a:pPr>
            <a:r>
              <a:rPr lang="zh-CN" altLang="en-US" sz="2800" b="1" dirty="0">
                <a:solidFill>
                  <a:srgbClr val="FF0E0E"/>
                </a:solidFill>
                <a:latin typeface="楷体" panose="02010609060101010101" pitchFamily="49" charset="-122"/>
                <a:ea typeface="楷体" panose="02010609060101010101" pitchFamily="49" charset="-122"/>
              </a:rPr>
              <a:t>堆栈</a:t>
            </a:r>
            <a:endParaRPr lang="zh-CN" altLang="en-US" sz="2800" b="1" dirty="0">
              <a:solidFill>
                <a:srgbClr val="FF0E0E"/>
              </a:solidFill>
              <a:latin typeface="楷体" panose="02010609060101010101" pitchFamily="49" charset="-122"/>
              <a:ea typeface="楷体" panose="02010609060101010101" pitchFamily="49" charset="-122"/>
            </a:endParaRPr>
          </a:p>
        </p:txBody>
      </p:sp>
      <p:sp>
        <p:nvSpPr>
          <p:cNvPr id="33" name="Text Box 4"/>
          <p:cNvSpPr txBox="1"/>
          <p:nvPr/>
        </p:nvSpPr>
        <p:spPr>
          <a:xfrm>
            <a:off x="2773135" y="3865306"/>
            <a:ext cx="1256349" cy="508409"/>
          </a:xfrm>
          <a:prstGeom prst="rect">
            <a:avLst/>
          </a:prstGeom>
          <a:noFill/>
          <a:ln w="9525">
            <a:noFill/>
          </a:ln>
        </p:spPr>
        <p:txBody>
          <a:bodyPr wrap="square" anchor="t">
            <a:spAutoFit/>
          </a:bodyPr>
          <a:lstStyle/>
          <a:p>
            <a:pPr>
              <a:lnSpc>
                <a:spcPct val="110000"/>
              </a:lnSpc>
              <a:spcBef>
                <a:spcPct val="50000"/>
              </a:spcBef>
            </a:pPr>
            <a:r>
              <a:rPr lang="zh-CN" altLang="en-US" sz="2800" b="1" dirty="0">
                <a:solidFill>
                  <a:srgbClr val="FF0E0E"/>
                </a:solidFill>
                <a:latin typeface="楷体" panose="02010609060101010101" pitchFamily="49" charset="-122"/>
                <a:ea typeface="楷体" panose="02010609060101010101" pitchFamily="49" charset="-122"/>
              </a:rPr>
              <a:t>寄存器</a:t>
            </a:r>
            <a:endParaRPr lang="zh-CN" altLang="en-US" sz="2800" b="1" dirty="0">
              <a:solidFill>
                <a:srgbClr val="FF0E0E"/>
              </a:solidFill>
              <a:latin typeface="楷体" panose="02010609060101010101" pitchFamily="49" charset="-122"/>
              <a:ea typeface="楷体" panose="02010609060101010101" pitchFamily="49" charset="-122"/>
            </a:endParaRPr>
          </a:p>
        </p:txBody>
      </p:sp>
      <p:sp>
        <p:nvSpPr>
          <p:cNvPr id="34" name="Text Box 4"/>
          <p:cNvSpPr txBox="1"/>
          <p:nvPr/>
        </p:nvSpPr>
        <p:spPr>
          <a:xfrm>
            <a:off x="2782163" y="5495458"/>
            <a:ext cx="1256349" cy="508409"/>
          </a:xfrm>
          <a:prstGeom prst="rect">
            <a:avLst/>
          </a:prstGeom>
          <a:noFill/>
          <a:ln w="9525">
            <a:noFill/>
          </a:ln>
        </p:spPr>
        <p:txBody>
          <a:bodyPr wrap="square" anchor="t">
            <a:spAutoFit/>
          </a:bodyPr>
          <a:lstStyle/>
          <a:p>
            <a:pPr>
              <a:lnSpc>
                <a:spcPct val="110000"/>
              </a:lnSpc>
              <a:spcBef>
                <a:spcPct val="50000"/>
              </a:spcBef>
            </a:pPr>
            <a:r>
              <a:rPr lang="zh-CN" altLang="en-US" sz="2800" b="1" dirty="0">
                <a:solidFill>
                  <a:srgbClr val="FF0E0E"/>
                </a:solidFill>
                <a:latin typeface="楷体" panose="02010609060101010101" pitchFamily="49" charset="-122"/>
                <a:ea typeface="楷体" panose="02010609060101010101" pitchFamily="49" charset="-122"/>
              </a:rPr>
              <a:t>存储器</a:t>
            </a:r>
            <a:endParaRPr lang="zh-CN" altLang="en-US" sz="2800" b="1" dirty="0">
              <a:solidFill>
                <a:srgbClr val="FF0E0E"/>
              </a:solidFill>
              <a:latin typeface="楷体" panose="02010609060101010101" pitchFamily="49" charset="-122"/>
              <a:ea typeface="楷体" panose="02010609060101010101" pitchFamily="49" charset="-122"/>
            </a:endParaRPr>
          </a:p>
        </p:txBody>
      </p:sp>
      <p:sp>
        <p:nvSpPr>
          <p:cNvPr id="35" name="Text Box 4"/>
          <p:cNvSpPr txBox="1"/>
          <p:nvPr/>
        </p:nvSpPr>
        <p:spPr>
          <a:xfrm>
            <a:off x="4149752" y="1748465"/>
            <a:ext cx="3978248" cy="508409"/>
          </a:xfrm>
          <a:prstGeom prst="rect">
            <a:avLst/>
          </a:prstGeom>
          <a:noFill/>
          <a:ln w="9525">
            <a:noFill/>
          </a:ln>
        </p:spPr>
        <p:txBody>
          <a:bodyPr wrap="square" anchor="t">
            <a:spAutoFit/>
          </a:bodyPr>
          <a:lstStyle/>
          <a:p>
            <a:pPr>
              <a:lnSpc>
                <a:spcPct val="110000"/>
              </a:lnSpc>
              <a:spcBef>
                <a:spcPct val="50000"/>
              </a:spcBef>
            </a:pPr>
            <a:r>
              <a:rPr lang="zh-CN" altLang="en-US" sz="2800" b="1" dirty="0">
                <a:latin typeface="楷体" panose="02010609060101010101" pitchFamily="49" charset="-122"/>
                <a:ea typeface="楷体" panose="02010609060101010101" pitchFamily="49" charset="-122"/>
              </a:rPr>
              <a:t>主存开辟（软堆栈）</a:t>
            </a:r>
            <a:endParaRPr lang="zh-CN" altLang="en-US" sz="2800" b="1" dirty="0">
              <a:latin typeface="楷体" panose="02010609060101010101" pitchFamily="49" charset="-122"/>
              <a:ea typeface="楷体" panose="02010609060101010101" pitchFamily="49" charset="-122"/>
            </a:endParaRPr>
          </a:p>
        </p:txBody>
      </p:sp>
      <p:sp>
        <p:nvSpPr>
          <p:cNvPr id="36" name="Text Box 4"/>
          <p:cNvSpPr txBox="1"/>
          <p:nvPr/>
        </p:nvSpPr>
        <p:spPr>
          <a:xfrm>
            <a:off x="4159623" y="2484897"/>
            <a:ext cx="4159624" cy="982385"/>
          </a:xfrm>
          <a:prstGeom prst="rect">
            <a:avLst/>
          </a:prstGeom>
          <a:noFill/>
          <a:ln w="9525">
            <a:noFill/>
          </a:ln>
        </p:spPr>
        <p:txBody>
          <a:bodyPr wrap="square" anchor="t">
            <a:spAutoFit/>
          </a:bodyPr>
          <a:lstStyle/>
          <a:p>
            <a:pPr>
              <a:lnSpc>
                <a:spcPct val="110000"/>
              </a:lnSpc>
              <a:spcBef>
                <a:spcPct val="50000"/>
              </a:spcBef>
            </a:pPr>
            <a:r>
              <a:rPr lang="en-US" altLang="zh-CN" sz="2800" b="1" dirty="0">
                <a:latin typeface="楷体" panose="02010609060101010101" pitchFamily="49" charset="-122"/>
                <a:ea typeface="楷体" panose="02010609060101010101" pitchFamily="49" charset="-122"/>
              </a:rPr>
              <a:t>CPU</a:t>
            </a:r>
            <a:r>
              <a:rPr lang="zh-CN" altLang="en-US" sz="2800" b="1" dirty="0">
                <a:latin typeface="楷体" panose="02010609060101010101" pitchFamily="49" charset="-122"/>
                <a:ea typeface="楷体" panose="02010609060101010101" pitchFamily="49" charset="-122"/>
              </a:rPr>
              <a:t>中的寄存器组组成</a:t>
            </a:r>
            <a:br>
              <a:rPr lang="en-US" altLang="zh-CN" sz="2800" b="1" dirty="0">
                <a:latin typeface="楷体" panose="02010609060101010101" pitchFamily="49" charset="-122"/>
                <a:ea typeface="楷体" panose="02010609060101010101" pitchFamily="49" charset="-122"/>
              </a:rPr>
            </a:br>
            <a:r>
              <a:rPr lang="en-US" altLang="zh-CN" sz="2800" b="1" dirty="0">
                <a:latin typeface="楷体" panose="02010609060101010101" pitchFamily="49" charset="-122"/>
                <a:ea typeface="楷体" panose="02010609060101010101" pitchFamily="49" charset="-122"/>
              </a:rPr>
              <a:t>    </a:t>
            </a:r>
            <a:r>
              <a:rPr lang="zh-CN" altLang="en-US" sz="2800" b="1" dirty="0">
                <a:latin typeface="楷体" panose="02010609060101010101" pitchFamily="49" charset="-122"/>
                <a:ea typeface="楷体" panose="02010609060101010101" pitchFamily="49" charset="-122"/>
              </a:rPr>
              <a:t>（硬堆栈）</a:t>
            </a:r>
            <a:endParaRPr lang="zh-CN" altLang="en-US" sz="2800" b="1" dirty="0">
              <a:latin typeface="楷体" panose="02010609060101010101" pitchFamily="49" charset="-122"/>
              <a:ea typeface="楷体" panose="02010609060101010101" pitchFamily="49" charset="-122"/>
            </a:endParaRPr>
          </a:p>
        </p:txBody>
      </p:sp>
      <p:sp>
        <p:nvSpPr>
          <p:cNvPr id="37" name="AutoShape 5"/>
          <p:cNvSpPr/>
          <p:nvPr/>
        </p:nvSpPr>
        <p:spPr bwMode="auto">
          <a:xfrm>
            <a:off x="3970090" y="3675450"/>
            <a:ext cx="136844" cy="1012054"/>
          </a:xfrm>
          <a:prstGeom prst="leftBrace">
            <a:avLst>
              <a:gd name="adj1" fmla="val 63817"/>
              <a:gd name="adj2" fmla="val 50000"/>
            </a:avLst>
          </a:prstGeom>
          <a:noFill/>
          <a:ln w="25400" cap="sq">
            <a:solidFill>
              <a:schemeClr val="accent1">
                <a:lumMod val="75000"/>
              </a:schemeClr>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lnSpc>
                <a:spcPct val="110000"/>
              </a:lnSpc>
              <a:spcBef>
                <a:spcPct val="20000"/>
              </a:spcBef>
              <a:spcAft>
                <a:spcPct val="5000"/>
              </a:spcAft>
              <a:buClr>
                <a:schemeClr val="folHlink"/>
              </a:buClr>
              <a:buSzPct val="60000"/>
              <a:buFont typeface="Wingdings" panose="05000000000000000000" pitchFamily="2" charset="2"/>
              <a:buChar char="n"/>
              <a:defRPr sz="2800" b="1">
                <a:solidFill>
                  <a:schemeClr val="tx2"/>
                </a:solidFill>
                <a:latin typeface="Tahoma" panose="020B0604030504040204" pitchFamily="34" charset="0"/>
                <a:ea typeface="楷体_GB2312" pitchFamily="49" charset="-122"/>
              </a:defRPr>
            </a:lvl1pPr>
            <a:lvl2pPr marL="742950" indent="-285750" eaLnBrk="0" hangingPunct="0">
              <a:lnSpc>
                <a:spcPct val="110000"/>
              </a:lnSpc>
              <a:spcBef>
                <a:spcPct val="20000"/>
              </a:spcBef>
              <a:spcAft>
                <a:spcPct val="5000"/>
              </a:spcAft>
              <a:buClr>
                <a:schemeClr val="hlink"/>
              </a:buClr>
              <a:buSzPct val="55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2pPr>
            <a:lvl3pPr marL="1143000" indent="-228600" eaLnBrk="0" hangingPunct="0">
              <a:lnSpc>
                <a:spcPct val="110000"/>
              </a:lnSpc>
              <a:spcBef>
                <a:spcPct val="20000"/>
              </a:spcBef>
              <a:spcAft>
                <a:spcPct val="5000"/>
              </a:spcAft>
              <a:buClr>
                <a:schemeClr val="folHlink"/>
              </a:buClr>
              <a:buSzPct val="50000"/>
              <a:buFont typeface="Wingdings" panose="05000000000000000000" pitchFamily="2" charset="2"/>
              <a:buChar char="n"/>
              <a:defRPr sz="2000" b="1">
                <a:solidFill>
                  <a:srgbClr val="FF0000"/>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0"/>
              </a:spcBef>
              <a:spcAft>
                <a:spcPct val="0"/>
              </a:spcAft>
              <a:buClrTx/>
              <a:buSzTx/>
              <a:buFontTx/>
              <a:buNone/>
            </a:pPr>
            <a:endParaRPr lang="zh-CN" altLang="en-US" b="0">
              <a:solidFill>
                <a:schemeClr val="tx1"/>
              </a:solidFill>
              <a:latin typeface="楷体" panose="02010609060101010101" pitchFamily="49" charset="-122"/>
              <a:ea typeface="楷体" panose="02010609060101010101" pitchFamily="49" charset="-122"/>
            </a:endParaRPr>
          </a:p>
        </p:txBody>
      </p:sp>
      <p:sp>
        <p:nvSpPr>
          <p:cNvPr id="38" name="Text Box 4"/>
          <p:cNvSpPr txBox="1"/>
          <p:nvPr/>
        </p:nvSpPr>
        <p:spPr>
          <a:xfrm>
            <a:off x="4159623" y="3542815"/>
            <a:ext cx="3978248" cy="508409"/>
          </a:xfrm>
          <a:prstGeom prst="rect">
            <a:avLst/>
          </a:prstGeom>
          <a:noFill/>
          <a:ln w="9525">
            <a:noFill/>
          </a:ln>
        </p:spPr>
        <p:txBody>
          <a:bodyPr wrap="square" anchor="t">
            <a:spAutoFit/>
          </a:bodyPr>
          <a:lstStyle/>
          <a:p>
            <a:pPr>
              <a:lnSpc>
                <a:spcPct val="110000"/>
              </a:lnSpc>
              <a:spcBef>
                <a:spcPct val="50000"/>
              </a:spcBef>
            </a:pPr>
            <a:r>
              <a:rPr lang="en-US" altLang="zh-CN" sz="2800" b="1" dirty="0">
                <a:latin typeface="楷体" panose="02010609060101010101" pitchFamily="49" charset="-122"/>
                <a:ea typeface="楷体" panose="02010609060101010101" pitchFamily="49" charset="-122"/>
              </a:rPr>
              <a:t>CPU</a:t>
            </a:r>
            <a:r>
              <a:rPr lang="zh-CN" altLang="en-US" sz="2800" b="1" dirty="0">
                <a:latin typeface="楷体" panose="02010609060101010101" pitchFamily="49" charset="-122"/>
                <a:ea typeface="楷体" panose="02010609060101010101" pitchFamily="49" charset="-122"/>
              </a:rPr>
              <a:t>中的寄存器</a:t>
            </a:r>
            <a:endParaRPr lang="zh-CN" altLang="en-US" sz="2800" b="1" dirty="0">
              <a:latin typeface="楷体" panose="02010609060101010101" pitchFamily="49" charset="-122"/>
              <a:ea typeface="楷体" panose="02010609060101010101" pitchFamily="49" charset="-122"/>
            </a:endParaRPr>
          </a:p>
        </p:txBody>
      </p:sp>
      <p:sp>
        <p:nvSpPr>
          <p:cNvPr id="39" name="Text Box 4"/>
          <p:cNvSpPr txBox="1"/>
          <p:nvPr/>
        </p:nvSpPr>
        <p:spPr>
          <a:xfrm>
            <a:off x="4169494" y="4279247"/>
            <a:ext cx="4159624" cy="508409"/>
          </a:xfrm>
          <a:prstGeom prst="rect">
            <a:avLst/>
          </a:prstGeom>
          <a:noFill/>
          <a:ln w="9525">
            <a:noFill/>
          </a:ln>
        </p:spPr>
        <p:txBody>
          <a:bodyPr wrap="square" anchor="t">
            <a:spAutoFit/>
          </a:bodyPr>
          <a:lstStyle/>
          <a:p>
            <a:pPr>
              <a:lnSpc>
                <a:spcPct val="110000"/>
              </a:lnSpc>
              <a:spcBef>
                <a:spcPct val="50000"/>
              </a:spcBef>
            </a:pPr>
            <a:r>
              <a:rPr lang="zh-CN" altLang="en-US" sz="2800" b="1" dirty="0">
                <a:latin typeface="楷体" panose="02010609060101010101" pitchFamily="49" charset="-122"/>
                <a:ea typeface="楷体" panose="02010609060101010101" pitchFamily="49" charset="-122"/>
              </a:rPr>
              <a:t>外设接口中的寄存器</a:t>
            </a:r>
            <a:endParaRPr lang="zh-CN" altLang="en-US" sz="2800" b="1" dirty="0">
              <a:latin typeface="楷体" panose="02010609060101010101" pitchFamily="49" charset="-122"/>
              <a:ea typeface="楷体" panose="02010609060101010101" pitchFamily="49" charset="-122"/>
            </a:endParaRPr>
          </a:p>
        </p:txBody>
      </p:sp>
      <p:sp>
        <p:nvSpPr>
          <p:cNvPr id="40" name="AutoShape 5"/>
          <p:cNvSpPr/>
          <p:nvPr/>
        </p:nvSpPr>
        <p:spPr bwMode="auto">
          <a:xfrm>
            <a:off x="4026168" y="5206763"/>
            <a:ext cx="136844" cy="1012054"/>
          </a:xfrm>
          <a:prstGeom prst="leftBrace">
            <a:avLst>
              <a:gd name="adj1" fmla="val 63817"/>
              <a:gd name="adj2" fmla="val 50000"/>
            </a:avLst>
          </a:prstGeom>
          <a:noFill/>
          <a:ln w="25400" cap="sq">
            <a:solidFill>
              <a:schemeClr val="accent1">
                <a:lumMod val="75000"/>
              </a:schemeClr>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lnSpc>
                <a:spcPct val="110000"/>
              </a:lnSpc>
              <a:spcBef>
                <a:spcPct val="20000"/>
              </a:spcBef>
              <a:spcAft>
                <a:spcPct val="5000"/>
              </a:spcAft>
              <a:buClr>
                <a:schemeClr val="folHlink"/>
              </a:buClr>
              <a:buSzPct val="60000"/>
              <a:buFont typeface="Wingdings" panose="05000000000000000000" pitchFamily="2" charset="2"/>
              <a:buChar char="n"/>
              <a:defRPr sz="2800" b="1">
                <a:solidFill>
                  <a:schemeClr val="tx2"/>
                </a:solidFill>
                <a:latin typeface="Tahoma" panose="020B0604030504040204" pitchFamily="34" charset="0"/>
                <a:ea typeface="楷体_GB2312" pitchFamily="49" charset="-122"/>
              </a:defRPr>
            </a:lvl1pPr>
            <a:lvl2pPr marL="742950" indent="-285750" eaLnBrk="0" hangingPunct="0">
              <a:lnSpc>
                <a:spcPct val="110000"/>
              </a:lnSpc>
              <a:spcBef>
                <a:spcPct val="20000"/>
              </a:spcBef>
              <a:spcAft>
                <a:spcPct val="5000"/>
              </a:spcAft>
              <a:buClr>
                <a:schemeClr val="hlink"/>
              </a:buClr>
              <a:buSzPct val="55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2pPr>
            <a:lvl3pPr marL="1143000" indent="-228600" eaLnBrk="0" hangingPunct="0">
              <a:lnSpc>
                <a:spcPct val="110000"/>
              </a:lnSpc>
              <a:spcBef>
                <a:spcPct val="20000"/>
              </a:spcBef>
              <a:spcAft>
                <a:spcPct val="5000"/>
              </a:spcAft>
              <a:buClr>
                <a:schemeClr val="folHlink"/>
              </a:buClr>
              <a:buSzPct val="50000"/>
              <a:buFont typeface="Wingdings" panose="05000000000000000000" pitchFamily="2" charset="2"/>
              <a:buChar char="n"/>
              <a:defRPr sz="2000" b="1">
                <a:solidFill>
                  <a:srgbClr val="FF0000"/>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0"/>
              </a:spcBef>
              <a:spcAft>
                <a:spcPct val="0"/>
              </a:spcAft>
              <a:buClrTx/>
              <a:buSzTx/>
              <a:buFontTx/>
              <a:buNone/>
            </a:pPr>
            <a:endParaRPr lang="zh-CN" altLang="en-US" b="0">
              <a:solidFill>
                <a:schemeClr val="tx1"/>
              </a:solidFill>
              <a:latin typeface="楷体" panose="02010609060101010101" pitchFamily="49" charset="-122"/>
              <a:ea typeface="楷体" panose="02010609060101010101" pitchFamily="49" charset="-122"/>
            </a:endParaRPr>
          </a:p>
        </p:txBody>
      </p:sp>
      <p:sp>
        <p:nvSpPr>
          <p:cNvPr id="41" name="Text Box 4"/>
          <p:cNvSpPr txBox="1"/>
          <p:nvPr/>
        </p:nvSpPr>
        <p:spPr>
          <a:xfrm>
            <a:off x="4215701" y="5074128"/>
            <a:ext cx="3978248" cy="508409"/>
          </a:xfrm>
          <a:prstGeom prst="rect">
            <a:avLst/>
          </a:prstGeom>
          <a:noFill/>
          <a:ln w="9525">
            <a:noFill/>
          </a:ln>
        </p:spPr>
        <p:txBody>
          <a:bodyPr wrap="square" anchor="t">
            <a:spAutoFit/>
          </a:bodyPr>
          <a:lstStyle/>
          <a:p>
            <a:pPr>
              <a:lnSpc>
                <a:spcPct val="110000"/>
              </a:lnSpc>
              <a:spcBef>
                <a:spcPct val="50000"/>
              </a:spcBef>
            </a:pPr>
            <a:r>
              <a:rPr lang="zh-CN" altLang="en-US" sz="2800" b="1" dirty="0">
                <a:latin typeface="楷体" panose="02010609060101010101" pitchFamily="49" charset="-122"/>
                <a:ea typeface="楷体" panose="02010609060101010101" pitchFamily="49" charset="-122"/>
              </a:rPr>
              <a:t>主存（包括</a:t>
            </a:r>
            <a:r>
              <a:rPr lang="en-US" altLang="zh-CN" sz="2800" b="1" dirty="0">
                <a:latin typeface="楷体" panose="02010609060101010101" pitchFamily="49" charset="-122"/>
                <a:ea typeface="楷体" panose="02010609060101010101" pitchFamily="49" charset="-122"/>
              </a:rPr>
              <a:t>cache</a:t>
            </a:r>
            <a:r>
              <a:rPr lang="zh-CN" altLang="en-US" sz="2800" b="1" dirty="0">
                <a:latin typeface="楷体" panose="02010609060101010101" pitchFamily="49" charset="-122"/>
                <a:ea typeface="楷体" panose="02010609060101010101" pitchFamily="49" charset="-122"/>
              </a:rPr>
              <a:t>）</a:t>
            </a:r>
            <a:endParaRPr lang="zh-CN" altLang="en-US" sz="2800" b="1" dirty="0">
              <a:latin typeface="楷体" panose="02010609060101010101" pitchFamily="49" charset="-122"/>
              <a:ea typeface="楷体" panose="02010609060101010101" pitchFamily="49" charset="-122"/>
            </a:endParaRPr>
          </a:p>
        </p:txBody>
      </p:sp>
      <p:sp>
        <p:nvSpPr>
          <p:cNvPr id="42" name="Text Box 4"/>
          <p:cNvSpPr txBox="1"/>
          <p:nvPr/>
        </p:nvSpPr>
        <p:spPr>
          <a:xfrm>
            <a:off x="4225572" y="5810560"/>
            <a:ext cx="4159624" cy="508409"/>
          </a:xfrm>
          <a:prstGeom prst="rect">
            <a:avLst/>
          </a:prstGeom>
          <a:noFill/>
          <a:ln w="9525">
            <a:noFill/>
          </a:ln>
        </p:spPr>
        <p:txBody>
          <a:bodyPr wrap="square" anchor="t">
            <a:spAutoFit/>
          </a:bodyPr>
          <a:lstStyle/>
          <a:p>
            <a:pPr>
              <a:lnSpc>
                <a:spcPct val="110000"/>
              </a:lnSpc>
              <a:spcBef>
                <a:spcPct val="50000"/>
              </a:spcBef>
            </a:pPr>
            <a:r>
              <a:rPr lang="zh-CN" altLang="en-US" sz="2800" b="1" dirty="0">
                <a:latin typeface="楷体" panose="02010609060101010101" pitchFamily="49" charset="-122"/>
                <a:ea typeface="楷体" panose="02010609060101010101" pitchFamily="49" charset="-122"/>
              </a:rPr>
              <a:t>外存</a:t>
            </a:r>
            <a:endParaRPr lang="zh-CN" altLang="en-US" sz="2800" b="1" dirty="0">
              <a:latin typeface="楷体" panose="02010609060101010101" pitchFamily="49" charset="-122"/>
              <a:ea typeface="楷体" panose="020106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wipe(left)">
                                      <p:cBhvr>
                                        <p:cTn id="12" dur="500"/>
                                        <p:tgtEl>
                                          <p:spTgt spid="25"/>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27"/>
                                        </p:tgtEl>
                                        <p:attrNameLst>
                                          <p:attrName>style.visibility</p:attrName>
                                        </p:attrNameLst>
                                      </p:cBhvr>
                                      <p:to>
                                        <p:strVal val="visible"/>
                                      </p:to>
                                    </p:set>
                                    <p:animEffect transition="in" filter="wipe(left)">
                                      <p:cBhvr>
                                        <p:cTn id="16" dur="500"/>
                                        <p:tgtEl>
                                          <p:spTgt spid="27"/>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29"/>
                                        </p:tgtEl>
                                        <p:attrNameLst>
                                          <p:attrName>style.visibility</p:attrName>
                                        </p:attrNameLst>
                                      </p:cBhvr>
                                      <p:to>
                                        <p:strVal val="visible"/>
                                      </p:to>
                                    </p:set>
                                    <p:animEffect transition="in" filter="wipe(left)">
                                      <p:cBhvr>
                                        <p:cTn id="21" dur="500"/>
                                        <p:tgtEl>
                                          <p:spTgt spid="29"/>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33"/>
                                        </p:tgtEl>
                                        <p:attrNameLst>
                                          <p:attrName>style.visibility</p:attrName>
                                        </p:attrNameLst>
                                      </p:cBhvr>
                                      <p:to>
                                        <p:strVal val="visible"/>
                                      </p:to>
                                    </p:set>
                                    <p:animEffect transition="in" filter="wipe(left)">
                                      <p:cBhvr>
                                        <p:cTn id="24" dur="500"/>
                                        <p:tgtEl>
                                          <p:spTgt spid="33"/>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34"/>
                                        </p:tgtEl>
                                        <p:attrNameLst>
                                          <p:attrName>style.visibility</p:attrName>
                                        </p:attrNameLst>
                                      </p:cBhvr>
                                      <p:to>
                                        <p:strVal val="visible"/>
                                      </p:to>
                                    </p:set>
                                    <p:animEffect transition="in" filter="wipe(left)">
                                      <p:cBhvr>
                                        <p:cTn id="27" dur="500"/>
                                        <p:tgtEl>
                                          <p:spTgt spid="3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8"/>
                                        </p:tgtEl>
                                        <p:attrNameLst>
                                          <p:attrName>style.visibility</p:attrName>
                                        </p:attrNameLst>
                                      </p:cBhvr>
                                      <p:to>
                                        <p:strVal val="visible"/>
                                      </p:to>
                                    </p:set>
                                    <p:animEffect transition="in" filter="wipe(left)">
                                      <p:cBhvr>
                                        <p:cTn id="32" dur="500"/>
                                        <p:tgtEl>
                                          <p:spTgt spid="28"/>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5"/>
                                        </p:tgtEl>
                                        <p:attrNameLst>
                                          <p:attrName>style.visibility</p:attrName>
                                        </p:attrNameLst>
                                      </p:cBhvr>
                                      <p:to>
                                        <p:strVal val="visible"/>
                                      </p:to>
                                    </p:set>
                                    <p:animEffect transition="in" filter="wipe(left)">
                                      <p:cBhvr>
                                        <p:cTn id="37" dur="500"/>
                                        <p:tgtEl>
                                          <p:spTgt spid="35"/>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36"/>
                                        </p:tgtEl>
                                        <p:attrNameLst>
                                          <p:attrName>style.visibility</p:attrName>
                                        </p:attrNameLst>
                                      </p:cBhvr>
                                      <p:to>
                                        <p:strVal val="visible"/>
                                      </p:to>
                                    </p:set>
                                    <p:animEffect transition="in" filter="wipe(left)">
                                      <p:cBhvr>
                                        <p:cTn id="42" dur="500"/>
                                        <p:tgtEl>
                                          <p:spTgt spid="36"/>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37"/>
                                        </p:tgtEl>
                                        <p:attrNameLst>
                                          <p:attrName>style.visibility</p:attrName>
                                        </p:attrNameLst>
                                      </p:cBhvr>
                                      <p:to>
                                        <p:strVal val="visible"/>
                                      </p:to>
                                    </p:set>
                                    <p:animEffect transition="in" filter="wipe(left)">
                                      <p:cBhvr>
                                        <p:cTn id="47" dur="500"/>
                                        <p:tgtEl>
                                          <p:spTgt spid="37"/>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38"/>
                                        </p:tgtEl>
                                        <p:attrNameLst>
                                          <p:attrName>style.visibility</p:attrName>
                                        </p:attrNameLst>
                                      </p:cBhvr>
                                      <p:to>
                                        <p:strVal val="visible"/>
                                      </p:to>
                                    </p:set>
                                    <p:animEffect transition="in" filter="wipe(left)">
                                      <p:cBhvr>
                                        <p:cTn id="52" dur="500"/>
                                        <p:tgtEl>
                                          <p:spTgt spid="38"/>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39"/>
                                        </p:tgtEl>
                                        <p:attrNameLst>
                                          <p:attrName>style.visibility</p:attrName>
                                        </p:attrNameLst>
                                      </p:cBhvr>
                                      <p:to>
                                        <p:strVal val="visible"/>
                                      </p:to>
                                    </p:set>
                                    <p:animEffect transition="in" filter="wipe(left)">
                                      <p:cBhvr>
                                        <p:cTn id="57" dur="500"/>
                                        <p:tgtEl>
                                          <p:spTgt spid="39"/>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40"/>
                                        </p:tgtEl>
                                        <p:attrNameLst>
                                          <p:attrName>style.visibility</p:attrName>
                                        </p:attrNameLst>
                                      </p:cBhvr>
                                      <p:to>
                                        <p:strVal val="visible"/>
                                      </p:to>
                                    </p:set>
                                    <p:animEffect transition="in" filter="wipe(left)">
                                      <p:cBhvr>
                                        <p:cTn id="62" dur="500"/>
                                        <p:tgtEl>
                                          <p:spTgt spid="40"/>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41"/>
                                        </p:tgtEl>
                                        <p:attrNameLst>
                                          <p:attrName>style.visibility</p:attrName>
                                        </p:attrNameLst>
                                      </p:cBhvr>
                                      <p:to>
                                        <p:strVal val="visible"/>
                                      </p:to>
                                    </p:set>
                                    <p:animEffect transition="in" filter="wipe(left)">
                                      <p:cBhvr>
                                        <p:cTn id="67" dur="500"/>
                                        <p:tgtEl>
                                          <p:spTgt spid="41"/>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42"/>
                                        </p:tgtEl>
                                        <p:attrNameLst>
                                          <p:attrName>style.visibility</p:attrName>
                                        </p:attrNameLst>
                                      </p:cBhvr>
                                      <p:to>
                                        <p:strVal val="visible"/>
                                      </p:to>
                                    </p:set>
                                    <p:animEffect transition="in" filter="wipe(left)">
                                      <p:cBhvr>
                                        <p:cTn id="72"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25" grpId="0"/>
      <p:bldP spid="27" grpId="0" animBg="1"/>
      <p:bldP spid="28" grpId="0" animBg="1"/>
      <p:bldP spid="29" grpId="0"/>
      <p:bldP spid="33" grpId="0"/>
      <p:bldP spid="34" grpId="0"/>
      <p:bldP spid="35" grpId="0"/>
      <p:bldP spid="36" grpId="0"/>
      <p:bldP spid="37" grpId="0" animBg="1"/>
      <p:bldP spid="38" grpId="0"/>
      <p:bldP spid="39" grpId="0"/>
      <p:bldP spid="40" grpId="0" animBg="1"/>
      <p:bldP spid="41" grpId="0"/>
      <p:bldP spid="4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1"/>
            <a:ext cx="9165780" cy="6909474"/>
          </a:xfrm>
          <a:prstGeom prst="rect">
            <a:avLst/>
          </a:prstGeom>
        </p:spPr>
      </p:pic>
      <p:sp>
        <p:nvSpPr>
          <p:cNvPr id="22" name="矩形 21"/>
          <p:cNvSpPr/>
          <p:nvPr/>
        </p:nvSpPr>
        <p:spPr>
          <a:xfrm>
            <a:off x="-9525" y="-1083"/>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zh-CN" altLang="en-US" sz="2800" b="1" dirty="0">
                <a:solidFill>
                  <a:schemeClr val="bg1"/>
                </a:solidFill>
                <a:latin typeface="隶书" panose="02010509060101010101" pitchFamily="49" charset="-122"/>
                <a:ea typeface="隶书" panose="02010509060101010101" pitchFamily="49" charset="-122"/>
              </a:rPr>
              <a:t>四、指令中的地址结构</a:t>
            </a:r>
            <a:endParaRPr lang="zh-CN" altLang="en-US" sz="2800" b="1" dirty="0">
              <a:solidFill>
                <a:schemeClr val="bg1"/>
              </a:solidFill>
              <a:latin typeface="隶书" panose="02010509060101010101" pitchFamily="49" charset="-122"/>
              <a:ea typeface="隶书" panose="02010509060101010101" pitchFamily="49" charset="-122"/>
            </a:endParaRPr>
          </a:p>
        </p:txBody>
      </p:sp>
      <p:cxnSp>
        <p:nvCxnSpPr>
          <p:cNvPr id="31" name="直接连接符 30"/>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fld id="{53FFADC3-F868-4D6B-A1BE-BF6732C50AD3}" type="datetime1">
              <a:rPr lang="zh-CN" altLang="en-US" smtClean="0"/>
            </a:fld>
            <a:endParaRPr lang="zh-CN" altLang="en-US" dirty="0"/>
          </a:p>
        </p:txBody>
      </p:sp>
      <p:sp>
        <p:nvSpPr>
          <p:cNvPr id="6" name="页脚占位符 5"/>
          <p:cNvSpPr>
            <a:spLocks noGrp="1"/>
          </p:cNvSpPr>
          <p:nvPr>
            <p:ph type="ftr" sz="quarter" idx="11"/>
          </p:nvPr>
        </p:nvSpPr>
        <p:spPr/>
        <p:txBody>
          <a:bodyPr/>
          <a:lstStyle/>
          <a:p>
            <a:r>
              <a:rPr lang="zh-CN" altLang="en-US"/>
              <a:t>计算机组成原理</a:t>
            </a:r>
            <a:r>
              <a:rPr lang="en-US" altLang="zh-CN"/>
              <a:t>--</a:t>
            </a:r>
            <a:r>
              <a:rPr lang="zh-CN" altLang="en-US"/>
              <a:t>第二章 指令系统</a:t>
            </a:r>
            <a:endParaRPr lang="zh-CN" altLang="en-US"/>
          </a:p>
        </p:txBody>
      </p:sp>
      <p:sp>
        <p:nvSpPr>
          <p:cNvPr id="8" name="灯片编号占位符 7"/>
          <p:cNvSpPr>
            <a:spLocks noGrp="1"/>
          </p:cNvSpPr>
          <p:nvPr>
            <p:ph type="sldNum" sz="quarter" idx="12"/>
          </p:nvPr>
        </p:nvSpPr>
        <p:spPr/>
        <p:txBody>
          <a:bodyPr/>
          <a:lstStyle/>
          <a:p>
            <a:fld id="{CD331227-691F-4B7F-8493-F4368ED92163}" type="slidenum">
              <a:rPr lang="zh-CN" altLang="en-US" smtClean="0"/>
            </a:fld>
            <a:endParaRPr lang="zh-CN" altLang="en-US"/>
          </a:p>
        </p:txBody>
      </p:sp>
      <p:sp>
        <p:nvSpPr>
          <p:cNvPr id="13" name="Text Box 4"/>
          <p:cNvSpPr txBox="1"/>
          <p:nvPr/>
        </p:nvSpPr>
        <p:spPr>
          <a:xfrm>
            <a:off x="340668" y="963282"/>
            <a:ext cx="4590385" cy="508409"/>
          </a:xfrm>
          <a:prstGeom prst="rect">
            <a:avLst/>
          </a:prstGeom>
          <a:noFill/>
          <a:ln w="9525">
            <a:noFill/>
          </a:ln>
        </p:spPr>
        <p:txBody>
          <a:bodyPr wrap="square" anchor="t">
            <a:spAutoFit/>
          </a:bodyPr>
          <a:lstStyle/>
          <a:p>
            <a:pPr>
              <a:lnSpc>
                <a:spcPct val="110000"/>
              </a:lnSpc>
              <a:spcBef>
                <a:spcPct val="50000"/>
              </a:spcBef>
            </a:pPr>
            <a:r>
              <a:rPr lang="zh-CN" altLang="en-US" sz="2800" b="1" dirty="0">
                <a:solidFill>
                  <a:srgbClr val="0563C1"/>
                </a:solidFill>
                <a:latin typeface="楷体" panose="02010609060101010101" pitchFamily="49" charset="-122"/>
                <a:ea typeface="楷体" panose="02010609060101010101" pitchFamily="49" charset="-122"/>
              </a:rPr>
              <a:t>指令给出操作数地址方式：</a:t>
            </a:r>
            <a:endParaRPr lang="zh-CN" altLang="en-US" sz="2800" b="1" dirty="0">
              <a:solidFill>
                <a:srgbClr val="0563C1"/>
              </a:solidFill>
              <a:latin typeface="楷体" panose="02010609060101010101" pitchFamily="49" charset="-122"/>
              <a:ea typeface="楷体" panose="02010609060101010101" pitchFamily="49" charset="-122"/>
            </a:endParaRPr>
          </a:p>
        </p:txBody>
      </p:sp>
      <p:sp>
        <p:nvSpPr>
          <p:cNvPr id="14" name="AutoShape 5"/>
          <p:cNvSpPr/>
          <p:nvPr/>
        </p:nvSpPr>
        <p:spPr bwMode="auto">
          <a:xfrm>
            <a:off x="794718" y="1765760"/>
            <a:ext cx="154913" cy="737420"/>
          </a:xfrm>
          <a:prstGeom prst="leftBrace">
            <a:avLst>
              <a:gd name="adj1" fmla="val 63817"/>
              <a:gd name="adj2" fmla="val 50000"/>
            </a:avLst>
          </a:prstGeom>
          <a:noFill/>
          <a:ln w="25400" cap="sq">
            <a:solidFill>
              <a:schemeClr val="accent1">
                <a:lumMod val="75000"/>
              </a:schemeClr>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lnSpc>
                <a:spcPct val="110000"/>
              </a:lnSpc>
              <a:spcBef>
                <a:spcPct val="20000"/>
              </a:spcBef>
              <a:spcAft>
                <a:spcPct val="5000"/>
              </a:spcAft>
              <a:buClr>
                <a:schemeClr val="folHlink"/>
              </a:buClr>
              <a:buSzPct val="60000"/>
              <a:buFont typeface="Wingdings" panose="05000000000000000000" pitchFamily="2" charset="2"/>
              <a:buChar char="n"/>
              <a:defRPr sz="2800" b="1">
                <a:solidFill>
                  <a:schemeClr val="tx2"/>
                </a:solidFill>
                <a:latin typeface="Tahoma" panose="020B0604030504040204" pitchFamily="34" charset="0"/>
                <a:ea typeface="楷体_GB2312" pitchFamily="49" charset="-122"/>
              </a:defRPr>
            </a:lvl1pPr>
            <a:lvl2pPr marL="742950" indent="-285750" eaLnBrk="0" hangingPunct="0">
              <a:lnSpc>
                <a:spcPct val="110000"/>
              </a:lnSpc>
              <a:spcBef>
                <a:spcPct val="20000"/>
              </a:spcBef>
              <a:spcAft>
                <a:spcPct val="5000"/>
              </a:spcAft>
              <a:buClr>
                <a:schemeClr val="hlink"/>
              </a:buClr>
              <a:buSzPct val="55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2pPr>
            <a:lvl3pPr marL="1143000" indent="-228600" eaLnBrk="0" hangingPunct="0">
              <a:lnSpc>
                <a:spcPct val="110000"/>
              </a:lnSpc>
              <a:spcBef>
                <a:spcPct val="20000"/>
              </a:spcBef>
              <a:spcAft>
                <a:spcPct val="5000"/>
              </a:spcAft>
              <a:buClr>
                <a:schemeClr val="folHlink"/>
              </a:buClr>
              <a:buSzPct val="50000"/>
              <a:buFont typeface="Wingdings" panose="05000000000000000000" pitchFamily="2" charset="2"/>
              <a:buChar char="n"/>
              <a:defRPr sz="2000" b="1">
                <a:solidFill>
                  <a:srgbClr val="FF0000"/>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0"/>
              </a:spcBef>
              <a:spcAft>
                <a:spcPct val="0"/>
              </a:spcAft>
              <a:buClrTx/>
              <a:buSzTx/>
              <a:buFontTx/>
              <a:buNone/>
            </a:pPr>
            <a:endParaRPr lang="zh-CN" altLang="en-US" b="0">
              <a:solidFill>
                <a:schemeClr val="tx1"/>
              </a:solidFill>
              <a:latin typeface="楷体" panose="02010609060101010101" pitchFamily="49" charset="-122"/>
              <a:ea typeface="楷体" panose="02010609060101010101" pitchFamily="49" charset="-122"/>
            </a:endParaRPr>
          </a:p>
        </p:txBody>
      </p:sp>
      <p:sp>
        <p:nvSpPr>
          <p:cNvPr id="15" name="Text Box 4"/>
          <p:cNvSpPr txBox="1"/>
          <p:nvPr/>
        </p:nvSpPr>
        <p:spPr>
          <a:xfrm>
            <a:off x="955978" y="1504080"/>
            <a:ext cx="7429217" cy="508409"/>
          </a:xfrm>
          <a:prstGeom prst="rect">
            <a:avLst/>
          </a:prstGeom>
          <a:noFill/>
          <a:ln w="9525">
            <a:noFill/>
          </a:ln>
        </p:spPr>
        <p:txBody>
          <a:bodyPr wrap="square" anchor="t">
            <a:spAutoFit/>
          </a:bodyPr>
          <a:lstStyle/>
          <a:p>
            <a:pPr>
              <a:lnSpc>
                <a:spcPct val="110000"/>
              </a:lnSpc>
              <a:spcBef>
                <a:spcPct val="50000"/>
              </a:spcBef>
            </a:pPr>
            <a:r>
              <a:rPr lang="zh-CN" altLang="en-US" sz="2800" b="1" dirty="0">
                <a:solidFill>
                  <a:srgbClr val="FF0E0E"/>
                </a:solidFill>
                <a:latin typeface="楷体" panose="02010609060101010101" pitchFamily="49" charset="-122"/>
                <a:ea typeface="楷体" panose="02010609060101010101" pitchFamily="49" charset="-122"/>
              </a:rPr>
              <a:t>显式</a:t>
            </a:r>
            <a:r>
              <a:rPr lang="zh-CN" altLang="en-US" sz="2800" b="1" dirty="0">
                <a:latin typeface="楷体" panose="02010609060101010101" pitchFamily="49" charset="-122"/>
                <a:ea typeface="楷体" panose="02010609060101010101" pitchFamily="49" charset="-122"/>
              </a:rPr>
              <a:t>：直接、间接、变址、基址等</a:t>
            </a:r>
            <a:endParaRPr lang="zh-CN" altLang="en-US" sz="2800" b="1" dirty="0">
              <a:latin typeface="楷体" panose="02010609060101010101" pitchFamily="49" charset="-122"/>
              <a:ea typeface="楷体" panose="02010609060101010101" pitchFamily="49" charset="-122"/>
            </a:endParaRPr>
          </a:p>
        </p:txBody>
      </p:sp>
      <p:sp>
        <p:nvSpPr>
          <p:cNvPr id="16" name="Text Box 4"/>
          <p:cNvSpPr txBox="1"/>
          <p:nvPr/>
        </p:nvSpPr>
        <p:spPr>
          <a:xfrm>
            <a:off x="955978" y="2158485"/>
            <a:ext cx="7559372" cy="508409"/>
          </a:xfrm>
          <a:prstGeom prst="rect">
            <a:avLst/>
          </a:prstGeom>
          <a:noFill/>
          <a:ln w="9525">
            <a:noFill/>
          </a:ln>
        </p:spPr>
        <p:txBody>
          <a:bodyPr wrap="square" anchor="t">
            <a:spAutoFit/>
          </a:bodyPr>
          <a:lstStyle/>
          <a:p>
            <a:pPr>
              <a:lnSpc>
                <a:spcPct val="110000"/>
              </a:lnSpc>
              <a:spcBef>
                <a:spcPct val="50000"/>
              </a:spcBef>
            </a:pPr>
            <a:r>
              <a:rPr lang="zh-CN" altLang="en-US" sz="2800" b="1" dirty="0">
                <a:solidFill>
                  <a:srgbClr val="FF0E0E"/>
                </a:solidFill>
                <a:latin typeface="楷体" panose="02010609060101010101" pitchFamily="49" charset="-122"/>
                <a:ea typeface="楷体" panose="02010609060101010101" pitchFamily="49" charset="-122"/>
              </a:rPr>
              <a:t>隐式</a:t>
            </a:r>
            <a:r>
              <a:rPr lang="zh-CN" altLang="en-US" sz="2800" b="1" dirty="0">
                <a:latin typeface="楷体" panose="02010609060101010101" pitchFamily="49" charset="-122"/>
                <a:ea typeface="楷体" panose="02010609060101010101" pitchFamily="49" charset="-122"/>
              </a:rPr>
              <a:t>：隐含约定寄存器号、主存储器单元号</a:t>
            </a:r>
            <a:endParaRPr lang="zh-CN" altLang="en-US" sz="2800" b="1" dirty="0">
              <a:latin typeface="楷体" panose="02010609060101010101" pitchFamily="49" charset="-122"/>
              <a:ea typeface="楷体" panose="02010609060101010101" pitchFamily="49" charset="-122"/>
            </a:endParaRPr>
          </a:p>
        </p:txBody>
      </p:sp>
      <p:sp>
        <p:nvSpPr>
          <p:cNvPr id="18" name="Text Box 4"/>
          <p:cNvSpPr txBox="1"/>
          <p:nvPr/>
        </p:nvSpPr>
        <p:spPr>
          <a:xfrm>
            <a:off x="340667" y="2595316"/>
            <a:ext cx="8716175" cy="3869329"/>
          </a:xfrm>
          <a:prstGeom prst="rect">
            <a:avLst/>
          </a:prstGeom>
          <a:noFill/>
          <a:ln w="9525">
            <a:noFill/>
          </a:ln>
        </p:spPr>
        <p:txBody>
          <a:bodyPr wrap="square" anchor="t">
            <a:spAutoFit/>
          </a:bodyPr>
          <a:lstStyle/>
          <a:p>
            <a:pPr>
              <a:lnSpc>
                <a:spcPct val="150000"/>
              </a:lnSpc>
            </a:pPr>
            <a:r>
              <a:rPr lang="zh-CN" altLang="en-US" sz="2800" b="1" dirty="0">
                <a:solidFill>
                  <a:srgbClr val="FF0E0E"/>
                </a:solidFill>
                <a:latin typeface="楷体" panose="02010609060101010101" pitchFamily="49" charset="-122"/>
                <a:ea typeface="楷体" panose="02010609060101010101" pitchFamily="49" charset="-122"/>
              </a:rPr>
              <a:t>① 显地址</a:t>
            </a:r>
            <a:r>
              <a:rPr lang="zh-CN" altLang="en-US" sz="2800" b="1" dirty="0">
                <a:latin typeface="楷体" panose="02010609060101010101" pitchFamily="49" charset="-122"/>
                <a:ea typeface="楷体" panose="02010609060101010101" pitchFamily="49" charset="-122"/>
              </a:rPr>
              <a:t>：</a:t>
            </a:r>
            <a:endParaRPr lang="en-US" altLang="zh-CN" sz="2800" b="1" dirty="0">
              <a:latin typeface="楷体" panose="02010609060101010101" pitchFamily="49" charset="-122"/>
              <a:ea typeface="楷体" panose="02010609060101010101" pitchFamily="49" charset="-122"/>
            </a:endParaRPr>
          </a:p>
          <a:p>
            <a:pPr>
              <a:lnSpc>
                <a:spcPct val="150000"/>
              </a:lnSpc>
            </a:pPr>
            <a:r>
              <a:rPr lang="zh-CN" altLang="en-US" sz="2800" b="1" dirty="0">
                <a:latin typeface="楷体" panose="02010609060101010101" pitchFamily="49" charset="-122"/>
                <a:ea typeface="楷体" panose="02010609060101010101" pitchFamily="49" charset="-122"/>
              </a:rPr>
              <a:t>如果在指令中明显地给出地址</a:t>
            </a:r>
            <a:r>
              <a:rPr lang="en-US" altLang="zh-CN" sz="2800" b="1" dirty="0">
                <a:latin typeface="楷体" panose="02010609060101010101" pitchFamily="49" charset="-122"/>
                <a:ea typeface="楷体" panose="02010609060101010101" pitchFamily="49" charset="-122"/>
              </a:rPr>
              <a:t>,</a:t>
            </a:r>
            <a:r>
              <a:rPr lang="zh-CN" altLang="en-US" sz="2800" b="1" dirty="0">
                <a:latin typeface="楷体" panose="02010609060101010101" pitchFamily="49" charset="-122"/>
                <a:ea typeface="楷体" panose="02010609060101010101" pitchFamily="49" charset="-122"/>
              </a:rPr>
              <a:t>如写明主存储单元号或</a:t>
            </a:r>
            <a:r>
              <a:rPr lang="en-US" altLang="zh-CN" sz="2800" b="1" dirty="0">
                <a:latin typeface="楷体" panose="02010609060101010101" pitchFamily="49" charset="-122"/>
                <a:ea typeface="楷体" panose="02010609060101010101" pitchFamily="49" charset="-122"/>
              </a:rPr>
              <a:t>CPU</a:t>
            </a:r>
            <a:r>
              <a:rPr lang="zh-CN" altLang="en-US" sz="2800" b="1" dirty="0">
                <a:latin typeface="楷体" panose="02010609060101010101" pitchFamily="49" charset="-122"/>
                <a:ea typeface="楷体" panose="02010609060101010101" pitchFamily="49" charset="-122"/>
              </a:rPr>
              <a:t>的寄存器编号</a:t>
            </a:r>
            <a:r>
              <a:rPr lang="en-US" altLang="zh-CN" sz="2800" b="1" dirty="0">
                <a:latin typeface="楷体" panose="02010609060101010101" pitchFamily="49" charset="-122"/>
                <a:ea typeface="楷体" panose="02010609060101010101" pitchFamily="49" charset="-122"/>
              </a:rPr>
              <a:t>,</a:t>
            </a:r>
            <a:r>
              <a:rPr lang="zh-CN" altLang="en-US" sz="2800" b="1" dirty="0">
                <a:latin typeface="楷体" panose="02010609060101010101" pitchFamily="49" charset="-122"/>
                <a:ea typeface="楷体" panose="02010609060101010101" pitchFamily="49" charset="-122"/>
              </a:rPr>
              <a:t>则这种地址表达称为显地址。</a:t>
            </a:r>
            <a:endParaRPr lang="en-US" altLang="zh-CN" sz="2800" b="1" dirty="0">
              <a:latin typeface="楷体" panose="02010609060101010101" pitchFamily="49" charset="-122"/>
              <a:ea typeface="楷体" panose="02010609060101010101" pitchFamily="49" charset="-122"/>
            </a:endParaRPr>
          </a:p>
          <a:p>
            <a:pPr>
              <a:lnSpc>
                <a:spcPct val="150000"/>
              </a:lnSpc>
            </a:pPr>
            <a:r>
              <a:rPr lang="zh-CN" altLang="en-US" sz="2800" b="1" dirty="0">
                <a:latin typeface="楷体" panose="02010609060101010101" pitchFamily="49" charset="-122"/>
                <a:ea typeface="楷体" panose="02010609060101010101" pitchFamily="49" charset="-122"/>
              </a:rPr>
              <a:t>显地址又分为：</a:t>
            </a:r>
            <a:endParaRPr lang="en-US" altLang="zh-CN" sz="2800" b="1" dirty="0">
              <a:latin typeface="楷体" panose="02010609060101010101" pitchFamily="49" charset="-122"/>
              <a:ea typeface="楷体" panose="02010609060101010101" pitchFamily="49" charset="-122"/>
            </a:endParaRPr>
          </a:p>
          <a:p>
            <a:pPr>
              <a:lnSpc>
                <a:spcPct val="150000"/>
              </a:lnSpc>
            </a:pPr>
            <a:r>
              <a:rPr lang="en-US" altLang="zh-CN" sz="2800" b="1" dirty="0">
                <a:solidFill>
                  <a:srgbClr val="0563C1"/>
                </a:solidFill>
                <a:latin typeface="楷体" panose="02010609060101010101" pitchFamily="49" charset="-122"/>
                <a:ea typeface="楷体" panose="02010609060101010101" pitchFamily="49" charset="-122"/>
              </a:rPr>
              <a:t>    </a:t>
            </a:r>
            <a:r>
              <a:rPr lang="zh-CN" altLang="en-US" sz="2800" b="1" dirty="0">
                <a:solidFill>
                  <a:srgbClr val="0563C1"/>
                </a:solidFill>
                <a:latin typeface="楷体" panose="02010609060101010101" pitchFamily="49" charset="-122"/>
                <a:ea typeface="楷体" panose="02010609060101010101" pitchFamily="49" charset="-122"/>
              </a:rPr>
              <a:t>三地址指令、二地址指令、</a:t>
            </a:r>
            <a:endParaRPr lang="en-US" altLang="zh-CN" sz="2800" b="1" dirty="0">
              <a:solidFill>
                <a:srgbClr val="0563C1"/>
              </a:solidFill>
              <a:latin typeface="楷体" panose="02010609060101010101" pitchFamily="49" charset="-122"/>
              <a:ea typeface="楷体" panose="02010609060101010101" pitchFamily="49" charset="-122"/>
            </a:endParaRPr>
          </a:p>
          <a:p>
            <a:pPr>
              <a:lnSpc>
                <a:spcPct val="150000"/>
              </a:lnSpc>
            </a:pPr>
            <a:r>
              <a:rPr lang="en-US" altLang="zh-CN" sz="2800" b="1" dirty="0">
                <a:solidFill>
                  <a:srgbClr val="0563C1"/>
                </a:solidFill>
                <a:latin typeface="楷体" panose="02010609060101010101" pitchFamily="49" charset="-122"/>
                <a:ea typeface="楷体" panose="02010609060101010101" pitchFamily="49" charset="-122"/>
              </a:rPr>
              <a:t>    </a:t>
            </a:r>
            <a:r>
              <a:rPr lang="zh-CN" altLang="en-US" sz="2800" b="1" dirty="0">
                <a:solidFill>
                  <a:srgbClr val="0563C1"/>
                </a:solidFill>
                <a:latin typeface="楷体" panose="02010609060101010101" pitchFamily="49" charset="-122"/>
                <a:ea typeface="楷体" panose="02010609060101010101" pitchFamily="49" charset="-122"/>
              </a:rPr>
              <a:t>一地址指令、零地址指令。</a:t>
            </a:r>
            <a:endParaRPr lang="zh-CN" altLang="en-US" sz="2800" b="1" dirty="0">
              <a:solidFill>
                <a:srgbClr val="0563C1"/>
              </a:solidFill>
              <a:latin typeface="楷体" panose="02010609060101010101" pitchFamily="49" charset="-122"/>
              <a:ea typeface="楷体" panose="020106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ppt_x</p:attrName>
                                        </p:attrNameLst>
                                      </p:cBhvr>
                                      <p:tavLst>
                                        <p:tav tm="0">
                                          <p:val>
                                            <p:strVal val="#ppt_x-#ppt_w/2"/>
                                          </p:val>
                                        </p:tav>
                                        <p:tav tm="100000">
                                          <p:val>
                                            <p:strVal val="#ppt_x"/>
                                          </p:val>
                                        </p:tav>
                                      </p:tavLst>
                                    </p:anim>
                                    <p:anim calcmode="lin" valueType="num">
                                      <p:cBhvr>
                                        <p:cTn id="8" dur="500" fill="hold"/>
                                        <p:tgtEl>
                                          <p:spTgt spid="13"/>
                                        </p:tgtEl>
                                        <p:attrNameLst>
                                          <p:attrName>ppt_y</p:attrName>
                                        </p:attrNameLst>
                                      </p:cBhvr>
                                      <p:tavLst>
                                        <p:tav tm="0">
                                          <p:val>
                                            <p:strVal val="#ppt_y"/>
                                          </p:val>
                                        </p:tav>
                                        <p:tav tm="100000">
                                          <p:val>
                                            <p:strVal val="#ppt_y"/>
                                          </p:val>
                                        </p:tav>
                                      </p:tavLst>
                                    </p:anim>
                                    <p:anim calcmode="lin" valueType="num">
                                      <p:cBhvr>
                                        <p:cTn id="9" dur="500" fill="hold"/>
                                        <p:tgtEl>
                                          <p:spTgt spid="13"/>
                                        </p:tgtEl>
                                        <p:attrNameLst>
                                          <p:attrName>ppt_w</p:attrName>
                                        </p:attrNameLst>
                                      </p:cBhvr>
                                      <p:tavLst>
                                        <p:tav tm="0">
                                          <p:val>
                                            <p:fltVal val="0"/>
                                          </p:val>
                                        </p:tav>
                                        <p:tav tm="100000">
                                          <p:val>
                                            <p:strVal val="#ppt_w"/>
                                          </p:val>
                                        </p:tav>
                                      </p:tavLst>
                                    </p:anim>
                                    <p:anim calcmode="lin" valueType="num">
                                      <p:cBhvr>
                                        <p:cTn id="10" dur="500" fill="hold"/>
                                        <p:tgtEl>
                                          <p:spTgt spid="13"/>
                                        </p:tgtEl>
                                        <p:attrNameLst>
                                          <p:attrName>ppt_h</p:attrName>
                                        </p:attrNameLst>
                                      </p:cBhvr>
                                      <p:tavLst>
                                        <p:tav tm="0">
                                          <p:val>
                                            <p:strVal val="#ppt_h"/>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wipe(left)">
                                      <p:cBhvr>
                                        <p:cTn id="15" dur="500"/>
                                        <p:tgtEl>
                                          <p:spTgt spid="14"/>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wipe(left)">
                                      <p:cBhvr>
                                        <p:cTn id="20" dur="500"/>
                                        <p:tgtEl>
                                          <p:spTgt spid="15"/>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wipe(left)">
                                      <p:cBhvr>
                                        <p:cTn id="25" dur="500"/>
                                        <p:tgtEl>
                                          <p:spTgt spid="16"/>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18">
                                            <p:txEl>
                                              <p:pRg st="0" end="0"/>
                                            </p:txEl>
                                          </p:spTgt>
                                        </p:tgtEl>
                                        <p:attrNameLst>
                                          <p:attrName>style.visibility</p:attrName>
                                        </p:attrNameLst>
                                      </p:cBhvr>
                                      <p:to>
                                        <p:strVal val="visible"/>
                                      </p:to>
                                    </p:set>
                                    <p:animEffect transition="in" filter="wipe(left)">
                                      <p:cBhvr>
                                        <p:cTn id="30" dur="500"/>
                                        <p:tgtEl>
                                          <p:spTgt spid="18">
                                            <p:txEl>
                                              <p:pRg st="0" end="0"/>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18">
                                            <p:txEl>
                                              <p:pRg st="1" end="1"/>
                                            </p:txEl>
                                          </p:spTgt>
                                        </p:tgtEl>
                                        <p:attrNameLst>
                                          <p:attrName>style.visibility</p:attrName>
                                        </p:attrNameLst>
                                      </p:cBhvr>
                                      <p:to>
                                        <p:strVal val="visible"/>
                                      </p:to>
                                    </p:set>
                                    <p:animEffect transition="in" filter="wipe(left)">
                                      <p:cBhvr>
                                        <p:cTn id="35" dur="500"/>
                                        <p:tgtEl>
                                          <p:spTgt spid="18">
                                            <p:txEl>
                                              <p:pRg st="1" end="1"/>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18">
                                            <p:txEl>
                                              <p:pRg st="2" end="2"/>
                                            </p:txEl>
                                          </p:spTgt>
                                        </p:tgtEl>
                                        <p:attrNameLst>
                                          <p:attrName>style.visibility</p:attrName>
                                        </p:attrNameLst>
                                      </p:cBhvr>
                                      <p:to>
                                        <p:strVal val="visible"/>
                                      </p:to>
                                    </p:set>
                                    <p:animEffect transition="in" filter="wipe(left)">
                                      <p:cBhvr>
                                        <p:cTn id="40" dur="500"/>
                                        <p:tgtEl>
                                          <p:spTgt spid="18">
                                            <p:txEl>
                                              <p:pRg st="2" end="2"/>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18">
                                            <p:txEl>
                                              <p:pRg st="3" end="3"/>
                                            </p:txEl>
                                          </p:spTgt>
                                        </p:tgtEl>
                                        <p:attrNameLst>
                                          <p:attrName>style.visibility</p:attrName>
                                        </p:attrNameLst>
                                      </p:cBhvr>
                                      <p:to>
                                        <p:strVal val="visible"/>
                                      </p:to>
                                    </p:set>
                                    <p:animEffect transition="in" filter="wipe(left)">
                                      <p:cBhvr>
                                        <p:cTn id="45" dur="500"/>
                                        <p:tgtEl>
                                          <p:spTgt spid="18">
                                            <p:txEl>
                                              <p:pRg st="3" end="3"/>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grpId="0" nodeType="clickEffect">
                                  <p:stCondLst>
                                    <p:cond delay="0"/>
                                  </p:stCondLst>
                                  <p:childTnLst>
                                    <p:set>
                                      <p:cBhvr>
                                        <p:cTn id="49" dur="1" fill="hold">
                                          <p:stCondLst>
                                            <p:cond delay="0"/>
                                          </p:stCondLst>
                                        </p:cTn>
                                        <p:tgtEl>
                                          <p:spTgt spid="18">
                                            <p:txEl>
                                              <p:pRg st="4" end="4"/>
                                            </p:txEl>
                                          </p:spTgt>
                                        </p:tgtEl>
                                        <p:attrNameLst>
                                          <p:attrName>style.visibility</p:attrName>
                                        </p:attrNameLst>
                                      </p:cBhvr>
                                      <p:to>
                                        <p:strVal val="visible"/>
                                      </p:to>
                                    </p:set>
                                    <p:animEffect transition="in" filter="wipe(left)">
                                      <p:cBhvr>
                                        <p:cTn id="50" dur="500"/>
                                        <p:tgtEl>
                                          <p:spTgt spid="1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animBg="1"/>
      <p:bldP spid="15" grpId="0"/>
      <p:bldP spid="16" grpId="0"/>
      <p:bldP spid="18"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1"/>
            <a:ext cx="9165780" cy="6909474"/>
          </a:xfrm>
          <a:prstGeom prst="rect">
            <a:avLst/>
          </a:prstGeom>
        </p:spPr>
      </p:pic>
      <p:sp>
        <p:nvSpPr>
          <p:cNvPr id="22" name="矩形 21"/>
          <p:cNvSpPr/>
          <p:nvPr/>
        </p:nvSpPr>
        <p:spPr>
          <a:xfrm>
            <a:off x="-9525" y="-1083"/>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zh-CN" altLang="en-US" sz="2800" b="1" dirty="0">
                <a:solidFill>
                  <a:schemeClr val="bg1"/>
                </a:solidFill>
                <a:latin typeface="隶书" panose="02010509060101010101" pitchFamily="49" charset="-122"/>
                <a:ea typeface="隶书" panose="02010509060101010101" pitchFamily="49" charset="-122"/>
              </a:rPr>
              <a:t>四、指令中的地址结构</a:t>
            </a:r>
            <a:endParaRPr lang="zh-CN" altLang="en-US" sz="2800" b="1" dirty="0">
              <a:solidFill>
                <a:schemeClr val="bg1"/>
              </a:solidFill>
              <a:latin typeface="隶书" panose="02010509060101010101" pitchFamily="49" charset="-122"/>
              <a:ea typeface="隶书" panose="02010509060101010101" pitchFamily="49" charset="-122"/>
            </a:endParaRPr>
          </a:p>
        </p:txBody>
      </p:sp>
      <p:cxnSp>
        <p:nvCxnSpPr>
          <p:cNvPr id="31" name="直接连接符 30"/>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fld id="{0C7CE80D-EAFD-49CA-9C66-6281BDF623E4}" type="datetime1">
              <a:rPr lang="zh-CN" altLang="en-US" smtClean="0"/>
            </a:fld>
            <a:endParaRPr lang="zh-CN" altLang="en-US" dirty="0"/>
          </a:p>
        </p:txBody>
      </p:sp>
      <p:sp>
        <p:nvSpPr>
          <p:cNvPr id="6" name="页脚占位符 5"/>
          <p:cNvSpPr>
            <a:spLocks noGrp="1"/>
          </p:cNvSpPr>
          <p:nvPr>
            <p:ph type="ftr" sz="quarter" idx="11"/>
          </p:nvPr>
        </p:nvSpPr>
        <p:spPr/>
        <p:txBody>
          <a:bodyPr/>
          <a:lstStyle/>
          <a:p>
            <a:r>
              <a:rPr lang="zh-CN" altLang="en-US"/>
              <a:t>计算机组成原理</a:t>
            </a:r>
            <a:r>
              <a:rPr lang="en-US" altLang="zh-CN"/>
              <a:t>--</a:t>
            </a:r>
            <a:r>
              <a:rPr lang="zh-CN" altLang="en-US"/>
              <a:t>第二章 指令系统</a:t>
            </a:r>
            <a:endParaRPr lang="zh-CN" altLang="en-US"/>
          </a:p>
        </p:txBody>
      </p:sp>
      <p:sp>
        <p:nvSpPr>
          <p:cNvPr id="8" name="灯片编号占位符 7"/>
          <p:cNvSpPr>
            <a:spLocks noGrp="1"/>
          </p:cNvSpPr>
          <p:nvPr>
            <p:ph type="sldNum" sz="quarter" idx="12"/>
          </p:nvPr>
        </p:nvSpPr>
        <p:spPr/>
        <p:txBody>
          <a:bodyPr/>
          <a:lstStyle/>
          <a:p>
            <a:fld id="{CD331227-691F-4B7F-8493-F4368ED92163}" type="slidenum">
              <a:rPr lang="zh-CN" altLang="en-US" smtClean="0"/>
            </a:fld>
            <a:endParaRPr lang="zh-CN" altLang="en-US"/>
          </a:p>
        </p:txBody>
      </p:sp>
      <p:sp>
        <p:nvSpPr>
          <p:cNvPr id="17" name="Text Box 4"/>
          <p:cNvSpPr txBox="1"/>
          <p:nvPr/>
        </p:nvSpPr>
        <p:spPr>
          <a:xfrm>
            <a:off x="334320" y="1186833"/>
            <a:ext cx="8532589" cy="4515660"/>
          </a:xfrm>
          <a:prstGeom prst="rect">
            <a:avLst/>
          </a:prstGeom>
          <a:noFill/>
          <a:ln w="9525">
            <a:noFill/>
          </a:ln>
        </p:spPr>
        <p:txBody>
          <a:bodyPr wrap="square" anchor="t">
            <a:spAutoFit/>
          </a:bodyPr>
          <a:lstStyle/>
          <a:p>
            <a:pPr>
              <a:lnSpc>
                <a:spcPct val="150000"/>
              </a:lnSpc>
            </a:pPr>
            <a:r>
              <a:rPr lang="zh-CN" altLang="en-US" sz="2800" b="1" dirty="0">
                <a:solidFill>
                  <a:srgbClr val="FF0E0E"/>
                </a:solidFill>
                <a:latin typeface="楷体" panose="02010609060101010101" pitchFamily="49" charset="-122"/>
                <a:ea typeface="楷体" panose="02010609060101010101" pitchFamily="49" charset="-122"/>
              </a:rPr>
              <a:t>② 隐地址</a:t>
            </a:r>
            <a:r>
              <a:rPr lang="zh-CN" altLang="en-US" sz="2800" b="1" dirty="0">
                <a:latin typeface="楷体" panose="02010609060101010101" pitchFamily="49" charset="-122"/>
                <a:ea typeface="楷体" panose="02010609060101010101" pitchFamily="49" charset="-122"/>
              </a:rPr>
              <a:t>：</a:t>
            </a:r>
            <a:endParaRPr lang="en-US" altLang="zh-CN" sz="2800" b="1" dirty="0">
              <a:latin typeface="楷体" panose="02010609060101010101" pitchFamily="49" charset="-122"/>
              <a:ea typeface="楷体" panose="02010609060101010101" pitchFamily="49" charset="-122"/>
            </a:endParaRPr>
          </a:p>
          <a:p>
            <a:pPr>
              <a:lnSpc>
                <a:spcPct val="150000"/>
              </a:lnSpc>
            </a:pPr>
            <a:r>
              <a:rPr lang="zh-CN" altLang="en-US" sz="2800" b="1" dirty="0">
                <a:latin typeface="楷体" panose="02010609060101010101" pitchFamily="49" charset="-122"/>
                <a:ea typeface="楷体" panose="02010609060101010101" pitchFamily="49" charset="-122"/>
              </a:rPr>
              <a:t>如果在指令中的地址是以隐含的方式约定，如系统事先隐含约定操作数在</a:t>
            </a:r>
            <a:r>
              <a:rPr lang="en-US" altLang="zh-CN" sz="2800" b="1" dirty="0">
                <a:latin typeface="楷体" panose="02010609060101010101" pitchFamily="49" charset="-122"/>
                <a:ea typeface="楷体" panose="02010609060101010101" pitchFamily="49" charset="-122"/>
              </a:rPr>
              <a:t>CPU</a:t>
            </a:r>
            <a:r>
              <a:rPr lang="zh-CN" altLang="en-US" sz="2800" b="1" dirty="0">
                <a:latin typeface="楷体" panose="02010609060101010101" pitchFamily="49" charset="-122"/>
                <a:ea typeface="楷体" panose="02010609060101010101" pitchFamily="49" charset="-122"/>
              </a:rPr>
              <a:t>某个寄存器中</a:t>
            </a:r>
            <a:r>
              <a:rPr lang="en-US" altLang="zh-CN" sz="2800" b="1" dirty="0">
                <a:latin typeface="楷体" panose="02010609060101010101" pitchFamily="49" charset="-122"/>
                <a:ea typeface="楷体" panose="02010609060101010101" pitchFamily="49" charset="-122"/>
              </a:rPr>
              <a:t>,</a:t>
            </a:r>
            <a:r>
              <a:rPr lang="zh-CN" altLang="en-US" sz="2800" b="1" dirty="0">
                <a:latin typeface="楷体" panose="02010609060101010101" pitchFamily="49" charset="-122"/>
                <a:ea typeface="楷体" panose="02010609060101010101" pitchFamily="49" charset="-122"/>
              </a:rPr>
              <a:t>或是在堆栈中</a:t>
            </a:r>
            <a:r>
              <a:rPr lang="en-US" altLang="zh-CN" sz="2800" b="1" dirty="0">
                <a:latin typeface="楷体" panose="02010609060101010101" pitchFamily="49" charset="-122"/>
                <a:ea typeface="楷体" panose="02010609060101010101" pitchFamily="49" charset="-122"/>
              </a:rPr>
              <a:t>,</a:t>
            </a:r>
            <a:r>
              <a:rPr lang="zh-CN" altLang="en-US" sz="2800" b="1" dirty="0">
                <a:latin typeface="楷体" panose="02010609060101010101" pitchFamily="49" charset="-122"/>
                <a:ea typeface="楷体" panose="02010609060101010101" pitchFamily="49" charset="-122"/>
              </a:rPr>
              <a:t>因此在指令中并不给出地址码</a:t>
            </a:r>
            <a:r>
              <a:rPr lang="en-US" altLang="zh-CN" sz="2800" b="1" dirty="0">
                <a:latin typeface="楷体" panose="02010609060101010101" pitchFamily="49" charset="-122"/>
                <a:ea typeface="楷体" panose="02010609060101010101" pitchFamily="49" charset="-122"/>
              </a:rPr>
              <a:t>,</a:t>
            </a:r>
            <a:r>
              <a:rPr lang="zh-CN" altLang="en-US" sz="2800" b="1" dirty="0">
                <a:latin typeface="楷体" panose="02010609060101010101" pitchFamily="49" charset="-122"/>
                <a:ea typeface="楷体" panose="02010609060101010101" pitchFamily="49" charset="-122"/>
              </a:rPr>
              <a:t>这种隐含约定的地址就称为隐地址。</a:t>
            </a:r>
            <a:endParaRPr lang="en-US" altLang="zh-CN" sz="2800" b="1" dirty="0">
              <a:latin typeface="楷体" panose="02010609060101010101" pitchFamily="49" charset="-122"/>
              <a:ea typeface="楷体" panose="02010609060101010101" pitchFamily="49" charset="-122"/>
            </a:endParaRPr>
          </a:p>
          <a:p>
            <a:pPr>
              <a:lnSpc>
                <a:spcPct val="150000"/>
              </a:lnSpc>
            </a:pPr>
            <a:endParaRPr lang="en-US" altLang="zh-CN" sz="2800" b="1" dirty="0">
              <a:solidFill>
                <a:srgbClr val="0563C1"/>
              </a:solidFill>
              <a:latin typeface="楷体" panose="02010609060101010101" pitchFamily="49" charset="-122"/>
              <a:ea typeface="楷体" panose="02010609060101010101" pitchFamily="49" charset="-122"/>
            </a:endParaRPr>
          </a:p>
          <a:p>
            <a:pPr>
              <a:lnSpc>
                <a:spcPct val="150000"/>
              </a:lnSpc>
            </a:pPr>
            <a:r>
              <a:rPr lang="zh-CN" altLang="en-US" sz="2800" b="1" dirty="0">
                <a:solidFill>
                  <a:srgbClr val="0563C1"/>
                </a:solidFill>
                <a:latin typeface="楷体" panose="02010609060101010101" pitchFamily="49" charset="-122"/>
                <a:ea typeface="楷体" panose="02010609060101010101" pitchFamily="49" charset="-122"/>
              </a:rPr>
              <a:t>简化地址结构</a:t>
            </a:r>
            <a:r>
              <a:rPr lang="zh-CN" altLang="en-US" sz="2800" b="1" dirty="0">
                <a:latin typeface="楷体" panose="02010609060101010101" pitchFamily="49" charset="-122"/>
                <a:ea typeface="楷体" panose="02010609060101010101" pitchFamily="49" charset="-122"/>
              </a:rPr>
              <a:t>的基本途径：</a:t>
            </a:r>
            <a:r>
              <a:rPr lang="zh-CN" altLang="en-US" sz="2800" b="1" dirty="0">
                <a:solidFill>
                  <a:srgbClr val="FF0E0E"/>
                </a:solidFill>
                <a:latin typeface="楷体" panose="02010609060101010101" pitchFamily="49" charset="-122"/>
                <a:ea typeface="楷体" panose="02010609060101010101" pitchFamily="49" charset="-122"/>
              </a:rPr>
              <a:t>尽量使用隐地址</a:t>
            </a:r>
            <a:r>
              <a:rPr lang="zh-CN" altLang="en-US" sz="2800" b="1" dirty="0">
                <a:latin typeface="楷体" panose="02010609060101010101" pitchFamily="49" charset="-122"/>
                <a:ea typeface="楷体" panose="02010609060101010101" pitchFamily="49" charset="-122"/>
              </a:rPr>
              <a:t>。</a:t>
            </a:r>
            <a:endParaRPr lang="zh-CN" altLang="en-US" sz="2800" b="1" dirty="0">
              <a:latin typeface="楷体" panose="02010609060101010101" pitchFamily="49" charset="-122"/>
              <a:ea typeface="楷体" panose="020106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anim calcmode="lin" valueType="num">
                                      <p:cBhvr>
                                        <p:cTn id="7" dur="500" fill="hold"/>
                                        <p:tgtEl>
                                          <p:spTgt spid="17">
                                            <p:txEl>
                                              <p:pRg st="0" end="0"/>
                                            </p:txEl>
                                          </p:spTgt>
                                        </p:tgtEl>
                                        <p:attrNameLst>
                                          <p:attrName>ppt_x</p:attrName>
                                        </p:attrNameLst>
                                      </p:cBhvr>
                                      <p:tavLst>
                                        <p:tav tm="0">
                                          <p:val>
                                            <p:strVal val="#ppt_x-#ppt_w/2"/>
                                          </p:val>
                                        </p:tav>
                                        <p:tav tm="100000">
                                          <p:val>
                                            <p:strVal val="#ppt_x"/>
                                          </p:val>
                                        </p:tav>
                                      </p:tavLst>
                                    </p:anim>
                                    <p:anim calcmode="lin" valueType="num">
                                      <p:cBhvr>
                                        <p:cTn id="8" dur="500" fill="hold"/>
                                        <p:tgtEl>
                                          <p:spTgt spid="17">
                                            <p:txEl>
                                              <p:pRg st="0" end="0"/>
                                            </p:txEl>
                                          </p:spTgt>
                                        </p:tgtEl>
                                        <p:attrNameLst>
                                          <p:attrName>ppt_y</p:attrName>
                                        </p:attrNameLst>
                                      </p:cBhvr>
                                      <p:tavLst>
                                        <p:tav tm="0">
                                          <p:val>
                                            <p:strVal val="#ppt_y"/>
                                          </p:val>
                                        </p:tav>
                                        <p:tav tm="100000">
                                          <p:val>
                                            <p:strVal val="#ppt_y"/>
                                          </p:val>
                                        </p:tav>
                                      </p:tavLst>
                                    </p:anim>
                                    <p:anim calcmode="lin" valueType="num">
                                      <p:cBhvr>
                                        <p:cTn id="9" dur="500" fill="hold"/>
                                        <p:tgtEl>
                                          <p:spTgt spid="17">
                                            <p:txEl>
                                              <p:pRg st="0" end="0"/>
                                            </p:txEl>
                                          </p:spTgt>
                                        </p:tgtEl>
                                        <p:attrNameLst>
                                          <p:attrName>ppt_w</p:attrName>
                                        </p:attrNameLst>
                                      </p:cBhvr>
                                      <p:tavLst>
                                        <p:tav tm="0">
                                          <p:val>
                                            <p:fltVal val="0"/>
                                          </p:val>
                                        </p:tav>
                                        <p:tav tm="100000">
                                          <p:val>
                                            <p:strVal val="#ppt_w"/>
                                          </p:val>
                                        </p:tav>
                                      </p:tavLst>
                                    </p:anim>
                                    <p:anim calcmode="lin" valueType="num">
                                      <p:cBhvr>
                                        <p:cTn id="10" dur="500" fill="hold"/>
                                        <p:tgtEl>
                                          <p:spTgt spid="17">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17" presetClass="entr" presetSubtype="8" fill="hold" grpId="0" nodeType="clickEffect">
                                  <p:stCondLst>
                                    <p:cond delay="0"/>
                                  </p:stCondLst>
                                  <p:childTnLst>
                                    <p:set>
                                      <p:cBhvr>
                                        <p:cTn id="14" dur="1" fill="hold">
                                          <p:stCondLst>
                                            <p:cond delay="0"/>
                                          </p:stCondLst>
                                        </p:cTn>
                                        <p:tgtEl>
                                          <p:spTgt spid="17">
                                            <p:txEl>
                                              <p:pRg st="1" end="1"/>
                                            </p:txEl>
                                          </p:spTgt>
                                        </p:tgtEl>
                                        <p:attrNameLst>
                                          <p:attrName>style.visibility</p:attrName>
                                        </p:attrNameLst>
                                      </p:cBhvr>
                                      <p:to>
                                        <p:strVal val="visible"/>
                                      </p:to>
                                    </p:set>
                                    <p:anim calcmode="lin" valueType="num">
                                      <p:cBhvr>
                                        <p:cTn id="15" dur="500" fill="hold"/>
                                        <p:tgtEl>
                                          <p:spTgt spid="17">
                                            <p:txEl>
                                              <p:pRg st="1" end="1"/>
                                            </p:txEl>
                                          </p:spTgt>
                                        </p:tgtEl>
                                        <p:attrNameLst>
                                          <p:attrName>ppt_x</p:attrName>
                                        </p:attrNameLst>
                                      </p:cBhvr>
                                      <p:tavLst>
                                        <p:tav tm="0">
                                          <p:val>
                                            <p:strVal val="#ppt_x-#ppt_w/2"/>
                                          </p:val>
                                        </p:tav>
                                        <p:tav tm="100000">
                                          <p:val>
                                            <p:strVal val="#ppt_x"/>
                                          </p:val>
                                        </p:tav>
                                      </p:tavLst>
                                    </p:anim>
                                    <p:anim calcmode="lin" valueType="num">
                                      <p:cBhvr>
                                        <p:cTn id="16" dur="500" fill="hold"/>
                                        <p:tgtEl>
                                          <p:spTgt spid="17">
                                            <p:txEl>
                                              <p:pRg st="1" end="1"/>
                                            </p:txEl>
                                          </p:spTgt>
                                        </p:tgtEl>
                                        <p:attrNameLst>
                                          <p:attrName>ppt_y</p:attrName>
                                        </p:attrNameLst>
                                      </p:cBhvr>
                                      <p:tavLst>
                                        <p:tav tm="0">
                                          <p:val>
                                            <p:strVal val="#ppt_y"/>
                                          </p:val>
                                        </p:tav>
                                        <p:tav tm="100000">
                                          <p:val>
                                            <p:strVal val="#ppt_y"/>
                                          </p:val>
                                        </p:tav>
                                      </p:tavLst>
                                    </p:anim>
                                    <p:anim calcmode="lin" valueType="num">
                                      <p:cBhvr>
                                        <p:cTn id="17" dur="500" fill="hold"/>
                                        <p:tgtEl>
                                          <p:spTgt spid="17">
                                            <p:txEl>
                                              <p:pRg st="1" end="1"/>
                                            </p:txEl>
                                          </p:spTgt>
                                        </p:tgtEl>
                                        <p:attrNameLst>
                                          <p:attrName>ppt_w</p:attrName>
                                        </p:attrNameLst>
                                      </p:cBhvr>
                                      <p:tavLst>
                                        <p:tav tm="0">
                                          <p:val>
                                            <p:fltVal val="0"/>
                                          </p:val>
                                        </p:tav>
                                        <p:tav tm="100000">
                                          <p:val>
                                            <p:strVal val="#ppt_w"/>
                                          </p:val>
                                        </p:tav>
                                      </p:tavLst>
                                    </p:anim>
                                    <p:anim calcmode="lin" valueType="num">
                                      <p:cBhvr>
                                        <p:cTn id="18" dur="500" fill="hold"/>
                                        <p:tgtEl>
                                          <p:spTgt spid="17">
                                            <p:txEl>
                                              <p:pRg st="1" end="1"/>
                                            </p:txEl>
                                          </p:spTgt>
                                        </p:tgtEl>
                                        <p:attrNameLst>
                                          <p:attrName>ppt_h</p:attrName>
                                        </p:attrNameLst>
                                      </p:cBhvr>
                                      <p:tavLst>
                                        <p:tav tm="0">
                                          <p:val>
                                            <p:strVal val="#ppt_h"/>
                                          </p:val>
                                        </p:tav>
                                        <p:tav tm="100000">
                                          <p:val>
                                            <p:strVal val="#ppt_h"/>
                                          </p:val>
                                        </p:tav>
                                      </p:tavLst>
                                    </p:anim>
                                  </p:childTnLst>
                                </p:cTn>
                              </p:par>
                            </p:childTnLst>
                          </p:cTn>
                        </p:par>
                      </p:childTnLst>
                    </p:cTn>
                  </p:par>
                  <p:par>
                    <p:cTn id="19" fill="hold">
                      <p:stCondLst>
                        <p:cond delay="indefinite"/>
                      </p:stCondLst>
                      <p:childTnLst>
                        <p:par>
                          <p:cTn id="20" fill="hold">
                            <p:stCondLst>
                              <p:cond delay="0"/>
                            </p:stCondLst>
                            <p:childTnLst>
                              <p:par>
                                <p:cTn id="21" presetID="17" presetClass="entr" presetSubtype="8" fill="hold" grpId="0" nodeType="clickEffect">
                                  <p:stCondLst>
                                    <p:cond delay="0"/>
                                  </p:stCondLst>
                                  <p:childTnLst>
                                    <p:set>
                                      <p:cBhvr>
                                        <p:cTn id="22" dur="1" fill="hold">
                                          <p:stCondLst>
                                            <p:cond delay="0"/>
                                          </p:stCondLst>
                                        </p:cTn>
                                        <p:tgtEl>
                                          <p:spTgt spid="17">
                                            <p:txEl>
                                              <p:pRg st="3" end="3"/>
                                            </p:txEl>
                                          </p:spTgt>
                                        </p:tgtEl>
                                        <p:attrNameLst>
                                          <p:attrName>style.visibility</p:attrName>
                                        </p:attrNameLst>
                                      </p:cBhvr>
                                      <p:to>
                                        <p:strVal val="visible"/>
                                      </p:to>
                                    </p:set>
                                    <p:anim calcmode="lin" valueType="num">
                                      <p:cBhvr>
                                        <p:cTn id="23" dur="500" fill="hold"/>
                                        <p:tgtEl>
                                          <p:spTgt spid="17">
                                            <p:txEl>
                                              <p:pRg st="3" end="3"/>
                                            </p:txEl>
                                          </p:spTgt>
                                        </p:tgtEl>
                                        <p:attrNameLst>
                                          <p:attrName>ppt_x</p:attrName>
                                        </p:attrNameLst>
                                      </p:cBhvr>
                                      <p:tavLst>
                                        <p:tav tm="0">
                                          <p:val>
                                            <p:strVal val="#ppt_x-#ppt_w/2"/>
                                          </p:val>
                                        </p:tav>
                                        <p:tav tm="100000">
                                          <p:val>
                                            <p:strVal val="#ppt_x"/>
                                          </p:val>
                                        </p:tav>
                                      </p:tavLst>
                                    </p:anim>
                                    <p:anim calcmode="lin" valueType="num">
                                      <p:cBhvr>
                                        <p:cTn id="24" dur="500" fill="hold"/>
                                        <p:tgtEl>
                                          <p:spTgt spid="17">
                                            <p:txEl>
                                              <p:pRg st="3" end="3"/>
                                            </p:txEl>
                                          </p:spTgt>
                                        </p:tgtEl>
                                        <p:attrNameLst>
                                          <p:attrName>ppt_y</p:attrName>
                                        </p:attrNameLst>
                                      </p:cBhvr>
                                      <p:tavLst>
                                        <p:tav tm="0">
                                          <p:val>
                                            <p:strVal val="#ppt_y"/>
                                          </p:val>
                                        </p:tav>
                                        <p:tav tm="100000">
                                          <p:val>
                                            <p:strVal val="#ppt_y"/>
                                          </p:val>
                                        </p:tav>
                                      </p:tavLst>
                                    </p:anim>
                                    <p:anim calcmode="lin" valueType="num">
                                      <p:cBhvr>
                                        <p:cTn id="25" dur="500" fill="hold"/>
                                        <p:tgtEl>
                                          <p:spTgt spid="17">
                                            <p:txEl>
                                              <p:pRg st="3" end="3"/>
                                            </p:txEl>
                                          </p:spTgt>
                                        </p:tgtEl>
                                        <p:attrNameLst>
                                          <p:attrName>ppt_w</p:attrName>
                                        </p:attrNameLst>
                                      </p:cBhvr>
                                      <p:tavLst>
                                        <p:tav tm="0">
                                          <p:val>
                                            <p:fltVal val="0"/>
                                          </p:val>
                                        </p:tav>
                                        <p:tav tm="100000">
                                          <p:val>
                                            <p:strVal val="#ppt_w"/>
                                          </p:val>
                                        </p:tav>
                                      </p:tavLst>
                                    </p:anim>
                                    <p:anim calcmode="lin" valueType="num">
                                      <p:cBhvr>
                                        <p:cTn id="26" dur="500" fill="hold"/>
                                        <p:tgtEl>
                                          <p:spTgt spid="17">
                                            <p:txEl>
                                              <p:pRg st="3" end="3"/>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1"/>
            <a:ext cx="9165780" cy="6909474"/>
          </a:xfrm>
          <a:prstGeom prst="rect">
            <a:avLst/>
          </a:prstGeom>
        </p:spPr>
      </p:pic>
      <p:sp>
        <p:nvSpPr>
          <p:cNvPr id="22" name="矩形 21"/>
          <p:cNvSpPr/>
          <p:nvPr/>
        </p:nvSpPr>
        <p:spPr>
          <a:xfrm>
            <a:off x="-9525" y="-1083"/>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zh-CN" altLang="en-US" sz="2800" b="1" dirty="0">
                <a:solidFill>
                  <a:schemeClr val="bg1"/>
                </a:solidFill>
                <a:latin typeface="隶书" panose="02010509060101010101" pitchFamily="49" charset="-122"/>
                <a:ea typeface="隶书" panose="02010509060101010101" pitchFamily="49" charset="-122"/>
              </a:rPr>
              <a:t>四、指令中的地址结构</a:t>
            </a:r>
            <a:endParaRPr lang="zh-CN" altLang="en-US" sz="2800" b="1" dirty="0">
              <a:solidFill>
                <a:schemeClr val="bg1"/>
              </a:solidFill>
              <a:latin typeface="隶书" panose="02010509060101010101" pitchFamily="49" charset="-122"/>
              <a:ea typeface="隶书" panose="02010509060101010101" pitchFamily="49" charset="-122"/>
            </a:endParaRPr>
          </a:p>
        </p:txBody>
      </p:sp>
      <p:cxnSp>
        <p:nvCxnSpPr>
          <p:cNvPr id="31" name="直接连接符 30"/>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fld id="{FCC0D067-1CE8-409D-80EA-B1627D1A1AB0}" type="datetime1">
              <a:rPr lang="zh-CN" altLang="en-US" smtClean="0"/>
            </a:fld>
            <a:endParaRPr lang="zh-CN" altLang="en-US" dirty="0"/>
          </a:p>
        </p:txBody>
      </p:sp>
      <p:sp>
        <p:nvSpPr>
          <p:cNvPr id="6" name="页脚占位符 5"/>
          <p:cNvSpPr>
            <a:spLocks noGrp="1"/>
          </p:cNvSpPr>
          <p:nvPr>
            <p:ph type="ftr" sz="quarter" idx="11"/>
          </p:nvPr>
        </p:nvSpPr>
        <p:spPr/>
        <p:txBody>
          <a:bodyPr/>
          <a:lstStyle/>
          <a:p>
            <a:r>
              <a:rPr lang="zh-CN" altLang="en-US"/>
              <a:t>计算机组成原理</a:t>
            </a:r>
            <a:r>
              <a:rPr lang="en-US" altLang="zh-CN"/>
              <a:t>--</a:t>
            </a:r>
            <a:r>
              <a:rPr lang="zh-CN" altLang="en-US"/>
              <a:t>第二章 指令系统</a:t>
            </a:r>
            <a:endParaRPr lang="zh-CN" altLang="en-US"/>
          </a:p>
        </p:txBody>
      </p:sp>
      <p:sp>
        <p:nvSpPr>
          <p:cNvPr id="8" name="灯片编号占位符 7"/>
          <p:cNvSpPr>
            <a:spLocks noGrp="1"/>
          </p:cNvSpPr>
          <p:nvPr>
            <p:ph type="sldNum" sz="quarter" idx="12"/>
          </p:nvPr>
        </p:nvSpPr>
        <p:spPr/>
        <p:txBody>
          <a:bodyPr/>
          <a:lstStyle/>
          <a:p>
            <a:fld id="{CD331227-691F-4B7F-8493-F4368ED92163}" type="slidenum">
              <a:rPr lang="zh-CN" altLang="en-US" smtClean="0"/>
            </a:fld>
            <a:endParaRPr lang="zh-CN" altLang="en-US"/>
          </a:p>
        </p:txBody>
      </p:sp>
      <p:sp>
        <p:nvSpPr>
          <p:cNvPr id="17" name="Text Box 4"/>
          <p:cNvSpPr txBox="1"/>
          <p:nvPr/>
        </p:nvSpPr>
        <p:spPr>
          <a:xfrm>
            <a:off x="241396" y="1235325"/>
            <a:ext cx="3632880" cy="637675"/>
          </a:xfrm>
          <a:prstGeom prst="rect">
            <a:avLst/>
          </a:prstGeom>
          <a:noFill/>
          <a:ln w="9525">
            <a:noFill/>
          </a:ln>
        </p:spPr>
        <p:txBody>
          <a:bodyPr wrap="square" anchor="t">
            <a:spAutoFit/>
          </a:bodyPr>
          <a:lstStyle/>
          <a:p>
            <a:pPr>
              <a:lnSpc>
                <a:spcPct val="150000"/>
              </a:lnSpc>
            </a:pPr>
            <a:r>
              <a:rPr lang="zh-CN" altLang="en-US" sz="2800" b="1" dirty="0">
                <a:solidFill>
                  <a:srgbClr val="0563C1"/>
                </a:solidFill>
                <a:latin typeface="楷体" panose="02010609060101010101" pitchFamily="49" charset="-122"/>
                <a:ea typeface="楷体" panose="02010609060101010101" pitchFamily="49" charset="-122"/>
              </a:rPr>
              <a:t>（</a:t>
            </a:r>
            <a:r>
              <a:rPr lang="en-US" altLang="zh-CN" sz="2800" b="1" dirty="0">
                <a:solidFill>
                  <a:srgbClr val="0563C1"/>
                </a:solidFill>
                <a:latin typeface="楷体" panose="02010609060101010101" pitchFamily="49" charset="-122"/>
                <a:ea typeface="楷体" panose="02010609060101010101" pitchFamily="49" charset="-122"/>
              </a:rPr>
              <a:t>1</a:t>
            </a:r>
            <a:r>
              <a:rPr lang="zh-CN" altLang="en-US" sz="2800" b="1" dirty="0">
                <a:solidFill>
                  <a:srgbClr val="0563C1"/>
                </a:solidFill>
                <a:latin typeface="楷体" panose="02010609060101010101" pitchFamily="49" charset="-122"/>
                <a:ea typeface="楷体" panose="02010609060101010101" pitchFamily="49" charset="-122"/>
              </a:rPr>
              <a:t>）四地址指令</a:t>
            </a:r>
            <a:endParaRPr lang="zh-CN" altLang="en-US" sz="2800" b="1" dirty="0">
              <a:solidFill>
                <a:srgbClr val="0563C1"/>
              </a:solidFill>
              <a:latin typeface="楷体" panose="02010609060101010101" pitchFamily="49" charset="-122"/>
              <a:ea typeface="楷体" panose="02010609060101010101" pitchFamily="49" charset="-122"/>
            </a:endParaRPr>
          </a:p>
        </p:txBody>
      </p:sp>
      <p:sp>
        <p:nvSpPr>
          <p:cNvPr id="14" name="Text Box 18"/>
          <p:cNvSpPr txBox="1">
            <a:spLocks noChangeArrowheads="1"/>
          </p:cNvSpPr>
          <p:nvPr/>
        </p:nvSpPr>
        <p:spPr bwMode="auto">
          <a:xfrm>
            <a:off x="1348798" y="3190696"/>
            <a:ext cx="1371600" cy="4370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eaLnBrk="1" hangingPunct="1">
              <a:lnSpc>
                <a:spcPct val="80000"/>
              </a:lnSpc>
              <a:spcBef>
                <a:spcPct val="50000"/>
              </a:spcBef>
            </a:pPr>
            <a:r>
              <a:rPr lang="zh-CN" altLang="en-US" sz="2800" dirty="0">
                <a:solidFill>
                  <a:srgbClr val="DF3C09"/>
                </a:solidFill>
                <a:latin typeface="楷体" panose="02010609060101010101" pitchFamily="49" charset="-122"/>
                <a:ea typeface="楷体" panose="02010609060101010101" pitchFamily="49" charset="-122"/>
              </a:rPr>
              <a:t>操作码</a:t>
            </a:r>
            <a:endParaRPr lang="zh-CN" altLang="en-US" sz="2800" dirty="0">
              <a:solidFill>
                <a:srgbClr val="DF3C09"/>
              </a:solidFill>
              <a:latin typeface="楷体" panose="02010609060101010101" pitchFamily="49" charset="-122"/>
              <a:ea typeface="楷体" panose="02010609060101010101" pitchFamily="49" charset="-122"/>
            </a:endParaRPr>
          </a:p>
        </p:txBody>
      </p:sp>
      <p:grpSp>
        <p:nvGrpSpPr>
          <p:cNvPr id="15" name="Group 21"/>
          <p:cNvGrpSpPr/>
          <p:nvPr/>
        </p:nvGrpSpPr>
        <p:grpSpPr bwMode="auto">
          <a:xfrm>
            <a:off x="1567083" y="2412308"/>
            <a:ext cx="6751638" cy="393701"/>
            <a:chOff x="1248" y="2208"/>
            <a:chExt cx="4253" cy="248"/>
          </a:xfrm>
        </p:grpSpPr>
        <p:sp>
          <p:nvSpPr>
            <p:cNvPr id="16" name="Text Box 22"/>
            <p:cNvSpPr txBox="1">
              <a:spLocks noChangeArrowheads="1"/>
            </p:cNvSpPr>
            <p:nvPr/>
          </p:nvSpPr>
          <p:spPr bwMode="auto">
            <a:xfrm>
              <a:off x="1248" y="2208"/>
              <a:ext cx="4253" cy="248"/>
            </a:xfrm>
            <a:prstGeom prst="rect">
              <a:avLst/>
            </a:prstGeom>
            <a:solidFill>
              <a:srgbClr val="FEFEFA"/>
            </a:solidFill>
            <a:ln w="38100">
              <a:solidFill>
                <a:schemeClr val="tx1"/>
              </a:solidFill>
              <a:miter lim="800000"/>
              <a:headEnd type="none" w="sm" len="sm"/>
              <a:tailEnd type="none" w="sm" len="sm"/>
            </a:ln>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eaLnBrk="1" hangingPunct="1">
                <a:lnSpc>
                  <a:spcPct val="70000"/>
                </a:lnSpc>
                <a:spcBef>
                  <a:spcPct val="50000"/>
                </a:spcBef>
              </a:pPr>
              <a:r>
                <a:rPr lang="en-US" altLang="zh-CN" sz="2800" dirty="0">
                  <a:latin typeface="楷体" panose="02010609060101010101" pitchFamily="49" charset="-122"/>
                  <a:ea typeface="楷体" panose="02010609060101010101" pitchFamily="49" charset="-122"/>
                </a:rPr>
                <a:t> OP     A1     A2      A3       A4</a:t>
              </a:r>
              <a:endParaRPr lang="en-US" altLang="zh-CN" sz="2800" dirty="0">
                <a:latin typeface="楷体" panose="02010609060101010101" pitchFamily="49" charset="-122"/>
                <a:ea typeface="楷体" panose="02010609060101010101" pitchFamily="49" charset="-122"/>
              </a:endParaRPr>
            </a:p>
          </p:txBody>
        </p:sp>
        <p:sp>
          <p:nvSpPr>
            <p:cNvPr id="18" name="Line 23"/>
            <p:cNvSpPr>
              <a:spLocks noChangeShapeType="1"/>
            </p:cNvSpPr>
            <p:nvPr/>
          </p:nvSpPr>
          <p:spPr bwMode="auto">
            <a:xfrm flipH="1">
              <a:off x="1852" y="2220"/>
              <a:ext cx="0" cy="226"/>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sz="2800">
                <a:latin typeface="楷体" panose="02010609060101010101" pitchFamily="49" charset="-122"/>
                <a:ea typeface="楷体" panose="02010609060101010101" pitchFamily="49" charset="-122"/>
              </a:endParaRPr>
            </a:p>
          </p:txBody>
        </p:sp>
        <p:sp>
          <p:nvSpPr>
            <p:cNvPr id="19" name="Line 24"/>
            <p:cNvSpPr>
              <a:spLocks noChangeShapeType="1"/>
            </p:cNvSpPr>
            <p:nvPr/>
          </p:nvSpPr>
          <p:spPr bwMode="auto">
            <a:xfrm>
              <a:off x="2714" y="2211"/>
              <a:ext cx="0" cy="235"/>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sz="2800">
                <a:latin typeface="楷体" panose="02010609060101010101" pitchFamily="49" charset="-122"/>
                <a:ea typeface="楷体" panose="02010609060101010101" pitchFamily="49" charset="-122"/>
              </a:endParaRPr>
            </a:p>
          </p:txBody>
        </p:sp>
        <p:sp>
          <p:nvSpPr>
            <p:cNvPr id="20" name="Line 25"/>
            <p:cNvSpPr>
              <a:spLocks noChangeShapeType="1"/>
            </p:cNvSpPr>
            <p:nvPr/>
          </p:nvSpPr>
          <p:spPr bwMode="auto">
            <a:xfrm>
              <a:off x="3619" y="2220"/>
              <a:ext cx="0" cy="235"/>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sz="2800">
                <a:latin typeface="楷体" panose="02010609060101010101" pitchFamily="49" charset="-122"/>
                <a:ea typeface="楷体" panose="02010609060101010101" pitchFamily="49" charset="-122"/>
              </a:endParaRPr>
            </a:p>
          </p:txBody>
        </p:sp>
        <p:sp>
          <p:nvSpPr>
            <p:cNvPr id="23" name="Line 26"/>
            <p:cNvSpPr>
              <a:spLocks noChangeShapeType="1"/>
            </p:cNvSpPr>
            <p:nvPr/>
          </p:nvSpPr>
          <p:spPr bwMode="auto">
            <a:xfrm flipH="1">
              <a:off x="4586" y="2223"/>
              <a:ext cx="3" cy="229"/>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sz="2800">
                <a:latin typeface="楷体" panose="02010609060101010101" pitchFamily="49" charset="-122"/>
                <a:ea typeface="楷体" panose="02010609060101010101" pitchFamily="49" charset="-122"/>
              </a:endParaRPr>
            </a:p>
          </p:txBody>
        </p:sp>
      </p:grpSp>
      <p:sp>
        <p:nvSpPr>
          <p:cNvPr id="24" name="AutoShape 27"/>
          <p:cNvSpPr/>
          <p:nvPr/>
        </p:nvSpPr>
        <p:spPr bwMode="auto">
          <a:xfrm rot="16200000">
            <a:off x="1947685" y="2501203"/>
            <a:ext cx="173826" cy="918261"/>
          </a:xfrm>
          <a:prstGeom prst="leftBrace">
            <a:avLst>
              <a:gd name="adj1" fmla="val 66556"/>
              <a:gd name="adj2" fmla="val 50000"/>
            </a:avLst>
          </a:prstGeom>
          <a:noFill/>
          <a:ln w="381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endParaRPr lang="zh-CN" altLang="en-US" sz="2800">
              <a:latin typeface="楷体" panose="02010609060101010101" pitchFamily="49" charset="-122"/>
              <a:ea typeface="楷体" panose="02010609060101010101" pitchFamily="49" charset="-122"/>
            </a:endParaRPr>
          </a:p>
        </p:txBody>
      </p:sp>
      <p:sp>
        <p:nvSpPr>
          <p:cNvPr id="25" name="AutoShape 28"/>
          <p:cNvSpPr/>
          <p:nvPr/>
        </p:nvSpPr>
        <p:spPr bwMode="auto">
          <a:xfrm rot="16200000">
            <a:off x="6015957" y="2217268"/>
            <a:ext cx="134117" cy="1454722"/>
          </a:xfrm>
          <a:prstGeom prst="leftBrace">
            <a:avLst>
              <a:gd name="adj1" fmla="val 75000"/>
              <a:gd name="adj2" fmla="val 50000"/>
            </a:avLst>
          </a:prstGeom>
          <a:noFill/>
          <a:ln w="381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endParaRPr lang="zh-CN" altLang="en-US" sz="2800">
              <a:latin typeface="楷体" panose="02010609060101010101" pitchFamily="49" charset="-122"/>
              <a:ea typeface="楷体" panose="02010609060101010101" pitchFamily="49" charset="-122"/>
            </a:endParaRPr>
          </a:p>
        </p:txBody>
      </p:sp>
      <p:sp>
        <p:nvSpPr>
          <p:cNvPr id="26" name="AutoShape 29"/>
          <p:cNvSpPr/>
          <p:nvPr/>
        </p:nvSpPr>
        <p:spPr bwMode="auto">
          <a:xfrm rot="16200000">
            <a:off x="7518243" y="2263532"/>
            <a:ext cx="151826" cy="1371603"/>
          </a:xfrm>
          <a:prstGeom prst="leftBrace">
            <a:avLst>
              <a:gd name="adj1" fmla="val 75000"/>
              <a:gd name="adj2" fmla="val 50000"/>
            </a:avLst>
          </a:prstGeom>
          <a:noFill/>
          <a:ln w="381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endParaRPr lang="zh-CN" altLang="en-US" sz="2800">
              <a:latin typeface="楷体" panose="02010609060101010101" pitchFamily="49" charset="-122"/>
              <a:ea typeface="楷体" panose="02010609060101010101" pitchFamily="49" charset="-122"/>
            </a:endParaRPr>
          </a:p>
        </p:txBody>
      </p:sp>
      <p:sp>
        <p:nvSpPr>
          <p:cNvPr id="27" name="Text Box 30"/>
          <p:cNvSpPr txBox="1">
            <a:spLocks noChangeArrowheads="1"/>
          </p:cNvSpPr>
          <p:nvPr/>
        </p:nvSpPr>
        <p:spPr bwMode="auto">
          <a:xfrm>
            <a:off x="5397215" y="3168227"/>
            <a:ext cx="1371600" cy="7817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eaLnBrk="1" hangingPunct="1">
              <a:lnSpc>
                <a:spcPct val="80000"/>
              </a:lnSpc>
              <a:spcBef>
                <a:spcPct val="50000"/>
              </a:spcBef>
            </a:pPr>
            <a:r>
              <a:rPr lang="zh-CN" altLang="en-US" sz="2800" dirty="0">
                <a:solidFill>
                  <a:srgbClr val="DF3C09"/>
                </a:solidFill>
                <a:latin typeface="楷体" panose="02010609060101010101" pitchFamily="49" charset="-122"/>
                <a:ea typeface="楷体" panose="02010609060101010101" pitchFamily="49" charset="-122"/>
              </a:rPr>
              <a:t>结果存放地址</a:t>
            </a:r>
            <a:endParaRPr lang="zh-CN" altLang="en-US" sz="2800" dirty="0">
              <a:solidFill>
                <a:srgbClr val="DF3C09"/>
              </a:solidFill>
              <a:latin typeface="楷体" panose="02010609060101010101" pitchFamily="49" charset="-122"/>
              <a:ea typeface="楷体" panose="02010609060101010101" pitchFamily="49" charset="-122"/>
            </a:endParaRPr>
          </a:p>
        </p:txBody>
      </p:sp>
      <p:sp>
        <p:nvSpPr>
          <p:cNvPr id="28" name="Text Box 31"/>
          <p:cNvSpPr txBox="1">
            <a:spLocks noChangeArrowheads="1"/>
          </p:cNvSpPr>
          <p:nvPr/>
        </p:nvSpPr>
        <p:spPr bwMode="auto">
          <a:xfrm>
            <a:off x="7013596" y="3168227"/>
            <a:ext cx="1371600" cy="7817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eaLnBrk="1" hangingPunct="1">
              <a:lnSpc>
                <a:spcPct val="80000"/>
              </a:lnSpc>
              <a:spcBef>
                <a:spcPct val="50000"/>
              </a:spcBef>
            </a:pPr>
            <a:r>
              <a:rPr lang="zh-CN" altLang="en-US" sz="2800" dirty="0">
                <a:solidFill>
                  <a:srgbClr val="DF3C09"/>
                </a:solidFill>
                <a:latin typeface="楷体" panose="02010609060101010101" pitchFamily="49" charset="-122"/>
                <a:ea typeface="楷体" panose="02010609060101010101" pitchFamily="49" charset="-122"/>
              </a:rPr>
              <a:t>下条指令地址</a:t>
            </a:r>
            <a:endParaRPr lang="zh-CN" altLang="en-US" sz="2800" dirty="0">
              <a:solidFill>
                <a:srgbClr val="DF3C09"/>
              </a:solidFill>
              <a:latin typeface="楷体" panose="02010609060101010101" pitchFamily="49" charset="-122"/>
              <a:ea typeface="楷体" panose="02010609060101010101" pitchFamily="49" charset="-122"/>
            </a:endParaRPr>
          </a:p>
        </p:txBody>
      </p:sp>
      <p:sp>
        <p:nvSpPr>
          <p:cNvPr id="29" name="Text Box 32"/>
          <p:cNvSpPr txBox="1">
            <a:spLocks noChangeArrowheads="1"/>
          </p:cNvSpPr>
          <p:nvPr/>
        </p:nvSpPr>
        <p:spPr bwMode="auto">
          <a:xfrm>
            <a:off x="355441" y="4257346"/>
            <a:ext cx="15240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dirty="0">
                <a:latin typeface="楷体" panose="02010609060101010101" pitchFamily="49" charset="-122"/>
                <a:ea typeface="楷体" panose="02010609060101010101" pitchFamily="49" charset="-122"/>
              </a:rPr>
              <a:t>功能：</a:t>
            </a:r>
            <a:endParaRPr lang="zh-CN" altLang="en-US" sz="2800" dirty="0">
              <a:latin typeface="楷体" panose="02010609060101010101" pitchFamily="49" charset="-122"/>
              <a:ea typeface="楷体" panose="02010609060101010101" pitchFamily="49" charset="-122"/>
            </a:endParaRPr>
          </a:p>
        </p:txBody>
      </p:sp>
      <p:grpSp>
        <p:nvGrpSpPr>
          <p:cNvPr id="34" name="组合 33"/>
          <p:cNvGrpSpPr/>
          <p:nvPr/>
        </p:nvGrpSpPr>
        <p:grpSpPr>
          <a:xfrm>
            <a:off x="2036528" y="4142719"/>
            <a:ext cx="4421188" cy="1500188"/>
            <a:chOff x="2022020" y="4665987"/>
            <a:chExt cx="4421188" cy="1500188"/>
          </a:xfrm>
        </p:grpSpPr>
        <p:grpSp>
          <p:nvGrpSpPr>
            <p:cNvPr id="35" name="Group 33"/>
            <p:cNvGrpSpPr/>
            <p:nvPr/>
          </p:nvGrpSpPr>
          <p:grpSpPr bwMode="auto">
            <a:xfrm>
              <a:off x="2022020" y="4665987"/>
              <a:ext cx="4421188" cy="1500188"/>
              <a:chOff x="1200" y="2664"/>
              <a:chExt cx="2785" cy="945"/>
            </a:xfrm>
          </p:grpSpPr>
          <p:sp>
            <p:nvSpPr>
              <p:cNvPr id="37" name="Text Box 34"/>
              <p:cNvSpPr txBox="1">
                <a:spLocks noChangeArrowheads="1"/>
              </p:cNvSpPr>
              <p:nvPr/>
            </p:nvSpPr>
            <p:spPr bwMode="auto">
              <a:xfrm>
                <a:off x="1200" y="2664"/>
                <a:ext cx="2785" cy="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eaLnBrk="1" hangingPunct="1">
                  <a:lnSpc>
                    <a:spcPct val="150000"/>
                  </a:lnSpc>
                  <a:spcBef>
                    <a:spcPct val="50000"/>
                  </a:spcBef>
                </a:pPr>
                <a:r>
                  <a:rPr lang="en-US" altLang="zh-CN" sz="2800" dirty="0">
                    <a:solidFill>
                      <a:srgbClr val="0563C1"/>
                    </a:solidFill>
                    <a:latin typeface="楷体" panose="02010609060101010101" pitchFamily="49" charset="-122"/>
                    <a:ea typeface="楷体" panose="02010609060101010101" pitchFamily="49" charset="-122"/>
                  </a:rPr>
                  <a:t>(A1) OP (A2)       A3</a:t>
                </a:r>
                <a:endParaRPr lang="en-US" altLang="zh-CN" sz="2800" dirty="0">
                  <a:solidFill>
                    <a:srgbClr val="0563C1"/>
                  </a:solidFill>
                  <a:latin typeface="楷体" panose="02010609060101010101" pitchFamily="49" charset="-122"/>
                  <a:ea typeface="楷体" panose="02010609060101010101" pitchFamily="49" charset="-122"/>
                </a:endParaRPr>
              </a:p>
              <a:p>
                <a:pPr eaLnBrk="1" hangingPunct="1">
                  <a:lnSpc>
                    <a:spcPct val="150000"/>
                  </a:lnSpc>
                  <a:spcBef>
                    <a:spcPct val="50000"/>
                  </a:spcBef>
                </a:pPr>
                <a:r>
                  <a:rPr lang="zh-CN" altLang="en-US" sz="2800" dirty="0">
                    <a:solidFill>
                      <a:srgbClr val="0563C1"/>
                    </a:solidFill>
                    <a:latin typeface="楷体" panose="02010609060101010101" pitchFamily="49" charset="-122"/>
                    <a:ea typeface="楷体" panose="02010609060101010101" pitchFamily="49" charset="-122"/>
                  </a:rPr>
                  <a:t>下条指令地址       </a:t>
                </a:r>
                <a:r>
                  <a:rPr lang="en-US" altLang="zh-CN" sz="2800" dirty="0">
                    <a:solidFill>
                      <a:srgbClr val="0563C1"/>
                    </a:solidFill>
                    <a:latin typeface="楷体" panose="02010609060101010101" pitchFamily="49" charset="-122"/>
                    <a:ea typeface="楷体" panose="02010609060101010101" pitchFamily="49" charset="-122"/>
                  </a:rPr>
                  <a:t>A4</a:t>
                </a:r>
                <a:endParaRPr lang="zh-CN" altLang="en-US" sz="2800" dirty="0">
                  <a:solidFill>
                    <a:srgbClr val="0563C1"/>
                  </a:solidFill>
                  <a:latin typeface="楷体" panose="02010609060101010101" pitchFamily="49" charset="-122"/>
                  <a:ea typeface="楷体" panose="02010609060101010101" pitchFamily="49" charset="-122"/>
                </a:endParaRPr>
              </a:p>
            </p:txBody>
          </p:sp>
          <p:sp>
            <p:nvSpPr>
              <p:cNvPr id="38" name="Line 35"/>
              <p:cNvSpPr>
                <a:spLocks noChangeShapeType="1"/>
              </p:cNvSpPr>
              <p:nvPr/>
            </p:nvSpPr>
            <p:spPr bwMode="auto">
              <a:xfrm>
                <a:off x="2814" y="2901"/>
                <a:ext cx="336" cy="0"/>
              </a:xfrm>
              <a:prstGeom prst="line">
                <a:avLst/>
              </a:prstGeom>
              <a:noFill/>
              <a:ln w="38100">
                <a:solidFill>
                  <a:srgbClr val="0563C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sz="2800">
                  <a:solidFill>
                    <a:srgbClr val="0563C1"/>
                  </a:solidFill>
                  <a:latin typeface="楷体" panose="02010609060101010101" pitchFamily="49" charset="-122"/>
                  <a:ea typeface="楷体" panose="02010609060101010101" pitchFamily="49" charset="-122"/>
                </a:endParaRPr>
              </a:p>
            </p:txBody>
          </p:sp>
        </p:grpSp>
        <p:sp>
          <p:nvSpPr>
            <p:cNvPr id="36" name="Line 35"/>
            <p:cNvSpPr>
              <a:spLocks noChangeShapeType="1"/>
            </p:cNvSpPr>
            <p:nvPr/>
          </p:nvSpPr>
          <p:spPr bwMode="auto">
            <a:xfrm>
              <a:off x="4588030" y="5889416"/>
              <a:ext cx="533400" cy="0"/>
            </a:xfrm>
            <a:prstGeom prst="line">
              <a:avLst/>
            </a:prstGeom>
            <a:noFill/>
            <a:ln w="38100">
              <a:solidFill>
                <a:srgbClr val="0563C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sz="2800">
                <a:solidFill>
                  <a:srgbClr val="0563C1"/>
                </a:solidFill>
                <a:latin typeface="楷体" panose="02010609060101010101" pitchFamily="49" charset="-122"/>
                <a:ea typeface="楷体" panose="02010609060101010101" pitchFamily="49" charset="-122"/>
              </a:endParaRPr>
            </a:p>
          </p:txBody>
        </p:sp>
      </p:grpSp>
      <p:sp>
        <p:nvSpPr>
          <p:cNvPr id="39" name="Text Box 32"/>
          <p:cNvSpPr txBox="1">
            <a:spLocks noChangeArrowheads="1"/>
          </p:cNvSpPr>
          <p:nvPr/>
        </p:nvSpPr>
        <p:spPr bwMode="auto">
          <a:xfrm>
            <a:off x="351058" y="2315594"/>
            <a:ext cx="123939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dirty="0">
                <a:latin typeface="楷体" panose="02010609060101010101" pitchFamily="49" charset="-122"/>
                <a:ea typeface="楷体" panose="02010609060101010101" pitchFamily="49" charset="-122"/>
              </a:rPr>
              <a:t>格式：</a:t>
            </a:r>
            <a:endParaRPr lang="zh-CN" altLang="en-US" sz="2800" dirty="0">
              <a:latin typeface="楷体" panose="02010609060101010101" pitchFamily="49" charset="-122"/>
              <a:ea typeface="楷体" panose="02010609060101010101" pitchFamily="49" charset="-122"/>
            </a:endParaRPr>
          </a:p>
        </p:txBody>
      </p:sp>
      <p:sp>
        <p:nvSpPr>
          <p:cNvPr id="40" name="Text Box 18"/>
          <p:cNvSpPr txBox="1">
            <a:spLocks noChangeArrowheads="1"/>
          </p:cNvSpPr>
          <p:nvPr/>
        </p:nvSpPr>
        <p:spPr bwMode="auto">
          <a:xfrm>
            <a:off x="2569928" y="3190696"/>
            <a:ext cx="1371600" cy="7817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eaLnBrk="1" hangingPunct="1">
              <a:lnSpc>
                <a:spcPct val="80000"/>
              </a:lnSpc>
              <a:spcBef>
                <a:spcPct val="50000"/>
              </a:spcBef>
            </a:pPr>
            <a:r>
              <a:rPr lang="zh-CN" altLang="en-US" sz="2800" dirty="0">
                <a:solidFill>
                  <a:srgbClr val="DF3C09"/>
                </a:solidFill>
                <a:latin typeface="楷体" panose="02010609060101010101" pitchFamily="49" charset="-122"/>
                <a:ea typeface="楷体" panose="02010609060101010101" pitchFamily="49" charset="-122"/>
              </a:rPr>
              <a:t>操作数地址</a:t>
            </a:r>
            <a:r>
              <a:rPr lang="en-US" altLang="zh-CN" sz="2800" dirty="0">
                <a:solidFill>
                  <a:srgbClr val="DF3C09"/>
                </a:solidFill>
                <a:latin typeface="楷体" panose="02010609060101010101" pitchFamily="49" charset="-122"/>
                <a:ea typeface="楷体" panose="02010609060101010101" pitchFamily="49" charset="-122"/>
              </a:rPr>
              <a:t>1</a:t>
            </a:r>
            <a:endParaRPr lang="zh-CN" altLang="en-US" sz="2800" dirty="0">
              <a:solidFill>
                <a:srgbClr val="DF3C09"/>
              </a:solidFill>
              <a:latin typeface="楷体" panose="02010609060101010101" pitchFamily="49" charset="-122"/>
              <a:ea typeface="楷体" panose="02010609060101010101" pitchFamily="49" charset="-122"/>
            </a:endParaRPr>
          </a:p>
        </p:txBody>
      </p:sp>
      <p:sp>
        <p:nvSpPr>
          <p:cNvPr id="41" name="AutoShape 27"/>
          <p:cNvSpPr/>
          <p:nvPr/>
        </p:nvSpPr>
        <p:spPr bwMode="auto">
          <a:xfrm rot="16200000">
            <a:off x="3123853" y="2316088"/>
            <a:ext cx="173826" cy="1306394"/>
          </a:xfrm>
          <a:prstGeom prst="leftBrace">
            <a:avLst>
              <a:gd name="adj1" fmla="val 66556"/>
              <a:gd name="adj2" fmla="val 50000"/>
            </a:avLst>
          </a:prstGeom>
          <a:noFill/>
          <a:ln w="381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endParaRPr lang="zh-CN" altLang="en-US" sz="2800">
              <a:latin typeface="楷体" panose="02010609060101010101" pitchFamily="49" charset="-122"/>
              <a:ea typeface="楷体" panose="02010609060101010101" pitchFamily="49" charset="-122"/>
            </a:endParaRPr>
          </a:p>
        </p:txBody>
      </p:sp>
      <p:sp>
        <p:nvSpPr>
          <p:cNvPr id="42" name="Text Box 18"/>
          <p:cNvSpPr txBox="1">
            <a:spLocks noChangeArrowheads="1"/>
          </p:cNvSpPr>
          <p:nvPr/>
        </p:nvSpPr>
        <p:spPr bwMode="auto">
          <a:xfrm>
            <a:off x="3954228" y="3186725"/>
            <a:ext cx="1371600" cy="7817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eaLnBrk="1" hangingPunct="1">
              <a:lnSpc>
                <a:spcPct val="80000"/>
              </a:lnSpc>
              <a:spcBef>
                <a:spcPct val="50000"/>
              </a:spcBef>
            </a:pPr>
            <a:r>
              <a:rPr lang="zh-CN" altLang="en-US" sz="2800" dirty="0">
                <a:solidFill>
                  <a:srgbClr val="DF3C09"/>
                </a:solidFill>
                <a:latin typeface="楷体" panose="02010609060101010101" pitchFamily="49" charset="-122"/>
                <a:ea typeface="楷体" panose="02010609060101010101" pitchFamily="49" charset="-122"/>
              </a:rPr>
              <a:t>操作数地址</a:t>
            </a:r>
            <a:r>
              <a:rPr lang="en-US" altLang="zh-CN" sz="2800" dirty="0">
                <a:solidFill>
                  <a:srgbClr val="DF3C09"/>
                </a:solidFill>
                <a:latin typeface="楷体" panose="02010609060101010101" pitchFamily="49" charset="-122"/>
                <a:ea typeface="楷体" panose="02010609060101010101" pitchFamily="49" charset="-122"/>
              </a:rPr>
              <a:t>2</a:t>
            </a:r>
            <a:endParaRPr lang="zh-CN" altLang="en-US" sz="2800" dirty="0">
              <a:solidFill>
                <a:srgbClr val="DF3C09"/>
              </a:solidFill>
              <a:latin typeface="楷体" panose="02010609060101010101" pitchFamily="49" charset="-122"/>
              <a:ea typeface="楷体" panose="02010609060101010101" pitchFamily="49" charset="-122"/>
            </a:endParaRPr>
          </a:p>
        </p:txBody>
      </p:sp>
      <p:sp>
        <p:nvSpPr>
          <p:cNvPr id="43" name="AutoShape 27"/>
          <p:cNvSpPr/>
          <p:nvPr/>
        </p:nvSpPr>
        <p:spPr bwMode="auto">
          <a:xfrm rot="16200000">
            <a:off x="4508153" y="2312117"/>
            <a:ext cx="173826" cy="1306394"/>
          </a:xfrm>
          <a:prstGeom prst="leftBrace">
            <a:avLst>
              <a:gd name="adj1" fmla="val 66556"/>
              <a:gd name="adj2" fmla="val 50000"/>
            </a:avLst>
          </a:prstGeom>
          <a:noFill/>
          <a:ln w="381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endParaRPr lang="zh-CN" altLang="en-US" sz="2800">
              <a:latin typeface="楷体" panose="02010609060101010101" pitchFamily="49" charset="-122"/>
              <a:ea typeface="楷体" panose="020106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anim calcmode="lin" valueType="num">
                                      <p:cBhvr>
                                        <p:cTn id="7" dur="500" fill="hold"/>
                                        <p:tgtEl>
                                          <p:spTgt spid="17">
                                            <p:txEl>
                                              <p:pRg st="0" end="0"/>
                                            </p:txEl>
                                          </p:spTgt>
                                        </p:tgtEl>
                                        <p:attrNameLst>
                                          <p:attrName>ppt_x</p:attrName>
                                        </p:attrNameLst>
                                      </p:cBhvr>
                                      <p:tavLst>
                                        <p:tav tm="0">
                                          <p:val>
                                            <p:strVal val="#ppt_x-#ppt_w/2"/>
                                          </p:val>
                                        </p:tav>
                                        <p:tav tm="100000">
                                          <p:val>
                                            <p:strVal val="#ppt_x"/>
                                          </p:val>
                                        </p:tav>
                                      </p:tavLst>
                                    </p:anim>
                                    <p:anim calcmode="lin" valueType="num">
                                      <p:cBhvr>
                                        <p:cTn id="8" dur="500" fill="hold"/>
                                        <p:tgtEl>
                                          <p:spTgt spid="17">
                                            <p:txEl>
                                              <p:pRg st="0" end="0"/>
                                            </p:txEl>
                                          </p:spTgt>
                                        </p:tgtEl>
                                        <p:attrNameLst>
                                          <p:attrName>ppt_y</p:attrName>
                                        </p:attrNameLst>
                                      </p:cBhvr>
                                      <p:tavLst>
                                        <p:tav tm="0">
                                          <p:val>
                                            <p:strVal val="#ppt_y"/>
                                          </p:val>
                                        </p:tav>
                                        <p:tav tm="100000">
                                          <p:val>
                                            <p:strVal val="#ppt_y"/>
                                          </p:val>
                                        </p:tav>
                                      </p:tavLst>
                                    </p:anim>
                                    <p:anim calcmode="lin" valueType="num">
                                      <p:cBhvr>
                                        <p:cTn id="9" dur="500" fill="hold"/>
                                        <p:tgtEl>
                                          <p:spTgt spid="17">
                                            <p:txEl>
                                              <p:pRg st="0" end="0"/>
                                            </p:txEl>
                                          </p:spTgt>
                                        </p:tgtEl>
                                        <p:attrNameLst>
                                          <p:attrName>ppt_w</p:attrName>
                                        </p:attrNameLst>
                                      </p:cBhvr>
                                      <p:tavLst>
                                        <p:tav tm="0">
                                          <p:val>
                                            <p:fltVal val="0"/>
                                          </p:val>
                                        </p:tav>
                                        <p:tav tm="100000">
                                          <p:val>
                                            <p:strVal val="#ppt_w"/>
                                          </p:val>
                                        </p:tav>
                                      </p:tavLst>
                                    </p:anim>
                                    <p:anim calcmode="lin" valueType="num">
                                      <p:cBhvr>
                                        <p:cTn id="10" dur="500" fill="hold"/>
                                        <p:tgtEl>
                                          <p:spTgt spid="17">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12" presetClass="entr" presetSubtype="8" fill="hold" grpId="0" nodeType="clickEffect">
                                  <p:stCondLst>
                                    <p:cond delay="0"/>
                                  </p:stCondLst>
                                  <p:childTnLst>
                                    <p:set>
                                      <p:cBhvr>
                                        <p:cTn id="14" dur="1" fill="hold">
                                          <p:stCondLst>
                                            <p:cond delay="0"/>
                                          </p:stCondLst>
                                        </p:cTn>
                                        <p:tgtEl>
                                          <p:spTgt spid="39"/>
                                        </p:tgtEl>
                                        <p:attrNameLst>
                                          <p:attrName>style.visibility</p:attrName>
                                        </p:attrNameLst>
                                      </p:cBhvr>
                                      <p:to>
                                        <p:strVal val="visible"/>
                                      </p:to>
                                    </p:set>
                                    <p:animEffect transition="in" filter="slide(fromLeft)">
                                      <p:cBhvr>
                                        <p:cTn id="15" dur="500"/>
                                        <p:tgtEl>
                                          <p:spTgt spid="39"/>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2" fill="hold" nodeType="clickEffect">
                                  <p:stCondLst>
                                    <p:cond delay="0"/>
                                  </p:stCondLst>
                                  <p:childTnLst>
                                    <p:set>
                                      <p:cBhvr>
                                        <p:cTn id="19" dur="1" fill="hold">
                                          <p:stCondLst>
                                            <p:cond delay="0"/>
                                          </p:stCondLst>
                                        </p:cTn>
                                        <p:tgtEl>
                                          <p:spTgt spid="15"/>
                                        </p:tgtEl>
                                        <p:attrNameLst>
                                          <p:attrName>style.visibility</p:attrName>
                                        </p:attrNameLst>
                                      </p:cBhvr>
                                      <p:to>
                                        <p:strVal val="visible"/>
                                      </p:to>
                                    </p:set>
                                    <p:anim calcmode="lin" valueType="num">
                                      <p:cBhvr additive="base">
                                        <p:cTn id="20" dur="500" fill="hold"/>
                                        <p:tgtEl>
                                          <p:spTgt spid="15"/>
                                        </p:tgtEl>
                                        <p:attrNameLst>
                                          <p:attrName>ppt_x</p:attrName>
                                        </p:attrNameLst>
                                      </p:cBhvr>
                                      <p:tavLst>
                                        <p:tav tm="0">
                                          <p:val>
                                            <p:strVal val="1+#ppt_w/2"/>
                                          </p:val>
                                        </p:tav>
                                        <p:tav tm="100000">
                                          <p:val>
                                            <p:strVal val="#ppt_x"/>
                                          </p:val>
                                        </p:tav>
                                      </p:tavLst>
                                    </p:anim>
                                    <p:anim calcmode="lin" valueType="num">
                                      <p:cBhvr additive="base">
                                        <p:cTn id="21" dur="500" fill="hold"/>
                                        <p:tgtEl>
                                          <p:spTgt spid="15"/>
                                        </p:tgtEl>
                                        <p:attrNameLst>
                                          <p:attrName>ppt_y</p:attrName>
                                        </p:attrNameLst>
                                      </p:cBhvr>
                                      <p:tavLst>
                                        <p:tav tm="0">
                                          <p:val>
                                            <p:strVal val="#ppt_y"/>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grpId="0" nodeType="clickEffect">
                                  <p:stCondLst>
                                    <p:cond delay="0"/>
                                  </p:stCondLst>
                                  <p:childTnLst>
                                    <p:set>
                                      <p:cBhvr>
                                        <p:cTn id="25" dur="1" fill="hold">
                                          <p:stCondLst>
                                            <p:cond delay="0"/>
                                          </p:stCondLst>
                                        </p:cTn>
                                        <p:tgtEl>
                                          <p:spTgt spid="24"/>
                                        </p:tgtEl>
                                        <p:attrNameLst>
                                          <p:attrName>style.visibility</p:attrName>
                                        </p:attrNameLst>
                                      </p:cBhvr>
                                      <p:to>
                                        <p:strVal val="visible"/>
                                      </p:to>
                                    </p:set>
                                    <p:animEffect transition="in" filter="wipe(up)">
                                      <p:cBhvr>
                                        <p:cTn id="26" dur="500"/>
                                        <p:tgtEl>
                                          <p:spTgt spid="24"/>
                                        </p:tgtEl>
                                      </p:cBhvr>
                                    </p:animEffect>
                                  </p:childTnLst>
                                </p:cTn>
                              </p:par>
                            </p:childTnLst>
                          </p:cTn>
                        </p:par>
                        <p:par>
                          <p:cTn id="27" fill="hold">
                            <p:stCondLst>
                              <p:cond delay="500"/>
                            </p:stCondLst>
                            <p:childTnLst>
                              <p:par>
                                <p:cTn id="28" presetID="22" presetClass="entr" presetSubtype="1" fill="hold" grpId="0" nodeType="after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wipe(up)">
                                      <p:cBhvr>
                                        <p:cTn id="30" dur="500"/>
                                        <p:tgtEl>
                                          <p:spTgt spid="14"/>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1" fill="hold" grpId="0" nodeType="clickEffect">
                                  <p:stCondLst>
                                    <p:cond delay="0"/>
                                  </p:stCondLst>
                                  <p:childTnLst>
                                    <p:set>
                                      <p:cBhvr>
                                        <p:cTn id="34" dur="1" fill="hold">
                                          <p:stCondLst>
                                            <p:cond delay="0"/>
                                          </p:stCondLst>
                                        </p:cTn>
                                        <p:tgtEl>
                                          <p:spTgt spid="41"/>
                                        </p:tgtEl>
                                        <p:attrNameLst>
                                          <p:attrName>style.visibility</p:attrName>
                                        </p:attrNameLst>
                                      </p:cBhvr>
                                      <p:to>
                                        <p:strVal val="visible"/>
                                      </p:to>
                                    </p:set>
                                    <p:animEffect transition="in" filter="wipe(up)">
                                      <p:cBhvr>
                                        <p:cTn id="35" dur="500"/>
                                        <p:tgtEl>
                                          <p:spTgt spid="41"/>
                                        </p:tgtEl>
                                      </p:cBhvr>
                                    </p:animEffect>
                                  </p:childTnLst>
                                </p:cTn>
                              </p:par>
                            </p:childTnLst>
                          </p:cTn>
                        </p:par>
                        <p:par>
                          <p:cTn id="36" fill="hold">
                            <p:stCondLst>
                              <p:cond delay="500"/>
                            </p:stCondLst>
                            <p:childTnLst>
                              <p:par>
                                <p:cTn id="37" presetID="22" presetClass="entr" presetSubtype="1" fill="hold" grpId="0" nodeType="afterEffect">
                                  <p:stCondLst>
                                    <p:cond delay="0"/>
                                  </p:stCondLst>
                                  <p:childTnLst>
                                    <p:set>
                                      <p:cBhvr>
                                        <p:cTn id="38" dur="1" fill="hold">
                                          <p:stCondLst>
                                            <p:cond delay="0"/>
                                          </p:stCondLst>
                                        </p:cTn>
                                        <p:tgtEl>
                                          <p:spTgt spid="40"/>
                                        </p:tgtEl>
                                        <p:attrNameLst>
                                          <p:attrName>style.visibility</p:attrName>
                                        </p:attrNameLst>
                                      </p:cBhvr>
                                      <p:to>
                                        <p:strVal val="visible"/>
                                      </p:to>
                                    </p:set>
                                    <p:animEffect transition="in" filter="wipe(up)">
                                      <p:cBhvr>
                                        <p:cTn id="39" dur="500"/>
                                        <p:tgtEl>
                                          <p:spTgt spid="40"/>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1" fill="hold" grpId="0" nodeType="clickEffect">
                                  <p:stCondLst>
                                    <p:cond delay="0"/>
                                  </p:stCondLst>
                                  <p:childTnLst>
                                    <p:set>
                                      <p:cBhvr>
                                        <p:cTn id="43" dur="1" fill="hold">
                                          <p:stCondLst>
                                            <p:cond delay="0"/>
                                          </p:stCondLst>
                                        </p:cTn>
                                        <p:tgtEl>
                                          <p:spTgt spid="43"/>
                                        </p:tgtEl>
                                        <p:attrNameLst>
                                          <p:attrName>style.visibility</p:attrName>
                                        </p:attrNameLst>
                                      </p:cBhvr>
                                      <p:to>
                                        <p:strVal val="visible"/>
                                      </p:to>
                                    </p:set>
                                    <p:animEffect transition="in" filter="wipe(up)">
                                      <p:cBhvr>
                                        <p:cTn id="44" dur="500"/>
                                        <p:tgtEl>
                                          <p:spTgt spid="43"/>
                                        </p:tgtEl>
                                      </p:cBhvr>
                                    </p:animEffect>
                                  </p:childTnLst>
                                </p:cTn>
                              </p:par>
                            </p:childTnLst>
                          </p:cTn>
                        </p:par>
                        <p:par>
                          <p:cTn id="45" fill="hold">
                            <p:stCondLst>
                              <p:cond delay="500"/>
                            </p:stCondLst>
                            <p:childTnLst>
                              <p:par>
                                <p:cTn id="46" presetID="22" presetClass="entr" presetSubtype="1" fill="hold" grpId="0" nodeType="afterEffect">
                                  <p:stCondLst>
                                    <p:cond delay="0"/>
                                  </p:stCondLst>
                                  <p:childTnLst>
                                    <p:set>
                                      <p:cBhvr>
                                        <p:cTn id="47" dur="1" fill="hold">
                                          <p:stCondLst>
                                            <p:cond delay="0"/>
                                          </p:stCondLst>
                                        </p:cTn>
                                        <p:tgtEl>
                                          <p:spTgt spid="42"/>
                                        </p:tgtEl>
                                        <p:attrNameLst>
                                          <p:attrName>style.visibility</p:attrName>
                                        </p:attrNameLst>
                                      </p:cBhvr>
                                      <p:to>
                                        <p:strVal val="visible"/>
                                      </p:to>
                                    </p:set>
                                    <p:animEffect transition="in" filter="wipe(up)">
                                      <p:cBhvr>
                                        <p:cTn id="48" dur="500"/>
                                        <p:tgtEl>
                                          <p:spTgt spid="42"/>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1" fill="hold" grpId="0" nodeType="clickEffect">
                                  <p:stCondLst>
                                    <p:cond delay="0"/>
                                  </p:stCondLst>
                                  <p:childTnLst>
                                    <p:set>
                                      <p:cBhvr>
                                        <p:cTn id="52" dur="1" fill="hold">
                                          <p:stCondLst>
                                            <p:cond delay="0"/>
                                          </p:stCondLst>
                                        </p:cTn>
                                        <p:tgtEl>
                                          <p:spTgt spid="25"/>
                                        </p:tgtEl>
                                        <p:attrNameLst>
                                          <p:attrName>style.visibility</p:attrName>
                                        </p:attrNameLst>
                                      </p:cBhvr>
                                      <p:to>
                                        <p:strVal val="visible"/>
                                      </p:to>
                                    </p:set>
                                    <p:animEffect transition="in" filter="wipe(up)">
                                      <p:cBhvr>
                                        <p:cTn id="53" dur="500"/>
                                        <p:tgtEl>
                                          <p:spTgt spid="25"/>
                                        </p:tgtEl>
                                      </p:cBhvr>
                                    </p:animEffect>
                                  </p:childTnLst>
                                </p:cTn>
                              </p:par>
                            </p:childTnLst>
                          </p:cTn>
                        </p:par>
                        <p:par>
                          <p:cTn id="54" fill="hold">
                            <p:stCondLst>
                              <p:cond delay="500"/>
                            </p:stCondLst>
                            <p:childTnLst>
                              <p:par>
                                <p:cTn id="55" presetID="22" presetClass="entr" presetSubtype="1" fill="hold" grpId="0" nodeType="afterEffect">
                                  <p:stCondLst>
                                    <p:cond delay="0"/>
                                  </p:stCondLst>
                                  <p:childTnLst>
                                    <p:set>
                                      <p:cBhvr>
                                        <p:cTn id="56" dur="1" fill="hold">
                                          <p:stCondLst>
                                            <p:cond delay="0"/>
                                          </p:stCondLst>
                                        </p:cTn>
                                        <p:tgtEl>
                                          <p:spTgt spid="27"/>
                                        </p:tgtEl>
                                        <p:attrNameLst>
                                          <p:attrName>style.visibility</p:attrName>
                                        </p:attrNameLst>
                                      </p:cBhvr>
                                      <p:to>
                                        <p:strVal val="visible"/>
                                      </p:to>
                                    </p:set>
                                    <p:animEffect transition="in" filter="wipe(up)">
                                      <p:cBhvr>
                                        <p:cTn id="57" dur="500"/>
                                        <p:tgtEl>
                                          <p:spTgt spid="27"/>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1" fill="hold" grpId="0" nodeType="clickEffect">
                                  <p:stCondLst>
                                    <p:cond delay="0"/>
                                  </p:stCondLst>
                                  <p:childTnLst>
                                    <p:set>
                                      <p:cBhvr>
                                        <p:cTn id="61" dur="1" fill="hold">
                                          <p:stCondLst>
                                            <p:cond delay="0"/>
                                          </p:stCondLst>
                                        </p:cTn>
                                        <p:tgtEl>
                                          <p:spTgt spid="26"/>
                                        </p:tgtEl>
                                        <p:attrNameLst>
                                          <p:attrName>style.visibility</p:attrName>
                                        </p:attrNameLst>
                                      </p:cBhvr>
                                      <p:to>
                                        <p:strVal val="visible"/>
                                      </p:to>
                                    </p:set>
                                    <p:animEffect transition="in" filter="wipe(up)">
                                      <p:cBhvr>
                                        <p:cTn id="62" dur="500"/>
                                        <p:tgtEl>
                                          <p:spTgt spid="26"/>
                                        </p:tgtEl>
                                      </p:cBhvr>
                                    </p:animEffect>
                                  </p:childTnLst>
                                </p:cTn>
                              </p:par>
                            </p:childTnLst>
                          </p:cTn>
                        </p:par>
                        <p:par>
                          <p:cTn id="63" fill="hold">
                            <p:stCondLst>
                              <p:cond delay="500"/>
                            </p:stCondLst>
                            <p:childTnLst>
                              <p:par>
                                <p:cTn id="64" presetID="22" presetClass="entr" presetSubtype="1" fill="hold" grpId="0" nodeType="afterEffect">
                                  <p:stCondLst>
                                    <p:cond delay="0"/>
                                  </p:stCondLst>
                                  <p:childTnLst>
                                    <p:set>
                                      <p:cBhvr>
                                        <p:cTn id="65" dur="1" fill="hold">
                                          <p:stCondLst>
                                            <p:cond delay="0"/>
                                          </p:stCondLst>
                                        </p:cTn>
                                        <p:tgtEl>
                                          <p:spTgt spid="28"/>
                                        </p:tgtEl>
                                        <p:attrNameLst>
                                          <p:attrName>style.visibility</p:attrName>
                                        </p:attrNameLst>
                                      </p:cBhvr>
                                      <p:to>
                                        <p:strVal val="visible"/>
                                      </p:to>
                                    </p:set>
                                    <p:animEffect transition="in" filter="wipe(up)">
                                      <p:cBhvr>
                                        <p:cTn id="66" dur="500"/>
                                        <p:tgtEl>
                                          <p:spTgt spid="28"/>
                                        </p:tgtEl>
                                      </p:cBhvr>
                                    </p:animEffect>
                                  </p:childTnLst>
                                </p:cTn>
                              </p:par>
                            </p:childTnLst>
                          </p:cTn>
                        </p:par>
                      </p:childTnLst>
                    </p:cTn>
                  </p:par>
                  <p:par>
                    <p:cTn id="67" fill="hold">
                      <p:stCondLst>
                        <p:cond delay="indefinite"/>
                      </p:stCondLst>
                      <p:childTnLst>
                        <p:par>
                          <p:cTn id="68" fill="hold">
                            <p:stCondLst>
                              <p:cond delay="0"/>
                            </p:stCondLst>
                            <p:childTnLst>
                              <p:par>
                                <p:cTn id="69" presetID="12" presetClass="entr" presetSubtype="8" fill="hold" grpId="0" nodeType="clickEffect">
                                  <p:stCondLst>
                                    <p:cond delay="0"/>
                                  </p:stCondLst>
                                  <p:childTnLst>
                                    <p:set>
                                      <p:cBhvr>
                                        <p:cTn id="70" dur="1" fill="hold">
                                          <p:stCondLst>
                                            <p:cond delay="0"/>
                                          </p:stCondLst>
                                        </p:cTn>
                                        <p:tgtEl>
                                          <p:spTgt spid="29"/>
                                        </p:tgtEl>
                                        <p:attrNameLst>
                                          <p:attrName>style.visibility</p:attrName>
                                        </p:attrNameLst>
                                      </p:cBhvr>
                                      <p:to>
                                        <p:strVal val="visible"/>
                                      </p:to>
                                    </p:set>
                                    <p:animEffect transition="in" filter="slide(fromLeft)">
                                      <p:cBhvr>
                                        <p:cTn id="71" dur="500"/>
                                        <p:tgtEl>
                                          <p:spTgt spid="29"/>
                                        </p:tgtEl>
                                      </p:cBhvr>
                                    </p:animEffect>
                                  </p:childTnLst>
                                </p:cTn>
                              </p:par>
                            </p:childTnLst>
                          </p:cTn>
                        </p:par>
                      </p:childTnLst>
                    </p:cTn>
                  </p:par>
                  <p:par>
                    <p:cTn id="72" fill="hold">
                      <p:stCondLst>
                        <p:cond delay="indefinite"/>
                      </p:stCondLst>
                      <p:childTnLst>
                        <p:par>
                          <p:cTn id="73" fill="hold">
                            <p:stCondLst>
                              <p:cond delay="0"/>
                            </p:stCondLst>
                            <p:childTnLst>
                              <p:par>
                                <p:cTn id="74" presetID="17" presetClass="entr" presetSubtype="8" fill="hold" nodeType="clickEffect">
                                  <p:stCondLst>
                                    <p:cond delay="0"/>
                                  </p:stCondLst>
                                  <p:childTnLst>
                                    <p:set>
                                      <p:cBhvr>
                                        <p:cTn id="75" dur="1" fill="hold">
                                          <p:stCondLst>
                                            <p:cond delay="0"/>
                                          </p:stCondLst>
                                        </p:cTn>
                                        <p:tgtEl>
                                          <p:spTgt spid="34"/>
                                        </p:tgtEl>
                                        <p:attrNameLst>
                                          <p:attrName>style.visibility</p:attrName>
                                        </p:attrNameLst>
                                      </p:cBhvr>
                                      <p:to>
                                        <p:strVal val="visible"/>
                                      </p:to>
                                    </p:set>
                                    <p:anim calcmode="lin" valueType="num">
                                      <p:cBhvr>
                                        <p:cTn id="76" dur="500" fill="hold"/>
                                        <p:tgtEl>
                                          <p:spTgt spid="34"/>
                                        </p:tgtEl>
                                        <p:attrNameLst>
                                          <p:attrName>ppt_x</p:attrName>
                                        </p:attrNameLst>
                                      </p:cBhvr>
                                      <p:tavLst>
                                        <p:tav tm="0">
                                          <p:val>
                                            <p:strVal val="#ppt_x-#ppt_w/2"/>
                                          </p:val>
                                        </p:tav>
                                        <p:tav tm="100000">
                                          <p:val>
                                            <p:strVal val="#ppt_x"/>
                                          </p:val>
                                        </p:tav>
                                      </p:tavLst>
                                    </p:anim>
                                    <p:anim calcmode="lin" valueType="num">
                                      <p:cBhvr>
                                        <p:cTn id="77" dur="500" fill="hold"/>
                                        <p:tgtEl>
                                          <p:spTgt spid="34"/>
                                        </p:tgtEl>
                                        <p:attrNameLst>
                                          <p:attrName>ppt_y</p:attrName>
                                        </p:attrNameLst>
                                      </p:cBhvr>
                                      <p:tavLst>
                                        <p:tav tm="0">
                                          <p:val>
                                            <p:strVal val="#ppt_y"/>
                                          </p:val>
                                        </p:tav>
                                        <p:tav tm="100000">
                                          <p:val>
                                            <p:strVal val="#ppt_y"/>
                                          </p:val>
                                        </p:tav>
                                      </p:tavLst>
                                    </p:anim>
                                    <p:anim calcmode="lin" valueType="num">
                                      <p:cBhvr>
                                        <p:cTn id="78" dur="500" fill="hold"/>
                                        <p:tgtEl>
                                          <p:spTgt spid="34"/>
                                        </p:tgtEl>
                                        <p:attrNameLst>
                                          <p:attrName>ppt_w</p:attrName>
                                        </p:attrNameLst>
                                      </p:cBhvr>
                                      <p:tavLst>
                                        <p:tav tm="0">
                                          <p:val>
                                            <p:fltVal val="0"/>
                                          </p:val>
                                        </p:tav>
                                        <p:tav tm="100000">
                                          <p:val>
                                            <p:strVal val="#ppt_w"/>
                                          </p:val>
                                        </p:tav>
                                      </p:tavLst>
                                    </p:anim>
                                    <p:anim calcmode="lin" valueType="num">
                                      <p:cBhvr>
                                        <p:cTn id="79" dur="500" fill="hold"/>
                                        <p:tgtEl>
                                          <p:spTgt spid="3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uild="p"/>
      <p:bldP spid="14" grpId="0"/>
      <p:bldP spid="24" grpId="0" animBg="1"/>
      <p:bldP spid="25" grpId="0" animBg="1"/>
      <p:bldP spid="26" grpId="0" animBg="1"/>
      <p:bldP spid="27" grpId="0"/>
      <p:bldP spid="28" grpId="0"/>
      <p:bldP spid="29" grpId="0"/>
      <p:bldP spid="39" grpId="0"/>
      <p:bldP spid="40" grpId="0"/>
      <p:bldP spid="41" grpId="0" animBg="1"/>
      <p:bldP spid="42" grpId="0"/>
      <p:bldP spid="4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1"/>
            <a:ext cx="9165780" cy="6909474"/>
          </a:xfrm>
          <a:prstGeom prst="rect">
            <a:avLst/>
          </a:prstGeom>
        </p:spPr>
      </p:pic>
      <p:sp>
        <p:nvSpPr>
          <p:cNvPr id="22" name="矩形 21"/>
          <p:cNvSpPr/>
          <p:nvPr/>
        </p:nvSpPr>
        <p:spPr>
          <a:xfrm>
            <a:off x="-9525" y="-1083"/>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zh-CN" altLang="en-US" sz="2800" b="1" dirty="0">
                <a:solidFill>
                  <a:schemeClr val="bg1"/>
                </a:solidFill>
                <a:latin typeface="隶书" panose="02010509060101010101" pitchFamily="49" charset="-122"/>
                <a:ea typeface="隶书" panose="02010509060101010101" pitchFamily="49" charset="-122"/>
              </a:rPr>
              <a:t>四、指令中的地址结构</a:t>
            </a:r>
            <a:endParaRPr lang="zh-CN" altLang="en-US" sz="2800" b="1" dirty="0">
              <a:solidFill>
                <a:schemeClr val="bg1"/>
              </a:solidFill>
              <a:latin typeface="隶书" panose="02010509060101010101" pitchFamily="49" charset="-122"/>
              <a:ea typeface="隶书" panose="02010509060101010101" pitchFamily="49" charset="-122"/>
            </a:endParaRPr>
          </a:p>
        </p:txBody>
      </p:sp>
      <p:cxnSp>
        <p:nvCxnSpPr>
          <p:cNvPr id="31" name="直接连接符 30"/>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fld id="{EC973674-0D9D-4514-8B87-30450558D811}" type="datetime1">
              <a:rPr lang="zh-CN" altLang="en-US" smtClean="0"/>
            </a:fld>
            <a:endParaRPr lang="zh-CN" altLang="en-US" dirty="0"/>
          </a:p>
        </p:txBody>
      </p:sp>
      <p:sp>
        <p:nvSpPr>
          <p:cNvPr id="6" name="页脚占位符 5"/>
          <p:cNvSpPr>
            <a:spLocks noGrp="1"/>
          </p:cNvSpPr>
          <p:nvPr>
            <p:ph type="ftr" sz="quarter" idx="11"/>
          </p:nvPr>
        </p:nvSpPr>
        <p:spPr/>
        <p:txBody>
          <a:bodyPr/>
          <a:lstStyle/>
          <a:p>
            <a:r>
              <a:rPr lang="zh-CN" altLang="en-US"/>
              <a:t>计算机组成原理</a:t>
            </a:r>
            <a:r>
              <a:rPr lang="en-US" altLang="zh-CN"/>
              <a:t>--</a:t>
            </a:r>
            <a:r>
              <a:rPr lang="zh-CN" altLang="en-US"/>
              <a:t>第二章 指令系统</a:t>
            </a:r>
            <a:endParaRPr lang="zh-CN" altLang="en-US"/>
          </a:p>
        </p:txBody>
      </p:sp>
      <p:sp>
        <p:nvSpPr>
          <p:cNvPr id="8" name="灯片编号占位符 7"/>
          <p:cNvSpPr>
            <a:spLocks noGrp="1"/>
          </p:cNvSpPr>
          <p:nvPr>
            <p:ph type="sldNum" sz="quarter" idx="12"/>
          </p:nvPr>
        </p:nvSpPr>
        <p:spPr/>
        <p:txBody>
          <a:bodyPr/>
          <a:lstStyle/>
          <a:p>
            <a:fld id="{CD331227-691F-4B7F-8493-F4368ED92163}" type="slidenum">
              <a:rPr lang="zh-CN" altLang="en-US" smtClean="0"/>
            </a:fld>
            <a:endParaRPr lang="zh-CN" altLang="en-US"/>
          </a:p>
        </p:txBody>
      </p:sp>
      <p:sp>
        <p:nvSpPr>
          <p:cNvPr id="17" name="Text Box 4"/>
          <p:cNvSpPr txBox="1"/>
          <p:nvPr/>
        </p:nvSpPr>
        <p:spPr>
          <a:xfrm>
            <a:off x="241396" y="1235325"/>
            <a:ext cx="3632880" cy="637675"/>
          </a:xfrm>
          <a:prstGeom prst="rect">
            <a:avLst/>
          </a:prstGeom>
          <a:noFill/>
          <a:ln w="9525">
            <a:noFill/>
          </a:ln>
        </p:spPr>
        <p:txBody>
          <a:bodyPr wrap="square" anchor="t">
            <a:spAutoFit/>
          </a:bodyPr>
          <a:lstStyle/>
          <a:p>
            <a:pPr>
              <a:lnSpc>
                <a:spcPct val="150000"/>
              </a:lnSpc>
            </a:pPr>
            <a:r>
              <a:rPr lang="zh-CN" altLang="en-US" sz="2800" b="1" dirty="0">
                <a:solidFill>
                  <a:srgbClr val="0563C1"/>
                </a:solidFill>
                <a:latin typeface="楷体" panose="02010609060101010101" pitchFamily="49" charset="-122"/>
                <a:ea typeface="楷体" panose="02010609060101010101" pitchFamily="49" charset="-122"/>
              </a:rPr>
              <a:t>（</a:t>
            </a:r>
            <a:r>
              <a:rPr lang="en-US" altLang="zh-CN" sz="2800" b="1" dirty="0">
                <a:solidFill>
                  <a:srgbClr val="0563C1"/>
                </a:solidFill>
                <a:latin typeface="楷体" panose="02010609060101010101" pitchFamily="49" charset="-122"/>
                <a:ea typeface="楷体" panose="02010609060101010101" pitchFamily="49" charset="-122"/>
              </a:rPr>
              <a:t>2</a:t>
            </a:r>
            <a:r>
              <a:rPr lang="zh-CN" altLang="en-US" sz="2800" b="1" dirty="0">
                <a:solidFill>
                  <a:srgbClr val="0563C1"/>
                </a:solidFill>
                <a:latin typeface="楷体" panose="02010609060101010101" pitchFamily="49" charset="-122"/>
                <a:ea typeface="楷体" panose="02010609060101010101" pitchFamily="49" charset="-122"/>
              </a:rPr>
              <a:t>）三地址指令</a:t>
            </a:r>
            <a:endParaRPr lang="zh-CN" altLang="en-US" sz="2800" b="1" dirty="0">
              <a:solidFill>
                <a:srgbClr val="0563C1"/>
              </a:solidFill>
              <a:latin typeface="楷体" panose="02010609060101010101" pitchFamily="49" charset="-122"/>
              <a:ea typeface="楷体" panose="02010609060101010101" pitchFamily="49" charset="-122"/>
            </a:endParaRPr>
          </a:p>
        </p:txBody>
      </p:sp>
      <p:sp>
        <p:nvSpPr>
          <p:cNvPr id="44" name="Text Box 18"/>
          <p:cNvSpPr txBox="1">
            <a:spLocks noChangeArrowheads="1"/>
          </p:cNvSpPr>
          <p:nvPr/>
        </p:nvSpPr>
        <p:spPr bwMode="auto">
          <a:xfrm>
            <a:off x="3636243" y="3529166"/>
            <a:ext cx="1371600" cy="7817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eaLnBrk="1" hangingPunct="1">
              <a:lnSpc>
                <a:spcPct val="80000"/>
              </a:lnSpc>
              <a:spcBef>
                <a:spcPct val="50000"/>
              </a:spcBef>
            </a:pPr>
            <a:r>
              <a:rPr lang="zh-CN" altLang="en-US" sz="2800" dirty="0">
                <a:solidFill>
                  <a:srgbClr val="DF3C09"/>
                </a:solidFill>
                <a:latin typeface="楷体" panose="02010609060101010101" pitchFamily="49" charset="-122"/>
                <a:ea typeface="楷体" panose="02010609060101010101" pitchFamily="49" charset="-122"/>
              </a:rPr>
              <a:t>操作数地址</a:t>
            </a:r>
            <a:r>
              <a:rPr lang="en-US" altLang="zh-CN" sz="2800" dirty="0">
                <a:solidFill>
                  <a:srgbClr val="DF3C09"/>
                </a:solidFill>
                <a:latin typeface="楷体" panose="02010609060101010101" pitchFamily="49" charset="-122"/>
                <a:ea typeface="楷体" panose="02010609060101010101" pitchFamily="49" charset="-122"/>
              </a:rPr>
              <a:t>1</a:t>
            </a:r>
            <a:endParaRPr lang="zh-CN" altLang="en-US" sz="2800" dirty="0">
              <a:solidFill>
                <a:srgbClr val="DF3C09"/>
              </a:solidFill>
              <a:latin typeface="楷体" panose="02010609060101010101" pitchFamily="49" charset="-122"/>
              <a:ea typeface="楷体" panose="02010609060101010101" pitchFamily="49" charset="-122"/>
            </a:endParaRPr>
          </a:p>
        </p:txBody>
      </p:sp>
      <p:grpSp>
        <p:nvGrpSpPr>
          <p:cNvPr id="46" name="Group 21"/>
          <p:cNvGrpSpPr/>
          <p:nvPr/>
        </p:nvGrpSpPr>
        <p:grpSpPr bwMode="auto">
          <a:xfrm>
            <a:off x="2442930" y="2878494"/>
            <a:ext cx="5192713" cy="404814"/>
            <a:chOff x="1248" y="2208"/>
            <a:chExt cx="3271" cy="255"/>
          </a:xfrm>
        </p:grpSpPr>
        <p:sp>
          <p:nvSpPr>
            <p:cNvPr id="47" name="Text Box 22"/>
            <p:cNvSpPr txBox="1">
              <a:spLocks noChangeArrowheads="1"/>
            </p:cNvSpPr>
            <p:nvPr/>
          </p:nvSpPr>
          <p:spPr bwMode="auto">
            <a:xfrm>
              <a:off x="1248" y="2208"/>
              <a:ext cx="3271" cy="248"/>
            </a:xfrm>
            <a:prstGeom prst="rect">
              <a:avLst/>
            </a:prstGeom>
            <a:solidFill>
              <a:srgbClr val="FEFEFA"/>
            </a:solidFill>
            <a:ln w="38100">
              <a:solidFill>
                <a:schemeClr val="tx1"/>
              </a:solidFill>
              <a:miter lim="800000"/>
              <a:headEnd type="none" w="sm" len="sm"/>
              <a:tailEnd type="none" w="sm" len="sm"/>
            </a:ln>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eaLnBrk="1" hangingPunct="1">
                <a:lnSpc>
                  <a:spcPct val="70000"/>
                </a:lnSpc>
                <a:spcBef>
                  <a:spcPct val="50000"/>
                </a:spcBef>
              </a:pPr>
              <a:r>
                <a:rPr lang="en-US" altLang="zh-CN" sz="2800" dirty="0">
                  <a:latin typeface="楷体" panose="02010609060101010101" pitchFamily="49" charset="-122"/>
                  <a:ea typeface="楷体" panose="02010609060101010101" pitchFamily="49" charset="-122"/>
                </a:rPr>
                <a:t> OP     A1      A2     A3 </a:t>
              </a:r>
              <a:endParaRPr lang="en-US" altLang="zh-CN" sz="2800" dirty="0">
                <a:latin typeface="楷体" panose="02010609060101010101" pitchFamily="49" charset="-122"/>
                <a:ea typeface="楷体" panose="02010609060101010101" pitchFamily="49" charset="-122"/>
              </a:endParaRPr>
            </a:p>
          </p:txBody>
        </p:sp>
        <p:sp>
          <p:nvSpPr>
            <p:cNvPr id="48" name="Line 23"/>
            <p:cNvSpPr>
              <a:spLocks noChangeShapeType="1"/>
            </p:cNvSpPr>
            <p:nvPr/>
          </p:nvSpPr>
          <p:spPr bwMode="auto">
            <a:xfrm flipH="1">
              <a:off x="1897" y="2208"/>
              <a:ext cx="2" cy="236"/>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sz="2800">
                <a:latin typeface="楷体" panose="02010609060101010101" pitchFamily="49" charset="-122"/>
                <a:ea typeface="楷体" panose="02010609060101010101" pitchFamily="49" charset="-122"/>
              </a:endParaRPr>
            </a:p>
          </p:txBody>
        </p:sp>
        <p:sp>
          <p:nvSpPr>
            <p:cNvPr id="49" name="Line 24"/>
            <p:cNvSpPr>
              <a:spLocks noChangeShapeType="1"/>
            </p:cNvSpPr>
            <p:nvPr/>
          </p:nvSpPr>
          <p:spPr bwMode="auto">
            <a:xfrm flipH="1">
              <a:off x="2818" y="2208"/>
              <a:ext cx="0" cy="248"/>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sz="2800">
                <a:latin typeface="楷体" panose="02010609060101010101" pitchFamily="49" charset="-122"/>
                <a:ea typeface="楷体" panose="02010609060101010101" pitchFamily="49" charset="-122"/>
              </a:endParaRPr>
            </a:p>
          </p:txBody>
        </p:sp>
        <p:sp>
          <p:nvSpPr>
            <p:cNvPr id="50" name="Line 25"/>
            <p:cNvSpPr>
              <a:spLocks noChangeShapeType="1"/>
            </p:cNvSpPr>
            <p:nvPr/>
          </p:nvSpPr>
          <p:spPr bwMode="auto">
            <a:xfrm flipH="1">
              <a:off x="3646" y="2217"/>
              <a:ext cx="0" cy="246"/>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sz="2800">
                <a:latin typeface="楷体" panose="02010609060101010101" pitchFamily="49" charset="-122"/>
                <a:ea typeface="楷体" panose="02010609060101010101" pitchFamily="49" charset="-122"/>
              </a:endParaRPr>
            </a:p>
          </p:txBody>
        </p:sp>
      </p:grpSp>
      <p:sp>
        <p:nvSpPr>
          <p:cNvPr id="51" name="AutoShape 27"/>
          <p:cNvSpPr/>
          <p:nvPr/>
        </p:nvSpPr>
        <p:spPr bwMode="auto">
          <a:xfrm rot="16200000">
            <a:off x="4120239" y="2693253"/>
            <a:ext cx="152400" cy="1379772"/>
          </a:xfrm>
          <a:prstGeom prst="leftBrace">
            <a:avLst>
              <a:gd name="adj1" fmla="val 66556"/>
              <a:gd name="adj2" fmla="val 50000"/>
            </a:avLst>
          </a:prstGeom>
          <a:noFill/>
          <a:ln w="381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endParaRPr lang="zh-CN" altLang="en-US" sz="2800">
              <a:latin typeface="楷体" panose="02010609060101010101" pitchFamily="49" charset="-122"/>
              <a:ea typeface="楷体" panose="02010609060101010101" pitchFamily="49" charset="-122"/>
            </a:endParaRPr>
          </a:p>
        </p:txBody>
      </p:sp>
      <p:sp>
        <p:nvSpPr>
          <p:cNvPr id="52" name="AutoShape 28"/>
          <p:cNvSpPr/>
          <p:nvPr/>
        </p:nvSpPr>
        <p:spPr bwMode="auto">
          <a:xfrm rot="16200000">
            <a:off x="6863043" y="2727809"/>
            <a:ext cx="152401" cy="1347229"/>
          </a:xfrm>
          <a:prstGeom prst="leftBrace">
            <a:avLst>
              <a:gd name="adj1" fmla="val 75000"/>
              <a:gd name="adj2" fmla="val 50000"/>
            </a:avLst>
          </a:prstGeom>
          <a:noFill/>
          <a:ln w="381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endParaRPr lang="zh-CN" altLang="en-US" sz="2800">
              <a:latin typeface="楷体" panose="02010609060101010101" pitchFamily="49" charset="-122"/>
              <a:ea typeface="楷体" panose="02010609060101010101" pitchFamily="49" charset="-122"/>
            </a:endParaRPr>
          </a:p>
        </p:txBody>
      </p:sp>
      <p:sp>
        <p:nvSpPr>
          <p:cNvPr id="53" name="Text Box 30"/>
          <p:cNvSpPr txBox="1">
            <a:spLocks noChangeArrowheads="1"/>
          </p:cNvSpPr>
          <p:nvPr/>
        </p:nvSpPr>
        <p:spPr bwMode="auto">
          <a:xfrm>
            <a:off x="6351481" y="3529166"/>
            <a:ext cx="1261377" cy="7817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eaLnBrk="1" hangingPunct="1">
              <a:lnSpc>
                <a:spcPct val="80000"/>
              </a:lnSpc>
              <a:spcBef>
                <a:spcPct val="50000"/>
              </a:spcBef>
            </a:pPr>
            <a:r>
              <a:rPr lang="zh-CN" altLang="en-US" sz="2800" dirty="0">
                <a:solidFill>
                  <a:srgbClr val="DF3C09"/>
                </a:solidFill>
                <a:latin typeface="楷体" panose="02010609060101010101" pitchFamily="49" charset="-122"/>
                <a:ea typeface="楷体" panose="02010609060101010101" pitchFamily="49" charset="-122"/>
              </a:rPr>
              <a:t>结果存放地址</a:t>
            </a:r>
            <a:endParaRPr lang="zh-CN" altLang="en-US" sz="2800" dirty="0">
              <a:solidFill>
                <a:srgbClr val="DF3C09"/>
              </a:solidFill>
              <a:latin typeface="楷体" panose="02010609060101010101" pitchFamily="49" charset="-122"/>
              <a:ea typeface="楷体" panose="02010609060101010101" pitchFamily="49" charset="-122"/>
            </a:endParaRPr>
          </a:p>
        </p:txBody>
      </p:sp>
      <p:sp>
        <p:nvSpPr>
          <p:cNvPr id="54" name="Text Box 32"/>
          <p:cNvSpPr txBox="1">
            <a:spLocks noChangeArrowheads="1"/>
          </p:cNvSpPr>
          <p:nvPr/>
        </p:nvSpPr>
        <p:spPr bwMode="auto">
          <a:xfrm>
            <a:off x="732850" y="4385313"/>
            <a:ext cx="15240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dirty="0">
                <a:latin typeface="楷体" panose="02010609060101010101" pitchFamily="49" charset="-122"/>
                <a:ea typeface="楷体" panose="02010609060101010101" pitchFamily="49" charset="-122"/>
              </a:rPr>
              <a:t>功能：</a:t>
            </a:r>
            <a:endParaRPr lang="zh-CN" altLang="en-US" sz="2800" dirty="0">
              <a:latin typeface="楷体" panose="02010609060101010101" pitchFamily="49" charset="-122"/>
              <a:ea typeface="楷体" panose="02010609060101010101" pitchFamily="49" charset="-122"/>
            </a:endParaRPr>
          </a:p>
        </p:txBody>
      </p:sp>
      <p:grpSp>
        <p:nvGrpSpPr>
          <p:cNvPr id="55" name="组合 54"/>
          <p:cNvGrpSpPr/>
          <p:nvPr/>
        </p:nvGrpSpPr>
        <p:grpSpPr>
          <a:xfrm>
            <a:off x="1981636" y="4277530"/>
            <a:ext cx="6853238" cy="1930400"/>
            <a:chOff x="2022020" y="4932685"/>
            <a:chExt cx="6853238" cy="1930400"/>
          </a:xfrm>
        </p:grpSpPr>
        <p:grpSp>
          <p:nvGrpSpPr>
            <p:cNvPr id="56" name="Group 33"/>
            <p:cNvGrpSpPr/>
            <p:nvPr/>
          </p:nvGrpSpPr>
          <p:grpSpPr bwMode="auto">
            <a:xfrm>
              <a:off x="2022020" y="4932685"/>
              <a:ext cx="6853238" cy="1930400"/>
              <a:chOff x="1200" y="2832"/>
              <a:chExt cx="4317" cy="1216"/>
            </a:xfrm>
          </p:grpSpPr>
          <p:sp>
            <p:nvSpPr>
              <p:cNvPr id="58" name="Text Box 34"/>
              <p:cNvSpPr txBox="1">
                <a:spLocks noChangeArrowheads="1"/>
              </p:cNvSpPr>
              <p:nvPr/>
            </p:nvSpPr>
            <p:spPr bwMode="auto">
              <a:xfrm>
                <a:off x="1200" y="2832"/>
                <a:ext cx="4317" cy="1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eaLnBrk="1" hangingPunct="1">
                  <a:lnSpc>
                    <a:spcPct val="150000"/>
                  </a:lnSpc>
                </a:pPr>
                <a:r>
                  <a:rPr lang="en-US" altLang="zh-CN" sz="2800" dirty="0">
                    <a:solidFill>
                      <a:srgbClr val="0563C1"/>
                    </a:solidFill>
                    <a:latin typeface="楷体" panose="02010609060101010101" pitchFamily="49" charset="-122"/>
                    <a:ea typeface="楷体" panose="02010609060101010101" pitchFamily="49" charset="-122"/>
                  </a:rPr>
                  <a:t>(A1) OP (A2)       A3</a:t>
                </a:r>
                <a:endParaRPr lang="en-US" altLang="zh-CN" sz="2800" dirty="0">
                  <a:solidFill>
                    <a:srgbClr val="0563C1"/>
                  </a:solidFill>
                  <a:latin typeface="楷体" panose="02010609060101010101" pitchFamily="49" charset="-122"/>
                  <a:ea typeface="楷体" panose="02010609060101010101" pitchFamily="49" charset="-122"/>
                </a:endParaRPr>
              </a:p>
              <a:p>
                <a:pPr eaLnBrk="1" hangingPunct="1">
                  <a:lnSpc>
                    <a:spcPct val="150000"/>
                  </a:lnSpc>
                </a:pPr>
                <a:r>
                  <a:rPr lang="zh-CN" altLang="en-US" sz="2800" dirty="0">
                    <a:solidFill>
                      <a:srgbClr val="0563C1"/>
                    </a:solidFill>
                    <a:latin typeface="楷体" panose="02010609060101010101" pitchFamily="49" charset="-122"/>
                    <a:ea typeface="楷体" panose="02010609060101010101" pitchFamily="49" charset="-122"/>
                  </a:rPr>
                  <a:t>下条指令地址</a:t>
                </a:r>
                <a:r>
                  <a:rPr lang="en-US" altLang="zh-CN" sz="2800" dirty="0">
                    <a:solidFill>
                      <a:srgbClr val="0563C1"/>
                    </a:solidFill>
                    <a:latin typeface="楷体" panose="02010609060101010101" pitchFamily="49" charset="-122"/>
                    <a:ea typeface="楷体" panose="02010609060101010101" pitchFamily="49" charset="-122"/>
                  </a:rPr>
                  <a:t>PC</a:t>
                </a:r>
                <a:r>
                  <a:rPr lang="zh-CN" altLang="en-US" sz="2800" dirty="0">
                    <a:solidFill>
                      <a:srgbClr val="0563C1"/>
                    </a:solidFill>
                    <a:latin typeface="楷体" panose="02010609060101010101" pitchFamily="49" charset="-122"/>
                    <a:ea typeface="楷体" panose="02010609060101010101" pitchFamily="49" charset="-122"/>
                  </a:rPr>
                  <a:t>：（</a:t>
                </a:r>
                <a:r>
                  <a:rPr lang="en-US" altLang="zh-CN" sz="2800" dirty="0">
                    <a:solidFill>
                      <a:srgbClr val="0563C1"/>
                    </a:solidFill>
                    <a:latin typeface="楷体" panose="02010609060101010101" pitchFamily="49" charset="-122"/>
                    <a:ea typeface="楷体" panose="02010609060101010101" pitchFamily="49" charset="-122"/>
                  </a:rPr>
                  <a:t>PC</a:t>
                </a:r>
                <a:r>
                  <a:rPr lang="zh-CN" altLang="en-US" sz="2800" dirty="0">
                    <a:solidFill>
                      <a:srgbClr val="0563C1"/>
                    </a:solidFill>
                    <a:latin typeface="楷体" panose="02010609060101010101" pitchFamily="49" charset="-122"/>
                    <a:ea typeface="楷体" panose="02010609060101010101" pitchFamily="49" charset="-122"/>
                  </a:rPr>
                  <a:t>）</a:t>
                </a:r>
                <a:r>
                  <a:rPr lang="en-US" altLang="zh-CN" sz="2800" dirty="0">
                    <a:solidFill>
                      <a:srgbClr val="0563C1"/>
                    </a:solidFill>
                    <a:latin typeface="楷体" panose="02010609060101010101" pitchFamily="49" charset="-122"/>
                    <a:ea typeface="楷体" panose="02010609060101010101" pitchFamily="49" charset="-122"/>
                  </a:rPr>
                  <a:t> +  n      PC</a:t>
                </a:r>
                <a:endParaRPr lang="en-US" altLang="zh-CN" sz="2800" dirty="0">
                  <a:solidFill>
                    <a:srgbClr val="0563C1"/>
                  </a:solidFill>
                  <a:latin typeface="楷体" panose="02010609060101010101" pitchFamily="49" charset="-122"/>
                  <a:ea typeface="楷体" panose="02010609060101010101" pitchFamily="49" charset="-122"/>
                </a:endParaRPr>
              </a:p>
              <a:p>
                <a:pPr>
                  <a:lnSpc>
                    <a:spcPct val="150000"/>
                  </a:lnSpc>
                </a:pPr>
                <a:r>
                  <a:rPr lang="zh-CN" altLang="en-US" sz="2800" dirty="0">
                    <a:latin typeface="楷体" panose="02010609060101010101" pitchFamily="49" charset="-122"/>
                    <a:ea typeface="楷体" panose="02010609060101010101" pitchFamily="49" charset="-122"/>
                  </a:rPr>
                  <a:t>（在模型机中，为简化起见，令</a:t>
                </a:r>
                <a:r>
                  <a:rPr lang="en-US" altLang="zh-CN" sz="2800" dirty="0">
                    <a:latin typeface="楷体" panose="02010609060101010101" pitchFamily="49" charset="-122"/>
                    <a:ea typeface="楷体" panose="02010609060101010101" pitchFamily="49" charset="-122"/>
                  </a:rPr>
                  <a:t>n=1</a:t>
                </a:r>
                <a:r>
                  <a:rPr lang="zh-CN" altLang="en-US" sz="2800" dirty="0">
                    <a:latin typeface="楷体" panose="02010609060101010101" pitchFamily="49" charset="-122"/>
                    <a:ea typeface="楷体" panose="02010609060101010101" pitchFamily="49" charset="-122"/>
                  </a:rPr>
                  <a:t>）</a:t>
                </a:r>
                <a:endParaRPr lang="zh-CN" altLang="en-US" sz="2800" dirty="0">
                  <a:latin typeface="楷体" panose="02010609060101010101" pitchFamily="49" charset="-122"/>
                  <a:ea typeface="楷体" panose="02010609060101010101" pitchFamily="49" charset="-122"/>
                </a:endParaRPr>
              </a:p>
            </p:txBody>
          </p:sp>
          <p:sp>
            <p:nvSpPr>
              <p:cNvPr id="59" name="Line 35"/>
              <p:cNvSpPr>
                <a:spLocks noChangeShapeType="1"/>
              </p:cNvSpPr>
              <p:nvPr/>
            </p:nvSpPr>
            <p:spPr bwMode="auto">
              <a:xfrm>
                <a:off x="2874" y="3066"/>
                <a:ext cx="336" cy="0"/>
              </a:xfrm>
              <a:prstGeom prst="line">
                <a:avLst/>
              </a:prstGeom>
              <a:noFill/>
              <a:ln w="38100">
                <a:solidFill>
                  <a:srgbClr val="0563C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sz="2800">
                  <a:solidFill>
                    <a:srgbClr val="0563C1"/>
                  </a:solidFill>
                  <a:latin typeface="楷体" panose="02010609060101010101" pitchFamily="49" charset="-122"/>
                  <a:ea typeface="楷体" panose="02010609060101010101" pitchFamily="49" charset="-122"/>
                </a:endParaRPr>
              </a:p>
            </p:txBody>
          </p:sp>
        </p:grpSp>
        <p:sp>
          <p:nvSpPr>
            <p:cNvPr id="57" name="Line 35"/>
            <p:cNvSpPr>
              <a:spLocks noChangeShapeType="1"/>
            </p:cNvSpPr>
            <p:nvPr/>
          </p:nvSpPr>
          <p:spPr bwMode="auto">
            <a:xfrm>
              <a:off x="7227328" y="5963884"/>
              <a:ext cx="533400" cy="0"/>
            </a:xfrm>
            <a:prstGeom prst="line">
              <a:avLst/>
            </a:prstGeom>
            <a:noFill/>
            <a:ln w="38100">
              <a:solidFill>
                <a:srgbClr val="0563C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sz="2800">
                <a:solidFill>
                  <a:srgbClr val="0563C1"/>
                </a:solidFill>
                <a:latin typeface="楷体" panose="02010609060101010101" pitchFamily="49" charset="-122"/>
                <a:ea typeface="楷体" panose="02010609060101010101" pitchFamily="49" charset="-122"/>
              </a:endParaRPr>
            </a:p>
          </p:txBody>
        </p:sp>
      </p:grpSp>
      <p:grpSp>
        <p:nvGrpSpPr>
          <p:cNvPr id="2" name="组合 1"/>
          <p:cNvGrpSpPr/>
          <p:nvPr/>
        </p:nvGrpSpPr>
        <p:grpSpPr>
          <a:xfrm>
            <a:off x="774115" y="1923371"/>
            <a:ext cx="7152822" cy="737235"/>
            <a:chOff x="241396" y="1961755"/>
            <a:chExt cx="7152822" cy="737235"/>
          </a:xfrm>
        </p:grpSpPr>
        <p:sp>
          <p:nvSpPr>
            <p:cNvPr id="45" name="Text Box 19"/>
            <p:cNvSpPr txBox="1">
              <a:spLocks noChangeArrowheads="1"/>
            </p:cNvSpPr>
            <p:nvPr/>
          </p:nvSpPr>
          <p:spPr bwMode="auto">
            <a:xfrm>
              <a:off x="241396" y="1961755"/>
              <a:ext cx="7152822" cy="737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a:lnSpc>
                  <a:spcPct val="150000"/>
                </a:lnSpc>
                <a:spcBef>
                  <a:spcPct val="50000"/>
                </a:spcBef>
              </a:pPr>
              <a:r>
                <a:rPr lang="zh-CN" altLang="en-US" sz="2800" dirty="0">
                  <a:latin typeface="楷体" panose="02010609060101010101" pitchFamily="49" charset="-122"/>
                  <a:ea typeface="楷体" panose="02010609060101010101" pitchFamily="49" charset="-122"/>
                </a:rPr>
                <a:t>四地址指令    三地址指令：</a:t>
              </a:r>
              <a:endParaRPr lang="en-US" altLang="zh-CN" sz="2800" dirty="0">
                <a:solidFill>
                  <a:srgbClr val="0563C1"/>
                </a:solidFill>
                <a:latin typeface="楷体" panose="02010609060101010101" pitchFamily="49" charset="-122"/>
                <a:ea typeface="楷体" panose="02010609060101010101" pitchFamily="49" charset="-122"/>
              </a:endParaRPr>
            </a:p>
          </p:txBody>
        </p:sp>
        <p:sp>
          <p:nvSpPr>
            <p:cNvPr id="63" name="Line 35"/>
            <p:cNvSpPr>
              <a:spLocks noChangeShapeType="1"/>
            </p:cNvSpPr>
            <p:nvPr/>
          </p:nvSpPr>
          <p:spPr bwMode="auto">
            <a:xfrm>
              <a:off x="2201407" y="2364338"/>
              <a:ext cx="533400" cy="0"/>
            </a:xfrm>
            <a:prstGeom prst="line">
              <a:avLst/>
            </a:prstGeom>
            <a:noFill/>
            <a:ln w="38100">
              <a:solidFill>
                <a:srgbClr val="0563C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sz="2800">
                <a:solidFill>
                  <a:srgbClr val="0563C1"/>
                </a:solidFill>
                <a:latin typeface="楷体" panose="02010609060101010101" pitchFamily="49" charset="-122"/>
                <a:ea typeface="楷体" panose="02010609060101010101" pitchFamily="49" charset="-122"/>
              </a:endParaRPr>
            </a:p>
          </p:txBody>
        </p:sp>
      </p:grpSp>
      <p:sp>
        <p:nvSpPr>
          <p:cNvPr id="64" name="Text Box 18"/>
          <p:cNvSpPr txBox="1">
            <a:spLocks noChangeArrowheads="1"/>
          </p:cNvSpPr>
          <p:nvPr/>
        </p:nvSpPr>
        <p:spPr bwMode="auto">
          <a:xfrm>
            <a:off x="2278624" y="3701521"/>
            <a:ext cx="1371600" cy="4370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eaLnBrk="1" hangingPunct="1">
              <a:lnSpc>
                <a:spcPct val="80000"/>
              </a:lnSpc>
              <a:spcBef>
                <a:spcPct val="50000"/>
              </a:spcBef>
            </a:pPr>
            <a:r>
              <a:rPr lang="zh-CN" altLang="en-US" sz="2800" dirty="0">
                <a:solidFill>
                  <a:srgbClr val="DF3C09"/>
                </a:solidFill>
                <a:latin typeface="楷体" panose="02010609060101010101" pitchFamily="49" charset="-122"/>
                <a:ea typeface="楷体" panose="02010609060101010101" pitchFamily="49" charset="-122"/>
              </a:rPr>
              <a:t>操作码</a:t>
            </a:r>
            <a:endParaRPr lang="zh-CN" altLang="en-US" sz="2800" dirty="0">
              <a:solidFill>
                <a:srgbClr val="DF3C09"/>
              </a:solidFill>
              <a:latin typeface="楷体" panose="02010609060101010101" pitchFamily="49" charset="-122"/>
              <a:ea typeface="楷体" panose="02010609060101010101" pitchFamily="49" charset="-122"/>
            </a:endParaRPr>
          </a:p>
        </p:txBody>
      </p:sp>
      <p:sp>
        <p:nvSpPr>
          <p:cNvPr id="65" name="AutoShape 27"/>
          <p:cNvSpPr/>
          <p:nvPr/>
        </p:nvSpPr>
        <p:spPr bwMode="auto">
          <a:xfrm rot="16200000">
            <a:off x="2862147" y="2890031"/>
            <a:ext cx="152400" cy="990833"/>
          </a:xfrm>
          <a:prstGeom prst="leftBrace">
            <a:avLst>
              <a:gd name="adj1" fmla="val 66556"/>
              <a:gd name="adj2" fmla="val 50000"/>
            </a:avLst>
          </a:prstGeom>
          <a:noFill/>
          <a:ln w="381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endParaRPr lang="zh-CN" altLang="en-US" sz="2800">
              <a:latin typeface="楷体" panose="02010609060101010101" pitchFamily="49" charset="-122"/>
              <a:ea typeface="楷体" panose="02010609060101010101" pitchFamily="49" charset="-122"/>
            </a:endParaRPr>
          </a:p>
        </p:txBody>
      </p:sp>
      <p:sp>
        <p:nvSpPr>
          <p:cNvPr id="66" name="Text Box 18"/>
          <p:cNvSpPr txBox="1">
            <a:spLocks noChangeArrowheads="1"/>
          </p:cNvSpPr>
          <p:nvPr/>
        </p:nvSpPr>
        <p:spPr bwMode="auto">
          <a:xfrm>
            <a:off x="4993862" y="3529166"/>
            <a:ext cx="1371600" cy="7817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eaLnBrk="1" hangingPunct="1">
              <a:lnSpc>
                <a:spcPct val="80000"/>
              </a:lnSpc>
              <a:spcBef>
                <a:spcPct val="50000"/>
              </a:spcBef>
            </a:pPr>
            <a:r>
              <a:rPr lang="zh-CN" altLang="en-US" sz="2800" dirty="0">
                <a:solidFill>
                  <a:srgbClr val="DF3C09"/>
                </a:solidFill>
                <a:latin typeface="楷体" panose="02010609060101010101" pitchFamily="49" charset="-122"/>
                <a:ea typeface="楷体" panose="02010609060101010101" pitchFamily="49" charset="-122"/>
              </a:rPr>
              <a:t>操作数地址</a:t>
            </a:r>
            <a:r>
              <a:rPr lang="en-US" altLang="zh-CN" sz="2800" dirty="0">
                <a:solidFill>
                  <a:srgbClr val="DF3C09"/>
                </a:solidFill>
                <a:latin typeface="楷体" panose="02010609060101010101" pitchFamily="49" charset="-122"/>
                <a:ea typeface="楷体" panose="02010609060101010101" pitchFamily="49" charset="-122"/>
              </a:rPr>
              <a:t>2</a:t>
            </a:r>
            <a:endParaRPr lang="zh-CN" altLang="en-US" sz="2800" dirty="0">
              <a:solidFill>
                <a:srgbClr val="DF3C09"/>
              </a:solidFill>
              <a:latin typeface="楷体" panose="02010609060101010101" pitchFamily="49" charset="-122"/>
              <a:ea typeface="楷体" panose="02010609060101010101" pitchFamily="49" charset="-122"/>
            </a:endParaRPr>
          </a:p>
        </p:txBody>
      </p:sp>
      <p:sp>
        <p:nvSpPr>
          <p:cNvPr id="67" name="AutoShape 27"/>
          <p:cNvSpPr/>
          <p:nvPr/>
        </p:nvSpPr>
        <p:spPr bwMode="auto">
          <a:xfrm rot="16200000">
            <a:off x="5503756" y="2776168"/>
            <a:ext cx="152400" cy="1219200"/>
          </a:xfrm>
          <a:prstGeom prst="leftBrace">
            <a:avLst>
              <a:gd name="adj1" fmla="val 66556"/>
              <a:gd name="adj2" fmla="val 50000"/>
            </a:avLst>
          </a:prstGeom>
          <a:noFill/>
          <a:ln w="381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endParaRPr lang="zh-CN" altLang="en-US" sz="2800">
              <a:latin typeface="楷体" panose="02010609060101010101" pitchFamily="49" charset="-122"/>
              <a:ea typeface="楷体" panose="02010609060101010101" pitchFamily="49" charset="-122"/>
            </a:endParaRPr>
          </a:p>
        </p:txBody>
      </p:sp>
      <p:sp>
        <p:nvSpPr>
          <p:cNvPr id="68" name="Text Box 19"/>
          <p:cNvSpPr txBox="1">
            <a:spLocks noChangeArrowheads="1"/>
          </p:cNvSpPr>
          <p:nvPr/>
        </p:nvSpPr>
        <p:spPr bwMode="auto">
          <a:xfrm>
            <a:off x="785515" y="2699356"/>
            <a:ext cx="1418669" cy="63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a:lnSpc>
                <a:spcPct val="150000"/>
              </a:lnSpc>
              <a:spcBef>
                <a:spcPct val="50000"/>
              </a:spcBef>
            </a:pPr>
            <a:r>
              <a:rPr lang="zh-CN" altLang="en-US" sz="2800" dirty="0">
                <a:latin typeface="楷体" panose="02010609060101010101" pitchFamily="49" charset="-122"/>
                <a:ea typeface="楷体" panose="02010609060101010101" pitchFamily="49" charset="-122"/>
              </a:rPr>
              <a:t>格式：</a:t>
            </a:r>
            <a:endParaRPr lang="zh-CN" altLang="en-US" sz="2800" dirty="0">
              <a:latin typeface="楷体" panose="02010609060101010101" pitchFamily="49" charset="-122"/>
              <a:ea typeface="楷体" panose="020106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anim calcmode="lin" valueType="num">
                                      <p:cBhvr>
                                        <p:cTn id="7" dur="500" fill="hold"/>
                                        <p:tgtEl>
                                          <p:spTgt spid="17">
                                            <p:txEl>
                                              <p:pRg st="0" end="0"/>
                                            </p:txEl>
                                          </p:spTgt>
                                        </p:tgtEl>
                                        <p:attrNameLst>
                                          <p:attrName>ppt_x</p:attrName>
                                        </p:attrNameLst>
                                      </p:cBhvr>
                                      <p:tavLst>
                                        <p:tav tm="0">
                                          <p:val>
                                            <p:strVal val="#ppt_x-#ppt_w/2"/>
                                          </p:val>
                                        </p:tav>
                                        <p:tav tm="100000">
                                          <p:val>
                                            <p:strVal val="#ppt_x"/>
                                          </p:val>
                                        </p:tav>
                                      </p:tavLst>
                                    </p:anim>
                                    <p:anim calcmode="lin" valueType="num">
                                      <p:cBhvr>
                                        <p:cTn id="8" dur="500" fill="hold"/>
                                        <p:tgtEl>
                                          <p:spTgt spid="17">
                                            <p:txEl>
                                              <p:pRg st="0" end="0"/>
                                            </p:txEl>
                                          </p:spTgt>
                                        </p:tgtEl>
                                        <p:attrNameLst>
                                          <p:attrName>ppt_y</p:attrName>
                                        </p:attrNameLst>
                                      </p:cBhvr>
                                      <p:tavLst>
                                        <p:tav tm="0">
                                          <p:val>
                                            <p:strVal val="#ppt_y"/>
                                          </p:val>
                                        </p:tav>
                                        <p:tav tm="100000">
                                          <p:val>
                                            <p:strVal val="#ppt_y"/>
                                          </p:val>
                                        </p:tav>
                                      </p:tavLst>
                                    </p:anim>
                                    <p:anim calcmode="lin" valueType="num">
                                      <p:cBhvr>
                                        <p:cTn id="9" dur="500" fill="hold"/>
                                        <p:tgtEl>
                                          <p:spTgt spid="17">
                                            <p:txEl>
                                              <p:pRg st="0" end="0"/>
                                            </p:txEl>
                                          </p:spTgt>
                                        </p:tgtEl>
                                        <p:attrNameLst>
                                          <p:attrName>ppt_w</p:attrName>
                                        </p:attrNameLst>
                                      </p:cBhvr>
                                      <p:tavLst>
                                        <p:tav tm="0">
                                          <p:val>
                                            <p:fltVal val="0"/>
                                          </p:val>
                                        </p:tav>
                                        <p:tav tm="100000">
                                          <p:val>
                                            <p:strVal val="#ppt_w"/>
                                          </p:val>
                                        </p:tav>
                                      </p:tavLst>
                                    </p:anim>
                                    <p:anim calcmode="lin" valueType="num">
                                      <p:cBhvr>
                                        <p:cTn id="10" dur="500" fill="hold"/>
                                        <p:tgtEl>
                                          <p:spTgt spid="17">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wipe(left)">
                                      <p:cBhvr>
                                        <p:cTn id="15" dur="500"/>
                                        <p:tgtEl>
                                          <p:spTgt spid="2"/>
                                        </p:tgtEl>
                                      </p:cBhvr>
                                    </p:animEffect>
                                  </p:childTnLst>
                                </p:cTn>
                              </p:par>
                            </p:childTnLst>
                          </p:cTn>
                        </p:par>
                      </p:childTnLst>
                    </p:cTn>
                  </p:par>
                  <p:par>
                    <p:cTn id="16" fill="hold">
                      <p:stCondLst>
                        <p:cond delay="indefinite"/>
                      </p:stCondLst>
                      <p:childTnLst>
                        <p:par>
                          <p:cTn id="17" fill="hold">
                            <p:stCondLst>
                              <p:cond delay="0"/>
                            </p:stCondLst>
                            <p:childTnLst>
                              <p:par>
                                <p:cTn id="18" presetID="12" presetClass="entr" presetSubtype="8" fill="hold" grpId="0" nodeType="clickEffect">
                                  <p:stCondLst>
                                    <p:cond delay="0"/>
                                  </p:stCondLst>
                                  <p:childTnLst>
                                    <p:set>
                                      <p:cBhvr>
                                        <p:cTn id="19" dur="1" fill="hold">
                                          <p:stCondLst>
                                            <p:cond delay="0"/>
                                          </p:stCondLst>
                                        </p:cTn>
                                        <p:tgtEl>
                                          <p:spTgt spid="68"/>
                                        </p:tgtEl>
                                        <p:attrNameLst>
                                          <p:attrName>style.visibility</p:attrName>
                                        </p:attrNameLst>
                                      </p:cBhvr>
                                      <p:to>
                                        <p:strVal val="visible"/>
                                      </p:to>
                                    </p:set>
                                    <p:anim calcmode="lin" valueType="num">
                                      <p:cBhvr additive="base">
                                        <p:cTn id="20" dur="500"/>
                                        <p:tgtEl>
                                          <p:spTgt spid="68"/>
                                        </p:tgtEl>
                                        <p:attrNameLst>
                                          <p:attrName>ppt_x</p:attrName>
                                        </p:attrNameLst>
                                      </p:cBhvr>
                                      <p:tavLst>
                                        <p:tav tm="0">
                                          <p:val>
                                            <p:strVal val="#ppt_x-#ppt_w*1.125000"/>
                                          </p:val>
                                        </p:tav>
                                        <p:tav tm="100000">
                                          <p:val>
                                            <p:strVal val="#ppt_x"/>
                                          </p:val>
                                        </p:tav>
                                      </p:tavLst>
                                    </p:anim>
                                    <p:animEffect transition="in" filter="wipe(right)">
                                      <p:cBhvr>
                                        <p:cTn id="21" dur="500"/>
                                        <p:tgtEl>
                                          <p:spTgt spid="68"/>
                                        </p:tgtEl>
                                      </p:cBhvr>
                                    </p:animEffect>
                                  </p:childTnLst>
                                </p:cTn>
                              </p:par>
                            </p:childTnLst>
                          </p:cTn>
                        </p:par>
                      </p:childTnLst>
                    </p:cTn>
                  </p:par>
                  <p:par>
                    <p:cTn id="22" fill="hold">
                      <p:stCondLst>
                        <p:cond delay="indefinite"/>
                      </p:stCondLst>
                      <p:childTnLst>
                        <p:par>
                          <p:cTn id="23" fill="hold">
                            <p:stCondLst>
                              <p:cond delay="0"/>
                            </p:stCondLst>
                            <p:childTnLst>
                              <p:par>
                                <p:cTn id="24" presetID="2" presetClass="entr" presetSubtype="2" fill="hold" nodeType="clickEffect">
                                  <p:stCondLst>
                                    <p:cond delay="0"/>
                                  </p:stCondLst>
                                  <p:childTnLst>
                                    <p:set>
                                      <p:cBhvr>
                                        <p:cTn id="25" dur="1" fill="hold">
                                          <p:stCondLst>
                                            <p:cond delay="0"/>
                                          </p:stCondLst>
                                        </p:cTn>
                                        <p:tgtEl>
                                          <p:spTgt spid="46"/>
                                        </p:tgtEl>
                                        <p:attrNameLst>
                                          <p:attrName>style.visibility</p:attrName>
                                        </p:attrNameLst>
                                      </p:cBhvr>
                                      <p:to>
                                        <p:strVal val="visible"/>
                                      </p:to>
                                    </p:set>
                                    <p:anim calcmode="lin" valueType="num">
                                      <p:cBhvr additive="base">
                                        <p:cTn id="26" dur="500" fill="hold"/>
                                        <p:tgtEl>
                                          <p:spTgt spid="46"/>
                                        </p:tgtEl>
                                        <p:attrNameLst>
                                          <p:attrName>ppt_x</p:attrName>
                                        </p:attrNameLst>
                                      </p:cBhvr>
                                      <p:tavLst>
                                        <p:tav tm="0">
                                          <p:val>
                                            <p:strVal val="1+#ppt_w/2"/>
                                          </p:val>
                                        </p:tav>
                                        <p:tav tm="100000">
                                          <p:val>
                                            <p:strVal val="#ppt_x"/>
                                          </p:val>
                                        </p:tav>
                                      </p:tavLst>
                                    </p:anim>
                                    <p:anim calcmode="lin" valueType="num">
                                      <p:cBhvr additive="base">
                                        <p:cTn id="27" dur="500" fill="hold"/>
                                        <p:tgtEl>
                                          <p:spTgt spid="46"/>
                                        </p:tgtEl>
                                        <p:attrNameLst>
                                          <p:attrName>ppt_y</p:attrName>
                                        </p:attrNameLst>
                                      </p:cBhvr>
                                      <p:tavLst>
                                        <p:tav tm="0">
                                          <p:val>
                                            <p:strVal val="#ppt_y"/>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65"/>
                                        </p:tgtEl>
                                        <p:attrNameLst>
                                          <p:attrName>style.visibility</p:attrName>
                                        </p:attrNameLst>
                                      </p:cBhvr>
                                      <p:to>
                                        <p:strVal val="visible"/>
                                      </p:to>
                                    </p:set>
                                    <p:animEffect transition="in" filter="wipe(up)">
                                      <p:cBhvr>
                                        <p:cTn id="32" dur="500"/>
                                        <p:tgtEl>
                                          <p:spTgt spid="65"/>
                                        </p:tgtEl>
                                      </p:cBhvr>
                                    </p:animEffect>
                                  </p:childTnLst>
                                </p:cTn>
                              </p:par>
                            </p:childTnLst>
                          </p:cTn>
                        </p:par>
                        <p:par>
                          <p:cTn id="33" fill="hold">
                            <p:stCondLst>
                              <p:cond delay="500"/>
                            </p:stCondLst>
                            <p:childTnLst>
                              <p:par>
                                <p:cTn id="34" presetID="22" presetClass="entr" presetSubtype="1" fill="hold" grpId="0" nodeType="afterEffect">
                                  <p:stCondLst>
                                    <p:cond delay="0"/>
                                  </p:stCondLst>
                                  <p:childTnLst>
                                    <p:set>
                                      <p:cBhvr>
                                        <p:cTn id="35" dur="1" fill="hold">
                                          <p:stCondLst>
                                            <p:cond delay="0"/>
                                          </p:stCondLst>
                                        </p:cTn>
                                        <p:tgtEl>
                                          <p:spTgt spid="64"/>
                                        </p:tgtEl>
                                        <p:attrNameLst>
                                          <p:attrName>style.visibility</p:attrName>
                                        </p:attrNameLst>
                                      </p:cBhvr>
                                      <p:to>
                                        <p:strVal val="visible"/>
                                      </p:to>
                                    </p:set>
                                    <p:animEffect transition="in" filter="wipe(up)">
                                      <p:cBhvr>
                                        <p:cTn id="36" dur="500"/>
                                        <p:tgtEl>
                                          <p:spTgt spid="64"/>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1" fill="hold" grpId="0" nodeType="clickEffect">
                                  <p:stCondLst>
                                    <p:cond delay="0"/>
                                  </p:stCondLst>
                                  <p:childTnLst>
                                    <p:set>
                                      <p:cBhvr>
                                        <p:cTn id="40" dur="1" fill="hold">
                                          <p:stCondLst>
                                            <p:cond delay="0"/>
                                          </p:stCondLst>
                                        </p:cTn>
                                        <p:tgtEl>
                                          <p:spTgt spid="51"/>
                                        </p:tgtEl>
                                        <p:attrNameLst>
                                          <p:attrName>style.visibility</p:attrName>
                                        </p:attrNameLst>
                                      </p:cBhvr>
                                      <p:to>
                                        <p:strVal val="visible"/>
                                      </p:to>
                                    </p:set>
                                    <p:animEffect transition="in" filter="wipe(up)">
                                      <p:cBhvr>
                                        <p:cTn id="41" dur="500"/>
                                        <p:tgtEl>
                                          <p:spTgt spid="51"/>
                                        </p:tgtEl>
                                      </p:cBhvr>
                                    </p:animEffect>
                                  </p:childTnLst>
                                </p:cTn>
                              </p:par>
                            </p:childTnLst>
                          </p:cTn>
                        </p:par>
                        <p:par>
                          <p:cTn id="42" fill="hold">
                            <p:stCondLst>
                              <p:cond delay="500"/>
                            </p:stCondLst>
                            <p:childTnLst>
                              <p:par>
                                <p:cTn id="43" presetID="22" presetClass="entr" presetSubtype="1" fill="hold" grpId="0" nodeType="afterEffect">
                                  <p:stCondLst>
                                    <p:cond delay="0"/>
                                  </p:stCondLst>
                                  <p:childTnLst>
                                    <p:set>
                                      <p:cBhvr>
                                        <p:cTn id="44" dur="1" fill="hold">
                                          <p:stCondLst>
                                            <p:cond delay="0"/>
                                          </p:stCondLst>
                                        </p:cTn>
                                        <p:tgtEl>
                                          <p:spTgt spid="44"/>
                                        </p:tgtEl>
                                        <p:attrNameLst>
                                          <p:attrName>style.visibility</p:attrName>
                                        </p:attrNameLst>
                                      </p:cBhvr>
                                      <p:to>
                                        <p:strVal val="visible"/>
                                      </p:to>
                                    </p:set>
                                    <p:animEffect transition="in" filter="wipe(up)">
                                      <p:cBhvr>
                                        <p:cTn id="45" dur="500"/>
                                        <p:tgtEl>
                                          <p:spTgt spid="44"/>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1" fill="hold" grpId="0" nodeType="clickEffect">
                                  <p:stCondLst>
                                    <p:cond delay="0"/>
                                  </p:stCondLst>
                                  <p:childTnLst>
                                    <p:set>
                                      <p:cBhvr>
                                        <p:cTn id="49" dur="1" fill="hold">
                                          <p:stCondLst>
                                            <p:cond delay="0"/>
                                          </p:stCondLst>
                                        </p:cTn>
                                        <p:tgtEl>
                                          <p:spTgt spid="67"/>
                                        </p:tgtEl>
                                        <p:attrNameLst>
                                          <p:attrName>style.visibility</p:attrName>
                                        </p:attrNameLst>
                                      </p:cBhvr>
                                      <p:to>
                                        <p:strVal val="visible"/>
                                      </p:to>
                                    </p:set>
                                    <p:animEffect transition="in" filter="wipe(up)">
                                      <p:cBhvr>
                                        <p:cTn id="50" dur="500"/>
                                        <p:tgtEl>
                                          <p:spTgt spid="67"/>
                                        </p:tgtEl>
                                      </p:cBhvr>
                                    </p:animEffect>
                                  </p:childTnLst>
                                </p:cTn>
                              </p:par>
                            </p:childTnLst>
                          </p:cTn>
                        </p:par>
                        <p:par>
                          <p:cTn id="51" fill="hold">
                            <p:stCondLst>
                              <p:cond delay="500"/>
                            </p:stCondLst>
                            <p:childTnLst>
                              <p:par>
                                <p:cTn id="52" presetID="22" presetClass="entr" presetSubtype="1" fill="hold" grpId="0" nodeType="afterEffect">
                                  <p:stCondLst>
                                    <p:cond delay="0"/>
                                  </p:stCondLst>
                                  <p:childTnLst>
                                    <p:set>
                                      <p:cBhvr>
                                        <p:cTn id="53" dur="1" fill="hold">
                                          <p:stCondLst>
                                            <p:cond delay="0"/>
                                          </p:stCondLst>
                                        </p:cTn>
                                        <p:tgtEl>
                                          <p:spTgt spid="66"/>
                                        </p:tgtEl>
                                        <p:attrNameLst>
                                          <p:attrName>style.visibility</p:attrName>
                                        </p:attrNameLst>
                                      </p:cBhvr>
                                      <p:to>
                                        <p:strVal val="visible"/>
                                      </p:to>
                                    </p:set>
                                    <p:animEffect transition="in" filter="wipe(up)">
                                      <p:cBhvr>
                                        <p:cTn id="54" dur="500"/>
                                        <p:tgtEl>
                                          <p:spTgt spid="66"/>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1" fill="hold" grpId="0" nodeType="clickEffect">
                                  <p:stCondLst>
                                    <p:cond delay="0"/>
                                  </p:stCondLst>
                                  <p:childTnLst>
                                    <p:set>
                                      <p:cBhvr>
                                        <p:cTn id="58" dur="1" fill="hold">
                                          <p:stCondLst>
                                            <p:cond delay="0"/>
                                          </p:stCondLst>
                                        </p:cTn>
                                        <p:tgtEl>
                                          <p:spTgt spid="52"/>
                                        </p:tgtEl>
                                        <p:attrNameLst>
                                          <p:attrName>style.visibility</p:attrName>
                                        </p:attrNameLst>
                                      </p:cBhvr>
                                      <p:to>
                                        <p:strVal val="visible"/>
                                      </p:to>
                                    </p:set>
                                    <p:animEffect transition="in" filter="wipe(up)">
                                      <p:cBhvr>
                                        <p:cTn id="59" dur="500"/>
                                        <p:tgtEl>
                                          <p:spTgt spid="52"/>
                                        </p:tgtEl>
                                      </p:cBhvr>
                                    </p:animEffect>
                                  </p:childTnLst>
                                </p:cTn>
                              </p:par>
                            </p:childTnLst>
                          </p:cTn>
                        </p:par>
                        <p:par>
                          <p:cTn id="60" fill="hold">
                            <p:stCondLst>
                              <p:cond delay="500"/>
                            </p:stCondLst>
                            <p:childTnLst>
                              <p:par>
                                <p:cTn id="61" presetID="22" presetClass="entr" presetSubtype="1" fill="hold" grpId="0" nodeType="afterEffect">
                                  <p:stCondLst>
                                    <p:cond delay="0"/>
                                  </p:stCondLst>
                                  <p:childTnLst>
                                    <p:set>
                                      <p:cBhvr>
                                        <p:cTn id="62" dur="1" fill="hold">
                                          <p:stCondLst>
                                            <p:cond delay="0"/>
                                          </p:stCondLst>
                                        </p:cTn>
                                        <p:tgtEl>
                                          <p:spTgt spid="53"/>
                                        </p:tgtEl>
                                        <p:attrNameLst>
                                          <p:attrName>style.visibility</p:attrName>
                                        </p:attrNameLst>
                                      </p:cBhvr>
                                      <p:to>
                                        <p:strVal val="visible"/>
                                      </p:to>
                                    </p:set>
                                    <p:animEffect transition="in" filter="wipe(up)">
                                      <p:cBhvr>
                                        <p:cTn id="63" dur="500"/>
                                        <p:tgtEl>
                                          <p:spTgt spid="53"/>
                                        </p:tgtEl>
                                      </p:cBhvr>
                                    </p:animEffect>
                                  </p:childTnLst>
                                </p:cTn>
                              </p:par>
                            </p:childTnLst>
                          </p:cTn>
                        </p:par>
                      </p:childTnLst>
                    </p:cTn>
                  </p:par>
                  <p:par>
                    <p:cTn id="64" fill="hold">
                      <p:stCondLst>
                        <p:cond delay="indefinite"/>
                      </p:stCondLst>
                      <p:childTnLst>
                        <p:par>
                          <p:cTn id="65" fill="hold">
                            <p:stCondLst>
                              <p:cond delay="0"/>
                            </p:stCondLst>
                            <p:childTnLst>
                              <p:par>
                                <p:cTn id="66" presetID="12" presetClass="entr" presetSubtype="8" fill="hold" grpId="0" nodeType="clickEffect">
                                  <p:stCondLst>
                                    <p:cond delay="0"/>
                                  </p:stCondLst>
                                  <p:childTnLst>
                                    <p:set>
                                      <p:cBhvr>
                                        <p:cTn id="67" dur="1" fill="hold">
                                          <p:stCondLst>
                                            <p:cond delay="0"/>
                                          </p:stCondLst>
                                        </p:cTn>
                                        <p:tgtEl>
                                          <p:spTgt spid="54"/>
                                        </p:tgtEl>
                                        <p:attrNameLst>
                                          <p:attrName>style.visibility</p:attrName>
                                        </p:attrNameLst>
                                      </p:cBhvr>
                                      <p:to>
                                        <p:strVal val="visible"/>
                                      </p:to>
                                    </p:set>
                                    <p:animEffect transition="in" filter="slide(fromLeft)">
                                      <p:cBhvr>
                                        <p:cTn id="68" dur="500"/>
                                        <p:tgtEl>
                                          <p:spTgt spid="54"/>
                                        </p:tgtEl>
                                      </p:cBhvr>
                                    </p:animEffect>
                                  </p:childTnLst>
                                </p:cTn>
                              </p:par>
                            </p:childTnLst>
                          </p:cTn>
                        </p:par>
                      </p:childTnLst>
                    </p:cTn>
                  </p:par>
                  <p:par>
                    <p:cTn id="69" fill="hold">
                      <p:stCondLst>
                        <p:cond delay="indefinite"/>
                      </p:stCondLst>
                      <p:childTnLst>
                        <p:par>
                          <p:cTn id="70" fill="hold">
                            <p:stCondLst>
                              <p:cond delay="0"/>
                            </p:stCondLst>
                            <p:childTnLst>
                              <p:par>
                                <p:cTn id="71" presetID="17" presetClass="entr" presetSubtype="8" fill="hold" nodeType="clickEffect">
                                  <p:stCondLst>
                                    <p:cond delay="0"/>
                                  </p:stCondLst>
                                  <p:childTnLst>
                                    <p:set>
                                      <p:cBhvr>
                                        <p:cTn id="72" dur="1" fill="hold">
                                          <p:stCondLst>
                                            <p:cond delay="0"/>
                                          </p:stCondLst>
                                        </p:cTn>
                                        <p:tgtEl>
                                          <p:spTgt spid="55"/>
                                        </p:tgtEl>
                                        <p:attrNameLst>
                                          <p:attrName>style.visibility</p:attrName>
                                        </p:attrNameLst>
                                      </p:cBhvr>
                                      <p:to>
                                        <p:strVal val="visible"/>
                                      </p:to>
                                    </p:set>
                                    <p:anim calcmode="lin" valueType="num">
                                      <p:cBhvr>
                                        <p:cTn id="73" dur="500" fill="hold"/>
                                        <p:tgtEl>
                                          <p:spTgt spid="55"/>
                                        </p:tgtEl>
                                        <p:attrNameLst>
                                          <p:attrName>ppt_x</p:attrName>
                                        </p:attrNameLst>
                                      </p:cBhvr>
                                      <p:tavLst>
                                        <p:tav tm="0">
                                          <p:val>
                                            <p:strVal val="#ppt_x-#ppt_w/2"/>
                                          </p:val>
                                        </p:tav>
                                        <p:tav tm="100000">
                                          <p:val>
                                            <p:strVal val="#ppt_x"/>
                                          </p:val>
                                        </p:tav>
                                      </p:tavLst>
                                    </p:anim>
                                    <p:anim calcmode="lin" valueType="num">
                                      <p:cBhvr>
                                        <p:cTn id="74" dur="500" fill="hold"/>
                                        <p:tgtEl>
                                          <p:spTgt spid="55"/>
                                        </p:tgtEl>
                                        <p:attrNameLst>
                                          <p:attrName>ppt_y</p:attrName>
                                        </p:attrNameLst>
                                      </p:cBhvr>
                                      <p:tavLst>
                                        <p:tav tm="0">
                                          <p:val>
                                            <p:strVal val="#ppt_y"/>
                                          </p:val>
                                        </p:tav>
                                        <p:tav tm="100000">
                                          <p:val>
                                            <p:strVal val="#ppt_y"/>
                                          </p:val>
                                        </p:tav>
                                      </p:tavLst>
                                    </p:anim>
                                    <p:anim calcmode="lin" valueType="num">
                                      <p:cBhvr>
                                        <p:cTn id="75" dur="500" fill="hold"/>
                                        <p:tgtEl>
                                          <p:spTgt spid="55"/>
                                        </p:tgtEl>
                                        <p:attrNameLst>
                                          <p:attrName>ppt_w</p:attrName>
                                        </p:attrNameLst>
                                      </p:cBhvr>
                                      <p:tavLst>
                                        <p:tav tm="0">
                                          <p:val>
                                            <p:fltVal val="0"/>
                                          </p:val>
                                        </p:tav>
                                        <p:tav tm="100000">
                                          <p:val>
                                            <p:strVal val="#ppt_w"/>
                                          </p:val>
                                        </p:tav>
                                      </p:tavLst>
                                    </p:anim>
                                    <p:anim calcmode="lin" valueType="num">
                                      <p:cBhvr>
                                        <p:cTn id="76" dur="500" fill="hold"/>
                                        <p:tgtEl>
                                          <p:spTgt spid="5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uild="p"/>
      <p:bldP spid="44" grpId="0"/>
      <p:bldP spid="51" grpId="0" animBg="1"/>
      <p:bldP spid="52" grpId="0" animBg="1"/>
      <p:bldP spid="53" grpId="0"/>
      <p:bldP spid="54" grpId="0"/>
      <p:bldP spid="64" grpId="0"/>
      <p:bldP spid="65" grpId="0" animBg="1"/>
      <p:bldP spid="66" grpId="0"/>
      <p:bldP spid="67" grpId="0" animBg="1"/>
      <p:bldP spid="6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1">
            <a:extLst>
              <a:ext uri="{28A0092B-C50C-407E-A947-70E740481C1C}">
                <a14:useLocalDpi xmlns:a14="http://schemas.microsoft.com/office/drawing/2010/main" val="0"/>
              </a:ext>
            </a:extLst>
          </a:blip>
          <a:srcRect l="30437" t="623" r="9645" b="-623"/>
          <a:stretch>
            <a:fillRect/>
          </a:stretch>
        </p:blipFill>
        <p:spPr>
          <a:xfrm>
            <a:off x="2939643" y="0"/>
            <a:ext cx="6220936" cy="6904284"/>
          </a:xfrm>
          <a:prstGeom prst="rect">
            <a:avLst/>
          </a:prstGeom>
          <a:solidFill>
            <a:schemeClr val="bg1">
              <a:alpha val="43000"/>
            </a:schemeClr>
          </a:solidFill>
        </p:spPr>
      </p:pic>
      <p:sp>
        <p:nvSpPr>
          <p:cNvPr id="7" name="矩形 6"/>
          <p:cNvSpPr/>
          <p:nvPr/>
        </p:nvSpPr>
        <p:spPr>
          <a:xfrm>
            <a:off x="2939643" y="0"/>
            <a:ext cx="6220936" cy="6858000"/>
          </a:xfrm>
          <a:prstGeom prst="rect">
            <a:avLst/>
          </a:prstGeom>
          <a:solidFill>
            <a:schemeClr val="bg1">
              <a:alpha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0" y="0"/>
            <a:ext cx="2939644" cy="6858000"/>
          </a:xfrm>
          <a:prstGeom prst="rect">
            <a:avLst/>
          </a:prstGeom>
          <a:solidFill>
            <a:srgbClr val="004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zh-CN" altLang="en-US" sz="1350">
              <a:solidFill>
                <a:prstClr val="white"/>
              </a:solidFill>
              <a:latin typeface="等线" panose="02010600030101010101" pitchFamily="2" charset="-122"/>
              <a:ea typeface="等线" panose="02010600030101010101" pitchFamily="2" charset="-122"/>
            </a:endParaRPr>
          </a:p>
        </p:txBody>
      </p:sp>
      <p:sp>
        <p:nvSpPr>
          <p:cNvPr id="6" name="文本框 5"/>
          <p:cNvSpPr txBox="1"/>
          <p:nvPr/>
        </p:nvSpPr>
        <p:spPr>
          <a:xfrm>
            <a:off x="522574" y="2340080"/>
            <a:ext cx="1979291" cy="2177840"/>
          </a:xfrm>
          <a:prstGeom prst="rect">
            <a:avLst/>
          </a:prstGeom>
          <a:noFill/>
        </p:spPr>
        <p:txBody>
          <a:bodyPr wrap="square" rtlCol="0">
            <a:spAutoFit/>
          </a:bodyPr>
          <a:lstStyle/>
          <a:p>
            <a:pPr lvl="0" algn="dist">
              <a:lnSpc>
                <a:spcPct val="150000"/>
              </a:lnSpc>
              <a:defRPr/>
            </a:pPr>
            <a:r>
              <a:rPr lang="zh-CN" altLang="en-US" sz="4800" dirty="0">
                <a:solidFill>
                  <a:prstClr val="white"/>
                </a:solidFill>
                <a:latin typeface="微软雅黑" panose="020B0503020204020204" pitchFamily="34" charset="-122"/>
                <a:ea typeface="微软雅黑" panose="020B0503020204020204" pitchFamily="34" charset="-122"/>
              </a:rPr>
              <a:t>主要内容</a:t>
            </a:r>
            <a:endParaRPr lang="zh-CN" altLang="en-US" sz="4800" dirty="0">
              <a:solidFill>
                <a:prstClr val="white"/>
              </a:solidFill>
              <a:latin typeface="微软雅黑" panose="020B0503020204020204" pitchFamily="34" charset="-122"/>
              <a:ea typeface="微软雅黑" panose="020B0503020204020204" pitchFamily="34" charset="-122"/>
            </a:endParaRPr>
          </a:p>
        </p:txBody>
      </p:sp>
      <p:sp>
        <p:nvSpPr>
          <p:cNvPr id="13" name="椭圆 12"/>
          <p:cNvSpPr/>
          <p:nvPr/>
        </p:nvSpPr>
        <p:spPr>
          <a:xfrm>
            <a:off x="4142382" y="2384491"/>
            <a:ext cx="347605" cy="347605"/>
          </a:xfrm>
          <a:prstGeom prst="ellipse">
            <a:avLst/>
          </a:prstGeom>
          <a:solidFill>
            <a:srgbClr val="004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altLang="zh-CN" sz="1350" dirty="0">
                <a:solidFill>
                  <a:prstClr val="white"/>
                </a:solidFill>
                <a:latin typeface="微软雅黑" panose="020B0503020204020204" pitchFamily="34" charset="-122"/>
                <a:ea typeface="微软雅黑" panose="020B0503020204020204" pitchFamily="34" charset="-122"/>
              </a:rPr>
              <a:t>1</a:t>
            </a:r>
            <a:endParaRPr lang="zh-CN" altLang="en-US" sz="1350" dirty="0">
              <a:solidFill>
                <a:prstClr val="white"/>
              </a:solidFill>
              <a:latin typeface="微软雅黑" panose="020B0503020204020204" pitchFamily="34" charset="-122"/>
              <a:ea typeface="微软雅黑" panose="020B0503020204020204" pitchFamily="34" charset="-122"/>
            </a:endParaRPr>
          </a:p>
        </p:txBody>
      </p:sp>
      <p:sp>
        <p:nvSpPr>
          <p:cNvPr id="15" name="椭圆 14"/>
          <p:cNvSpPr/>
          <p:nvPr/>
        </p:nvSpPr>
        <p:spPr>
          <a:xfrm>
            <a:off x="4142382" y="3380823"/>
            <a:ext cx="347605" cy="347605"/>
          </a:xfrm>
          <a:prstGeom prst="ellipse">
            <a:avLst/>
          </a:prstGeom>
          <a:solidFill>
            <a:srgbClr val="004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altLang="zh-CN" sz="1350" dirty="0">
                <a:solidFill>
                  <a:prstClr val="white"/>
                </a:solidFill>
                <a:latin typeface="微软雅黑" panose="020B0503020204020204" pitchFamily="34" charset="-122"/>
                <a:ea typeface="微软雅黑" panose="020B0503020204020204" pitchFamily="34" charset="-122"/>
              </a:rPr>
              <a:t>2</a:t>
            </a:r>
            <a:endParaRPr lang="zh-CN" altLang="en-US" sz="1350" dirty="0">
              <a:solidFill>
                <a:prstClr val="white"/>
              </a:solidFill>
              <a:latin typeface="微软雅黑" panose="020B0503020204020204" pitchFamily="34" charset="-122"/>
              <a:ea typeface="微软雅黑" panose="020B0503020204020204" pitchFamily="34" charset="-122"/>
            </a:endParaRPr>
          </a:p>
        </p:txBody>
      </p:sp>
      <p:sp>
        <p:nvSpPr>
          <p:cNvPr id="20" name="文本框 19"/>
          <p:cNvSpPr txBox="1"/>
          <p:nvPr/>
        </p:nvSpPr>
        <p:spPr>
          <a:xfrm>
            <a:off x="4631055" y="3264014"/>
            <a:ext cx="3032488" cy="523220"/>
          </a:xfrm>
          <a:prstGeom prst="rect">
            <a:avLst/>
          </a:prstGeom>
          <a:noFill/>
        </p:spPr>
        <p:txBody>
          <a:bodyPr wrap="square" rtlCol="0">
            <a:spAutoFit/>
          </a:bodyPr>
          <a:lstStyle/>
          <a:p>
            <a:pPr lvl="0">
              <a:defRPr/>
            </a:pPr>
            <a:r>
              <a:rPr lang="zh-CN" altLang="en-US" sz="2800" b="1" dirty="0">
                <a:solidFill>
                  <a:prstClr val="black"/>
                </a:solidFill>
                <a:latin typeface="楷体" panose="02010609060101010101" pitchFamily="49" charset="-122"/>
                <a:ea typeface="楷体" panose="02010609060101010101" pitchFamily="49" charset="-122"/>
              </a:rPr>
              <a:t>指令寻址方式</a:t>
            </a:r>
            <a:endParaRPr lang="zh-CN" altLang="en-US" sz="2800" b="1" dirty="0">
              <a:solidFill>
                <a:prstClr val="black"/>
              </a:solidFill>
              <a:latin typeface="楷体" panose="02010609060101010101" pitchFamily="49" charset="-122"/>
              <a:ea typeface="楷体" panose="02010609060101010101" pitchFamily="49" charset="-122"/>
            </a:endParaRPr>
          </a:p>
        </p:txBody>
      </p:sp>
      <p:sp>
        <p:nvSpPr>
          <p:cNvPr id="18" name="文本框 17"/>
          <p:cNvSpPr txBox="1"/>
          <p:nvPr/>
        </p:nvSpPr>
        <p:spPr>
          <a:xfrm>
            <a:off x="4608195" y="2277472"/>
            <a:ext cx="3055348" cy="523220"/>
          </a:xfrm>
          <a:prstGeom prst="rect">
            <a:avLst/>
          </a:prstGeom>
          <a:noFill/>
        </p:spPr>
        <p:txBody>
          <a:bodyPr wrap="square" rtlCol="0">
            <a:spAutoFit/>
          </a:bodyPr>
          <a:lstStyle/>
          <a:p>
            <a:pPr lvl="0">
              <a:defRPr/>
            </a:pPr>
            <a:r>
              <a:rPr lang="zh-CN" altLang="en-US" sz="2800" b="1" dirty="0">
                <a:solidFill>
                  <a:prstClr val="black"/>
                </a:solidFill>
                <a:latin typeface="楷体" panose="02010609060101010101" pitchFamily="49" charset="-122"/>
                <a:ea typeface="楷体" panose="02010609060101010101" pitchFamily="49" charset="-122"/>
              </a:rPr>
              <a:t>指令格式</a:t>
            </a:r>
            <a:endParaRPr lang="zh-CN" altLang="en-US" sz="2800" b="1" dirty="0">
              <a:solidFill>
                <a:prstClr val="black"/>
              </a:solidFill>
              <a:latin typeface="楷体" panose="02010609060101010101" pitchFamily="49" charset="-122"/>
              <a:ea typeface="楷体" panose="02010609060101010101" pitchFamily="49" charset="-122"/>
            </a:endParaRPr>
          </a:p>
        </p:txBody>
      </p:sp>
      <p:pic>
        <p:nvPicPr>
          <p:cNvPr id="32" name="图片 3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66226" y="204366"/>
            <a:ext cx="797210" cy="769144"/>
          </a:xfrm>
          <a:prstGeom prst="rect">
            <a:avLst/>
          </a:prstGeom>
        </p:spPr>
      </p:pic>
      <p:sp>
        <p:nvSpPr>
          <p:cNvPr id="19" name="椭圆 18"/>
          <p:cNvSpPr/>
          <p:nvPr/>
        </p:nvSpPr>
        <p:spPr>
          <a:xfrm>
            <a:off x="4161432" y="4438098"/>
            <a:ext cx="347605" cy="347605"/>
          </a:xfrm>
          <a:prstGeom prst="ellipse">
            <a:avLst/>
          </a:prstGeom>
          <a:solidFill>
            <a:srgbClr val="004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r>
              <a:rPr lang="en-US" altLang="zh-CN" sz="1350" dirty="0">
                <a:solidFill>
                  <a:prstClr val="white"/>
                </a:solidFill>
                <a:latin typeface="微软雅黑" panose="020B0503020204020204" pitchFamily="34" charset="-122"/>
                <a:ea typeface="微软雅黑" panose="020B0503020204020204" pitchFamily="34" charset="-122"/>
              </a:rPr>
              <a:t>3</a:t>
            </a:r>
            <a:endParaRPr lang="zh-CN" altLang="en-US" sz="1350" dirty="0">
              <a:solidFill>
                <a:prstClr val="white"/>
              </a:solidFill>
              <a:latin typeface="微软雅黑" panose="020B0503020204020204" pitchFamily="34" charset="-122"/>
              <a:ea typeface="微软雅黑" panose="020B0503020204020204" pitchFamily="34" charset="-122"/>
            </a:endParaRPr>
          </a:p>
        </p:txBody>
      </p:sp>
      <p:sp>
        <p:nvSpPr>
          <p:cNvPr id="22" name="文本框 21"/>
          <p:cNvSpPr txBox="1"/>
          <p:nvPr/>
        </p:nvSpPr>
        <p:spPr>
          <a:xfrm>
            <a:off x="4650105" y="4321289"/>
            <a:ext cx="3032488" cy="523220"/>
          </a:xfrm>
          <a:prstGeom prst="rect">
            <a:avLst/>
          </a:prstGeom>
          <a:noFill/>
        </p:spPr>
        <p:txBody>
          <a:bodyPr wrap="square" rtlCol="0">
            <a:spAutoFit/>
          </a:bodyPr>
          <a:lstStyle/>
          <a:p>
            <a:pPr lvl="0">
              <a:defRPr/>
            </a:pPr>
            <a:r>
              <a:rPr lang="zh-CN" altLang="en-US" sz="2800" b="1" dirty="0">
                <a:solidFill>
                  <a:prstClr val="black"/>
                </a:solidFill>
                <a:latin typeface="楷体" panose="02010609060101010101" pitchFamily="49" charset="-122"/>
                <a:ea typeface="楷体" panose="02010609060101010101" pitchFamily="49" charset="-122"/>
              </a:rPr>
              <a:t>指令类型</a:t>
            </a:r>
            <a:endParaRPr lang="zh-CN" altLang="en-US" sz="2800" b="1" dirty="0">
              <a:solidFill>
                <a:prstClr val="black"/>
              </a:solidFill>
              <a:latin typeface="楷体" panose="02010609060101010101" pitchFamily="49" charset="-122"/>
              <a:ea typeface="楷体" panose="020106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1"/>
            <a:ext cx="9165780" cy="6909474"/>
          </a:xfrm>
          <a:prstGeom prst="rect">
            <a:avLst/>
          </a:prstGeom>
        </p:spPr>
      </p:pic>
      <p:sp>
        <p:nvSpPr>
          <p:cNvPr id="22" name="矩形 21"/>
          <p:cNvSpPr/>
          <p:nvPr/>
        </p:nvSpPr>
        <p:spPr>
          <a:xfrm>
            <a:off x="-9525" y="-1083"/>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zh-CN" altLang="en-US" sz="2800" b="1" dirty="0">
                <a:solidFill>
                  <a:schemeClr val="bg1"/>
                </a:solidFill>
                <a:latin typeface="隶书" panose="02010509060101010101" pitchFamily="49" charset="-122"/>
                <a:ea typeface="隶书" panose="02010509060101010101" pitchFamily="49" charset="-122"/>
              </a:rPr>
              <a:t>四、指令中的地址结构</a:t>
            </a:r>
            <a:endParaRPr lang="zh-CN" altLang="en-US" sz="2800" b="1" dirty="0">
              <a:solidFill>
                <a:schemeClr val="bg1"/>
              </a:solidFill>
              <a:latin typeface="隶书" panose="02010509060101010101" pitchFamily="49" charset="-122"/>
              <a:ea typeface="隶书" panose="02010509060101010101" pitchFamily="49" charset="-122"/>
            </a:endParaRPr>
          </a:p>
        </p:txBody>
      </p:sp>
      <p:cxnSp>
        <p:nvCxnSpPr>
          <p:cNvPr id="31" name="直接连接符 30"/>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fld id="{9901B77E-3081-4EA2-BF52-CC69AB9796AE}" type="datetime1">
              <a:rPr lang="zh-CN" altLang="en-US" smtClean="0"/>
            </a:fld>
            <a:endParaRPr lang="zh-CN" altLang="en-US" dirty="0"/>
          </a:p>
        </p:txBody>
      </p:sp>
      <p:sp>
        <p:nvSpPr>
          <p:cNvPr id="6" name="页脚占位符 5"/>
          <p:cNvSpPr>
            <a:spLocks noGrp="1"/>
          </p:cNvSpPr>
          <p:nvPr>
            <p:ph type="ftr" sz="quarter" idx="11"/>
          </p:nvPr>
        </p:nvSpPr>
        <p:spPr/>
        <p:txBody>
          <a:bodyPr/>
          <a:lstStyle/>
          <a:p>
            <a:r>
              <a:rPr lang="zh-CN" altLang="en-US"/>
              <a:t>计算机组成原理</a:t>
            </a:r>
            <a:r>
              <a:rPr lang="en-US" altLang="zh-CN"/>
              <a:t>--</a:t>
            </a:r>
            <a:r>
              <a:rPr lang="zh-CN" altLang="en-US"/>
              <a:t>第二章 指令系统</a:t>
            </a:r>
            <a:endParaRPr lang="zh-CN" altLang="en-US"/>
          </a:p>
        </p:txBody>
      </p:sp>
      <p:sp>
        <p:nvSpPr>
          <p:cNvPr id="8" name="灯片编号占位符 7"/>
          <p:cNvSpPr>
            <a:spLocks noGrp="1"/>
          </p:cNvSpPr>
          <p:nvPr>
            <p:ph type="sldNum" sz="quarter" idx="12"/>
          </p:nvPr>
        </p:nvSpPr>
        <p:spPr/>
        <p:txBody>
          <a:bodyPr/>
          <a:lstStyle/>
          <a:p>
            <a:fld id="{CD331227-691F-4B7F-8493-F4368ED92163}" type="slidenum">
              <a:rPr lang="zh-CN" altLang="en-US" smtClean="0"/>
            </a:fld>
            <a:endParaRPr lang="zh-CN" altLang="en-US"/>
          </a:p>
        </p:txBody>
      </p:sp>
      <p:sp>
        <p:nvSpPr>
          <p:cNvPr id="17" name="Text Box 4"/>
          <p:cNvSpPr txBox="1"/>
          <p:nvPr/>
        </p:nvSpPr>
        <p:spPr>
          <a:xfrm>
            <a:off x="203296" y="1070225"/>
            <a:ext cx="3632880" cy="637675"/>
          </a:xfrm>
          <a:prstGeom prst="rect">
            <a:avLst/>
          </a:prstGeom>
          <a:noFill/>
          <a:ln w="9525">
            <a:noFill/>
          </a:ln>
        </p:spPr>
        <p:txBody>
          <a:bodyPr wrap="square" anchor="t">
            <a:spAutoFit/>
          </a:bodyPr>
          <a:lstStyle/>
          <a:p>
            <a:pPr>
              <a:lnSpc>
                <a:spcPct val="150000"/>
              </a:lnSpc>
            </a:pPr>
            <a:r>
              <a:rPr lang="zh-CN" altLang="en-US" sz="2800" b="1" dirty="0">
                <a:solidFill>
                  <a:srgbClr val="0563C1"/>
                </a:solidFill>
                <a:latin typeface="楷体" panose="02010609060101010101" pitchFamily="49" charset="-122"/>
                <a:ea typeface="楷体" panose="02010609060101010101" pitchFamily="49" charset="-122"/>
              </a:rPr>
              <a:t>（</a:t>
            </a:r>
            <a:r>
              <a:rPr lang="en-US" altLang="zh-CN" sz="2800" b="1" dirty="0">
                <a:solidFill>
                  <a:srgbClr val="0563C1"/>
                </a:solidFill>
                <a:latin typeface="楷体" panose="02010609060101010101" pitchFamily="49" charset="-122"/>
                <a:ea typeface="楷体" panose="02010609060101010101" pitchFamily="49" charset="-122"/>
              </a:rPr>
              <a:t>3</a:t>
            </a:r>
            <a:r>
              <a:rPr lang="zh-CN" altLang="en-US" sz="2800" b="1" dirty="0">
                <a:solidFill>
                  <a:srgbClr val="0563C1"/>
                </a:solidFill>
                <a:latin typeface="楷体" panose="02010609060101010101" pitchFamily="49" charset="-122"/>
                <a:ea typeface="楷体" panose="02010609060101010101" pitchFamily="49" charset="-122"/>
              </a:rPr>
              <a:t>）二地址指令</a:t>
            </a:r>
            <a:endParaRPr lang="zh-CN" altLang="en-US" sz="2800" b="1" dirty="0">
              <a:solidFill>
                <a:srgbClr val="0563C1"/>
              </a:solidFill>
              <a:latin typeface="楷体" panose="02010609060101010101" pitchFamily="49" charset="-122"/>
              <a:ea typeface="楷体" panose="02010609060101010101" pitchFamily="49" charset="-122"/>
            </a:endParaRPr>
          </a:p>
        </p:txBody>
      </p:sp>
      <p:grpSp>
        <p:nvGrpSpPr>
          <p:cNvPr id="46" name="Group 21"/>
          <p:cNvGrpSpPr/>
          <p:nvPr/>
        </p:nvGrpSpPr>
        <p:grpSpPr bwMode="auto">
          <a:xfrm>
            <a:off x="2404830" y="3348390"/>
            <a:ext cx="4014788" cy="393701"/>
            <a:chOff x="1248" y="2208"/>
            <a:chExt cx="2529" cy="248"/>
          </a:xfrm>
        </p:grpSpPr>
        <p:sp>
          <p:nvSpPr>
            <p:cNvPr id="47" name="Text Box 22"/>
            <p:cNvSpPr txBox="1">
              <a:spLocks noChangeArrowheads="1"/>
            </p:cNvSpPr>
            <p:nvPr/>
          </p:nvSpPr>
          <p:spPr bwMode="auto">
            <a:xfrm>
              <a:off x="1248" y="2208"/>
              <a:ext cx="2529" cy="248"/>
            </a:xfrm>
            <a:prstGeom prst="rect">
              <a:avLst/>
            </a:prstGeom>
            <a:solidFill>
              <a:srgbClr val="FEFEFA"/>
            </a:solidFill>
            <a:ln w="38100">
              <a:solidFill>
                <a:schemeClr val="tx1"/>
              </a:solidFill>
              <a:miter lim="800000"/>
              <a:headEnd type="none" w="sm" len="sm"/>
              <a:tailEnd type="none" w="sm" len="sm"/>
            </a:ln>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eaLnBrk="1" hangingPunct="1">
                <a:lnSpc>
                  <a:spcPct val="70000"/>
                </a:lnSpc>
                <a:spcBef>
                  <a:spcPct val="50000"/>
                </a:spcBef>
              </a:pPr>
              <a:r>
                <a:rPr lang="en-US" altLang="zh-CN" sz="2800" dirty="0">
                  <a:latin typeface="楷体" panose="02010609060101010101" pitchFamily="49" charset="-122"/>
                  <a:ea typeface="楷体" panose="02010609060101010101" pitchFamily="49" charset="-122"/>
                </a:rPr>
                <a:t> OP     A1      A2</a:t>
              </a:r>
              <a:endParaRPr lang="en-US" altLang="zh-CN" sz="2800" dirty="0">
                <a:latin typeface="楷体" panose="02010609060101010101" pitchFamily="49" charset="-122"/>
                <a:ea typeface="楷体" panose="02010609060101010101" pitchFamily="49" charset="-122"/>
              </a:endParaRPr>
            </a:p>
          </p:txBody>
        </p:sp>
        <p:sp>
          <p:nvSpPr>
            <p:cNvPr id="48" name="Line 23"/>
            <p:cNvSpPr>
              <a:spLocks noChangeShapeType="1"/>
            </p:cNvSpPr>
            <p:nvPr/>
          </p:nvSpPr>
          <p:spPr bwMode="auto">
            <a:xfrm flipH="1">
              <a:off x="1897" y="2208"/>
              <a:ext cx="2" cy="236"/>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sz="2800">
                <a:latin typeface="楷体" panose="02010609060101010101" pitchFamily="49" charset="-122"/>
                <a:ea typeface="楷体" panose="02010609060101010101" pitchFamily="49" charset="-122"/>
              </a:endParaRPr>
            </a:p>
          </p:txBody>
        </p:sp>
        <p:sp>
          <p:nvSpPr>
            <p:cNvPr id="49" name="Line 24"/>
            <p:cNvSpPr>
              <a:spLocks noChangeShapeType="1"/>
            </p:cNvSpPr>
            <p:nvPr/>
          </p:nvSpPr>
          <p:spPr bwMode="auto">
            <a:xfrm flipH="1">
              <a:off x="2818" y="2208"/>
              <a:ext cx="0" cy="248"/>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sz="2800">
                <a:latin typeface="楷体" panose="02010609060101010101" pitchFamily="49" charset="-122"/>
                <a:ea typeface="楷体" panose="02010609060101010101" pitchFamily="49" charset="-122"/>
              </a:endParaRPr>
            </a:p>
          </p:txBody>
        </p:sp>
      </p:grpSp>
      <p:sp>
        <p:nvSpPr>
          <p:cNvPr id="54" name="Text Box 32"/>
          <p:cNvSpPr txBox="1">
            <a:spLocks noChangeArrowheads="1"/>
          </p:cNvSpPr>
          <p:nvPr/>
        </p:nvSpPr>
        <p:spPr bwMode="auto">
          <a:xfrm>
            <a:off x="599500" y="4061463"/>
            <a:ext cx="15240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dirty="0">
                <a:latin typeface="楷体" panose="02010609060101010101" pitchFamily="49" charset="-122"/>
                <a:ea typeface="楷体" panose="02010609060101010101" pitchFamily="49" charset="-122"/>
              </a:rPr>
              <a:t>功能：</a:t>
            </a:r>
            <a:endParaRPr lang="zh-CN" altLang="en-US" sz="2800" dirty="0">
              <a:latin typeface="楷体" panose="02010609060101010101" pitchFamily="49" charset="-122"/>
              <a:ea typeface="楷体" panose="02010609060101010101" pitchFamily="49" charset="-122"/>
            </a:endParaRPr>
          </a:p>
        </p:txBody>
      </p:sp>
      <p:grpSp>
        <p:nvGrpSpPr>
          <p:cNvPr id="55" name="组合 54"/>
          <p:cNvGrpSpPr/>
          <p:nvPr/>
        </p:nvGrpSpPr>
        <p:grpSpPr>
          <a:xfrm>
            <a:off x="1981636" y="3953682"/>
            <a:ext cx="6853238" cy="1284288"/>
            <a:chOff x="2022020" y="4932687"/>
            <a:chExt cx="6853238" cy="1284288"/>
          </a:xfrm>
        </p:grpSpPr>
        <p:grpSp>
          <p:nvGrpSpPr>
            <p:cNvPr id="56" name="Group 33"/>
            <p:cNvGrpSpPr/>
            <p:nvPr/>
          </p:nvGrpSpPr>
          <p:grpSpPr bwMode="auto">
            <a:xfrm>
              <a:off x="2022020" y="4932687"/>
              <a:ext cx="6853238" cy="1284288"/>
              <a:chOff x="1200" y="2832"/>
              <a:chExt cx="4317" cy="809"/>
            </a:xfrm>
          </p:grpSpPr>
          <p:sp>
            <p:nvSpPr>
              <p:cNvPr id="58" name="Text Box 34"/>
              <p:cNvSpPr txBox="1">
                <a:spLocks noChangeArrowheads="1"/>
              </p:cNvSpPr>
              <p:nvPr/>
            </p:nvSpPr>
            <p:spPr bwMode="auto">
              <a:xfrm>
                <a:off x="1200" y="2832"/>
                <a:ext cx="4317" cy="8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eaLnBrk="1" hangingPunct="1">
                  <a:lnSpc>
                    <a:spcPct val="150000"/>
                  </a:lnSpc>
                </a:pPr>
                <a:r>
                  <a:rPr lang="en-US" altLang="zh-CN" sz="2800" dirty="0">
                    <a:solidFill>
                      <a:srgbClr val="0563C1"/>
                    </a:solidFill>
                    <a:latin typeface="楷体" panose="02010609060101010101" pitchFamily="49" charset="-122"/>
                    <a:ea typeface="楷体" panose="02010609060101010101" pitchFamily="49" charset="-122"/>
                  </a:rPr>
                  <a:t>(A1) OP (A2)       A1</a:t>
                </a:r>
                <a:endParaRPr lang="en-US" altLang="zh-CN" sz="2800" dirty="0">
                  <a:solidFill>
                    <a:srgbClr val="0563C1"/>
                  </a:solidFill>
                  <a:latin typeface="楷体" panose="02010609060101010101" pitchFamily="49" charset="-122"/>
                  <a:ea typeface="楷体" panose="02010609060101010101" pitchFamily="49" charset="-122"/>
                </a:endParaRPr>
              </a:p>
              <a:p>
                <a:pPr eaLnBrk="1" hangingPunct="1">
                  <a:lnSpc>
                    <a:spcPct val="150000"/>
                  </a:lnSpc>
                </a:pPr>
                <a:r>
                  <a:rPr lang="zh-CN" altLang="en-US" sz="2800" dirty="0">
                    <a:solidFill>
                      <a:srgbClr val="0563C1"/>
                    </a:solidFill>
                    <a:latin typeface="楷体" panose="02010609060101010101" pitchFamily="49" charset="-122"/>
                    <a:ea typeface="楷体" panose="02010609060101010101" pitchFamily="49" charset="-122"/>
                  </a:rPr>
                  <a:t>下条指令地址</a:t>
                </a:r>
                <a:r>
                  <a:rPr lang="en-US" altLang="zh-CN" sz="2800" dirty="0">
                    <a:solidFill>
                      <a:srgbClr val="0563C1"/>
                    </a:solidFill>
                    <a:latin typeface="楷体" panose="02010609060101010101" pitchFamily="49" charset="-122"/>
                    <a:ea typeface="楷体" panose="02010609060101010101" pitchFamily="49" charset="-122"/>
                  </a:rPr>
                  <a:t>PC</a:t>
                </a:r>
                <a:r>
                  <a:rPr lang="zh-CN" altLang="en-US" sz="2800" dirty="0">
                    <a:solidFill>
                      <a:srgbClr val="0563C1"/>
                    </a:solidFill>
                    <a:latin typeface="楷体" panose="02010609060101010101" pitchFamily="49" charset="-122"/>
                    <a:ea typeface="楷体" panose="02010609060101010101" pitchFamily="49" charset="-122"/>
                  </a:rPr>
                  <a:t>：（</a:t>
                </a:r>
                <a:r>
                  <a:rPr lang="en-US" altLang="zh-CN" sz="2800" dirty="0">
                    <a:solidFill>
                      <a:srgbClr val="0563C1"/>
                    </a:solidFill>
                    <a:latin typeface="楷体" panose="02010609060101010101" pitchFamily="49" charset="-122"/>
                    <a:ea typeface="楷体" panose="02010609060101010101" pitchFamily="49" charset="-122"/>
                  </a:rPr>
                  <a:t>PC</a:t>
                </a:r>
                <a:r>
                  <a:rPr lang="zh-CN" altLang="en-US" sz="2800" dirty="0">
                    <a:solidFill>
                      <a:srgbClr val="0563C1"/>
                    </a:solidFill>
                    <a:latin typeface="楷体" panose="02010609060101010101" pitchFamily="49" charset="-122"/>
                    <a:ea typeface="楷体" panose="02010609060101010101" pitchFamily="49" charset="-122"/>
                  </a:rPr>
                  <a:t>）</a:t>
                </a:r>
                <a:r>
                  <a:rPr lang="en-US" altLang="zh-CN" sz="2800" dirty="0">
                    <a:solidFill>
                      <a:srgbClr val="0563C1"/>
                    </a:solidFill>
                    <a:latin typeface="楷体" panose="02010609060101010101" pitchFamily="49" charset="-122"/>
                    <a:ea typeface="楷体" panose="02010609060101010101" pitchFamily="49" charset="-122"/>
                  </a:rPr>
                  <a:t> +  n      PC</a:t>
                </a:r>
                <a:endParaRPr lang="en-US" altLang="zh-CN" sz="2800" dirty="0">
                  <a:solidFill>
                    <a:srgbClr val="0563C1"/>
                  </a:solidFill>
                  <a:latin typeface="楷体" panose="02010609060101010101" pitchFamily="49" charset="-122"/>
                  <a:ea typeface="楷体" panose="02010609060101010101" pitchFamily="49" charset="-122"/>
                </a:endParaRPr>
              </a:p>
            </p:txBody>
          </p:sp>
          <p:sp>
            <p:nvSpPr>
              <p:cNvPr id="59" name="Line 35"/>
              <p:cNvSpPr>
                <a:spLocks noChangeShapeType="1"/>
              </p:cNvSpPr>
              <p:nvPr/>
            </p:nvSpPr>
            <p:spPr bwMode="auto">
              <a:xfrm>
                <a:off x="2874" y="3066"/>
                <a:ext cx="336" cy="0"/>
              </a:xfrm>
              <a:prstGeom prst="line">
                <a:avLst/>
              </a:prstGeom>
              <a:noFill/>
              <a:ln w="38100">
                <a:solidFill>
                  <a:srgbClr val="0563C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sz="2800">
                  <a:solidFill>
                    <a:srgbClr val="0563C1"/>
                  </a:solidFill>
                  <a:latin typeface="楷体" panose="02010609060101010101" pitchFamily="49" charset="-122"/>
                  <a:ea typeface="楷体" panose="02010609060101010101" pitchFamily="49" charset="-122"/>
                </a:endParaRPr>
              </a:p>
            </p:txBody>
          </p:sp>
        </p:grpSp>
        <p:sp>
          <p:nvSpPr>
            <p:cNvPr id="57" name="Line 35"/>
            <p:cNvSpPr>
              <a:spLocks noChangeShapeType="1"/>
            </p:cNvSpPr>
            <p:nvPr/>
          </p:nvSpPr>
          <p:spPr bwMode="auto">
            <a:xfrm>
              <a:off x="7227328" y="5963884"/>
              <a:ext cx="533400" cy="0"/>
            </a:xfrm>
            <a:prstGeom prst="line">
              <a:avLst/>
            </a:prstGeom>
            <a:noFill/>
            <a:ln w="38100">
              <a:solidFill>
                <a:srgbClr val="0563C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sz="2800">
                <a:solidFill>
                  <a:srgbClr val="0563C1"/>
                </a:solidFill>
                <a:latin typeface="楷体" panose="02010609060101010101" pitchFamily="49" charset="-122"/>
                <a:ea typeface="楷体" panose="02010609060101010101" pitchFamily="49" charset="-122"/>
              </a:endParaRPr>
            </a:p>
          </p:txBody>
        </p:sp>
      </p:grpSp>
      <p:sp>
        <p:nvSpPr>
          <p:cNvPr id="68" name="Text Box 19"/>
          <p:cNvSpPr txBox="1">
            <a:spLocks noChangeArrowheads="1"/>
          </p:cNvSpPr>
          <p:nvPr/>
        </p:nvSpPr>
        <p:spPr bwMode="auto">
          <a:xfrm>
            <a:off x="614065" y="3169256"/>
            <a:ext cx="1418669" cy="63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a:lnSpc>
                <a:spcPct val="150000"/>
              </a:lnSpc>
              <a:spcBef>
                <a:spcPct val="50000"/>
              </a:spcBef>
            </a:pPr>
            <a:r>
              <a:rPr lang="zh-CN" altLang="en-US" sz="2800" dirty="0">
                <a:latin typeface="楷体" panose="02010609060101010101" pitchFamily="49" charset="-122"/>
                <a:ea typeface="楷体" panose="02010609060101010101" pitchFamily="49" charset="-122"/>
              </a:rPr>
              <a:t>格式：</a:t>
            </a:r>
            <a:endParaRPr lang="zh-CN" altLang="en-US" sz="2800" dirty="0">
              <a:latin typeface="楷体" panose="02010609060101010101" pitchFamily="49" charset="-122"/>
              <a:ea typeface="楷体" panose="02010609060101010101" pitchFamily="49" charset="-122"/>
            </a:endParaRPr>
          </a:p>
        </p:txBody>
      </p:sp>
      <p:sp>
        <p:nvSpPr>
          <p:cNvPr id="35" name="Text Box 19"/>
          <p:cNvSpPr txBox="1">
            <a:spLocks noChangeArrowheads="1"/>
          </p:cNvSpPr>
          <p:nvPr/>
        </p:nvSpPr>
        <p:spPr bwMode="auto">
          <a:xfrm>
            <a:off x="590550" y="1763131"/>
            <a:ext cx="8049359" cy="12840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a:lnSpc>
                <a:spcPct val="150000"/>
              </a:lnSpc>
              <a:spcBef>
                <a:spcPct val="50000"/>
              </a:spcBef>
            </a:pPr>
            <a:r>
              <a:rPr lang="zh-CN" altLang="en-US" sz="2800" dirty="0">
                <a:latin typeface="楷体" panose="02010609060101010101" pitchFamily="49" charset="-122"/>
                <a:ea typeface="楷体" panose="02010609060101010101" pitchFamily="49" charset="-122"/>
              </a:rPr>
              <a:t>在绝大多数情况下，两个操作数运算后至少有一个今后不再使用，因而不需要保留。</a:t>
            </a:r>
            <a:endParaRPr lang="zh-CN" altLang="en-US" sz="2800" dirty="0">
              <a:latin typeface="楷体" panose="02010609060101010101" pitchFamily="49" charset="-122"/>
              <a:ea typeface="楷体" panose="02010609060101010101" pitchFamily="49" charset="-122"/>
            </a:endParaRPr>
          </a:p>
        </p:txBody>
      </p:sp>
      <p:sp>
        <p:nvSpPr>
          <p:cNvPr id="36" name="Text Box 19"/>
          <p:cNvSpPr txBox="1">
            <a:spLocks noChangeArrowheads="1"/>
          </p:cNvSpPr>
          <p:nvPr/>
        </p:nvSpPr>
        <p:spPr bwMode="auto">
          <a:xfrm>
            <a:off x="595461" y="5373111"/>
            <a:ext cx="3595540" cy="63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a:lnSpc>
                <a:spcPct val="150000"/>
              </a:lnSpc>
              <a:spcBef>
                <a:spcPct val="50000"/>
              </a:spcBef>
            </a:pPr>
            <a:r>
              <a:rPr lang="zh-CN" altLang="en-US" sz="2800" dirty="0">
                <a:latin typeface="楷体" panose="02010609060101010101" pitchFamily="49" charset="-122"/>
                <a:ea typeface="楷体" panose="02010609060101010101" pitchFamily="49" charset="-122"/>
              </a:rPr>
              <a:t>如： </a:t>
            </a:r>
            <a:r>
              <a:rPr lang="en-US" altLang="zh-CN" sz="2800" dirty="0">
                <a:latin typeface="楷体" panose="02010609060101010101" pitchFamily="49" charset="-122"/>
                <a:ea typeface="楷体" panose="02010609060101010101" pitchFamily="49" charset="-122"/>
              </a:rPr>
              <a:t>MOV AX</a:t>
            </a:r>
            <a:r>
              <a:rPr lang="zh-CN" altLang="en-US" sz="2800" dirty="0">
                <a:latin typeface="楷体" panose="02010609060101010101" pitchFamily="49" charset="-122"/>
                <a:ea typeface="楷体" panose="02010609060101010101" pitchFamily="49" charset="-122"/>
              </a:rPr>
              <a:t>，</a:t>
            </a:r>
            <a:r>
              <a:rPr lang="en-US" altLang="zh-CN" sz="2800" dirty="0">
                <a:latin typeface="楷体" panose="02010609060101010101" pitchFamily="49" charset="-122"/>
                <a:ea typeface="楷体" panose="02010609060101010101" pitchFamily="49" charset="-122"/>
              </a:rPr>
              <a:t>BX</a:t>
            </a:r>
            <a:endParaRPr lang="zh-CN" altLang="en-US" sz="2800" dirty="0">
              <a:latin typeface="楷体" panose="02010609060101010101" pitchFamily="49" charset="-122"/>
              <a:ea typeface="楷体" panose="020106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anim calcmode="lin" valueType="num">
                                      <p:cBhvr>
                                        <p:cTn id="7" dur="500" fill="hold"/>
                                        <p:tgtEl>
                                          <p:spTgt spid="17">
                                            <p:txEl>
                                              <p:pRg st="0" end="0"/>
                                            </p:txEl>
                                          </p:spTgt>
                                        </p:tgtEl>
                                        <p:attrNameLst>
                                          <p:attrName>ppt_x</p:attrName>
                                        </p:attrNameLst>
                                      </p:cBhvr>
                                      <p:tavLst>
                                        <p:tav tm="0">
                                          <p:val>
                                            <p:strVal val="#ppt_x-#ppt_w/2"/>
                                          </p:val>
                                        </p:tav>
                                        <p:tav tm="100000">
                                          <p:val>
                                            <p:strVal val="#ppt_x"/>
                                          </p:val>
                                        </p:tav>
                                      </p:tavLst>
                                    </p:anim>
                                    <p:anim calcmode="lin" valueType="num">
                                      <p:cBhvr>
                                        <p:cTn id="8" dur="500" fill="hold"/>
                                        <p:tgtEl>
                                          <p:spTgt spid="17">
                                            <p:txEl>
                                              <p:pRg st="0" end="0"/>
                                            </p:txEl>
                                          </p:spTgt>
                                        </p:tgtEl>
                                        <p:attrNameLst>
                                          <p:attrName>ppt_y</p:attrName>
                                        </p:attrNameLst>
                                      </p:cBhvr>
                                      <p:tavLst>
                                        <p:tav tm="0">
                                          <p:val>
                                            <p:strVal val="#ppt_y"/>
                                          </p:val>
                                        </p:tav>
                                        <p:tav tm="100000">
                                          <p:val>
                                            <p:strVal val="#ppt_y"/>
                                          </p:val>
                                        </p:tav>
                                      </p:tavLst>
                                    </p:anim>
                                    <p:anim calcmode="lin" valueType="num">
                                      <p:cBhvr>
                                        <p:cTn id="9" dur="500" fill="hold"/>
                                        <p:tgtEl>
                                          <p:spTgt spid="17">
                                            <p:txEl>
                                              <p:pRg st="0" end="0"/>
                                            </p:txEl>
                                          </p:spTgt>
                                        </p:tgtEl>
                                        <p:attrNameLst>
                                          <p:attrName>ppt_w</p:attrName>
                                        </p:attrNameLst>
                                      </p:cBhvr>
                                      <p:tavLst>
                                        <p:tav tm="0">
                                          <p:val>
                                            <p:fltVal val="0"/>
                                          </p:val>
                                        </p:tav>
                                        <p:tav tm="100000">
                                          <p:val>
                                            <p:strVal val="#ppt_w"/>
                                          </p:val>
                                        </p:tav>
                                      </p:tavLst>
                                    </p:anim>
                                    <p:anim calcmode="lin" valueType="num">
                                      <p:cBhvr>
                                        <p:cTn id="10" dur="500" fill="hold"/>
                                        <p:tgtEl>
                                          <p:spTgt spid="17">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12" presetClass="entr" presetSubtype="8" fill="hold" grpId="0" nodeType="clickEffect">
                                  <p:stCondLst>
                                    <p:cond delay="0"/>
                                  </p:stCondLst>
                                  <p:childTnLst>
                                    <p:set>
                                      <p:cBhvr>
                                        <p:cTn id="14" dur="1" fill="hold">
                                          <p:stCondLst>
                                            <p:cond delay="0"/>
                                          </p:stCondLst>
                                        </p:cTn>
                                        <p:tgtEl>
                                          <p:spTgt spid="35"/>
                                        </p:tgtEl>
                                        <p:attrNameLst>
                                          <p:attrName>style.visibility</p:attrName>
                                        </p:attrNameLst>
                                      </p:cBhvr>
                                      <p:to>
                                        <p:strVal val="visible"/>
                                      </p:to>
                                    </p:set>
                                    <p:anim calcmode="lin" valueType="num">
                                      <p:cBhvr additive="base">
                                        <p:cTn id="15" dur="500"/>
                                        <p:tgtEl>
                                          <p:spTgt spid="35"/>
                                        </p:tgtEl>
                                        <p:attrNameLst>
                                          <p:attrName>ppt_x</p:attrName>
                                        </p:attrNameLst>
                                      </p:cBhvr>
                                      <p:tavLst>
                                        <p:tav tm="0">
                                          <p:val>
                                            <p:strVal val="#ppt_x-#ppt_w*1.125000"/>
                                          </p:val>
                                        </p:tav>
                                        <p:tav tm="100000">
                                          <p:val>
                                            <p:strVal val="#ppt_x"/>
                                          </p:val>
                                        </p:tav>
                                      </p:tavLst>
                                    </p:anim>
                                    <p:animEffect transition="in" filter="wipe(right)">
                                      <p:cBhvr>
                                        <p:cTn id="16" dur="500"/>
                                        <p:tgtEl>
                                          <p:spTgt spid="35"/>
                                        </p:tgtEl>
                                      </p:cBhvr>
                                    </p:animEffect>
                                  </p:childTnLst>
                                </p:cTn>
                              </p:par>
                            </p:childTnLst>
                          </p:cTn>
                        </p:par>
                      </p:childTnLst>
                    </p:cTn>
                  </p:par>
                  <p:par>
                    <p:cTn id="17" fill="hold">
                      <p:stCondLst>
                        <p:cond delay="indefinite"/>
                      </p:stCondLst>
                      <p:childTnLst>
                        <p:par>
                          <p:cTn id="18" fill="hold">
                            <p:stCondLst>
                              <p:cond delay="0"/>
                            </p:stCondLst>
                            <p:childTnLst>
                              <p:par>
                                <p:cTn id="19" presetID="12" presetClass="entr" presetSubtype="8" fill="hold" grpId="0" nodeType="clickEffect">
                                  <p:stCondLst>
                                    <p:cond delay="0"/>
                                  </p:stCondLst>
                                  <p:childTnLst>
                                    <p:set>
                                      <p:cBhvr>
                                        <p:cTn id="20" dur="1" fill="hold">
                                          <p:stCondLst>
                                            <p:cond delay="0"/>
                                          </p:stCondLst>
                                        </p:cTn>
                                        <p:tgtEl>
                                          <p:spTgt spid="68"/>
                                        </p:tgtEl>
                                        <p:attrNameLst>
                                          <p:attrName>style.visibility</p:attrName>
                                        </p:attrNameLst>
                                      </p:cBhvr>
                                      <p:to>
                                        <p:strVal val="visible"/>
                                      </p:to>
                                    </p:set>
                                    <p:anim calcmode="lin" valueType="num">
                                      <p:cBhvr additive="base">
                                        <p:cTn id="21" dur="500"/>
                                        <p:tgtEl>
                                          <p:spTgt spid="68"/>
                                        </p:tgtEl>
                                        <p:attrNameLst>
                                          <p:attrName>ppt_x</p:attrName>
                                        </p:attrNameLst>
                                      </p:cBhvr>
                                      <p:tavLst>
                                        <p:tav tm="0">
                                          <p:val>
                                            <p:strVal val="#ppt_x-#ppt_w*1.125000"/>
                                          </p:val>
                                        </p:tav>
                                        <p:tav tm="100000">
                                          <p:val>
                                            <p:strVal val="#ppt_x"/>
                                          </p:val>
                                        </p:tav>
                                      </p:tavLst>
                                    </p:anim>
                                    <p:animEffect transition="in" filter="wipe(right)">
                                      <p:cBhvr>
                                        <p:cTn id="22" dur="500"/>
                                        <p:tgtEl>
                                          <p:spTgt spid="68"/>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2" fill="hold" nodeType="clickEffect">
                                  <p:stCondLst>
                                    <p:cond delay="0"/>
                                  </p:stCondLst>
                                  <p:childTnLst>
                                    <p:set>
                                      <p:cBhvr>
                                        <p:cTn id="26" dur="1" fill="hold">
                                          <p:stCondLst>
                                            <p:cond delay="0"/>
                                          </p:stCondLst>
                                        </p:cTn>
                                        <p:tgtEl>
                                          <p:spTgt spid="46"/>
                                        </p:tgtEl>
                                        <p:attrNameLst>
                                          <p:attrName>style.visibility</p:attrName>
                                        </p:attrNameLst>
                                      </p:cBhvr>
                                      <p:to>
                                        <p:strVal val="visible"/>
                                      </p:to>
                                    </p:set>
                                    <p:anim calcmode="lin" valueType="num">
                                      <p:cBhvr additive="base">
                                        <p:cTn id="27" dur="500" fill="hold"/>
                                        <p:tgtEl>
                                          <p:spTgt spid="46"/>
                                        </p:tgtEl>
                                        <p:attrNameLst>
                                          <p:attrName>ppt_x</p:attrName>
                                        </p:attrNameLst>
                                      </p:cBhvr>
                                      <p:tavLst>
                                        <p:tav tm="0">
                                          <p:val>
                                            <p:strVal val="1+#ppt_w/2"/>
                                          </p:val>
                                        </p:tav>
                                        <p:tav tm="100000">
                                          <p:val>
                                            <p:strVal val="#ppt_x"/>
                                          </p:val>
                                        </p:tav>
                                      </p:tavLst>
                                    </p:anim>
                                    <p:anim calcmode="lin" valueType="num">
                                      <p:cBhvr additive="base">
                                        <p:cTn id="28" dur="500" fill="hold"/>
                                        <p:tgtEl>
                                          <p:spTgt spid="46"/>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2" presetClass="entr" presetSubtype="8" fill="hold" grpId="0" nodeType="clickEffect">
                                  <p:stCondLst>
                                    <p:cond delay="0"/>
                                  </p:stCondLst>
                                  <p:childTnLst>
                                    <p:set>
                                      <p:cBhvr>
                                        <p:cTn id="32" dur="1" fill="hold">
                                          <p:stCondLst>
                                            <p:cond delay="0"/>
                                          </p:stCondLst>
                                        </p:cTn>
                                        <p:tgtEl>
                                          <p:spTgt spid="54"/>
                                        </p:tgtEl>
                                        <p:attrNameLst>
                                          <p:attrName>style.visibility</p:attrName>
                                        </p:attrNameLst>
                                      </p:cBhvr>
                                      <p:to>
                                        <p:strVal val="visible"/>
                                      </p:to>
                                    </p:set>
                                    <p:animEffect transition="in" filter="slide(fromLeft)">
                                      <p:cBhvr>
                                        <p:cTn id="33" dur="500"/>
                                        <p:tgtEl>
                                          <p:spTgt spid="54"/>
                                        </p:tgtEl>
                                      </p:cBhvr>
                                    </p:animEffect>
                                  </p:childTnLst>
                                </p:cTn>
                              </p:par>
                            </p:childTnLst>
                          </p:cTn>
                        </p:par>
                      </p:childTnLst>
                    </p:cTn>
                  </p:par>
                  <p:par>
                    <p:cTn id="34" fill="hold">
                      <p:stCondLst>
                        <p:cond delay="indefinite"/>
                      </p:stCondLst>
                      <p:childTnLst>
                        <p:par>
                          <p:cTn id="35" fill="hold">
                            <p:stCondLst>
                              <p:cond delay="0"/>
                            </p:stCondLst>
                            <p:childTnLst>
                              <p:par>
                                <p:cTn id="36" presetID="17" presetClass="entr" presetSubtype="8" fill="hold" nodeType="clickEffect">
                                  <p:stCondLst>
                                    <p:cond delay="0"/>
                                  </p:stCondLst>
                                  <p:childTnLst>
                                    <p:set>
                                      <p:cBhvr>
                                        <p:cTn id="37" dur="1" fill="hold">
                                          <p:stCondLst>
                                            <p:cond delay="0"/>
                                          </p:stCondLst>
                                        </p:cTn>
                                        <p:tgtEl>
                                          <p:spTgt spid="55"/>
                                        </p:tgtEl>
                                        <p:attrNameLst>
                                          <p:attrName>style.visibility</p:attrName>
                                        </p:attrNameLst>
                                      </p:cBhvr>
                                      <p:to>
                                        <p:strVal val="visible"/>
                                      </p:to>
                                    </p:set>
                                    <p:anim calcmode="lin" valueType="num">
                                      <p:cBhvr>
                                        <p:cTn id="38" dur="500" fill="hold"/>
                                        <p:tgtEl>
                                          <p:spTgt spid="55"/>
                                        </p:tgtEl>
                                        <p:attrNameLst>
                                          <p:attrName>ppt_x</p:attrName>
                                        </p:attrNameLst>
                                      </p:cBhvr>
                                      <p:tavLst>
                                        <p:tav tm="0">
                                          <p:val>
                                            <p:strVal val="#ppt_x-#ppt_w/2"/>
                                          </p:val>
                                        </p:tav>
                                        <p:tav tm="100000">
                                          <p:val>
                                            <p:strVal val="#ppt_x"/>
                                          </p:val>
                                        </p:tav>
                                      </p:tavLst>
                                    </p:anim>
                                    <p:anim calcmode="lin" valueType="num">
                                      <p:cBhvr>
                                        <p:cTn id="39" dur="500" fill="hold"/>
                                        <p:tgtEl>
                                          <p:spTgt spid="55"/>
                                        </p:tgtEl>
                                        <p:attrNameLst>
                                          <p:attrName>ppt_y</p:attrName>
                                        </p:attrNameLst>
                                      </p:cBhvr>
                                      <p:tavLst>
                                        <p:tav tm="0">
                                          <p:val>
                                            <p:strVal val="#ppt_y"/>
                                          </p:val>
                                        </p:tav>
                                        <p:tav tm="100000">
                                          <p:val>
                                            <p:strVal val="#ppt_y"/>
                                          </p:val>
                                        </p:tav>
                                      </p:tavLst>
                                    </p:anim>
                                    <p:anim calcmode="lin" valueType="num">
                                      <p:cBhvr>
                                        <p:cTn id="40" dur="500" fill="hold"/>
                                        <p:tgtEl>
                                          <p:spTgt spid="55"/>
                                        </p:tgtEl>
                                        <p:attrNameLst>
                                          <p:attrName>ppt_w</p:attrName>
                                        </p:attrNameLst>
                                      </p:cBhvr>
                                      <p:tavLst>
                                        <p:tav tm="0">
                                          <p:val>
                                            <p:fltVal val="0"/>
                                          </p:val>
                                        </p:tav>
                                        <p:tav tm="100000">
                                          <p:val>
                                            <p:strVal val="#ppt_w"/>
                                          </p:val>
                                        </p:tav>
                                      </p:tavLst>
                                    </p:anim>
                                    <p:anim calcmode="lin" valueType="num">
                                      <p:cBhvr>
                                        <p:cTn id="41" dur="500" fill="hold"/>
                                        <p:tgtEl>
                                          <p:spTgt spid="55"/>
                                        </p:tgtEl>
                                        <p:attrNameLst>
                                          <p:attrName>ppt_h</p:attrName>
                                        </p:attrNameLst>
                                      </p:cBhvr>
                                      <p:tavLst>
                                        <p:tav tm="0">
                                          <p:val>
                                            <p:strVal val="#ppt_h"/>
                                          </p:val>
                                        </p:tav>
                                        <p:tav tm="100000">
                                          <p:val>
                                            <p:strVal val="#ppt_h"/>
                                          </p:val>
                                        </p:tav>
                                      </p:tavLst>
                                    </p:anim>
                                  </p:childTnLst>
                                </p:cTn>
                              </p:par>
                            </p:childTnLst>
                          </p:cTn>
                        </p:par>
                      </p:childTnLst>
                    </p:cTn>
                  </p:par>
                  <p:par>
                    <p:cTn id="42" fill="hold">
                      <p:stCondLst>
                        <p:cond delay="indefinite"/>
                      </p:stCondLst>
                      <p:childTnLst>
                        <p:par>
                          <p:cTn id="43" fill="hold">
                            <p:stCondLst>
                              <p:cond delay="0"/>
                            </p:stCondLst>
                            <p:childTnLst>
                              <p:par>
                                <p:cTn id="44" presetID="12" presetClass="entr" presetSubtype="8" fill="hold" grpId="0" nodeType="clickEffect">
                                  <p:stCondLst>
                                    <p:cond delay="0"/>
                                  </p:stCondLst>
                                  <p:childTnLst>
                                    <p:set>
                                      <p:cBhvr>
                                        <p:cTn id="45" dur="1" fill="hold">
                                          <p:stCondLst>
                                            <p:cond delay="0"/>
                                          </p:stCondLst>
                                        </p:cTn>
                                        <p:tgtEl>
                                          <p:spTgt spid="36"/>
                                        </p:tgtEl>
                                        <p:attrNameLst>
                                          <p:attrName>style.visibility</p:attrName>
                                        </p:attrNameLst>
                                      </p:cBhvr>
                                      <p:to>
                                        <p:strVal val="visible"/>
                                      </p:to>
                                    </p:set>
                                    <p:anim calcmode="lin" valueType="num">
                                      <p:cBhvr additive="base">
                                        <p:cTn id="46" dur="500"/>
                                        <p:tgtEl>
                                          <p:spTgt spid="36"/>
                                        </p:tgtEl>
                                        <p:attrNameLst>
                                          <p:attrName>ppt_x</p:attrName>
                                        </p:attrNameLst>
                                      </p:cBhvr>
                                      <p:tavLst>
                                        <p:tav tm="0">
                                          <p:val>
                                            <p:strVal val="#ppt_x-#ppt_w*1.125000"/>
                                          </p:val>
                                        </p:tav>
                                        <p:tav tm="100000">
                                          <p:val>
                                            <p:strVal val="#ppt_x"/>
                                          </p:val>
                                        </p:tav>
                                      </p:tavLst>
                                    </p:anim>
                                    <p:animEffect transition="in" filter="wipe(right)">
                                      <p:cBhvr>
                                        <p:cTn id="47"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uild="p"/>
      <p:bldP spid="54" grpId="0"/>
      <p:bldP spid="68" grpId="0"/>
      <p:bldP spid="35" grpId="0"/>
      <p:bldP spid="3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1"/>
            <a:ext cx="9165780" cy="6909474"/>
          </a:xfrm>
          <a:prstGeom prst="rect">
            <a:avLst/>
          </a:prstGeom>
        </p:spPr>
      </p:pic>
      <p:sp>
        <p:nvSpPr>
          <p:cNvPr id="22" name="矩形 21"/>
          <p:cNvSpPr/>
          <p:nvPr/>
        </p:nvSpPr>
        <p:spPr>
          <a:xfrm>
            <a:off x="-9525" y="-1083"/>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zh-CN" altLang="en-US" sz="2800" b="1" dirty="0">
                <a:solidFill>
                  <a:schemeClr val="bg1"/>
                </a:solidFill>
                <a:latin typeface="隶书" panose="02010509060101010101" pitchFamily="49" charset="-122"/>
                <a:ea typeface="隶书" panose="02010509060101010101" pitchFamily="49" charset="-122"/>
              </a:rPr>
              <a:t>四、指令中的地址结构</a:t>
            </a:r>
            <a:endParaRPr lang="zh-CN" altLang="en-US" sz="2800" b="1" dirty="0">
              <a:solidFill>
                <a:schemeClr val="bg1"/>
              </a:solidFill>
              <a:latin typeface="隶书" panose="02010509060101010101" pitchFamily="49" charset="-122"/>
              <a:ea typeface="隶书" panose="02010509060101010101" pitchFamily="49" charset="-122"/>
            </a:endParaRPr>
          </a:p>
        </p:txBody>
      </p:sp>
      <p:cxnSp>
        <p:nvCxnSpPr>
          <p:cNvPr id="31" name="直接连接符 30"/>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fld id="{09C8EE51-3EF3-421F-A489-B5CE2D1AE121}" type="datetime1">
              <a:rPr lang="zh-CN" altLang="en-US" smtClean="0"/>
            </a:fld>
            <a:endParaRPr lang="zh-CN" altLang="en-US" dirty="0"/>
          </a:p>
        </p:txBody>
      </p:sp>
      <p:sp>
        <p:nvSpPr>
          <p:cNvPr id="6" name="页脚占位符 5"/>
          <p:cNvSpPr>
            <a:spLocks noGrp="1"/>
          </p:cNvSpPr>
          <p:nvPr>
            <p:ph type="ftr" sz="quarter" idx="11"/>
          </p:nvPr>
        </p:nvSpPr>
        <p:spPr/>
        <p:txBody>
          <a:bodyPr/>
          <a:lstStyle/>
          <a:p>
            <a:r>
              <a:rPr lang="zh-CN" altLang="en-US"/>
              <a:t>计算机组成原理</a:t>
            </a:r>
            <a:r>
              <a:rPr lang="en-US" altLang="zh-CN"/>
              <a:t>--</a:t>
            </a:r>
            <a:r>
              <a:rPr lang="zh-CN" altLang="en-US"/>
              <a:t>第二章 指令系统</a:t>
            </a:r>
            <a:endParaRPr lang="zh-CN" altLang="en-US"/>
          </a:p>
        </p:txBody>
      </p:sp>
      <p:sp>
        <p:nvSpPr>
          <p:cNvPr id="8" name="灯片编号占位符 7"/>
          <p:cNvSpPr>
            <a:spLocks noGrp="1"/>
          </p:cNvSpPr>
          <p:nvPr>
            <p:ph type="sldNum" sz="quarter" idx="12"/>
          </p:nvPr>
        </p:nvSpPr>
        <p:spPr/>
        <p:txBody>
          <a:bodyPr/>
          <a:lstStyle/>
          <a:p>
            <a:fld id="{CD331227-691F-4B7F-8493-F4368ED92163}" type="slidenum">
              <a:rPr lang="zh-CN" altLang="en-US" smtClean="0"/>
            </a:fld>
            <a:endParaRPr lang="zh-CN" altLang="en-US"/>
          </a:p>
        </p:txBody>
      </p:sp>
      <p:sp>
        <p:nvSpPr>
          <p:cNvPr id="17" name="Text Box 4"/>
          <p:cNvSpPr txBox="1"/>
          <p:nvPr/>
        </p:nvSpPr>
        <p:spPr>
          <a:xfrm>
            <a:off x="203296" y="1070225"/>
            <a:ext cx="3632880" cy="637675"/>
          </a:xfrm>
          <a:prstGeom prst="rect">
            <a:avLst/>
          </a:prstGeom>
          <a:noFill/>
          <a:ln w="9525">
            <a:noFill/>
          </a:ln>
        </p:spPr>
        <p:txBody>
          <a:bodyPr wrap="square" anchor="t">
            <a:spAutoFit/>
          </a:bodyPr>
          <a:lstStyle/>
          <a:p>
            <a:pPr>
              <a:lnSpc>
                <a:spcPct val="150000"/>
              </a:lnSpc>
            </a:pPr>
            <a:r>
              <a:rPr lang="zh-CN" altLang="en-US" sz="2800" b="1" dirty="0">
                <a:solidFill>
                  <a:srgbClr val="0563C1"/>
                </a:solidFill>
                <a:latin typeface="楷体" panose="02010609060101010101" pitchFamily="49" charset="-122"/>
                <a:ea typeface="楷体" panose="02010609060101010101" pitchFamily="49" charset="-122"/>
              </a:rPr>
              <a:t>（</a:t>
            </a:r>
            <a:r>
              <a:rPr lang="en-US" altLang="zh-CN" sz="2800" b="1" dirty="0">
                <a:solidFill>
                  <a:srgbClr val="0563C1"/>
                </a:solidFill>
                <a:latin typeface="楷体" panose="02010609060101010101" pitchFamily="49" charset="-122"/>
                <a:ea typeface="楷体" panose="02010609060101010101" pitchFamily="49" charset="-122"/>
              </a:rPr>
              <a:t>4</a:t>
            </a:r>
            <a:r>
              <a:rPr lang="zh-CN" altLang="en-US" sz="2800" b="1" dirty="0">
                <a:solidFill>
                  <a:srgbClr val="0563C1"/>
                </a:solidFill>
                <a:latin typeface="楷体" panose="02010609060101010101" pitchFamily="49" charset="-122"/>
                <a:ea typeface="楷体" panose="02010609060101010101" pitchFamily="49" charset="-122"/>
              </a:rPr>
              <a:t>）一地址指令</a:t>
            </a:r>
            <a:endParaRPr lang="zh-CN" altLang="en-US" sz="2800" b="1" dirty="0">
              <a:solidFill>
                <a:srgbClr val="0563C1"/>
              </a:solidFill>
              <a:latin typeface="楷体" panose="02010609060101010101" pitchFamily="49" charset="-122"/>
              <a:ea typeface="楷体" panose="02010609060101010101" pitchFamily="49" charset="-122"/>
            </a:endParaRPr>
          </a:p>
        </p:txBody>
      </p:sp>
      <p:grpSp>
        <p:nvGrpSpPr>
          <p:cNvPr id="46" name="Group 21"/>
          <p:cNvGrpSpPr/>
          <p:nvPr/>
        </p:nvGrpSpPr>
        <p:grpSpPr bwMode="auto">
          <a:xfrm>
            <a:off x="2404830" y="3403810"/>
            <a:ext cx="2767013" cy="393701"/>
            <a:chOff x="1248" y="2208"/>
            <a:chExt cx="1743" cy="248"/>
          </a:xfrm>
        </p:grpSpPr>
        <p:sp>
          <p:nvSpPr>
            <p:cNvPr id="47" name="Text Box 22"/>
            <p:cNvSpPr txBox="1">
              <a:spLocks noChangeArrowheads="1"/>
            </p:cNvSpPr>
            <p:nvPr/>
          </p:nvSpPr>
          <p:spPr bwMode="auto">
            <a:xfrm>
              <a:off x="1248" y="2208"/>
              <a:ext cx="1743" cy="248"/>
            </a:xfrm>
            <a:prstGeom prst="rect">
              <a:avLst/>
            </a:prstGeom>
            <a:solidFill>
              <a:srgbClr val="FEFEFA"/>
            </a:solidFill>
            <a:ln w="38100">
              <a:solidFill>
                <a:schemeClr val="tx1"/>
              </a:solidFill>
              <a:miter lim="800000"/>
              <a:headEnd type="none" w="sm" len="sm"/>
              <a:tailEnd type="none" w="sm" len="sm"/>
            </a:ln>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eaLnBrk="1" hangingPunct="1">
                <a:lnSpc>
                  <a:spcPct val="70000"/>
                </a:lnSpc>
                <a:spcBef>
                  <a:spcPct val="50000"/>
                </a:spcBef>
              </a:pPr>
              <a:r>
                <a:rPr lang="en-US" altLang="zh-CN" sz="2800" dirty="0">
                  <a:latin typeface="楷体" panose="02010609060101010101" pitchFamily="49" charset="-122"/>
                  <a:ea typeface="楷体" panose="02010609060101010101" pitchFamily="49" charset="-122"/>
                </a:rPr>
                <a:t> OP       A1</a:t>
              </a:r>
              <a:endParaRPr lang="en-US" altLang="zh-CN" sz="2800" dirty="0">
                <a:latin typeface="楷体" panose="02010609060101010101" pitchFamily="49" charset="-122"/>
                <a:ea typeface="楷体" panose="02010609060101010101" pitchFamily="49" charset="-122"/>
              </a:endParaRPr>
            </a:p>
          </p:txBody>
        </p:sp>
        <p:sp>
          <p:nvSpPr>
            <p:cNvPr id="48" name="Line 23"/>
            <p:cNvSpPr>
              <a:spLocks noChangeShapeType="1"/>
            </p:cNvSpPr>
            <p:nvPr/>
          </p:nvSpPr>
          <p:spPr bwMode="auto">
            <a:xfrm flipH="1">
              <a:off x="2099" y="2208"/>
              <a:ext cx="2" cy="236"/>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sz="2800">
                <a:latin typeface="楷体" panose="02010609060101010101" pitchFamily="49" charset="-122"/>
                <a:ea typeface="楷体" panose="02010609060101010101" pitchFamily="49" charset="-122"/>
              </a:endParaRPr>
            </a:p>
          </p:txBody>
        </p:sp>
      </p:grpSp>
      <p:sp>
        <p:nvSpPr>
          <p:cNvPr id="54" name="Text Box 32"/>
          <p:cNvSpPr txBox="1">
            <a:spLocks noChangeArrowheads="1"/>
          </p:cNvSpPr>
          <p:nvPr/>
        </p:nvSpPr>
        <p:spPr bwMode="auto">
          <a:xfrm>
            <a:off x="608155" y="4823467"/>
            <a:ext cx="15240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dirty="0">
                <a:latin typeface="楷体" panose="02010609060101010101" pitchFamily="49" charset="-122"/>
                <a:ea typeface="楷体" panose="02010609060101010101" pitchFamily="49" charset="-122"/>
              </a:rPr>
              <a:t>功能：</a:t>
            </a:r>
            <a:endParaRPr lang="zh-CN" altLang="en-US" sz="2800" dirty="0">
              <a:latin typeface="楷体" panose="02010609060101010101" pitchFamily="49" charset="-122"/>
              <a:ea typeface="楷体" panose="02010609060101010101" pitchFamily="49" charset="-122"/>
            </a:endParaRPr>
          </a:p>
        </p:txBody>
      </p:sp>
      <p:grpSp>
        <p:nvGrpSpPr>
          <p:cNvPr id="55" name="组合 54"/>
          <p:cNvGrpSpPr/>
          <p:nvPr/>
        </p:nvGrpSpPr>
        <p:grpSpPr>
          <a:xfrm>
            <a:off x="1981636" y="4715686"/>
            <a:ext cx="6853238" cy="1284288"/>
            <a:chOff x="2022020" y="4932687"/>
            <a:chExt cx="6853238" cy="1284288"/>
          </a:xfrm>
        </p:grpSpPr>
        <p:grpSp>
          <p:nvGrpSpPr>
            <p:cNvPr id="56" name="Group 33"/>
            <p:cNvGrpSpPr/>
            <p:nvPr/>
          </p:nvGrpSpPr>
          <p:grpSpPr bwMode="auto">
            <a:xfrm>
              <a:off x="2022020" y="4932687"/>
              <a:ext cx="6853238" cy="1284288"/>
              <a:chOff x="1200" y="2832"/>
              <a:chExt cx="4317" cy="809"/>
            </a:xfrm>
          </p:grpSpPr>
          <p:sp>
            <p:nvSpPr>
              <p:cNvPr id="58" name="Text Box 34"/>
              <p:cNvSpPr txBox="1">
                <a:spLocks noChangeArrowheads="1"/>
              </p:cNvSpPr>
              <p:nvPr/>
            </p:nvSpPr>
            <p:spPr bwMode="auto">
              <a:xfrm>
                <a:off x="1200" y="2832"/>
                <a:ext cx="4317" cy="8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eaLnBrk="1" hangingPunct="1">
                  <a:lnSpc>
                    <a:spcPct val="150000"/>
                  </a:lnSpc>
                </a:pPr>
                <a:r>
                  <a:rPr lang="en-US" altLang="zh-CN" sz="2800" dirty="0">
                    <a:solidFill>
                      <a:srgbClr val="0563C1"/>
                    </a:solidFill>
                    <a:latin typeface="楷体" panose="02010609060101010101" pitchFamily="49" charset="-122"/>
                    <a:ea typeface="楷体" panose="02010609060101010101" pitchFamily="49" charset="-122"/>
                  </a:rPr>
                  <a:t>(A1) OP (AC)       AC</a:t>
                </a:r>
                <a:endParaRPr lang="en-US" altLang="zh-CN" sz="2800" dirty="0">
                  <a:solidFill>
                    <a:srgbClr val="0563C1"/>
                  </a:solidFill>
                  <a:latin typeface="楷体" panose="02010609060101010101" pitchFamily="49" charset="-122"/>
                  <a:ea typeface="楷体" panose="02010609060101010101" pitchFamily="49" charset="-122"/>
                </a:endParaRPr>
              </a:p>
              <a:p>
                <a:pPr eaLnBrk="1" hangingPunct="1">
                  <a:lnSpc>
                    <a:spcPct val="150000"/>
                  </a:lnSpc>
                </a:pPr>
                <a:r>
                  <a:rPr lang="zh-CN" altLang="en-US" sz="2800" dirty="0">
                    <a:solidFill>
                      <a:srgbClr val="0563C1"/>
                    </a:solidFill>
                    <a:latin typeface="楷体" panose="02010609060101010101" pitchFamily="49" charset="-122"/>
                    <a:ea typeface="楷体" panose="02010609060101010101" pitchFamily="49" charset="-122"/>
                  </a:rPr>
                  <a:t>下条指令地址</a:t>
                </a:r>
                <a:r>
                  <a:rPr lang="en-US" altLang="zh-CN" sz="2800" dirty="0">
                    <a:solidFill>
                      <a:srgbClr val="0563C1"/>
                    </a:solidFill>
                    <a:latin typeface="楷体" panose="02010609060101010101" pitchFamily="49" charset="-122"/>
                    <a:ea typeface="楷体" panose="02010609060101010101" pitchFamily="49" charset="-122"/>
                  </a:rPr>
                  <a:t>PC</a:t>
                </a:r>
                <a:r>
                  <a:rPr lang="zh-CN" altLang="en-US" sz="2800" dirty="0">
                    <a:solidFill>
                      <a:srgbClr val="0563C1"/>
                    </a:solidFill>
                    <a:latin typeface="楷体" panose="02010609060101010101" pitchFamily="49" charset="-122"/>
                    <a:ea typeface="楷体" panose="02010609060101010101" pitchFamily="49" charset="-122"/>
                  </a:rPr>
                  <a:t>：（</a:t>
                </a:r>
                <a:r>
                  <a:rPr lang="en-US" altLang="zh-CN" sz="2800" dirty="0">
                    <a:solidFill>
                      <a:srgbClr val="0563C1"/>
                    </a:solidFill>
                    <a:latin typeface="楷体" panose="02010609060101010101" pitchFamily="49" charset="-122"/>
                    <a:ea typeface="楷体" panose="02010609060101010101" pitchFamily="49" charset="-122"/>
                  </a:rPr>
                  <a:t>PC</a:t>
                </a:r>
                <a:r>
                  <a:rPr lang="zh-CN" altLang="en-US" sz="2800" dirty="0">
                    <a:solidFill>
                      <a:srgbClr val="0563C1"/>
                    </a:solidFill>
                    <a:latin typeface="楷体" panose="02010609060101010101" pitchFamily="49" charset="-122"/>
                    <a:ea typeface="楷体" panose="02010609060101010101" pitchFamily="49" charset="-122"/>
                  </a:rPr>
                  <a:t>）</a:t>
                </a:r>
                <a:r>
                  <a:rPr lang="en-US" altLang="zh-CN" sz="2800" dirty="0">
                    <a:solidFill>
                      <a:srgbClr val="0563C1"/>
                    </a:solidFill>
                    <a:latin typeface="楷体" panose="02010609060101010101" pitchFamily="49" charset="-122"/>
                    <a:ea typeface="楷体" panose="02010609060101010101" pitchFamily="49" charset="-122"/>
                  </a:rPr>
                  <a:t> +  n      PC</a:t>
                </a:r>
                <a:endParaRPr lang="en-US" altLang="zh-CN" sz="2800" dirty="0">
                  <a:solidFill>
                    <a:srgbClr val="0563C1"/>
                  </a:solidFill>
                  <a:latin typeface="楷体" panose="02010609060101010101" pitchFamily="49" charset="-122"/>
                  <a:ea typeface="楷体" panose="02010609060101010101" pitchFamily="49" charset="-122"/>
                </a:endParaRPr>
              </a:p>
            </p:txBody>
          </p:sp>
          <p:sp>
            <p:nvSpPr>
              <p:cNvPr id="59" name="Line 35"/>
              <p:cNvSpPr>
                <a:spLocks noChangeShapeType="1"/>
              </p:cNvSpPr>
              <p:nvPr/>
            </p:nvSpPr>
            <p:spPr bwMode="auto">
              <a:xfrm>
                <a:off x="2874" y="3066"/>
                <a:ext cx="336" cy="0"/>
              </a:xfrm>
              <a:prstGeom prst="line">
                <a:avLst/>
              </a:prstGeom>
              <a:noFill/>
              <a:ln w="38100">
                <a:solidFill>
                  <a:srgbClr val="0563C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sz="2800">
                  <a:solidFill>
                    <a:srgbClr val="0563C1"/>
                  </a:solidFill>
                  <a:latin typeface="楷体" panose="02010609060101010101" pitchFamily="49" charset="-122"/>
                  <a:ea typeface="楷体" panose="02010609060101010101" pitchFamily="49" charset="-122"/>
                </a:endParaRPr>
              </a:p>
            </p:txBody>
          </p:sp>
        </p:grpSp>
        <p:sp>
          <p:nvSpPr>
            <p:cNvPr id="57" name="Line 35"/>
            <p:cNvSpPr>
              <a:spLocks noChangeShapeType="1"/>
            </p:cNvSpPr>
            <p:nvPr/>
          </p:nvSpPr>
          <p:spPr bwMode="auto">
            <a:xfrm>
              <a:off x="7227328" y="5963884"/>
              <a:ext cx="533400" cy="0"/>
            </a:xfrm>
            <a:prstGeom prst="line">
              <a:avLst/>
            </a:prstGeom>
            <a:noFill/>
            <a:ln w="38100">
              <a:solidFill>
                <a:srgbClr val="0563C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sz="2800">
                <a:solidFill>
                  <a:srgbClr val="0563C1"/>
                </a:solidFill>
                <a:latin typeface="楷体" panose="02010609060101010101" pitchFamily="49" charset="-122"/>
                <a:ea typeface="楷体" panose="02010609060101010101" pitchFamily="49" charset="-122"/>
              </a:endParaRPr>
            </a:p>
          </p:txBody>
        </p:sp>
      </p:grpSp>
      <p:sp>
        <p:nvSpPr>
          <p:cNvPr id="68" name="Text Box 19"/>
          <p:cNvSpPr txBox="1">
            <a:spLocks noChangeArrowheads="1"/>
          </p:cNvSpPr>
          <p:nvPr/>
        </p:nvSpPr>
        <p:spPr bwMode="auto">
          <a:xfrm>
            <a:off x="553445" y="3169256"/>
            <a:ext cx="1418669" cy="63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a:lnSpc>
                <a:spcPct val="150000"/>
              </a:lnSpc>
              <a:spcBef>
                <a:spcPct val="50000"/>
              </a:spcBef>
            </a:pPr>
            <a:r>
              <a:rPr lang="zh-CN" altLang="en-US" sz="2800" dirty="0">
                <a:latin typeface="楷体" panose="02010609060101010101" pitchFamily="49" charset="-122"/>
                <a:ea typeface="楷体" panose="02010609060101010101" pitchFamily="49" charset="-122"/>
              </a:rPr>
              <a:t>格式：</a:t>
            </a:r>
            <a:endParaRPr lang="zh-CN" altLang="en-US" sz="2800" dirty="0">
              <a:latin typeface="楷体" panose="02010609060101010101" pitchFamily="49" charset="-122"/>
              <a:ea typeface="楷体" panose="02010609060101010101" pitchFamily="49" charset="-122"/>
            </a:endParaRPr>
          </a:p>
        </p:txBody>
      </p:sp>
      <p:sp>
        <p:nvSpPr>
          <p:cNvPr id="35" name="Text Box 19"/>
          <p:cNvSpPr txBox="1">
            <a:spLocks noChangeArrowheads="1"/>
          </p:cNvSpPr>
          <p:nvPr/>
        </p:nvSpPr>
        <p:spPr bwMode="auto">
          <a:xfrm>
            <a:off x="590551" y="1763131"/>
            <a:ext cx="7277100" cy="63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a:lnSpc>
                <a:spcPct val="150000"/>
              </a:lnSpc>
              <a:spcBef>
                <a:spcPct val="50000"/>
              </a:spcBef>
            </a:pPr>
            <a:r>
              <a:rPr lang="zh-CN" altLang="en-US" sz="2800" dirty="0">
                <a:latin typeface="楷体" panose="02010609060101010101" pitchFamily="49" charset="-122"/>
                <a:ea typeface="楷体" panose="02010609060101010101" pitchFamily="49" charset="-122"/>
              </a:rPr>
              <a:t>一地址指令有以下两种常用的表示方式。</a:t>
            </a:r>
            <a:endParaRPr lang="zh-CN" altLang="en-US" sz="2800" dirty="0">
              <a:latin typeface="楷体" panose="02010609060101010101" pitchFamily="49" charset="-122"/>
              <a:ea typeface="楷体" panose="02010609060101010101" pitchFamily="49" charset="-122"/>
            </a:endParaRPr>
          </a:p>
        </p:txBody>
      </p:sp>
      <p:sp>
        <p:nvSpPr>
          <p:cNvPr id="25" name="Text Box 19"/>
          <p:cNvSpPr txBox="1">
            <a:spLocks noChangeArrowheads="1"/>
          </p:cNvSpPr>
          <p:nvPr/>
        </p:nvSpPr>
        <p:spPr bwMode="auto">
          <a:xfrm>
            <a:off x="590551" y="2469673"/>
            <a:ext cx="7277100" cy="63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a:lnSpc>
                <a:spcPct val="150000"/>
              </a:lnSpc>
              <a:spcBef>
                <a:spcPct val="50000"/>
              </a:spcBef>
            </a:pPr>
            <a:r>
              <a:rPr lang="en-US" altLang="zh-CN" sz="2800" dirty="0">
                <a:latin typeface="楷体" panose="02010609060101010101" pitchFamily="49" charset="-122"/>
                <a:ea typeface="楷体" panose="02010609060101010101" pitchFamily="49" charset="-122"/>
              </a:rPr>
              <a:t>a.</a:t>
            </a:r>
            <a:r>
              <a:rPr lang="zh-CN" altLang="en-US" sz="2800" dirty="0">
                <a:latin typeface="楷体" panose="02010609060101010101" pitchFamily="49" charset="-122"/>
                <a:ea typeface="楷体" panose="02010609060101010101" pitchFamily="49" charset="-122"/>
              </a:rPr>
              <a:t>隐含约定</a:t>
            </a:r>
            <a:r>
              <a:rPr lang="zh-CN" altLang="en-US" sz="2800" dirty="0">
                <a:solidFill>
                  <a:srgbClr val="FF0E0E"/>
                </a:solidFill>
                <a:latin typeface="楷体" panose="02010609060101010101" pitchFamily="49" charset="-122"/>
                <a:ea typeface="楷体" panose="02010609060101010101" pitchFamily="49" charset="-122"/>
              </a:rPr>
              <a:t>目的地</a:t>
            </a:r>
            <a:r>
              <a:rPr lang="zh-CN" altLang="en-US" sz="2800" dirty="0">
                <a:latin typeface="楷体" panose="02010609060101010101" pitchFamily="49" charset="-122"/>
                <a:ea typeface="楷体" panose="02010609060101010101" pitchFamily="49" charset="-122"/>
              </a:rPr>
              <a:t>的双操作数指令</a:t>
            </a:r>
            <a:endParaRPr lang="zh-CN" altLang="en-US" sz="2800" dirty="0">
              <a:latin typeface="楷体" panose="02010609060101010101" pitchFamily="49" charset="-122"/>
              <a:ea typeface="楷体" panose="02010609060101010101" pitchFamily="49" charset="-122"/>
            </a:endParaRPr>
          </a:p>
        </p:txBody>
      </p:sp>
      <p:sp>
        <p:nvSpPr>
          <p:cNvPr id="26" name="Text Box 18"/>
          <p:cNvSpPr txBox="1">
            <a:spLocks noChangeArrowheads="1"/>
          </p:cNvSpPr>
          <p:nvPr/>
        </p:nvSpPr>
        <p:spPr bwMode="auto">
          <a:xfrm>
            <a:off x="3469756" y="4209331"/>
            <a:ext cx="2645294" cy="4370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eaLnBrk="1" hangingPunct="1">
              <a:lnSpc>
                <a:spcPct val="80000"/>
              </a:lnSpc>
              <a:spcBef>
                <a:spcPct val="50000"/>
              </a:spcBef>
            </a:pPr>
            <a:r>
              <a:rPr lang="zh-CN" altLang="en-US" sz="2800" dirty="0">
                <a:solidFill>
                  <a:srgbClr val="DF3C09"/>
                </a:solidFill>
                <a:latin typeface="楷体" panose="02010609060101010101" pitchFamily="49" charset="-122"/>
                <a:ea typeface="楷体" panose="02010609060101010101" pitchFamily="49" charset="-122"/>
              </a:rPr>
              <a:t>源操作数地址</a:t>
            </a:r>
            <a:endParaRPr lang="zh-CN" altLang="en-US" sz="2800" dirty="0">
              <a:solidFill>
                <a:srgbClr val="DF3C09"/>
              </a:solidFill>
              <a:latin typeface="楷体" panose="02010609060101010101" pitchFamily="49" charset="-122"/>
              <a:ea typeface="楷体" panose="02010609060101010101" pitchFamily="49" charset="-122"/>
            </a:endParaRPr>
          </a:p>
        </p:txBody>
      </p:sp>
      <p:sp>
        <p:nvSpPr>
          <p:cNvPr id="27" name="AutoShape 27"/>
          <p:cNvSpPr/>
          <p:nvPr/>
        </p:nvSpPr>
        <p:spPr bwMode="auto">
          <a:xfrm rot="16200000">
            <a:off x="4405757" y="3319258"/>
            <a:ext cx="152400" cy="1379772"/>
          </a:xfrm>
          <a:prstGeom prst="leftBrace">
            <a:avLst>
              <a:gd name="adj1" fmla="val 66556"/>
              <a:gd name="adj2" fmla="val 50000"/>
            </a:avLst>
          </a:prstGeom>
          <a:noFill/>
          <a:ln w="381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endParaRPr lang="zh-CN" altLang="en-US" sz="2800">
              <a:latin typeface="楷体" panose="02010609060101010101" pitchFamily="49" charset="-122"/>
              <a:ea typeface="楷体" panose="020106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anim calcmode="lin" valueType="num">
                                      <p:cBhvr>
                                        <p:cTn id="7" dur="500" fill="hold"/>
                                        <p:tgtEl>
                                          <p:spTgt spid="17">
                                            <p:txEl>
                                              <p:pRg st="0" end="0"/>
                                            </p:txEl>
                                          </p:spTgt>
                                        </p:tgtEl>
                                        <p:attrNameLst>
                                          <p:attrName>ppt_x</p:attrName>
                                        </p:attrNameLst>
                                      </p:cBhvr>
                                      <p:tavLst>
                                        <p:tav tm="0">
                                          <p:val>
                                            <p:strVal val="#ppt_x-#ppt_w/2"/>
                                          </p:val>
                                        </p:tav>
                                        <p:tav tm="100000">
                                          <p:val>
                                            <p:strVal val="#ppt_x"/>
                                          </p:val>
                                        </p:tav>
                                      </p:tavLst>
                                    </p:anim>
                                    <p:anim calcmode="lin" valueType="num">
                                      <p:cBhvr>
                                        <p:cTn id="8" dur="500" fill="hold"/>
                                        <p:tgtEl>
                                          <p:spTgt spid="17">
                                            <p:txEl>
                                              <p:pRg st="0" end="0"/>
                                            </p:txEl>
                                          </p:spTgt>
                                        </p:tgtEl>
                                        <p:attrNameLst>
                                          <p:attrName>ppt_y</p:attrName>
                                        </p:attrNameLst>
                                      </p:cBhvr>
                                      <p:tavLst>
                                        <p:tav tm="0">
                                          <p:val>
                                            <p:strVal val="#ppt_y"/>
                                          </p:val>
                                        </p:tav>
                                        <p:tav tm="100000">
                                          <p:val>
                                            <p:strVal val="#ppt_y"/>
                                          </p:val>
                                        </p:tav>
                                      </p:tavLst>
                                    </p:anim>
                                    <p:anim calcmode="lin" valueType="num">
                                      <p:cBhvr>
                                        <p:cTn id="9" dur="500" fill="hold"/>
                                        <p:tgtEl>
                                          <p:spTgt spid="17">
                                            <p:txEl>
                                              <p:pRg st="0" end="0"/>
                                            </p:txEl>
                                          </p:spTgt>
                                        </p:tgtEl>
                                        <p:attrNameLst>
                                          <p:attrName>ppt_w</p:attrName>
                                        </p:attrNameLst>
                                      </p:cBhvr>
                                      <p:tavLst>
                                        <p:tav tm="0">
                                          <p:val>
                                            <p:fltVal val="0"/>
                                          </p:val>
                                        </p:tav>
                                        <p:tav tm="100000">
                                          <p:val>
                                            <p:strVal val="#ppt_w"/>
                                          </p:val>
                                        </p:tav>
                                      </p:tavLst>
                                    </p:anim>
                                    <p:anim calcmode="lin" valueType="num">
                                      <p:cBhvr>
                                        <p:cTn id="10" dur="500" fill="hold"/>
                                        <p:tgtEl>
                                          <p:spTgt spid="17">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12" presetClass="entr" presetSubtype="8" fill="hold" grpId="0" nodeType="clickEffect">
                                  <p:stCondLst>
                                    <p:cond delay="0"/>
                                  </p:stCondLst>
                                  <p:childTnLst>
                                    <p:set>
                                      <p:cBhvr>
                                        <p:cTn id="14" dur="1" fill="hold">
                                          <p:stCondLst>
                                            <p:cond delay="0"/>
                                          </p:stCondLst>
                                        </p:cTn>
                                        <p:tgtEl>
                                          <p:spTgt spid="35"/>
                                        </p:tgtEl>
                                        <p:attrNameLst>
                                          <p:attrName>style.visibility</p:attrName>
                                        </p:attrNameLst>
                                      </p:cBhvr>
                                      <p:to>
                                        <p:strVal val="visible"/>
                                      </p:to>
                                    </p:set>
                                    <p:anim calcmode="lin" valueType="num">
                                      <p:cBhvr additive="base">
                                        <p:cTn id="15" dur="500"/>
                                        <p:tgtEl>
                                          <p:spTgt spid="35"/>
                                        </p:tgtEl>
                                        <p:attrNameLst>
                                          <p:attrName>ppt_x</p:attrName>
                                        </p:attrNameLst>
                                      </p:cBhvr>
                                      <p:tavLst>
                                        <p:tav tm="0">
                                          <p:val>
                                            <p:strVal val="#ppt_x-#ppt_w*1.125000"/>
                                          </p:val>
                                        </p:tav>
                                        <p:tav tm="100000">
                                          <p:val>
                                            <p:strVal val="#ppt_x"/>
                                          </p:val>
                                        </p:tav>
                                      </p:tavLst>
                                    </p:anim>
                                    <p:animEffect transition="in" filter="wipe(right)">
                                      <p:cBhvr>
                                        <p:cTn id="16" dur="500"/>
                                        <p:tgtEl>
                                          <p:spTgt spid="35"/>
                                        </p:tgtEl>
                                      </p:cBhvr>
                                    </p:animEffect>
                                  </p:childTnLst>
                                </p:cTn>
                              </p:par>
                            </p:childTnLst>
                          </p:cTn>
                        </p:par>
                      </p:childTnLst>
                    </p:cTn>
                  </p:par>
                  <p:par>
                    <p:cTn id="17" fill="hold">
                      <p:stCondLst>
                        <p:cond delay="indefinite"/>
                      </p:stCondLst>
                      <p:childTnLst>
                        <p:par>
                          <p:cTn id="18" fill="hold">
                            <p:stCondLst>
                              <p:cond delay="0"/>
                            </p:stCondLst>
                            <p:childTnLst>
                              <p:par>
                                <p:cTn id="19" presetID="12" presetClass="entr" presetSubtype="8" fill="hold" grpId="0" nodeType="clickEffect">
                                  <p:stCondLst>
                                    <p:cond delay="0"/>
                                  </p:stCondLst>
                                  <p:childTnLst>
                                    <p:set>
                                      <p:cBhvr>
                                        <p:cTn id="20" dur="1" fill="hold">
                                          <p:stCondLst>
                                            <p:cond delay="0"/>
                                          </p:stCondLst>
                                        </p:cTn>
                                        <p:tgtEl>
                                          <p:spTgt spid="25"/>
                                        </p:tgtEl>
                                        <p:attrNameLst>
                                          <p:attrName>style.visibility</p:attrName>
                                        </p:attrNameLst>
                                      </p:cBhvr>
                                      <p:to>
                                        <p:strVal val="visible"/>
                                      </p:to>
                                    </p:set>
                                    <p:anim calcmode="lin" valueType="num">
                                      <p:cBhvr additive="base">
                                        <p:cTn id="21" dur="500"/>
                                        <p:tgtEl>
                                          <p:spTgt spid="25"/>
                                        </p:tgtEl>
                                        <p:attrNameLst>
                                          <p:attrName>ppt_x</p:attrName>
                                        </p:attrNameLst>
                                      </p:cBhvr>
                                      <p:tavLst>
                                        <p:tav tm="0">
                                          <p:val>
                                            <p:strVal val="#ppt_x-#ppt_w*1.125000"/>
                                          </p:val>
                                        </p:tav>
                                        <p:tav tm="100000">
                                          <p:val>
                                            <p:strVal val="#ppt_x"/>
                                          </p:val>
                                        </p:tav>
                                      </p:tavLst>
                                    </p:anim>
                                    <p:animEffect transition="in" filter="wipe(right)">
                                      <p:cBhvr>
                                        <p:cTn id="22" dur="500"/>
                                        <p:tgtEl>
                                          <p:spTgt spid="25"/>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8" fill="hold" grpId="0" nodeType="clickEffect">
                                  <p:stCondLst>
                                    <p:cond delay="0"/>
                                  </p:stCondLst>
                                  <p:childTnLst>
                                    <p:set>
                                      <p:cBhvr>
                                        <p:cTn id="26" dur="1" fill="hold">
                                          <p:stCondLst>
                                            <p:cond delay="0"/>
                                          </p:stCondLst>
                                        </p:cTn>
                                        <p:tgtEl>
                                          <p:spTgt spid="68"/>
                                        </p:tgtEl>
                                        <p:attrNameLst>
                                          <p:attrName>style.visibility</p:attrName>
                                        </p:attrNameLst>
                                      </p:cBhvr>
                                      <p:to>
                                        <p:strVal val="visible"/>
                                      </p:to>
                                    </p:set>
                                    <p:anim calcmode="lin" valueType="num">
                                      <p:cBhvr additive="base">
                                        <p:cTn id="27" dur="500"/>
                                        <p:tgtEl>
                                          <p:spTgt spid="68"/>
                                        </p:tgtEl>
                                        <p:attrNameLst>
                                          <p:attrName>ppt_x</p:attrName>
                                        </p:attrNameLst>
                                      </p:cBhvr>
                                      <p:tavLst>
                                        <p:tav tm="0">
                                          <p:val>
                                            <p:strVal val="#ppt_x-#ppt_w*1.125000"/>
                                          </p:val>
                                        </p:tav>
                                        <p:tav tm="100000">
                                          <p:val>
                                            <p:strVal val="#ppt_x"/>
                                          </p:val>
                                        </p:tav>
                                      </p:tavLst>
                                    </p:anim>
                                    <p:animEffect transition="in" filter="wipe(right)">
                                      <p:cBhvr>
                                        <p:cTn id="28" dur="500"/>
                                        <p:tgtEl>
                                          <p:spTgt spid="68"/>
                                        </p:tgtEl>
                                      </p:cBhvr>
                                    </p:animEffect>
                                  </p:childTnLst>
                                </p:cTn>
                              </p:par>
                            </p:childTnLst>
                          </p:cTn>
                        </p:par>
                      </p:childTnLst>
                    </p:cTn>
                  </p:par>
                  <p:par>
                    <p:cTn id="29" fill="hold">
                      <p:stCondLst>
                        <p:cond delay="indefinite"/>
                      </p:stCondLst>
                      <p:childTnLst>
                        <p:par>
                          <p:cTn id="30" fill="hold">
                            <p:stCondLst>
                              <p:cond delay="0"/>
                            </p:stCondLst>
                            <p:childTnLst>
                              <p:par>
                                <p:cTn id="31" presetID="2" presetClass="entr" presetSubtype="2" fill="hold" nodeType="clickEffect">
                                  <p:stCondLst>
                                    <p:cond delay="0"/>
                                  </p:stCondLst>
                                  <p:childTnLst>
                                    <p:set>
                                      <p:cBhvr>
                                        <p:cTn id="32" dur="1" fill="hold">
                                          <p:stCondLst>
                                            <p:cond delay="0"/>
                                          </p:stCondLst>
                                        </p:cTn>
                                        <p:tgtEl>
                                          <p:spTgt spid="46"/>
                                        </p:tgtEl>
                                        <p:attrNameLst>
                                          <p:attrName>style.visibility</p:attrName>
                                        </p:attrNameLst>
                                      </p:cBhvr>
                                      <p:to>
                                        <p:strVal val="visible"/>
                                      </p:to>
                                    </p:set>
                                    <p:anim calcmode="lin" valueType="num">
                                      <p:cBhvr additive="base">
                                        <p:cTn id="33" dur="500" fill="hold"/>
                                        <p:tgtEl>
                                          <p:spTgt spid="46"/>
                                        </p:tgtEl>
                                        <p:attrNameLst>
                                          <p:attrName>ppt_x</p:attrName>
                                        </p:attrNameLst>
                                      </p:cBhvr>
                                      <p:tavLst>
                                        <p:tav tm="0">
                                          <p:val>
                                            <p:strVal val="1+#ppt_w/2"/>
                                          </p:val>
                                        </p:tav>
                                        <p:tav tm="100000">
                                          <p:val>
                                            <p:strVal val="#ppt_x"/>
                                          </p:val>
                                        </p:tav>
                                      </p:tavLst>
                                    </p:anim>
                                    <p:anim calcmode="lin" valueType="num">
                                      <p:cBhvr additive="base">
                                        <p:cTn id="34" dur="500" fill="hold"/>
                                        <p:tgtEl>
                                          <p:spTgt spid="46"/>
                                        </p:tgtEl>
                                        <p:attrNameLst>
                                          <p:attrName>ppt_y</p:attrName>
                                        </p:attrNameLst>
                                      </p:cBhvr>
                                      <p:tavLst>
                                        <p:tav tm="0">
                                          <p:val>
                                            <p:strVal val="#ppt_y"/>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2" presetClass="entr" presetSubtype="1" fill="hold" grpId="0" nodeType="clickEffect">
                                  <p:stCondLst>
                                    <p:cond delay="0"/>
                                  </p:stCondLst>
                                  <p:childTnLst>
                                    <p:set>
                                      <p:cBhvr>
                                        <p:cTn id="38" dur="1" fill="hold">
                                          <p:stCondLst>
                                            <p:cond delay="0"/>
                                          </p:stCondLst>
                                        </p:cTn>
                                        <p:tgtEl>
                                          <p:spTgt spid="27"/>
                                        </p:tgtEl>
                                        <p:attrNameLst>
                                          <p:attrName>style.visibility</p:attrName>
                                        </p:attrNameLst>
                                      </p:cBhvr>
                                      <p:to>
                                        <p:strVal val="visible"/>
                                      </p:to>
                                    </p:set>
                                    <p:animEffect transition="in" filter="wipe(up)">
                                      <p:cBhvr>
                                        <p:cTn id="39" dur="500"/>
                                        <p:tgtEl>
                                          <p:spTgt spid="27"/>
                                        </p:tgtEl>
                                      </p:cBhvr>
                                    </p:animEffect>
                                  </p:childTnLst>
                                </p:cTn>
                              </p:par>
                            </p:childTnLst>
                          </p:cTn>
                        </p:par>
                        <p:par>
                          <p:cTn id="40" fill="hold">
                            <p:stCondLst>
                              <p:cond delay="500"/>
                            </p:stCondLst>
                            <p:childTnLst>
                              <p:par>
                                <p:cTn id="41" presetID="22" presetClass="entr" presetSubtype="1" fill="hold" grpId="0" nodeType="afterEffect">
                                  <p:stCondLst>
                                    <p:cond delay="0"/>
                                  </p:stCondLst>
                                  <p:childTnLst>
                                    <p:set>
                                      <p:cBhvr>
                                        <p:cTn id="42" dur="1" fill="hold">
                                          <p:stCondLst>
                                            <p:cond delay="0"/>
                                          </p:stCondLst>
                                        </p:cTn>
                                        <p:tgtEl>
                                          <p:spTgt spid="26"/>
                                        </p:tgtEl>
                                        <p:attrNameLst>
                                          <p:attrName>style.visibility</p:attrName>
                                        </p:attrNameLst>
                                      </p:cBhvr>
                                      <p:to>
                                        <p:strVal val="visible"/>
                                      </p:to>
                                    </p:set>
                                    <p:animEffect transition="in" filter="wipe(up)">
                                      <p:cBhvr>
                                        <p:cTn id="43" dur="500"/>
                                        <p:tgtEl>
                                          <p:spTgt spid="26"/>
                                        </p:tgtEl>
                                      </p:cBhvr>
                                    </p:animEffect>
                                  </p:childTnLst>
                                </p:cTn>
                              </p:par>
                            </p:childTnLst>
                          </p:cTn>
                        </p:par>
                      </p:childTnLst>
                    </p:cTn>
                  </p:par>
                  <p:par>
                    <p:cTn id="44" fill="hold">
                      <p:stCondLst>
                        <p:cond delay="indefinite"/>
                      </p:stCondLst>
                      <p:childTnLst>
                        <p:par>
                          <p:cTn id="45" fill="hold">
                            <p:stCondLst>
                              <p:cond delay="0"/>
                            </p:stCondLst>
                            <p:childTnLst>
                              <p:par>
                                <p:cTn id="46" presetID="12" presetClass="entr" presetSubtype="8" fill="hold" grpId="0" nodeType="clickEffect">
                                  <p:stCondLst>
                                    <p:cond delay="0"/>
                                  </p:stCondLst>
                                  <p:childTnLst>
                                    <p:set>
                                      <p:cBhvr>
                                        <p:cTn id="47" dur="1" fill="hold">
                                          <p:stCondLst>
                                            <p:cond delay="0"/>
                                          </p:stCondLst>
                                        </p:cTn>
                                        <p:tgtEl>
                                          <p:spTgt spid="54"/>
                                        </p:tgtEl>
                                        <p:attrNameLst>
                                          <p:attrName>style.visibility</p:attrName>
                                        </p:attrNameLst>
                                      </p:cBhvr>
                                      <p:to>
                                        <p:strVal val="visible"/>
                                      </p:to>
                                    </p:set>
                                    <p:animEffect transition="in" filter="slide(fromLeft)">
                                      <p:cBhvr>
                                        <p:cTn id="48" dur="500"/>
                                        <p:tgtEl>
                                          <p:spTgt spid="54"/>
                                        </p:tgtEl>
                                      </p:cBhvr>
                                    </p:animEffect>
                                  </p:childTnLst>
                                </p:cTn>
                              </p:par>
                            </p:childTnLst>
                          </p:cTn>
                        </p:par>
                      </p:childTnLst>
                    </p:cTn>
                  </p:par>
                  <p:par>
                    <p:cTn id="49" fill="hold">
                      <p:stCondLst>
                        <p:cond delay="indefinite"/>
                      </p:stCondLst>
                      <p:childTnLst>
                        <p:par>
                          <p:cTn id="50" fill="hold">
                            <p:stCondLst>
                              <p:cond delay="0"/>
                            </p:stCondLst>
                            <p:childTnLst>
                              <p:par>
                                <p:cTn id="51" presetID="17" presetClass="entr" presetSubtype="8" fill="hold" nodeType="clickEffect">
                                  <p:stCondLst>
                                    <p:cond delay="0"/>
                                  </p:stCondLst>
                                  <p:childTnLst>
                                    <p:set>
                                      <p:cBhvr>
                                        <p:cTn id="52" dur="1" fill="hold">
                                          <p:stCondLst>
                                            <p:cond delay="0"/>
                                          </p:stCondLst>
                                        </p:cTn>
                                        <p:tgtEl>
                                          <p:spTgt spid="55"/>
                                        </p:tgtEl>
                                        <p:attrNameLst>
                                          <p:attrName>style.visibility</p:attrName>
                                        </p:attrNameLst>
                                      </p:cBhvr>
                                      <p:to>
                                        <p:strVal val="visible"/>
                                      </p:to>
                                    </p:set>
                                    <p:anim calcmode="lin" valueType="num">
                                      <p:cBhvr>
                                        <p:cTn id="53" dur="500" fill="hold"/>
                                        <p:tgtEl>
                                          <p:spTgt spid="55"/>
                                        </p:tgtEl>
                                        <p:attrNameLst>
                                          <p:attrName>ppt_x</p:attrName>
                                        </p:attrNameLst>
                                      </p:cBhvr>
                                      <p:tavLst>
                                        <p:tav tm="0">
                                          <p:val>
                                            <p:strVal val="#ppt_x-#ppt_w/2"/>
                                          </p:val>
                                        </p:tav>
                                        <p:tav tm="100000">
                                          <p:val>
                                            <p:strVal val="#ppt_x"/>
                                          </p:val>
                                        </p:tav>
                                      </p:tavLst>
                                    </p:anim>
                                    <p:anim calcmode="lin" valueType="num">
                                      <p:cBhvr>
                                        <p:cTn id="54" dur="500" fill="hold"/>
                                        <p:tgtEl>
                                          <p:spTgt spid="55"/>
                                        </p:tgtEl>
                                        <p:attrNameLst>
                                          <p:attrName>ppt_y</p:attrName>
                                        </p:attrNameLst>
                                      </p:cBhvr>
                                      <p:tavLst>
                                        <p:tav tm="0">
                                          <p:val>
                                            <p:strVal val="#ppt_y"/>
                                          </p:val>
                                        </p:tav>
                                        <p:tav tm="100000">
                                          <p:val>
                                            <p:strVal val="#ppt_y"/>
                                          </p:val>
                                        </p:tav>
                                      </p:tavLst>
                                    </p:anim>
                                    <p:anim calcmode="lin" valueType="num">
                                      <p:cBhvr>
                                        <p:cTn id="55" dur="500" fill="hold"/>
                                        <p:tgtEl>
                                          <p:spTgt spid="55"/>
                                        </p:tgtEl>
                                        <p:attrNameLst>
                                          <p:attrName>ppt_w</p:attrName>
                                        </p:attrNameLst>
                                      </p:cBhvr>
                                      <p:tavLst>
                                        <p:tav tm="0">
                                          <p:val>
                                            <p:fltVal val="0"/>
                                          </p:val>
                                        </p:tav>
                                        <p:tav tm="100000">
                                          <p:val>
                                            <p:strVal val="#ppt_w"/>
                                          </p:val>
                                        </p:tav>
                                      </p:tavLst>
                                    </p:anim>
                                    <p:anim calcmode="lin" valueType="num">
                                      <p:cBhvr>
                                        <p:cTn id="56" dur="500" fill="hold"/>
                                        <p:tgtEl>
                                          <p:spTgt spid="5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uild="p"/>
      <p:bldP spid="54" grpId="0"/>
      <p:bldP spid="68" grpId="0"/>
      <p:bldP spid="35" grpId="0"/>
      <p:bldP spid="25" grpId="0"/>
      <p:bldP spid="26" grpId="0"/>
      <p:bldP spid="2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1"/>
            <a:ext cx="9165780" cy="6909474"/>
          </a:xfrm>
          <a:prstGeom prst="rect">
            <a:avLst/>
          </a:prstGeom>
        </p:spPr>
      </p:pic>
      <p:sp>
        <p:nvSpPr>
          <p:cNvPr id="22" name="矩形 21"/>
          <p:cNvSpPr/>
          <p:nvPr/>
        </p:nvSpPr>
        <p:spPr>
          <a:xfrm>
            <a:off x="-9525" y="-1083"/>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zh-CN" altLang="en-US" sz="2800" b="1" dirty="0">
                <a:solidFill>
                  <a:schemeClr val="bg1"/>
                </a:solidFill>
                <a:latin typeface="隶书" panose="02010509060101010101" pitchFamily="49" charset="-122"/>
                <a:ea typeface="隶书" panose="02010509060101010101" pitchFamily="49" charset="-122"/>
              </a:rPr>
              <a:t>四、指令中的地址结构</a:t>
            </a:r>
            <a:endParaRPr lang="zh-CN" altLang="en-US" sz="2800" b="1" dirty="0">
              <a:solidFill>
                <a:schemeClr val="bg1"/>
              </a:solidFill>
              <a:latin typeface="隶书" panose="02010509060101010101" pitchFamily="49" charset="-122"/>
              <a:ea typeface="隶书" panose="02010509060101010101" pitchFamily="49" charset="-122"/>
            </a:endParaRPr>
          </a:p>
        </p:txBody>
      </p:sp>
      <p:cxnSp>
        <p:nvCxnSpPr>
          <p:cNvPr id="31" name="直接连接符 30"/>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fld id="{1A78CD58-CCAB-40E5-B677-188C11A8F1C8}" type="datetime1">
              <a:rPr lang="zh-CN" altLang="en-US" smtClean="0"/>
            </a:fld>
            <a:endParaRPr lang="zh-CN" altLang="en-US" dirty="0"/>
          </a:p>
        </p:txBody>
      </p:sp>
      <p:sp>
        <p:nvSpPr>
          <p:cNvPr id="6" name="页脚占位符 5"/>
          <p:cNvSpPr>
            <a:spLocks noGrp="1"/>
          </p:cNvSpPr>
          <p:nvPr>
            <p:ph type="ftr" sz="quarter" idx="11"/>
          </p:nvPr>
        </p:nvSpPr>
        <p:spPr/>
        <p:txBody>
          <a:bodyPr/>
          <a:lstStyle/>
          <a:p>
            <a:r>
              <a:rPr lang="zh-CN" altLang="en-US"/>
              <a:t>计算机组成原理</a:t>
            </a:r>
            <a:r>
              <a:rPr lang="en-US" altLang="zh-CN"/>
              <a:t>--</a:t>
            </a:r>
            <a:r>
              <a:rPr lang="zh-CN" altLang="en-US"/>
              <a:t>第二章 指令系统</a:t>
            </a:r>
            <a:endParaRPr lang="zh-CN" altLang="en-US"/>
          </a:p>
        </p:txBody>
      </p:sp>
      <p:sp>
        <p:nvSpPr>
          <p:cNvPr id="8" name="灯片编号占位符 7"/>
          <p:cNvSpPr>
            <a:spLocks noGrp="1"/>
          </p:cNvSpPr>
          <p:nvPr>
            <p:ph type="sldNum" sz="quarter" idx="12"/>
          </p:nvPr>
        </p:nvSpPr>
        <p:spPr/>
        <p:txBody>
          <a:bodyPr/>
          <a:lstStyle/>
          <a:p>
            <a:fld id="{CD331227-691F-4B7F-8493-F4368ED92163}" type="slidenum">
              <a:rPr lang="zh-CN" altLang="en-US" smtClean="0"/>
            </a:fld>
            <a:endParaRPr lang="zh-CN" altLang="en-US"/>
          </a:p>
        </p:txBody>
      </p:sp>
      <p:sp>
        <p:nvSpPr>
          <p:cNvPr id="17" name="Text Box 4"/>
          <p:cNvSpPr txBox="1"/>
          <p:nvPr/>
        </p:nvSpPr>
        <p:spPr>
          <a:xfrm>
            <a:off x="203296" y="1070225"/>
            <a:ext cx="3632880" cy="637675"/>
          </a:xfrm>
          <a:prstGeom prst="rect">
            <a:avLst/>
          </a:prstGeom>
          <a:noFill/>
          <a:ln w="9525">
            <a:noFill/>
          </a:ln>
        </p:spPr>
        <p:txBody>
          <a:bodyPr wrap="square" anchor="t">
            <a:spAutoFit/>
          </a:bodyPr>
          <a:lstStyle/>
          <a:p>
            <a:pPr>
              <a:lnSpc>
                <a:spcPct val="150000"/>
              </a:lnSpc>
            </a:pPr>
            <a:r>
              <a:rPr lang="zh-CN" altLang="en-US" sz="2800" b="1" dirty="0">
                <a:solidFill>
                  <a:srgbClr val="0563C1"/>
                </a:solidFill>
                <a:latin typeface="楷体" panose="02010609060101010101" pitchFamily="49" charset="-122"/>
                <a:ea typeface="楷体" panose="02010609060101010101" pitchFamily="49" charset="-122"/>
              </a:rPr>
              <a:t>（</a:t>
            </a:r>
            <a:r>
              <a:rPr lang="en-US" altLang="zh-CN" sz="2800" b="1" dirty="0">
                <a:solidFill>
                  <a:srgbClr val="0563C1"/>
                </a:solidFill>
                <a:latin typeface="楷体" panose="02010609060101010101" pitchFamily="49" charset="-122"/>
                <a:ea typeface="楷体" panose="02010609060101010101" pitchFamily="49" charset="-122"/>
              </a:rPr>
              <a:t>4</a:t>
            </a:r>
            <a:r>
              <a:rPr lang="zh-CN" altLang="en-US" sz="2800" b="1" dirty="0">
                <a:solidFill>
                  <a:srgbClr val="0563C1"/>
                </a:solidFill>
                <a:latin typeface="楷体" panose="02010609060101010101" pitchFamily="49" charset="-122"/>
                <a:ea typeface="楷体" panose="02010609060101010101" pitchFamily="49" charset="-122"/>
              </a:rPr>
              <a:t>）一地址指令</a:t>
            </a:r>
            <a:endParaRPr lang="zh-CN" altLang="en-US" sz="2800" b="1" dirty="0">
              <a:solidFill>
                <a:srgbClr val="0563C1"/>
              </a:solidFill>
              <a:latin typeface="楷体" panose="02010609060101010101" pitchFamily="49" charset="-122"/>
              <a:ea typeface="楷体" panose="02010609060101010101" pitchFamily="49" charset="-122"/>
            </a:endParaRPr>
          </a:p>
        </p:txBody>
      </p:sp>
      <p:sp>
        <p:nvSpPr>
          <p:cNvPr id="35" name="Text Box 19"/>
          <p:cNvSpPr txBox="1">
            <a:spLocks noChangeArrowheads="1"/>
          </p:cNvSpPr>
          <p:nvPr/>
        </p:nvSpPr>
        <p:spPr bwMode="auto">
          <a:xfrm>
            <a:off x="590551" y="1763131"/>
            <a:ext cx="7277100" cy="4084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a:lnSpc>
                <a:spcPct val="150000"/>
              </a:lnSpc>
              <a:spcBef>
                <a:spcPct val="50000"/>
              </a:spcBef>
            </a:pPr>
            <a:r>
              <a:rPr lang="zh-CN" altLang="en-US" sz="2800" dirty="0">
                <a:latin typeface="楷体" panose="02010609060101010101" pitchFamily="49" charset="-122"/>
                <a:ea typeface="楷体" panose="02010609060101010101" pitchFamily="49" charset="-122"/>
              </a:rPr>
              <a:t>例：无符号乘法</a:t>
            </a:r>
            <a:endParaRPr lang="zh-CN" altLang="en-US" sz="2800" dirty="0">
              <a:latin typeface="楷体" panose="02010609060101010101" pitchFamily="49" charset="-122"/>
              <a:ea typeface="楷体" panose="02010609060101010101" pitchFamily="49" charset="-122"/>
            </a:endParaRPr>
          </a:p>
          <a:p>
            <a:pPr>
              <a:lnSpc>
                <a:spcPct val="150000"/>
              </a:lnSpc>
              <a:spcBef>
                <a:spcPct val="50000"/>
              </a:spcBef>
            </a:pPr>
            <a:r>
              <a:rPr lang="en-US" altLang="zh-CN" sz="2800" dirty="0">
                <a:latin typeface="楷体" panose="02010609060101010101" pitchFamily="49" charset="-122"/>
                <a:ea typeface="楷体" panose="02010609060101010101" pitchFamily="49" charset="-122"/>
              </a:rPr>
              <a:t>1</a:t>
            </a:r>
            <a:r>
              <a:rPr lang="zh-CN" altLang="en-US" sz="2800" dirty="0">
                <a:latin typeface="楷体" panose="02010609060101010101" pitchFamily="49" charset="-122"/>
                <a:ea typeface="楷体" panose="02010609060101010101" pitchFamily="49" charset="-122"/>
              </a:rPr>
              <a:t>）字节乘法：</a:t>
            </a:r>
            <a:r>
              <a:rPr lang="en-US" altLang="zh-CN" sz="2800" dirty="0">
                <a:latin typeface="楷体" panose="02010609060101010101" pitchFamily="49" charset="-122"/>
                <a:ea typeface="楷体" panose="02010609060101010101" pitchFamily="49" charset="-122"/>
              </a:rPr>
              <a:t>OPRD×AL→AX</a:t>
            </a:r>
            <a:endParaRPr lang="en-US" altLang="zh-CN" sz="2800" dirty="0">
              <a:latin typeface="楷体" panose="02010609060101010101" pitchFamily="49" charset="-122"/>
              <a:ea typeface="楷体" panose="02010609060101010101" pitchFamily="49" charset="-122"/>
            </a:endParaRPr>
          </a:p>
          <a:p>
            <a:pPr>
              <a:lnSpc>
                <a:spcPct val="150000"/>
              </a:lnSpc>
              <a:spcBef>
                <a:spcPct val="50000"/>
              </a:spcBef>
            </a:pPr>
            <a:r>
              <a:rPr lang="zh-CN" altLang="en-US" sz="2800" dirty="0">
                <a:latin typeface="楷体" panose="02010609060101010101" pitchFamily="49" charset="-122"/>
                <a:ea typeface="楷体" panose="02010609060101010101" pitchFamily="49" charset="-122"/>
              </a:rPr>
              <a:t>如：</a:t>
            </a:r>
            <a:r>
              <a:rPr lang="en-US" altLang="zh-CN" sz="2800" dirty="0">
                <a:latin typeface="楷体" panose="02010609060101010101" pitchFamily="49" charset="-122"/>
                <a:ea typeface="楷体" panose="02010609060101010101" pitchFamily="49" charset="-122"/>
              </a:rPr>
              <a:t>MUL DL    </a:t>
            </a:r>
            <a:r>
              <a:rPr lang="zh-CN" altLang="en-US" sz="2800" dirty="0">
                <a:latin typeface="楷体" panose="02010609060101010101" pitchFamily="49" charset="-122"/>
                <a:ea typeface="楷体" panose="02010609060101010101" pitchFamily="49" charset="-122"/>
              </a:rPr>
              <a:t>；</a:t>
            </a:r>
            <a:r>
              <a:rPr lang="en-US" altLang="zh-CN" sz="2800" dirty="0">
                <a:latin typeface="楷体" panose="02010609060101010101" pitchFamily="49" charset="-122"/>
                <a:ea typeface="楷体" panose="02010609060101010101" pitchFamily="49" charset="-122"/>
              </a:rPr>
              <a:t>DL×AL→AX</a:t>
            </a:r>
            <a:endParaRPr lang="en-US" altLang="zh-CN" sz="2800" dirty="0">
              <a:latin typeface="楷体" panose="02010609060101010101" pitchFamily="49" charset="-122"/>
              <a:ea typeface="楷体" panose="02010609060101010101" pitchFamily="49" charset="-122"/>
            </a:endParaRPr>
          </a:p>
          <a:p>
            <a:pPr>
              <a:lnSpc>
                <a:spcPct val="150000"/>
              </a:lnSpc>
              <a:spcBef>
                <a:spcPct val="50000"/>
              </a:spcBef>
            </a:pPr>
            <a:r>
              <a:rPr lang="en-US" altLang="zh-CN" sz="2800" dirty="0">
                <a:latin typeface="楷体" panose="02010609060101010101" pitchFamily="49" charset="-122"/>
                <a:ea typeface="楷体" panose="02010609060101010101" pitchFamily="49" charset="-122"/>
              </a:rPr>
              <a:t>2</a:t>
            </a:r>
            <a:r>
              <a:rPr lang="zh-CN" altLang="en-US" sz="2800" dirty="0">
                <a:latin typeface="楷体" panose="02010609060101010101" pitchFamily="49" charset="-122"/>
                <a:ea typeface="楷体" panose="02010609060101010101" pitchFamily="49" charset="-122"/>
              </a:rPr>
              <a:t>）字乘法：</a:t>
            </a:r>
            <a:r>
              <a:rPr lang="en-US" altLang="zh-CN" sz="2800" dirty="0">
                <a:latin typeface="楷体" panose="02010609060101010101" pitchFamily="49" charset="-122"/>
                <a:ea typeface="楷体" panose="02010609060101010101" pitchFamily="49" charset="-122"/>
              </a:rPr>
              <a:t>OPRD×AX→DX</a:t>
            </a:r>
            <a:r>
              <a:rPr lang="zh-CN" altLang="en-US" sz="2800" dirty="0">
                <a:latin typeface="楷体" panose="02010609060101010101" pitchFamily="49" charset="-122"/>
                <a:ea typeface="楷体" panose="02010609060101010101" pitchFamily="49" charset="-122"/>
              </a:rPr>
              <a:t>：</a:t>
            </a:r>
            <a:r>
              <a:rPr lang="en-US" altLang="zh-CN" sz="2800" dirty="0">
                <a:latin typeface="楷体" panose="02010609060101010101" pitchFamily="49" charset="-122"/>
                <a:ea typeface="楷体" panose="02010609060101010101" pitchFamily="49" charset="-122"/>
              </a:rPr>
              <a:t>AX</a:t>
            </a:r>
            <a:endParaRPr lang="en-US" altLang="zh-CN" sz="2800" dirty="0">
              <a:latin typeface="楷体" panose="02010609060101010101" pitchFamily="49" charset="-122"/>
              <a:ea typeface="楷体" panose="02010609060101010101" pitchFamily="49" charset="-122"/>
            </a:endParaRPr>
          </a:p>
          <a:p>
            <a:pPr>
              <a:lnSpc>
                <a:spcPct val="150000"/>
              </a:lnSpc>
              <a:spcBef>
                <a:spcPct val="50000"/>
              </a:spcBef>
            </a:pPr>
            <a:r>
              <a:rPr lang="zh-CN" altLang="en-US" sz="2800" dirty="0">
                <a:latin typeface="楷体" panose="02010609060101010101" pitchFamily="49" charset="-122"/>
                <a:ea typeface="楷体" panose="02010609060101010101" pitchFamily="49" charset="-122"/>
              </a:rPr>
              <a:t>如：</a:t>
            </a:r>
            <a:r>
              <a:rPr lang="en-US" altLang="zh-CN" sz="2800" dirty="0">
                <a:latin typeface="楷体" panose="02010609060101010101" pitchFamily="49" charset="-122"/>
                <a:ea typeface="楷体" panose="02010609060101010101" pitchFamily="49" charset="-122"/>
              </a:rPr>
              <a:t>MUL BX    </a:t>
            </a:r>
            <a:r>
              <a:rPr lang="zh-CN" altLang="en-US" sz="2800" dirty="0">
                <a:latin typeface="楷体" panose="02010609060101010101" pitchFamily="49" charset="-122"/>
                <a:ea typeface="楷体" panose="02010609060101010101" pitchFamily="49" charset="-122"/>
              </a:rPr>
              <a:t>；</a:t>
            </a:r>
            <a:r>
              <a:rPr lang="en-US" altLang="zh-CN" sz="2800" dirty="0">
                <a:latin typeface="楷体" panose="02010609060101010101" pitchFamily="49" charset="-122"/>
                <a:ea typeface="楷体" panose="02010609060101010101" pitchFamily="49" charset="-122"/>
              </a:rPr>
              <a:t>BX×AX→DX</a:t>
            </a:r>
            <a:r>
              <a:rPr lang="zh-CN" altLang="en-US" sz="2800" dirty="0">
                <a:latin typeface="楷体" panose="02010609060101010101" pitchFamily="49" charset="-122"/>
                <a:ea typeface="楷体" panose="02010609060101010101" pitchFamily="49" charset="-122"/>
              </a:rPr>
              <a:t>：</a:t>
            </a:r>
            <a:r>
              <a:rPr lang="en-US" altLang="zh-CN" sz="2800" dirty="0">
                <a:latin typeface="楷体" panose="02010609060101010101" pitchFamily="49" charset="-122"/>
                <a:ea typeface="楷体" panose="02010609060101010101" pitchFamily="49" charset="-122"/>
              </a:rPr>
              <a:t>AX</a:t>
            </a:r>
            <a:endParaRPr lang="zh-CN" altLang="en-US" sz="2800" dirty="0">
              <a:latin typeface="楷体" panose="02010609060101010101" pitchFamily="49" charset="-122"/>
              <a:ea typeface="楷体" panose="020106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anim calcmode="lin" valueType="num">
                                      <p:cBhvr>
                                        <p:cTn id="7" dur="500" fill="hold"/>
                                        <p:tgtEl>
                                          <p:spTgt spid="17">
                                            <p:txEl>
                                              <p:pRg st="0" end="0"/>
                                            </p:txEl>
                                          </p:spTgt>
                                        </p:tgtEl>
                                        <p:attrNameLst>
                                          <p:attrName>ppt_x</p:attrName>
                                        </p:attrNameLst>
                                      </p:cBhvr>
                                      <p:tavLst>
                                        <p:tav tm="0">
                                          <p:val>
                                            <p:strVal val="#ppt_x-#ppt_w/2"/>
                                          </p:val>
                                        </p:tav>
                                        <p:tav tm="100000">
                                          <p:val>
                                            <p:strVal val="#ppt_x"/>
                                          </p:val>
                                        </p:tav>
                                      </p:tavLst>
                                    </p:anim>
                                    <p:anim calcmode="lin" valueType="num">
                                      <p:cBhvr>
                                        <p:cTn id="8" dur="500" fill="hold"/>
                                        <p:tgtEl>
                                          <p:spTgt spid="17">
                                            <p:txEl>
                                              <p:pRg st="0" end="0"/>
                                            </p:txEl>
                                          </p:spTgt>
                                        </p:tgtEl>
                                        <p:attrNameLst>
                                          <p:attrName>ppt_y</p:attrName>
                                        </p:attrNameLst>
                                      </p:cBhvr>
                                      <p:tavLst>
                                        <p:tav tm="0">
                                          <p:val>
                                            <p:strVal val="#ppt_y"/>
                                          </p:val>
                                        </p:tav>
                                        <p:tav tm="100000">
                                          <p:val>
                                            <p:strVal val="#ppt_y"/>
                                          </p:val>
                                        </p:tav>
                                      </p:tavLst>
                                    </p:anim>
                                    <p:anim calcmode="lin" valueType="num">
                                      <p:cBhvr>
                                        <p:cTn id="9" dur="500" fill="hold"/>
                                        <p:tgtEl>
                                          <p:spTgt spid="17">
                                            <p:txEl>
                                              <p:pRg st="0" end="0"/>
                                            </p:txEl>
                                          </p:spTgt>
                                        </p:tgtEl>
                                        <p:attrNameLst>
                                          <p:attrName>ppt_w</p:attrName>
                                        </p:attrNameLst>
                                      </p:cBhvr>
                                      <p:tavLst>
                                        <p:tav tm="0">
                                          <p:val>
                                            <p:fltVal val="0"/>
                                          </p:val>
                                        </p:tav>
                                        <p:tav tm="100000">
                                          <p:val>
                                            <p:strVal val="#ppt_w"/>
                                          </p:val>
                                        </p:tav>
                                      </p:tavLst>
                                    </p:anim>
                                    <p:anim calcmode="lin" valueType="num">
                                      <p:cBhvr>
                                        <p:cTn id="10" dur="500" fill="hold"/>
                                        <p:tgtEl>
                                          <p:spTgt spid="17">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12" presetClass="entr" presetSubtype="8" fill="hold" grpId="0" nodeType="clickEffect">
                                  <p:stCondLst>
                                    <p:cond delay="0"/>
                                  </p:stCondLst>
                                  <p:childTnLst>
                                    <p:set>
                                      <p:cBhvr>
                                        <p:cTn id="14" dur="1" fill="hold">
                                          <p:stCondLst>
                                            <p:cond delay="0"/>
                                          </p:stCondLst>
                                        </p:cTn>
                                        <p:tgtEl>
                                          <p:spTgt spid="35">
                                            <p:txEl>
                                              <p:pRg st="0" end="0"/>
                                            </p:txEl>
                                          </p:spTgt>
                                        </p:tgtEl>
                                        <p:attrNameLst>
                                          <p:attrName>style.visibility</p:attrName>
                                        </p:attrNameLst>
                                      </p:cBhvr>
                                      <p:to>
                                        <p:strVal val="visible"/>
                                      </p:to>
                                    </p:set>
                                    <p:anim calcmode="lin" valueType="num">
                                      <p:cBhvr additive="base">
                                        <p:cTn id="15" dur="500"/>
                                        <p:tgtEl>
                                          <p:spTgt spid="35">
                                            <p:txEl>
                                              <p:pRg st="0" end="0"/>
                                            </p:txEl>
                                          </p:spTgt>
                                        </p:tgtEl>
                                        <p:attrNameLst>
                                          <p:attrName>ppt_x</p:attrName>
                                        </p:attrNameLst>
                                      </p:cBhvr>
                                      <p:tavLst>
                                        <p:tav tm="0">
                                          <p:val>
                                            <p:strVal val="#ppt_x-#ppt_w*1.125000"/>
                                          </p:val>
                                        </p:tav>
                                        <p:tav tm="100000">
                                          <p:val>
                                            <p:strVal val="#ppt_x"/>
                                          </p:val>
                                        </p:tav>
                                      </p:tavLst>
                                    </p:anim>
                                    <p:animEffect transition="in" filter="wipe(right)">
                                      <p:cBhvr>
                                        <p:cTn id="16" dur="500"/>
                                        <p:tgtEl>
                                          <p:spTgt spid="35">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2" presetClass="entr" presetSubtype="8" fill="hold" grpId="0" nodeType="clickEffect">
                                  <p:stCondLst>
                                    <p:cond delay="0"/>
                                  </p:stCondLst>
                                  <p:childTnLst>
                                    <p:set>
                                      <p:cBhvr>
                                        <p:cTn id="20" dur="1" fill="hold">
                                          <p:stCondLst>
                                            <p:cond delay="0"/>
                                          </p:stCondLst>
                                        </p:cTn>
                                        <p:tgtEl>
                                          <p:spTgt spid="35">
                                            <p:txEl>
                                              <p:pRg st="1" end="1"/>
                                            </p:txEl>
                                          </p:spTgt>
                                        </p:tgtEl>
                                        <p:attrNameLst>
                                          <p:attrName>style.visibility</p:attrName>
                                        </p:attrNameLst>
                                      </p:cBhvr>
                                      <p:to>
                                        <p:strVal val="visible"/>
                                      </p:to>
                                    </p:set>
                                    <p:anim calcmode="lin" valueType="num">
                                      <p:cBhvr additive="base">
                                        <p:cTn id="21" dur="500"/>
                                        <p:tgtEl>
                                          <p:spTgt spid="35">
                                            <p:txEl>
                                              <p:pRg st="1" end="1"/>
                                            </p:txEl>
                                          </p:spTgt>
                                        </p:tgtEl>
                                        <p:attrNameLst>
                                          <p:attrName>ppt_x</p:attrName>
                                        </p:attrNameLst>
                                      </p:cBhvr>
                                      <p:tavLst>
                                        <p:tav tm="0">
                                          <p:val>
                                            <p:strVal val="#ppt_x-#ppt_w*1.125000"/>
                                          </p:val>
                                        </p:tav>
                                        <p:tav tm="100000">
                                          <p:val>
                                            <p:strVal val="#ppt_x"/>
                                          </p:val>
                                        </p:tav>
                                      </p:tavLst>
                                    </p:anim>
                                    <p:animEffect transition="in" filter="wipe(right)">
                                      <p:cBhvr>
                                        <p:cTn id="22" dur="500"/>
                                        <p:tgtEl>
                                          <p:spTgt spid="35">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8" fill="hold" grpId="0" nodeType="clickEffect">
                                  <p:stCondLst>
                                    <p:cond delay="0"/>
                                  </p:stCondLst>
                                  <p:childTnLst>
                                    <p:set>
                                      <p:cBhvr>
                                        <p:cTn id="26" dur="1" fill="hold">
                                          <p:stCondLst>
                                            <p:cond delay="0"/>
                                          </p:stCondLst>
                                        </p:cTn>
                                        <p:tgtEl>
                                          <p:spTgt spid="35">
                                            <p:txEl>
                                              <p:pRg st="2" end="2"/>
                                            </p:txEl>
                                          </p:spTgt>
                                        </p:tgtEl>
                                        <p:attrNameLst>
                                          <p:attrName>style.visibility</p:attrName>
                                        </p:attrNameLst>
                                      </p:cBhvr>
                                      <p:to>
                                        <p:strVal val="visible"/>
                                      </p:to>
                                    </p:set>
                                    <p:anim calcmode="lin" valueType="num">
                                      <p:cBhvr additive="base">
                                        <p:cTn id="27" dur="500"/>
                                        <p:tgtEl>
                                          <p:spTgt spid="35">
                                            <p:txEl>
                                              <p:pRg st="2" end="2"/>
                                            </p:txEl>
                                          </p:spTgt>
                                        </p:tgtEl>
                                        <p:attrNameLst>
                                          <p:attrName>ppt_x</p:attrName>
                                        </p:attrNameLst>
                                      </p:cBhvr>
                                      <p:tavLst>
                                        <p:tav tm="0">
                                          <p:val>
                                            <p:strVal val="#ppt_x-#ppt_w*1.125000"/>
                                          </p:val>
                                        </p:tav>
                                        <p:tav tm="100000">
                                          <p:val>
                                            <p:strVal val="#ppt_x"/>
                                          </p:val>
                                        </p:tav>
                                      </p:tavLst>
                                    </p:anim>
                                    <p:animEffect transition="in" filter="wipe(right)">
                                      <p:cBhvr>
                                        <p:cTn id="28" dur="500"/>
                                        <p:tgtEl>
                                          <p:spTgt spid="35">
                                            <p:txEl>
                                              <p:pRg st="2" end="2"/>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2" presetClass="entr" presetSubtype="8" fill="hold" grpId="0" nodeType="clickEffect">
                                  <p:stCondLst>
                                    <p:cond delay="0"/>
                                  </p:stCondLst>
                                  <p:childTnLst>
                                    <p:set>
                                      <p:cBhvr>
                                        <p:cTn id="32" dur="1" fill="hold">
                                          <p:stCondLst>
                                            <p:cond delay="0"/>
                                          </p:stCondLst>
                                        </p:cTn>
                                        <p:tgtEl>
                                          <p:spTgt spid="35">
                                            <p:txEl>
                                              <p:pRg st="3" end="3"/>
                                            </p:txEl>
                                          </p:spTgt>
                                        </p:tgtEl>
                                        <p:attrNameLst>
                                          <p:attrName>style.visibility</p:attrName>
                                        </p:attrNameLst>
                                      </p:cBhvr>
                                      <p:to>
                                        <p:strVal val="visible"/>
                                      </p:to>
                                    </p:set>
                                    <p:anim calcmode="lin" valueType="num">
                                      <p:cBhvr additive="base">
                                        <p:cTn id="33" dur="500"/>
                                        <p:tgtEl>
                                          <p:spTgt spid="35">
                                            <p:txEl>
                                              <p:pRg st="3" end="3"/>
                                            </p:txEl>
                                          </p:spTgt>
                                        </p:tgtEl>
                                        <p:attrNameLst>
                                          <p:attrName>ppt_x</p:attrName>
                                        </p:attrNameLst>
                                      </p:cBhvr>
                                      <p:tavLst>
                                        <p:tav tm="0">
                                          <p:val>
                                            <p:strVal val="#ppt_x-#ppt_w*1.125000"/>
                                          </p:val>
                                        </p:tav>
                                        <p:tav tm="100000">
                                          <p:val>
                                            <p:strVal val="#ppt_x"/>
                                          </p:val>
                                        </p:tav>
                                      </p:tavLst>
                                    </p:anim>
                                    <p:animEffect transition="in" filter="wipe(right)">
                                      <p:cBhvr>
                                        <p:cTn id="34" dur="500"/>
                                        <p:tgtEl>
                                          <p:spTgt spid="35">
                                            <p:txEl>
                                              <p:pRg st="3" end="3"/>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2" presetClass="entr" presetSubtype="8" fill="hold" grpId="0" nodeType="clickEffect">
                                  <p:stCondLst>
                                    <p:cond delay="0"/>
                                  </p:stCondLst>
                                  <p:childTnLst>
                                    <p:set>
                                      <p:cBhvr>
                                        <p:cTn id="38" dur="1" fill="hold">
                                          <p:stCondLst>
                                            <p:cond delay="0"/>
                                          </p:stCondLst>
                                        </p:cTn>
                                        <p:tgtEl>
                                          <p:spTgt spid="35">
                                            <p:txEl>
                                              <p:pRg st="4" end="4"/>
                                            </p:txEl>
                                          </p:spTgt>
                                        </p:tgtEl>
                                        <p:attrNameLst>
                                          <p:attrName>style.visibility</p:attrName>
                                        </p:attrNameLst>
                                      </p:cBhvr>
                                      <p:to>
                                        <p:strVal val="visible"/>
                                      </p:to>
                                    </p:set>
                                    <p:anim calcmode="lin" valueType="num">
                                      <p:cBhvr additive="base">
                                        <p:cTn id="39" dur="500"/>
                                        <p:tgtEl>
                                          <p:spTgt spid="35">
                                            <p:txEl>
                                              <p:pRg st="4" end="4"/>
                                            </p:txEl>
                                          </p:spTgt>
                                        </p:tgtEl>
                                        <p:attrNameLst>
                                          <p:attrName>ppt_x</p:attrName>
                                        </p:attrNameLst>
                                      </p:cBhvr>
                                      <p:tavLst>
                                        <p:tav tm="0">
                                          <p:val>
                                            <p:strVal val="#ppt_x-#ppt_w*1.125000"/>
                                          </p:val>
                                        </p:tav>
                                        <p:tav tm="100000">
                                          <p:val>
                                            <p:strVal val="#ppt_x"/>
                                          </p:val>
                                        </p:tav>
                                      </p:tavLst>
                                    </p:anim>
                                    <p:animEffect transition="in" filter="wipe(right)">
                                      <p:cBhvr>
                                        <p:cTn id="40" dur="500"/>
                                        <p:tgtEl>
                                          <p:spTgt spid="3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uild="p"/>
      <p:bldP spid="35"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1"/>
            <a:ext cx="9165780" cy="6909474"/>
          </a:xfrm>
          <a:prstGeom prst="rect">
            <a:avLst/>
          </a:prstGeom>
        </p:spPr>
      </p:pic>
      <p:sp>
        <p:nvSpPr>
          <p:cNvPr id="22" name="矩形 21"/>
          <p:cNvSpPr/>
          <p:nvPr/>
        </p:nvSpPr>
        <p:spPr>
          <a:xfrm>
            <a:off x="-9525" y="-1083"/>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zh-CN" altLang="en-US" sz="2800" b="1" dirty="0">
                <a:solidFill>
                  <a:schemeClr val="bg1"/>
                </a:solidFill>
                <a:latin typeface="隶书" panose="02010509060101010101" pitchFamily="49" charset="-122"/>
                <a:ea typeface="隶书" panose="02010509060101010101" pitchFamily="49" charset="-122"/>
              </a:rPr>
              <a:t>四、指令中的地址结构</a:t>
            </a:r>
            <a:endParaRPr lang="zh-CN" altLang="en-US" sz="2800" b="1" dirty="0">
              <a:solidFill>
                <a:schemeClr val="bg1"/>
              </a:solidFill>
              <a:latin typeface="隶书" panose="02010509060101010101" pitchFamily="49" charset="-122"/>
              <a:ea typeface="隶书" panose="02010509060101010101" pitchFamily="49" charset="-122"/>
            </a:endParaRPr>
          </a:p>
        </p:txBody>
      </p:sp>
      <p:cxnSp>
        <p:nvCxnSpPr>
          <p:cNvPr id="31" name="直接连接符 30"/>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fld id="{00A96D30-C195-466C-AED2-CC8542DE08A8}" type="datetime1">
              <a:rPr lang="zh-CN" altLang="en-US" smtClean="0"/>
            </a:fld>
            <a:endParaRPr lang="zh-CN" altLang="en-US" dirty="0"/>
          </a:p>
        </p:txBody>
      </p:sp>
      <p:sp>
        <p:nvSpPr>
          <p:cNvPr id="6" name="页脚占位符 5"/>
          <p:cNvSpPr>
            <a:spLocks noGrp="1"/>
          </p:cNvSpPr>
          <p:nvPr>
            <p:ph type="ftr" sz="quarter" idx="11"/>
          </p:nvPr>
        </p:nvSpPr>
        <p:spPr/>
        <p:txBody>
          <a:bodyPr/>
          <a:lstStyle/>
          <a:p>
            <a:r>
              <a:rPr lang="zh-CN" altLang="en-US"/>
              <a:t>计算机组成原理</a:t>
            </a:r>
            <a:r>
              <a:rPr lang="en-US" altLang="zh-CN"/>
              <a:t>--</a:t>
            </a:r>
            <a:r>
              <a:rPr lang="zh-CN" altLang="en-US"/>
              <a:t>第二章 指令系统</a:t>
            </a:r>
            <a:endParaRPr lang="zh-CN" altLang="en-US"/>
          </a:p>
        </p:txBody>
      </p:sp>
      <p:sp>
        <p:nvSpPr>
          <p:cNvPr id="8" name="灯片编号占位符 7"/>
          <p:cNvSpPr>
            <a:spLocks noGrp="1"/>
          </p:cNvSpPr>
          <p:nvPr>
            <p:ph type="sldNum" sz="quarter" idx="12"/>
          </p:nvPr>
        </p:nvSpPr>
        <p:spPr/>
        <p:txBody>
          <a:bodyPr/>
          <a:lstStyle/>
          <a:p>
            <a:fld id="{CD331227-691F-4B7F-8493-F4368ED92163}" type="slidenum">
              <a:rPr lang="zh-CN" altLang="en-US" smtClean="0"/>
            </a:fld>
            <a:endParaRPr lang="zh-CN" altLang="en-US"/>
          </a:p>
        </p:txBody>
      </p:sp>
      <p:sp>
        <p:nvSpPr>
          <p:cNvPr id="17" name="Text Box 4"/>
          <p:cNvSpPr txBox="1"/>
          <p:nvPr/>
        </p:nvSpPr>
        <p:spPr>
          <a:xfrm>
            <a:off x="203296" y="1070225"/>
            <a:ext cx="3632880" cy="637675"/>
          </a:xfrm>
          <a:prstGeom prst="rect">
            <a:avLst/>
          </a:prstGeom>
          <a:noFill/>
          <a:ln w="9525">
            <a:noFill/>
          </a:ln>
        </p:spPr>
        <p:txBody>
          <a:bodyPr wrap="square" anchor="t">
            <a:spAutoFit/>
          </a:bodyPr>
          <a:lstStyle/>
          <a:p>
            <a:pPr>
              <a:lnSpc>
                <a:spcPct val="150000"/>
              </a:lnSpc>
            </a:pPr>
            <a:r>
              <a:rPr lang="zh-CN" altLang="en-US" sz="2800" b="1" dirty="0">
                <a:solidFill>
                  <a:srgbClr val="0563C1"/>
                </a:solidFill>
                <a:latin typeface="楷体" panose="02010609060101010101" pitchFamily="49" charset="-122"/>
                <a:ea typeface="楷体" panose="02010609060101010101" pitchFamily="49" charset="-122"/>
              </a:rPr>
              <a:t>（</a:t>
            </a:r>
            <a:r>
              <a:rPr lang="en-US" altLang="zh-CN" sz="2800" b="1" dirty="0">
                <a:solidFill>
                  <a:srgbClr val="0563C1"/>
                </a:solidFill>
                <a:latin typeface="楷体" panose="02010609060101010101" pitchFamily="49" charset="-122"/>
                <a:ea typeface="楷体" panose="02010609060101010101" pitchFamily="49" charset="-122"/>
              </a:rPr>
              <a:t>4</a:t>
            </a:r>
            <a:r>
              <a:rPr lang="zh-CN" altLang="en-US" sz="2800" b="1" dirty="0">
                <a:solidFill>
                  <a:srgbClr val="0563C1"/>
                </a:solidFill>
                <a:latin typeface="楷体" panose="02010609060101010101" pitchFamily="49" charset="-122"/>
                <a:ea typeface="楷体" panose="02010609060101010101" pitchFamily="49" charset="-122"/>
              </a:rPr>
              <a:t>）一地址指令</a:t>
            </a:r>
            <a:endParaRPr lang="zh-CN" altLang="en-US" sz="2800" b="1" dirty="0">
              <a:solidFill>
                <a:srgbClr val="0563C1"/>
              </a:solidFill>
              <a:latin typeface="楷体" panose="02010609060101010101" pitchFamily="49" charset="-122"/>
              <a:ea typeface="楷体" panose="02010609060101010101" pitchFamily="49" charset="-122"/>
            </a:endParaRPr>
          </a:p>
        </p:txBody>
      </p:sp>
      <p:grpSp>
        <p:nvGrpSpPr>
          <p:cNvPr id="46" name="Group 21"/>
          <p:cNvGrpSpPr/>
          <p:nvPr/>
        </p:nvGrpSpPr>
        <p:grpSpPr bwMode="auto">
          <a:xfrm>
            <a:off x="2404830" y="2572531"/>
            <a:ext cx="2767013" cy="393701"/>
            <a:chOff x="1248" y="2208"/>
            <a:chExt cx="1743" cy="248"/>
          </a:xfrm>
        </p:grpSpPr>
        <p:sp>
          <p:nvSpPr>
            <p:cNvPr id="47" name="Text Box 22"/>
            <p:cNvSpPr txBox="1">
              <a:spLocks noChangeArrowheads="1"/>
            </p:cNvSpPr>
            <p:nvPr/>
          </p:nvSpPr>
          <p:spPr bwMode="auto">
            <a:xfrm>
              <a:off x="1248" y="2208"/>
              <a:ext cx="1743" cy="248"/>
            </a:xfrm>
            <a:prstGeom prst="rect">
              <a:avLst/>
            </a:prstGeom>
            <a:solidFill>
              <a:srgbClr val="FEFEFA"/>
            </a:solidFill>
            <a:ln w="38100">
              <a:solidFill>
                <a:schemeClr val="tx1"/>
              </a:solidFill>
              <a:miter lim="800000"/>
              <a:headEnd type="none" w="sm" len="sm"/>
              <a:tailEnd type="none" w="sm" len="sm"/>
            </a:ln>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eaLnBrk="1" hangingPunct="1">
                <a:lnSpc>
                  <a:spcPct val="70000"/>
                </a:lnSpc>
                <a:spcBef>
                  <a:spcPct val="50000"/>
                </a:spcBef>
              </a:pPr>
              <a:r>
                <a:rPr lang="en-US" altLang="zh-CN" sz="2800" dirty="0">
                  <a:latin typeface="楷体" panose="02010609060101010101" pitchFamily="49" charset="-122"/>
                  <a:ea typeface="楷体" panose="02010609060101010101" pitchFamily="49" charset="-122"/>
                </a:rPr>
                <a:t> OP       A1</a:t>
              </a:r>
              <a:endParaRPr lang="en-US" altLang="zh-CN" sz="2800" dirty="0">
                <a:latin typeface="楷体" panose="02010609060101010101" pitchFamily="49" charset="-122"/>
                <a:ea typeface="楷体" panose="02010609060101010101" pitchFamily="49" charset="-122"/>
              </a:endParaRPr>
            </a:p>
          </p:txBody>
        </p:sp>
        <p:sp>
          <p:nvSpPr>
            <p:cNvPr id="48" name="Line 23"/>
            <p:cNvSpPr>
              <a:spLocks noChangeShapeType="1"/>
            </p:cNvSpPr>
            <p:nvPr/>
          </p:nvSpPr>
          <p:spPr bwMode="auto">
            <a:xfrm flipH="1">
              <a:off x="2099" y="2208"/>
              <a:ext cx="2" cy="236"/>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sz="2800">
                <a:latin typeface="楷体" panose="02010609060101010101" pitchFamily="49" charset="-122"/>
                <a:ea typeface="楷体" panose="02010609060101010101" pitchFamily="49" charset="-122"/>
              </a:endParaRPr>
            </a:p>
          </p:txBody>
        </p:sp>
      </p:grpSp>
      <p:sp>
        <p:nvSpPr>
          <p:cNvPr id="54" name="Text Box 32"/>
          <p:cNvSpPr txBox="1">
            <a:spLocks noChangeArrowheads="1"/>
          </p:cNvSpPr>
          <p:nvPr/>
        </p:nvSpPr>
        <p:spPr bwMode="auto">
          <a:xfrm>
            <a:off x="608155" y="3853638"/>
            <a:ext cx="15240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dirty="0">
                <a:latin typeface="楷体" panose="02010609060101010101" pitchFamily="49" charset="-122"/>
                <a:ea typeface="楷体" panose="02010609060101010101" pitchFamily="49" charset="-122"/>
              </a:rPr>
              <a:t>功能：</a:t>
            </a:r>
            <a:endParaRPr lang="zh-CN" altLang="en-US" sz="2800" dirty="0">
              <a:latin typeface="楷体" panose="02010609060101010101" pitchFamily="49" charset="-122"/>
              <a:ea typeface="楷体" panose="02010609060101010101" pitchFamily="49" charset="-122"/>
            </a:endParaRPr>
          </a:p>
        </p:txBody>
      </p:sp>
      <p:grpSp>
        <p:nvGrpSpPr>
          <p:cNvPr id="55" name="组合 54"/>
          <p:cNvGrpSpPr/>
          <p:nvPr/>
        </p:nvGrpSpPr>
        <p:grpSpPr>
          <a:xfrm>
            <a:off x="1981636" y="3745857"/>
            <a:ext cx="6853238" cy="1284288"/>
            <a:chOff x="2022020" y="4932687"/>
            <a:chExt cx="6853238" cy="1284288"/>
          </a:xfrm>
        </p:grpSpPr>
        <p:grpSp>
          <p:nvGrpSpPr>
            <p:cNvPr id="56" name="Group 33"/>
            <p:cNvGrpSpPr/>
            <p:nvPr/>
          </p:nvGrpSpPr>
          <p:grpSpPr bwMode="auto">
            <a:xfrm>
              <a:off x="2022020" y="4932687"/>
              <a:ext cx="6853238" cy="1284288"/>
              <a:chOff x="1200" y="2832"/>
              <a:chExt cx="4317" cy="809"/>
            </a:xfrm>
          </p:grpSpPr>
          <p:sp>
            <p:nvSpPr>
              <p:cNvPr id="58" name="Text Box 34"/>
              <p:cNvSpPr txBox="1">
                <a:spLocks noChangeArrowheads="1"/>
              </p:cNvSpPr>
              <p:nvPr/>
            </p:nvSpPr>
            <p:spPr bwMode="auto">
              <a:xfrm>
                <a:off x="1200" y="2832"/>
                <a:ext cx="4317" cy="8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eaLnBrk="1" hangingPunct="1">
                  <a:lnSpc>
                    <a:spcPct val="150000"/>
                  </a:lnSpc>
                </a:pPr>
                <a:r>
                  <a:rPr lang="en-US" altLang="zh-CN" sz="2800" dirty="0">
                    <a:solidFill>
                      <a:srgbClr val="0563C1"/>
                    </a:solidFill>
                    <a:latin typeface="楷体" panose="02010609060101010101" pitchFamily="49" charset="-122"/>
                    <a:ea typeface="楷体" panose="02010609060101010101" pitchFamily="49" charset="-122"/>
                  </a:rPr>
                  <a:t>OP (A1)       A1</a:t>
                </a:r>
                <a:endParaRPr lang="en-US" altLang="zh-CN" sz="2800" dirty="0">
                  <a:solidFill>
                    <a:srgbClr val="0563C1"/>
                  </a:solidFill>
                  <a:latin typeface="楷体" panose="02010609060101010101" pitchFamily="49" charset="-122"/>
                  <a:ea typeface="楷体" panose="02010609060101010101" pitchFamily="49" charset="-122"/>
                </a:endParaRPr>
              </a:p>
              <a:p>
                <a:pPr eaLnBrk="1" hangingPunct="1">
                  <a:lnSpc>
                    <a:spcPct val="150000"/>
                  </a:lnSpc>
                </a:pPr>
                <a:r>
                  <a:rPr lang="zh-CN" altLang="en-US" sz="2800" dirty="0">
                    <a:solidFill>
                      <a:srgbClr val="0563C1"/>
                    </a:solidFill>
                    <a:latin typeface="楷体" panose="02010609060101010101" pitchFamily="49" charset="-122"/>
                    <a:ea typeface="楷体" panose="02010609060101010101" pitchFamily="49" charset="-122"/>
                  </a:rPr>
                  <a:t>下条指令地址</a:t>
                </a:r>
                <a:r>
                  <a:rPr lang="en-US" altLang="zh-CN" sz="2800" dirty="0">
                    <a:solidFill>
                      <a:srgbClr val="0563C1"/>
                    </a:solidFill>
                    <a:latin typeface="楷体" panose="02010609060101010101" pitchFamily="49" charset="-122"/>
                    <a:ea typeface="楷体" panose="02010609060101010101" pitchFamily="49" charset="-122"/>
                  </a:rPr>
                  <a:t>PC</a:t>
                </a:r>
                <a:r>
                  <a:rPr lang="zh-CN" altLang="en-US" sz="2800" dirty="0">
                    <a:solidFill>
                      <a:srgbClr val="0563C1"/>
                    </a:solidFill>
                    <a:latin typeface="楷体" panose="02010609060101010101" pitchFamily="49" charset="-122"/>
                    <a:ea typeface="楷体" panose="02010609060101010101" pitchFamily="49" charset="-122"/>
                  </a:rPr>
                  <a:t>：（</a:t>
                </a:r>
                <a:r>
                  <a:rPr lang="en-US" altLang="zh-CN" sz="2800" dirty="0">
                    <a:solidFill>
                      <a:srgbClr val="0563C1"/>
                    </a:solidFill>
                    <a:latin typeface="楷体" panose="02010609060101010101" pitchFamily="49" charset="-122"/>
                    <a:ea typeface="楷体" panose="02010609060101010101" pitchFamily="49" charset="-122"/>
                  </a:rPr>
                  <a:t>PC</a:t>
                </a:r>
                <a:r>
                  <a:rPr lang="zh-CN" altLang="en-US" sz="2800" dirty="0">
                    <a:solidFill>
                      <a:srgbClr val="0563C1"/>
                    </a:solidFill>
                    <a:latin typeface="楷体" panose="02010609060101010101" pitchFamily="49" charset="-122"/>
                    <a:ea typeface="楷体" panose="02010609060101010101" pitchFamily="49" charset="-122"/>
                  </a:rPr>
                  <a:t>）</a:t>
                </a:r>
                <a:r>
                  <a:rPr lang="en-US" altLang="zh-CN" sz="2800" dirty="0">
                    <a:solidFill>
                      <a:srgbClr val="0563C1"/>
                    </a:solidFill>
                    <a:latin typeface="楷体" panose="02010609060101010101" pitchFamily="49" charset="-122"/>
                    <a:ea typeface="楷体" panose="02010609060101010101" pitchFamily="49" charset="-122"/>
                  </a:rPr>
                  <a:t> +  n      PC</a:t>
                </a:r>
                <a:endParaRPr lang="en-US" altLang="zh-CN" sz="2800" dirty="0">
                  <a:solidFill>
                    <a:srgbClr val="0563C1"/>
                  </a:solidFill>
                  <a:latin typeface="楷体" panose="02010609060101010101" pitchFamily="49" charset="-122"/>
                  <a:ea typeface="楷体" panose="02010609060101010101" pitchFamily="49" charset="-122"/>
                </a:endParaRPr>
              </a:p>
            </p:txBody>
          </p:sp>
          <p:sp>
            <p:nvSpPr>
              <p:cNvPr id="59" name="Line 35"/>
              <p:cNvSpPr>
                <a:spLocks noChangeShapeType="1"/>
              </p:cNvSpPr>
              <p:nvPr/>
            </p:nvSpPr>
            <p:spPr bwMode="auto">
              <a:xfrm>
                <a:off x="2221" y="3066"/>
                <a:ext cx="336" cy="0"/>
              </a:xfrm>
              <a:prstGeom prst="line">
                <a:avLst/>
              </a:prstGeom>
              <a:noFill/>
              <a:ln w="38100">
                <a:solidFill>
                  <a:srgbClr val="0563C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sz="2800">
                  <a:solidFill>
                    <a:srgbClr val="0563C1"/>
                  </a:solidFill>
                  <a:latin typeface="楷体" panose="02010609060101010101" pitchFamily="49" charset="-122"/>
                  <a:ea typeface="楷体" panose="02010609060101010101" pitchFamily="49" charset="-122"/>
                </a:endParaRPr>
              </a:p>
            </p:txBody>
          </p:sp>
        </p:grpSp>
        <p:sp>
          <p:nvSpPr>
            <p:cNvPr id="57" name="Line 35"/>
            <p:cNvSpPr>
              <a:spLocks noChangeShapeType="1"/>
            </p:cNvSpPr>
            <p:nvPr/>
          </p:nvSpPr>
          <p:spPr bwMode="auto">
            <a:xfrm>
              <a:off x="7227328" y="5963884"/>
              <a:ext cx="533400" cy="0"/>
            </a:xfrm>
            <a:prstGeom prst="line">
              <a:avLst/>
            </a:prstGeom>
            <a:noFill/>
            <a:ln w="38100">
              <a:solidFill>
                <a:srgbClr val="0563C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sz="2800">
                <a:solidFill>
                  <a:srgbClr val="0563C1"/>
                </a:solidFill>
                <a:latin typeface="楷体" panose="02010609060101010101" pitchFamily="49" charset="-122"/>
                <a:ea typeface="楷体" panose="02010609060101010101" pitchFamily="49" charset="-122"/>
              </a:endParaRPr>
            </a:p>
          </p:txBody>
        </p:sp>
      </p:grpSp>
      <p:sp>
        <p:nvSpPr>
          <p:cNvPr id="68" name="Text Box 19"/>
          <p:cNvSpPr txBox="1">
            <a:spLocks noChangeArrowheads="1"/>
          </p:cNvSpPr>
          <p:nvPr/>
        </p:nvSpPr>
        <p:spPr bwMode="auto">
          <a:xfrm>
            <a:off x="553445" y="2337977"/>
            <a:ext cx="1418669" cy="63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a:lnSpc>
                <a:spcPct val="150000"/>
              </a:lnSpc>
              <a:spcBef>
                <a:spcPct val="50000"/>
              </a:spcBef>
            </a:pPr>
            <a:r>
              <a:rPr lang="zh-CN" altLang="en-US" sz="2800" dirty="0">
                <a:latin typeface="楷体" panose="02010609060101010101" pitchFamily="49" charset="-122"/>
                <a:ea typeface="楷体" panose="02010609060101010101" pitchFamily="49" charset="-122"/>
              </a:rPr>
              <a:t>格式：</a:t>
            </a:r>
            <a:endParaRPr lang="zh-CN" altLang="en-US" sz="2800" dirty="0">
              <a:latin typeface="楷体" panose="02010609060101010101" pitchFamily="49" charset="-122"/>
              <a:ea typeface="楷体" panose="02010609060101010101" pitchFamily="49" charset="-122"/>
            </a:endParaRPr>
          </a:p>
        </p:txBody>
      </p:sp>
      <p:sp>
        <p:nvSpPr>
          <p:cNvPr id="25" name="Text Box 19"/>
          <p:cNvSpPr txBox="1">
            <a:spLocks noChangeArrowheads="1"/>
          </p:cNvSpPr>
          <p:nvPr/>
        </p:nvSpPr>
        <p:spPr bwMode="auto">
          <a:xfrm>
            <a:off x="590551" y="1721521"/>
            <a:ext cx="7277100" cy="63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a:lnSpc>
                <a:spcPct val="150000"/>
              </a:lnSpc>
              <a:spcBef>
                <a:spcPct val="50000"/>
              </a:spcBef>
            </a:pPr>
            <a:r>
              <a:rPr lang="en-US" altLang="zh-CN" sz="2800" dirty="0">
                <a:latin typeface="楷体" panose="02010609060101010101" pitchFamily="49" charset="-122"/>
                <a:ea typeface="楷体" panose="02010609060101010101" pitchFamily="49" charset="-122"/>
              </a:rPr>
              <a:t>b.</a:t>
            </a:r>
            <a:r>
              <a:rPr lang="zh-CN" altLang="en-US" sz="2800" dirty="0">
                <a:solidFill>
                  <a:srgbClr val="FF0E0E"/>
                </a:solidFill>
                <a:latin typeface="楷体" panose="02010609060101010101" pitchFamily="49" charset="-122"/>
                <a:ea typeface="楷体" panose="02010609060101010101" pitchFamily="49" charset="-122"/>
              </a:rPr>
              <a:t>只有目的操作数</a:t>
            </a:r>
            <a:r>
              <a:rPr lang="zh-CN" altLang="en-US" sz="2800" dirty="0">
                <a:latin typeface="楷体" panose="02010609060101010101" pitchFamily="49" charset="-122"/>
                <a:ea typeface="楷体" panose="02010609060101010101" pitchFamily="49" charset="-122"/>
              </a:rPr>
              <a:t>的单操作数指令</a:t>
            </a:r>
            <a:endParaRPr lang="zh-CN" altLang="en-US" sz="2800" dirty="0">
              <a:latin typeface="楷体" panose="02010609060101010101" pitchFamily="49" charset="-122"/>
              <a:ea typeface="楷体" panose="02010609060101010101" pitchFamily="49" charset="-122"/>
            </a:endParaRPr>
          </a:p>
        </p:txBody>
      </p:sp>
      <p:sp>
        <p:nvSpPr>
          <p:cNvPr id="26" name="Text Box 18"/>
          <p:cNvSpPr txBox="1">
            <a:spLocks noChangeArrowheads="1"/>
          </p:cNvSpPr>
          <p:nvPr/>
        </p:nvSpPr>
        <p:spPr bwMode="auto">
          <a:xfrm>
            <a:off x="3303502" y="3434393"/>
            <a:ext cx="2988194" cy="4370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eaLnBrk="1" hangingPunct="1">
              <a:lnSpc>
                <a:spcPct val="80000"/>
              </a:lnSpc>
              <a:spcBef>
                <a:spcPct val="50000"/>
              </a:spcBef>
            </a:pPr>
            <a:r>
              <a:rPr lang="zh-CN" altLang="en-US" sz="2800" dirty="0">
                <a:solidFill>
                  <a:srgbClr val="DF3C09"/>
                </a:solidFill>
                <a:latin typeface="楷体" panose="02010609060101010101" pitchFamily="49" charset="-122"/>
                <a:ea typeface="楷体" panose="02010609060101010101" pitchFamily="49" charset="-122"/>
              </a:rPr>
              <a:t>目的操作数地址</a:t>
            </a:r>
            <a:endParaRPr lang="zh-CN" altLang="en-US" sz="2800" dirty="0">
              <a:solidFill>
                <a:srgbClr val="DF3C09"/>
              </a:solidFill>
              <a:latin typeface="楷体" panose="02010609060101010101" pitchFamily="49" charset="-122"/>
              <a:ea typeface="楷体" panose="02010609060101010101" pitchFamily="49" charset="-122"/>
            </a:endParaRPr>
          </a:p>
        </p:txBody>
      </p:sp>
      <p:sp>
        <p:nvSpPr>
          <p:cNvPr id="27" name="AutoShape 27"/>
          <p:cNvSpPr/>
          <p:nvPr/>
        </p:nvSpPr>
        <p:spPr bwMode="auto">
          <a:xfrm rot="16200000">
            <a:off x="4405757" y="2487979"/>
            <a:ext cx="152400" cy="1379772"/>
          </a:xfrm>
          <a:prstGeom prst="leftBrace">
            <a:avLst>
              <a:gd name="adj1" fmla="val 66556"/>
              <a:gd name="adj2" fmla="val 50000"/>
            </a:avLst>
          </a:prstGeom>
          <a:noFill/>
          <a:ln w="381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endParaRPr lang="zh-CN" altLang="en-US" sz="2800">
              <a:latin typeface="楷体" panose="02010609060101010101" pitchFamily="49" charset="-122"/>
              <a:ea typeface="楷体" panose="02010609060101010101" pitchFamily="49" charset="-122"/>
            </a:endParaRPr>
          </a:p>
        </p:txBody>
      </p:sp>
      <p:sp>
        <p:nvSpPr>
          <p:cNvPr id="28" name="Text Box 19"/>
          <p:cNvSpPr txBox="1">
            <a:spLocks noChangeArrowheads="1"/>
          </p:cNvSpPr>
          <p:nvPr/>
        </p:nvSpPr>
        <p:spPr bwMode="auto">
          <a:xfrm>
            <a:off x="628650" y="5030145"/>
            <a:ext cx="4913168" cy="12840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a:lnSpc>
                <a:spcPct val="150000"/>
              </a:lnSpc>
            </a:pPr>
            <a:r>
              <a:rPr lang="zh-CN" altLang="en-US" sz="2800" dirty="0">
                <a:latin typeface="楷体" panose="02010609060101010101" pitchFamily="49" charset="-122"/>
                <a:ea typeface="楷体" panose="02010609060101010101" pitchFamily="49" charset="-122"/>
              </a:rPr>
              <a:t>例：</a:t>
            </a:r>
            <a:r>
              <a:rPr lang="en-US" altLang="zh-CN" sz="2800" dirty="0">
                <a:latin typeface="楷体" panose="02010609060101010101" pitchFamily="49" charset="-122"/>
                <a:ea typeface="楷体" panose="02010609060101010101" pitchFamily="49" charset="-122"/>
              </a:rPr>
              <a:t>NEG  BL   </a:t>
            </a:r>
            <a:r>
              <a:rPr lang="zh-CN" altLang="en-US" sz="2800" dirty="0">
                <a:latin typeface="楷体" panose="02010609060101010101" pitchFamily="49" charset="-122"/>
                <a:ea typeface="楷体" panose="02010609060101010101" pitchFamily="49" charset="-122"/>
              </a:rPr>
              <a:t>；求负</a:t>
            </a:r>
            <a:endParaRPr lang="zh-CN" altLang="en-US" sz="2800" dirty="0">
              <a:latin typeface="楷体" panose="02010609060101010101" pitchFamily="49" charset="-122"/>
              <a:ea typeface="楷体" panose="02010609060101010101" pitchFamily="49" charset="-122"/>
            </a:endParaRPr>
          </a:p>
          <a:p>
            <a:pPr>
              <a:lnSpc>
                <a:spcPct val="150000"/>
              </a:lnSpc>
            </a:pPr>
            <a:r>
              <a:rPr lang="zh-CN" altLang="en-US" sz="2800" dirty="0">
                <a:latin typeface="楷体" panose="02010609060101010101" pitchFamily="49" charset="-122"/>
                <a:ea typeface="楷体" panose="02010609060101010101" pitchFamily="49" charset="-122"/>
              </a:rPr>
              <a:t>    </a:t>
            </a:r>
            <a:r>
              <a:rPr lang="en-US" altLang="zh-CN" sz="2800" dirty="0">
                <a:latin typeface="楷体" panose="02010609060101010101" pitchFamily="49" charset="-122"/>
                <a:ea typeface="楷体" panose="02010609060101010101" pitchFamily="49" charset="-122"/>
              </a:rPr>
              <a:t>NOT  BL   </a:t>
            </a:r>
            <a:r>
              <a:rPr lang="zh-CN" altLang="en-US" sz="2800" dirty="0">
                <a:latin typeface="楷体" panose="02010609060101010101" pitchFamily="49" charset="-122"/>
                <a:ea typeface="楷体" panose="02010609060101010101" pitchFamily="49" charset="-122"/>
              </a:rPr>
              <a:t>；求非</a:t>
            </a:r>
            <a:endParaRPr lang="en-US" altLang="zh-CN" sz="2800" dirty="0">
              <a:latin typeface="楷体" panose="02010609060101010101" pitchFamily="49" charset="-122"/>
              <a:ea typeface="楷体" panose="020106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anim calcmode="lin" valueType="num">
                                      <p:cBhvr>
                                        <p:cTn id="7" dur="500" fill="hold"/>
                                        <p:tgtEl>
                                          <p:spTgt spid="17">
                                            <p:txEl>
                                              <p:pRg st="0" end="0"/>
                                            </p:txEl>
                                          </p:spTgt>
                                        </p:tgtEl>
                                        <p:attrNameLst>
                                          <p:attrName>ppt_x</p:attrName>
                                        </p:attrNameLst>
                                      </p:cBhvr>
                                      <p:tavLst>
                                        <p:tav tm="0">
                                          <p:val>
                                            <p:strVal val="#ppt_x-#ppt_w/2"/>
                                          </p:val>
                                        </p:tav>
                                        <p:tav tm="100000">
                                          <p:val>
                                            <p:strVal val="#ppt_x"/>
                                          </p:val>
                                        </p:tav>
                                      </p:tavLst>
                                    </p:anim>
                                    <p:anim calcmode="lin" valueType="num">
                                      <p:cBhvr>
                                        <p:cTn id="8" dur="500" fill="hold"/>
                                        <p:tgtEl>
                                          <p:spTgt spid="17">
                                            <p:txEl>
                                              <p:pRg st="0" end="0"/>
                                            </p:txEl>
                                          </p:spTgt>
                                        </p:tgtEl>
                                        <p:attrNameLst>
                                          <p:attrName>ppt_y</p:attrName>
                                        </p:attrNameLst>
                                      </p:cBhvr>
                                      <p:tavLst>
                                        <p:tav tm="0">
                                          <p:val>
                                            <p:strVal val="#ppt_y"/>
                                          </p:val>
                                        </p:tav>
                                        <p:tav tm="100000">
                                          <p:val>
                                            <p:strVal val="#ppt_y"/>
                                          </p:val>
                                        </p:tav>
                                      </p:tavLst>
                                    </p:anim>
                                    <p:anim calcmode="lin" valueType="num">
                                      <p:cBhvr>
                                        <p:cTn id="9" dur="500" fill="hold"/>
                                        <p:tgtEl>
                                          <p:spTgt spid="17">
                                            <p:txEl>
                                              <p:pRg st="0" end="0"/>
                                            </p:txEl>
                                          </p:spTgt>
                                        </p:tgtEl>
                                        <p:attrNameLst>
                                          <p:attrName>ppt_w</p:attrName>
                                        </p:attrNameLst>
                                      </p:cBhvr>
                                      <p:tavLst>
                                        <p:tav tm="0">
                                          <p:val>
                                            <p:fltVal val="0"/>
                                          </p:val>
                                        </p:tav>
                                        <p:tav tm="100000">
                                          <p:val>
                                            <p:strVal val="#ppt_w"/>
                                          </p:val>
                                        </p:tav>
                                      </p:tavLst>
                                    </p:anim>
                                    <p:anim calcmode="lin" valueType="num">
                                      <p:cBhvr>
                                        <p:cTn id="10" dur="500" fill="hold"/>
                                        <p:tgtEl>
                                          <p:spTgt spid="17">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12" presetClass="entr" presetSubtype="8" fill="hold" grpId="0" nodeType="clickEffect">
                                  <p:stCondLst>
                                    <p:cond delay="0"/>
                                  </p:stCondLst>
                                  <p:childTnLst>
                                    <p:set>
                                      <p:cBhvr>
                                        <p:cTn id="14" dur="1" fill="hold">
                                          <p:stCondLst>
                                            <p:cond delay="0"/>
                                          </p:stCondLst>
                                        </p:cTn>
                                        <p:tgtEl>
                                          <p:spTgt spid="25"/>
                                        </p:tgtEl>
                                        <p:attrNameLst>
                                          <p:attrName>style.visibility</p:attrName>
                                        </p:attrNameLst>
                                      </p:cBhvr>
                                      <p:to>
                                        <p:strVal val="visible"/>
                                      </p:to>
                                    </p:set>
                                    <p:anim calcmode="lin" valueType="num">
                                      <p:cBhvr additive="base">
                                        <p:cTn id="15" dur="500"/>
                                        <p:tgtEl>
                                          <p:spTgt spid="25"/>
                                        </p:tgtEl>
                                        <p:attrNameLst>
                                          <p:attrName>ppt_x</p:attrName>
                                        </p:attrNameLst>
                                      </p:cBhvr>
                                      <p:tavLst>
                                        <p:tav tm="0">
                                          <p:val>
                                            <p:strVal val="#ppt_x-#ppt_w*1.125000"/>
                                          </p:val>
                                        </p:tav>
                                        <p:tav tm="100000">
                                          <p:val>
                                            <p:strVal val="#ppt_x"/>
                                          </p:val>
                                        </p:tav>
                                      </p:tavLst>
                                    </p:anim>
                                    <p:animEffect transition="in" filter="wipe(right)">
                                      <p:cBhvr>
                                        <p:cTn id="16" dur="500"/>
                                        <p:tgtEl>
                                          <p:spTgt spid="25"/>
                                        </p:tgtEl>
                                      </p:cBhvr>
                                    </p:animEffect>
                                  </p:childTnLst>
                                </p:cTn>
                              </p:par>
                            </p:childTnLst>
                          </p:cTn>
                        </p:par>
                      </p:childTnLst>
                    </p:cTn>
                  </p:par>
                  <p:par>
                    <p:cTn id="17" fill="hold">
                      <p:stCondLst>
                        <p:cond delay="indefinite"/>
                      </p:stCondLst>
                      <p:childTnLst>
                        <p:par>
                          <p:cTn id="18" fill="hold">
                            <p:stCondLst>
                              <p:cond delay="0"/>
                            </p:stCondLst>
                            <p:childTnLst>
                              <p:par>
                                <p:cTn id="19" presetID="12" presetClass="entr" presetSubtype="8" fill="hold" grpId="0" nodeType="clickEffect">
                                  <p:stCondLst>
                                    <p:cond delay="0"/>
                                  </p:stCondLst>
                                  <p:childTnLst>
                                    <p:set>
                                      <p:cBhvr>
                                        <p:cTn id="20" dur="1" fill="hold">
                                          <p:stCondLst>
                                            <p:cond delay="0"/>
                                          </p:stCondLst>
                                        </p:cTn>
                                        <p:tgtEl>
                                          <p:spTgt spid="68"/>
                                        </p:tgtEl>
                                        <p:attrNameLst>
                                          <p:attrName>style.visibility</p:attrName>
                                        </p:attrNameLst>
                                      </p:cBhvr>
                                      <p:to>
                                        <p:strVal val="visible"/>
                                      </p:to>
                                    </p:set>
                                    <p:anim calcmode="lin" valueType="num">
                                      <p:cBhvr additive="base">
                                        <p:cTn id="21" dur="500"/>
                                        <p:tgtEl>
                                          <p:spTgt spid="68"/>
                                        </p:tgtEl>
                                        <p:attrNameLst>
                                          <p:attrName>ppt_x</p:attrName>
                                        </p:attrNameLst>
                                      </p:cBhvr>
                                      <p:tavLst>
                                        <p:tav tm="0">
                                          <p:val>
                                            <p:strVal val="#ppt_x-#ppt_w*1.125000"/>
                                          </p:val>
                                        </p:tav>
                                        <p:tav tm="100000">
                                          <p:val>
                                            <p:strVal val="#ppt_x"/>
                                          </p:val>
                                        </p:tav>
                                      </p:tavLst>
                                    </p:anim>
                                    <p:animEffect transition="in" filter="wipe(right)">
                                      <p:cBhvr>
                                        <p:cTn id="22" dur="500"/>
                                        <p:tgtEl>
                                          <p:spTgt spid="68"/>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2" fill="hold" nodeType="clickEffect">
                                  <p:stCondLst>
                                    <p:cond delay="0"/>
                                  </p:stCondLst>
                                  <p:childTnLst>
                                    <p:set>
                                      <p:cBhvr>
                                        <p:cTn id="26" dur="1" fill="hold">
                                          <p:stCondLst>
                                            <p:cond delay="0"/>
                                          </p:stCondLst>
                                        </p:cTn>
                                        <p:tgtEl>
                                          <p:spTgt spid="46"/>
                                        </p:tgtEl>
                                        <p:attrNameLst>
                                          <p:attrName>style.visibility</p:attrName>
                                        </p:attrNameLst>
                                      </p:cBhvr>
                                      <p:to>
                                        <p:strVal val="visible"/>
                                      </p:to>
                                    </p:set>
                                    <p:anim calcmode="lin" valueType="num">
                                      <p:cBhvr additive="base">
                                        <p:cTn id="27" dur="500" fill="hold"/>
                                        <p:tgtEl>
                                          <p:spTgt spid="46"/>
                                        </p:tgtEl>
                                        <p:attrNameLst>
                                          <p:attrName>ppt_x</p:attrName>
                                        </p:attrNameLst>
                                      </p:cBhvr>
                                      <p:tavLst>
                                        <p:tav tm="0">
                                          <p:val>
                                            <p:strVal val="1+#ppt_w/2"/>
                                          </p:val>
                                        </p:tav>
                                        <p:tav tm="100000">
                                          <p:val>
                                            <p:strVal val="#ppt_x"/>
                                          </p:val>
                                        </p:tav>
                                      </p:tavLst>
                                    </p:anim>
                                    <p:anim calcmode="lin" valueType="num">
                                      <p:cBhvr additive="base">
                                        <p:cTn id="28" dur="500" fill="hold"/>
                                        <p:tgtEl>
                                          <p:spTgt spid="46"/>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2" presetClass="entr" presetSubtype="1" fill="hold" grpId="0" nodeType="clickEffect">
                                  <p:stCondLst>
                                    <p:cond delay="0"/>
                                  </p:stCondLst>
                                  <p:childTnLst>
                                    <p:set>
                                      <p:cBhvr>
                                        <p:cTn id="32" dur="1" fill="hold">
                                          <p:stCondLst>
                                            <p:cond delay="0"/>
                                          </p:stCondLst>
                                        </p:cTn>
                                        <p:tgtEl>
                                          <p:spTgt spid="27"/>
                                        </p:tgtEl>
                                        <p:attrNameLst>
                                          <p:attrName>style.visibility</p:attrName>
                                        </p:attrNameLst>
                                      </p:cBhvr>
                                      <p:to>
                                        <p:strVal val="visible"/>
                                      </p:to>
                                    </p:set>
                                    <p:animEffect transition="in" filter="wipe(up)">
                                      <p:cBhvr>
                                        <p:cTn id="33" dur="500"/>
                                        <p:tgtEl>
                                          <p:spTgt spid="27"/>
                                        </p:tgtEl>
                                      </p:cBhvr>
                                    </p:animEffect>
                                  </p:childTnLst>
                                </p:cTn>
                              </p:par>
                            </p:childTnLst>
                          </p:cTn>
                        </p:par>
                        <p:par>
                          <p:cTn id="34" fill="hold">
                            <p:stCondLst>
                              <p:cond delay="500"/>
                            </p:stCondLst>
                            <p:childTnLst>
                              <p:par>
                                <p:cTn id="35" presetID="22" presetClass="entr" presetSubtype="1" fill="hold" grpId="0" nodeType="afterEffect">
                                  <p:stCondLst>
                                    <p:cond delay="0"/>
                                  </p:stCondLst>
                                  <p:childTnLst>
                                    <p:set>
                                      <p:cBhvr>
                                        <p:cTn id="36" dur="1" fill="hold">
                                          <p:stCondLst>
                                            <p:cond delay="0"/>
                                          </p:stCondLst>
                                        </p:cTn>
                                        <p:tgtEl>
                                          <p:spTgt spid="26"/>
                                        </p:tgtEl>
                                        <p:attrNameLst>
                                          <p:attrName>style.visibility</p:attrName>
                                        </p:attrNameLst>
                                      </p:cBhvr>
                                      <p:to>
                                        <p:strVal val="visible"/>
                                      </p:to>
                                    </p:set>
                                    <p:animEffect transition="in" filter="wipe(up)">
                                      <p:cBhvr>
                                        <p:cTn id="37" dur="500"/>
                                        <p:tgtEl>
                                          <p:spTgt spid="26"/>
                                        </p:tgtEl>
                                      </p:cBhvr>
                                    </p:animEffect>
                                  </p:childTnLst>
                                </p:cTn>
                              </p:par>
                            </p:childTnLst>
                          </p:cTn>
                        </p:par>
                      </p:childTnLst>
                    </p:cTn>
                  </p:par>
                  <p:par>
                    <p:cTn id="38" fill="hold">
                      <p:stCondLst>
                        <p:cond delay="indefinite"/>
                      </p:stCondLst>
                      <p:childTnLst>
                        <p:par>
                          <p:cTn id="39" fill="hold">
                            <p:stCondLst>
                              <p:cond delay="0"/>
                            </p:stCondLst>
                            <p:childTnLst>
                              <p:par>
                                <p:cTn id="40" presetID="12" presetClass="entr" presetSubtype="8" fill="hold" grpId="0" nodeType="clickEffect">
                                  <p:stCondLst>
                                    <p:cond delay="0"/>
                                  </p:stCondLst>
                                  <p:childTnLst>
                                    <p:set>
                                      <p:cBhvr>
                                        <p:cTn id="41" dur="1" fill="hold">
                                          <p:stCondLst>
                                            <p:cond delay="0"/>
                                          </p:stCondLst>
                                        </p:cTn>
                                        <p:tgtEl>
                                          <p:spTgt spid="54"/>
                                        </p:tgtEl>
                                        <p:attrNameLst>
                                          <p:attrName>style.visibility</p:attrName>
                                        </p:attrNameLst>
                                      </p:cBhvr>
                                      <p:to>
                                        <p:strVal val="visible"/>
                                      </p:to>
                                    </p:set>
                                    <p:animEffect transition="in" filter="slide(fromLeft)">
                                      <p:cBhvr>
                                        <p:cTn id="42" dur="500"/>
                                        <p:tgtEl>
                                          <p:spTgt spid="54"/>
                                        </p:tgtEl>
                                      </p:cBhvr>
                                    </p:animEffect>
                                  </p:childTnLst>
                                </p:cTn>
                              </p:par>
                            </p:childTnLst>
                          </p:cTn>
                        </p:par>
                      </p:childTnLst>
                    </p:cTn>
                  </p:par>
                  <p:par>
                    <p:cTn id="43" fill="hold">
                      <p:stCondLst>
                        <p:cond delay="indefinite"/>
                      </p:stCondLst>
                      <p:childTnLst>
                        <p:par>
                          <p:cTn id="44" fill="hold">
                            <p:stCondLst>
                              <p:cond delay="0"/>
                            </p:stCondLst>
                            <p:childTnLst>
                              <p:par>
                                <p:cTn id="45" presetID="17" presetClass="entr" presetSubtype="8" fill="hold" nodeType="clickEffect">
                                  <p:stCondLst>
                                    <p:cond delay="0"/>
                                  </p:stCondLst>
                                  <p:childTnLst>
                                    <p:set>
                                      <p:cBhvr>
                                        <p:cTn id="46" dur="1" fill="hold">
                                          <p:stCondLst>
                                            <p:cond delay="0"/>
                                          </p:stCondLst>
                                        </p:cTn>
                                        <p:tgtEl>
                                          <p:spTgt spid="55"/>
                                        </p:tgtEl>
                                        <p:attrNameLst>
                                          <p:attrName>style.visibility</p:attrName>
                                        </p:attrNameLst>
                                      </p:cBhvr>
                                      <p:to>
                                        <p:strVal val="visible"/>
                                      </p:to>
                                    </p:set>
                                    <p:anim calcmode="lin" valueType="num">
                                      <p:cBhvr>
                                        <p:cTn id="47" dur="500" fill="hold"/>
                                        <p:tgtEl>
                                          <p:spTgt spid="55"/>
                                        </p:tgtEl>
                                        <p:attrNameLst>
                                          <p:attrName>ppt_x</p:attrName>
                                        </p:attrNameLst>
                                      </p:cBhvr>
                                      <p:tavLst>
                                        <p:tav tm="0">
                                          <p:val>
                                            <p:strVal val="#ppt_x-#ppt_w/2"/>
                                          </p:val>
                                        </p:tav>
                                        <p:tav tm="100000">
                                          <p:val>
                                            <p:strVal val="#ppt_x"/>
                                          </p:val>
                                        </p:tav>
                                      </p:tavLst>
                                    </p:anim>
                                    <p:anim calcmode="lin" valueType="num">
                                      <p:cBhvr>
                                        <p:cTn id="48" dur="500" fill="hold"/>
                                        <p:tgtEl>
                                          <p:spTgt spid="55"/>
                                        </p:tgtEl>
                                        <p:attrNameLst>
                                          <p:attrName>ppt_y</p:attrName>
                                        </p:attrNameLst>
                                      </p:cBhvr>
                                      <p:tavLst>
                                        <p:tav tm="0">
                                          <p:val>
                                            <p:strVal val="#ppt_y"/>
                                          </p:val>
                                        </p:tav>
                                        <p:tav tm="100000">
                                          <p:val>
                                            <p:strVal val="#ppt_y"/>
                                          </p:val>
                                        </p:tav>
                                      </p:tavLst>
                                    </p:anim>
                                    <p:anim calcmode="lin" valueType="num">
                                      <p:cBhvr>
                                        <p:cTn id="49" dur="500" fill="hold"/>
                                        <p:tgtEl>
                                          <p:spTgt spid="55"/>
                                        </p:tgtEl>
                                        <p:attrNameLst>
                                          <p:attrName>ppt_w</p:attrName>
                                        </p:attrNameLst>
                                      </p:cBhvr>
                                      <p:tavLst>
                                        <p:tav tm="0">
                                          <p:val>
                                            <p:fltVal val="0"/>
                                          </p:val>
                                        </p:tav>
                                        <p:tav tm="100000">
                                          <p:val>
                                            <p:strVal val="#ppt_w"/>
                                          </p:val>
                                        </p:tav>
                                      </p:tavLst>
                                    </p:anim>
                                    <p:anim calcmode="lin" valueType="num">
                                      <p:cBhvr>
                                        <p:cTn id="50" dur="500" fill="hold"/>
                                        <p:tgtEl>
                                          <p:spTgt spid="55"/>
                                        </p:tgtEl>
                                        <p:attrNameLst>
                                          <p:attrName>ppt_h</p:attrName>
                                        </p:attrNameLst>
                                      </p:cBhvr>
                                      <p:tavLst>
                                        <p:tav tm="0">
                                          <p:val>
                                            <p:strVal val="#ppt_h"/>
                                          </p:val>
                                        </p:tav>
                                        <p:tav tm="100000">
                                          <p:val>
                                            <p:strVal val="#ppt_h"/>
                                          </p:val>
                                        </p:tav>
                                      </p:tavLst>
                                    </p:anim>
                                  </p:childTnLst>
                                </p:cTn>
                              </p:par>
                            </p:childTnLst>
                          </p:cTn>
                        </p:par>
                      </p:childTnLst>
                    </p:cTn>
                  </p:par>
                  <p:par>
                    <p:cTn id="51" fill="hold">
                      <p:stCondLst>
                        <p:cond delay="indefinite"/>
                      </p:stCondLst>
                      <p:childTnLst>
                        <p:par>
                          <p:cTn id="52" fill="hold">
                            <p:stCondLst>
                              <p:cond delay="0"/>
                            </p:stCondLst>
                            <p:childTnLst>
                              <p:par>
                                <p:cTn id="53" presetID="12" presetClass="entr" presetSubtype="8" fill="hold" grpId="0" nodeType="clickEffect">
                                  <p:stCondLst>
                                    <p:cond delay="0"/>
                                  </p:stCondLst>
                                  <p:childTnLst>
                                    <p:set>
                                      <p:cBhvr>
                                        <p:cTn id="54" dur="1" fill="hold">
                                          <p:stCondLst>
                                            <p:cond delay="0"/>
                                          </p:stCondLst>
                                        </p:cTn>
                                        <p:tgtEl>
                                          <p:spTgt spid="28">
                                            <p:txEl>
                                              <p:pRg st="0" end="0"/>
                                            </p:txEl>
                                          </p:spTgt>
                                        </p:tgtEl>
                                        <p:attrNameLst>
                                          <p:attrName>style.visibility</p:attrName>
                                        </p:attrNameLst>
                                      </p:cBhvr>
                                      <p:to>
                                        <p:strVal val="visible"/>
                                      </p:to>
                                    </p:set>
                                    <p:anim calcmode="lin" valueType="num">
                                      <p:cBhvr additive="base">
                                        <p:cTn id="55" dur="500"/>
                                        <p:tgtEl>
                                          <p:spTgt spid="28">
                                            <p:txEl>
                                              <p:pRg st="0" end="0"/>
                                            </p:txEl>
                                          </p:spTgt>
                                        </p:tgtEl>
                                        <p:attrNameLst>
                                          <p:attrName>ppt_x</p:attrName>
                                        </p:attrNameLst>
                                      </p:cBhvr>
                                      <p:tavLst>
                                        <p:tav tm="0">
                                          <p:val>
                                            <p:strVal val="#ppt_x-#ppt_w*1.125000"/>
                                          </p:val>
                                        </p:tav>
                                        <p:tav tm="100000">
                                          <p:val>
                                            <p:strVal val="#ppt_x"/>
                                          </p:val>
                                        </p:tav>
                                      </p:tavLst>
                                    </p:anim>
                                    <p:animEffect transition="in" filter="wipe(right)">
                                      <p:cBhvr>
                                        <p:cTn id="56" dur="500"/>
                                        <p:tgtEl>
                                          <p:spTgt spid="28">
                                            <p:txEl>
                                              <p:pRg st="0" end="0"/>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12" presetClass="entr" presetSubtype="8" fill="hold" grpId="0" nodeType="clickEffect">
                                  <p:stCondLst>
                                    <p:cond delay="0"/>
                                  </p:stCondLst>
                                  <p:childTnLst>
                                    <p:set>
                                      <p:cBhvr>
                                        <p:cTn id="60" dur="1" fill="hold">
                                          <p:stCondLst>
                                            <p:cond delay="0"/>
                                          </p:stCondLst>
                                        </p:cTn>
                                        <p:tgtEl>
                                          <p:spTgt spid="28">
                                            <p:txEl>
                                              <p:pRg st="1" end="1"/>
                                            </p:txEl>
                                          </p:spTgt>
                                        </p:tgtEl>
                                        <p:attrNameLst>
                                          <p:attrName>style.visibility</p:attrName>
                                        </p:attrNameLst>
                                      </p:cBhvr>
                                      <p:to>
                                        <p:strVal val="visible"/>
                                      </p:to>
                                    </p:set>
                                    <p:anim calcmode="lin" valueType="num">
                                      <p:cBhvr additive="base">
                                        <p:cTn id="61" dur="500"/>
                                        <p:tgtEl>
                                          <p:spTgt spid="28">
                                            <p:txEl>
                                              <p:pRg st="1" end="1"/>
                                            </p:txEl>
                                          </p:spTgt>
                                        </p:tgtEl>
                                        <p:attrNameLst>
                                          <p:attrName>ppt_x</p:attrName>
                                        </p:attrNameLst>
                                      </p:cBhvr>
                                      <p:tavLst>
                                        <p:tav tm="0">
                                          <p:val>
                                            <p:strVal val="#ppt_x-#ppt_w*1.125000"/>
                                          </p:val>
                                        </p:tav>
                                        <p:tav tm="100000">
                                          <p:val>
                                            <p:strVal val="#ppt_x"/>
                                          </p:val>
                                        </p:tav>
                                      </p:tavLst>
                                    </p:anim>
                                    <p:animEffect transition="in" filter="wipe(right)">
                                      <p:cBhvr>
                                        <p:cTn id="62" dur="500"/>
                                        <p:tgtEl>
                                          <p:spTgt spid="2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uild="p"/>
      <p:bldP spid="54" grpId="0"/>
      <p:bldP spid="68" grpId="0"/>
      <p:bldP spid="25" grpId="0"/>
      <p:bldP spid="26" grpId="0"/>
      <p:bldP spid="27" grpId="0" animBg="1"/>
      <p:bldP spid="28"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9165780" cy="6909474"/>
          </a:xfrm>
          <a:prstGeom prst="rect">
            <a:avLst/>
          </a:prstGeom>
        </p:spPr>
      </p:pic>
      <p:sp>
        <p:nvSpPr>
          <p:cNvPr id="22" name="矩形 21"/>
          <p:cNvSpPr/>
          <p:nvPr/>
        </p:nvSpPr>
        <p:spPr>
          <a:xfrm>
            <a:off x="-9525" y="-1083"/>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zh-CN" altLang="en-US" sz="2800" b="1" dirty="0">
                <a:solidFill>
                  <a:schemeClr val="bg1"/>
                </a:solidFill>
                <a:latin typeface="隶书" panose="02010509060101010101" pitchFamily="49" charset="-122"/>
                <a:ea typeface="隶书" panose="02010509060101010101" pitchFamily="49" charset="-122"/>
              </a:rPr>
              <a:t>四、指令中的地址结构</a:t>
            </a:r>
            <a:endParaRPr lang="zh-CN" altLang="en-US" sz="2800" b="1" dirty="0">
              <a:solidFill>
                <a:schemeClr val="bg1"/>
              </a:solidFill>
              <a:latin typeface="隶书" panose="02010509060101010101" pitchFamily="49" charset="-122"/>
              <a:ea typeface="隶书" panose="02010509060101010101" pitchFamily="49" charset="-122"/>
            </a:endParaRPr>
          </a:p>
        </p:txBody>
      </p:sp>
      <p:cxnSp>
        <p:nvCxnSpPr>
          <p:cNvPr id="31" name="直接连接符 30"/>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fld id="{65CCBAE6-AA5D-48E2-9775-BC9D3AB4C031}" type="datetime1">
              <a:rPr lang="zh-CN" altLang="en-US" smtClean="0"/>
            </a:fld>
            <a:endParaRPr lang="zh-CN" altLang="en-US" dirty="0"/>
          </a:p>
        </p:txBody>
      </p:sp>
      <p:sp>
        <p:nvSpPr>
          <p:cNvPr id="6" name="页脚占位符 5"/>
          <p:cNvSpPr>
            <a:spLocks noGrp="1"/>
          </p:cNvSpPr>
          <p:nvPr>
            <p:ph type="ftr" sz="quarter" idx="11"/>
          </p:nvPr>
        </p:nvSpPr>
        <p:spPr/>
        <p:txBody>
          <a:bodyPr/>
          <a:lstStyle/>
          <a:p>
            <a:r>
              <a:rPr lang="zh-CN" altLang="en-US"/>
              <a:t>计算机组成原理</a:t>
            </a:r>
            <a:r>
              <a:rPr lang="en-US" altLang="zh-CN"/>
              <a:t>--</a:t>
            </a:r>
            <a:r>
              <a:rPr lang="zh-CN" altLang="en-US"/>
              <a:t>第二章 指令系统</a:t>
            </a:r>
            <a:endParaRPr lang="zh-CN" altLang="en-US"/>
          </a:p>
        </p:txBody>
      </p:sp>
      <p:sp>
        <p:nvSpPr>
          <p:cNvPr id="8" name="灯片编号占位符 7"/>
          <p:cNvSpPr>
            <a:spLocks noGrp="1"/>
          </p:cNvSpPr>
          <p:nvPr>
            <p:ph type="sldNum" sz="quarter" idx="12"/>
          </p:nvPr>
        </p:nvSpPr>
        <p:spPr/>
        <p:txBody>
          <a:bodyPr/>
          <a:lstStyle/>
          <a:p>
            <a:fld id="{CD331227-691F-4B7F-8493-F4368ED92163}" type="slidenum">
              <a:rPr lang="zh-CN" altLang="en-US" smtClean="0"/>
            </a:fld>
            <a:endParaRPr lang="zh-CN" altLang="en-US"/>
          </a:p>
        </p:txBody>
      </p:sp>
      <p:sp>
        <p:nvSpPr>
          <p:cNvPr id="17" name="Text Box 4"/>
          <p:cNvSpPr txBox="1"/>
          <p:nvPr/>
        </p:nvSpPr>
        <p:spPr>
          <a:xfrm>
            <a:off x="203296" y="1790655"/>
            <a:ext cx="3632880" cy="637675"/>
          </a:xfrm>
          <a:prstGeom prst="rect">
            <a:avLst/>
          </a:prstGeom>
          <a:noFill/>
          <a:ln w="9525">
            <a:noFill/>
          </a:ln>
        </p:spPr>
        <p:txBody>
          <a:bodyPr wrap="square" anchor="t">
            <a:spAutoFit/>
          </a:bodyPr>
          <a:lstStyle/>
          <a:p>
            <a:pPr>
              <a:lnSpc>
                <a:spcPct val="150000"/>
              </a:lnSpc>
            </a:pPr>
            <a:r>
              <a:rPr lang="zh-CN" altLang="en-US" sz="2800" b="1" dirty="0">
                <a:solidFill>
                  <a:srgbClr val="0563C1"/>
                </a:solidFill>
                <a:latin typeface="楷体" panose="02010609060101010101" pitchFamily="49" charset="-122"/>
                <a:ea typeface="楷体" panose="02010609060101010101" pitchFamily="49" charset="-122"/>
              </a:rPr>
              <a:t>（</a:t>
            </a:r>
            <a:r>
              <a:rPr lang="en-US" altLang="zh-CN" sz="2800" b="1" dirty="0">
                <a:solidFill>
                  <a:srgbClr val="0563C1"/>
                </a:solidFill>
                <a:latin typeface="楷体" panose="02010609060101010101" pitchFamily="49" charset="-122"/>
                <a:ea typeface="楷体" panose="02010609060101010101" pitchFamily="49" charset="-122"/>
              </a:rPr>
              <a:t>5</a:t>
            </a:r>
            <a:r>
              <a:rPr lang="zh-CN" altLang="en-US" sz="2800" b="1" dirty="0">
                <a:solidFill>
                  <a:srgbClr val="0563C1"/>
                </a:solidFill>
                <a:latin typeface="楷体" panose="02010609060101010101" pitchFamily="49" charset="-122"/>
                <a:ea typeface="楷体" panose="02010609060101010101" pitchFamily="49" charset="-122"/>
              </a:rPr>
              <a:t>）零地址指令</a:t>
            </a:r>
            <a:endParaRPr lang="zh-CN" altLang="en-US" sz="2800" b="1" dirty="0">
              <a:solidFill>
                <a:srgbClr val="0563C1"/>
              </a:solidFill>
              <a:latin typeface="楷体" panose="02010609060101010101" pitchFamily="49" charset="-122"/>
              <a:ea typeface="楷体" panose="02010609060101010101" pitchFamily="49" charset="-122"/>
            </a:endParaRPr>
          </a:p>
        </p:txBody>
      </p:sp>
      <p:sp>
        <p:nvSpPr>
          <p:cNvPr id="47" name="Text Box 22"/>
          <p:cNvSpPr txBox="1">
            <a:spLocks noChangeArrowheads="1"/>
          </p:cNvSpPr>
          <p:nvPr/>
        </p:nvSpPr>
        <p:spPr bwMode="auto">
          <a:xfrm>
            <a:off x="2404830" y="2891183"/>
            <a:ext cx="1418669" cy="393701"/>
          </a:xfrm>
          <a:prstGeom prst="rect">
            <a:avLst/>
          </a:prstGeom>
          <a:solidFill>
            <a:srgbClr val="FEFEFA"/>
          </a:solidFill>
          <a:ln w="38100">
            <a:solidFill>
              <a:schemeClr val="tx1"/>
            </a:solidFill>
            <a:miter lim="800000"/>
            <a:headEnd type="none" w="sm" len="sm"/>
            <a:tailEnd type="none" w="sm" len="sm"/>
          </a:ln>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eaLnBrk="1" hangingPunct="1">
              <a:lnSpc>
                <a:spcPct val="70000"/>
              </a:lnSpc>
              <a:spcBef>
                <a:spcPct val="50000"/>
              </a:spcBef>
            </a:pPr>
            <a:r>
              <a:rPr lang="en-US" altLang="zh-CN" sz="2800" dirty="0">
                <a:latin typeface="楷体" panose="02010609060101010101" pitchFamily="49" charset="-122"/>
                <a:ea typeface="楷体" panose="02010609060101010101" pitchFamily="49" charset="-122"/>
              </a:rPr>
              <a:t>  OP</a:t>
            </a:r>
            <a:endParaRPr lang="en-US" altLang="zh-CN" sz="2800" dirty="0">
              <a:latin typeface="楷体" panose="02010609060101010101" pitchFamily="49" charset="-122"/>
              <a:ea typeface="楷体" panose="02010609060101010101" pitchFamily="49" charset="-122"/>
            </a:endParaRPr>
          </a:p>
        </p:txBody>
      </p:sp>
      <p:sp>
        <p:nvSpPr>
          <p:cNvPr id="68" name="Text Box 19"/>
          <p:cNvSpPr txBox="1">
            <a:spLocks noChangeArrowheads="1"/>
          </p:cNvSpPr>
          <p:nvPr/>
        </p:nvSpPr>
        <p:spPr bwMode="auto">
          <a:xfrm>
            <a:off x="553445" y="2656629"/>
            <a:ext cx="1418669" cy="63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a:lnSpc>
                <a:spcPct val="150000"/>
              </a:lnSpc>
              <a:spcBef>
                <a:spcPct val="50000"/>
              </a:spcBef>
            </a:pPr>
            <a:r>
              <a:rPr lang="zh-CN" altLang="en-US" sz="2800" dirty="0">
                <a:latin typeface="楷体" panose="02010609060101010101" pitchFamily="49" charset="-122"/>
                <a:ea typeface="楷体" panose="02010609060101010101" pitchFamily="49" charset="-122"/>
              </a:rPr>
              <a:t>格式：</a:t>
            </a:r>
            <a:endParaRPr lang="zh-CN" altLang="en-US" sz="2800" dirty="0">
              <a:latin typeface="楷体" panose="02010609060101010101" pitchFamily="49" charset="-122"/>
              <a:ea typeface="楷体" panose="02010609060101010101" pitchFamily="49" charset="-122"/>
            </a:endParaRPr>
          </a:p>
        </p:txBody>
      </p:sp>
      <p:sp>
        <p:nvSpPr>
          <p:cNvPr id="29" name="Text Box 19"/>
          <p:cNvSpPr txBox="1">
            <a:spLocks noChangeArrowheads="1"/>
          </p:cNvSpPr>
          <p:nvPr/>
        </p:nvSpPr>
        <p:spPr bwMode="auto">
          <a:xfrm>
            <a:off x="487496" y="3644366"/>
            <a:ext cx="7831751" cy="12840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a:lnSpc>
                <a:spcPct val="150000"/>
              </a:lnSpc>
              <a:spcBef>
                <a:spcPct val="50000"/>
              </a:spcBef>
            </a:pPr>
            <a:r>
              <a:rPr lang="zh-CN" altLang="en-US" sz="2800" dirty="0">
                <a:latin typeface="楷体" panose="02010609060101010101" pitchFamily="49" charset="-122"/>
                <a:ea typeface="楷体" panose="02010609060101010101" pitchFamily="49" charset="-122"/>
              </a:rPr>
              <a:t>如果指令中只给出操作码而没有显地址，则这种指令被称为零地址指令。</a:t>
            </a:r>
            <a:endParaRPr lang="zh-CN" altLang="en-US" sz="2800" dirty="0">
              <a:latin typeface="楷体" panose="02010609060101010101" pitchFamily="49" charset="-122"/>
              <a:ea typeface="楷体" panose="020106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anim calcmode="lin" valueType="num">
                                      <p:cBhvr>
                                        <p:cTn id="7" dur="500" fill="hold"/>
                                        <p:tgtEl>
                                          <p:spTgt spid="17">
                                            <p:txEl>
                                              <p:pRg st="0" end="0"/>
                                            </p:txEl>
                                          </p:spTgt>
                                        </p:tgtEl>
                                        <p:attrNameLst>
                                          <p:attrName>ppt_x</p:attrName>
                                        </p:attrNameLst>
                                      </p:cBhvr>
                                      <p:tavLst>
                                        <p:tav tm="0">
                                          <p:val>
                                            <p:strVal val="#ppt_x-#ppt_w/2"/>
                                          </p:val>
                                        </p:tav>
                                        <p:tav tm="100000">
                                          <p:val>
                                            <p:strVal val="#ppt_x"/>
                                          </p:val>
                                        </p:tav>
                                      </p:tavLst>
                                    </p:anim>
                                    <p:anim calcmode="lin" valueType="num">
                                      <p:cBhvr>
                                        <p:cTn id="8" dur="500" fill="hold"/>
                                        <p:tgtEl>
                                          <p:spTgt spid="17">
                                            <p:txEl>
                                              <p:pRg st="0" end="0"/>
                                            </p:txEl>
                                          </p:spTgt>
                                        </p:tgtEl>
                                        <p:attrNameLst>
                                          <p:attrName>ppt_y</p:attrName>
                                        </p:attrNameLst>
                                      </p:cBhvr>
                                      <p:tavLst>
                                        <p:tav tm="0">
                                          <p:val>
                                            <p:strVal val="#ppt_y"/>
                                          </p:val>
                                        </p:tav>
                                        <p:tav tm="100000">
                                          <p:val>
                                            <p:strVal val="#ppt_y"/>
                                          </p:val>
                                        </p:tav>
                                      </p:tavLst>
                                    </p:anim>
                                    <p:anim calcmode="lin" valueType="num">
                                      <p:cBhvr>
                                        <p:cTn id="9" dur="500" fill="hold"/>
                                        <p:tgtEl>
                                          <p:spTgt spid="17">
                                            <p:txEl>
                                              <p:pRg st="0" end="0"/>
                                            </p:txEl>
                                          </p:spTgt>
                                        </p:tgtEl>
                                        <p:attrNameLst>
                                          <p:attrName>ppt_w</p:attrName>
                                        </p:attrNameLst>
                                      </p:cBhvr>
                                      <p:tavLst>
                                        <p:tav tm="0">
                                          <p:val>
                                            <p:fltVal val="0"/>
                                          </p:val>
                                        </p:tav>
                                        <p:tav tm="100000">
                                          <p:val>
                                            <p:strVal val="#ppt_w"/>
                                          </p:val>
                                        </p:tav>
                                      </p:tavLst>
                                    </p:anim>
                                    <p:anim calcmode="lin" valueType="num">
                                      <p:cBhvr>
                                        <p:cTn id="10" dur="500" fill="hold"/>
                                        <p:tgtEl>
                                          <p:spTgt spid="17">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12" presetClass="entr" presetSubtype="8" fill="hold" grpId="0" nodeType="clickEffect">
                                  <p:stCondLst>
                                    <p:cond delay="0"/>
                                  </p:stCondLst>
                                  <p:childTnLst>
                                    <p:set>
                                      <p:cBhvr>
                                        <p:cTn id="14" dur="1" fill="hold">
                                          <p:stCondLst>
                                            <p:cond delay="0"/>
                                          </p:stCondLst>
                                        </p:cTn>
                                        <p:tgtEl>
                                          <p:spTgt spid="68"/>
                                        </p:tgtEl>
                                        <p:attrNameLst>
                                          <p:attrName>style.visibility</p:attrName>
                                        </p:attrNameLst>
                                      </p:cBhvr>
                                      <p:to>
                                        <p:strVal val="visible"/>
                                      </p:to>
                                    </p:set>
                                    <p:anim calcmode="lin" valueType="num">
                                      <p:cBhvr additive="base">
                                        <p:cTn id="15" dur="500"/>
                                        <p:tgtEl>
                                          <p:spTgt spid="68"/>
                                        </p:tgtEl>
                                        <p:attrNameLst>
                                          <p:attrName>ppt_x</p:attrName>
                                        </p:attrNameLst>
                                      </p:cBhvr>
                                      <p:tavLst>
                                        <p:tav tm="0">
                                          <p:val>
                                            <p:strVal val="#ppt_x-#ppt_w*1.125000"/>
                                          </p:val>
                                        </p:tav>
                                        <p:tav tm="100000">
                                          <p:val>
                                            <p:strVal val="#ppt_x"/>
                                          </p:val>
                                        </p:tav>
                                      </p:tavLst>
                                    </p:anim>
                                    <p:animEffect transition="in" filter="wipe(right)">
                                      <p:cBhvr>
                                        <p:cTn id="16" dur="500"/>
                                        <p:tgtEl>
                                          <p:spTgt spid="68"/>
                                        </p:tgtEl>
                                      </p:cBhvr>
                                    </p:animEffect>
                                  </p:childTnLst>
                                </p:cTn>
                              </p:par>
                            </p:childTnLst>
                          </p:cTn>
                        </p:par>
                      </p:childTnLst>
                    </p:cTn>
                  </p:par>
                  <p:par>
                    <p:cTn id="17" fill="hold">
                      <p:stCondLst>
                        <p:cond delay="indefinite"/>
                      </p:stCondLst>
                      <p:childTnLst>
                        <p:par>
                          <p:cTn id="18" fill="hold">
                            <p:stCondLst>
                              <p:cond delay="0"/>
                            </p:stCondLst>
                            <p:childTnLst>
                              <p:par>
                                <p:cTn id="19" presetID="12" presetClass="entr" presetSubtype="2" fill="hold" grpId="0" nodeType="clickEffect">
                                  <p:stCondLst>
                                    <p:cond delay="0"/>
                                  </p:stCondLst>
                                  <p:childTnLst>
                                    <p:set>
                                      <p:cBhvr>
                                        <p:cTn id="20" dur="1" fill="hold">
                                          <p:stCondLst>
                                            <p:cond delay="0"/>
                                          </p:stCondLst>
                                        </p:cTn>
                                        <p:tgtEl>
                                          <p:spTgt spid="47"/>
                                        </p:tgtEl>
                                        <p:attrNameLst>
                                          <p:attrName>style.visibility</p:attrName>
                                        </p:attrNameLst>
                                      </p:cBhvr>
                                      <p:to>
                                        <p:strVal val="visible"/>
                                      </p:to>
                                    </p:set>
                                    <p:anim calcmode="lin" valueType="num">
                                      <p:cBhvr additive="base">
                                        <p:cTn id="21" dur="500"/>
                                        <p:tgtEl>
                                          <p:spTgt spid="47"/>
                                        </p:tgtEl>
                                        <p:attrNameLst>
                                          <p:attrName>ppt_x</p:attrName>
                                        </p:attrNameLst>
                                      </p:cBhvr>
                                      <p:tavLst>
                                        <p:tav tm="0">
                                          <p:val>
                                            <p:strVal val="#ppt_x+#ppt_w*1.125000"/>
                                          </p:val>
                                        </p:tav>
                                        <p:tav tm="100000">
                                          <p:val>
                                            <p:strVal val="#ppt_x"/>
                                          </p:val>
                                        </p:tav>
                                      </p:tavLst>
                                    </p:anim>
                                    <p:animEffect transition="in" filter="wipe(left)">
                                      <p:cBhvr>
                                        <p:cTn id="22" dur="500"/>
                                        <p:tgtEl>
                                          <p:spTgt spid="47"/>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8" fill="hold" grpId="0" nodeType="clickEffect">
                                  <p:stCondLst>
                                    <p:cond delay="0"/>
                                  </p:stCondLst>
                                  <p:childTnLst>
                                    <p:set>
                                      <p:cBhvr>
                                        <p:cTn id="26" dur="1" fill="hold">
                                          <p:stCondLst>
                                            <p:cond delay="0"/>
                                          </p:stCondLst>
                                        </p:cTn>
                                        <p:tgtEl>
                                          <p:spTgt spid="29"/>
                                        </p:tgtEl>
                                        <p:attrNameLst>
                                          <p:attrName>style.visibility</p:attrName>
                                        </p:attrNameLst>
                                      </p:cBhvr>
                                      <p:to>
                                        <p:strVal val="visible"/>
                                      </p:to>
                                    </p:set>
                                    <p:anim calcmode="lin" valueType="num">
                                      <p:cBhvr additive="base">
                                        <p:cTn id="27" dur="500"/>
                                        <p:tgtEl>
                                          <p:spTgt spid="29"/>
                                        </p:tgtEl>
                                        <p:attrNameLst>
                                          <p:attrName>ppt_x</p:attrName>
                                        </p:attrNameLst>
                                      </p:cBhvr>
                                      <p:tavLst>
                                        <p:tav tm="0">
                                          <p:val>
                                            <p:strVal val="#ppt_x-#ppt_w*1.125000"/>
                                          </p:val>
                                        </p:tav>
                                        <p:tav tm="100000">
                                          <p:val>
                                            <p:strVal val="#ppt_x"/>
                                          </p:val>
                                        </p:tav>
                                      </p:tavLst>
                                    </p:anim>
                                    <p:animEffect transition="in" filter="wipe(right)">
                                      <p:cBhvr>
                                        <p:cTn id="28"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uild="p"/>
      <p:bldP spid="47" grpId="0" animBg="1"/>
      <p:bldP spid="68" grpId="0"/>
      <p:bldP spid="29"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9165780" cy="6909474"/>
          </a:xfrm>
          <a:prstGeom prst="rect">
            <a:avLst/>
          </a:prstGeom>
        </p:spPr>
      </p:pic>
      <p:sp>
        <p:nvSpPr>
          <p:cNvPr id="22" name="矩形 21"/>
          <p:cNvSpPr/>
          <p:nvPr/>
        </p:nvSpPr>
        <p:spPr>
          <a:xfrm>
            <a:off x="-9525" y="-1083"/>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zh-CN" altLang="en-US" sz="2800" b="1" dirty="0">
                <a:solidFill>
                  <a:schemeClr val="bg1"/>
                </a:solidFill>
                <a:latin typeface="隶书" panose="02010509060101010101" pitchFamily="49" charset="-122"/>
                <a:ea typeface="隶书" panose="02010509060101010101" pitchFamily="49" charset="-122"/>
              </a:rPr>
              <a:t>四、指令中的地址结构</a:t>
            </a:r>
            <a:endParaRPr lang="zh-CN" altLang="en-US" sz="2800" b="1" dirty="0">
              <a:solidFill>
                <a:schemeClr val="bg1"/>
              </a:solidFill>
              <a:latin typeface="隶书" panose="02010509060101010101" pitchFamily="49" charset="-122"/>
              <a:ea typeface="隶书" panose="02010509060101010101" pitchFamily="49" charset="-122"/>
            </a:endParaRPr>
          </a:p>
        </p:txBody>
      </p:sp>
      <p:cxnSp>
        <p:nvCxnSpPr>
          <p:cNvPr id="31" name="直接连接符 30"/>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fld id="{889FBCB6-250E-4172-A916-5E6099AA3FD9}" type="datetime1">
              <a:rPr lang="zh-CN" altLang="en-US" smtClean="0"/>
            </a:fld>
            <a:endParaRPr lang="zh-CN" altLang="en-US" dirty="0"/>
          </a:p>
        </p:txBody>
      </p:sp>
      <p:sp>
        <p:nvSpPr>
          <p:cNvPr id="6" name="页脚占位符 5"/>
          <p:cNvSpPr>
            <a:spLocks noGrp="1"/>
          </p:cNvSpPr>
          <p:nvPr>
            <p:ph type="ftr" sz="quarter" idx="11"/>
          </p:nvPr>
        </p:nvSpPr>
        <p:spPr/>
        <p:txBody>
          <a:bodyPr/>
          <a:lstStyle/>
          <a:p>
            <a:r>
              <a:rPr lang="zh-CN" altLang="en-US"/>
              <a:t>计算机组成原理</a:t>
            </a:r>
            <a:r>
              <a:rPr lang="en-US" altLang="zh-CN"/>
              <a:t>--</a:t>
            </a:r>
            <a:r>
              <a:rPr lang="zh-CN" altLang="en-US"/>
              <a:t>第二章 指令系统</a:t>
            </a:r>
            <a:endParaRPr lang="zh-CN" altLang="en-US"/>
          </a:p>
        </p:txBody>
      </p:sp>
      <p:sp>
        <p:nvSpPr>
          <p:cNvPr id="8" name="灯片编号占位符 7"/>
          <p:cNvSpPr>
            <a:spLocks noGrp="1"/>
          </p:cNvSpPr>
          <p:nvPr>
            <p:ph type="sldNum" sz="quarter" idx="12"/>
          </p:nvPr>
        </p:nvSpPr>
        <p:spPr/>
        <p:txBody>
          <a:bodyPr/>
          <a:lstStyle/>
          <a:p>
            <a:fld id="{CD331227-691F-4B7F-8493-F4368ED92163}" type="slidenum">
              <a:rPr lang="zh-CN" altLang="en-US" smtClean="0"/>
            </a:fld>
            <a:endParaRPr lang="zh-CN" altLang="en-US"/>
          </a:p>
        </p:txBody>
      </p:sp>
      <p:sp>
        <p:nvSpPr>
          <p:cNvPr id="17" name="Text Box 4"/>
          <p:cNvSpPr txBox="1"/>
          <p:nvPr/>
        </p:nvSpPr>
        <p:spPr>
          <a:xfrm>
            <a:off x="203296" y="806980"/>
            <a:ext cx="3632880" cy="637675"/>
          </a:xfrm>
          <a:prstGeom prst="rect">
            <a:avLst/>
          </a:prstGeom>
          <a:noFill/>
          <a:ln w="9525">
            <a:noFill/>
          </a:ln>
        </p:spPr>
        <p:txBody>
          <a:bodyPr wrap="square" anchor="t">
            <a:spAutoFit/>
          </a:bodyPr>
          <a:lstStyle/>
          <a:p>
            <a:pPr>
              <a:lnSpc>
                <a:spcPct val="150000"/>
              </a:lnSpc>
            </a:pPr>
            <a:r>
              <a:rPr lang="zh-CN" altLang="en-US" sz="2800" b="1" dirty="0">
                <a:solidFill>
                  <a:srgbClr val="0563C1"/>
                </a:solidFill>
                <a:latin typeface="楷体" panose="02010609060101010101" pitchFamily="49" charset="-122"/>
                <a:ea typeface="楷体" panose="02010609060101010101" pitchFamily="49" charset="-122"/>
              </a:rPr>
              <a:t>（</a:t>
            </a:r>
            <a:r>
              <a:rPr lang="en-US" altLang="zh-CN" sz="2800" b="1" dirty="0">
                <a:solidFill>
                  <a:srgbClr val="0563C1"/>
                </a:solidFill>
                <a:latin typeface="楷体" panose="02010609060101010101" pitchFamily="49" charset="-122"/>
                <a:ea typeface="楷体" panose="02010609060101010101" pitchFamily="49" charset="-122"/>
              </a:rPr>
              <a:t>5</a:t>
            </a:r>
            <a:r>
              <a:rPr lang="zh-CN" altLang="en-US" sz="2800" b="1" dirty="0">
                <a:solidFill>
                  <a:srgbClr val="0563C1"/>
                </a:solidFill>
                <a:latin typeface="楷体" panose="02010609060101010101" pitchFamily="49" charset="-122"/>
                <a:ea typeface="楷体" panose="02010609060101010101" pitchFamily="49" charset="-122"/>
              </a:rPr>
              <a:t>）零地址指令</a:t>
            </a:r>
            <a:endParaRPr lang="zh-CN" altLang="en-US" sz="2800" b="1" dirty="0">
              <a:solidFill>
                <a:srgbClr val="0563C1"/>
              </a:solidFill>
              <a:latin typeface="楷体" panose="02010609060101010101" pitchFamily="49" charset="-122"/>
              <a:ea typeface="楷体" panose="02010609060101010101" pitchFamily="49" charset="-122"/>
            </a:endParaRPr>
          </a:p>
        </p:txBody>
      </p:sp>
      <p:sp>
        <p:nvSpPr>
          <p:cNvPr id="33" name="Text Box 19"/>
          <p:cNvSpPr txBox="1">
            <a:spLocks noChangeArrowheads="1"/>
          </p:cNvSpPr>
          <p:nvPr/>
        </p:nvSpPr>
        <p:spPr bwMode="auto">
          <a:xfrm>
            <a:off x="405246" y="1444655"/>
            <a:ext cx="8110104" cy="4731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a:lnSpc>
                <a:spcPct val="150000"/>
              </a:lnSpc>
              <a:spcBef>
                <a:spcPct val="50000"/>
              </a:spcBef>
            </a:pPr>
            <a:r>
              <a:rPr lang="en-US" altLang="zh-CN" sz="2800" dirty="0">
                <a:latin typeface="楷体" panose="02010609060101010101" pitchFamily="49" charset="-122"/>
                <a:ea typeface="楷体" panose="02010609060101010101" pitchFamily="49" charset="-122"/>
              </a:rPr>
              <a:t>a.</a:t>
            </a:r>
            <a:r>
              <a:rPr lang="zh-CN" altLang="en-US" sz="2800" dirty="0">
                <a:latin typeface="楷体" panose="02010609060101010101" pitchFamily="49" charset="-122"/>
                <a:ea typeface="楷体" panose="02010609060101010101" pitchFamily="49" charset="-122"/>
              </a:rPr>
              <a:t>对</a:t>
            </a:r>
            <a:r>
              <a:rPr lang="zh-CN" altLang="en-US" sz="2800" dirty="0">
                <a:solidFill>
                  <a:srgbClr val="FF0E0E"/>
                </a:solidFill>
                <a:latin typeface="楷体" panose="02010609060101010101" pitchFamily="49" charset="-122"/>
                <a:ea typeface="楷体" panose="02010609060101010101" pitchFamily="49" charset="-122"/>
              </a:rPr>
              <a:t>只有目的操作数的指令</a:t>
            </a:r>
            <a:r>
              <a:rPr lang="zh-CN" altLang="en-US" sz="2800" dirty="0">
                <a:latin typeface="楷体" panose="02010609060101010101" pitchFamily="49" charset="-122"/>
                <a:ea typeface="楷体" panose="02010609060101010101" pitchFamily="49" charset="-122"/>
              </a:rPr>
              <a:t>，隐含在指定寄存器内进行操作</a:t>
            </a:r>
            <a:endParaRPr lang="en-US" altLang="zh-CN" sz="2800" dirty="0">
              <a:latin typeface="楷体" panose="02010609060101010101" pitchFamily="49" charset="-122"/>
              <a:ea typeface="楷体" panose="02010609060101010101" pitchFamily="49" charset="-122"/>
            </a:endParaRPr>
          </a:p>
          <a:p>
            <a:pPr>
              <a:lnSpc>
                <a:spcPct val="150000"/>
              </a:lnSpc>
              <a:spcBef>
                <a:spcPct val="50000"/>
              </a:spcBef>
            </a:pPr>
            <a:r>
              <a:rPr lang="zh-CN" altLang="en-US" sz="2800" dirty="0">
                <a:latin typeface="楷体" panose="02010609060101010101" pitchFamily="49" charset="-122"/>
                <a:ea typeface="楷体" panose="02010609060101010101" pitchFamily="49" charset="-122"/>
              </a:rPr>
              <a:t>例：</a:t>
            </a:r>
            <a:r>
              <a:rPr lang="en-US" altLang="zh-CN" sz="2800" dirty="0">
                <a:latin typeface="楷体" panose="02010609060101010101" pitchFamily="49" charset="-122"/>
                <a:ea typeface="楷体" panose="02010609060101010101" pitchFamily="49" charset="-122"/>
              </a:rPr>
              <a:t>PUSHF   </a:t>
            </a:r>
            <a:r>
              <a:rPr lang="zh-CN" altLang="en-US" sz="2800" dirty="0">
                <a:latin typeface="楷体" panose="02010609060101010101" pitchFamily="49" charset="-122"/>
                <a:ea typeface="楷体" panose="02010609060101010101" pitchFamily="49" charset="-122"/>
              </a:rPr>
              <a:t>；</a:t>
            </a:r>
            <a:r>
              <a:rPr lang="en-US" altLang="zh-CN" sz="2800" dirty="0">
                <a:latin typeface="楷体" panose="02010609060101010101" pitchFamily="49" charset="-122"/>
                <a:ea typeface="楷体" panose="02010609060101010101" pitchFamily="49" charset="-122"/>
              </a:rPr>
              <a:t>FLAGS→</a:t>
            </a:r>
            <a:r>
              <a:rPr lang="zh-CN" altLang="en-US" sz="2800" dirty="0">
                <a:latin typeface="楷体" panose="02010609060101010101" pitchFamily="49" charset="-122"/>
                <a:ea typeface="楷体" panose="02010609060101010101" pitchFamily="49" charset="-122"/>
              </a:rPr>
              <a:t>入栈</a:t>
            </a:r>
            <a:endParaRPr lang="zh-CN" altLang="en-US" sz="2800" dirty="0">
              <a:latin typeface="楷体" panose="02010609060101010101" pitchFamily="49" charset="-122"/>
              <a:ea typeface="楷体" panose="02010609060101010101" pitchFamily="49" charset="-122"/>
            </a:endParaRPr>
          </a:p>
          <a:p>
            <a:pPr>
              <a:lnSpc>
                <a:spcPct val="150000"/>
              </a:lnSpc>
              <a:spcBef>
                <a:spcPct val="50000"/>
              </a:spcBef>
            </a:pPr>
            <a:r>
              <a:rPr lang="zh-CN" altLang="en-US" sz="2800" dirty="0">
                <a:latin typeface="楷体" panose="02010609060101010101" pitchFamily="49" charset="-122"/>
                <a:ea typeface="楷体" panose="02010609060101010101" pitchFamily="49" charset="-122"/>
              </a:rPr>
              <a:t>    </a:t>
            </a:r>
            <a:r>
              <a:rPr lang="en-US" altLang="zh-CN" sz="2800" dirty="0">
                <a:latin typeface="楷体" panose="02010609060101010101" pitchFamily="49" charset="-122"/>
                <a:ea typeface="楷体" panose="02010609060101010101" pitchFamily="49" charset="-122"/>
              </a:rPr>
              <a:t>POPF    </a:t>
            </a:r>
            <a:r>
              <a:rPr lang="zh-CN" altLang="en-US" sz="2800" dirty="0">
                <a:latin typeface="楷体" panose="02010609060101010101" pitchFamily="49" charset="-122"/>
                <a:ea typeface="楷体" panose="02010609060101010101" pitchFamily="49" charset="-122"/>
              </a:rPr>
              <a:t>；</a:t>
            </a:r>
            <a:r>
              <a:rPr lang="en-US" altLang="zh-CN" sz="2800" dirty="0">
                <a:latin typeface="楷体" panose="02010609060101010101" pitchFamily="49" charset="-122"/>
                <a:ea typeface="楷体" panose="02010609060101010101" pitchFamily="49" charset="-122"/>
              </a:rPr>
              <a:t>FLAGS→</a:t>
            </a:r>
            <a:r>
              <a:rPr lang="zh-CN" altLang="en-US" sz="2800" dirty="0">
                <a:latin typeface="楷体" panose="02010609060101010101" pitchFamily="49" charset="-122"/>
                <a:ea typeface="楷体" panose="02010609060101010101" pitchFamily="49" charset="-122"/>
              </a:rPr>
              <a:t>出栈</a:t>
            </a:r>
            <a:endParaRPr lang="zh-CN" altLang="en-US" sz="2800" dirty="0">
              <a:latin typeface="楷体" panose="02010609060101010101" pitchFamily="49" charset="-122"/>
              <a:ea typeface="楷体" panose="02010609060101010101" pitchFamily="49" charset="-122"/>
            </a:endParaRPr>
          </a:p>
          <a:p>
            <a:pPr>
              <a:lnSpc>
                <a:spcPct val="150000"/>
              </a:lnSpc>
              <a:spcBef>
                <a:spcPct val="50000"/>
              </a:spcBef>
            </a:pPr>
            <a:r>
              <a:rPr lang="zh-CN" altLang="en-US" sz="2800" dirty="0">
                <a:latin typeface="楷体" panose="02010609060101010101" pitchFamily="49" charset="-122"/>
                <a:ea typeface="楷体" panose="02010609060101010101" pitchFamily="49" charset="-122"/>
              </a:rPr>
              <a:t>    </a:t>
            </a:r>
            <a:r>
              <a:rPr lang="en-US" altLang="zh-CN" sz="2800" dirty="0">
                <a:latin typeface="楷体" panose="02010609060101010101" pitchFamily="49" charset="-122"/>
                <a:ea typeface="楷体" panose="02010609060101010101" pitchFamily="49" charset="-122"/>
              </a:rPr>
              <a:t>LAHF    </a:t>
            </a:r>
            <a:r>
              <a:rPr lang="zh-CN" altLang="en-US" sz="2800" dirty="0">
                <a:latin typeface="楷体" panose="02010609060101010101" pitchFamily="49" charset="-122"/>
                <a:ea typeface="楷体" panose="02010609060101010101" pitchFamily="49" charset="-122"/>
              </a:rPr>
              <a:t>；</a:t>
            </a:r>
            <a:r>
              <a:rPr lang="en-US" altLang="zh-CN" sz="2800" dirty="0">
                <a:latin typeface="楷体" panose="02010609060101010101" pitchFamily="49" charset="-122"/>
                <a:ea typeface="楷体" panose="02010609060101010101" pitchFamily="49" charset="-122"/>
              </a:rPr>
              <a:t>FLAGS</a:t>
            </a:r>
            <a:r>
              <a:rPr lang="zh-CN" altLang="en-US" sz="2800" dirty="0">
                <a:latin typeface="楷体" panose="02010609060101010101" pitchFamily="49" charset="-122"/>
                <a:ea typeface="楷体" panose="02010609060101010101" pitchFamily="49" charset="-122"/>
              </a:rPr>
              <a:t>的低</a:t>
            </a:r>
            <a:r>
              <a:rPr lang="en-US" altLang="zh-CN" sz="2800" dirty="0">
                <a:latin typeface="楷体" panose="02010609060101010101" pitchFamily="49" charset="-122"/>
                <a:ea typeface="楷体" panose="02010609060101010101" pitchFamily="49" charset="-122"/>
              </a:rPr>
              <a:t>8</a:t>
            </a:r>
            <a:r>
              <a:rPr lang="zh-CN" altLang="en-US" sz="2800" dirty="0">
                <a:latin typeface="楷体" panose="02010609060101010101" pitchFamily="49" charset="-122"/>
                <a:ea typeface="楷体" panose="02010609060101010101" pitchFamily="49" charset="-122"/>
              </a:rPr>
              <a:t>位→</a:t>
            </a:r>
            <a:r>
              <a:rPr lang="en-US" altLang="zh-CN" sz="2800" dirty="0">
                <a:latin typeface="楷体" panose="02010609060101010101" pitchFamily="49" charset="-122"/>
                <a:ea typeface="楷体" panose="02010609060101010101" pitchFamily="49" charset="-122"/>
              </a:rPr>
              <a:t>AH</a:t>
            </a:r>
            <a:endParaRPr lang="en-US" altLang="zh-CN" sz="2800" dirty="0">
              <a:latin typeface="楷体" panose="02010609060101010101" pitchFamily="49" charset="-122"/>
              <a:ea typeface="楷体" panose="02010609060101010101" pitchFamily="49" charset="-122"/>
            </a:endParaRPr>
          </a:p>
          <a:p>
            <a:pPr>
              <a:lnSpc>
                <a:spcPct val="150000"/>
              </a:lnSpc>
              <a:spcBef>
                <a:spcPct val="50000"/>
              </a:spcBef>
            </a:pPr>
            <a:r>
              <a:rPr lang="en-US" altLang="zh-CN" sz="2800" dirty="0">
                <a:latin typeface="楷体" panose="02010609060101010101" pitchFamily="49" charset="-122"/>
                <a:ea typeface="楷体" panose="02010609060101010101" pitchFamily="49" charset="-122"/>
              </a:rPr>
              <a:t>    SAHF    </a:t>
            </a:r>
            <a:r>
              <a:rPr lang="zh-CN" altLang="en-US" sz="2800" dirty="0">
                <a:latin typeface="楷体" panose="02010609060101010101" pitchFamily="49" charset="-122"/>
                <a:ea typeface="楷体" panose="02010609060101010101" pitchFamily="49" charset="-122"/>
              </a:rPr>
              <a:t>；</a:t>
            </a:r>
            <a:r>
              <a:rPr lang="en-US" altLang="zh-CN" sz="2800" dirty="0">
                <a:latin typeface="楷体" panose="02010609060101010101" pitchFamily="49" charset="-122"/>
                <a:ea typeface="楷体" panose="02010609060101010101" pitchFamily="49" charset="-122"/>
              </a:rPr>
              <a:t>AH→FLAGS</a:t>
            </a:r>
            <a:r>
              <a:rPr lang="zh-CN" altLang="en-US" sz="2800" dirty="0">
                <a:latin typeface="楷体" panose="02010609060101010101" pitchFamily="49" charset="-122"/>
                <a:ea typeface="楷体" panose="02010609060101010101" pitchFamily="49" charset="-122"/>
              </a:rPr>
              <a:t>的低</a:t>
            </a:r>
            <a:r>
              <a:rPr lang="en-US" altLang="zh-CN" sz="2800" dirty="0">
                <a:latin typeface="楷体" panose="02010609060101010101" pitchFamily="49" charset="-122"/>
                <a:ea typeface="楷体" panose="02010609060101010101" pitchFamily="49" charset="-122"/>
              </a:rPr>
              <a:t>8</a:t>
            </a:r>
            <a:r>
              <a:rPr lang="zh-CN" altLang="en-US" sz="2800" dirty="0">
                <a:latin typeface="楷体" panose="02010609060101010101" pitchFamily="49" charset="-122"/>
                <a:ea typeface="楷体" panose="02010609060101010101" pitchFamily="49" charset="-122"/>
              </a:rPr>
              <a:t>位</a:t>
            </a:r>
            <a:endParaRPr lang="zh-CN" altLang="en-US" sz="2800" dirty="0">
              <a:latin typeface="楷体" panose="02010609060101010101" pitchFamily="49" charset="-122"/>
              <a:ea typeface="楷体" panose="020106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anim calcmode="lin" valueType="num">
                                      <p:cBhvr>
                                        <p:cTn id="7" dur="500" fill="hold"/>
                                        <p:tgtEl>
                                          <p:spTgt spid="17">
                                            <p:txEl>
                                              <p:pRg st="0" end="0"/>
                                            </p:txEl>
                                          </p:spTgt>
                                        </p:tgtEl>
                                        <p:attrNameLst>
                                          <p:attrName>ppt_x</p:attrName>
                                        </p:attrNameLst>
                                      </p:cBhvr>
                                      <p:tavLst>
                                        <p:tav tm="0">
                                          <p:val>
                                            <p:strVal val="#ppt_x-#ppt_w/2"/>
                                          </p:val>
                                        </p:tav>
                                        <p:tav tm="100000">
                                          <p:val>
                                            <p:strVal val="#ppt_x"/>
                                          </p:val>
                                        </p:tav>
                                      </p:tavLst>
                                    </p:anim>
                                    <p:anim calcmode="lin" valueType="num">
                                      <p:cBhvr>
                                        <p:cTn id="8" dur="500" fill="hold"/>
                                        <p:tgtEl>
                                          <p:spTgt spid="17">
                                            <p:txEl>
                                              <p:pRg st="0" end="0"/>
                                            </p:txEl>
                                          </p:spTgt>
                                        </p:tgtEl>
                                        <p:attrNameLst>
                                          <p:attrName>ppt_y</p:attrName>
                                        </p:attrNameLst>
                                      </p:cBhvr>
                                      <p:tavLst>
                                        <p:tav tm="0">
                                          <p:val>
                                            <p:strVal val="#ppt_y"/>
                                          </p:val>
                                        </p:tav>
                                        <p:tav tm="100000">
                                          <p:val>
                                            <p:strVal val="#ppt_y"/>
                                          </p:val>
                                        </p:tav>
                                      </p:tavLst>
                                    </p:anim>
                                    <p:anim calcmode="lin" valueType="num">
                                      <p:cBhvr>
                                        <p:cTn id="9" dur="500" fill="hold"/>
                                        <p:tgtEl>
                                          <p:spTgt spid="17">
                                            <p:txEl>
                                              <p:pRg st="0" end="0"/>
                                            </p:txEl>
                                          </p:spTgt>
                                        </p:tgtEl>
                                        <p:attrNameLst>
                                          <p:attrName>ppt_w</p:attrName>
                                        </p:attrNameLst>
                                      </p:cBhvr>
                                      <p:tavLst>
                                        <p:tav tm="0">
                                          <p:val>
                                            <p:fltVal val="0"/>
                                          </p:val>
                                        </p:tav>
                                        <p:tav tm="100000">
                                          <p:val>
                                            <p:strVal val="#ppt_w"/>
                                          </p:val>
                                        </p:tav>
                                      </p:tavLst>
                                    </p:anim>
                                    <p:anim calcmode="lin" valueType="num">
                                      <p:cBhvr>
                                        <p:cTn id="10" dur="500" fill="hold"/>
                                        <p:tgtEl>
                                          <p:spTgt spid="17">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12" presetClass="entr" presetSubtype="8" fill="hold" grpId="0" nodeType="clickEffect">
                                  <p:stCondLst>
                                    <p:cond delay="0"/>
                                  </p:stCondLst>
                                  <p:childTnLst>
                                    <p:set>
                                      <p:cBhvr>
                                        <p:cTn id="14" dur="1" fill="hold">
                                          <p:stCondLst>
                                            <p:cond delay="0"/>
                                          </p:stCondLst>
                                        </p:cTn>
                                        <p:tgtEl>
                                          <p:spTgt spid="33">
                                            <p:txEl>
                                              <p:pRg st="0" end="0"/>
                                            </p:txEl>
                                          </p:spTgt>
                                        </p:tgtEl>
                                        <p:attrNameLst>
                                          <p:attrName>style.visibility</p:attrName>
                                        </p:attrNameLst>
                                      </p:cBhvr>
                                      <p:to>
                                        <p:strVal val="visible"/>
                                      </p:to>
                                    </p:set>
                                    <p:anim calcmode="lin" valueType="num">
                                      <p:cBhvr additive="base">
                                        <p:cTn id="15" dur="500"/>
                                        <p:tgtEl>
                                          <p:spTgt spid="33">
                                            <p:txEl>
                                              <p:pRg st="0" end="0"/>
                                            </p:txEl>
                                          </p:spTgt>
                                        </p:tgtEl>
                                        <p:attrNameLst>
                                          <p:attrName>ppt_x</p:attrName>
                                        </p:attrNameLst>
                                      </p:cBhvr>
                                      <p:tavLst>
                                        <p:tav tm="0">
                                          <p:val>
                                            <p:strVal val="#ppt_x-#ppt_w*1.125000"/>
                                          </p:val>
                                        </p:tav>
                                        <p:tav tm="100000">
                                          <p:val>
                                            <p:strVal val="#ppt_x"/>
                                          </p:val>
                                        </p:tav>
                                      </p:tavLst>
                                    </p:anim>
                                    <p:animEffect transition="in" filter="wipe(right)">
                                      <p:cBhvr>
                                        <p:cTn id="16" dur="500"/>
                                        <p:tgtEl>
                                          <p:spTgt spid="33">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2" presetClass="entr" presetSubtype="8" fill="hold" grpId="0" nodeType="clickEffect">
                                  <p:stCondLst>
                                    <p:cond delay="0"/>
                                  </p:stCondLst>
                                  <p:childTnLst>
                                    <p:set>
                                      <p:cBhvr>
                                        <p:cTn id="20" dur="1" fill="hold">
                                          <p:stCondLst>
                                            <p:cond delay="0"/>
                                          </p:stCondLst>
                                        </p:cTn>
                                        <p:tgtEl>
                                          <p:spTgt spid="33">
                                            <p:txEl>
                                              <p:pRg st="1" end="1"/>
                                            </p:txEl>
                                          </p:spTgt>
                                        </p:tgtEl>
                                        <p:attrNameLst>
                                          <p:attrName>style.visibility</p:attrName>
                                        </p:attrNameLst>
                                      </p:cBhvr>
                                      <p:to>
                                        <p:strVal val="visible"/>
                                      </p:to>
                                    </p:set>
                                    <p:anim calcmode="lin" valueType="num">
                                      <p:cBhvr additive="base">
                                        <p:cTn id="21" dur="500"/>
                                        <p:tgtEl>
                                          <p:spTgt spid="33">
                                            <p:txEl>
                                              <p:pRg st="1" end="1"/>
                                            </p:txEl>
                                          </p:spTgt>
                                        </p:tgtEl>
                                        <p:attrNameLst>
                                          <p:attrName>ppt_x</p:attrName>
                                        </p:attrNameLst>
                                      </p:cBhvr>
                                      <p:tavLst>
                                        <p:tav tm="0">
                                          <p:val>
                                            <p:strVal val="#ppt_x-#ppt_w*1.125000"/>
                                          </p:val>
                                        </p:tav>
                                        <p:tav tm="100000">
                                          <p:val>
                                            <p:strVal val="#ppt_x"/>
                                          </p:val>
                                        </p:tav>
                                      </p:tavLst>
                                    </p:anim>
                                    <p:animEffect transition="in" filter="wipe(right)">
                                      <p:cBhvr>
                                        <p:cTn id="22" dur="500"/>
                                        <p:tgtEl>
                                          <p:spTgt spid="33">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8" fill="hold" grpId="0" nodeType="clickEffect">
                                  <p:stCondLst>
                                    <p:cond delay="0"/>
                                  </p:stCondLst>
                                  <p:childTnLst>
                                    <p:set>
                                      <p:cBhvr>
                                        <p:cTn id="26" dur="1" fill="hold">
                                          <p:stCondLst>
                                            <p:cond delay="0"/>
                                          </p:stCondLst>
                                        </p:cTn>
                                        <p:tgtEl>
                                          <p:spTgt spid="33">
                                            <p:txEl>
                                              <p:pRg st="2" end="2"/>
                                            </p:txEl>
                                          </p:spTgt>
                                        </p:tgtEl>
                                        <p:attrNameLst>
                                          <p:attrName>style.visibility</p:attrName>
                                        </p:attrNameLst>
                                      </p:cBhvr>
                                      <p:to>
                                        <p:strVal val="visible"/>
                                      </p:to>
                                    </p:set>
                                    <p:anim calcmode="lin" valueType="num">
                                      <p:cBhvr additive="base">
                                        <p:cTn id="27" dur="500"/>
                                        <p:tgtEl>
                                          <p:spTgt spid="33">
                                            <p:txEl>
                                              <p:pRg st="2" end="2"/>
                                            </p:txEl>
                                          </p:spTgt>
                                        </p:tgtEl>
                                        <p:attrNameLst>
                                          <p:attrName>ppt_x</p:attrName>
                                        </p:attrNameLst>
                                      </p:cBhvr>
                                      <p:tavLst>
                                        <p:tav tm="0">
                                          <p:val>
                                            <p:strVal val="#ppt_x-#ppt_w*1.125000"/>
                                          </p:val>
                                        </p:tav>
                                        <p:tav tm="100000">
                                          <p:val>
                                            <p:strVal val="#ppt_x"/>
                                          </p:val>
                                        </p:tav>
                                      </p:tavLst>
                                    </p:anim>
                                    <p:animEffect transition="in" filter="wipe(right)">
                                      <p:cBhvr>
                                        <p:cTn id="28" dur="500"/>
                                        <p:tgtEl>
                                          <p:spTgt spid="33">
                                            <p:txEl>
                                              <p:pRg st="2" end="2"/>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2" presetClass="entr" presetSubtype="8" fill="hold" grpId="0" nodeType="clickEffect">
                                  <p:stCondLst>
                                    <p:cond delay="0"/>
                                  </p:stCondLst>
                                  <p:childTnLst>
                                    <p:set>
                                      <p:cBhvr>
                                        <p:cTn id="32" dur="1" fill="hold">
                                          <p:stCondLst>
                                            <p:cond delay="0"/>
                                          </p:stCondLst>
                                        </p:cTn>
                                        <p:tgtEl>
                                          <p:spTgt spid="33">
                                            <p:txEl>
                                              <p:pRg st="3" end="3"/>
                                            </p:txEl>
                                          </p:spTgt>
                                        </p:tgtEl>
                                        <p:attrNameLst>
                                          <p:attrName>style.visibility</p:attrName>
                                        </p:attrNameLst>
                                      </p:cBhvr>
                                      <p:to>
                                        <p:strVal val="visible"/>
                                      </p:to>
                                    </p:set>
                                    <p:anim calcmode="lin" valueType="num">
                                      <p:cBhvr additive="base">
                                        <p:cTn id="33" dur="500"/>
                                        <p:tgtEl>
                                          <p:spTgt spid="33">
                                            <p:txEl>
                                              <p:pRg st="3" end="3"/>
                                            </p:txEl>
                                          </p:spTgt>
                                        </p:tgtEl>
                                        <p:attrNameLst>
                                          <p:attrName>ppt_x</p:attrName>
                                        </p:attrNameLst>
                                      </p:cBhvr>
                                      <p:tavLst>
                                        <p:tav tm="0">
                                          <p:val>
                                            <p:strVal val="#ppt_x-#ppt_w*1.125000"/>
                                          </p:val>
                                        </p:tav>
                                        <p:tav tm="100000">
                                          <p:val>
                                            <p:strVal val="#ppt_x"/>
                                          </p:val>
                                        </p:tav>
                                      </p:tavLst>
                                    </p:anim>
                                    <p:animEffect transition="in" filter="wipe(right)">
                                      <p:cBhvr>
                                        <p:cTn id="34" dur="500"/>
                                        <p:tgtEl>
                                          <p:spTgt spid="33">
                                            <p:txEl>
                                              <p:pRg st="3" end="3"/>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2" presetClass="entr" presetSubtype="8" fill="hold" grpId="0" nodeType="clickEffect">
                                  <p:stCondLst>
                                    <p:cond delay="0"/>
                                  </p:stCondLst>
                                  <p:childTnLst>
                                    <p:set>
                                      <p:cBhvr>
                                        <p:cTn id="38" dur="1" fill="hold">
                                          <p:stCondLst>
                                            <p:cond delay="0"/>
                                          </p:stCondLst>
                                        </p:cTn>
                                        <p:tgtEl>
                                          <p:spTgt spid="33">
                                            <p:txEl>
                                              <p:pRg st="4" end="4"/>
                                            </p:txEl>
                                          </p:spTgt>
                                        </p:tgtEl>
                                        <p:attrNameLst>
                                          <p:attrName>style.visibility</p:attrName>
                                        </p:attrNameLst>
                                      </p:cBhvr>
                                      <p:to>
                                        <p:strVal val="visible"/>
                                      </p:to>
                                    </p:set>
                                    <p:anim calcmode="lin" valueType="num">
                                      <p:cBhvr additive="base">
                                        <p:cTn id="39" dur="500"/>
                                        <p:tgtEl>
                                          <p:spTgt spid="33">
                                            <p:txEl>
                                              <p:pRg st="4" end="4"/>
                                            </p:txEl>
                                          </p:spTgt>
                                        </p:tgtEl>
                                        <p:attrNameLst>
                                          <p:attrName>ppt_x</p:attrName>
                                        </p:attrNameLst>
                                      </p:cBhvr>
                                      <p:tavLst>
                                        <p:tav tm="0">
                                          <p:val>
                                            <p:strVal val="#ppt_x-#ppt_w*1.125000"/>
                                          </p:val>
                                        </p:tav>
                                        <p:tav tm="100000">
                                          <p:val>
                                            <p:strVal val="#ppt_x"/>
                                          </p:val>
                                        </p:tav>
                                      </p:tavLst>
                                    </p:anim>
                                    <p:animEffect transition="in" filter="wipe(right)">
                                      <p:cBhvr>
                                        <p:cTn id="40" dur="500"/>
                                        <p:tgtEl>
                                          <p:spTgt spid="3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uild="p"/>
      <p:bldP spid="3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9165780" cy="6909474"/>
          </a:xfrm>
          <a:prstGeom prst="rect">
            <a:avLst/>
          </a:prstGeom>
        </p:spPr>
      </p:pic>
      <p:sp>
        <p:nvSpPr>
          <p:cNvPr id="22" name="矩形 21"/>
          <p:cNvSpPr/>
          <p:nvPr/>
        </p:nvSpPr>
        <p:spPr>
          <a:xfrm>
            <a:off x="-9525" y="-1083"/>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zh-CN" altLang="en-US" sz="2800" b="1" dirty="0">
                <a:solidFill>
                  <a:schemeClr val="bg1"/>
                </a:solidFill>
                <a:latin typeface="隶书" panose="02010509060101010101" pitchFamily="49" charset="-122"/>
                <a:ea typeface="隶书" panose="02010509060101010101" pitchFamily="49" charset="-122"/>
              </a:rPr>
              <a:t>四、指令中的地址结构</a:t>
            </a:r>
            <a:endParaRPr lang="zh-CN" altLang="en-US" sz="2800" b="1" dirty="0">
              <a:solidFill>
                <a:schemeClr val="bg1"/>
              </a:solidFill>
              <a:latin typeface="隶书" panose="02010509060101010101" pitchFamily="49" charset="-122"/>
              <a:ea typeface="隶书" panose="02010509060101010101" pitchFamily="49" charset="-122"/>
            </a:endParaRPr>
          </a:p>
        </p:txBody>
      </p:sp>
      <p:cxnSp>
        <p:nvCxnSpPr>
          <p:cNvPr id="31" name="直接连接符 30"/>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fld id="{BE684729-58AD-432D-B2DA-F6850CACA1CD}" type="datetime1">
              <a:rPr lang="zh-CN" altLang="en-US" smtClean="0"/>
            </a:fld>
            <a:endParaRPr lang="zh-CN" altLang="en-US" dirty="0"/>
          </a:p>
        </p:txBody>
      </p:sp>
      <p:sp>
        <p:nvSpPr>
          <p:cNvPr id="6" name="页脚占位符 5"/>
          <p:cNvSpPr>
            <a:spLocks noGrp="1"/>
          </p:cNvSpPr>
          <p:nvPr>
            <p:ph type="ftr" sz="quarter" idx="11"/>
          </p:nvPr>
        </p:nvSpPr>
        <p:spPr/>
        <p:txBody>
          <a:bodyPr/>
          <a:lstStyle/>
          <a:p>
            <a:r>
              <a:rPr lang="zh-CN" altLang="en-US"/>
              <a:t>计算机组成原理</a:t>
            </a:r>
            <a:r>
              <a:rPr lang="en-US" altLang="zh-CN"/>
              <a:t>--</a:t>
            </a:r>
            <a:r>
              <a:rPr lang="zh-CN" altLang="en-US"/>
              <a:t>第二章 指令系统</a:t>
            </a:r>
            <a:endParaRPr lang="zh-CN" altLang="en-US"/>
          </a:p>
        </p:txBody>
      </p:sp>
      <p:sp>
        <p:nvSpPr>
          <p:cNvPr id="8" name="灯片编号占位符 7"/>
          <p:cNvSpPr>
            <a:spLocks noGrp="1"/>
          </p:cNvSpPr>
          <p:nvPr>
            <p:ph type="sldNum" sz="quarter" idx="12"/>
          </p:nvPr>
        </p:nvSpPr>
        <p:spPr/>
        <p:txBody>
          <a:bodyPr/>
          <a:lstStyle/>
          <a:p>
            <a:fld id="{CD331227-691F-4B7F-8493-F4368ED92163}" type="slidenum">
              <a:rPr lang="zh-CN" altLang="en-US" smtClean="0"/>
            </a:fld>
            <a:endParaRPr lang="zh-CN" altLang="en-US"/>
          </a:p>
        </p:txBody>
      </p:sp>
      <p:sp>
        <p:nvSpPr>
          <p:cNvPr id="17" name="Text Box 4"/>
          <p:cNvSpPr txBox="1"/>
          <p:nvPr/>
        </p:nvSpPr>
        <p:spPr>
          <a:xfrm>
            <a:off x="203296" y="806980"/>
            <a:ext cx="3632880" cy="637675"/>
          </a:xfrm>
          <a:prstGeom prst="rect">
            <a:avLst/>
          </a:prstGeom>
          <a:noFill/>
          <a:ln w="9525">
            <a:noFill/>
          </a:ln>
        </p:spPr>
        <p:txBody>
          <a:bodyPr wrap="square" anchor="t">
            <a:spAutoFit/>
          </a:bodyPr>
          <a:lstStyle/>
          <a:p>
            <a:pPr>
              <a:lnSpc>
                <a:spcPct val="150000"/>
              </a:lnSpc>
            </a:pPr>
            <a:r>
              <a:rPr lang="zh-CN" altLang="en-US" sz="2800" b="1" dirty="0">
                <a:solidFill>
                  <a:srgbClr val="0563C1"/>
                </a:solidFill>
                <a:latin typeface="楷体" panose="02010609060101010101" pitchFamily="49" charset="-122"/>
                <a:ea typeface="楷体" panose="02010609060101010101" pitchFamily="49" charset="-122"/>
              </a:rPr>
              <a:t>（</a:t>
            </a:r>
            <a:r>
              <a:rPr lang="en-US" altLang="zh-CN" sz="2800" b="1" dirty="0">
                <a:solidFill>
                  <a:srgbClr val="0563C1"/>
                </a:solidFill>
                <a:latin typeface="楷体" panose="02010609060101010101" pitchFamily="49" charset="-122"/>
                <a:ea typeface="楷体" panose="02010609060101010101" pitchFamily="49" charset="-122"/>
              </a:rPr>
              <a:t>5</a:t>
            </a:r>
            <a:r>
              <a:rPr lang="zh-CN" altLang="en-US" sz="2800" b="1" dirty="0">
                <a:solidFill>
                  <a:srgbClr val="0563C1"/>
                </a:solidFill>
                <a:latin typeface="楷体" panose="02010609060101010101" pitchFamily="49" charset="-122"/>
                <a:ea typeface="楷体" panose="02010609060101010101" pitchFamily="49" charset="-122"/>
              </a:rPr>
              <a:t>）零地址指令</a:t>
            </a:r>
            <a:endParaRPr lang="zh-CN" altLang="en-US" sz="2800" b="1" dirty="0">
              <a:solidFill>
                <a:srgbClr val="0563C1"/>
              </a:solidFill>
              <a:latin typeface="楷体" panose="02010609060101010101" pitchFamily="49" charset="-122"/>
              <a:ea typeface="楷体" panose="02010609060101010101" pitchFamily="49" charset="-122"/>
            </a:endParaRPr>
          </a:p>
        </p:txBody>
      </p:sp>
      <p:sp>
        <p:nvSpPr>
          <p:cNvPr id="33" name="Text Box 19"/>
          <p:cNvSpPr txBox="1">
            <a:spLocks noChangeArrowheads="1"/>
          </p:cNvSpPr>
          <p:nvPr/>
        </p:nvSpPr>
        <p:spPr bwMode="auto">
          <a:xfrm>
            <a:off x="405246" y="1347670"/>
            <a:ext cx="8110104" cy="5161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a:lnSpc>
                <a:spcPct val="150000"/>
              </a:lnSpc>
            </a:pPr>
            <a:r>
              <a:rPr lang="en-US" altLang="zh-CN" sz="2800" dirty="0">
                <a:latin typeface="楷体" panose="02010609060101010101" pitchFamily="49" charset="-122"/>
                <a:ea typeface="楷体" panose="02010609060101010101" pitchFamily="49" charset="-122"/>
              </a:rPr>
              <a:t>b.</a:t>
            </a:r>
            <a:r>
              <a:rPr lang="zh-CN" altLang="en-US" sz="2800" dirty="0">
                <a:solidFill>
                  <a:srgbClr val="FF0E0E"/>
                </a:solidFill>
                <a:latin typeface="楷体" panose="02010609060101010101" pitchFamily="49" charset="-122"/>
                <a:ea typeface="楷体" panose="02010609060101010101" pitchFamily="49" charset="-122"/>
              </a:rPr>
              <a:t>不需要操作数</a:t>
            </a:r>
            <a:r>
              <a:rPr lang="zh-CN" altLang="en-US" sz="2800" dirty="0">
                <a:latin typeface="楷体" panose="02010609060101010101" pitchFamily="49" charset="-122"/>
                <a:ea typeface="楷体" panose="02010609060101010101" pitchFamily="49" charset="-122"/>
              </a:rPr>
              <a:t>的指令。</a:t>
            </a:r>
            <a:endParaRPr lang="en-US" altLang="zh-CN" sz="2800" dirty="0">
              <a:latin typeface="楷体" panose="02010609060101010101" pitchFamily="49" charset="-122"/>
              <a:ea typeface="楷体" panose="02010609060101010101" pitchFamily="49" charset="-122"/>
            </a:endParaRPr>
          </a:p>
          <a:p>
            <a:pPr>
              <a:lnSpc>
                <a:spcPct val="150000"/>
              </a:lnSpc>
            </a:pPr>
            <a:r>
              <a:rPr lang="zh-CN" altLang="en-US" sz="2800" dirty="0">
                <a:solidFill>
                  <a:srgbClr val="0563C1"/>
                </a:solidFill>
                <a:latin typeface="楷体" panose="02010609060101010101" pitchFamily="49" charset="-122"/>
                <a:ea typeface="楷体" panose="02010609060101010101" pitchFamily="49" charset="-122"/>
              </a:rPr>
              <a:t>例：</a:t>
            </a:r>
            <a:r>
              <a:rPr lang="en-US" altLang="zh-CN" sz="2800" dirty="0">
                <a:solidFill>
                  <a:srgbClr val="0563C1"/>
                </a:solidFill>
                <a:latin typeface="楷体" panose="02010609060101010101" pitchFamily="49" charset="-122"/>
                <a:ea typeface="楷体" panose="02010609060101010101" pitchFamily="49" charset="-122"/>
              </a:rPr>
              <a:t> NOP    </a:t>
            </a:r>
            <a:r>
              <a:rPr lang="zh-CN" altLang="en-US" sz="2800" dirty="0">
                <a:solidFill>
                  <a:srgbClr val="0563C1"/>
                </a:solidFill>
                <a:latin typeface="楷体" panose="02010609060101010101" pitchFamily="49" charset="-122"/>
                <a:ea typeface="楷体" panose="02010609060101010101" pitchFamily="49" charset="-122"/>
              </a:rPr>
              <a:t>；空操作指令</a:t>
            </a:r>
            <a:endParaRPr lang="en-US" altLang="zh-CN" sz="2800" dirty="0">
              <a:solidFill>
                <a:srgbClr val="0563C1"/>
              </a:solidFill>
              <a:latin typeface="楷体" panose="02010609060101010101" pitchFamily="49" charset="-122"/>
              <a:ea typeface="楷体" panose="02010609060101010101" pitchFamily="49" charset="-122"/>
            </a:endParaRPr>
          </a:p>
          <a:p>
            <a:pPr>
              <a:lnSpc>
                <a:spcPct val="150000"/>
              </a:lnSpc>
            </a:pPr>
            <a:r>
              <a:rPr lang="zh-CN" altLang="en-US" sz="2800" dirty="0">
                <a:latin typeface="楷体" panose="02010609060101010101" pitchFamily="49" charset="-122"/>
                <a:ea typeface="楷体" panose="02010609060101010101" pitchFamily="49" charset="-122"/>
              </a:rPr>
              <a:t>它本身没有实质性运算操作，执行这种指令的目的就是消耗时间以达到延时的目的。</a:t>
            </a:r>
            <a:endParaRPr lang="en-US" altLang="zh-CN" sz="2800" dirty="0">
              <a:latin typeface="楷体" panose="02010609060101010101" pitchFamily="49" charset="-122"/>
              <a:ea typeface="楷体" panose="02010609060101010101" pitchFamily="49" charset="-122"/>
            </a:endParaRPr>
          </a:p>
          <a:p>
            <a:pPr>
              <a:lnSpc>
                <a:spcPct val="150000"/>
              </a:lnSpc>
            </a:pPr>
            <a:r>
              <a:rPr lang="zh-CN" altLang="en-US" sz="2800" dirty="0">
                <a:solidFill>
                  <a:srgbClr val="0563C1"/>
                </a:solidFill>
                <a:latin typeface="楷体" panose="02010609060101010101" pitchFamily="49" charset="-122"/>
                <a:ea typeface="楷体" panose="02010609060101010101" pitchFamily="49" charset="-122"/>
              </a:rPr>
              <a:t>例</a:t>
            </a:r>
            <a:r>
              <a:rPr lang="en-US" altLang="zh-CN" sz="2800" dirty="0">
                <a:solidFill>
                  <a:srgbClr val="0563C1"/>
                </a:solidFill>
                <a:latin typeface="楷体" panose="02010609060101010101" pitchFamily="49" charset="-122"/>
                <a:ea typeface="楷体" panose="02010609060101010101" pitchFamily="49" charset="-122"/>
              </a:rPr>
              <a:t>:</a:t>
            </a:r>
            <a:r>
              <a:rPr lang="zh-CN" altLang="en-US" sz="2800" dirty="0">
                <a:solidFill>
                  <a:srgbClr val="0563C1"/>
                </a:solidFill>
                <a:latin typeface="楷体" panose="02010609060101010101" pitchFamily="49" charset="-122"/>
                <a:ea typeface="楷体" panose="02010609060101010101" pitchFamily="49" charset="-122"/>
              </a:rPr>
              <a:t>  </a:t>
            </a:r>
            <a:r>
              <a:rPr lang="en-US" altLang="zh-CN" sz="2800" dirty="0">
                <a:solidFill>
                  <a:srgbClr val="0563C1"/>
                </a:solidFill>
                <a:latin typeface="楷体" panose="02010609060101010101" pitchFamily="49" charset="-122"/>
                <a:ea typeface="楷体" panose="02010609060101010101" pitchFamily="49" charset="-122"/>
              </a:rPr>
              <a:t>HLT    </a:t>
            </a:r>
            <a:r>
              <a:rPr lang="zh-CN" altLang="en-US" sz="2800" dirty="0">
                <a:solidFill>
                  <a:srgbClr val="0563C1"/>
                </a:solidFill>
                <a:latin typeface="楷体" panose="02010609060101010101" pitchFamily="49" charset="-122"/>
                <a:ea typeface="楷体" panose="02010609060101010101" pitchFamily="49" charset="-122"/>
              </a:rPr>
              <a:t>；停机指令</a:t>
            </a:r>
            <a:endParaRPr lang="en-US" altLang="zh-CN" sz="2800" dirty="0">
              <a:solidFill>
                <a:srgbClr val="0563C1"/>
              </a:solidFill>
              <a:latin typeface="楷体" panose="02010609060101010101" pitchFamily="49" charset="-122"/>
              <a:ea typeface="楷体" panose="02010609060101010101" pitchFamily="49" charset="-122"/>
            </a:endParaRPr>
          </a:p>
          <a:p>
            <a:pPr>
              <a:lnSpc>
                <a:spcPct val="150000"/>
              </a:lnSpc>
            </a:pPr>
            <a:r>
              <a:rPr lang="zh-CN" altLang="en-US" sz="2800" dirty="0">
                <a:latin typeface="楷体" panose="02010609060101010101" pitchFamily="49" charset="-122"/>
                <a:ea typeface="楷体" panose="02010609060101010101" pitchFamily="49" charset="-122"/>
              </a:rPr>
              <a:t>它也不需要操作数。</a:t>
            </a:r>
            <a:endParaRPr lang="en-US" altLang="zh-CN" sz="2800" dirty="0">
              <a:latin typeface="楷体" panose="02010609060101010101" pitchFamily="49" charset="-122"/>
              <a:ea typeface="楷体" panose="02010609060101010101" pitchFamily="49" charset="-122"/>
            </a:endParaRPr>
          </a:p>
          <a:p>
            <a:pPr>
              <a:lnSpc>
                <a:spcPct val="150000"/>
              </a:lnSpc>
            </a:pPr>
            <a:r>
              <a:rPr lang="en-US" altLang="zh-CN" sz="2800" dirty="0">
                <a:latin typeface="楷体" panose="02010609060101010101" pitchFamily="49" charset="-122"/>
                <a:ea typeface="楷体" panose="02010609060101010101" pitchFamily="49" charset="-122"/>
              </a:rPr>
              <a:t>c.</a:t>
            </a:r>
            <a:r>
              <a:rPr lang="zh-CN" altLang="en-US" sz="2800" dirty="0">
                <a:latin typeface="楷体" panose="02010609060101010101" pitchFamily="49" charset="-122"/>
                <a:ea typeface="楷体" panose="02010609060101010101" pitchFamily="49" charset="-122"/>
              </a:rPr>
              <a:t>对</a:t>
            </a:r>
            <a:r>
              <a:rPr lang="zh-CN" altLang="en-US" sz="2800" dirty="0">
                <a:solidFill>
                  <a:srgbClr val="FF0000"/>
                </a:solidFill>
                <a:latin typeface="楷体" panose="02010609060101010101" pitchFamily="49" charset="-122"/>
                <a:ea typeface="楷体" panose="02010609060101010101" pitchFamily="49" charset="-122"/>
              </a:rPr>
              <a:t>堆栈栈顶单元内容进行操作</a:t>
            </a:r>
            <a:r>
              <a:rPr lang="en-US" altLang="zh-CN" sz="2800" dirty="0">
                <a:latin typeface="楷体" panose="02010609060101010101" pitchFamily="49" charset="-122"/>
                <a:ea typeface="楷体" panose="02010609060101010101" pitchFamily="49" charset="-122"/>
              </a:rPr>
              <a:t>,</a:t>
            </a:r>
            <a:r>
              <a:rPr lang="zh-CN" altLang="en-US" sz="2800" dirty="0">
                <a:latin typeface="楷体" panose="02010609060101010101" pitchFamily="49" charset="-122"/>
                <a:ea typeface="楷体" panose="02010609060101010101" pitchFamily="49" charset="-122"/>
              </a:rPr>
              <a:t>如指令</a:t>
            </a:r>
            <a:r>
              <a:rPr lang="en-US" altLang="zh-CN" sz="2800" dirty="0">
                <a:latin typeface="楷体" panose="02010609060101010101" pitchFamily="49" charset="-122"/>
                <a:ea typeface="楷体" panose="02010609060101010101" pitchFamily="49" charset="-122"/>
              </a:rPr>
              <a:t>PUSH (</a:t>
            </a:r>
            <a:r>
              <a:rPr lang="zh-CN" altLang="en-US" sz="2800" dirty="0">
                <a:latin typeface="楷体" panose="02010609060101010101" pitchFamily="49" charset="-122"/>
                <a:ea typeface="楷体" panose="02010609060101010101" pitchFamily="49" charset="-122"/>
              </a:rPr>
              <a:t>压入堆栈</a:t>
            </a:r>
            <a:r>
              <a:rPr lang="en-US" altLang="zh-CN" sz="2800" dirty="0">
                <a:latin typeface="楷体" panose="02010609060101010101" pitchFamily="49" charset="-122"/>
                <a:ea typeface="楷体" panose="02010609060101010101" pitchFamily="49" charset="-122"/>
              </a:rPr>
              <a:t>)</a:t>
            </a:r>
            <a:r>
              <a:rPr lang="zh-CN" altLang="en-US" sz="2800" dirty="0">
                <a:latin typeface="楷体" panose="02010609060101010101" pitchFamily="49" charset="-122"/>
                <a:ea typeface="楷体" panose="02010609060101010101" pitchFamily="49" charset="-122"/>
              </a:rPr>
              <a:t>、</a:t>
            </a:r>
            <a:r>
              <a:rPr lang="en-US" altLang="zh-CN" sz="2800" dirty="0">
                <a:latin typeface="楷体" panose="02010609060101010101" pitchFamily="49" charset="-122"/>
                <a:ea typeface="楷体" panose="02010609060101010101" pitchFamily="49" charset="-122"/>
              </a:rPr>
              <a:t>POP (</a:t>
            </a:r>
            <a:r>
              <a:rPr lang="zh-CN" altLang="en-US" sz="2800" dirty="0">
                <a:latin typeface="楷体" panose="02010609060101010101" pitchFamily="49" charset="-122"/>
                <a:ea typeface="楷体" panose="02010609060101010101" pitchFamily="49" charset="-122"/>
              </a:rPr>
              <a:t>弹出堆栈</a:t>
            </a:r>
            <a:r>
              <a:rPr lang="en-US" altLang="zh-CN" sz="2800" dirty="0">
                <a:latin typeface="楷体" panose="02010609060101010101" pitchFamily="49" charset="-122"/>
                <a:ea typeface="楷体" panose="02010609060101010101" pitchFamily="49" charset="-122"/>
              </a:rPr>
              <a:t>)</a:t>
            </a:r>
            <a:r>
              <a:rPr lang="zh-CN" altLang="en-US" sz="2800" dirty="0">
                <a:latin typeface="楷体" panose="02010609060101010101" pitchFamily="49" charset="-122"/>
                <a:ea typeface="楷体" panose="02010609060101010101" pitchFamily="49" charset="-122"/>
              </a:rPr>
              <a:t>。</a:t>
            </a:r>
            <a:endParaRPr lang="zh-CN" altLang="en-US" sz="2800" dirty="0">
              <a:latin typeface="楷体" panose="02010609060101010101" pitchFamily="49" charset="-122"/>
              <a:ea typeface="楷体" panose="020106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anim calcmode="lin" valueType="num">
                                      <p:cBhvr>
                                        <p:cTn id="7" dur="500" fill="hold"/>
                                        <p:tgtEl>
                                          <p:spTgt spid="17">
                                            <p:txEl>
                                              <p:pRg st="0" end="0"/>
                                            </p:txEl>
                                          </p:spTgt>
                                        </p:tgtEl>
                                        <p:attrNameLst>
                                          <p:attrName>ppt_x</p:attrName>
                                        </p:attrNameLst>
                                      </p:cBhvr>
                                      <p:tavLst>
                                        <p:tav tm="0">
                                          <p:val>
                                            <p:strVal val="#ppt_x-#ppt_w/2"/>
                                          </p:val>
                                        </p:tav>
                                        <p:tav tm="100000">
                                          <p:val>
                                            <p:strVal val="#ppt_x"/>
                                          </p:val>
                                        </p:tav>
                                      </p:tavLst>
                                    </p:anim>
                                    <p:anim calcmode="lin" valueType="num">
                                      <p:cBhvr>
                                        <p:cTn id="8" dur="500" fill="hold"/>
                                        <p:tgtEl>
                                          <p:spTgt spid="17">
                                            <p:txEl>
                                              <p:pRg st="0" end="0"/>
                                            </p:txEl>
                                          </p:spTgt>
                                        </p:tgtEl>
                                        <p:attrNameLst>
                                          <p:attrName>ppt_y</p:attrName>
                                        </p:attrNameLst>
                                      </p:cBhvr>
                                      <p:tavLst>
                                        <p:tav tm="0">
                                          <p:val>
                                            <p:strVal val="#ppt_y"/>
                                          </p:val>
                                        </p:tav>
                                        <p:tav tm="100000">
                                          <p:val>
                                            <p:strVal val="#ppt_y"/>
                                          </p:val>
                                        </p:tav>
                                      </p:tavLst>
                                    </p:anim>
                                    <p:anim calcmode="lin" valueType="num">
                                      <p:cBhvr>
                                        <p:cTn id="9" dur="500" fill="hold"/>
                                        <p:tgtEl>
                                          <p:spTgt spid="17">
                                            <p:txEl>
                                              <p:pRg st="0" end="0"/>
                                            </p:txEl>
                                          </p:spTgt>
                                        </p:tgtEl>
                                        <p:attrNameLst>
                                          <p:attrName>ppt_w</p:attrName>
                                        </p:attrNameLst>
                                      </p:cBhvr>
                                      <p:tavLst>
                                        <p:tav tm="0">
                                          <p:val>
                                            <p:fltVal val="0"/>
                                          </p:val>
                                        </p:tav>
                                        <p:tav tm="100000">
                                          <p:val>
                                            <p:strVal val="#ppt_w"/>
                                          </p:val>
                                        </p:tav>
                                      </p:tavLst>
                                    </p:anim>
                                    <p:anim calcmode="lin" valueType="num">
                                      <p:cBhvr>
                                        <p:cTn id="10" dur="500" fill="hold"/>
                                        <p:tgtEl>
                                          <p:spTgt spid="17">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12" presetClass="entr" presetSubtype="8" fill="hold" grpId="0" nodeType="clickEffect">
                                  <p:stCondLst>
                                    <p:cond delay="0"/>
                                  </p:stCondLst>
                                  <p:childTnLst>
                                    <p:set>
                                      <p:cBhvr>
                                        <p:cTn id="14" dur="1" fill="hold">
                                          <p:stCondLst>
                                            <p:cond delay="0"/>
                                          </p:stCondLst>
                                        </p:cTn>
                                        <p:tgtEl>
                                          <p:spTgt spid="33">
                                            <p:txEl>
                                              <p:pRg st="0" end="0"/>
                                            </p:txEl>
                                          </p:spTgt>
                                        </p:tgtEl>
                                        <p:attrNameLst>
                                          <p:attrName>style.visibility</p:attrName>
                                        </p:attrNameLst>
                                      </p:cBhvr>
                                      <p:to>
                                        <p:strVal val="visible"/>
                                      </p:to>
                                    </p:set>
                                    <p:anim calcmode="lin" valueType="num">
                                      <p:cBhvr additive="base">
                                        <p:cTn id="15" dur="500"/>
                                        <p:tgtEl>
                                          <p:spTgt spid="33">
                                            <p:txEl>
                                              <p:pRg st="0" end="0"/>
                                            </p:txEl>
                                          </p:spTgt>
                                        </p:tgtEl>
                                        <p:attrNameLst>
                                          <p:attrName>ppt_x</p:attrName>
                                        </p:attrNameLst>
                                      </p:cBhvr>
                                      <p:tavLst>
                                        <p:tav tm="0">
                                          <p:val>
                                            <p:strVal val="#ppt_x-#ppt_w*1.125000"/>
                                          </p:val>
                                        </p:tav>
                                        <p:tav tm="100000">
                                          <p:val>
                                            <p:strVal val="#ppt_x"/>
                                          </p:val>
                                        </p:tav>
                                      </p:tavLst>
                                    </p:anim>
                                    <p:animEffect transition="in" filter="wipe(right)">
                                      <p:cBhvr>
                                        <p:cTn id="16" dur="500"/>
                                        <p:tgtEl>
                                          <p:spTgt spid="33">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2" presetClass="entr" presetSubtype="8" fill="hold" grpId="0" nodeType="clickEffect">
                                  <p:stCondLst>
                                    <p:cond delay="0"/>
                                  </p:stCondLst>
                                  <p:childTnLst>
                                    <p:set>
                                      <p:cBhvr>
                                        <p:cTn id="20" dur="1" fill="hold">
                                          <p:stCondLst>
                                            <p:cond delay="0"/>
                                          </p:stCondLst>
                                        </p:cTn>
                                        <p:tgtEl>
                                          <p:spTgt spid="33">
                                            <p:txEl>
                                              <p:pRg st="1" end="1"/>
                                            </p:txEl>
                                          </p:spTgt>
                                        </p:tgtEl>
                                        <p:attrNameLst>
                                          <p:attrName>style.visibility</p:attrName>
                                        </p:attrNameLst>
                                      </p:cBhvr>
                                      <p:to>
                                        <p:strVal val="visible"/>
                                      </p:to>
                                    </p:set>
                                    <p:anim calcmode="lin" valueType="num">
                                      <p:cBhvr additive="base">
                                        <p:cTn id="21" dur="500"/>
                                        <p:tgtEl>
                                          <p:spTgt spid="33">
                                            <p:txEl>
                                              <p:pRg st="1" end="1"/>
                                            </p:txEl>
                                          </p:spTgt>
                                        </p:tgtEl>
                                        <p:attrNameLst>
                                          <p:attrName>ppt_x</p:attrName>
                                        </p:attrNameLst>
                                      </p:cBhvr>
                                      <p:tavLst>
                                        <p:tav tm="0">
                                          <p:val>
                                            <p:strVal val="#ppt_x-#ppt_w*1.125000"/>
                                          </p:val>
                                        </p:tav>
                                        <p:tav tm="100000">
                                          <p:val>
                                            <p:strVal val="#ppt_x"/>
                                          </p:val>
                                        </p:tav>
                                      </p:tavLst>
                                    </p:anim>
                                    <p:animEffect transition="in" filter="wipe(right)">
                                      <p:cBhvr>
                                        <p:cTn id="22" dur="500"/>
                                        <p:tgtEl>
                                          <p:spTgt spid="33">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8" fill="hold" grpId="0" nodeType="clickEffect">
                                  <p:stCondLst>
                                    <p:cond delay="0"/>
                                  </p:stCondLst>
                                  <p:childTnLst>
                                    <p:set>
                                      <p:cBhvr>
                                        <p:cTn id="26" dur="1" fill="hold">
                                          <p:stCondLst>
                                            <p:cond delay="0"/>
                                          </p:stCondLst>
                                        </p:cTn>
                                        <p:tgtEl>
                                          <p:spTgt spid="33">
                                            <p:txEl>
                                              <p:pRg st="2" end="2"/>
                                            </p:txEl>
                                          </p:spTgt>
                                        </p:tgtEl>
                                        <p:attrNameLst>
                                          <p:attrName>style.visibility</p:attrName>
                                        </p:attrNameLst>
                                      </p:cBhvr>
                                      <p:to>
                                        <p:strVal val="visible"/>
                                      </p:to>
                                    </p:set>
                                    <p:anim calcmode="lin" valueType="num">
                                      <p:cBhvr additive="base">
                                        <p:cTn id="27" dur="500"/>
                                        <p:tgtEl>
                                          <p:spTgt spid="33">
                                            <p:txEl>
                                              <p:pRg st="2" end="2"/>
                                            </p:txEl>
                                          </p:spTgt>
                                        </p:tgtEl>
                                        <p:attrNameLst>
                                          <p:attrName>ppt_x</p:attrName>
                                        </p:attrNameLst>
                                      </p:cBhvr>
                                      <p:tavLst>
                                        <p:tav tm="0">
                                          <p:val>
                                            <p:strVal val="#ppt_x-#ppt_w*1.125000"/>
                                          </p:val>
                                        </p:tav>
                                        <p:tav tm="100000">
                                          <p:val>
                                            <p:strVal val="#ppt_x"/>
                                          </p:val>
                                        </p:tav>
                                      </p:tavLst>
                                    </p:anim>
                                    <p:animEffect transition="in" filter="wipe(right)">
                                      <p:cBhvr>
                                        <p:cTn id="28" dur="500"/>
                                        <p:tgtEl>
                                          <p:spTgt spid="33">
                                            <p:txEl>
                                              <p:pRg st="2" end="2"/>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2" presetClass="entr" presetSubtype="8" fill="hold" grpId="0" nodeType="clickEffect">
                                  <p:stCondLst>
                                    <p:cond delay="0"/>
                                  </p:stCondLst>
                                  <p:childTnLst>
                                    <p:set>
                                      <p:cBhvr>
                                        <p:cTn id="32" dur="1" fill="hold">
                                          <p:stCondLst>
                                            <p:cond delay="0"/>
                                          </p:stCondLst>
                                        </p:cTn>
                                        <p:tgtEl>
                                          <p:spTgt spid="33">
                                            <p:txEl>
                                              <p:pRg st="3" end="3"/>
                                            </p:txEl>
                                          </p:spTgt>
                                        </p:tgtEl>
                                        <p:attrNameLst>
                                          <p:attrName>style.visibility</p:attrName>
                                        </p:attrNameLst>
                                      </p:cBhvr>
                                      <p:to>
                                        <p:strVal val="visible"/>
                                      </p:to>
                                    </p:set>
                                    <p:anim calcmode="lin" valueType="num">
                                      <p:cBhvr additive="base">
                                        <p:cTn id="33" dur="500"/>
                                        <p:tgtEl>
                                          <p:spTgt spid="33">
                                            <p:txEl>
                                              <p:pRg st="3" end="3"/>
                                            </p:txEl>
                                          </p:spTgt>
                                        </p:tgtEl>
                                        <p:attrNameLst>
                                          <p:attrName>ppt_x</p:attrName>
                                        </p:attrNameLst>
                                      </p:cBhvr>
                                      <p:tavLst>
                                        <p:tav tm="0">
                                          <p:val>
                                            <p:strVal val="#ppt_x-#ppt_w*1.125000"/>
                                          </p:val>
                                        </p:tav>
                                        <p:tav tm="100000">
                                          <p:val>
                                            <p:strVal val="#ppt_x"/>
                                          </p:val>
                                        </p:tav>
                                      </p:tavLst>
                                    </p:anim>
                                    <p:animEffect transition="in" filter="wipe(right)">
                                      <p:cBhvr>
                                        <p:cTn id="34" dur="500"/>
                                        <p:tgtEl>
                                          <p:spTgt spid="33">
                                            <p:txEl>
                                              <p:pRg st="3" end="3"/>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2" presetClass="entr" presetSubtype="8" fill="hold" grpId="0" nodeType="clickEffect">
                                  <p:stCondLst>
                                    <p:cond delay="0"/>
                                  </p:stCondLst>
                                  <p:childTnLst>
                                    <p:set>
                                      <p:cBhvr>
                                        <p:cTn id="38" dur="1" fill="hold">
                                          <p:stCondLst>
                                            <p:cond delay="0"/>
                                          </p:stCondLst>
                                        </p:cTn>
                                        <p:tgtEl>
                                          <p:spTgt spid="33">
                                            <p:txEl>
                                              <p:pRg st="4" end="4"/>
                                            </p:txEl>
                                          </p:spTgt>
                                        </p:tgtEl>
                                        <p:attrNameLst>
                                          <p:attrName>style.visibility</p:attrName>
                                        </p:attrNameLst>
                                      </p:cBhvr>
                                      <p:to>
                                        <p:strVal val="visible"/>
                                      </p:to>
                                    </p:set>
                                    <p:anim calcmode="lin" valueType="num">
                                      <p:cBhvr additive="base">
                                        <p:cTn id="39" dur="500"/>
                                        <p:tgtEl>
                                          <p:spTgt spid="33">
                                            <p:txEl>
                                              <p:pRg st="4" end="4"/>
                                            </p:txEl>
                                          </p:spTgt>
                                        </p:tgtEl>
                                        <p:attrNameLst>
                                          <p:attrName>ppt_x</p:attrName>
                                        </p:attrNameLst>
                                      </p:cBhvr>
                                      <p:tavLst>
                                        <p:tav tm="0">
                                          <p:val>
                                            <p:strVal val="#ppt_x-#ppt_w*1.125000"/>
                                          </p:val>
                                        </p:tav>
                                        <p:tav tm="100000">
                                          <p:val>
                                            <p:strVal val="#ppt_x"/>
                                          </p:val>
                                        </p:tav>
                                      </p:tavLst>
                                    </p:anim>
                                    <p:animEffect transition="in" filter="wipe(right)">
                                      <p:cBhvr>
                                        <p:cTn id="40" dur="500"/>
                                        <p:tgtEl>
                                          <p:spTgt spid="33">
                                            <p:txEl>
                                              <p:pRg st="4" end="4"/>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2" presetClass="entr" presetSubtype="8" fill="hold" grpId="0" nodeType="clickEffect">
                                  <p:stCondLst>
                                    <p:cond delay="0"/>
                                  </p:stCondLst>
                                  <p:childTnLst>
                                    <p:set>
                                      <p:cBhvr>
                                        <p:cTn id="44" dur="1" fill="hold">
                                          <p:stCondLst>
                                            <p:cond delay="0"/>
                                          </p:stCondLst>
                                        </p:cTn>
                                        <p:tgtEl>
                                          <p:spTgt spid="33">
                                            <p:txEl>
                                              <p:pRg st="5" end="5"/>
                                            </p:txEl>
                                          </p:spTgt>
                                        </p:tgtEl>
                                        <p:attrNameLst>
                                          <p:attrName>style.visibility</p:attrName>
                                        </p:attrNameLst>
                                      </p:cBhvr>
                                      <p:to>
                                        <p:strVal val="visible"/>
                                      </p:to>
                                    </p:set>
                                    <p:anim calcmode="lin" valueType="num">
                                      <p:cBhvr additive="base">
                                        <p:cTn id="45" dur="500"/>
                                        <p:tgtEl>
                                          <p:spTgt spid="33">
                                            <p:txEl>
                                              <p:pRg st="5" end="5"/>
                                            </p:txEl>
                                          </p:spTgt>
                                        </p:tgtEl>
                                        <p:attrNameLst>
                                          <p:attrName>ppt_x</p:attrName>
                                        </p:attrNameLst>
                                      </p:cBhvr>
                                      <p:tavLst>
                                        <p:tav tm="0">
                                          <p:val>
                                            <p:strVal val="#ppt_x-#ppt_w*1.125000"/>
                                          </p:val>
                                        </p:tav>
                                        <p:tav tm="100000">
                                          <p:val>
                                            <p:strVal val="#ppt_x"/>
                                          </p:val>
                                        </p:tav>
                                      </p:tavLst>
                                    </p:anim>
                                    <p:animEffect transition="in" filter="wipe(right)">
                                      <p:cBhvr>
                                        <p:cTn id="46" dur="500"/>
                                        <p:tgtEl>
                                          <p:spTgt spid="3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uild="p"/>
      <p:bldP spid="3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defRPr/>
            </a:pPr>
            <a:fld id="{786FC181-7EB5-4007-81E9-DC3BC12B4C72}" type="datetime1">
              <a:rPr kumimoji="0" lang="zh-CN" altLang="en-US" sz="1200" b="0" i="0" u="none" strike="noStrike" kern="1200" cap="none" spc="0" normalizeH="0" baseline="0" noProof="0" smtClean="0">
                <a:ln>
                  <a:noFill/>
                </a:ln>
                <a:solidFill>
                  <a:prstClr val="black">
                    <a:tint val="75000"/>
                  </a:prstClr>
                </a:solidFill>
                <a:effectLst/>
                <a:uLnTx/>
                <a:uFillTx/>
                <a:latin typeface="Calibri" panose="020F0502020204030204"/>
                <a:ea typeface="等线" panose="02010600030101010101" pitchFamily="2" charset="-122"/>
                <a:cs typeface="+mn-cs"/>
              </a:rPr>
            </a:fld>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endParaRPr>
          </a:p>
        </p:txBody>
      </p:sp>
      <p:sp>
        <p:nvSpPr>
          <p:cNvPr id="3" name="页脚占位符 2"/>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rPr>
              <a:t>计算机组成原理</a:t>
            </a:r>
            <a:r>
              <a:rPr kumimoji="0" lang="en-US" altLang="zh-CN" sz="12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rPr>
              <a:t>--</a:t>
            </a:r>
            <a:r>
              <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rPr>
              <a:t>第二章 指令系统</a:t>
            </a:r>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endParaRPr>
          </a:p>
        </p:txBody>
      </p:sp>
      <p:sp>
        <p:nvSpPr>
          <p:cNvPr id="4" name="灯片编号占位符 3"/>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CD331227-691F-4B7F-8493-F4368ED92163}" type="slidenum">
              <a:rPr kumimoji="0" lang="zh-CN" altLang="en-US" sz="1200" b="0" i="0" u="none" strike="noStrike" kern="1200" cap="none" spc="0" normalizeH="0" baseline="0" noProof="0" smtClean="0">
                <a:ln>
                  <a:noFill/>
                </a:ln>
                <a:solidFill>
                  <a:prstClr val="black">
                    <a:tint val="75000"/>
                  </a:prstClr>
                </a:solidFill>
                <a:effectLst/>
                <a:uLnTx/>
                <a:uFillTx/>
                <a:latin typeface="Calibri" panose="020F0502020204030204"/>
                <a:ea typeface="等线" panose="02010600030101010101" pitchFamily="2" charset="-122"/>
                <a:cs typeface="+mn-cs"/>
              </a:rPr>
            </a:fld>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endParaRPr>
          </a:p>
        </p:txBody>
      </p:sp>
      <p:pic>
        <p:nvPicPr>
          <p:cNvPr id="8" name="图片 7"/>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1"/>
            <a:ext cx="9165780" cy="6909474"/>
          </a:xfrm>
          <a:prstGeom prst="rect">
            <a:avLst/>
          </a:prstGeom>
        </p:spPr>
      </p:pic>
      <p:sp>
        <p:nvSpPr>
          <p:cNvPr id="9" name="矩形 8"/>
          <p:cNvSpPr/>
          <p:nvPr/>
        </p:nvSpPr>
        <p:spPr>
          <a:xfrm>
            <a:off x="-21515" y="-1475"/>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10" name="iSľídé"/>
          <p:cNvSpPr/>
          <p:nvPr/>
        </p:nvSpPr>
        <p:spPr>
          <a:xfrm>
            <a:off x="502444" y="1275597"/>
            <a:ext cx="8137922" cy="1142592"/>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grpSp>
        <p:nvGrpSpPr>
          <p:cNvPr id="11" name="iṧḷïḋê"/>
          <p:cNvGrpSpPr/>
          <p:nvPr/>
        </p:nvGrpSpPr>
        <p:grpSpPr>
          <a:xfrm>
            <a:off x="502444" y="1639807"/>
            <a:ext cx="6032468" cy="556314"/>
            <a:chOff x="669925" y="1609562"/>
            <a:chExt cx="3530781" cy="741752"/>
          </a:xfrm>
        </p:grpSpPr>
        <p:sp>
          <p:nvSpPr>
            <p:cNvPr id="12" name="ïšḻïdê"/>
            <p:cNvSpPr txBox="1"/>
            <p:nvPr/>
          </p:nvSpPr>
          <p:spPr bwMode="auto">
            <a:xfrm>
              <a:off x="669925" y="1609562"/>
              <a:ext cx="3527606"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white"/>
                  </a:solidFill>
                  <a:effectLst/>
                  <a:uLnTx/>
                  <a:uFillTx/>
                  <a:latin typeface="隶书" panose="02010509060101010101" pitchFamily="49" charset="-122"/>
                  <a:ea typeface="隶书" panose="02010509060101010101" pitchFamily="49" charset="-122"/>
                  <a:cs typeface="+mn-cs"/>
                </a:rPr>
                <a:t>2</a:t>
              </a:r>
              <a:r>
                <a:rPr kumimoji="0" lang="zh-CN" altLang="en-US" sz="2800" b="1" i="0" u="none" strike="noStrike" kern="1200" cap="none" spc="0" normalizeH="0" baseline="0" noProof="0" dirty="0">
                  <a:ln>
                    <a:noFill/>
                  </a:ln>
                  <a:solidFill>
                    <a:prstClr val="white"/>
                  </a:solidFill>
                  <a:effectLst/>
                  <a:uLnTx/>
                  <a:uFillTx/>
                  <a:latin typeface="隶书" panose="02010509060101010101" pitchFamily="49" charset="-122"/>
                  <a:ea typeface="隶书" panose="02010509060101010101" pitchFamily="49" charset="-122"/>
                  <a:cs typeface="+mn-cs"/>
                </a:rPr>
                <a:t>.</a:t>
              </a:r>
              <a:r>
                <a:rPr kumimoji="0" lang="en-US" altLang="zh-CN" sz="2800" b="1" i="0" u="none" strike="noStrike" kern="1200" cap="none" spc="0" normalizeH="0" baseline="0" noProof="0" dirty="0">
                  <a:ln>
                    <a:noFill/>
                  </a:ln>
                  <a:solidFill>
                    <a:prstClr val="white"/>
                  </a:solidFill>
                  <a:effectLst/>
                  <a:uLnTx/>
                  <a:uFillTx/>
                  <a:latin typeface="隶书" panose="02010509060101010101" pitchFamily="49" charset="-122"/>
                  <a:ea typeface="隶书" panose="02010509060101010101" pitchFamily="49" charset="-122"/>
                  <a:cs typeface="+mn-cs"/>
                </a:rPr>
                <a:t>2</a:t>
              </a:r>
              <a:r>
                <a:rPr kumimoji="0" lang="zh-CN" altLang="en-US" sz="2800" b="0" i="0" u="none" strike="noStrike" kern="1200" cap="none" spc="0" normalizeH="0" baseline="0" noProof="0" dirty="0">
                  <a:ln>
                    <a:noFill/>
                  </a:ln>
                  <a:solidFill>
                    <a:prstClr val="white"/>
                  </a:solidFill>
                  <a:effectLst/>
                  <a:uLnTx/>
                  <a:uFillTx/>
                  <a:latin typeface="隶书" panose="02010509060101010101" pitchFamily="49" charset="-122"/>
                  <a:ea typeface="隶书" panose="02010509060101010101" pitchFamily="49" charset="-122"/>
                  <a:cs typeface="+mn-cs"/>
                </a:rPr>
                <a:t> 指令寻址方式</a:t>
              </a:r>
              <a:endParaRPr kumimoji="0" lang="zh-CN" altLang="en-US" sz="2800" b="0" i="0" u="none" strike="noStrike" kern="120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cxnSp>
          <p:nvCxnSpPr>
            <p:cNvPr id="13" name="直接连接符 12"/>
            <p:cNvCxnSpPr/>
            <p:nvPr/>
          </p:nvCxnSpPr>
          <p:spPr>
            <a:xfrm>
              <a:off x="673100" y="2351314"/>
              <a:ext cx="3527606"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grpSp>
      <p:sp>
        <p:nvSpPr>
          <p:cNvPr id="14" name="îsḻíḋé"/>
          <p:cNvSpPr txBox="1"/>
          <p:nvPr/>
        </p:nvSpPr>
        <p:spPr>
          <a:xfrm>
            <a:off x="1872698" y="3684005"/>
            <a:ext cx="877034" cy="300082"/>
          </a:xfrm>
          <a:prstGeom prst="rect">
            <a:avLst/>
          </a:prstGeom>
        </p:spPr>
        <p:txBody>
          <a:bodyPr vert="horz" wrap="square" lIns="91440" tIns="45720" rIns="91440" bIns="45720" rtlCol="0" anchor="ctr"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2800" b="1" i="0" u="none" strike="noStrike" kern="1200" cap="none" spc="0" normalizeH="0" baseline="0" noProof="0" dirty="0">
                <a:ln>
                  <a:noFill/>
                </a:ln>
                <a:solidFill>
                  <a:srgbClr val="4472C4"/>
                </a:solidFill>
                <a:effectLst/>
                <a:uLnTx/>
                <a:uFillTx/>
                <a:latin typeface="Calibri" panose="020F0502020204030204"/>
                <a:ea typeface="+mn-ea"/>
                <a:cs typeface="+mn-cs"/>
              </a:rPr>
              <a:t>01.</a:t>
            </a:r>
            <a:endParaRPr kumimoji="0" lang="en-US" sz="2800" b="1" i="0" u="none" strike="noStrike" kern="1200" cap="none" spc="0" normalizeH="0" baseline="0" noProof="0" dirty="0">
              <a:ln>
                <a:noFill/>
              </a:ln>
              <a:solidFill>
                <a:srgbClr val="4472C4"/>
              </a:solidFill>
              <a:effectLst/>
              <a:uLnTx/>
              <a:uFillTx/>
              <a:latin typeface="Calibri" panose="020F0502020204030204"/>
              <a:ea typeface="+mn-ea"/>
              <a:cs typeface="+mn-cs"/>
            </a:endParaRPr>
          </a:p>
        </p:txBody>
      </p:sp>
      <p:sp>
        <p:nvSpPr>
          <p:cNvPr id="15" name="ísḻiḑe"/>
          <p:cNvSpPr/>
          <p:nvPr/>
        </p:nvSpPr>
        <p:spPr>
          <a:xfrm>
            <a:off x="2526228" y="3695547"/>
            <a:ext cx="4941372" cy="288513"/>
          </a:xfrm>
          <a:prstGeom prst="rect">
            <a:avLst/>
          </a:prstGeom>
        </p:spPr>
        <p:txBody>
          <a:bodyPr wrap="square" lIns="91440" tIns="45720" rIns="91440" bIns="45720" anchor="ctr" anchorCtr="0">
            <a:noAutofit/>
          </a:bodyPr>
          <a:lstStyle/>
          <a:p>
            <a:pPr marL="0" marR="0" lvl="0" indent="0" algn="l" defTabSz="457200" rtl="0" eaLnBrk="1" fontAlgn="auto" latinLnBrk="0" hangingPunct="1">
              <a:lnSpc>
                <a:spcPct val="115000"/>
              </a:lnSpc>
              <a:spcBef>
                <a:spcPct val="10000"/>
              </a:spcBef>
              <a:spcAft>
                <a:spcPts val="0"/>
              </a:spcAft>
              <a:buClrTx/>
              <a:buSzTx/>
              <a:buFontTx/>
              <a:buNone/>
              <a:defRPr/>
            </a:pPr>
            <a:r>
              <a:rPr kumimoji="0" lang="zh-CN" altLang="en-US" sz="2800" b="1" i="0" u="none" strike="noStrike" kern="0" cap="none" spc="0" normalizeH="0" baseline="0" noProof="0" dirty="0">
                <a:ln>
                  <a:noFill/>
                </a:ln>
                <a:effectLst/>
                <a:uLnTx/>
                <a:uFillTx/>
                <a:latin typeface="楷体" panose="02010609060101010101" pitchFamily="49" charset="-122"/>
                <a:ea typeface="楷体" panose="02010609060101010101" pitchFamily="49" charset="-122"/>
                <a:cs typeface="+mn-cs"/>
              </a:rPr>
              <a:t> 操作数存储位置</a:t>
            </a:r>
            <a:endParaRPr kumimoji="0" lang="zh-CN" altLang="en-US" sz="2800" b="1" i="0" u="none" strike="noStrike" kern="0" cap="none" spc="0" normalizeH="0" baseline="0" noProof="0" dirty="0">
              <a:ln>
                <a:noFill/>
              </a:ln>
              <a:effectLst/>
              <a:uLnTx/>
              <a:uFillTx/>
              <a:latin typeface="楷体" panose="02010609060101010101" pitchFamily="49" charset="-122"/>
              <a:ea typeface="楷体" panose="02010609060101010101" pitchFamily="49" charset="-122"/>
              <a:cs typeface="+mn-cs"/>
            </a:endParaRPr>
          </a:p>
        </p:txBody>
      </p:sp>
      <p:sp>
        <p:nvSpPr>
          <p:cNvPr id="16" name="ïṩľîdé"/>
          <p:cNvSpPr txBox="1"/>
          <p:nvPr/>
        </p:nvSpPr>
        <p:spPr>
          <a:xfrm>
            <a:off x="1872697" y="4369148"/>
            <a:ext cx="877034" cy="300082"/>
          </a:xfrm>
          <a:prstGeom prst="rect">
            <a:avLst/>
          </a:prstGeom>
        </p:spPr>
        <p:txBody>
          <a:bodyPr vert="horz" wrap="square" lIns="91440" tIns="45720" rIns="91440" bIns="45720" rtlCol="0" anchor="ctr"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srgbClr val="4472C4"/>
                </a:solidFill>
                <a:effectLst/>
                <a:uLnTx/>
                <a:uFillTx/>
                <a:latin typeface="Calibri" panose="020F0502020204030204"/>
                <a:ea typeface="等线" panose="02010600030101010101" pitchFamily="2" charset="-122"/>
                <a:cs typeface="+mn-cs"/>
              </a:rPr>
              <a:t>02.</a:t>
            </a:r>
            <a:endParaRPr kumimoji="0" lang="en-US" sz="2800" b="1" i="0" u="none" strike="noStrike" kern="1200" cap="none" spc="0" normalizeH="0" baseline="0" noProof="0" dirty="0">
              <a:ln>
                <a:noFill/>
              </a:ln>
              <a:solidFill>
                <a:srgbClr val="4472C4"/>
              </a:solidFill>
              <a:effectLst/>
              <a:uLnTx/>
              <a:uFillTx/>
              <a:latin typeface="Calibri" panose="020F0502020204030204"/>
              <a:ea typeface="+mn-ea"/>
              <a:cs typeface="+mn-cs"/>
            </a:endParaRPr>
          </a:p>
        </p:txBody>
      </p:sp>
      <p:sp>
        <p:nvSpPr>
          <p:cNvPr id="17" name="îṣ1idè"/>
          <p:cNvSpPr/>
          <p:nvPr/>
        </p:nvSpPr>
        <p:spPr>
          <a:xfrm>
            <a:off x="2526228" y="4380689"/>
            <a:ext cx="5220772" cy="296571"/>
          </a:xfrm>
          <a:prstGeom prst="rect">
            <a:avLst/>
          </a:prstGeom>
        </p:spPr>
        <p:txBody>
          <a:bodyPr wrap="square" lIns="91440" tIns="45720" rIns="91440" bIns="45720" anchor="ctr" anchorCtr="0">
            <a:noAutofit/>
          </a:bodyPr>
          <a:lstStyle/>
          <a:p>
            <a:pPr marL="0" marR="0" lvl="0" indent="0" algn="l" defTabSz="457200" rtl="0" eaLnBrk="1" fontAlgn="auto" latinLnBrk="0" hangingPunct="1">
              <a:lnSpc>
                <a:spcPct val="115000"/>
              </a:lnSpc>
              <a:spcBef>
                <a:spcPct val="10000"/>
              </a:spcBef>
              <a:spcAft>
                <a:spcPts val="0"/>
              </a:spcAft>
              <a:buClrTx/>
              <a:buSzTx/>
              <a:buFontTx/>
              <a:buNone/>
              <a:defRPr/>
            </a:pPr>
            <a:r>
              <a:rPr kumimoji="0" lang="en-US" altLang="zh-CN" sz="2800" b="1" i="0" u="none" strike="noStrike" kern="0" cap="none" spc="0" normalizeH="0" baseline="0" noProof="0" dirty="0">
                <a:ln>
                  <a:noFill/>
                </a:ln>
                <a:effectLst/>
                <a:uLnTx/>
                <a:uFillTx/>
                <a:latin typeface="楷体" panose="02010609060101010101" pitchFamily="49" charset="-122"/>
                <a:ea typeface="楷体" panose="02010609060101010101" pitchFamily="49" charset="-122"/>
                <a:cs typeface="+mn-cs"/>
              </a:rPr>
              <a:t> </a:t>
            </a:r>
            <a:r>
              <a:rPr kumimoji="0" lang="zh-CN" altLang="en-US" sz="2800" b="1" i="0" u="none" strike="noStrike" kern="0" cap="none" spc="0" normalizeH="0" baseline="0" noProof="0" dirty="0">
                <a:ln>
                  <a:noFill/>
                </a:ln>
                <a:effectLst/>
                <a:uLnTx/>
                <a:uFillTx/>
                <a:latin typeface="楷体" panose="02010609060101010101" pitchFamily="49" charset="-122"/>
                <a:ea typeface="楷体" panose="02010609060101010101" pitchFamily="49" charset="-122"/>
                <a:cs typeface="+mn-cs"/>
              </a:rPr>
              <a:t>寻址方式</a:t>
            </a:r>
            <a:endParaRPr kumimoji="0" lang="zh-CN" altLang="en-US" sz="2800" b="1" i="0" u="none" strike="noStrike" kern="0" cap="none" spc="0" normalizeH="0" baseline="0" noProof="0" dirty="0">
              <a:ln>
                <a:noFill/>
              </a:ln>
              <a:effectLst/>
              <a:uLnTx/>
              <a:uFillTx/>
              <a:latin typeface="楷体" panose="02010609060101010101" pitchFamily="49" charset="-122"/>
              <a:ea typeface="楷体" panose="02010609060101010101" pitchFamily="49" charset="-122"/>
              <a:cs typeface="+mn-cs"/>
            </a:endParaRPr>
          </a:p>
        </p:txBody>
      </p:sp>
      <p:sp>
        <p:nvSpPr>
          <p:cNvPr id="22" name="îṩļíḑé"/>
          <p:cNvSpPr/>
          <p:nvPr/>
        </p:nvSpPr>
        <p:spPr>
          <a:xfrm>
            <a:off x="1524070" y="3712560"/>
            <a:ext cx="204036" cy="242974"/>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62500" lnSpcReduction="20000"/>
          </a:body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等线" panose="02010600030101010101" pitchFamily="2" charset="-122"/>
              <a:cs typeface="+mn-cs"/>
            </a:endParaRPr>
          </a:p>
        </p:txBody>
      </p:sp>
      <p:sp>
        <p:nvSpPr>
          <p:cNvPr id="23" name="ïśľîḋê"/>
          <p:cNvSpPr/>
          <p:nvPr/>
        </p:nvSpPr>
        <p:spPr>
          <a:xfrm>
            <a:off x="1524070" y="4397702"/>
            <a:ext cx="204036" cy="242974"/>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62500" lnSpcReduction="20000"/>
          </a:body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等线" panose="02010600030101010101" pitchFamily="2" charset="-122"/>
              <a:cs typeface="+mn-cs"/>
            </a:endParaRPr>
          </a:p>
        </p:txBody>
      </p:sp>
      <p:cxnSp>
        <p:nvCxnSpPr>
          <p:cNvPr id="26" name="直接连接符 25"/>
          <p:cNvCxnSpPr/>
          <p:nvPr/>
        </p:nvCxnSpPr>
        <p:spPr>
          <a:xfrm>
            <a:off x="1959428" y="4190207"/>
            <a:ext cx="5393872" cy="0"/>
          </a:xfrm>
          <a:prstGeom prst="line">
            <a:avLst/>
          </a:prstGeom>
          <a:ln w="3175"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pic>
        <p:nvPicPr>
          <p:cNvPr id="29" name="图片 2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66226" y="204366"/>
            <a:ext cx="797210" cy="769144"/>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9165780" cy="6909474"/>
          </a:xfrm>
          <a:prstGeom prst="rect">
            <a:avLst/>
          </a:prstGeom>
        </p:spPr>
      </p:pic>
      <p:sp>
        <p:nvSpPr>
          <p:cNvPr id="22" name="矩形 21"/>
          <p:cNvSpPr/>
          <p:nvPr/>
        </p:nvSpPr>
        <p:spPr>
          <a:xfrm>
            <a:off x="-9525" y="-1083"/>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zh-CN" altLang="en-US" sz="2800" b="1" dirty="0">
                <a:solidFill>
                  <a:schemeClr val="bg1"/>
                </a:solidFill>
                <a:latin typeface="隶书" panose="02010509060101010101" pitchFamily="49" charset="-122"/>
                <a:ea typeface="隶书" panose="02010509060101010101" pitchFamily="49" charset="-122"/>
              </a:rPr>
              <a:t>一、操作数存储位置</a:t>
            </a:r>
            <a:endParaRPr lang="zh-CN" altLang="en-US" sz="2800" b="1" dirty="0">
              <a:solidFill>
                <a:schemeClr val="bg1"/>
              </a:solidFill>
              <a:latin typeface="隶书" panose="02010509060101010101" pitchFamily="49" charset="-122"/>
              <a:ea typeface="隶书" panose="02010509060101010101" pitchFamily="49" charset="-122"/>
            </a:endParaRPr>
          </a:p>
        </p:txBody>
      </p:sp>
      <p:cxnSp>
        <p:nvCxnSpPr>
          <p:cNvPr id="31" name="直接连接符 30"/>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fld id="{919417C1-FA69-4540-8F9B-30EDA7C8A74A}" type="datetime1">
              <a:rPr lang="zh-CN" altLang="en-US" smtClean="0"/>
            </a:fld>
            <a:endParaRPr lang="zh-CN" altLang="en-US" dirty="0"/>
          </a:p>
        </p:txBody>
      </p:sp>
      <p:sp>
        <p:nvSpPr>
          <p:cNvPr id="6" name="页脚占位符 5"/>
          <p:cNvSpPr>
            <a:spLocks noGrp="1"/>
          </p:cNvSpPr>
          <p:nvPr>
            <p:ph type="ftr" sz="quarter" idx="11"/>
          </p:nvPr>
        </p:nvSpPr>
        <p:spPr/>
        <p:txBody>
          <a:bodyPr/>
          <a:lstStyle/>
          <a:p>
            <a:r>
              <a:rPr lang="zh-CN" altLang="en-US"/>
              <a:t>计算机组成原理</a:t>
            </a:r>
            <a:r>
              <a:rPr lang="en-US" altLang="zh-CN"/>
              <a:t>--</a:t>
            </a:r>
            <a:r>
              <a:rPr lang="zh-CN" altLang="en-US"/>
              <a:t>第二章 指令系统</a:t>
            </a:r>
            <a:endParaRPr lang="zh-CN" altLang="en-US"/>
          </a:p>
        </p:txBody>
      </p:sp>
      <p:sp>
        <p:nvSpPr>
          <p:cNvPr id="8" name="灯片编号占位符 7"/>
          <p:cNvSpPr>
            <a:spLocks noGrp="1"/>
          </p:cNvSpPr>
          <p:nvPr>
            <p:ph type="sldNum" sz="quarter" idx="12"/>
          </p:nvPr>
        </p:nvSpPr>
        <p:spPr/>
        <p:txBody>
          <a:bodyPr/>
          <a:lstStyle/>
          <a:p>
            <a:fld id="{CD331227-691F-4B7F-8493-F4368ED92163}" type="slidenum">
              <a:rPr lang="zh-CN" altLang="en-US" smtClean="0"/>
            </a:fld>
            <a:endParaRPr lang="zh-CN" altLang="en-US"/>
          </a:p>
        </p:txBody>
      </p:sp>
      <p:sp>
        <p:nvSpPr>
          <p:cNvPr id="17" name="Text Box 4"/>
          <p:cNvSpPr txBox="1"/>
          <p:nvPr/>
        </p:nvSpPr>
        <p:spPr>
          <a:xfrm>
            <a:off x="307866" y="824169"/>
            <a:ext cx="8319247" cy="1284006"/>
          </a:xfrm>
          <a:prstGeom prst="rect">
            <a:avLst/>
          </a:prstGeom>
          <a:noFill/>
          <a:ln w="9525">
            <a:noFill/>
          </a:ln>
        </p:spPr>
        <p:txBody>
          <a:bodyPr wrap="square" anchor="t">
            <a:spAutoFit/>
          </a:bodyPr>
          <a:lstStyle/>
          <a:p>
            <a:pPr>
              <a:lnSpc>
                <a:spcPct val="150000"/>
              </a:lnSpc>
            </a:pPr>
            <a:r>
              <a:rPr lang="zh-CN" altLang="en-US" sz="2800" b="1" dirty="0">
                <a:latin typeface="楷体" panose="02010609060101010101" pitchFamily="49" charset="-122"/>
                <a:ea typeface="楷体" panose="02010609060101010101" pitchFamily="49" charset="-122"/>
              </a:rPr>
              <a:t>寻址方式是规定如何对地址字段作出解释</a:t>
            </a:r>
            <a:r>
              <a:rPr lang="en-US" altLang="zh-CN" sz="2800" b="1" dirty="0">
                <a:latin typeface="楷体" panose="02010609060101010101" pitchFamily="49" charset="-122"/>
                <a:ea typeface="楷体" panose="02010609060101010101" pitchFamily="49" charset="-122"/>
              </a:rPr>
              <a:t>,</a:t>
            </a:r>
            <a:r>
              <a:rPr lang="zh-CN" altLang="en-US" sz="2800" b="1" dirty="0">
                <a:latin typeface="楷体" panose="02010609060101010101" pitchFamily="49" charset="-122"/>
                <a:ea typeface="楷体" panose="02010609060101010101" pitchFamily="49" charset="-122"/>
              </a:rPr>
              <a:t>以找到操作数。</a:t>
            </a:r>
            <a:endParaRPr lang="zh-CN" altLang="en-US" sz="2800" b="1" dirty="0">
              <a:latin typeface="楷体" panose="02010609060101010101" pitchFamily="49" charset="-122"/>
              <a:ea typeface="楷体" panose="02010609060101010101" pitchFamily="49" charset="-122"/>
            </a:endParaRPr>
          </a:p>
        </p:txBody>
      </p:sp>
      <p:sp>
        <p:nvSpPr>
          <p:cNvPr id="13" name="Text Box 4"/>
          <p:cNvSpPr txBox="1"/>
          <p:nvPr/>
        </p:nvSpPr>
        <p:spPr>
          <a:xfrm>
            <a:off x="279557" y="3797020"/>
            <a:ext cx="2349446" cy="508409"/>
          </a:xfrm>
          <a:prstGeom prst="rect">
            <a:avLst/>
          </a:prstGeom>
          <a:noFill/>
          <a:ln w="9525">
            <a:noFill/>
          </a:ln>
        </p:spPr>
        <p:txBody>
          <a:bodyPr wrap="square" anchor="t">
            <a:spAutoFit/>
          </a:bodyPr>
          <a:lstStyle/>
          <a:p>
            <a:pPr>
              <a:lnSpc>
                <a:spcPct val="110000"/>
              </a:lnSpc>
              <a:spcBef>
                <a:spcPct val="50000"/>
              </a:spcBef>
            </a:pPr>
            <a:r>
              <a:rPr lang="zh-CN" altLang="en-US" sz="2800" b="1" dirty="0">
                <a:solidFill>
                  <a:srgbClr val="0563C1"/>
                </a:solidFill>
                <a:latin typeface="楷体" panose="02010609060101010101" pitchFamily="49" charset="-122"/>
                <a:ea typeface="楷体" panose="02010609060101010101" pitchFamily="49" charset="-122"/>
              </a:rPr>
              <a:t>操作数的位置</a:t>
            </a:r>
            <a:endParaRPr lang="zh-CN" altLang="en-US" sz="2800" b="1" dirty="0">
              <a:solidFill>
                <a:srgbClr val="0563C1"/>
              </a:solidFill>
              <a:latin typeface="楷体" panose="02010609060101010101" pitchFamily="49" charset="-122"/>
              <a:ea typeface="楷体" panose="02010609060101010101" pitchFamily="49" charset="-122"/>
            </a:endParaRPr>
          </a:p>
        </p:txBody>
      </p:sp>
      <p:sp>
        <p:nvSpPr>
          <p:cNvPr id="14" name="AutoShape 5"/>
          <p:cNvSpPr/>
          <p:nvPr/>
        </p:nvSpPr>
        <p:spPr bwMode="auto">
          <a:xfrm>
            <a:off x="2574209" y="2256874"/>
            <a:ext cx="261854" cy="3621412"/>
          </a:xfrm>
          <a:prstGeom prst="leftBrace">
            <a:avLst>
              <a:gd name="adj1" fmla="val 63817"/>
              <a:gd name="adj2" fmla="val 50000"/>
            </a:avLst>
          </a:prstGeom>
          <a:noFill/>
          <a:ln w="25400" cap="sq">
            <a:solidFill>
              <a:schemeClr val="accent1">
                <a:lumMod val="75000"/>
              </a:schemeClr>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lnSpc>
                <a:spcPct val="110000"/>
              </a:lnSpc>
              <a:spcBef>
                <a:spcPct val="20000"/>
              </a:spcBef>
              <a:spcAft>
                <a:spcPct val="5000"/>
              </a:spcAft>
              <a:buClr>
                <a:schemeClr val="folHlink"/>
              </a:buClr>
              <a:buSzPct val="60000"/>
              <a:buFont typeface="Wingdings" panose="05000000000000000000" pitchFamily="2" charset="2"/>
              <a:buChar char="n"/>
              <a:defRPr sz="2800" b="1">
                <a:solidFill>
                  <a:schemeClr val="tx2"/>
                </a:solidFill>
                <a:latin typeface="Tahoma" panose="020B0604030504040204" pitchFamily="34" charset="0"/>
                <a:ea typeface="楷体_GB2312" pitchFamily="49" charset="-122"/>
              </a:defRPr>
            </a:lvl1pPr>
            <a:lvl2pPr marL="742950" indent="-285750" eaLnBrk="0" hangingPunct="0">
              <a:lnSpc>
                <a:spcPct val="110000"/>
              </a:lnSpc>
              <a:spcBef>
                <a:spcPct val="20000"/>
              </a:spcBef>
              <a:spcAft>
                <a:spcPct val="5000"/>
              </a:spcAft>
              <a:buClr>
                <a:schemeClr val="hlink"/>
              </a:buClr>
              <a:buSzPct val="55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2pPr>
            <a:lvl3pPr marL="1143000" indent="-228600" eaLnBrk="0" hangingPunct="0">
              <a:lnSpc>
                <a:spcPct val="110000"/>
              </a:lnSpc>
              <a:spcBef>
                <a:spcPct val="20000"/>
              </a:spcBef>
              <a:spcAft>
                <a:spcPct val="5000"/>
              </a:spcAft>
              <a:buClr>
                <a:schemeClr val="folHlink"/>
              </a:buClr>
              <a:buSzPct val="50000"/>
              <a:buFont typeface="Wingdings" panose="05000000000000000000" pitchFamily="2" charset="2"/>
              <a:buChar char="n"/>
              <a:defRPr sz="2000" b="1">
                <a:solidFill>
                  <a:srgbClr val="FF0000"/>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0"/>
              </a:spcBef>
              <a:spcAft>
                <a:spcPct val="0"/>
              </a:spcAft>
              <a:buClrTx/>
              <a:buSzTx/>
              <a:buFontTx/>
              <a:buNone/>
            </a:pPr>
            <a:endParaRPr lang="zh-CN" altLang="en-US" b="0">
              <a:solidFill>
                <a:schemeClr val="tx1"/>
              </a:solidFill>
              <a:latin typeface="楷体" panose="02010609060101010101" pitchFamily="49" charset="-122"/>
              <a:ea typeface="楷体" panose="02010609060101010101" pitchFamily="49" charset="-122"/>
            </a:endParaRPr>
          </a:p>
        </p:txBody>
      </p:sp>
      <p:sp>
        <p:nvSpPr>
          <p:cNvPr id="15" name="AutoShape 5"/>
          <p:cNvSpPr/>
          <p:nvPr/>
        </p:nvSpPr>
        <p:spPr bwMode="auto">
          <a:xfrm>
            <a:off x="4049000" y="1891846"/>
            <a:ext cx="136844" cy="1012054"/>
          </a:xfrm>
          <a:prstGeom prst="leftBrace">
            <a:avLst>
              <a:gd name="adj1" fmla="val 63817"/>
              <a:gd name="adj2" fmla="val 50000"/>
            </a:avLst>
          </a:prstGeom>
          <a:noFill/>
          <a:ln w="25400" cap="sq">
            <a:solidFill>
              <a:schemeClr val="accent1">
                <a:lumMod val="75000"/>
              </a:schemeClr>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lnSpc>
                <a:spcPct val="110000"/>
              </a:lnSpc>
              <a:spcBef>
                <a:spcPct val="20000"/>
              </a:spcBef>
              <a:spcAft>
                <a:spcPct val="5000"/>
              </a:spcAft>
              <a:buClr>
                <a:schemeClr val="folHlink"/>
              </a:buClr>
              <a:buSzPct val="60000"/>
              <a:buFont typeface="Wingdings" panose="05000000000000000000" pitchFamily="2" charset="2"/>
              <a:buChar char="n"/>
              <a:defRPr sz="2800" b="1">
                <a:solidFill>
                  <a:schemeClr val="tx2"/>
                </a:solidFill>
                <a:latin typeface="Tahoma" panose="020B0604030504040204" pitchFamily="34" charset="0"/>
                <a:ea typeface="楷体_GB2312" pitchFamily="49" charset="-122"/>
              </a:defRPr>
            </a:lvl1pPr>
            <a:lvl2pPr marL="742950" indent="-285750" eaLnBrk="0" hangingPunct="0">
              <a:lnSpc>
                <a:spcPct val="110000"/>
              </a:lnSpc>
              <a:spcBef>
                <a:spcPct val="20000"/>
              </a:spcBef>
              <a:spcAft>
                <a:spcPct val="5000"/>
              </a:spcAft>
              <a:buClr>
                <a:schemeClr val="hlink"/>
              </a:buClr>
              <a:buSzPct val="55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2pPr>
            <a:lvl3pPr marL="1143000" indent="-228600" eaLnBrk="0" hangingPunct="0">
              <a:lnSpc>
                <a:spcPct val="110000"/>
              </a:lnSpc>
              <a:spcBef>
                <a:spcPct val="20000"/>
              </a:spcBef>
              <a:spcAft>
                <a:spcPct val="5000"/>
              </a:spcAft>
              <a:buClr>
                <a:schemeClr val="folHlink"/>
              </a:buClr>
              <a:buSzPct val="50000"/>
              <a:buFont typeface="Wingdings" panose="05000000000000000000" pitchFamily="2" charset="2"/>
              <a:buChar char="n"/>
              <a:defRPr sz="2000" b="1">
                <a:solidFill>
                  <a:srgbClr val="FF0000"/>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0"/>
              </a:spcBef>
              <a:spcAft>
                <a:spcPct val="0"/>
              </a:spcAft>
              <a:buClrTx/>
              <a:buSzTx/>
              <a:buFontTx/>
              <a:buNone/>
            </a:pPr>
            <a:endParaRPr lang="zh-CN" altLang="en-US" b="0">
              <a:solidFill>
                <a:schemeClr val="tx1"/>
              </a:solidFill>
              <a:latin typeface="楷体" panose="02010609060101010101" pitchFamily="49" charset="-122"/>
              <a:ea typeface="楷体" panose="02010609060101010101" pitchFamily="49" charset="-122"/>
            </a:endParaRPr>
          </a:p>
        </p:txBody>
      </p:sp>
      <p:sp>
        <p:nvSpPr>
          <p:cNvPr id="16" name="Text Box 4"/>
          <p:cNvSpPr txBox="1"/>
          <p:nvPr/>
        </p:nvSpPr>
        <p:spPr>
          <a:xfrm>
            <a:off x="2847897" y="2090451"/>
            <a:ext cx="1256349" cy="508409"/>
          </a:xfrm>
          <a:prstGeom prst="rect">
            <a:avLst/>
          </a:prstGeom>
          <a:noFill/>
          <a:ln w="9525">
            <a:noFill/>
          </a:ln>
        </p:spPr>
        <p:txBody>
          <a:bodyPr wrap="square" anchor="t">
            <a:spAutoFit/>
          </a:bodyPr>
          <a:lstStyle/>
          <a:p>
            <a:pPr>
              <a:lnSpc>
                <a:spcPct val="110000"/>
              </a:lnSpc>
              <a:spcBef>
                <a:spcPct val="50000"/>
              </a:spcBef>
            </a:pPr>
            <a:r>
              <a:rPr lang="zh-CN" altLang="en-US" sz="2800" b="1" dirty="0">
                <a:solidFill>
                  <a:srgbClr val="FF0E0E"/>
                </a:solidFill>
                <a:latin typeface="楷体" panose="02010609060101010101" pitchFamily="49" charset="-122"/>
                <a:ea typeface="楷体" panose="02010609060101010101" pitchFamily="49" charset="-122"/>
              </a:rPr>
              <a:t>堆栈</a:t>
            </a:r>
            <a:endParaRPr lang="zh-CN" altLang="en-US" sz="2800" b="1" dirty="0">
              <a:solidFill>
                <a:srgbClr val="FF0E0E"/>
              </a:solidFill>
              <a:latin typeface="楷体" panose="02010609060101010101" pitchFamily="49" charset="-122"/>
              <a:ea typeface="楷体" panose="02010609060101010101" pitchFamily="49" charset="-122"/>
            </a:endParaRPr>
          </a:p>
        </p:txBody>
      </p:sp>
      <p:sp>
        <p:nvSpPr>
          <p:cNvPr id="18" name="Text Box 4"/>
          <p:cNvSpPr txBox="1"/>
          <p:nvPr/>
        </p:nvSpPr>
        <p:spPr>
          <a:xfrm>
            <a:off x="2842410" y="3865306"/>
            <a:ext cx="1256349" cy="508409"/>
          </a:xfrm>
          <a:prstGeom prst="rect">
            <a:avLst/>
          </a:prstGeom>
          <a:noFill/>
          <a:ln w="9525">
            <a:noFill/>
          </a:ln>
        </p:spPr>
        <p:txBody>
          <a:bodyPr wrap="square" anchor="t">
            <a:spAutoFit/>
          </a:bodyPr>
          <a:lstStyle/>
          <a:p>
            <a:pPr>
              <a:lnSpc>
                <a:spcPct val="110000"/>
              </a:lnSpc>
              <a:spcBef>
                <a:spcPct val="50000"/>
              </a:spcBef>
            </a:pPr>
            <a:r>
              <a:rPr lang="zh-CN" altLang="en-US" sz="2800" b="1" dirty="0">
                <a:solidFill>
                  <a:srgbClr val="FF0E0E"/>
                </a:solidFill>
                <a:latin typeface="楷体" panose="02010609060101010101" pitchFamily="49" charset="-122"/>
                <a:ea typeface="楷体" panose="02010609060101010101" pitchFamily="49" charset="-122"/>
              </a:rPr>
              <a:t>寄存器</a:t>
            </a:r>
            <a:endParaRPr lang="zh-CN" altLang="en-US" sz="2800" b="1" dirty="0">
              <a:solidFill>
                <a:srgbClr val="FF0E0E"/>
              </a:solidFill>
              <a:latin typeface="楷体" panose="02010609060101010101" pitchFamily="49" charset="-122"/>
              <a:ea typeface="楷体" panose="02010609060101010101" pitchFamily="49" charset="-122"/>
            </a:endParaRPr>
          </a:p>
        </p:txBody>
      </p:sp>
      <p:sp>
        <p:nvSpPr>
          <p:cNvPr id="19" name="Text Box 4"/>
          <p:cNvSpPr txBox="1"/>
          <p:nvPr/>
        </p:nvSpPr>
        <p:spPr>
          <a:xfrm>
            <a:off x="2851438" y="5495458"/>
            <a:ext cx="1256349" cy="508409"/>
          </a:xfrm>
          <a:prstGeom prst="rect">
            <a:avLst/>
          </a:prstGeom>
          <a:noFill/>
          <a:ln w="9525">
            <a:noFill/>
          </a:ln>
        </p:spPr>
        <p:txBody>
          <a:bodyPr wrap="square" anchor="t">
            <a:spAutoFit/>
          </a:bodyPr>
          <a:lstStyle/>
          <a:p>
            <a:pPr>
              <a:lnSpc>
                <a:spcPct val="110000"/>
              </a:lnSpc>
              <a:spcBef>
                <a:spcPct val="50000"/>
              </a:spcBef>
            </a:pPr>
            <a:r>
              <a:rPr lang="zh-CN" altLang="en-US" sz="2800" b="1" dirty="0">
                <a:solidFill>
                  <a:srgbClr val="FF0E0E"/>
                </a:solidFill>
                <a:latin typeface="楷体" panose="02010609060101010101" pitchFamily="49" charset="-122"/>
                <a:ea typeface="楷体" panose="02010609060101010101" pitchFamily="49" charset="-122"/>
              </a:rPr>
              <a:t>存储器</a:t>
            </a:r>
            <a:endParaRPr lang="zh-CN" altLang="en-US" sz="2800" b="1" dirty="0">
              <a:solidFill>
                <a:srgbClr val="FF0E0E"/>
              </a:solidFill>
              <a:latin typeface="楷体" panose="02010609060101010101" pitchFamily="49" charset="-122"/>
              <a:ea typeface="楷体" panose="02010609060101010101" pitchFamily="49" charset="-122"/>
            </a:endParaRPr>
          </a:p>
        </p:txBody>
      </p:sp>
      <p:sp>
        <p:nvSpPr>
          <p:cNvPr id="20" name="Text Box 4"/>
          <p:cNvSpPr txBox="1"/>
          <p:nvPr/>
        </p:nvSpPr>
        <p:spPr>
          <a:xfrm>
            <a:off x="4219027" y="1748465"/>
            <a:ext cx="3978248" cy="508409"/>
          </a:xfrm>
          <a:prstGeom prst="rect">
            <a:avLst/>
          </a:prstGeom>
          <a:noFill/>
          <a:ln w="9525">
            <a:noFill/>
          </a:ln>
        </p:spPr>
        <p:txBody>
          <a:bodyPr wrap="square" anchor="t">
            <a:spAutoFit/>
          </a:bodyPr>
          <a:lstStyle/>
          <a:p>
            <a:pPr>
              <a:lnSpc>
                <a:spcPct val="110000"/>
              </a:lnSpc>
              <a:spcBef>
                <a:spcPct val="50000"/>
              </a:spcBef>
            </a:pPr>
            <a:r>
              <a:rPr lang="zh-CN" altLang="en-US" sz="2800" b="1" dirty="0">
                <a:latin typeface="楷体" panose="02010609060101010101" pitchFamily="49" charset="-122"/>
                <a:ea typeface="楷体" panose="02010609060101010101" pitchFamily="49" charset="-122"/>
              </a:rPr>
              <a:t>主存开辟（软堆栈）</a:t>
            </a:r>
            <a:endParaRPr lang="zh-CN" altLang="en-US" sz="2800" b="1" dirty="0">
              <a:latin typeface="楷体" panose="02010609060101010101" pitchFamily="49" charset="-122"/>
              <a:ea typeface="楷体" panose="02010609060101010101" pitchFamily="49" charset="-122"/>
            </a:endParaRPr>
          </a:p>
        </p:txBody>
      </p:sp>
      <p:sp>
        <p:nvSpPr>
          <p:cNvPr id="23" name="Text Box 4"/>
          <p:cNvSpPr txBox="1"/>
          <p:nvPr/>
        </p:nvSpPr>
        <p:spPr>
          <a:xfrm>
            <a:off x="4228898" y="2484897"/>
            <a:ext cx="4159624" cy="982385"/>
          </a:xfrm>
          <a:prstGeom prst="rect">
            <a:avLst/>
          </a:prstGeom>
          <a:noFill/>
          <a:ln w="9525">
            <a:noFill/>
          </a:ln>
        </p:spPr>
        <p:txBody>
          <a:bodyPr wrap="square" anchor="t">
            <a:spAutoFit/>
          </a:bodyPr>
          <a:lstStyle/>
          <a:p>
            <a:pPr>
              <a:lnSpc>
                <a:spcPct val="110000"/>
              </a:lnSpc>
              <a:spcBef>
                <a:spcPct val="50000"/>
              </a:spcBef>
            </a:pPr>
            <a:r>
              <a:rPr lang="en-US" altLang="zh-CN" sz="2800" b="1" dirty="0">
                <a:latin typeface="楷体" panose="02010609060101010101" pitchFamily="49" charset="-122"/>
                <a:ea typeface="楷体" panose="02010609060101010101" pitchFamily="49" charset="-122"/>
              </a:rPr>
              <a:t>CPU</a:t>
            </a:r>
            <a:r>
              <a:rPr lang="zh-CN" altLang="en-US" sz="2800" b="1" dirty="0">
                <a:latin typeface="楷体" panose="02010609060101010101" pitchFamily="49" charset="-122"/>
                <a:ea typeface="楷体" panose="02010609060101010101" pitchFamily="49" charset="-122"/>
              </a:rPr>
              <a:t>中的寄存器组组成</a:t>
            </a:r>
            <a:br>
              <a:rPr lang="en-US" altLang="zh-CN" sz="2800" b="1" dirty="0">
                <a:latin typeface="楷体" panose="02010609060101010101" pitchFamily="49" charset="-122"/>
                <a:ea typeface="楷体" panose="02010609060101010101" pitchFamily="49" charset="-122"/>
              </a:rPr>
            </a:br>
            <a:r>
              <a:rPr lang="en-US" altLang="zh-CN" sz="2800" b="1" dirty="0">
                <a:latin typeface="楷体" panose="02010609060101010101" pitchFamily="49" charset="-122"/>
                <a:ea typeface="楷体" panose="02010609060101010101" pitchFamily="49" charset="-122"/>
              </a:rPr>
              <a:t>    </a:t>
            </a:r>
            <a:r>
              <a:rPr lang="zh-CN" altLang="en-US" sz="2800" b="1" dirty="0">
                <a:latin typeface="楷体" panose="02010609060101010101" pitchFamily="49" charset="-122"/>
                <a:ea typeface="楷体" panose="02010609060101010101" pitchFamily="49" charset="-122"/>
              </a:rPr>
              <a:t>（硬堆栈）</a:t>
            </a:r>
            <a:endParaRPr lang="zh-CN" altLang="en-US" sz="2800" b="1" dirty="0">
              <a:latin typeface="楷体" panose="02010609060101010101" pitchFamily="49" charset="-122"/>
              <a:ea typeface="楷体" panose="02010609060101010101" pitchFamily="49" charset="-122"/>
            </a:endParaRPr>
          </a:p>
        </p:txBody>
      </p:sp>
      <p:sp>
        <p:nvSpPr>
          <p:cNvPr id="24" name="AutoShape 5"/>
          <p:cNvSpPr/>
          <p:nvPr/>
        </p:nvSpPr>
        <p:spPr bwMode="auto">
          <a:xfrm>
            <a:off x="4039365" y="3675450"/>
            <a:ext cx="136844" cy="1012054"/>
          </a:xfrm>
          <a:prstGeom prst="leftBrace">
            <a:avLst>
              <a:gd name="adj1" fmla="val 63817"/>
              <a:gd name="adj2" fmla="val 50000"/>
            </a:avLst>
          </a:prstGeom>
          <a:noFill/>
          <a:ln w="25400" cap="sq">
            <a:solidFill>
              <a:schemeClr val="accent1">
                <a:lumMod val="75000"/>
              </a:schemeClr>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lnSpc>
                <a:spcPct val="110000"/>
              </a:lnSpc>
              <a:spcBef>
                <a:spcPct val="20000"/>
              </a:spcBef>
              <a:spcAft>
                <a:spcPct val="5000"/>
              </a:spcAft>
              <a:buClr>
                <a:schemeClr val="folHlink"/>
              </a:buClr>
              <a:buSzPct val="60000"/>
              <a:buFont typeface="Wingdings" panose="05000000000000000000" pitchFamily="2" charset="2"/>
              <a:buChar char="n"/>
              <a:defRPr sz="2800" b="1">
                <a:solidFill>
                  <a:schemeClr val="tx2"/>
                </a:solidFill>
                <a:latin typeface="Tahoma" panose="020B0604030504040204" pitchFamily="34" charset="0"/>
                <a:ea typeface="楷体_GB2312" pitchFamily="49" charset="-122"/>
              </a:defRPr>
            </a:lvl1pPr>
            <a:lvl2pPr marL="742950" indent="-285750" eaLnBrk="0" hangingPunct="0">
              <a:lnSpc>
                <a:spcPct val="110000"/>
              </a:lnSpc>
              <a:spcBef>
                <a:spcPct val="20000"/>
              </a:spcBef>
              <a:spcAft>
                <a:spcPct val="5000"/>
              </a:spcAft>
              <a:buClr>
                <a:schemeClr val="hlink"/>
              </a:buClr>
              <a:buSzPct val="55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2pPr>
            <a:lvl3pPr marL="1143000" indent="-228600" eaLnBrk="0" hangingPunct="0">
              <a:lnSpc>
                <a:spcPct val="110000"/>
              </a:lnSpc>
              <a:spcBef>
                <a:spcPct val="20000"/>
              </a:spcBef>
              <a:spcAft>
                <a:spcPct val="5000"/>
              </a:spcAft>
              <a:buClr>
                <a:schemeClr val="folHlink"/>
              </a:buClr>
              <a:buSzPct val="50000"/>
              <a:buFont typeface="Wingdings" panose="05000000000000000000" pitchFamily="2" charset="2"/>
              <a:buChar char="n"/>
              <a:defRPr sz="2000" b="1">
                <a:solidFill>
                  <a:srgbClr val="FF0000"/>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0"/>
              </a:spcBef>
              <a:spcAft>
                <a:spcPct val="0"/>
              </a:spcAft>
              <a:buClrTx/>
              <a:buSzTx/>
              <a:buFontTx/>
              <a:buNone/>
            </a:pPr>
            <a:endParaRPr lang="zh-CN" altLang="en-US" b="0">
              <a:solidFill>
                <a:schemeClr val="tx1"/>
              </a:solidFill>
              <a:latin typeface="楷体" panose="02010609060101010101" pitchFamily="49" charset="-122"/>
              <a:ea typeface="楷体" panose="02010609060101010101" pitchFamily="49" charset="-122"/>
            </a:endParaRPr>
          </a:p>
        </p:txBody>
      </p:sp>
      <p:sp>
        <p:nvSpPr>
          <p:cNvPr id="25" name="Text Box 4"/>
          <p:cNvSpPr txBox="1"/>
          <p:nvPr/>
        </p:nvSpPr>
        <p:spPr>
          <a:xfrm>
            <a:off x="4228898" y="3542815"/>
            <a:ext cx="3978248" cy="508409"/>
          </a:xfrm>
          <a:prstGeom prst="rect">
            <a:avLst/>
          </a:prstGeom>
          <a:noFill/>
          <a:ln w="9525">
            <a:noFill/>
          </a:ln>
        </p:spPr>
        <p:txBody>
          <a:bodyPr wrap="square" anchor="t">
            <a:spAutoFit/>
          </a:bodyPr>
          <a:lstStyle/>
          <a:p>
            <a:pPr>
              <a:lnSpc>
                <a:spcPct val="110000"/>
              </a:lnSpc>
              <a:spcBef>
                <a:spcPct val="50000"/>
              </a:spcBef>
            </a:pPr>
            <a:r>
              <a:rPr lang="en-US" altLang="zh-CN" sz="2800" b="1" dirty="0">
                <a:latin typeface="楷体" panose="02010609060101010101" pitchFamily="49" charset="-122"/>
                <a:ea typeface="楷体" panose="02010609060101010101" pitchFamily="49" charset="-122"/>
              </a:rPr>
              <a:t>CPU</a:t>
            </a:r>
            <a:r>
              <a:rPr lang="zh-CN" altLang="en-US" sz="2800" b="1" dirty="0">
                <a:latin typeface="楷体" panose="02010609060101010101" pitchFamily="49" charset="-122"/>
                <a:ea typeface="楷体" panose="02010609060101010101" pitchFamily="49" charset="-122"/>
              </a:rPr>
              <a:t>中的寄存器</a:t>
            </a:r>
            <a:endParaRPr lang="zh-CN" altLang="en-US" sz="2800" b="1" dirty="0">
              <a:latin typeface="楷体" panose="02010609060101010101" pitchFamily="49" charset="-122"/>
              <a:ea typeface="楷体" panose="02010609060101010101" pitchFamily="49" charset="-122"/>
            </a:endParaRPr>
          </a:p>
        </p:txBody>
      </p:sp>
      <p:sp>
        <p:nvSpPr>
          <p:cNvPr id="26" name="Text Box 4"/>
          <p:cNvSpPr txBox="1"/>
          <p:nvPr/>
        </p:nvSpPr>
        <p:spPr>
          <a:xfrm>
            <a:off x="4238769" y="4279247"/>
            <a:ext cx="4159624" cy="508409"/>
          </a:xfrm>
          <a:prstGeom prst="rect">
            <a:avLst/>
          </a:prstGeom>
          <a:noFill/>
          <a:ln w="9525">
            <a:noFill/>
          </a:ln>
        </p:spPr>
        <p:txBody>
          <a:bodyPr wrap="square" anchor="t">
            <a:spAutoFit/>
          </a:bodyPr>
          <a:lstStyle/>
          <a:p>
            <a:pPr>
              <a:lnSpc>
                <a:spcPct val="110000"/>
              </a:lnSpc>
              <a:spcBef>
                <a:spcPct val="50000"/>
              </a:spcBef>
            </a:pPr>
            <a:r>
              <a:rPr lang="zh-CN" altLang="en-US" sz="2800" b="1" dirty="0">
                <a:latin typeface="楷体" panose="02010609060101010101" pitchFamily="49" charset="-122"/>
                <a:ea typeface="楷体" panose="02010609060101010101" pitchFamily="49" charset="-122"/>
              </a:rPr>
              <a:t>外设接口中的寄存器</a:t>
            </a:r>
            <a:endParaRPr lang="zh-CN" altLang="en-US" sz="2800" b="1" dirty="0">
              <a:latin typeface="楷体" panose="02010609060101010101" pitchFamily="49" charset="-122"/>
              <a:ea typeface="楷体" panose="02010609060101010101" pitchFamily="49" charset="-122"/>
            </a:endParaRPr>
          </a:p>
        </p:txBody>
      </p:sp>
      <p:sp>
        <p:nvSpPr>
          <p:cNvPr id="27" name="AutoShape 5"/>
          <p:cNvSpPr/>
          <p:nvPr/>
        </p:nvSpPr>
        <p:spPr bwMode="auto">
          <a:xfrm>
            <a:off x="4095443" y="5206763"/>
            <a:ext cx="136844" cy="1012054"/>
          </a:xfrm>
          <a:prstGeom prst="leftBrace">
            <a:avLst>
              <a:gd name="adj1" fmla="val 63817"/>
              <a:gd name="adj2" fmla="val 50000"/>
            </a:avLst>
          </a:prstGeom>
          <a:noFill/>
          <a:ln w="25400" cap="sq">
            <a:solidFill>
              <a:schemeClr val="accent1">
                <a:lumMod val="75000"/>
              </a:schemeClr>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lnSpc>
                <a:spcPct val="110000"/>
              </a:lnSpc>
              <a:spcBef>
                <a:spcPct val="20000"/>
              </a:spcBef>
              <a:spcAft>
                <a:spcPct val="5000"/>
              </a:spcAft>
              <a:buClr>
                <a:schemeClr val="folHlink"/>
              </a:buClr>
              <a:buSzPct val="60000"/>
              <a:buFont typeface="Wingdings" panose="05000000000000000000" pitchFamily="2" charset="2"/>
              <a:buChar char="n"/>
              <a:defRPr sz="2800" b="1">
                <a:solidFill>
                  <a:schemeClr val="tx2"/>
                </a:solidFill>
                <a:latin typeface="Tahoma" panose="020B0604030504040204" pitchFamily="34" charset="0"/>
                <a:ea typeface="楷体_GB2312" pitchFamily="49" charset="-122"/>
              </a:defRPr>
            </a:lvl1pPr>
            <a:lvl2pPr marL="742950" indent="-285750" eaLnBrk="0" hangingPunct="0">
              <a:lnSpc>
                <a:spcPct val="110000"/>
              </a:lnSpc>
              <a:spcBef>
                <a:spcPct val="20000"/>
              </a:spcBef>
              <a:spcAft>
                <a:spcPct val="5000"/>
              </a:spcAft>
              <a:buClr>
                <a:schemeClr val="hlink"/>
              </a:buClr>
              <a:buSzPct val="55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2pPr>
            <a:lvl3pPr marL="1143000" indent="-228600" eaLnBrk="0" hangingPunct="0">
              <a:lnSpc>
                <a:spcPct val="110000"/>
              </a:lnSpc>
              <a:spcBef>
                <a:spcPct val="20000"/>
              </a:spcBef>
              <a:spcAft>
                <a:spcPct val="5000"/>
              </a:spcAft>
              <a:buClr>
                <a:schemeClr val="folHlink"/>
              </a:buClr>
              <a:buSzPct val="50000"/>
              <a:buFont typeface="Wingdings" panose="05000000000000000000" pitchFamily="2" charset="2"/>
              <a:buChar char="n"/>
              <a:defRPr sz="2000" b="1">
                <a:solidFill>
                  <a:srgbClr val="FF0000"/>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0"/>
              </a:spcBef>
              <a:spcAft>
                <a:spcPct val="0"/>
              </a:spcAft>
              <a:buClrTx/>
              <a:buSzTx/>
              <a:buFontTx/>
              <a:buNone/>
            </a:pPr>
            <a:endParaRPr lang="zh-CN" altLang="en-US" b="0">
              <a:solidFill>
                <a:schemeClr val="tx1"/>
              </a:solidFill>
              <a:latin typeface="楷体" panose="02010609060101010101" pitchFamily="49" charset="-122"/>
              <a:ea typeface="楷体" panose="02010609060101010101" pitchFamily="49" charset="-122"/>
            </a:endParaRPr>
          </a:p>
        </p:txBody>
      </p:sp>
      <p:sp>
        <p:nvSpPr>
          <p:cNvPr id="28" name="Text Box 4"/>
          <p:cNvSpPr txBox="1"/>
          <p:nvPr/>
        </p:nvSpPr>
        <p:spPr>
          <a:xfrm>
            <a:off x="4284976" y="5074128"/>
            <a:ext cx="3978248" cy="508409"/>
          </a:xfrm>
          <a:prstGeom prst="rect">
            <a:avLst/>
          </a:prstGeom>
          <a:noFill/>
          <a:ln w="9525">
            <a:noFill/>
          </a:ln>
        </p:spPr>
        <p:txBody>
          <a:bodyPr wrap="square" anchor="t">
            <a:spAutoFit/>
          </a:bodyPr>
          <a:lstStyle/>
          <a:p>
            <a:pPr>
              <a:lnSpc>
                <a:spcPct val="110000"/>
              </a:lnSpc>
              <a:spcBef>
                <a:spcPct val="50000"/>
              </a:spcBef>
            </a:pPr>
            <a:r>
              <a:rPr lang="zh-CN" altLang="en-US" sz="2800" b="1" dirty="0">
                <a:latin typeface="楷体" panose="02010609060101010101" pitchFamily="49" charset="-122"/>
                <a:ea typeface="楷体" panose="02010609060101010101" pitchFamily="49" charset="-122"/>
              </a:rPr>
              <a:t>主存（包括</a:t>
            </a:r>
            <a:r>
              <a:rPr lang="en-US" altLang="zh-CN" sz="2800" b="1" dirty="0">
                <a:latin typeface="楷体" panose="02010609060101010101" pitchFamily="49" charset="-122"/>
                <a:ea typeface="楷体" panose="02010609060101010101" pitchFamily="49" charset="-122"/>
              </a:rPr>
              <a:t>cache</a:t>
            </a:r>
            <a:r>
              <a:rPr lang="zh-CN" altLang="en-US" sz="2800" b="1" dirty="0">
                <a:latin typeface="楷体" panose="02010609060101010101" pitchFamily="49" charset="-122"/>
                <a:ea typeface="楷体" panose="02010609060101010101" pitchFamily="49" charset="-122"/>
              </a:rPr>
              <a:t>）</a:t>
            </a:r>
            <a:endParaRPr lang="zh-CN" altLang="en-US" sz="2800" b="1" dirty="0">
              <a:latin typeface="楷体" panose="02010609060101010101" pitchFamily="49" charset="-122"/>
              <a:ea typeface="楷体" panose="02010609060101010101" pitchFamily="49" charset="-122"/>
            </a:endParaRPr>
          </a:p>
        </p:txBody>
      </p:sp>
      <p:sp>
        <p:nvSpPr>
          <p:cNvPr id="29" name="Text Box 4"/>
          <p:cNvSpPr txBox="1"/>
          <p:nvPr/>
        </p:nvSpPr>
        <p:spPr>
          <a:xfrm>
            <a:off x="4294847" y="5810560"/>
            <a:ext cx="4159624" cy="508409"/>
          </a:xfrm>
          <a:prstGeom prst="rect">
            <a:avLst/>
          </a:prstGeom>
          <a:noFill/>
          <a:ln w="9525">
            <a:noFill/>
          </a:ln>
        </p:spPr>
        <p:txBody>
          <a:bodyPr wrap="square" anchor="t">
            <a:spAutoFit/>
          </a:bodyPr>
          <a:lstStyle/>
          <a:p>
            <a:pPr>
              <a:lnSpc>
                <a:spcPct val="110000"/>
              </a:lnSpc>
              <a:spcBef>
                <a:spcPct val="50000"/>
              </a:spcBef>
            </a:pPr>
            <a:r>
              <a:rPr lang="zh-CN" altLang="en-US" sz="2800" b="1" dirty="0">
                <a:latin typeface="楷体" panose="02010609060101010101" pitchFamily="49" charset="-122"/>
                <a:ea typeface="楷体" panose="02010609060101010101" pitchFamily="49" charset="-122"/>
              </a:rPr>
              <a:t>外存</a:t>
            </a:r>
            <a:endParaRPr lang="zh-CN" altLang="en-US" sz="2800" b="1" dirty="0">
              <a:latin typeface="楷体" panose="02010609060101010101" pitchFamily="49" charset="-122"/>
              <a:ea typeface="楷体" panose="020106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anim calcmode="lin" valueType="num">
                                      <p:cBhvr>
                                        <p:cTn id="7" dur="500" fill="hold"/>
                                        <p:tgtEl>
                                          <p:spTgt spid="17">
                                            <p:txEl>
                                              <p:pRg st="0" end="0"/>
                                            </p:txEl>
                                          </p:spTgt>
                                        </p:tgtEl>
                                        <p:attrNameLst>
                                          <p:attrName>ppt_x</p:attrName>
                                        </p:attrNameLst>
                                      </p:cBhvr>
                                      <p:tavLst>
                                        <p:tav tm="0">
                                          <p:val>
                                            <p:strVal val="#ppt_x-#ppt_w/2"/>
                                          </p:val>
                                        </p:tav>
                                        <p:tav tm="100000">
                                          <p:val>
                                            <p:strVal val="#ppt_x"/>
                                          </p:val>
                                        </p:tav>
                                      </p:tavLst>
                                    </p:anim>
                                    <p:anim calcmode="lin" valueType="num">
                                      <p:cBhvr>
                                        <p:cTn id="8" dur="500" fill="hold"/>
                                        <p:tgtEl>
                                          <p:spTgt spid="17">
                                            <p:txEl>
                                              <p:pRg st="0" end="0"/>
                                            </p:txEl>
                                          </p:spTgt>
                                        </p:tgtEl>
                                        <p:attrNameLst>
                                          <p:attrName>ppt_y</p:attrName>
                                        </p:attrNameLst>
                                      </p:cBhvr>
                                      <p:tavLst>
                                        <p:tav tm="0">
                                          <p:val>
                                            <p:strVal val="#ppt_y"/>
                                          </p:val>
                                        </p:tav>
                                        <p:tav tm="100000">
                                          <p:val>
                                            <p:strVal val="#ppt_y"/>
                                          </p:val>
                                        </p:tav>
                                      </p:tavLst>
                                    </p:anim>
                                    <p:anim calcmode="lin" valueType="num">
                                      <p:cBhvr>
                                        <p:cTn id="9" dur="500" fill="hold"/>
                                        <p:tgtEl>
                                          <p:spTgt spid="17">
                                            <p:txEl>
                                              <p:pRg st="0" end="0"/>
                                            </p:txEl>
                                          </p:spTgt>
                                        </p:tgtEl>
                                        <p:attrNameLst>
                                          <p:attrName>ppt_w</p:attrName>
                                        </p:attrNameLst>
                                      </p:cBhvr>
                                      <p:tavLst>
                                        <p:tav tm="0">
                                          <p:val>
                                            <p:fltVal val="0"/>
                                          </p:val>
                                        </p:tav>
                                        <p:tav tm="100000">
                                          <p:val>
                                            <p:strVal val="#ppt_w"/>
                                          </p:val>
                                        </p:tav>
                                      </p:tavLst>
                                    </p:anim>
                                    <p:anim calcmode="lin" valueType="num">
                                      <p:cBhvr>
                                        <p:cTn id="10" dur="500" fill="hold"/>
                                        <p:tgtEl>
                                          <p:spTgt spid="17">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wipe(left)">
                                      <p:cBhvr>
                                        <p:cTn id="15" dur="500"/>
                                        <p:tgtEl>
                                          <p:spTgt spid="13"/>
                                        </p:tgtEl>
                                      </p:cBhvr>
                                    </p:animEffect>
                                  </p:childTnLst>
                                </p:cTn>
                              </p:par>
                            </p:childTnLst>
                          </p:cTn>
                        </p:par>
                        <p:par>
                          <p:cTn id="16" fill="hold">
                            <p:stCondLst>
                              <p:cond delay="500"/>
                            </p:stCondLst>
                            <p:childTnLst>
                              <p:par>
                                <p:cTn id="17" presetID="22" presetClass="entr" presetSubtype="8" fill="hold" grpId="0" nodeType="after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wipe(left)">
                                      <p:cBhvr>
                                        <p:cTn id="19" dur="500"/>
                                        <p:tgtEl>
                                          <p:spTgt spid="14"/>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16"/>
                                        </p:tgtEl>
                                        <p:attrNameLst>
                                          <p:attrName>style.visibility</p:attrName>
                                        </p:attrNameLst>
                                      </p:cBhvr>
                                      <p:to>
                                        <p:strVal val="visible"/>
                                      </p:to>
                                    </p:set>
                                    <p:animEffect transition="in" filter="wipe(left)">
                                      <p:cBhvr>
                                        <p:cTn id="24" dur="500"/>
                                        <p:tgtEl>
                                          <p:spTgt spid="16"/>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wipe(left)">
                                      <p:cBhvr>
                                        <p:cTn id="27" dur="500"/>
                                        <p:tgtEl>
                                          <p:spTgt spid="18"/>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19"/>
                                        </p:tgtEl>
                                        <p:attrNameLst>
                                          <p:attrName>style.visibility</p:attrName>
                                        </p:attrNameLst>
                                      </p:cBhvr>
                                      <p:to>
                                        <p:strVal val="visible"/>
                                      </p:to>
                                    </p:set>
                                    <p:animEffect transition="in" filter="wipe(left)">
                                      <p:cBhvr>
                                        <p:cTn id="30" dur="500"/>
                                        <p:tgtEl>
                                          <p:spTgt spid="19"/>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wipe(left)">
                                      <p:cBhvr>
                                        <p:cTn id="35" dur="500"/>
                                        <p:tgtEl>
                                          <p:spTgt spid="15"/>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20"/>
                                        </p:tgtEl>
                                        <p:attrNameLst>
                                          <p:attrName>style.visibility</p:attrName>
                                        </p:attrNameLst>
                                      </p:cBhvr>
                                      <p:to>
                                        <p:strVal val="visible"/>
                                      </p:to>
                                    </p:set>
                                    <p:animEffect transition="in" filter="wipe(left)">
                                      <p:cBhvr>
                                        <p:cTn id="40" dur="500"/>
                                        <p:tgtEl>
                                          <p:spTgt spid="20"/>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23"/>
                                        </p:tgtEl>
                                        <p:attrNameLst>
                                          <p:attrName>style.visibility</p:attrName>
                                        </p:attrNameLst>
                                      </p:cBhvr>
                                      <p:to>
                                        <p:strVal val="visible"/>
                                      </p:to>
                                    </p:set>
                                    <p:animEffect transition="in" filter="wipe(left)">
                                      <p:cBhvr>
                                        <p:cTn id="45" dur="500"/>
                                        <p:tgtEl>
                                          <p:spTgt spid="23"/>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grpId="0" nodeType="clickEffect">
                                  <p:stCondLst>
                                    <p:cond delay="0"/>
                                  </p:stCondLst>
                                  <p:childTnLst>
                                    <p:set>
                                      <p:cBhvr>
                                        <p:cTn id="49" dur="1" fill="hold">
                                          <p:stCondLst>
                                            <p:cond delay="0"/>
                                          </p:stCondLst>
                                        </p:cTn>
                                        <p:tgtEl>
                                          <p:spTgt spid="24"/>
                                        </p:tgtEl>
                                        <p:attrNameLst>
                                          <p:attrName>style.visibility</p:attrName>
                                        </p:attrNameLst>
                                      </p:cBhvr>
                                      <p:to>
                                        <p:strVal val="visible"/>
                                      </p:to>
                                    </p:set>
                                    <p:animEffect transition="in" filter="wipe(left)">
                                      <p:cBhvr>
                                        <p:cTn id="50" dur="500"/>
                                        <p:tgtEl>
                                          <p:spTgt spid="24"/>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grpId="0" nodeType="clickEffect">
                                  <p:stCondLst>
                                    <p:cond delay="0"/>
                                  </p:stCondLst>
                                  <p:childTnLst>
                                    <p:set>
                                      <p:cBhvr>
                                        <p:cTn id="54" dur="1" fill="hold">
                                          <p:stCondLst>
                                            <p:cond delay="0"/>
                                          </p:stCondLst>
                                        </p:cTn>
                                        <p:tgtEl>
                                          <p:spTgt spid="25"/>
                                        </p:tgtEl>
                                        <p:attrNameLst>
                                          <p:attrName>style.visibility</p:attrName>
                                        </p:attrNameLst>
                                      </p:cBhvr>
                                      <p:to>
                                        <p:strVal val="visible"/>
                                      </p:to>
                                    </p:set>
                                    <p:animEffect transition="in" filter="wipe(left)">
                                      <p:cBhvr>
                                        <p:cTn id="55" dur="500"/>
                                        <p:tgtEl>
                                          <p:spTgt spid="25"/>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grpId="0" nodeType="clickEffect">
                                  <p:stCondLst>
                                    <p:cond delay="0"/>
                                  </p:stCondLst>
                                  <p:childTnLst>
                                    <p:set>
                                      <p:cBhvr>
                                        <p:cTn id="59" dur="1" fill="hold">
                                          <p:stCondLst>
                                            <p:cond delay="0"/>
                                          </p:stCondLst>
                                        </p:cTn>
                                        <p:tgtEl>
                                          <p:spTgt spid="26"/>
                                        </p:tgtEl>
                                        <p:attrNameLst>
                                          <p:attrName>style.visibility</p:attrName>
                                        </p:attrNameLst>
                                      </p:cBhvr>
                                      <p:to>
                                        <p:strVal val="visible"/>
                                      </p:to>
                                    </p:set>
                                    <p:animEffect transition="in" filter="wipe(left)">
                                      <p:cBhvr>
                                        <p:cTn id="60" dur="500"/>
                                        <p:tgtEl>
                                          <p:spTgt spid="26"/>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grpId="0" nodeType="clickEffect">
                                  <p:stCondLst>
                                    <p:cond delay="0"/>
                                  </p:stCondLst>
                                  <p:childTnLst>
                                    <p:set>
                                      <p:cBhvr>
                                        <p:cTn id="64" dur="1" fill="hold">
                                          <p:stCondLst>
                                            <p:cond delay="0"/>
                                          </p:stCondLst>
                                        </p:cTn>
                                        <p:tgtEl>
                                          <p:spTgt spid="27"/>
                                        </p:tgtEl>
                                        <p:attrNameLst>
                                          <p:attrName>style.visibility</p:attrName>
                                        </p:attrNameLst>
                                      </p:cBhvr>
                                      <p:to>
                                        <p:strVal val="visible"/>
                                      </p:to>
                                    </p:set>
                                    <p:animEffect transition="in" filter="wipe(left)">
                                      <p:cBhvr>
                                        <p:cTn id="65" dur="500"/>
                                        <p:tgtEl>
                                          <p:spTgt spid="27"/>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8" fill="hold" grpId="0" nodeType="clickEffect">
                                  <p:stCondLst>
                                    <p:cond delay="0"/>
                                  </p:stCondLst>
                                  <p:childTnLst>
                                    <p:set>
                                      <p:cBhvr>
                                        <p:cTn id="69" dur="1" fill="hold">
                                          <p:stCondLst>
                                            <p:cond delay="0"/>
                                          </p:stCondLst>
                                        </p:cTn>
                                        <p:tgtEl>
                                          <p:spTgt spid="28"/>
                                        </p:tgtEl>
                                        <p:attrNameLst>
                                          <p:attrName>style.visibility</p:attrName>
                                        </p:attrNameLst>
                                      </p:cBhvr>
                                      <p:to>
                                        <p:strVal val="visible"/>
                                      </p:to>
                                    </p:set>
                                    <p:animEffect transition="in" filter="wipe(left)">
                                      <p:cBhvr>
                                        <p:cTn id="70" dur="500"/>
                                        <p:tgtEl>
                                          <p:spTgt spid="28"/>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8" fill="hold" grpId="0" nodeType="clickEffect">
                                  <p:stCondLst>
                                    <p:cond delay="0"/>
                                  </p:stCondLst>
                                  <p:childTnLst>
                                    <p:set>
                                      <p:cBhvr>
                                        <p:cTn id="74" dur="1" fill="hold">
                                          <p:stCondLst>
                                            <p:cond delay="0"/>
                                          </p:stCondLst>
                                        </p:cTn>
                                        <p:tgtEl>
                                          <p:spTgt spid="29"/>
                                        </p:tgtEl>
                                        <p:attrNameLst>
                                          <p:attrName>style.visibility</p:attrName>
                                        </p:attrNameLst>
                                      </p:cBhvr>
                                      <p:to>
                                        <p:strVal val="visible"/>
                                      </p:to>
                                    </p:set>
                                    <p:animEffect transition="in" filter="wipe(left)">
                                      <p:cBhvr>
                                        <p:cTn id="75"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uild="p"/>
      <p:bldP spid="13" grpId="0"/>
      <p:bldP spid="14" grpId="0" animBg="1"/>
      <p:bldP spid="15" grpId="0" animBg="1"/>
      <p:bldP spid="16" grpId="0"/>
      <p:bldP spid="18" grpId="0"/>
      <p:bldP spid="19" grpId="0"/>
      <p:bldP spid="20" grpId="0"/>
      <p:bldP spid="23" grpId="0"/>
      <p:bldP spid="24" grpId="0" animBg="1"/>
      <p:bldP spid="25" grpId="0"/>
      <p:bldP spid="26" grpId="0"/>
      <p:bldP spid="27" grpId="0" animBg="1"/>
      <p:bldP spid="28" grpId="0"/>
      <p:bldP spid="29"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9165780" cy="6909474"/>
          </a:xfrm>
          <a:prstGeom prst="rect">
            <a:avLst/>
          </a:prstGeom>
        </p:spPr>
      </p:pic>
      <p:sp>
        <p:nvSpPr>
          <p:cNvPr id="22" name="矩形 21"/>
          <p:cNvSpPr/>
          <p:nvPr/>
        </p:nvSpPr>
        <p:spPr>
          <a:xfrm>
            <a:off x="-9525" y="-1083"/>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zh-CN" altLang="en-US" sz="2800" b="1" dirty="0">
                <a:solidFill>
                  <a:schemeClr val="bg1"/>
                </a:solidFill>
                <a:latin typeface="隶书" panose="02010509060101010101" pitchFamily="49" charset="-122"/>
                <a:ea typeface="隶书" panose="02010509060101010101" pitchFamily="49" charset="-122"/>
              </a:rPr>
              <a:t>一、操作数存储位置</a:t>
            </a:r>
            <a:endParaRPr lang="zh-CN" altLang="en-US" sz="2800" b="1" dirty="0">
              <a:solidFill>
                <a:schemeClr val="bg1"/>
              </a:solidFill>
              <a:latin typeface="隶书" panose="02010509060101010101" pitchFamily="49" charset="-122"/>
              <a:ea typeface="隶书" panose="02010509060101010101" pitchFamily="49" charset="-122"/>
            </a:endParaRPr>
          </a:p>
        </p:txBody>
      </p:sp>
      <p:cxnSp>
        <p:nvCxnSpPr>
          <p:cNvPr id="31" name="直接连接符 30"/>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fld id="{EE048B51-009D-4918-BC6D-2B538D0E63C5}" type="datetime1">
              <a:rPr lang="zh-CN" altLang="en-US" smtClean="0"/>
            </a:fld>
            <a:endParaRPr lang="zh-CN" altLang="en-US" dirty="0"/>
          </a:p>
        </p:txBody>
      </p:sp>
      <p:sp>
        <p:nvSpPr>
          <p:cNvPr id="6" name="页脚占位符 5"/>
          <p:cNvSpPr>
            <a:spLocks noGrp="1"/>
          </p:cNvSpPr>
          <p:nvPr>
            <p:ph type="ftr" sz="quarter" idx="11"/>
          </p:nvPr>
        </p:nvSpPr>
        <p:spPr/>
        <p:txBody>
          <a:bodyPr/>
          <a:lstStyle/>
          <a:p>
            <a:r>
              <a:rPr lang="zh-CN" altLang="en-US"/>
              <a:t>计算机组成原理</a:t>
            </a:r>
            <a:r>
              <a:rPr lang="en-US" altLang="zh-CN"/>
              <a:t>--</a:t>
            </a:r>
            <a:r>
              <a:rPr lang="zh-CN" altLang="en-US"/>
              <a:t>第二章 指令系统</a:t>
            </a:r>
            <a:endParaRPr lang="zh-CN" altLang="en-US"/>
          </a:p>
        </p:txBody>
      </p:sp>
      <p:sp>
        <p:nvSpPr>
          <p:cNvPr id="8" name="灯片编号占位符 7"/>
          <p:cNvSpPr>
            <a:spLocks noGrp="1"/>
          </p:cNvSpPr>
          <p:nvPr>
            <p:ph type="sldNum" sz="quarter" idx="12"/>
          </p:nvPr>
        </p:nvSpPr>
        <p:spPr/>
        <p:txBody>
          <a:bodyPr/>
          <a:lstStyle/>
          <a:p>
            <a:fld id="{CD331227-691F-4B7F-8493-F4368ED92163}" type="slidenum">
              <a:rPr lang="zh-CN" altLang="en-US" smtClean="0"/>
            </a:fld>
            <a:endParaRPr lang="zh-CN" altLang="en-US"/>
          </a:p>
        </p:txBody>
      </p:sp>
      <p:sp>
        <p:nvSpPr>
          <p:cNvPr id="17" name="Text Box 4"/>
          <p:cNvSpPr txBox="1"/>
          <p:nvPr/>
        </p:nvSpPr>
        <p:spPr>
          <a:xfrm>
            <a:off x="447605" y="2289818"/>
            <a:ext cx="8319247" cy="3869329"/>
          </a:xfrm>
          <a:prstGeom prst="rect">
            <a:avLst/>
          </a:prstGeom>
          <a:noFill/>
          <a:ln w="9525">
            <a:noFill/>
          </a:ln>
        </p:spPr>
        <p:txBody>
          <a:bodyPr wrap="square" anchor="t">
            <a:spAutoFit/>
          </a:bodyPr>
          <a:lstStyle/>
          <a:p>
            <a:pPr>
              <a:lnSpc>
                <a:spcPct val="150000"/>
              </a:lnSpc>
            </a:pPr>
            <a:r>
              <a:rPr lang="zh-CN" altLang="en-US" sz="2800" b="1" dirty="0">
                <a:solidFill>
                  <a:srgbClr val="FF0E0E"/>
                </a:solidFill>
                <a:latin typeface="楷体" panose="02010609060101010101" pitchFamily="49" charset="-122"/>
                <a:ea typeface="楷体" panose="02010609060101010101" pitchFamily="49" charset="-122"/>
              </a:rPr>
              <a:t>结论：</a:t>
            </a:r>
            <a:endParaRPr lang="en-US" altLang="zh-CN" sz="2800" b="1" dirty="0">
              <a:solidFill>
                <a:srgbClr val="FF0E0E"/>
              </a:solidFill>
              <a:latin typeface="楷体" panose="02010609060101010101" pitchFamily="49" charset="-122"/>
              <a:ea typeface="楷体" panose="02010609060101010101" pitchFamily="49" charset="-122"/>
            </a:endParaRPr>
          </a:p>
          <a:p>
            <a:pPr>
              <a:lnSpc>
                <a:spcPct val="150000"/>
              </a:lnSpc>
            </a:pPr>
            <a:r>
              <a:rPr lang="zh-CN" altLang="en-US" sz="2800" b="1" dirty="0">
                <a:latin typeface="楷体" panose="02010609060101010101" pitchFamily="49" charset="-122"/>
                <a:ea typeface="楷体" panose="02010609060101010101" pitchFamily="49" charset="-122"/>
              </a:rPr>
              <a:t>① </a:t>
            </a:r>
            <a:r>
              <a:rPr lang="en-US" altLang="zh-CN" sz="2800" b="1" dirty="0">
                <a:latin typeface="楷体" panose="02010609060101010101" pitchFamily="49" charset="-122"/>
                <a:ea typeface="楷体" panose="02010609060101010101" pitchFamily="49" charset="-122"/>
              </a:rPr>
              <a:t>CPU</a:t>
            </a:r>
            <a:r>
              <a:rPr lang="zh-CN" altLang="en-US" sz="2800" b="1" dirty="0">
                <a:latin typeface="楷体" panose="02010609060101010101" pitchFamily="49" charset="-122"/>
                <a:ea typeface="楷体" panose="02010609060101010101" pitchFamily="49" charset="-122"/>
              </a:rPr>
              <a:t>能够直接访问的操作数只能存放在主存储器（包括</a:t>
            </a:r>
            <a:r>
              <a:rPr lang="en-US" altLang="zh-CN" sz="2800" b="1" dirty="0">
                <a:latin typeface="楷体" panose="02010609060101010101" pitchFamily="49" charset="-122"/>
                <a:ea typeface="楷体" panose="02010609060101010101" pitchFamily="49" charset="-122"/>
              </a:rPr>
              <a:t>CACHE</a:t>
            </a:r>
            <a:r>
              <a:rPr lang="zh-CN" altLang="en-US" sz="2800" b="1" dirty="0">
                <a:latin typeface="楷体" panose="02010609060101010101" pitchFamily="49" charset="-122"/>
                <a:ea typeface="楷体" panose="02010609060101010101" pitchFamily="49" charset="-122"/>
              </a:rPr>
              <a:t>、接口中的</a:t>
            </a:r>
            <a:r>
              <a:rPr lang="en-US" altLang="zh-CN" sz="2800" b="1" dirty="0">
                <a:latin typeface="楷体" panose="02010609060101010101" pitchFamily="49" charset="-122"/>
                <a:ea typeface="楷体" panose="02010609060101010101" pitchFamily="49" charset="-122"/>
              </a:rPr>
              <a:t>R</a:t>
            </a:r>
            <a:r>
              <a:rPr lang="zh-CN" altLang="en-US" sz="2800" b="1" dirty="0">
                <a:latin typeface="楷体" panose="02010609060101010101" pitchFamily="49" charset="-122"/>
                <a:ea typeface="楷体" panose="02010609060101010101" pitchFamily="49" charset="-122"/>
              </a:rPr>
              <a:t>）或</a:t>
            </a:r>
            <a:r>
              <a:rPr lang="en-US" altLang="zh-CN" sz="2800" b="1" dirty="0">
                <a:latin typeface="楷体" panose="02010609060101010101" pitchFamily="49" charset="-122"/>
                <a:ea typeface="楷体" panose="02010609060101010101" pitchFamily="49" charset="-122"/>
              </a:rPr>
              <a:t>CPU</a:t>
            </a:r>
            <a:r>
              <a:rPr lang="zh-CN" altLang="en-US" sz="2800" b="1" dirty="0">
                <a:latin typeface="楷体" panose="02010609060101010101" pitchFamily="49" charset="-122"/>
                <a:ea typeface="楷体" panose="02010609060101010101" pitchFamily="49" charset="-122"/>
              </a:rPr>
              <a:t>内的寄存器中；</a:t>
            </a:r>
            <a:endParaRPr lang="en-US" altLang="zh-CN" sz="2800" b="1" dirty="0">
              <a:latin typeface="楷体" panose="02010609060101010101" pitchFamily="49" charset="-122"/>
              <a:ea typeface="楷体" panose="02010609060101010101" pitchFamily="49" charset="-122"/>
            </a:endParaRPr>
          </a:p>
          <a:p>
            <a:pPr>
              <a:lnSpc>
                <a:spcPct val="150000"/>
              </a:lnSpc>
            </a:pPr>
            <a:r>
              <a:rPr lang="zh-CN" altLang="en-US" sz="2800" b="1" dirty="0">
                <a:latin typeface="楷体" panose="02010609060101010101" pitchFamily="49" charset="-122"/>
                <a:ea typeface="楷体" panose="02010609060101010101" pitchFamily="49" charset="-122"/>
              </a:rPr>
              <a:t>② 由于主存储器的容量远远大于</a:t>
            </a:r>
            <a:r>
              <a:rPr lang="en-US" altLang="zh-CN" sz="2800" b="1" dirty="0">
                <a:latin typeface="楷体" panose="02010609060101010101" pitchFamily="49" charset="-122"/>
                <a:ea typeface="楷体" panose="02010609060101010101" pitchFamily="49" charset="-122"/>
              </a:rPr>
              <a:t>CPU</a:t>
            </a:r>
            <a:r>
              <a:rPr lang="zh-CN" altLang="en-US" sz="2800" b="1" dirty="0">
                <a:latin typeface="楷体" panose="02010609060101010101" pitchFamily="49" charset="-122"/>
                <a:ea typeface="楷体" panose="02010609060101010101" pitchFamily="49" charset="-122"/>
              </a:rPr>
              <a:t>内的寄存器的容量，因此</a:t>
            </a:r>
            <a:r>
              <a:rPr lang="en-US" altLang="zh-CN" sz="2800" b="1" dirty="0">
                <a:latin typeface="楷体" panose="02010609060101010101" pitchFamily="49" charset="-122"/>
                <a:ea typeface="楷体" panose="02010609060101010101" pitchFamily="49" charset="-122"/>
              </a:rPr>
              <a:t>CPU</a:t>
            </a:r>
            <a:r>
              <a:rPr lang="zh-CN" altLang="en-US" sz="2800" b="1" dirty="0">
                <a:latin typeface="楷体" panose="02010609060101010101" pitchFamily="49" charset="-122"/>
                <a:ea typeface="楷体" panose="02010609060101010101" pitchFamily="49" charset="-122"/>
              </a:rPr>
              <a:t>能够直接访问的操作数主要存放在主存储器中。</a:t>
            </a:r>
            <a:endParaRPr lang="zh-CN" altLang="en-US" sz="2800" b="1" dirty="0">
              <a:latin typeface="楷体" panose="02010609060101010101" pitchFamily="49" charset="-122"/>
              <a:ea typeface="楷体" panose="02010609060101010101" pitchFamily="49" charset="-122"/>
            </a:endParaRPr>
          </a:p>
        </p:txBody>
      </p:sp>
      <p:sp>
        <p:nvSpPr>
          <p:cNvPr id="33" name="Text Box 4"/>
          <p:cNvSpPr txBox="1"/>
          <p:nvPr/>
        </p:nvSpPr>
        <p:spPr>
          <a:xfrm>
            <a:off x="447605" y="1229740"/>
            <a:ext cx="3073311" cy="982385"/>
          </a:xfrm>
          <a:prstGeom prst="rect">
            <a:avLst/>
          </a:prstGeom>
          <a:noFill/>
          <a:ln w="9525">
            <a:noFill/>
          </a:ln>
        </p:spPr>
        <p:txBody>
          <a:bodyPr wrap="square" anchor="t">
            <a:spAutoFit/>
          </a:bodyPr>
          <a:lstStyle/>
          <a:p>
            <a:pPr>
              <a:lnSpc>
                <a:spcPct val="110000"/>
              </a:lnSpc>
              <a:spcBef>
                <a:spcPct val="50000"/>
              </a:spcBef>
            </a:pPr>
            <a:r>
              <a:rPr lang="zh-CN" altLang="en-US" sz="2800" b="1" dirty="0">
                <a:solidFill>
                  <a:srgbClr val="0563C1"/>
                </a:solidFill>
                <a:latin typeface="楷体" panose="02010609060101010101" pitchFamily="49" charset="-122"/>
                <a:ea typeface="楷体" panose="02010609060101010101" pitchFamily="49" charset="-122"/>
              </a:rPr>
              <a:t>能被</a:t>
            </a:r>
            <a:r>
              <a:rPr lang="en-US" altLang="zh-CN" sz="2800" b="1" dirty="0">
                <a:solidFill>
                  <a:srgbClr val="0563C1"/>
                </a:solidFill>
                <a:latin typeface="楷体" panose="02010609060101010101" pitchFamily="49" charset="-122"/>
                <a:ea typeface="楷体" panose="02010609060101010101" pitchFamily="49" charset="-122"/>
              </a:rPr>
              <a:t>CPU</a:t>
            </a:r>
            <a:r>
              <a:rPr lang="zh-CN" altLang="en-US" sz="2800" b="1" dirty="0">
                <a:solidFill>
                  <a:srgbClr val="0563C1"/>
                </a:solidFill>
                <a:latin typeface="楷体" panose="02010609060101010101" pitchFamily="49" charset="-122"/>
                <a:ea typeface="楷体" panose="02010609060101010101" pitchFamily="49" charset="-122"/>
              </a:rPr>
              <a:t>直接使用的操作数位置</a:t>
            </a:r>
            <a:endParaRPr lang="zh-CN" altLang="en-US" sz="2800" b="1" dirty="0">
              <a:solidFill>
                <a:srgbClr val="0563C1"/>
              </a:solidFill>
              <a:latin typeface="楷体" panose="02010609060101010101" pitchFamily="49" charset="-122"/>
              <a:ea typeface="楷体" panose="02010609060101010101" pitchFamily="49" charset="-122"/>
            </a:endParaRPr>
          </a:p>
        </p:txBody>
      </p:sp>
      <p:sp>
        <p:nvSpPr>
          <p:cNvPr id="34" name="AutoShape 5"/>
          <p:cNvSpPr/>
          <p:nvPr/>
        </p:nvSpPr>
        <p:spPr bwMode="auto">
          <a:xfrm>
            <a:off x="3431495" y="1274574"/>
            <a:ext cx="111841" cy="892719"/>
          </a:xfrm>
          <a:prstGeom prst="leftBrace">
            <a:avLst>
              <a:gd name="adj1" fmla="val 63817"/>
              <a:gd name="adj2" fmla="val 50000"/>
            </a:avLst>
          </a:prstGeom>
          <a:noFill/>
          <a:ln w="25400" cap="sq">
            <a:solidFill>
              <a:schemeClr val="accent1">
                <a:lumMod val="75000"/>
              </a:schemeClr>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lnSpc>
                <a:spcPct val="110000"/>
              </a:lnSpc>
              <a:spcBef>
                <a:spcPct val="20000"/>
              </a:spcBef>
              <a:spcAft>
                <a:spcPct val="5000"/>
              </a:spcAft>
              <a:buClr>
                <a:schemeClr val="folHlink"/>
              </a:buClr>
              <a:buSzPct val="60000"/>
              <a:buFont typeface="Wingdings" panose="05000000000000000000" pitchFamily="2" charset="2"/>
              <a:buChar char="n"/>
              <a:defRPr sz="2800" b="1">
                <a:solidFill>
                  <a:schemeClr val="tx2"/>
                </a:solidFill>
                <a:latin typeface="Tahoma" panose="020B0604030504040204" pitchFamily="34" charset="0"/>
                <a:ea typeface="楷体_GB2312" pitchFamily="49" charset="-122"/>
              </a:defRPr>
            </a:lvl1pPr>
            <a:lvl2pPr marL="742950" indent="-285750" eaLnBrk="0" hangingPunct="0">
              <a:lnSpc>
                <a:spcPct val="110000"/>
              </a:lnSpc>
              <a:spcBef>
                <a:spcPct val="20000"/>
              </a:spcBef>
              <a:spcAft>
                <a:spcPct val="5000"/>
              </a:spcAft>
              <a:buClr>
                <a:schemeClr val="hlink"/>
              </a:buClr>
              <a:buSzPct val="55000"/>
              <a:buFont typeface="Wingdings" panose="05000000000000000000" pitchFamily="2" charset="2"/>
              <a:buChar char="n"/>
              <a:defRPr sz="2400" b="1">
                <a:solidFill>
                  <a:schemeClr val="tx1"/>
                </a:solidFill>
                <a:latin typeface="Tahoma" panose="020B0604030504040204" pitchFamily="34" charset="0"/>
                <a:ea typeface="楷体_GB2312" pitchFamily="49" charset="-122"/>
              </a:defRPr>
            </a:lvl2pPr>
            <a:lvl3pPr marL="1143000" indent="-228600" eaLnBrk="0" hangingPunct="0">
              <a:lnSpc>
                <a:spcPct val="110000"/>
              </a:lnSpc>
              <a:spcBef>
                <a:spcPct val="20000"/>
              </a:spcBef>
              <a:spcAft>
                <a:spcPct val="5000"/>
              </a:spcAft>
              <a:buClr>
                <a:schemeClr val="folHlink"/>
              </a:buClr>
              <a:buSzPct val="50000"/>
              <a:buFont typeface="Wingdings" panose="05000000000000000000" pitchFamily="2" charset="2"/>
              <a:buChar char="n"/>
              <a:defRPr sz="2000" b="1">
                <a:solidFill>
                  <a:srgbClr val="FF0000"/>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0"/>
              </a:spcBef>
              <a:spcAft>
                <a:spcPct val="0"/>
              </a:spcAft>
              <a:buClrTx/>
              <a:buSzTx/>
              <a:buFontTx/>
              <a:buNone/>
            </a:pPr>
            <a:endParaRPr lang="zh-CN" altLang="en-US" b="0">
              <a:solidFill>
                <a:schemeClr val="tx1"/>
              </a:solidFill>
              <a:latin typeface="楷体" panose="02010609060101010101" pitchFamily="49" charset="-122"/>
              <a:ea typeface="楷体" panose="02010609060101010101" pitchFamily="49" charset="-122"/>
            </a:endParaRPr>
          </a:p>
        </p:txBody>
      </p:sp>
      <p:sp>
        <p:nvSpPr>
          <p:cNvPr id="35" name="Text Box 4"/>
          <p:cNvSpPr txBox="1"/>
          <p:nvPr/>
        </p:nvSpPr>
        <p:spPr>
          <a:xfrm>
            <a:off x="3609130" y="1036086"/>
            <a:ext cx="2679830" cy="508409"/>
          </a:xfrm>
          <a:prstGeom prst="rect">
            <a:avLst/>
          </a:prstGeom>
          <a:noFill/>
          <a:ln w="9525">
            <a:noFill/>
          </a:ln>
        </p:spPr>
        <p:txBody>
          <a:bodyPr wrap="square" anchor="t">
            <a:spAutoFit/>
          </a:bodyPr>
          <a:lstStyle/>
          <a:p>
            <a:pPr>
              <a:lnSpc>
                <a:spcPct val="110000"/>
              </a:lnSpc>
              <a:spcBef>
                <a:spcPct val="50000"/>
              </a:spcBef>
            </a:pPr>
            <a:r>
              <a:rPr lang="en-US" altLang="zh-CN" sz="2800" b="1" dirty="0">
                <a:latin typeface="楷体" panose="02010609060101010101" pitchFamily="49" charset="-122"/>
                <a:ea typeface="楷体" panose="02010609060101010101" pitchFamily="49" charset="-122"/>
              </a:rPr>
              <a:t>CPU</a:t>
            </a:r>
            <a:r>
              <a:rPr lang="zh-CN" altLang="en-US" sz="2800" b="1" dirty="0">
                <a:latin typeface="楷体" panose="02010609060101010101" pitchFamily="49" charset="-122"/>
                <a:ea typeface="楷体" panose="02010609060101010101" pitchFamily="49" charset="-122"/>
              </a:rPr>
              <a:t>内的</a:t>
            </a:r>
            <a:r>
              <a:rPr lang="en-US" altLang="zh-CN" sz="2800" b="1" dirty="0">
                <a:latin typeface="楷体" panose="02010609060101010101" pitchFamily="49" charset="-122"/>
                <a:ea typeface="楷体" panose="02010609060101010101" pitchFamily="49" charset="-122"/>
              </a:rPr>
              <a:t>R</a:t>
            </a:r>
            <a:endParaRPr lang="zh-CN" altLang="en-US" sz="2800" b="1" dirty="0">
              <a:latin typeface="楷体" panose="02010609060101010101" pitchFamily="49" charset="-122"/>
              <a:ea typeface="楷体" panose="02010609060101010101" pitchFamily="49" charset="-122"/>
            </a:endParaRPr>
          </a:p>
        </p:txBody>
      </p:sp>
      <p:sp>
        <p:nvSpPr>
          <p:cNvPr id="36" name="Text Box 4"/>
          <p:cNvSpPr txBox="1"/>
          <p:nvPr/>
        </p:nvSpPr>
        <p:spPr>
          <a:xfrm>
            <a:off x="3619001" y="1772518"/>
            <a:ext cx="4755743" cy="508409"/>
          </a:xfrm>
          <a:prstGeom prst="rect">
            <a:avLst/>
          </a:prstGeom>
          <a:noFill/>
          <a:ln w="9525">
            <a:noFill/>
          </a:ln>
        </p:spPr>
        <p:txBody>
          <a:bodyPr wrap="square" anchor="t">
            <a:spAutoFit/>
          </a:bodyPr>
          <a:lstStyle/>
          <a:p>
            <a:pPr>
              <a:lnSpc>
                <a:spcPct val="110000"/>
              </a:lnSpc>
              <a:spcBef>
                <a:spcPct val="50000"/>
              </a:spcBef>
            </a:pPr>
            <a:r>
              <a:rPr lang="en-US" altLang="zh-CN" sz="2800" b="1" dirty="0">
                <a:latin typeface="楷体" panose="02010609060101010101" pitchFamily="49" charset="-122"/>
                <a:ea typeface="楷体" panose="02010609060101010101" pitchFamily="49" charset="-122"/>
              </a:rPr>
              <a:t>M</a:t>
            </a:r>
            <a:r>
              <a:rPr lang="zh-CN" altLang="en-US" sz="2800" b="1" baseline="-25000" dirty="0">
                <a:latin typeface="楷体" panose="02010609060101010101" pitchFamily="49" charset="-122"/>
                <a:ea typeface="楷体" panose="02010609060101010101" pitchFamily="49" charset="-122"/>
              </a:rPr>
              <a:t>主</a:t>
            </a:r>
            <a:r>
              <a:rPr lang="zh-CN" altLang="en-US" sz="2800" b="1" dirty="0">
                <a:latin typeface="楷体" panose="02010609060101010101" pitchFamily="49" charset="-122"/>
                <a:ea typeface="楷体" panose="02010609060101010101" pitchFamily="49" charset="-122"/>
              </a:rPr>
              <a:t>（包括</a:t>
            </a:r>
            <a:r>
              <a:rPr lang="en-US" altLang="zh-CN" sz="2800" b="1" dirty="0">
                <a:latin typeface="楷体" panose="02010609060101010101" pitchFamily="49" charset="-122"/>
                <a:ea typeface="楷体" panose="02010609060101010101" pitchFamily="49" charset="-122"/>
              </a:rPr>
              <a:t>CACHE</a:t>
            </a:r>
            <a:r>
              <a:rPr lang="zh-CN" altLang="en-US" sz="2800" b="1" dirty="0">
                <a:latin typeface="楷体" panose="02010609060101010101" pitchFamily="49" charset="-122"/>
                <a:ea typeface="楷体" panose="02010609060101010101" pitchFamily="49" charset="-122"/>
              </a:rPr>
              <a:t>、接口中的</a:t>
            </a:r>
            <a:r>
              <a:rPr lang="en-US" altLang="zh-CN" sz="2800" b="1" dirty="0">
                <a:latin typeface="楷体" panose="02010609060101010101" pitchFamily="49" charset="-122"/>
                <a:ea typeface="楷体" panose="02010609060101010101" pitchFamily="49" charset="-122"/>
              </a:rPr>
              <a:t>R</a:t>
            </a:r>
            <a:r>
              <a:rPr lang="zh-CN" altLang="en-US" sz="2800" b="1" dirty="0">
                <a:latin typeface="楷体" panose="02010609060101010101" pitchFamily="49" charset="-122"/>
                <a:ea typeface="楷体" panose="02010609060101010101" pitchFamily="49" charset="-122"/>
              </a:rPr>
              <a:t>）</a:t>
            </a:r>
            <a:endParaRPr lang="zh-CN" altLang="en-US" sz="2800" b="1" dirty="0">
              <a:latin typeface="楷体" panose="02010609060101010101" pitchFamily="49" charset="-122"/>
              <a:ea typeface="楷体" panose="020106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wipe(left)">
                                      <p:cBhvr>
                                        <p:cTn id="7" dur="500"/>
                                        <p:tgtEl>
                                          <p:spTgt spid="3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4"/>
                                        </p:tgtEl>
                                        <p:attrNameLst>
                                          <p:attrName>style.visibility</p:attrName>
                                        </p:attrNameLst>
                                      </p:cBhvr>
                                      <p:to>
                                        <p:strVal val="visible"/>
                                      </p:to>
                                    </p:set>
                                    <p:animEffect transition="in" filter="wipe(left)">
                                      <p:cBhvr>
                                        <p:cTn id="11" dur="500"/>
                                        <p:tgtEl>
                                          <p:spTgt spid="34"/>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35"/>
                                        </p:tgtEl>
                                        <p:attrNameLst>
                                          <p:attrName>style.visibility</p:attrName>
                                        </p:attrNameLst>
                                      </p:cBhvr>
                                      <p:to>
                                        <p:strVal val="visible"/>
                                      </p:to>
                                    </p:set>
                                    <p:animEffect transition="in" filter="wipe(left)">
                                      <p:cBhvr>
                                        <p:cTn id="16" dur="500"/>
                                        <p:tgtEl>
                                          <p:spTgt spid="35"/>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36"/>
                                        </p:tgtEl>
                                        <p:attrNameLst>
                                          <p:attrName>style.visibility</p:attrName>
                                        </p:attrNameLst>
                                      </p:cBhvr>
                                      <p:to>
                                        <p:strVal val="visible"/>
                                      </p:to>
                                    </p:set>
                                    <p:animEffect transition="in" filter="wipe(left)">
                                      <p:cBhvr>
                                        <p:cTn id="21" dur="500"/>
                                        <p:tgtEl>
                                          <p:spTgt spid="36"/>
                                        </p:tgtEl>
                                      </p:cBhvr>
                                    </p:animEffect>
                                  </p:childTnLst>
                                </p:cTn>
                              </p:par>
                            </p:childTnLst>
                          </p:cTn>
                        </p:par>
                      </p:childTnLst>
                    </p:cTn>
                  </p:par>
                  <p:par>
                    <p:cTn id="22" fill="hold">
                      <p:stCondLst>
                        <p:cond delay="indefinite"/>
                      </p:stCondLst>
                      <p:childTnLst>
                        <p:par>
                          <p:cTn id="23" fill="hold">
                            <p:stCondLst>
                              <p:cond delay="0"/>
                            </p:stCondLst>
                            <p:childTnLst>
                              <p:par>
                                <p:cTn id="24" presetID="17" presetClass="entr" presetSubtype="8" fill="hold" grpId="0" nodeType="clickEffect">
                                  <p:stCondLst>
                                    <p:cond delay="0"/>
                                  </p:stCondLst>
                                  <p:childTnLst>
                                    <p:set>
                                      <p:cBhvr>
                                        <p:cTn id="25" dur="1" fill="hold">
                                          <p:stCondLst>
                                            <p:cond delay="0"/>
                                          </p:stCondLst>
                                        </p:cTn>
                                        <p:tgtEl>
                                          <p:spTgt spid="17">
                                            <p:txEl>
                                              <p:pRg st="0" end="0"/>
                                            </p:txEl>
                                          </p:spTgt>
                                        </p:tgtEl>
                                        <p:attrNameLst>
                                          <p:attrName>style.visibility</p:attrName>
                                        </p:attrNameLst>
                                      </p:cBhvr>
                                      <p:to>
                                        <p:strVal val="visible"/>
                                      </p:to>
                                    </p:set>
                                    <p:anim calcmode="lin" valueType="num">
                                      <p:cBhvr>
                                        <p:cTn id="26" dur="500" fill="hold"/>
                                        <p:tgtEl>
                                          <p:spTgt spid="17">
                                            <p:txEl>
                                              <p:pRg st="0" end="0"/>
                                            </p:txEl>
                                          </p:spTgt>
                                        </p:tgtEl>
                                        <p:attrNameLst>
                                          <p:attrName>ppt_x</p:attrName>
                                        </p:attrNameLst>
                                      </p:cBhvr>
                                      <p:tavLst>
                                        <p:tav tm="0">
                                          <p:val>
                                            <p:strVal val="#ppt_x-#ppt_w/2"/>
                                          </p:val>
                                        </p:tav>
                                        <p:tav tm="100000">
                                          <p:val>
                                            <p:strVal val="#ppt_x"/>
                                          </p:val>
                                        </p:tav>
                                      </p:tavLst>
                                    </p:anim>
                                    <p:anim calcmode="lin" valueType="num">
                                      <p:cBhvr>
                                        <p:cTn id="27" dur="500" fill="hold"/>
                                        <p:tgtEl>
                                          <p:spTgt spid="17">
                                            <p:txEl>
                                              <p:pRg st="0" end="0"/>
                                            </p:txEl>
                                          </p:spTgt>
                                        </p:tgtEl>
                                        <p:attrNameLst>
                                          <p:attrName>ppt_y</p:attrName>
                                        </p:attrNameLst>
                                      </p:cBhvr>
                                      <p:tavLst>
                                        <p:tav tm="0">
                                          <p:val>
                                            <p:strVal val="#ppt_y"/>
                                          </p:val>
                                        </p:tav>
                                        <p:tav tm="100000">
                                          <p:val>
                                            <p:strVal val="#ppt_y"/>
                                          </p:val>
                                        </p:tav>
                                      </p:tavLst>
                                    </p:anim>
                                    <p:anim calcmode="lin" valueType="num">
                                      <p:cBhvr>
                                        <p:cTn id="28" dur="500" fill="hold"/>
                                        <p:tgtEl>
                                          <p:spTgt spid="17">
                                            <p:txEl>
                                              <p:pRg st="0" end="0"/>
                                            </p:txEl>
                                          </p:spTgt>
                                        </p:tgtEl>
                                        <p:attrNameLst>
                                          <p:attrName>ppt_w</p:attrName>
                                        </p:attrNameLst>
                                      </p:cBhvr>
                                      <p:tavLst>
                                        <p:tav tm="0">
                                          <p:val>
                                            <p:fltVal val="0"/>
                                          </p:val>
                                        </p:tav>
                                        <p:tav tm="100000">
                                          <p:val>
                                            <p:strVal val="#ppt_w"/>
                                          </p:val>
                                        </p:tav>
                                      </p:tavLst>
                                    </p:anim>
                                    <p:anim calcmode="lin" valueType="num">
                                      <p:cBhvr>
                                        <p:cTn id="29" dur="500" fill="hold"/>
                                        <p:tgtEl>
                                          <p:spTgt spid="17">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30" fill="hold">
                      <p:stCondLst>
                        <p:cond delay="indefinite"/>
                      </p:stCondLst>
                      <p:childTnLst>
                        <p:par>
                          <p:cTn id="31" fill="hold">
                            <p:stCondLst>
                              <p:cond delay="0"/>
                            </p:stCondLst>
                            <p:childTnLst>
                              <p:par>
                                <p:cTn id="32" presetID="17" presetClass="entr" presetSubtype="8" fill="hold" grpId="0" nodeType="clickEffect">
                                  <p:stCondLst>
                                    <p:cond delay="0"/>
                                  </p:stCondLst>
                                  <p:childTnLst>
                                    <p:set>
                                      <p:cBhvr>
                                        <p:cTn id="33" dur="1" fill="hold">
                                          <p:stCondLst>
                                            <p:cond delay="0"/>
                                          </p:stCondLst>
                                        </p:cTn>
                                        <p:tgtEl>
                                          <p:spTgt spid="17">
                                            <p:txEl>
                                              <p:pRg st="1" end="1"/>
                                            </p:txEl>
                                          </p:spTgt>
                                        </p:tgtEl>
                                        <p:attrNameLst>
                                          <p:attrName>style.visibility</p:attrName>
                                        </p:attrNameLst>
                                      </p:cBhvr>
                                      <p:to>
                                        <p:strVal val="visible"/>
                                      </p:to>
                                    </p:set>
                                    <p:anim calcmode="lin" valueType="num">
                                      <p:cBhvr>
                                        <p:cTn id="34" dur="500" fill="hold"/>
                                        <p:tgtEl>
                                          <p:spTgt spid="17">
                                            <p:txEl>
                                              <p:pRg st="1" end="1"/>
                                            </p:txEl>
                                          </p:spTgt>
                                        </p:tgtEl>
                                        <p:attrNameLst>
                                          <p:attrName>ppt_x</p:attrName>
                                        </p:attrNameLst>
                                      </p:cBhvr>
                                      <p:tavLst>
                                        <p:tav tm="0">
                                          <p:val>
                                            <p:strVal val="#ppt_x-#ppt_w/2"/>
                                          </p:val>
                                        </p:tav>
                                        <p:tav tm="100000">
                                          <p:val>
                                            <p:strVal val="#ppt_x"/>
                                          </p:val>
                                        </p:tav>
                                      </p:tavLst>
                                    </p:anim>
                                    <p:anim calcmode="lin" valueType="num">
                                      <p:cBhvr>
                                        <p:cTn id="35" dur="500" fill="hold"/>
                                        <p:tgtEl>
                                          <p:spTgt spid="17">
                                            <p:txEl>
                                              <p:pRg st="1" end="1"/>
                                            </p:txEl>
                                          </p:spTgt>
                                        </p:tgtEl>
                                        <p:attrNameLst>
                                          <p:attrName>ppt_y</p:attrName>
                                        </p:attrNameLst>
                                      </p:cBhvr>
                                      <p:tavLst>
                                        <p:tav tm="0">
                                          <p:val>
                                            <p:strVal val="#ppt_y"/>
                                          </p:val>
                                        </p:tav>
                                        <p:tav tm="100000">
                                          <p:val>
                                            <p:strVal val="#ppt_y"/>
                                          </p:val>
                                        </p:tav>
                                      </p:tavLst>
                                    </p:anim>
                                    <p:anim calcmode="lin" valueType="num">
                                      <p:cBhvr>
                                        <p:cTn id="36" dur="500" fill="hold"/>
                                        <p:tgtEl>
                                          <p:spTgt spid="17">
                                            <p:txEl>
                                              <p:pRg st="1" end="1"/>
                                            </p:txEl>
                                          </p:spTgt>
                                        </p:tgtEl>
                                        <p:attrNameLst>
                                          <p:attrName>ppt_w</p:attrName>
                                        </p:attrNameLst>
                                      </p:cBhvr>
                                      <p:tavLst>
                                        <p:tav tm="0">
                                          <p:val>
                                            <p:fltVal val="0"/>
                                          </p:val>
                                        </p:tav>
                                        <p:tav tm="100000">
                                          <p:val>
                                            <p:strVal val="#ppt_w"/>
                                          </p:val>
                                        </p:tav>
                                      </p:tavLst>
                                    </p:anim>
                                    <p:anim calcmode="lin" valueType="num">
                                      <p:cBhvr>
                                        <p:cTn id="37" dur="500" fill="hold"/>
                                        <p:tgtEl>
                                          <p:spTgt spid="17">
                                            <p:txEl>
                                              <p:pRg st="1" end="1"/>
                                            </p:txEl>
                                          </p:spTgt>
                                        </p:tgtEl>
                                        <p:attrNameLst>
                                          <p:attrName>ppt_h</p:attrName>
                                        </p:attrNameLst>
                                      </p:cBhvr>
                                      <p:tavLst>
                                        <p:tav tm="0">
                                          <p:val>
                                            <p:strVal val="#ppt_h"/>
                                          </p:val>
                                        </p:tav>
                                        <p:tav tm="100000">
                                          <p:val>
                                            <p:strVal val="#ppt_h"/>
                                          </p:val>
                                        </p:tav>
                                      </p:tavLst>
                                    </p:anim>
                                  </p:childTnLst>
                                </p:cTn>
                              </p:par>
                            </p:childTnLst>
                          </p:cTn>
                        </p:par>
                      </p:childTnLst>
                    </p:cTn>
                  </p:par>
                  <p:par>
                    <p:cTn id="38" fill="hold">
                      <p:stCondLst>
                        <p:cond delay="indefinite"/>
                      </p:stCondLst>
                      <p:childTnLst>
                        <p:par>
                          <p:cTn id="39" fill="hold">
                            <p:stCondLst>
                              <p:cond delay="0"/>
                            </p:stCondLst>
                            <p:childTnLst>
                              <p:par>
                                <p:cTn id="40" presetID="17" presetClass="entr" presetSubtype="8" fill="hold" grpId="0" nodeType="clickEffect">
                                  <p:stCondLst>
                                    <p:cond delay="0"/>
                                  </p:stCondLst>
                                  <p:childTnLst>
                                    <p:set>
                                      <p:cBhvr>
                                        <p:cTn id="41" dur="1" fill="hold">
                                          <p:stCondLst>
                                            <p:cond delay="0"/>
                                          </p:stCondLst>
                                        </p:cTn>
                                        <p:tgtEl>
                                          <p:spTgt spid="17">
                                            <p:txEl>
                                              <p:pRg st="2" end="2"/>
                                            </p:txEl>
                                          </p:spTgt>
                                        </p:tgtEl>
                                        <p:attrNameLst>
                                          <p:attrName>style.visibility</p:attrName>
                                        </p:attrNameLst>
                                      </p:cBhvr>
                                      <p:to>
                                        <p:strVal val="visible"/>
                                      </p:to>
                                    </p:set>
                                    <p:anim calcmode="lin" valueType="num">
                                      <p:cBhvr>
                                        <p:cTn id="42" dur="500" fill="hold"/>
                                        <p:tgtEl>
                                          <p:spTgt spid="17">
                                            <p:txEl>
                                              <p:pRg st="2" end="2"/>
                                            </p:txEl>
                                          </p:spTgt>
                                        </p:tgtEl>
                                        <p:attrNameLst>
                                          <p:attrName>ppt_x</p:attrName>
                                        </p:attrNameLst>
                                      </p:cBhvr>
                                      <p:tavLst>
                                        <p:tav tm="0">
                                          <p:val>
                                            <p:strVal val="#ppt_x-#ppt_w/2"/>
                                          </p:val>
                                        </p:tav>
                                        <p:tav tm="100000">
                                          <p:val>
                                            <p:strVal val="#ppt_x"/>
                                          </p:val>
                                        </p:tav>
                                      </p:tavLst>
                                    </p:anim>
                                    <p:anim calcmode="lin" valueType="num">
                                      <p:cBhvr>
                                        <p:cTn id="43" dur="500" fill="hold"/>
                                        <p:tgtEl>
                                          <p:spTgt spid="17">
                                            <p:txEl>
                                              <p:pRg st="2" end="2"/>
                                            </p:txEl>
                                          </p:spTgt>
                                        </p:tgtEl>
                                        <p:attrNameLst>
                                          <p:attrName>ppt_y</p:attrName>
                                        </p:attrNameLst>
                                      </p:cBhvr>
                                      <p:tavLst>
                                        <p:tav tm="0">
                                          <p:val>
                                            <p:strVal val="#ppt_y"/>
                                          </p:val>
                                        </p:tav>
                                        <p:tav tm="100000">
                                          <p:val>
                                            <p:strVal val="#ppt_y"/>
                                          </p:val>
                                        </p:tav>
                                      </p:tavLst>
                                    </p:anim>
                                    <p:anim calcmode="lin" valueType="num">
                                      <p:cBhvr>
                                        <p:cTn id="44" dur="500" fill="hold"/>
                                        <p:tgtEl>
                                          <p:spTgt spid="17">
                                            <p:txEl>
                                              <p:pRg st="2" end="2"/>
                                            </p:txEl>
                                          </p:spTgt>
                                        </p:tgtEl>
                                        <p:attrNameLst>
                                          <p:attrName>ppt_w</p:attrName>
                                        </p:attrNameLst>
                                      </p:cBhvr>
                                      <p:tavLst>
                                        <p:tav tm="0">
                                          <p:val>
                                            <p:fltVal val="0"/>
                                          </p:val>
                                        </p:tav>
                                        <p:tav tm="100000">
                                          <p:val>
                                            <p:strVal val="#ppt_w"/>
                                          </p:val>
                                        </p:tav>
                                      </p:tavLst>
                                    </p:anim>
                                    <p:anim calcmode="lin" valueType="num">
                                      <p:cBhvr>
                                        <p:cTn id="45" dur="500" fill="hold"/>
                                        <p:tgtEl>
                                          <p:spTgt spid="17">
                                            <p:txEl>
                                              <p:pRg st="2" end="2"/>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uild="p"/>
      <p:bldP spid="33" grpId="0"/>
      <p:bldP spid="34" grpId="0" animBg="1"/>
      <p:bldP spid="35" grpId="0"/>
      <p:bldP spid="3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1"/>
            <a:ext cx="9165780" cy="6909474"/>
          </a:xfrm>
          <a:prstGeom prst="rect">
            <a:avLst/>
          </a:prstGeom>
        </p:spPr>
      </p:pic>
      <p:sp>
        <p:nvSpPr>
          <p:cNvPr id="22" name="矩形 21"/>
          <p:cNvSpPr/>
          <p:nvPr/>
        </p:nvSpPr>
        <p:spPr>
          <a:xfrm>
            <a:off x="-9525" y="-1083"/>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zh-CN" altLang="en-US" sz="2800" b="1" dirty="0">
                <a:solidFill>
                  <a:schemeClr val="bg1"/>
                </a:solidFill>
                <a:latin typeface="隶书" panose="02010509060101010101" pitchFamily="49" charset="-122"/>
                <a:ea typeface="隶书" panose="02010509060101010101" pitchFamily="49" charset="-122"/>
              </a:rPr>
              <a:t>引言</a:t>
            </a:r>
            <a:endParaRPr lang="zh-CN" altLang="en-US" sz="2800" b="1" dirty="0">
              <a:solidFill>
                <a:schemeClr val="bg1"/>
              </a:solidFill>
              <a:latin typeface="隶书" panose="02010509060101010101" pitchFamily="49" charset="-122"/>
              <a:ea typeface="隶书" panose="02010509060101010101" pitchFamily="49" charset="-122"/>
            </a:endParaRPr>
          </a:p>
        </p:txBody>
      </p:sp>
      <p:cxnSp>
        <p:nvCxnSpPr>
          <p:cNvPr id="31" name="直接连接符 30"/>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fld id="{1E089936-63FF-4F86-9D1E-BA7B83A246E2}" type="datetime1">
              <a:rPr lang="zh-CN" altLang="en-US" smtClean="0"/>
            </a:fld>
            <a:endParaRPr lang="zh-CN" altLang="en-US"/>
          </a:p>
        </p:txBody>
      </p:sp>
      <p:sp>
        <p:nvSpPr>
          <p:cNvPr id="6" name="页脚占位符 5"/>
          <p:cNvSpPr>
            <a:spLocks noGrp="1"/>
          </p:cNvSpPr>
          <p:nvPr>
            <p:ph type="ftr" sz="quarter" idx="11"/>
          </p:nvPr>
        </p:nvSpPr>
        <p:spPr/>
        <p:txBody>
          <a:bodyPr/>
          <a:lstStyle/>
          <a:p>
            <a:r>
              <a:rPr lang="zh-CN" altLang="en-US"/>
              <a:t>计算机组成原理</a:t>
            </a:r>
            <a:r>
              <a:rPr lang="en-US" altLang="zh-CN"/>
              <a:t>--</a:t>
            </a:r>
            <a:r>
              <a:rPr lang="zh-CN" altLang="en-US"/>
              <a:t>第二章 指令系统</a:t>
            </a:r>
            <a:endParaRPr lang="zh-CN" altLang="en-US"/>
          </a:p>
        </p:txBody>
      </p:sp>
      <p:sp>
        <p:nvSpPr>
          <p:cNvPr id="8" name="灯片编号占位符 7"/>
          <p:cNvSpPr>
            <a:spLocks noGrp="1"/>
          </p:cNvSpPr>
          <p:nvPr>
            <p:ph type="sldNum" sz="quarter" idx="12"/>
          </p:nvPr>
        </p:nvSpPr>
        <p:spPr/>
        <p:txBody>
          <a:bodyPr/>
          <a:lstStyle/>
          <a:p>
            <a:fld id="{CD331227-691F-4B7F-8493-F4368ED92163}" type="slidenum">
              <a:rPr lang="zh-CN" altLang="en-US" smtClean="0"/>
            </a:fld>
            <a:endParaRPr lang="zh-CN" altLang="en-US"/>
          </a:p>
        </p:txBody>
      </p:sp>
      <p:sp>
        <p:nvSpPr>
          <p:cNvPr id="18" name="Text Box 5"/>
          <p:cNvSpPr txBox="1"/>
          <p:nvPr/>
        </p:nvSpPr>
        <p:spPr>
          <a:xfrm>
            <a:off x="351470" y="1302372"/>
            <a:ext cx="8673283" cy="4330994"/>
          </a:xfrm>
          <a:prstGeom prst="rect">
            <a:avLst/>
          </a:prstGeom>
          <a:noFill/>
          <a:ln w="9525">
            <a:noFill/>
          </a:ln>
        </p:spPr>
        <p:txBody>
          <a:bodyPr wrap="square" anchor="t">
            <a:spAutoFit/>
          </a:bodyPr>
          <a:lstStyle/>
          <a:p>
            <a:pPr>
              <a:lnSpc>
                <a:spcPct val="150000"/>
              </a:lnSpc>
              <a:spcBef>
                <a:spcPts val="1200"/>
              </a:spcBef>
            </a:pPr>
            <a:r>
              <a:rPr lang="zh-CN" altLang="en-US" sz="2800" b="1" dirty="0">
                <a:latin typeface="楷体" panose="02010609060101010101" pitchFamily="49" charset="-122"/>
                <a:ea typeface="楷体" panose="02010609060101010101" pitchFamily="49" charset="-122"/>
              </a:rPr>
              <a:t>计算机的工作，体现为指令的执行，实际上包含以下</a:t>
            </a:r>
            <a:r>
              <a:rPr lang="zh-CN" altLang="en-US" sz="2800" b="1" dirty="0">
                <a:solidFill>
                  <a:srgbClr val="FF0E0E"/>
                </a:solidFill>
                <a:latin typeface="楷体" panose="02010609060101010101" pitchFamily="49" charset="-122"/>
                <a:ea typeface="楷体" panose="02010609060101010101" pitchFamily="49" charset="-122"/>
              </a:rPr>
              <a:t>三个步骤</a:t>
            </a:r>
            <a:r>
              <a:rPr lang="zh-CN" altLang="en-US" sz="2800" b="1" dirty="0">
                <a:latin typeface="楷体" panose="02010609060101010101" pitchFamily="49" charset="-122"/>
                <a:ea typeface="楷体" panose="02010609060101010101" pitchFamily="49" charset="-122"/>
              </a:rPr>
              <a:t>：</a:t>
            </a:r>
            <a:endParaRPr lang="en-US" altLang="zh-CN" sz="2800" b="1" dirty="0">
              <a:latin typeface="楷体" panose="02010609060101010101" pitchFamily="49" charset="-122"/>
              <a:ea typeface="楷体" panose="02010609060101010101" pitchFamily="49" charset="-122"/>
            </a:endParaRPr>
          </a:p>
          <a:p>
            <a:pPr>
              <a:lnSpc>
                <a:spcPct val="150000"/>
              </a:lnSpc>
              <a:spcBef>
                <a:spcPts val="1200"/>
              </a:spcBef>
            </a:pPr>
            <a:r>
              <a:rPr lang="zh-CN" altLang="en-US" sz="2800" b="1" dirty="0">
                <a:latin typeface="楷体" panose="02010609060101010101" pitchFamily="49" charset="-122"/>
                <a:ea typeface="楷体" panose="02010609060101010101" pitchFamily="49" charset="-122"/>
              </a:rPr>
              <a:t>① 从主存储器中取指令（取指）；</a:t>
            </a:r>
            <a:endParaRPr lang="en-US" altLang="zh-CN" sz="2800" b="1" dirty="0">
              <a:latin typeface="楷体" panose="02010609060101010101" pitchFamily="49" charset="-122"/>
              <a:ea typeface="楷体" panose="02010609060101010101" pitchFamily="49" charset="-122"/>
            </a:endParaRPr>
          </a:p>
          <a:p>
            <a:pPr>
              <a:lnSpc>
                <a:spcPct val="150000"/>
              </a:lnSpc>
              <a:spcBef>
                <a:spcPts val="1200"/>
              </a:spcBef>
            </a:pPr>
            <a:r>
              <a:rPr lang="zh-CN" altLang="en-US" sz="2800" b="1" dirty="0">
                <a:latin typeface="楷体" panose="02010609060101010101" pitchFamily="49" charset="-122"/>
                <a:ea typeface="楷体" panose="02010609060101010101" pitchFamily="49" charset="-122"/>
              </a:rPr>
              <a:t>② 在</a:t>
            </a:r>
            <a:r>
              <a:rPr lang="en-US" altLang="zh-CN" sz="2800" b="1" dirty="0">
                <a:latin typeface="楷体" panose="02010609060101010101" pitchFamily="49" charset="-122"/>
                <a:ea typeface="楷体" panose="02010609060101010101" pitchFamily="49" charset="-122"/>
              </a:rPr>
              <a:t>CPU</a:t>
            </a:r>
            <a:r>
              <a:rPr lang="zh-CN" altLang="en-US" sz="2800" b="1" dirty="0">
                <a:latin typeface="楷体" panose="02010609060101010101" pitchFamily="49" charset="-122"/>
                <a:ea typeface="楷体" panose="02010609060101010101" pitchFamily="49" charset="-122"/>
              </a:rPr>
              <a:t>内部执行该条指令（在此过程中，</a:t>
            </a:r>
            <a:r>
              <a:rPr lang="en-US" altLang="zh-CN" sz="2800" b="1" dirty="0">
                <a:latin typeface="楷体" panose="02010609060101010101" pitchFamily="49" charset="-122"/>
                <a:ea typeface="楷体" panose="02010609060101010101" pitchFamily="49" charset="-122"/>
              </a:rPr>
              <a:t>CPU</a:t>
            </a:r>
            <a:r>
              <a:rPr lang="zh-CN" altLang="en-US" sz="2800" b="1" dirty="0">
                <a:latin typeface="楷体" panose="02010609060101010101" pitchFamily="49" charset="-122"/>
                <a:ea typeface="楷体" panose="02010609060101010101" pitchFamily="49" charset="-122"/>
              </a:rPr>
              <a:t>一般还需从主存储器中获取如操作数等相关的信息）；</a:t>
            </a:r>
            <a:endParaRPr lang="en-US" altLang="zh-CN" sz="2800" b="1" dirty="0">
              <a:latin typeface="楷体" panose="02010609060101010101" pitchFamily="49" charset="-122"/>
              <a:ea typeface="楷体" panose="02010609060101010101" pitchFamily="49" charset="-122"/>
            </a:endParaRPr>
          </a:p>
          <a:p>
            <a:pPr>
              <a:lnSpc>
                <a:spcPct val="150000"/>
              </a:lnSpc>
              <a:spcBef>
                <a:spcPts val="1200"/>
              </a:spcBef>
            </a:pPr>
            <a:r>
              <a:rPr lang="zh-CN" altLang="en-US" sz="2800" b="1" dirty="0">
                <a:latin typeface="楷体" panose="02010609060101010101" pitchFamily="49" charset="-122"/>
                <a:ea typeface="楷体" panose="02010609060101010101" pitchFamily="49" charset="-122"/>
              </a:rPr>
              <a:t>③ 结果送回存储器存放。</a:t>
            </a:r>
            <a:endParaRPr lang="en-US" altLang="zh-CN" sz="2800" b="1" dirty="0">
              <a:latin typeface="楷体" panose="02010609060101010101" pitchFamily="49" charset="-122"/>
              <a:ea typeface="楷体" panose="020106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Effect transition="in" filter="wipe(left)">
                                      <p:cBhvr>
                                        <p:cTn id="7" dur="500"/>
                                        <p:tgtEl>
                                          <p:spTgt spid="1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8">
                                            <p:txEl>
                                              <p:pRg st="1" end="1"/>
                                            </p:txEl>
                                          </p:spTgt>
                                        </p:tgtEl>
                                        <p:attrNameLst>
                                          <p:attrName>style.visibility</p:attrName>
                                        </p:attrNameLst>
                                      </p:cBhvr>
                                      <p:to>
                                        <p:strVal val="visible"/>
                                      </p:to>
                                    </p:set>
                                    <p:animEffect transition="in" filter="wipe(left)">
                                      <p:cBhvr>
                                        <p:cTn id="12" dur="500"/>
                                        <p:tgtEl>
                                          <p:spTgt spid="1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8">
                                            <p:txEl>
                                              <p:pRg st="2" end="2"/>
                                            </p:txEl>
                                          </p:spTgt>
                                        </p:tgtEl>
                                        <p:attrNameLst>
                                          <p:attrName>style.visibility</p:attrName>
                                        </p:attrNameLst>
                                      </p:cBhvr>
                                      <p:to>
                                        <p:strVal val="visible"/>
                                      </p:to>
                                    </p:set>
                                    <p:animEffect transition="in" filter="wipe(left)">
                                      <p:cBhvr>
                                        <p:cTn id="17" dur="500"/>
                                        <p:tgtEl>
                                          <p:spTgt spid="1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8">
                                            <p:txEl>
                                              <p:pRg st="3" end="3"/>
                                            </p:txEl>
                                          </p:spTgt>
                                        </p:tgtEl>
                                        <p:attrNameLst>
                                          <p:attrName>style.visibility</p:attrName>
                                        </p:attrNameLst>
                                      </p:cBhvr>
                                      <p:to>
                                        <p:strVal val="visible"/>
                                      </p:to>
                                    </p:set>
                                    <p:animEffect transition="in" filter="wipe(left)">
                                      <p:cBhvr>
                                        <p:cTn id="22" dur="500"/>
                                        <p:tgtEl>
                                          <p:spTgt spid="1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9165780" cy="6909474"/>
          </a:xfrm>
          <a:prstGeom prst="rect">
            <a:avLst/>
          </a:prstGeom>
        </p:spPr>
      </p:pic>
      <p:sp>
        <p:nvSpPr>
          <p:cNvPr id="22" name="矩形 21"/>
          <p:cNvSpPr/>
          <p:nvPr/>
        </p:nvSpPr>
        <p:spPr>
          <a:xfrm>
            <a:off x="-9525" y="-1083"/>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zh-CN" altLang="en-US" sz="2800" b="1" dirty="0">
                <a:solidFill>
                  <a:schemeClr val="bg1"/>
                </a:solidFill>
                <a:latin typeface="隶书" panose="02010509060101010101" pitchFamily="49" charset="-122"/>
                <a:ea typeface="隶书" panose="02010509060101010101" pitchFamily="49" charset="-122"/>
              </a:rPr>
              <a:t>二、寻址方式</a:t>
            </a:r>
            <a:endParaRPr lang="zh-CN" altLang="en-US" sz="2800" b="1" dirty="0">
              <a:solidFill>
                <a:schemeClr val="bg1"/>
              </a:solidFill>
              <a:latin typeface="隶书" panose="02010509060101010101" pitchFamily="49" charset="-122"/>
              <a:ea typeface="隶书" panose="02010509060101010101" pitchFamily="49" charset="-122"/>
            </a:endParaRPr>
          </a:p>
        </p:txBody>
      </p:sp>
      <p:cxnSp>
        <p:nvCxnSpPr>
          <p:cNvPr id="31" name="直接连接符 30"/>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fld id="{EA4E3781-357C-4DFB-86B0-282C9690C787}" type="datetime1">
              <a:rPr lang="zh-CN" altLang="en-US" smtClean="0"/>
            </a:fld>
            <a:endParaRPr lang="zh-CN" altLang="en-US" dirty="0"/>
          </a:p>
        </p:txBody>
      </p:sp>
      <p:sp>
        <p:nvSpPr>
          <p:cNvPr id="6" name="页脚占位符 5"/>
          <p:cNvSpPr>
            <a:spLocks noGrp="1"/>
          </p:cNvSpPr>
          <p:nvPr>
            <p:ph type="ftr" sz="quarter" idx="11"/>
          </p:nvPr>
        </p:nvSpPr>
        <p:spPr/>
        <p:txBody>
          <a:bodyPr/>
          <a:lstStyle/>
          <a:p>
            <a:r>
              <a:rPr lang="zh-CN" altLang="en-US"/>
              <a:t>计算机组成原理</a:t>
            </a:r>
            <a:r>
              <a:rPr lang="en-US" altLang="zh-CN"/>
              <a:t>--</a:t>
            </a:r>
            <a:r>
              <a:rPr lang="zh-CN" altLang="en-US"/>
              <a:t>第二章 指令系统</a:t>
            </a:r>
            <a:endParaRPr lang="zh-CN" altLang="en-US"/>
          </a:p>
        </p:txBody>
      </p:sp>
      <p:sp>
        <p:nvSpPr>
          <p:cNvPr id="8" name="灯片编号占位符 7"/>
          <p:cNvSpPr>
            <a:spLocks noGrp="1"/>
          </p:cNvSpPr>
          <p:nvPr>
            <p:ph type="sldNum" sz="quarter" idx="12"/>
          </p:nvPr>
        </p:nvSpPr>
        <p:spPr/>
        <p:txBody>
          <a:bodyPr/>
          <a:lstStyle/>
          <a:p>
            <a:fld id="{CD331227-691F-4B7F-8493-F4368ED92163}" type="slidenum">
              <a:rPr lang="zh-CN" altLang="en-US" smtClean="0"/>
            </a:fld>
            <a:endParaRPr lang="zh-CN" altLang="en-US"/>
          </a:p>
        </p:txBody>
      </p:sp>
      <p:sp>
        <p:nvSpPr>
          <p:cNvPr id="17" name="Text Box 4"/>
          <p:cNvSpPr txBox="1"/>
          <p:nvPr/>
        </p:nvSpPr>
        <p:spPr>
          <a:xfrm>
            <a:off x="312215" y="983383"/>
            <a:ext cx="8319247" cy="5161991"/>
          </a:xfrm>
          <a:prstGeom prst="rect">
            <a:avLst/>
          </a:prstGeom>
          <a:noFill/>
          <a:ln w="9525">
            <a:noFill/>
          </a:ln>
        </p:spPr>
        <p:txBody>
          <a:bodyPr wrap="square" anchor="t">
            <a:spAutoFit/>
          </a:bodyPr>
          <a:lstStyle/>
          <a:p>
            <a:pPr>
              <a:lnSpc>
                <a:spcPct val="150000"/>
              </a:lnSpc>
            </a:pPr>
            <a:r>
              <a:rPr lang="zh-CN" altLang="en-US" sz="2800" b="1" dirty="0">
                <a:latin typeface="楷体" panose="02010609060101010101" pitchFamily="49" charset="-122"/>
                <a:ea typeface="楷体" panose="02010609060101010101" pitchFamily="49" charset="-122"/>
              </a:rPr>
              <a:t>寻址方式可分为</a:t>
            </a:r>
            <a:r>
              <a:rPr lang="zh-CN" altLang="en-US" sz="2800" b="1" dirty="0">
                <a:solidFill>
                  <a:srgbClr val="0563C1"/>
                </a:solidFill>
                <a:latin typeface="楷体" panose="02010609060101010101" pitchFamily="49" charset="-122"/>
                <a:ea typeface="楷体" panose="02010609060101010101" pitchFamily="49" charset="-122"/>
              </a:rPr>
              <a:t>四大类</a:t>
            </a:r>
            <a:r>
              <a:rPr lang="zh-CN" altLang="en-US" sz="2800" b="1" dirty="0">
                <a:latin typeface="楷体" panose="02010609060101010101" pitchFamily="49" charset="-122"/>
                <a:ea typeface="楷体" panose="02010609060101010101" pitchFamily="49" charset="-122"/>
              </a:rPr>
              <a:t>，其它的寻址方式则是它们的</a:t>
            </a:r>
            <a:r>
              <a:rPr lang="zh-CN" altLang="en-US" sz="2800" b="1" dirty="0">
                <a:solidFill>
                  <a:srgbClr val="0563C1"/>
                </a:solidFill>
                <a:latin typeface="楷体" panose="02010609060101010101" pitchFamily="49" charset="-122"/>
                <a:ea typeface="楷体" panose="02010609060101010101" pitchFamily="49" charset="-122"/>
              </a:rPr>
              <a:t>变型或组合</a:t>
            </a:r>
            <a:r>
              <a:rPr lang="zh-CN" altLang="en-US" sz="2800" b="1" dirty="0">
                <a:latin typeface="楷体" panose="02010609060101010101" pitchFamily="49" charset="-122"/>
                <a:ea typeface="楷体" panose="02010609060101010101" pitchFamily="49" charset="-122"/>
              </a:rPr>
              <a:t>。</a:t>
            </a:r>
            <a:endParaRPr lang="zh-CN" altLang="en-US" sz="2800" b="1" dirty="0">
              <a:latin typeface="楷体" panose="02010609060101010101" pitchFamily="49" charset="-122"/>
              <a:ea typeface="楷体" panose="02010609060101010101" pitchFamily="49" charset="-122"/>
            </a:endParaRPr>
          </a:p>
          <a:p>
            <a:pPr>
              <a:lnSpc>
                <a:spcPct val="150000"/>
              </a:lnSpc>
            </a:pPr>
            <a:r>
              <a:rPr lang="zh-CN" altLang="en-US" sz="2800" b="1" dirty="0">
                <a:solidFill>
                  <a:srgbClr val="DF3C09"/>
                </a:solidFill>
                <a:latin typeface="楷体" panose="02010609060101010101" pitchFamily="49" charset="-122"/>
                <a:ea typeface="楷体" panose="02010609060101010101" pitchFamily="49" charset="-122"/>
              </a:rPr>
              <a:t>① 立即寻址</a:t>
            </a:r>
            <a:endParaRPr lang="en-US" altLang="zh-CN" sz="2800" b="1" dirty="0">
              <a:solidFill>
                <a:srgbClr val="DF3C09"/>
              </a:solidFill>
              <a:latin typeface="楷体" panose="02010609060101010101" pitchFamily="49" charset="-122"/>
              <a:ea typeface="楷体" panose="02010609060101010101" pitchFamily="49" charset="-122"/>
            </a:endParaRPr>
          </a:p>
          <a:p>
            <a:pPr>
              <a:lnSpc>
                <a:spcPct val="150000"/>
              </a:lnSpc>
            </a:pPr>
            <a:r>
              <a:rPr lang="zh-CN" altLang="en-US" sz="2800" b="1" dirty="0">
                <a:latin typeface="楷体" panose="02010609060101010101" pitchFamily="49" charset="-122"/>
                <a:ea typeface="楷体" panose="02010609060101010101" pitchFamily="49" charset="-122"/>
              </a:rPr>
              <a:t>在读取指令时也就从指令之中获得了操作数，即操作数包含在指令中。</a:t>
            </a:r>
            <a:endParaRPr lang="zh-CN" altLang="en-US" sz="2800" b="1" dirty="0">
              <a:latin typeface="楷体" panose="02010609060101010101" pitchFamily="49" charset="-122"/>
              <a:ea typeface="楷体" panose="02010609060101010101" pitchFamily="49" charset="-122"/>
            </a:endParaRPr>
          </a:p>
          <a:p>
            <a:pPr>
              <a:lnSpc>
                <a:spcPct val="150000"/>
              </a:lnSpc>
            </a:pPr>
            <a:r>
              <a:rPr lang="zh-CN" altLang="en-US" sz="2800" b="1" dirty="0">
                <a:solidFill>
                  <a:srgbClr val="DF3C09"/>
                </a:solidFill>
                <a:latin typeface="楷体" panose="02010609060101010101" pitchFamily="49" charset="-122"/>
                <a:ea typeface="楷体" panose="02010609060101010101" pitchFamily="49" charset="-122"/>
              </a:rPr>
              <a:t>② 直接寻址类</a:t>
            </a:r>
            <a:endParaRPr lang="en-US" altLang="zh-CN" sz="2800" b="1" dirty="0">
              <a:solidFill>
                <a:srgbClr val="DF3C09"/>
              </a:solidFill>
              <a:latin typeface="楷体" panose="02010609060101010101" pitchFamily="49" charset="-122"/>
              <a:ea typeface="楷体" panose="02010609060101010101" pitchFamily="49" charset="-122"/>
            </a:endParaRPr>
          </a:p>
          <a:p>
            <a:pPr>
              <a:lnSpc>
                <a:spcPct val="150000"/>
              </a:lnSpc>
            </a:pPr>
            <a:r>
              <a:rPr lang="zh-CN" altLang="en-US" sz="2800" b="1" dirty="0">
                <a:latin typeface="楷体" panose="02010609060101010101" pitchFamily="49" charset="-122"/>
                <a:ea typeface="楷体" panose="02010609060101010101" pitchFamily="49" charset="-122"/>
              </a:rPr>
              <a:t>直接给出主存地址或寄存器编号，从</a:t>
            </a:r>
            <a:r>
              <a:rPr lang="en-US" altLang="zh-CN" sz="2800" b="1" dirty="0">
                <a:latin typeface="楷体" panose="02010609060101010101" pitchFamily="49" charset="-122"/>
                <a:ea typeface="楷体" panose="02010609060101010101" pitchFamily="49" charset="-122"/>
              </a:rPr>
              <a:t>CPU</a:t>
            </a:r>
            <a:r>
              <a:rPr lang="zh-CN" altLang="en-US" sz="2800" b="1" dirty="0">
                <a:latin typeface="楷体" panose="02010609060101010101" pitchFamily="49" charset="-122"/>
                <a:ea typeface="楷体" panose="02010609060101010101" pitchFamily="49" charset="-122"/>
              </a:rPr>
              <a:t>内或主存单元内读取操作数。</a:t>
            </a:r>
            <a:endParaRPr lang="zh-CN" altLang="en-US" sz="2800" b="1" dirty="0">
              <a:latin typeface="楷体" panose="02010609060101010101" pitchFamily="49" charset="-122"/>
              <a:ea typeface="楷体" panose="020106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anim calcmode="lin" valueType="num">
                                      <p:cBhvr>
                                        <p:cTn id="7" dur="500" fill="hold"/>
                                        <p:tgtEl>
                                          <p:spTgt spid="17">
                                            <p:txEl>
                                              <p:pRg st="0" end="0"/>
                                            </p:txEl>
                                          </p:spTgt>
                                        </p:tgtEl>
                                        <p:attrNameLst>
                                          <p:attrName>ppt_x</p:attrName>
                                        </p:attrNameLst>
                                      </p:cBhvr>
                                      <p:tavLst>
                                        <p:tav tm="0">
                                          <p:val>
                                            <p:strVal val="#ppt_x-#ppt_w/2"/>
                                          </p:val>
                                        </p:tav>
                                        <p:tav tm="100000">
                                          <p:val>
                                            <p:strVal val="#ppt_x"/>
                                          </p:val>
                                        </p:tav>
                                      </p:tavLst>
                                    </p:anim>
                                    <p:anim calcmode="lin" valueType="num">
                                      <p:cBhvr>
                                        <p:cTn id="8" dur="500" fill="hold"/>
                                        <p:tgtEl>
                                          <p:spTgt spid="17">
                                            <p:txEl>
                                              <p:pRg st="0" end="0"/>
                                            </p:txEl>
                                          </p:spTgt>
                                        </p:tgtEl>
                                        <p:attrNameLst>
                                          <p:attrName>ppt_y</p:attrName>
                                        </p:attrNameLst>
                                      </p:cBhvr>
                                      <p:tavLst>
                                        <p:tav tm="0">
                                          <p:val>
                                            <p:strVal val="#ppt_y"/>
                                          </p:val>
                                        </p:tav>
                                        <p:tav tm="100000">
                                          <p:val>
                                            <p:strVal val="#ppt_y"/>
                                          </p:val>
                                        </p:tav>
                                      </p:tavLst>
                                    </p:anim>
                                    <p:anim calcmode="lin" valueType="num">
                                      <p:cBhvr>
                                        <p:cTn id="9" dur="500" fill="hold"/>
                                        <p:tgtEl>
                                          <p:spTgt spid="17">
                                            <p:txEl>
                                              <p:pRg st="0" end="0"/>
                                            </p:txEl>
                                          </p:spTgt>
                                        </p:tgtEl>
                                        <p:attrNameLst>
                                          <p:attrName>ppt_w</p:attrName>
                                        </p:attrNameLst>
                                      </p:cBhvr>
                                      <p:tavLst>
                                        <p:tav tm="0">
                                          <p:val>
                                            <p:fltVal val="0"/>
                                          </p:val>
                                        </p:tav>
                                        <p:tav tm="100000">
                                          <p:val>
                                            <p:strVal val="#ppt_w"/>
                                          </p:val>
                                        </p:tav>
                                      </p:tavLst>
                                    </p:anim>
                                    <p:anim calcmode="lin" valueType="num">
                                      <p:cBhvr>
                                        <p:cTn id="10" dur="500" fill="hold"/>
                                        <p:tgtEl>
                                          <p:spTgt spid="17">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17" presetClass="entr" presetSubtype="8" fill="hold" grpId="0" nodeType="clickEffect">
                                  <p:stCondLst>
                                    <p:cond delay="0"/>
                                  </p:stCondLst>
                                  <p:childTnLst>
                                    <p:set>
                                      <p:cBhvr>
                                        <p:cTn id="14" dur="1" fill="hold">
                                          <p:stCondLst>
                                            <p:cond delay="0"/>
                                          </p:stCondLst>
                                        </p:cTn>
                                        <p:tgtEl>
                                          <p:spTgt spid="17">
                                            <p:txEl>
                                              <p:pRg st="1" end="1"/>
                                            </p:txEl>
                                          </p:spTgt>
                                        </p:tgtEl>
                                        <p:attrNameLst>
                                          <p:attrName>style.visibility</p:attrName>
                                        </p:attrNameLst>
                                      </p:cBhvr>
                                      <p:to>
                                        <p:strVal val="visible"/>
                                      </p:to>
                                    </p:set>
                                    <p:anim calcmode="lin" valueType="num">
                                      <p:cBhvr>
                                        <p:cTn id="15" dur="500" fill="hold"/>
                                        <p:tgtEl>
                                          <p:spTgt spid="17">
                                            <p:txEl>
                                              <p:pRg st="1" end="1"/>
                                            </p:txEl>
                                          </p:spTgt>
                                        </p:tgtEl>
                                        <p:attrNameLst>
                                          <p:attrName>ppt_x</p:attrName>
                                        </p:attrNameLst>
                                      </p:cBhvr>
                                      <p:tavLst>
                                        <p:tav tm="0">
                                          <p:val>
                                            <p:strVal val="#ppt_x-#ppt_w/2"/>
                                          </p:val>
                                        </p:tav>
                                        <p:tav tm="100000">
                                          <p:val>
                                            <p:strVal val="#ppt_x"/>
                                          </p:val>
                                        </p:tav>
                                      </p:tavLst>
                                    </p:anim>
                                    <p:anim calcmode="lin" valueType="num">
                                      <p:cBhvr>
                                        <p:cTn id="16" dur="500" fill="hold"/>
                                        <p:tgtEl>
                                          <p:spTgt spid="17">
                                            <p:txEl>
                                              <p:pRg st="1" end="1"/>
                                            </p:txEl>
                                          </p:spTgt>
                                        </p:tgtEl>
                                        <p:attrNameLst>
                                          <p:attrName>ppt_y</p:attrName>
                                        </p:attrNameLst>
                                      </p:cBhvr>
                                      <p:tavLst>
                                        <p:tav tm="0">
                                          <p:val>
                                            <p:strVal val="#ppt_y"/>
                                          </p:val>
                                        </p:tav>
                                        <p:tav tm="100000">
                                          <p:val>
                                            <p:strVal val="#ppt_y"/>
                                          </p:val>
                                        </p:tav>
                                      </p:tavLst>
                                    </p:anim>
                                    <p:anim calcmode="lin" valueType="num">
                                      <p:cBhvr>
                                        <p:cTn id="17" dur="500" fill="hold"/>
                                        <p:tgtEl>
                                          <p:spTgt spid="17">
                                            <p:txEl>
                                              <p:pRg st="1" end="1"/>
                                            </p:txEl>
                                          </p:spTgt>
                                        </p:tgtEl>
                                        <p:attrNameLst>
                                          <p:attrName>ppt_w</p:attrName>
                                        </p:attrNameLst>
                                      </p:cBhvr>
                                      <p:tavLst>
                                        <p:tav tm="0">
                                          <p:val>
                                            <p:fltVal val="0"/>
                                          </p:val>
                                        </p:tav>
                                        <p:tav tm="100000">
                                          <p:val>
                                            <p:strVal val="#ppt_w"/>
                                          </p:val>
                                        </p:tav>
                                      </p:tavLst>
                                    </p:anim>
                                    <p:anim calcmode="lin" valueType="num">
                                      <p:cBhvr>
                                        <p:cTn id="18" dur="500" fill="hold"/>
                                        <p:tgtEl>
                                          <p:spTgt spid="17">
                                            <p:txEl>
                                              <p:pRg st="1" end="1"/>
                                            </p:txEl>
                                          </p:spTgt>
                                        </p:tgtEl>
                                        <p:attrNameLst>
                                          <p:attrName>ppt_h</p:attrName>
                                        </p:attrNameLst>
                                      </p:cBhvr>
                                      <p:tavLst>
                                        <p:tav tm="0">
                                          <p:val>
                                            <p:strVal val="#ppt_h"/>
                                          </p:val>
                                        </p:tav>
                                        <p:tav tm="100000">
                                          <p:val>
                                            <p:strVal val="#ppt_h"/>
                                          </p:val>
                                        </p:tav>
                                      </p:tavLst>
                                    </p:anim>
                                  </p:childTnLst>
                                </p:cTn>
                              </p:par>
                            </p:childTnLst>
                          </p:cTn>
                        </p:par>
                      </p:childTnLst>
                    </p:cTn>
                  </p:par>
                  <p:par>
                    <p:cTn id="19" fill="hold">
                      <p:stCondLst>
                        <p:cond delay="indefinite"/>
                      </p:stCondLst>
                      <p:childTnLst>
                        <p:par>
                          <p:cTn id="20" fill="hold">
                            <p:stCondLst>
                              <p:cond delay="0"/>
                            </p:stCondLst>
                            <p:childTnLst>
                              <p:par>
                                <p:cTn id="21" presetID="17" presetClass="entr" presetSubtype="8" fill="hold" grpId="0" nodeType="clickEffect">
                                  <p:stCondLst>
                                    <p:cond delay="0"/>
                                  </p:stCondLst>
                                  <p:childTnLst>
                                    <p:set>
                                      <p:cBhvr>
                                        <p:cTn id="22" dur="1" fill="hold">
                                          <p:stCondLst>
                                            <p:cond delay="0"/>
                                          </p:stCondLst>
                                        </p:cTn>
                                        <p:tgtEl>
                                          <p:spTgt spid="17">
                                            <p:txEl>
                                              <p:pRg st="2" end="2"/>
                                            </p:txEl>
                                          </p:spTgt>
                                        </p:tgtEl>
                                        <p:attrNameLst>
                                          <p:attrName>style.visibility</p:attrName>
                                        </p:attrNameLst>
                                      </p:cBhvr>
                                      <p:to>
                                        <p:strVal val="visible"/>
                                      </p:to>
                                    </p:set>
                                    <p:anim calcmode="lin" valueType="num">
                                      <p:cBhvr>
                                        <p:cTn id="23" dur="500" fill="hold"/>
                                        <p:tgtEl>
                                          <p:spTgt spid="17">
                                            <p:txEl>
                                              <p:pRg st="2" end="2"/>
                                            </p:txEl>
                                          </p:spTgt>
                                        </p:tgtEl>
                                        <p:attrNameLst>
                                          <p:attrName>ppt_x</p:attrName>
                                        </p:attrNameLst>
                                      </p:cBhvr>
                                      <p:tavLst>
                                        <p:tav tm="0">
                                          <p:val>
                                            <p:strVal val="#ppt_x-#ppt_w/2"/>
                                          </p:val>
                                        </p:tav>
                                        <p:tav tm="100000">
                                          <p:val>
                                            <p:strVal val="#ppt_x"/>
                                          </p:val>
                                        </p:tav>
                                      </p:tavLst>
                                    </p:anim>
                                    <p:anim calcmode="lin" valueType="num">
                                      <p:cBhvr>
                                        <p:cTn id="24" dur="500" fill="hold"/>
                                        <p:tgtEl>
                                          <p:spTgt spid="17">
                                            <p:txEl>
                                              <p:pRg st="2" end="2"/>
                                            </p:txEl>
                                          </p:spTgt>
                                        </p:tgtEl>
                                        <p:attrNameLst>
                                          <p:attrName>ppt_y</p:attrName>
                                        </p:attrNameLst>
                                      </p:cBhvr>
                                      <p:tavLst>
                                        <p:tav tm="0">
                                          <p:val>
                                            <p:strVal val="#ppt_y"/>
                                          </p:val>
                                        </p:tav>
                                        <p:tav tm="100000">
                                          <p:val>
                                            <p:strVal val="#ppt_y"/>
                                          </p:val>
                                        </p:tav>
                                      </p:tavLst>
                                    </p:anim>
                                    <p:anim calcmode="lin" valueType="num">
                                      <p:cBhvr>
                                        <p:cTn id="25" dur="500" fill="hold"/>
                                        <p:tgtEl>
                                          <p:spTgt spid="17">
                                            <p:txEl>
                                              <p:pRg st="2" end="2"/>
                                            </p:txEl>
                                          </p:spTgt>
                                        </p:tgtEl>
                                        <p:attrNameLst>
                                          <p:attrName>ppt_w</p:attrName>
                                        </p:attrNameLst>
                                      </p:cBhvr>
                                      <p:tavLst>
                                        <p:tav tm="0">
                                          <p:val>
                                            <p:fltVal val="0"/>
                                          </p:val>
                                        </p:tav>
                                        <p:tav tm="100000">
                                          <p:val>
                                            <p:strVal val="#ppt_w"/>
                                          </p:val>
                                        </p:tav>
                                      </p:tavLst>
                                    </p:anim>
                                    <p:anim calcmode="lin" valueType="num">
                                      <p:cBhvr>
                                        <p:cTn id="26" dur="500" fill="hold"/>
                                        <p:tgtEl>
                                          <p:spTgt spid="17">
                                            <p:txEl>
                                              <p:pRg st="2" end="2"/>
                                            </p:txEl>
                                          </p:spTgt>
                                        </p:tgtEl>
                                        <p:attrNameLst>
                                          <p:attrName>ppt_h</p:attrName>
                                        </p:attrNameLst>
                                      </p:cBhvr>
                                      <p:tavLst>
                                        <p:tav tm="0">
                                          <p:val>
                                            <p:strVal val="#ppt_h"/>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17" presetClass="entr" presetSubtype="8" fill="hold" grpId="0" nodeType="clickEffect">
                                  <p:stCondLst>
                                    <p:cond delay="0"/>
                                  </p:stCondLst>
                                  <p:childTnLst>
                                    <p:set>
                                      <p:cBhvr>
                                        <p:cTn id="30" dur="1" fill="hold">
                                          <p:stCondLst>
                                            <p:cond delay="0"/>
                                          </p:stCondLst>
                                        </p:cTn>
                                        <p:tgtEl>
                                          <p:spTgt spid="17">
                                            <p:txEl>
                                              <p:pRg st="3" end="3"/>
                                            </p:txEl>
                                          </p:spTgt>
                                        </p:tgtEl>
                                        <p:attrNameLst>
                                          <p:attrName>style.visibility</p:attrName>
                                        </p:attrNameLst>
                                      </p:cBhvr>
                                      <p:to>
                                        <p:strVal val="visible"/>
                                      </p:to>
                                    </p:set>
                                    <p:anim calcmode="lin" valueType="num">
                                      <p:cBhvr>
                                        <p:cTn id="31" dur="500" fill="hold"/>
                                        <p:tgtEl>
                                          <p:spTgt spid="17">
                                            <p:txEl>
                                              <p:pRg st="3" end="3"/>
                                            </p:txEl>
                                          </p:spTgt>
                                        </p:tgtEl>
                                        <p:attrNameLst>
                                          <p:attrName>ppt_x</p:attrName>
                                        </p:attrNameLst>
                                      </p:cBhvr>
                                      <p:tavLst>
                                        <p:tav tm="0">
                                          <p:val>
                                            <p:strVal val="#ppt_x-#ppt_w/2"/>
                                          </p:val>
                                        </p:tav>
                                        <p:tav tm="100000">
                                          <p:val>
                                            <p:strVal val="#ppt_x"/>
                                          </p:val>
                                        </p:tav>
                                      </p:tavLst>
                                    </p:anim>
                                    <p:anim calcmode="lin" valueType="num">
                                      <p:cBhvr>
                                        <p:cTn id="32" dur="500" fill="hold"/>
                                        <p:tgtEl>
                                          <p:spTgt spid="17">
                                            <p:txEl>
                                              <p:pRg st="3" end="3"/>
                                            </p:txEl>
                                          </p:spTgt>
                                        </p:tgtEl>
                                        <p:attrNameLst>
                                          <p:attrName>ppt_y</p:attrName>
                                        </p:attrNameLst>
                                      </p:cBhvr>
                                      <p:tavLst>
                                        <p:tav tm="0">
                                          <p:val>
                                            <p:strVal val="#ppt_y"/>
                                          </p:val>
                                        </p:tav>
                                        <p:tav tm="100000">
                                          <p:val>
                                            <p:strVal val="#ppt_y"/>
                                          </p:val>
                                        </p:tav>
                                      </p:tavLst>
                                    </p:anim>
                                    <p:anim calcmode="lin" valueType="num">
                                      <p:cBhvr>
                                        <p:cTn id="33" dur="500" fill="hold"/>
                                        <p:tgtEl>
                                          <p:spTgt spid="17">
                                            <p:txEl>
                                              <p:pRg st="3" end="3"/>
                                            </p:txEl>
                                          </p:spTgt>
                                        </p:tgtEl>
                                        <p:attrNameLst>
                                          <p:attrName>ppt_w</p:attrName>
                                        </p:attrNameLst>
                                      </p:cBhvr>
                                      <p:tavLst>
                                        <p:tav tm="0">
                                          <p:val>
                                            <p:fltVal val="0"/>
                                          </p:val>
                                        </p:tav>
                                        <p:tav tm="100000">
                                          <p:val>
                                            <p:strVal val="#ppt_w"/>
                                          </p:val>
                                        </p:tav>
                                      </p:tavLst>
                                    </p:anim>
                                    <p:anim calcmode="lin" valueType="num">
                                      <p:cBhvr>
                                        <p:cTn id="34" dur="500" fill="hold"/>
                                        <p:tgtEl>
                                          <p:spTgt spid="17">
                                            <p:txEl>
                                              <p:pRg st="3" end="3"/>
                                            </p:txEl>
                                          </p:spTgt>
                                        </p:tgtEl>
                                        <p:attrNameLst>
                                          <p:attrName>ppt_h</p:attrName>
                                        </p:attrNameLst>
                                      </p:cBhvr>
                                      <p:tavLst>
                                        <p:tav tm="0">
                                          <p:val>
                                            <p:strVal val="#ppt_h"/>
                                          </p:val>
                                        </p:tav>
                                        <p:tav tm="100000">
                                          <p:val>
                                            <p:strVal val="#ppt_h"/>
                                          </p:val>
                                        </p:tav>
                                      </p:tavLst>
                                    </p:anim>
                                  </p:childTnLst>
                                </p:cTn>
                              </p:par>
                            </p:childTnLst>
                          </p:cTn>
                        </p:par>
                      </p:childTnLst>
                    </p:cTn>
                  </p:par>
                  <p:par>
                    <p:cTn id="35" fill="hold">
                      <p:stCondLst>
                        <p:cond delay="indefinite"/>
                      </p:stCondLst>
                      <p:childTnLst>
                        <p:par>
                          <p:cTn id="36" fill="hold">
                            <p:stCondLst>
                              <p:cond delay="0"/>
                            </p:stCondLst>
                            <p:childTnLst>
                              <p:par>
                                <p:cTn id="37" presetID="17" presetClass="entr" presetSubtype="8" fill="hold" grpId="0" nodeType="clickEffect">
                                  <p:stCondLst>
                                    <p:cond delay="0"/>
                                  </p:stCondLst>
                                  <p:childTnLst>
                                    <p:set>
                                      <p:cBhvr>
                                        <p:cTn id="38" dur="1" fill="hold">
                                          <p:stCondLst>
                                            <p:cond delay="0"/>
                                          </p:stCondLst>
                                        </p:cTn>
                                        <p:tgtEl>
                                          <p:spTgt spid="17">
                                            <p:txEl>
                                              <p:pRg st="4" end="4"/>
                                            </p:txEl>
                                          </p:spTgt>
                                        </p:tgtEl>
                                        <p:attrNameLst>
                                          <p:attrName>style.visibility</p:attrName>
                                        </p:attrNameLst>
                                      </p:cBhvr>
                                      <p:to>
                                        <p:strVal val="visible"/>
                                      </p:to>
                                    </p:set>
                                    <p:anim calcmode="lin" valueType="num">
                                      <p:cBhvr>
                                        <p:cTn id="39" dur="500" fill="hold"/>
                                        <p:tgtEl>
                                          <p:spTgt spid="17">
                                            <p:txEl>
                                              <p:pRg st="4" end="4"/>
                                            </p:txEl>
                                          </p:spTgt>
                                        </p:tgtEl>
                                        <p:attrNameLst>
                                          <p:attrName>ppt_x</p:attrName>
                                        </p:attrNameLst>
                                      </p:cBhvr>
                                      <p:tavLst>
                                        <p:tav tm="0">
                                          <p:val>
                                            <p:strVal val="#ppt_x-#ppt_w/2"/>
                                          </p:val>
                                        </p:tav>
                                        <p:tav tm="100000">
                                          <p:val>
                                            <p:strVal val="#ppt_x"/>
                                          </p:val>
                                        </p:tav>
                                      </p:tavLst>
                                    </p:anim>
                                    <p:anim calcmode="lin" valueType="num">
                                      <p:cBhvr>
                                        <p:cTn id="40" dur="500" fill="hold"/>
                                        <p:tgtEl>
                                          <p:spTgt spid="17">
                                            <p:txEl>
                                              <p:pRg st="4" end="4"/>
                                            </p:txEl>
                                          </p:spTgt>
                                        </p:tgtEl>
                                        <p:attrNameLst>
                                          <p:attrName>ppt_y</p:attrName>
                                        </p:attrNameLst>
                                      </p:cBhvr>
                                      <p:tavLst>
                                        <p:tav tm="0">
                                          <p:val>
                                            <p:strVal val="#ppt_y"/>
                                          </p:val>
                                        </p:tav>
                                        <p:tav tm="100000">
                                          <p:val>
                                            <p:strVal val="#ppt_y"/>
                                          </p:val>
                                        </p:tav>
                                      </p:tavLst>
                                    </p:anim>
                                    <p:anim calcmode="lin" valueType="num">
                                      <p:cBhvr>
                                        <p:cTn id="41" dur="500" fill="hold"/>
                                        <p:tgtEl>
                                          <p:spTgt spid="17">
                                            <p:txEl>
                                              <p:pRg st="4" end="4"/>
                                            </p:txEl>
                                          </p:spTgt>
                                        </p:tgtEl>
                                        <p:attrNameLst>
                                          <p:attrName>ppt_w</p:attrName>
                                        </p:attrNameLst>
                                      </p:cBhvr>
                                      <p:tavLst>
                                        <p:tav tm="0">
                                          <p:val>
                                            <p:fltVal val="0"/>
                                          </p:val>
                                        </p:tav>
                                        <p:tav tm="100000">
                                          <p:val>
                                            <p:strVal val="#ppt_w"/>
                                          </p:val>
                                        </p:tav>
                                      </p:tavLst>
                                    </p:anim>
                                    <p:anim calcmode="lin" valueType="num">
                                      <p:cBhvr>
                                        <p:cTn id="42" dur="500" fill="hold"/>
                                        <p:tgtEl>
                                          <p:spTgt spid="17">
                                            <p:txEl>
                                              <p:pRg st="4" end="4"/>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9165780" cy="6909474"/>
          </a:xfrm>
          <a:prstGeom prst="rect">
            <a:avLst/>
          </a:prstGeom>
        </p:spPr>
      </p:pic>
      <p:sp>
        <p:nvSpPr>
          <p:cNvPr id="22" name="矩形 21"/>
          <p:cNvSpPr/>
          <p:nvPr/>
        </p:nvSpPr>
        <p:spPr>
          <a:xfrm>
            <a:off x="-9525" y="-1083"/>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zh-CN" altLang="en-US" sz="2800" b="1" dirty="0">
                <a:solidFill>
                  <a:schemeClr val="bg1"/>
                </a:solidFill>
                <a:latin typeface="隶书" panose="02010509060101010101" pitchFamily="49" charset="-122"/>
                <a:ea typeface="隶书" panose="02010509060101010101" pitchFamily="49" charset="-122"/>
              </a:rPr>
              <a:t>二、寻址方式</a:t>
            </a:r>
            <a:endParaRPr lang="zh-CN" altLang="en-US" sz="2800" b="1" dirty="0">
              <a:solidFill>
                <a:schemeClr val="bg1"/>
              </a:solidFill>
              <a:latin typeface="隶书" panose="02010509060101010101" pitchFamily="49" charset="-122"/>
              <a:ea typeface="隶书" panose="02010509060101010101" pitchFamily="49" charset="-122"/>
            </a:endParaRPr>
          </a:p>
        </p:txBody>
      </p:sp>
      <p:cxnSp>
        <p:nvCxnSpPr>
          <p:cNvPr id="31" name="直接连接符 30"/>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fld id="{8EAC532D-3D28-4B26-871C-2574BD3F207E}" type="datetime1">
              <a:rPr lang="zh-CN" altLang="en-US" smtClean="0"/>
            </a:fld>
            <a:endParaRPr lang="zh-CN" altLang="en-US" dirty="0"/>
          </a:p>
        </p:txBody>
      </p:sp>
      <p:sp>
        <p:nvSpPr>
          <p:cNvPr id="6" name="页脚占位符 5"/>
          <p:cNvSpPr>
            <a:spLocks noGrp="1"/>
          </p:cNvSpPr>
          <p:nvPr>
            <p:ph type="ftr" sz="quarter" idx="11"/>
          </p:nvPr>
        </p:nvSpPr>
        <p:spPr/>
        <p:txBody>
          <a:bodyPr/>
          <a:lstStyle/>
          <a:p>
            <a:r>
              <a:rPr lang="zh-CN" altLang="en-US"/>
              <a:t>计算机组成原理</a:t>
            </a:r>
            <a:r>
              <a:rPr lang="en-US" altLang="zh-CN"/>
              <a:t>--</a:t>
            </a:r>
            <a:r>
              <a:rPr lang="zh-CN" altLang="en-US"/>
              <a:t>第二章 指令系统</a:t>
            </a:r>
            <a:endParaRPr lang="zh-CN" altLang="en-US"/>
          </a:p>
        </p:txBody>
      </p:sp>
      <p:sp>
        <p:nvSpPr>
          <p:cNvPr id="8" name="灯片编号占位符 7"/>
          <p:cNvSpPr>
            <a:spLocks noGrp="1"/>
          </p:cNvSpPr>
          <p:nvPr>
            <p:ph type="sldNum" sz="quarter" idx="12"/>
          </p:nvPr>
        </p:nvSpPr>
        <p:spPr/>
        <p:txBody>
          <a:bodyPr/>
          <a:lstStyle/>
          <a:p>
            <a:fld id="{CD331227-691F-4B7F-8493-F4368ED92163}" type="slidenum">
              <a:rPr lang="zh-CN" altLang="en-US" smtClean="0"/>
            </a:fld>
            <a:endParaRPr lang="zh-CN" altLang="en-US"/>
          </a:p>
        </p:txBody>
      </p:sp>
      <p:sp>
        <p:nvSpPr>
          <p:cNvPr id="17" name="Text Box 4"/>
          <p:cNvSpPr txBox="1"/>
          <p:nvPr/>
        </p:nvSpPr>
        <p:spPr>
          <a:xfrm>
            <a:off x="330108" y="1191602"/>
            <a:ext cx="8319247" cy="4515660"/>
          </a:xfrm>
          <a:prstGeom prst="rect">
            <a:avLst/>
          </a:prstGeom>
          <a:noFill/>
          <a:ln w="9525">
            <a:noFill/>
          </a:ln>
        </p:spPr>
        <p:txBody>
          <a:bodyPr wrap="square" anchor="t">
            <a:spAutoFit/>
          </a:bodyPr>
          <a:lstStyle/>
          <a:p>
            <a:pPr>
              <a:lnSpc>
                <a:spcPct val="150000"/>
              </a:lnSpc>
            </a:pPr>
            <a:r>
              <a:rPr lang="zh-CN" altLang="en-US" sz="2800" b="1" dirty="0">
                <a:solidFill>
                  <a:srgbClr val="DF3C09"/>
                </a:solidFill>
                <a:latin typeface="楷体" panose="02010609060101010101" pitchFamily="49" charset="-122"/>
                <a:ea typeface="楷体" panose="02010609060101010101" pitchFamily="49" charset="-122"/>
              </a:rPr>
              <a:t>③ 间接寻址类</a:t>
            </a:r>
            <a:endParaRPr lang="en-US" altLang="zh-CN" sz="2800" b="1" dirty="0">
              <a:solidFill>
                <a:srgbClr val="DF3C09"/>
              </a:solidFill>
              <a:latin typeface="楷体" panose="02010609060101010101" pitchFamily="49" charset="-122"/>
              <a:ea typeface="楷体" panose="02010609060101010101" pitchFamily="49" charset="-122"/>
            </a:endParaRPr>
          </a:p>
          <a:p>
            <a:pPr>
              <a:lnSpc>
                <a:spcPct val="150000"/>
              </a:lnSpc>
            </a:pPr>
            <a:r>
              <a:rPr lang="zh-CN" altLang="en-US" sz="2800" b="1" dirty="0">
                <a:latin typeface="楷体" panose="02010609060101010101" pitchFamily="49" charset="-122"/>
                <a:ea typeface="楷体" panose="02010609060101010101" pitchFamily="49" charset="-122"/>
              </a:rPr>
              <a:t>先从某寄存器中或主存中读取地址，再按这个地址访问主存以读取操作数。</a:t>
            </a:r>
            <a:endParaRPr lang="zh-CN" altLang="en-US" sz="2800" b="1" dirty="0">
              <a:latin typeface="楷体" panose="02010609060101010101" pitchFamily="49" charset="-122"/>
              <a:ea typeface="楷体" panose="02010609060101010101" pitchFamily="49" charset="-122"/>
            </a:endParaRPr>
          </a:p>
          <a:p>
            <a:pPr>
              <a:lnSpc>
                <a:spcPct val="150000"/>
              </a:lnSpc>
            </a:pPr>
            <a:r>
              <a:rPr lang="zh-CN" altLang="en-US" sz="2800" b="1" dirty="0">
                <a:solidFill>
                  <a:srgbClr val="DF3C09"/>
                </a:solidFill>
                <a:latin typeface="楷体" panose="02010609060101010101" pitchFamily="49" charset="-122"/>
                <a:ea typeface="楷体" panose="02010609060101010101" pitchFamily="49" charset="-122"/>
              </a:rPr>
              <a:t>④ 变址类</a:t>
            </a:r>
            <a:endParaRPr lang="en-US" altLang="zh-CN" sz="2800" b="1" dirty="0">
              <a:solidFill>
                <a:srgbClr val="DF3C09"/>
              </a:solidFill>
              <a:latin typeface="楷体" panose="02010609060101010101" pitchFamily="49" charset="-122"/>
              <a:ea typeface="楷体" panose="02010609060101010101" pitchFamily="49" charset="-122"/>
            </a:endParaRPr>
          </a:p>
          <a:p>
            <a:pPr>
              <a:lnSpc>
                <a:spcPct val="150000"/>
              </a:lnSpc>
            </a:pPr>
            <a:r>
              <a:rPr lang="zh-CN" altLang="en-US" sz="2800" b="1" dirty="0">
                <a:latin typeface="楷体" panose="02010609060101010101" pitchFamily="49" charset="-122"/>
                <a:ea typeface="楷体" panose="02010609060101010101" pitchFamily="49" charset="-122"/>
              </a:rPr>
              <a:t>指令给出的是形式地址（不是最终地址），经过某种变换（例如相加、相减、高低位地址拼接等），才获得有效地址，据此访问主存储器以读取操作数。</a:t>
            </a:r>
            <a:endParaRPr lang="zh-CN" altLang="en-US" sz="2800" b="1" dirty="0">
              <a:latin typeface="楷体" panose="02010609060101010101" pitchFamily="49" charset="-122"/>
              <a:ea typeface="楷体" panose="020106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anim calcmode="lin" valueType="num">
                                      <p:cBhvr>
                                        <p:cTn id="7" dur="500" fill="hold"/>
                                        <p:tgtEl>
                                          <p:spTgt spid="17">
                                            <p:txEl>
                                              <p:pRg st="0" end="0"/>
                                            </p:txEl>
                                          </p:spTgt>
                                        </p:tgtEl>
                                        <p:attrNameLst>
                                          <p:attrName>ppt_x</p:attrName>
                                        </p:attrNameLst>
                                      </p:cBhvr>
                                      <p:tavLst>
                                        <p:tav tm="0">
                                          <p:val>
                                            <p:strVal val="#ppt_x-#ppt_w/2"/>
                                          </p:val>
                                        </p:tav>
                                        <p:tav tm="100000">
                                          <p:val>
                                            <p:strVal val="#ppt_x"/>
                                          </p:val>
                                        </p:tav>
                                      </p:tavLst>
                                    </p:anim>
                                    <p:anim calcmode="lin" valueType="num">
                                      <p:cBhvr>
                                        <p:cTn id="8" dur="500" fill="hold"/>
                                        <p:tgtEl>
                                          <p:spTgt spid="17">
                                            <p:txEl>
                                              <p:pRg st="0" end="0"/>
                                            </p:txEl>
                                          </p:spTgt>
                                        </p:tgtEl>
                                        <p:attrNameLst>
                                          <p:attrName>ppt_y</p:attrName>
                                        </p:attrNameLst>
                                      </p:cBhvr>
                                      <p:tavLst>
                                        <p:tav tm="0">
                                          <p:val>
                                            <p:strVal val="#ppt_y"/>
                                          </p:val>
                                        </p:tav>
                                        <p:tav tm="100000">
                                          <p:val>
                                            <p:strVal val="#ppt_y"/>
                                          </p:val>
                                        </p:tav>
                                      </p:tavLst>
                                    </p:anim>
                                    <p:anim calcmode="lin" valueType="num">
                                      <p:cBhvr>
                                        <p:cTn id="9" dur="500" fill="hold"/>
                                        <p:tgtEl>
                                          <p:spTgt spid="17">
                                            <p:txEl>
                                              <p:pRg st="0" end="0"/>
                                            </p:txEl>
                                          </p:spTgt>
                                        </p:tgtEl>
                                        <p:attrNameLst>
                                          <p:attrName>ppt_w</p:attrName>
                                        </p:attrNameLst>
                                      </p:cBhvr>
                                      <p:tavLst>
                                        <p:tav tm="0">
                                          <p:val>
                                            <p:fltVal val="0"/>
                                          </p:val>
                                        </p:tav>
                                        <p:tav tm="100000">
                                          <p:val>
                                            <p:strVal val="#ppt_w"/>
                                          </p:val>
                                        </p:tav>
                                      </p:tavLst>
                                    </p:anim>
                                    <p:anim calcmode="lin" valueType="num">
                                      <p:cBhvr>
                                        <p:cTn id="10" dur="500" fill="hold"/>
                                        <p:tgtEl>
                                          <p:spTgt spid="17">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17" presetClass="entr" presetSubtype="8" fill="hold" grpId="0" nodeType="clickEffect">
                                  <p:stCondLst>
                                    <p:cond delay="0"/>
                                  </p:stCondLst>
                                  <p:childTnLst>
                                    <p:set>
                                      <p:cBhvr>
                                        <p:cTn id="14" dur="1" fill="hold">
                                          <p:stCondLst>
                                            <p:cond delay="0"/>
                                          </p:stCondLst>
                                        </p:cTn>
                                        <p:tgtEl>
                                          <p:spTgt spid="17">
                                            <p:txEl>
                                              <p:pRg st="1" end="1"/>
                                            </p:txEl>
                                          </p:spTgt>
                                        </p:tgtEl>
                                        <p:attrNameLst>
                                          <p:attrName>style.visibility</p:attrName>
                                        </p:attrNameLst>
                                      </p:cBhvr>
                                      <p:to>
                                        <p:strVal val="visible"/>
                                      </p:to>
                                    </p:set>
                                    <p:anim calcmode="lin" valueType="num">
                                      <p:cBhvr>
                                        <p:cTn id="15" dur="500" fill="hold"/>
                                        <p:tgtEl>
                                          <p:spTgt spid="17">
                                            <p:txEl>
                                              <p:pRg st="1" end="1"/>
                                            </p:txEl>
                                          </p:spTgt>
                                        </p:tgtEl>
                                        <p:attrNameLst>
                                          <p:attrName>ppt_x</p:attrName>
                                        </p:attrNameLst>
                                      </p:cBhvr>
                                      <p:tavLst>
                                        <p:tav tm="0">
                                          <p:val>
                                            <p:strVal val="#ppt_x-#ppt_w/2"/>
                                          </p:val>
                                        </p:tav>
                                        <p:tav tm="100000">
                                          <p:val>
                                            <p:strVal val="#ppt_x"/>
                                          </p:val>
                                        </p:tav>
                                      </p:tavLst>
                                    </p:anim>
                                    <p:anim calcmode="lin" valueType="num">
                                      <p:cBhvr>
                                        <p:cTn id="16" dur="500" fill="hold"/>
                                        <p:tgtEl>
                                          <p:spTgt spid="17">
                                            <p:txEl>
                                              <p:pRg st="1" end="1"/>
                                            </p:txEl>
                                          </p:spTgt>
                                        </p:tgtEl>
                                        <p:attrNameLst>
                                          <p:attrName>ppt_y</p:attrName>
                                        </p:attrNameLst>
                                      </p:cBhvr>
                                      <p:tavLst>
                                        <p:tav tm="0">
                                          <p:val>
                                            <p:strVal val="#ppt_y"/>
                                          </p:val>
                                        </p:tav>
                                        <p:tav tm="100000">
                                          <p:val>
                                            <p:strVal val="#ppt_y"/>
                                          </p:val>
                                        </p:tav>
                                      </p:tavLst>
                                    </p:anim>
                                    <p:anim calcmode="lin" valueType="num">
                                      <p:cBhvr>
                                        <p:cTn id="17" dur="500" fill="hold"/>
                                        <p:tgtEl>
                                          <p:spTgt spid="17">
                                            <p:txEl>
                                              <p:pRg st="1" end="1"/>
                                            </p:txEl>
                                          </p:spTgt>
                                        </p:tgtEl>
                                        <p:attrNameLst>
                                          <p:attrName>ppt_w</p:attrName>
                                        </p:attrNameLst>
                                      </p:cBhvr>
                                      <p:tavLst>
                                        <p:tav tm="0">
                                          <p:val>
                                            <p:fltVal val="0"/>
                                          </p:val>
                                        </p:tav>
                                        <p:tav tm="100000">
                                          <p:val>
                                            <p:strVal val="#ppt_w"/>
                                          </p:val>
                                        </p:tav>
                                      </p:tavLst>
                                    </p:anim>
                                    <p:anim calcmode="lin" valueType="num">
                                      <p:cBhvr>
                                        <p:cTn id="18" dur="500" fill="hold"/>
                                        <p:tgtEl>
                                          <p:spTgt spid="17">
                                            <p:txEl>
                                              <p:pRg st="1" end="1"/>
                                            </p:txEl>
                                          </p:spTgt>
                                        </p:tgtEl>
                                        <p:attrNameLst>
                                          <p:attrName>ppt_h</p:attrName>
                                        </p:attrNameLst>
                                      </p:cBhvr>
                                      <p:tavLst>
                                        <p:tav tm="0">
                                          <p:val>
                                            <p:strVal val="#ppt_h"/>
                                          </p:val>
                                        </p:tav>
                                        <p:tav tm="100000">
                                          <p:val>
                                            <p:strVal val="#ppt_h"/>
                                          </p:val>
                                        </p:tav>
                                      </p:tavLst>
                                    </p:anim>
                                  </p:childTnLst>
                                </p:cTn>
                              </p:par>
                            </p:childTnLst>
                          </p:cTn>
                        </p:par>
                      </p:childTnLst>
                    </p:cTn>
                  </p:par>
                  <p:par>
                    <p:cTn id="19" fill="hold">
                      <p:stCondLst>
                        <p:cond delay="indefinite"/>
                      </p:stCondLst>
                      <p:childTnLst>
                        <p:par>
                          <p:cTn id="20" fill="hold">
                            <p:stCondLst>
                              <p:cond delay="0"/>
                            </p:stCondLst>
                            <p:childTnLst>
                              <p:par>
                                <p:cTn id="21" presetID="17" presetClass="entr" presetSubtype="8" fill="hold" grpId="0" nodeType="clickEffect">
                                  <p:stCondLst>
                                    <p:cond delay="0"/>
                                  </p:stCondLst>
                                  <p:childTnLst>
                                    <p:set>
                                      <p:cBhvr>
                                        <p:cTn id="22" dur="1" fill="hold">
                                          <p:stCondLst>
                                            <p:cond delay="0"/>
                                          </p:stCondLst>
                                        </p:cTn>
                                        <p:tgtEl>
                                          <p:spTgt spid="17">
                                            <p:txEl>
                                              <p:pRg st="2" end="2"/>
                                            </p:txEl>
                                          </p:spTgt>
                                        </p:tgtEl>
                                        <p:attrNameLst>
                                          <p:attrName>style.visibility</p:attrName>
                                        </p:attrNameLst>
                                      </p:cBhvr>
                                      <p:to>
                                        <p:strVal val="visible"/>
                                      </p:to>
                                    </p:set>
                                    <p:anim calcmode="lin" valueType="num">
                                      <p:cBhvr>
                                        <p:cTn id="23" dur="500" fill="hold"/>
                                        <p:tgtEl>
                                          <p:spTgt spid="17">
                                            <p:txEl>
                                              <p:pRg st="2" end="2"/>
                                            </p:txEl>
                                          </p:spTgt>
                                        </p:tgtEl>
                                        <p:attrNameLst>
                                          <p:attrName>ppt_x</p:attrName>
                                        </p:attrNameLst>
                                      </p:cBhvr>
                                      <p:tavLst>
                                        <p:tav tm="0">
                                          <p:val>
                                            <p:strVal val="#ppt_x-#ppt_w/2"/>
                                          </p:val>
                                        </p:tav>
                                        <p:tav tm="100000">
                                          <p:val>
                                            <p:strVal val="#ppt_x"/>
                                          </p:val>
                                        </p:tav>
                                      </p:tavLst>
                                    </p:anim>
                                    <p:anim calcmode="lin" valueType="num">
                                      <p:cBhvr>
                                        <p:cTn id="24" dur="500" fill="hold"/>
                                        <p:tgtEl>
                                          <p:spTgt spid="17">
                                            <p:txEl>
                                              <p:pRg st="2" end="2"/>
                                            </p:txEl>
                                          </p:spTgt>
                                        </p:tgtEl>
                                        <p:attrNameLst>
                                          <p:attrName>ppt_y</p:attrName>
                                        </p:attrNameLst>
                                      </p:cBhvr>
                                      <p:tavLst>
                                        <p:tav tm="0">
                                          <p:val>
                                            <p:strVal val="#ppt_y"/>
                                          </p:val>
                                        </p:tav>
                                        <p:tav tm="100000">
                                          <p:val>
                                            <p:strVal val="#ppt_y"/>
                                          </p:val>
                                        </p:tav>
                                      </p:tavLst>
                                    </p:anim>
                                    <p:anim calcmode="lin" valueType="num">
                                      <p:cBhvr>
                                        <p:cTn id="25" dur="500" fill="hold"/>
                                        <p:tgtEl>
                                          <p:spTgt spid="17">
                                            <p:txEl>
                                              <p:pRg st="2" end="2"/>
                                            </p:txEl>
                                          </p:spTgt>
                                        </p:tgtEl>
                                        <p:attrNameLst>
                                          <p:attrName>ppt_w</p:attrName>
                                        </p:attrNameLst>
                                      </p:cBhvr>
                                      <p:tavLst>
                                        <p:tav tm="0">
                                          <p:val>
                                            <p:fltVal val="0"/>
                                          </p:val>
                                        </p:tav>
                                        <p:tav tm="100000">
                                          <p:val>
                                            <p:strVal val="#ppt_w"/>
                                          </p:val>
                                        </p:tav>
                                      </p:tavLst>
                                    </p:anim>
                                    <p:anim calcmode="lin" valueType="num">
                                      <p:cBhvr>
                                        <p:cTn id="26" dur="500" fill="hold"/>
                                        <p:tgtEl>
                                          <p:spTgt spid="17">
                                            <p:txEl>
                                              <p:pRg st="2" end="2"/>
                                            </p:txEl>
                                          </p:spTgt>
                                        </p:tgtEl>
                                        <p:attrNameLst>
                                          <p:attrName>ppt_h</p:attrName>
                                        </p:attrNameLst>
                                      </p:cBhvr>
                                      <p:tavLst>
                                        <p:tav tm="0">
                                          <p:val>
                                            <p:strVal val="#ppt_h"/>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17" presetClass="entr" presetSubtype="8" fill="hold" grpId="0" nodeType="clickEffect">
                                  <p:stCondLst>
                                    <p:cond delay="0"/>
                                  </p:stCondLst>
                                  <p:childTnLst>
                                    <p:set>
                                      <p:cBhvr>
                                        <p:cTn id="30" dur="1" fill="hold">
                                          <p:stCondLst>
                                            <p:cond delay="0"/>
                                          </p:stCondLst>
                                        </p:cTn>
                                        <p:tgtEl>
                                          <p:spTgt spid="17">
                                            <p:txEl>
                                              <p:pRg st="3" end="3"/>
                                            </p:txEl>
                                          </p:spTgt>
                                        </p:tgtEl>
                                        <p:attrNameLst>
                                          <p:attrName>style.visibility</p:attrName>
                                        </p:attrNameLst>
                                      </p:cBhvr>
                                      <p:to>
                                        <p:strVal val="visible"/>
                                      </p:to>
                                    </p:set>
                                    <p:anim calcmode="lin" valueType="num">
                                      <p:cBhvr>
                                        <p:cTn id="31" dur="500" fill="hold"/>
                                        <p:tgtEl>
                                          <p:spTgt spid="17">
                                            <p:txEl>
                                              <p:pRg st="3" end="3"/>
                                            </p:txEl>
                                          </p:spTgt>
                                        </p:tgtEl>
                                        <p:attrNameLst>
                                          <p:attrName>ppt_x</p:attrName>
                                        </p:attrNameLst>
                                      </p:cBhvr>
                                      <p:tavLst>
                                        <p:tav tm="0">
                                          <p:val>
                                            <p:strVal val="#ppt_x-#ppt_w/2"/>
                                          </p:val>
                                        </p:tav>
                                        <p:tav tm="100000">
                                          <p:val>
                                            <p:strVal val="#ppt_x"/>
                                          </p:val>
                                        </p:tav>
                                      </p:tavLst>
                                    </p:anim>
                                    <p:anim calcmode="lin" valueType="num">
                                      <p:cBhvr>
                                        <p:cTn id="32" dur="500" fill="hold"/>
                                        <p:tgtEl>
                                          <p:spTgt spid="17">
                                            <p:txEl>
                                              <p:pRg st="3" end="3"/>
                                            </p:txEl>
                                          </p:spTgt>
                                        </p:tgtEl>
                                        <p:attrNameLst>
                                          <p:attrName>ppt_y</p:attrName>
                                        </p:attrNameLst>
                                      </p:cBhvr>
                                      <p:tavLst>
                                        <p:tav tm="0">
                                          <p:val>
                                            <p:strVal val="#ppt_y"/>
                                          </p:val>
                                        </p:tav>
                                        <p:tav tm="100000">
                                          <p:val>
                                            <p:strVal val="#ppt_y"/>
                                          </p:val>
                                        </p:tav>
                                      </p:tavLst>
                                    </p:anim>
                                    <p:anim calcmode="lin" valueType="num">
                                      <p:cBhvr>
                                        <p:cTn id="33" dur="500" fill="hold"/>
                                        <p:tgtEl>
                                          <p:spTgt spid="17">
                                            <p:txEl>
                                              <p:pRg st="3" end="3"/>
                                            </p:txEl>
                                          </p:spTgt>
                                        </p:tgtEl>
                                        <p:attrNameLst>
                                          <p:attrName>ppt_w</p:attrName>
                                        </p:attrNameLst>
                                      </p:cBhvr>
                                      <p:tavLst>
                                        <p:tav tm="0">
                                          <p:val>
                                            <p:fltVal val="0"/>
                                          </p:val>
                                        </p:tav>
                                        <p:tav tm="100000">
                                          <p:val>
                                            <p:strVal val="#ppt_w"/>
                                          </p:val>
                                        </p:tav>
                                      </p:tavLst>
                                    </p:anim>
                                    <p:anim calcmode="lin" valueType="num">
                                      <p:cBhvr>
                                        <p:cTn id="34" dur="500" fill="hold"/>
                                        <p:tgtEl>
                                          <p:spTgt spid="17">
                                            <p:txEl>
                                              <p:pRg st="3" end="3"/>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9165780" cy="6909474"/>
          </a:xfrm>
          <a:prstGeom prst="rect">
            <a:avLst/>
          </a:prstGeom>
        </p:spPr>
      </p:pic>
      <p:sp>
        <p:nvSpPr>
          <p:cNvPr id="22" name="矩形 21"/>
          <p:cNvSpPr/>
          <p:nvPr/>
        </p:nvSpPr>
        <p:spPr>
          <a:xfrm>
            <a:off x="-9525" y="-1083"/>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zh-CN" altLang="en-US" sz="2800" b="1" dirty="0">
                <a:solidFill>
                  <a:schemeClr val="bg1"/>
                </a:solidFill>
                <a:latin typeface="隶书" panose="02010509060101010101" pitchFamily="49" charset="-122"/>
                <a:ea typeface="隶书" panose="02010509060101010101" pitchFamily="49" charset="-122"/>
              </a:rPr>
              <a:t>二、寻址方式</a:t>
            </a:r>
            <a:endParaRPr lang="zh-CN" altLang="en-US" sz="2800" b="1" dirty="0">
              <a:solidFill>
                <a:schemeClr val="bg1"/>
              </a:solidFill>
              <a:latin typeface="隶书" panose="02010509060101010101" pitchFamily="49" charset="-122"/>
              <a:ea typeface="隶书" panose="02010509060101010101" pitchFamily="49" charset="-122"/>
            </a:endParaRPr>
          </a:p>
        </p:txBody>
      </p:sp>
      <p:cxnSp>
        <p:nvCxnSpPr>
          <p:cNvPr id="31" name="直接连接符 30"/>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fld id="{9959BE5E-367B-4B5F-9AB6-06FEB9AA6B31}" type="datetime1">
              <a:rPr lang="zh-CN" altLang="en-US" smtClean="0"/>
            </a:fld>
            <a:endParaRPr lang="zh-CN" altLang="en-US" dirty="0"/>
          </a:p>
        </p:txBody>
      </p:sp>
      <p:sp>
        <p:nvSpPr>
          <p:cNvPr id="6" name="页脚占位符 5"/>
          <p:cNvSpPr>
            <a:spLocks noGrp="1"/>
          </p:cNvSpPr>
          <p:nvPr>
            <p:ph type="ftr" sz="quarter" idx="11"/>
          </p:nvPr>
        </p:nvSpPr>
        <p:spPr/>
        <p:txBody>
          <a:bodyPr/>
          <a:lstStyle/>
          <a:p>
            <a:r>
              <a:rPr lang="zh-CN" altLang="en-US"/>
              <a:t>计算机组成原理</a:t>
            </a:r>
            <a:r>
              <a:rPr lang="en-US" altLang="zh-CN"/>
              <a:t>--</a:t>
            </a:r>
            <a:r>
              <a:rPr lang="zh-CN" altLang="en-US"/>
              <a:t>第二章 指令系统</a:t>
            </a:r>
            <a:endParaRPr lang="zh-CN" altLang="en-US"/>
          </a:p>
        </p:txBody>
      </p:sp>
      <p:sp>
        <p:nvSpPr>
          <p:cNvPr id="8" name="灯片编号占位符 7"/>
          <p:cNvSpPr>
            <a:spLocks noGrp="1"/>
          </p:cNvSpPr>
          <p:nvPr>
            <p:ph type="sldNum" sz="quarter" idx="12"/>
          </p:nvPr>
        </p:nvSpPr>
        <p:spPr/>
        <p:txBody>
          <a:bodyPr/>
          <a:lstStyle/>
          <a:p>
            <a:fld id="{CD331227-691F-4B7F-8493-F4368ED92163}" type="slidenum">
              <a:rPr lang="zh-CN" altLang="en-US" smtClean="0"/>
            </a:fld>
            <a:endParaRPr lang="zh-CN" altLang="en-US"/>
          </a:p>
        </p:txBody>
      </p:sp>
      <p:sp>
        <p:nvSpPr>
          <p:cNvPr id="17" name="Text Box 4"/>
          <p:cNvSpPr txBox="1"/>
          <p:nvPr/>
        </p:nvSpPr>
        <p:spPr>
          <a:xfrm>
            <a:off x="141424" y="916998"/>
            <a:ext cx="4836978" cy="637675"/>
          </a:xfrm>
          <a:prstGeom prst="rect">
            <a:avLst/>
          </a:prstGeom>
          <a:noFill/>
          <a:ln w="9525">
            <a:noFill/>
          </a:ln>
        </p:spPr>
        <p:txBody>
          <a:bodyPr wrap="square" anchor="t">
            <a:spAutoFit/>
          </a:bodyPr>
          <a:lstStyle/>
          <a:p>
            <a:pPr>
              <a:lnSpc>
                <a:spcPct val="150000"/>
              </a:lnSpc>
            </a:pPr>
            <a:r>
              <a:rPr lang="zh-CN" altLang="en-US" sz="2800" b="1" dirty="0">
                <a:solidFill>
                  <a:srgbClr val="DF3C09"/>
                </a:solidFill>
                <a:latin typeface="楷体" panose="02010609060101010101" pitchFamily="49" charset="-122"/>
                <a:ea typeface="楷体" panose="02010609060101010101" pitchFamily="49" charset="-122"/>
              </a:rPr>
              <a:t>（</a:t>
            </a:r>
            <a:r>
              <a:rPr lang="en-US" altLang="zh-CN" sz="2800" b="1" dirty="0">
                <a:solidFill>
                  <a:srgbClr val="DF3C09"/>
                </a:solidFill>
                <a:latin typeface="楷体" panose="02010609060101010101" pitchFamily="49" charset="-122"/>
                <a:ea typeface="楷体" panose="02010609060101010101" pitchFamily="49" charset="-122"/>
              </a:rPr>
              <a:t>1</a:t>
            </a:r>
            <a:r>
              <a:rPr lang="zh-CN" altLang="en-US" sz="2800" b="1" dirty="0">
                <a:solidFill>
                  <a:srgbClr val="DF3C09"/>
                </a:solidFill>
                <a:latin typeface="楷体" panose="02010609060101010101" pitchFamily="49" charset="-122"/>
                <a:ea typeface="楷体" panose="02010609060101010101" pitchFamily="49" charset="-122"/>
              </a:rPr>
              <a:t>）立即寻址方式</a:t>
            </a:r>
            <a:endParaRPr lang="en-US" altLang="zh-CN" sz="2800" b="1" dirty="0">
              <a:solidFill>
                <a:srgbClr val="DF3C09"/>
              </a:solidFill>
              <a:latin typeface="楷体" panose="02010609060101010101" pitchFamily="49" charset="-122"/>
              <a:ea typeface="楷体" panose="02010609060101010101" pitchFamily="49" charset="-122"/>
            </a:endParaRPr>
          </a:p>
        </p:txBody>
      </p:sp>
      <p:sp>
        <p:nvSpPr>
          <p:cNvPr id="12" name="Text Box 4"/>
          <p:cNvSpPr txBox="1"/>
          <p:nvPr/>
        </p:nvSpPr>
        <p:spPr>
          <a:xfrm>
            <a:off x="378142" y="1696009"/>
            <a:ext cx="8319247" cy="3869329"/>
          </a:xfrm>
          <a:prstGeom prst="rect">
            <a:avLst/>
          </a:prstGeom>
          <a:noFill/>
          <a:ln w="9525">
            <a:noFill/>
          </a:ln>
        </p:spPr>
        <p:txBody>
          <a:bodyPr wrap="square" anchor="t">
            <a:spAutoFit/>
          </a:bodyPr>
          <a:lstStyle/>
          <a:p>
            <a:pPr>
              <a:lnSpc>
                <a:spcPct val="150000"/>
              </a:lnSpc>
            </a:pPr>
            <a:r>
              <a:rPr lang="zh-CN" altLang="en-US" sz="2800" b="1" dirty="0">
                <a:latin typeface="楷体" panose="02010609060101010101" pitchFamily="49" charset="-122"/>
                <a:ea typeface="楷体" panose="02010609060101010101" pitchFamily="49" charset="-122"/>
              </a:rPr>
              <a:t>立即寻址是一种特殊的寻址方式。</a:t>
            </a:r>
            <a:endParaRPr lang="en-US" altLang="zh-CN" sz="2800" b="1" dirty="0">
              <a:latin typeface="楷体" panose="02010609060101010101" pitchFamily="49" charset="-122"/>
              <a:ea typeface="楷体" panose="02010609060101010101" pitchFamily="49" charset="-122"/>
            </a:endParaRPr>
          </a:p>
          <a:p>
            <a:pPr>
              <a:lnSpc>
                <a:spcPct val="150000"/>
              </a:lnSpc>
            </a:pPr>
            <a:r>
              <a:rPr lang="zh-CN" altLang="en-US" sz="2800" b="1" dirty="0">
                <a:latin typeface="楷体" panose="02010609060101010101" pitchFamily="49" charset="-122"/>
                <a:ea typeface="楷体" panose="02010609060101010101" pitchFamily="49" charset="-122"/>
              </a:rPr>
              <a:t>指令中在操作码字段后面的部分不是通常意义上的操作数地址，而是操作数本身，也就是在取出指令的同时也就取出了可以立即使用的操作数。</a:t>
            </a:r>
            <a:endParaRPr lang="en-US" altLang="zh-CN" sz="2800" b="1" dirty="0">
              <a:latin typeface="楷体" panose="02010609060101010101" pitchFamily="49" charset="-122"/>
              <a:ea typeface="楷体" panose="02010609060101010101" pitchFamily="49" charset="-122"/>
            </a:endParaRPr>
          </a:p>
          <a:p>
            <a:pPr>
              <a:lnSpc>
                <a:spcPct val="150000"/>
              </a:lnSpc>
            </a:pPr>
            <a:endParaRPr lang="en-US" altLang="zh-CN" sz="2800" b="1" dirty="0">
              <a:latin typeface="楷体" panose="02010609060101010101" pitchFamily="49" charset="-122"/>
              <a:ea typeface="楷体" panose="02010609060101010101" pitchFamily="49" charset="-122"/>
            </a:endParaRPr>
          </a:p>
          <a:p>
            <a:pPr>
              <a:lnSpc>
                <a:spcPct val="150000"/>
              </a:lnSpc>
            </a:pPr>
            <a:r>
              <a:rPr lang="zh-CN" altLang="en-US" sz="2800" b="1" dirty="0">
                <a:latin typeface="楷体" panose="02010609060101010101" pitchFamily="49" charset="-122"/>
                <a:ea typeface="楷体" panose="02010609060101010101" pitchFamily="49" charset="-122"/>
              </a:rPr>
              <a:t>例： </a:t>
            </a:r>
            <a:r>
              <a:rPr lang="en-US" altLang="zh-CN" sz="2800" b="1" dirty="0">
                <a:latin typeface="楷体" panose="02010609060101010101" pitchFamily="49" charset="-122"/>
                <a:ea typeface="楷体" panose="02010609060101010101" pitchFamily="49" charset="-122"/>
              </a:rPr>
              <a:t>MOV AX</a:t>
            </a:r>
            <a:r>
              <a:rPr lang="zh-CN" altLang="en-US" sz="2800" b="1" dirty="0">
                <a:latin typeface="楷体" panose="02010609060101010101" pitchFamily="49" charset="-122"/>
                <a:ea typeface="楷体" panose="02010609060101010101" pitchFamily="49" charset="-122"/>
              </a:rPr>
              <a:t>，</a:t>
            </a:r>
            <a:r>
              <a:rPr lang="en-US" altLang="zh-CN" sz="2800" b="1" dirty="0">
                <a:latin typeface="楷体" panose="02010609060101010101" pitchFamily="49" charset="-122"/>
                <a:ea typeface="楷体" panose="02010609060101010101" pitchFamily="49" charset="-122"/>
              </a:rPr>
              <a:t>1234H</a:t>
            </a:r>
            <a:endParaRPr lang="en-US" altLang="zh-CN" sz="2800" b="1" dirty="0">
              <a:latin typeface="楷体" panose="02010609060101010101" pitchFamily="49" charset="-122"/>
              <a:ea typeface="楷体" panose="020106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anim calcmode="lin" valueType="num">
                                      <p:cBhvr>
                                        <p:cTn id="7" dur="500" fill="hold"/>
                                        <p:tgtEl>
                                          <p:spTgt spid="17">
                                            <p:txEl>
                                              <p:pRg st="0" end="0"/>
                                            </p:txEl>
                                          </p:spTgt>
                                        </p:tgtEl>
                                        <p:attrNameLst>
                                          <p:attrName>ppt_x</p:attrName>
                                        </p:attrNameLst>
                                      </p:cBhvr>
                                      <p:tavLst>
                                        <p:tav tm="0">
                                          <p:val>
                                            <p:strVal val="#ppt_x-#ppt_w/2"/>
                                          </p:val>
                                        </p:tav>
                                        <p:tav tm="100000">
                                          <p:val>
                                            <p:strVal val="#ppt_x"/>
                                          </p:val>
                                        </p:tav>
                                      </p:tavLst>
                                    </p:anim>
                                    <p:anim calcmode="lin" valueType="num">
                                      <p:cBhvr>
                                        <p:cTn id="8" dur="500" fill="hold"/>
                                        <p:tgtEl>
                                          <p:spTgt spid="17">
                                            <p:txEl>
                                              <p:pRg st="0" end="0"/>
                                            </p:txEl>
                                          </p:spTgt>
                                        </p:tgtEl>
                                        <p:attrNameLst>
                                          <p:attrName>ppt_y</p:attrName>
                                        </p:attrNameLst>
                                      </p:cBhvr>
                                      <p:tavLst>
                                        <p:tav tm="0">
                                          <p:val>
                                            <p:strVal val="#ppt_y"/>
                                          </p:val>
                                        </p:tav>
                                        <p:tav tm="100000">
                                          <p:val>
                                            <p:strVal val="#ppt_y"/>
                                          </p:val>
                                        </p:tav>
                                      </p:tavLst>
                                    </p:anim>
                                    <p:anim calcmode="lin" valueType="num">
                                      <p:cBhvr>
                                        <p:cTn id="9" dur="500" fill="hold"/>
                                        <p:tgtEl>
                                          <p:spTgt spid="17">
                                            <p:txEl>
                                              <p:pRg st="0" end="0"/>
                                            </p:txEl>
                                          </p:spTgt>
                                        </p:tgtEl>
                                        <p:attrNameLst>
                                          <p:attrName>ppt_w</p:attrName>
                                        </p:attrNameLst>
                                      </p:cBhvr>
                                      <p:tavLst>
                                        <p:tav tm="0">
                                          <p:val>
                                            <p:fltVal val="0"/>
                                          </p:val>
                                        </p:tav>
                                        <p:tav tm="100000">
                                          <p:val>
                                            <p:strVal val="#ppt_w"/>
                                          </p:val>
                                        </p:tav>
                                      </p:tavLst>
                                    </p:anim>
                                    <p:anim calcmode="lin" valueType="num">
                                      <p:cBhvr>
                                        <p:cTn id="10" dur="500" fill="hold"/>
                                        <p:tgtEl>
                                          <p:spTgt spid="17">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17" presetClass="entr" presetSubtype="8" fill="hold" grpId="0" nodeType="clickEffect">
                                  <p:stCondLst>
                                    <p:cond delay="0"/>
                                  </p:stCondLst>
                                  <p:childTnLst>
                                    <p:set>
                                      <p:cBhvr>
                                        <p:cTn id="14" dur="1" fill="hold">
                                          <p:stCondLst>
                                            <p:cond delay="0"/>
                                          </p:stCondLst>
                                        </p:cTn>
                                        <p:tgtEl>
                                          <p:spTgt spid="12">
                                            <p:txEl>
                                              <p:pRg st="0" end="0"/>
                                            </p:txEl>
                                          </p:spTgt>
                                        </p:tgtEl>
                                        <p:attrNameLst>
                                          <p:attrName>style.visibility</p:attrName>
                                        </p:attrNameLst>
                                      </p:cBhvr>
                                      <p:to>
                                        <p:strVal val="visible"/>
                                      </p:to>
                                    </p:set>
                                    <p:anim calcmode="lin" valueType="num">
                                      <p:cBhvr>
                                        <p:cTn id="15" dur="500" fill="hold"/>
                                        <p:tgtEl>
                                          <p:spTgt spid="12">
                                            <p:txEl>
                                              <p:pRg st="0" end="0"/>
                                            </p:txEl>
                                          </p:spTgt>
                                        </p:tgtEl>
                                        <p:attrNameLst>
                                          <p:attrName>ppt_x</p:attrName>
                                        </p:attrNameLst>
                                      </p:cBhvr>
                                      <p:tavLst>
                                        <p:tav tm="0">
                                          <p:val>
                                            <p:strVal val="#ppt_x-#ppt_w/2"/>
                                          </p:val>
                                        </p:tav>
                                        <p:tav tm="100000">
                                          <p:val>
                                            <p:strVal val="#ppt_x"/>
                                          </p:val>
                                        </p:tav>
                                      </p:tavLst>
                                    </p:anim>
                                    <p:anim calcmode="lin" valueType="num">
                                      <p:cBhvr>
                                        <p:cTn id="16" dur="500" fill="hold"/>
                                        <p:tgtEl>
                                          <p:spTgt spid="12">
                                            <p:txEl>
                                              <p:pRg st="0" end="0"/>
                                            </p:txEl>
                                          </p:spTgt>
                                        </p:tgtEl>
                                        <p:attrNameLst>
                                          <p:attrName>ppt_y</p:attrName>
                                        </p:attrNameLst>
                                      </p:cBhvr>
                                      <p:tavLst>
                                        <p:tav tm="0">
                                          <p:val>
                                            <p:strVal val="#ppt_y"/>
                                          </p:val>
                                        </p:tav>
                                        <p:tav tm="100000">
                                          <p:val>
                                            <p:strVal val="#ppt_y"/>
                                          </p:val>
                                        </p:tav>
                                      </p:tavLst>
                                    </p:anim>
                                    <p:anim calcmode="lin" valueType="num">
                                      <p:cBhvr>
                                        <p:cTn id="17" dur="500" fill="hold"/>
                                        <p:tgtEl>
                                          <p:spTgt spid="12">
                                            <p:txEl>
                                              <p:pRg st="0" end="0"/>
                                            </p:txEl>
                                          </p:spTgt>
                                        </p:tgtEl>
                                        <p:attrNameLst>
                                          <p:attrName>ppt_w</p:attrName>
                                        </p:attrNameLst>
                                      </p:cBhvr>
                                      <p:tavLst>
                                        <p:tav tm="0">
                                          <p:val>
                                            <p:fltVal val="0"/>
                                          </p:val>
                                        </p:tav>
                                        <p:tav tm="100000">
                                          <p:val>
                                            <p:strVal val="#ppt_w"/>
                                          </p:val>
                                        </p:tav>
                                      </p:tavLst>
                                    </p:anim>
                                    <p:anim calcmode="lin" valueType="num">
                                      <p:cBhvr>
                                        <p:cTn id="18" dur="500" fill="hold"/>
                                        <p:tgtEl>
                                          <p:spTgt spid="12">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19" fill="hold">
                      <p:stCondLst>
                        <p:cond delay="indefinite"/>
                      </p:stCondLst>
                      <p:childTnLst>
                        <p:par>
                          <p:cTn id="20" fill="hold">
                            <p:stCondLst>
                              <p:cond delay="0"/>
                            </p:stCondLst>
                            <p:childTnLst>
                              <p:par>
                                <p:cTn id="21" presetID="17" presetClass="entr" presetSubtype="8" fill="hold" grpId="0" nodeType="clickEffect">
                                  <p:stCondLst>
                                    <p:cond delay="0"/>
                                  </p:stCondLst>
                                  <p:childTnLst>
                                    <p:set>
                                      <p:cBhvr>
                                        <p:cTn id="22" dur="1" fill="hold">
                                          <p:stCondLst>
                                            <p:cond delay="0"/>
                                          </p:stCondLst>
                                        </p:cTn>
                                        <p:tgtEl>
                                          <p:spTgt spid="12">
                                            <p:txEl>
                                              <p:pRg st="1" end="1"/>
                                            </p:txEl>
                                          </p:spTgt>
                                        </p:tgtEl>
                                        <p:attrNameLst>
                                          <p:attrName>style.visibility</p:attrName>
                                        </p:attrNameLst>
                                      </p:cBhvr>
                                      <p:to>
                                        <p:strVal val="visible"/>
                                      </p:to>
                                    </p:set>
                                    <p:anim calcmode="lin" valueType="num">
                                      <p:cBhvr>
                                        <p:cTn id="23" dur="500" fill="hold"/>
                                        <p:tgtEl>
                                          <p:spTgt spid="12">
                                            <p:txEl>
                                              <p:pRg st="1" end="1"/>
                                            </p:txEl>
                                          </p:spTgt>
                                        </p:tgtEl>
                                        <p:attrNameLst>
                                          <p:attrName>ppt_x</p:attrName>
                                        </p:attrNameLst>
                                      </p:cBhvr>
                                      <p:tavLst>
                                        <p:tav tm="0">
                                          <p:val>
                                            <p:strVal val="#ppt_x-#ppt_w/2"/>
                                          </p:val>
                                        </p:tav>
                                        <p:tav tm="100000">
                                          <p:val>
                                            <p:strVal val="#ppt_x"/>
                                          </p:val>
                                        </p:tav>
                                      </p:tavLst>
                                    </p:anim>
                                    <p:anim calcmode="lin" valueType="num">
                                      <p:cBhvr>
                                        <p:cTn id="24" dur="500" fill="hold"/>
                                        <p:tgtEl>
                                          <p:spTgt spid="12">
                                            <p:txEl>
                                              <p:pRg st="1" end="1"/>
                                            </p:txEl>
                                          </p:spTgt>
                                        </p:tgtEl>
                                        <p:attrNameLst>
                                          <p:attrName>ppt_y</p:attrName>
                                        </p:attrNameLst>
                                      </p:cBhvr>
                                      <p:tavLst>
                                        <p:tav tm="0">
                                          <p:val>
                                            <p:strVal val="#ppt_y"/>
                                          </p:val>
                                        </p:tav>
                                        <p:tav tm="100000">
                                          <p:val>
                                            <p:strVal val="#ppt_y"/>
                                          </p:val>
                                        </p:tav>
                                      </p:tavLst>
                                    </p:anim>
                                    <p:anim calcmode="lin" valueType="num">
                                      <p:cBhvr>
                                        <p:cTn id="25" dur="500" fill="hold"/>
                                        <p:tgtEl>
                                          <p:spTgt spid="12">
                                            <p:txEl>
                                              <p:pRg st="1" end="1"/>
                                            </p:txEl>
                                          </p:spTgt>
                                        </p:tgtEl>
                                        <p:attrNameLst>
                                          <p:attrName>ppt_w</p:attrName>
                                        </p:attrNameLst>
                                      </p:cBhvr>
                                      <p:tavLst>
                                        <p:tav tm="0">
                                          <p:val>
                                            <p:fltVal val="0"/>
                                          </p:val>
                                        </p:tav>
                                        <p:tav tm="100000">
                                          <p:val>
                                            <p:strVal val="#ppt_w"/>
                                          </p:val>
                                        </p:tav>
                                      </p:tavLst>
                                    </p:anim>
                                    <p:anim calcmode="lin" valueType="num">
                                      <p:cBhvr>
                                        <p:cTn id="26" dur="500" fill="hold"/>
                                        <p:tgtEl>
                                          <p:spTgt spid="12">
                                            <p:txEl>
                                              <p:pRg st="1" end="1"/>
                                            </p:txEl>
                                          </p:spTgt>
                                        </p:tgtEl>
                                        <p:attrNameLst>
                                          <p:attrName>ppt_h</p:attrName>
                                        </p:attrNameLst>
                                      </p:cBhvr>
                                      <p:tavLst>
                                        <p:tav tm="0">
                                          <p:val>
                                            <p:strVal val="#ppt_h"/>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17" presetClass="entr" presetSubtype="8" fill="hold" grpId="0" nodeType="clickEffect">
                                  <p:stCondLst>
                                    <p:cond delay="0"/>
                                  </p:stCondLst>
                                  <p:childTnLst>
                                    <p:set>
                                      <p:cBhvr>
                                        <p:cTn id="30" dur="1" fill="hold">
                                          <p:stCondLst>
                                            <p:cond delay="0"/>
                                          </p:stCondLst>
                                        </p:cTn>
                                        <p:tgtEl>
                                          <p:spTgt spid="12">
                                            <p:txEl>
                                              <p:pRg st="3" end="3"/>
                                            </p:txEl>
                                          </p:spTgt>
                                        </p:tgtEl>
                                        <p:attrNameLst>
                                          <p:attrName>style.visibility</p:attrName>
                                        </p:attrNameLst>
                                      </p:cBhvr>
                                      <p:to>
                                        <p:strVal val="visible"/>
                                      </p:to>
                                    </p:set>
                                    <p:anim calcmode="lin" valueType="num">
                                      <p:cBhvr>
                                        <p:cTn id="31" dur="500" fill="hold"/>
                                        <p:tgtEl>
                                          <p:spTgt spid="12">
                                            <p:txEl>
                                              <p:pRg st="3" end="3"/>
                                            </p:txEl>
                                          </p:spTgt>
                                        </p:tgtEl>
                                        <p:attrNameLst>
                                          <p:attrName>ppt_x</p:attrName>
                                        </p:attrNameLst>
                                      </p:cBhvr>
                                      <p:tavLst>
                                        <p:tav tm="0">
                                          <p:val>
                                            <p:strVal val="#ppt_x-#ppt_w/2"/>
                                          </p:val>
                                        </p:tav>
                                        <p:tav tm="100000">
                                          <p:val>
                                            <p:strVal val="#ppt_x"/>
                                          </p:val>
                                        </p:tav>
                                      </p:tavLst>
                                    </p:anim>
                                    <p:anim calcmode="lin" valueType="num">
                                      <p:cBhvr>
                                        <p:cTn id="32" dur="500" fill="hold"/>
                                        <p:tgtEl>
                                          <p:spTgt spid="12">
                                            <p:txEl>
                                              <p:pRg st="3" end="3"/>
                                            </p:txEl>
                                          </p:spTgt>
                                        </p:tgtEl>
                                        <p:attrNameLst>
                                          <p:attrName>ppt_y</p:attrName>
                                        </p:attrNameLst>
                                      </p:cBhvr>
                                      <p:tavLst>
                                        <p:tav tm="0">
                                          <p:val>
                                            <p:strVal val="#ppt_y"/>
                                          </p:val>
                                        </p:tav>
                                        <p:tav tm="100000">
                                          <p:val>
                                            <p:strVal val="#ppt_y"/>
                                          </p:val>
                                        </p:tav>
                                      </p:tavLst>
                                    </p:anim>
                                    <p:anim calcmode="lin" valueType="num">
                                      <p:cBhvr>
                                        <p:cTn id="33" dur="500" fill="hold"/>
                                        <p:tgtEl>
                                          <p:spTgt spid="12">
                                            <p:txEl>
                                              <p:pRg st="3" end="3"/>
                                            </p:txEl>
                                          </p:spTgt>
                                        </p:tgtEl>
                                        <p:attrNameLst>
                                          <p:attrName>ppt_w</p:attrName>
                                        </p:attrNameLst>
                                      </p:cBhvr>
                                      <p:tavLst>
                                        <p:tav tm="0">
                                          <p:val>
                                            <p:fltVal val="0"/>
                                          </p:val>
                                        </p:tav>
                                        <p:tav tm="100000">
                                          <p:val>
                                            <p:strVal val="#ppt_w"/>
                                          </p:val>
                                        </p:tav>
                                      </p:tavLst>
                                    </p:anim>
                                    <p:anim calcmode="lin" valueType="num">
                                      <p:cBhvr>
                                        <p:cTn id="34" dur="500" fill="hold"/>
                                        <p:tgtEl>
                                          <p:spTgt spid="12">
                                            <p:txEl>
                                              <p:pRg st="3" end="3"/>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uild="p"/>
      <p:bldP spid="12"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9165780" cy="6909474"/>
          </a:xfrm>
          <a:prstGeom prst="rect">
            <a:avLst/>
          </a:prstGeom>
        </p:spPr>
      </p:pic>
      <p:sp>
        <p:nvSpPr>
          <p:cNvPr id="22" name="矩形 21"/>
          <p:cNvSpPr/>
          <p:nvPr/>
        </p:nvSpPr>
        <p:spPr>
          <a:xfrm>
            <a:off x="-9525" y="-1083"/>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zh-CN" altLang="en-US" sz="2800" b="1" dirty="0">
                <a:solidFill>
                  <a:schemeClr val="bg1"/>
                </a:solidFill>
                <a:latin typeface="隶书" panose="02010509060101010101" pitchFamily="49" charset="-122"/>
                <a:ea typeface="隶书" panose="02010509060101010101" pitchFamily="49" charset="-122"/>
              </a:rPr>
              <a:t>二、寻址方式</a:t>
            </a:r>
            <a:endParaRPr lang="zh-CN" altLang="en-US" sz="2800" b="1" dirty="0">
              <a:solidFill>
                <a:schemeClr val="bg1"/>
              </a:solidFill>
              <a:latin typeface="隶书" panose="02010509060101010101" pitchFamily="49" charset="-122"/>
              <a:ea typeface="隶书" panose="02010509060101010101" pitchFamily="49" charset="-122"/>
            </a:endParaRPr>
          </a:p>
        </p:txBody>
      </p:sp>
      <p:cxnSp>
        <p:nvCxnSpPr>
          <p:cNvPr id="31" name="直接连接符 30"/>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fld id="{08C3091A-689C-45D8-B788-634CAF573E44}" type="datetime1">
              <a:rPr lang="zh-CN" altLang="en-US" smtClean="0"/>
            </a:fld>
            <a:endParaRPr lang="zh-CN" altLang="en-US" dirty="0"/>
          </a:p>
        </p:txBody>
      </p:sp>
      <p:sp>
        <p:nvSpPr>
          <p:cNvPr id="6" name="页脚占位符 5"/>
          <p:cNvSpPr>
            <a:spLocks noGrp="1"/>
          </p:cNvSpPr>
          <p:nvPr>
            <p:ph type="ftr" sz="quarter" idx="11"/>
          </p:nvPr>
        </p:nvSpPr>
        <p:spPr/>
        <p:txBody>
          <a:bodyPr/>
          <a:lstStyle/>
          <a:p>
            <a:r>
              <a:rPr lang="zh-CN" altLang="en-US"/>
              <a:t>计算机组成原理</a:t>
            </a:r>
            <a:r>
              <a:rPr lang="en-US" altLang="zh-CN"/>
              <a:t>--</a:t>
            </a:r>
            <a:r>
              <a:rPr lang="zh-CN" altLang="en-US"/>
              <a:t>第二章 指令系统</a:t>
            </a:r>
            <a:endParaRPr lang="zh-CN" altLang="en-US"/>
          </a:p>
        </p:txBody>
      </p:sp>
      <p:sp>
        <p:nvSpPr>
          <p:cNvPr id="8" name="灯片编号占位符 7"/>
          <p:cNvSpPr>
            <a:spLocks noGrp="1"/>
          </p:cNvSpPr>
          <p:nvPr>
            <p:ph type="sldNum" sz="quarter" idx="12"/>
          </p:nvPr>
        </p:nvSpPr>
        <p:spPr/>
        <p:txBody>
          <a:bodyPr/>
          <a:lstStyle/>
          <a:p>
            <a:fld id="{CD331227-691F-4B7F-8493-F4368ED92163}" type="slidenum">
              <a:rPr lang="zh-CN" altLang="en-US" smtClean="0"/>
            </a:fld>
            <a:endParaRPr lang="zh-CN" altLang="en-US"/>
          </a:p>
        </p:txBody>
      </p:sp>
      <p:sp>
        <p:nvSpPr>
          <p:cNvPr id="17" name="Text Box 4"/>
          <p:cNvSpPr txBox="1"/>
          <p:nvPr/>
        </p:nvSpPr>
        <p:spPr>
          <a:xfrm>
            <a:off x="141423" y="916998"/>
            <a:ext cx="6723833" cy="637675"/>
          </a:xfrm>
          <a:prstGeom prst="rect">
            <a:avLst/>
          </a:prstGeom>
          <a:noFill/>
          <a:ln w="9525">
            <a:noFill/>
          </a:ln>
        </p:spPr>
        <p:txBody>
          <a:bodyPr wrap="square" anchor="t">
            <a:spAutoFit/>
          </a:bodyPr>
          <a:lstStyle/>
          <a:p>
            <a:pPr>
              <a:lnSpc>
                <a:spcPct val="150000"/>
              </a:lnSpc>
            </a:pPr>
            <a:r>
              <a:rPr lang="zh-CN" altLang="en-US" sz="2800" b="1" dirty="0">
                <a:solidFill>
                  <a:srgbClr val="DF3C09"/>
                </a:solidFill>
                <a:latin typeface="楷体" panose="02010609060101010101" pitchFamily="49" charset="-122"/>
                <a:ea typeface="楷体" panose="02010609060101010101" pitchFamily="49" charset="-122"/>
              </a:rPr>
              <a:t>（</a:t>
            </a:r>
            <a:r>
              <a:rPr lang="en-US" altLang="zh-CN" sz="2800" b="1" dirty="0">
                <a:solidFill>
                  <a:srgbClr val="DF3C09"/>
                </a:solidFill>
                <a:latin typeface="楷体" panose="02010609060101010101" pitchFamily="49" charset="-122"/>
                <a:ea typeface="楷体" panose="02010609060101010101" pitchFamily="49" charset="-122"/>
              </a:rPr>
              <a:t>2</a:t>
            </a:r>
            <a:r>
              <a:rPr lang="zh-CN" altLang="en-US" sz="2800" b="1" dirty="0">
                <a:solidFill>
                  <a:srgbClr val="DF3C09"/>
                </a:solidFill>
                <a:latin typeface="楷体" panose="02010609060101010101" pitchFamily="49" charset="-122"/>
                <a:ea typeface="楷体" panose="02010609060101010101" pitchFamily="49" charset="-122"/>
              </a:rPr>
              <a:t>）直接寻址方式（绝对地址）</a:t>
            </a:r>
            <a:endParaRPr lang="en-US" altLang="zh-CN" sz="2800" b="1" dirty="0">
              <a:solidFill>
                <a:srgbClr val="DF3C09"/>
              </a:solidFill>
              <a:latin typeface="楷体" panose="02010609060101010101" pitchFamily="49" charset="-122"/>
              <a:ea typeface="楷体" panose="02010609060101010101" pitchFamily="49" charset="-122"/>
            </a:endParaRPr>
          </a:p>
        </p:txBody>
      </p:sp>
      <p:sp>
        <p:nvSpPr>
          <p:cNvPr id="12" name="Text Box 4"/>
          <p:cNvSpPr txBox="1"/>
          <p:nvPr/>
        </p:nvSpPr>
        <p:spPr>
          <a:xfrm>
            <a:off x="378142" y="1739552"/>
            <a:ext cx="8319247" cy="3869329"/>
          </a:xfrm>
          <a:prstGeom prst="rect">
            <a:avLst/>
          </a:prstGeom>
          <a:noFill/>
          <a:ln w="9525">
            <a:noFill/>
          </a:ln>
        </p:spPr>
        <p:txBody>
          <a:bodyPr wrap="square" anchor="t">
            <a:spAutoFit/>
          </a:bodyPr>
          <a:lstStyle/>
          <a:p>
            <a:pPr>
              <a:lnSpc>
                <a:spcPct val="150000"/>
              </a:lnSpc>
            </a:pPr>
            <a:r>
              <a:rPr lang="zh-CN" altLang="en-US" sz="2800" b="1" dirty="0">
                <a:latin typeface="楷体" panose="02010609060101010101" pitchFamily="49" charset="-122"/>
                <a:ea typeface="楷体" panose="02010609060101010101" pitchFamily="49" charset="-122"/>
              </a:rPr>
              <a:t>由指令直接给出操作数地址，根据该地址可读取或写入操作数，这种方式称为直接寻址方式。</a:t>
            </a:r>
            <a:endParaRPr lang="en-US" altLang="zh-CN" sz="2800" b="1" dirty="0">
              <a:latin typeface="楷体" panose="02010609060101010101" pitchFamily="49" charset="-122"/>
              <a:ea typeface="楷体" panose="02010609060101010101" pitchFamily="49" charset="-122"/>
            </a:endParaRPr>
          </a:p>
          <a:p>
            <a:pPr>
              <a:lnSpc>
                <a:spcPct val="150000"/>
              </a:lnSpc>
            </a:pPr>
            <a:r>
              <a:rPr lang="zh-CN" altLang="en-US" sz="2800" b="1" dirty="0">
                <a:solidFill>
                  <a:srgbClr val="0563C1"/>
                </a:solidFill>
                <a:latin typeface="楷体" panose="02010609060101010101" pitchFamily="49" charset="-122"/>
                <a:ea typeface="楷体" panose="02010609060101010101" pitchFamily="49" charset="-122"/>
              </a:rPr>
              <a:t>① 直接寻址（主存直接寻址）方式</a:t>
            </a:r>
            <a:endParaRPr lang="zh-CN" altLang="en-US" sz="2800" b="1" dirty="0">
              <a:solidFill>
                <a:srgbClr val="0563C1"/>
              </a:solidFill>
              <a:latin typeface="楷体" panose="02010609060101010101" pitchFamily="49" charset="-122"/>
              <a:ea typeface="楷体" panose="02010609060101010101" pitchFamily="49" charset="-122"/>
            </a:endParaRPr>
          </a:p>
          <a:p>
            <a:pPr>
              <a:lnSpc>
                <a:spcPct val="150000"/>
              </a:lnSpc>
            </a:pPr>
            <a:r>
              <a:rPr lang="zh-CN" altLang="en-US" sz="2800" b="1" dirty="0">
                <a:latin typeface="楷体" panose="02010609060101010101" pitchFamily="49" charset="-122"/>
                <a:ea typeface="楷体" panose="02010609060101010101" pitchFamily="49" charset="-122"/>
              </a:rPr>
              <a:t>若指令中给出的地址码是主存的某个单元号，操作数存放在该指定的主存单元中</a:t>
            </a:r>
            <a:r>
              <a:rPr lang="en-US" altLang="zh-CN" sz="2800" b="1" dirty="0">
                <a:latin typeface="楷体" panose="02010609060101010101" pitchFamily="49" charset="-122"/>
                <a:ea typeface="楷体" panose="02010609060101010101" pitchFamily="49" charset="-122"/>
              </a:rPr>
              <a:t>,</a:t>
            </a:r>
            <a:r>
              <a:rPr lang="zh-CN" altLang="en-US" sz="2800" b="1" dirty="0">
                <a:latin typeface="楷体" panose="02010609060101010101" pitchFamily="49" charset="-122"/>
                <a:ea typeface="楷体" panose="02010609060101010101" pitchFamily="49" charset="-122"/>
              </a:rPr>
              <a:t>这种寻址方式称为</a:t>
            </a:r>
            <a:r>
              <a:rPr lang="zh-CN" altLang="en-US" sz="2800" b="1" dirty="0">
                <a:solidFill>
                  <a:srgbClr val="0563C1"/>
                </a:solidFill>
                <a:latin typeface="楷体" panose="02010609060101010101" pitchFamily="49" charset="-122"/>
                <a:ea typeface="楷体" panose="02010609060101010101" pitchFamily="49" charset="-122"/>
              </a:rPr>
              <a:t>直接寻址</a:t>
            </a:r>
            <a:r>
              <a:rPr lang="zh-CN" altLang="en-US" sz="2800" b="1" dirty="0">
                <a:latin typeface="楷体" panose="02010609060101010101" pitchFamily="49" charset="-122"/>
                <a:ea typeface="楷体" panose="02010609060101010101" pitchFamily="49" charset="-122"/>
              </a:rPr>
              <a:t>或</a:t>
            </a:r>
            <a:r>
              <a:rPr lang="zh-CN" altLang="en-US" sz="2800" b="1" dirty="0">
                <a:solidFill>
                  <a:srgbClr val="0563C1"/>
                </a:solidFill>
                <a:latin typeface="楷体" panose="02010609060101010101" pitchFamily="49" charset="-122"/>
                <a:ea typeface="楷体" panose="02010609060101010101" pitchFamily="49" charset="-122"/>
              </a:rPr>
              <a:t>主存直接寻址</a:t>
            </a:r>
            <a:r>
              <a:rPr lang="zh-CN" altLang="en-US" sz="2800" b="1" dirty="0">
                <a:latin typeface="楷体" panose="02010609060101010101" pitchFamily="49" charset="-122"/>
                <a:ea typeface="楷体" panose="02010609060101010101" pitchFamily="49" charset="-122"/>
              </a:rPr>
              <a:t>方式。</a:t>
            </a:r>
            <a:endParaRPr lang="en-US" altLang="zh-CN" sz="2800" b="1" dirty="0">
              <a:latin typeface="楷体" panose="02010609060101010101" pitchFamily="49" charset="-122"/>
              <a:ea typeface="楷体" panose="020106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anim calcmode="lin" valueType="num">
                                      <p:cBhvr>
                                        <p:cTn id="7" dur="500" fill="hold"/>
                                        <p:tgtEl>
                                          <p:spTgt spid="17">
                                            <p:txEl>
                                              <p:pRg st="0" end="0"/>
                                            </p:txEl>
                                          </p:spTgt>
                                        </p:tgtEl>
                                        <p:attrNameLst>
                                          <p:attrName>ppt_x</p:attrName>
                                        </p:attrNameLst>
                                      </p:cBhvr>
                                      <p:tavLst>
                                        <p:tav tm="0">
                                          <p:val>
                                            <p:strVal val="#ppt_x-#ppt_w/2"/>
                                          </p:val>
                                        </p:tav>
                                        <p:tav tm="100000">
                                          <p:val>
                                            <p:strVal val="#ppt_x"/>
                                          </p:val>
                                        </p:tav>
                                      </p:tavLst>
                                    </p:anim>
                                    <p:anim calcmode="lin" valueType="num">
                                      <p:cBhvr>
                                        <p:cTn id="8" dur="500" fill="hold"/>
                                        <p:tgtEl>
                                          <p:spTgt spid="17">
                                            <p:txEl>
                                              <p:pRg st="0" end="0"/>
                                            </p:txEl>
                                          </p:spTgt>
                                        </p:tgtEl>
                                        <p:attrNameLst>
                                          <p:attrName>ppt_y</p:attrName>
                                        </p:attrNameLst>
                                      </p:cBhvr>
                                      <p:tavLst>
                                        <p:tav tm="0">
                                          <p:val>
                                            <p:strVal val="#ppt_y"/>
                                          </p:val>
                                        </p:tav>
                                        <p:tav tm="100000">
                                          <p:val>
                                            <p:strVal val="#ppt_y"/>
                                          </p:val>
                                        </p:tav>
                                      </p:tavLst>
                                    </p:anim>
                                    <p:anim calcmode="lin" valueType="num">
                                      <p:cBhvr>
                                        <p:cTn id="9" dur="500" fill="hold"/>
                                        <p:tgtEl>
                                          <p:spTgt spid="17">
                                            <p:txEl>
                                              <p:pRg st="0" end="0"/>
                                            </p:txEl>
                                          </p:spTgt>
                                        </p:tgtEl>
                                        <p:attrNameLst>
                                          <p:attrName>ppt_w</p:attrName>
                                        </p:attrNameLst>
                                      </p:cBhvr>
                                      <p:tavLst>
                                        <p:tav tm="0">
                                          <p:val>
                                            <p:fltVal val="0"/>
                                          </p:val>
                                        </p:tav>
                                        <p:tav tm="100000">
                                          <p:val>
                                            <p:strVal val="#ppt_w"/>
                                          </p:val>
                                        </p:tav>
                                      </p:tavLst>
                                    </p:anim>
                                    <p:anim calcmode="lin" valueType="num">
                                      <p:cBhvr>
                                        <p:cTn id="10" dur="500" fill="hold"/>
                                        <p:tgtEl>
                                          <p:spTgt spid="17">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17" presetClass="entr" presetSubtype="8" fill="hold" grpId="0" nodeType="clickEffect">
                                  <p:stCondLst>
                                    <p:cond delay="0"/>
                                  </p:stCondLst>
                                  <p:childTnLst>
                                    <p:set>
                                      <p:cBhvr>
                                        <p:cTn id="14" dur="1" fill="hold">
                                          <p:stCondLst>
                                            <p:cond delay="0"/>
                                          </p:stCondLst>
                                        </p:cTn>
                                        <p:tgtEl>
                                          <p:spTgt spid="12">
                                            <p:txEl>
                                              <p:pRg st="0" end="0"/>
                                            </p:txEl>
                                          </p:spTgt>
                                        </p:tgtEl>
                                        <p:attrNameLst>
                                          <p:attrName>style.visibility</p:attrName>
                                        </p:attrNameLst>
                                      </p:cBhvr>
                                      <p:to>
                                        <p:strVal val="visible"/>
                                      </p:to>
                                    </p:set>
                                    <p:anim calcmode="lin" valueType="num">
                                      <p:cBhvr>
                                        <p:cTn id="15" dur="500" fill="hold"/>
                                        <p:tgtEl>
                                          <p:spTgt spid="12">
                                            <p:txEl>
                                              <p:pRg st="0" end="0"/>
                                            </p:txEl>
                                          </p:spTgt>
                                        </p:tgtEl>
                                        <p:attrNameLst>
                                          <p:attrName>ppt_x</p:attrName>
                                        </p:attrNameLst>
                                      </p:cBhvr>
                                      <p:tavLst>
                                        <p:tav tm="0">
                                          <p:val>
                                            <p:strVal val="#ppt_x-#ppt_w/2"/>
                                          </p:val>
                                        </p:tav>
                                        <p:tav tm="100000">
                                          <p:val>
                                            <p:strVal val="#ppt_x"/>
                                          </p:val>
                                        </p:tav>
                                      </p:tavLst>
                                    </p:anim>
                                    <p:anim calcmode="lin" valueType="num">
                                      <p:cBhvr>
                                        <p:cTn id="16" dur="500" fill="hold"/>
                                        <p:tgtEl>
                                          <p:spTgt spid="12">
                                            <p:txEl>
                                              <p:pRg st="0" end="0"/>
                                            </p:txEl>
                                          </p:spTgt>
                                        </p:tgtEl>
                                        <p:attrNameLst>
                                          <p:attrName>ppt_y</p:attrName>
                                        </p:attrNameLst>
                                      </p:cBhvr>
                                      <p:tavLst>
                                        <p:tav tm="0">
                                          <p:val>
                                            <p:strVal val="#ppt_y"/>
                                          </p:val>
                                        </p:tav>
                                        <p:tav tm="100000">
                                          <p:val>
                                            <p:strVal val="#ppt_y"/>
                                          </p:val>
                                        </p:tav>
                                      </p:tavLst>
                                    </p:anim>
                                    <p:anim calcmode="lin" valueType="num">
                                      <p:cBhvr>
                                        <p:cTn id="17" dur="500" fill="hold"/>
                                        <p:tgtEl>
                                          <p:spTgt spid="12">
                                            <p:txEl>
                                              <p:pRg st="0" end="0"/>
                                            </p:txEl>
                                          </p:spTgt>
                                        </p:tgtEl>
                                        <p:attrNameLst>
                                          <p:attrName>ppt_w</p:attrName>
                                        </p:attrNameLst>
                                      </p:cBhvr>
                                      <p:tavLst>
                                        <p:tav tm="0">
                                          <p:val>
                                            <p:fltVal val="0"/>
                                          </p:val>
                                        </p:tav>
                                        <p:tav tm="100000">
                                          <p:val>
                                            <p:strVal val="#ppt_w"/>
                                          </p:val>
                                        </p:tav>
                                      </p:tavLst>
                                    </p:anim>
                                    <p:anim calcmode="lin" valueType="num">
                                      <p:cBhvr>
                                        <p:cTn id="18" dur="500" fill="hold"/>
                                        <p:tgtEl>
                                          <p:spTgt spid="12">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19" fill="hold">
                      <p:stCondLst>
                        <p:cond delay="indefinite"/>
                      </p:stCondLst>
                      <p:childTnLst>
                        <p:par>
                          <p:cTn id="20" fill="hold">
                            <p:stCondLst>
                              <p:cond delay="0"/>
                            </p:stCondLst>
                            <p:childTnLst>
                              <p:par>
                                <p:cTn id="21" presetID="17" presetClass="entr" presetSubtype="8" fill="hold" grpId="0" nodeType="clickEffect">
                                  <p:stCondLst>
                                    <p:cond delay="0"/>
                                  </p:stCondLst>
                                  <p:childTnLst>
                                    <p:set>
                                      <p:cBhvr>
                                        <p:cTn id="22" dur="1" fill="hold">
                                          <p:stCondLst>
                                            <p:cond delay="0"/>
                                          </p:stCondLst>
                                        </p:cTn>
                                        <p:tgtEl>
                                          <p:spTgt spid="12">
                                            <p:txEl>
                                              <p:pRg st="1" end="1"/>
                                            </p:txEl>
                                          </p:spTgt>
                                        </p:tgtEl>
                                        <p:attrNameLst>
                                          <p:attrName>style.visibility</p:attrName>
                                        </p:attrNameLst>
                                      </p:cBhvr>
                                      <p:to>
                                        <p:strVal val="visible"/>
                                      </p:to>
                                    </p:set>
                                    <p:anim calcmode="lin" valueType="num">
                                      <p:cBhvr>
                                        <p:cTn id="23" dur="500" fill="hold"/>
                                        <p:tgtEl>
                                          <p:spTgt spid="12">
                                            <p:txEl>
                                              <p:pRg st="1" end="1"/>
                                            </p:txEl>
                                          </p:spTgt>
                                        </p:tgtEl>
                                        <p:attrNameLst>
                                          <p:attrName>ppt_x</p:attrName>
                                        </p:attrNameLst>
                                      </p:cBhvr>
                                      <p:tavLst>
                                        <p:tav tm="0">
                                          <p:val>
                                            <p:strVal val="#ppt_x-#ppt_w/2"/>
                                          </p:val>
                                        </p:tav>
                                        <p:tav tm="100000">
                                          <p:val>
                                            <p:strVal val="#ppt_x"/>
                                          </p:val>
                                        </p:tav>
                                      </p:tavLst>
                                    </p:anim>
                                    <p:anim calcmode="lin" valueType="num">
                                      <p:cBhvr>
                                        <p:cTn id="24" dur="500" fill="hold"/>
                                        <p:tgtEl>
                                          <p:spTgt spid="12">
                                            <p:txEl>
                                              <p:pRg st="1" end="1"/>
                                            </p:txEl>
                                          </p:spTgt>
                                        </p:tgtEl>
                                        <p:attrNameLst>
                                          <p:attrName>ppt_y</p:attrName>
                                        </p:attrNameLst>
                                      </p:cBhvr>
                                      <p:tavLst>
                                        <p:tav tm="0">
                                          <p:val>
                                            <p:strVal val="#ppt_y"/>
                                          </p:val>
                                        </p:tav>
                                        <p:tav tm="100000">
                                          <p:val>
                                            <p:strVal val="#ppt_y"/>
                                          </p:val>
                                        </p:tav>
                                      </p:tavLst>
                                    </p:anim>
                                    <p:anim calcmode="lin" valueType="num">
                                      <p:cBhvr>
                                        <p:cTn id="25" dur="500" fill="hold"/>
                                        <p:tgtEl>
                                          <p:spTgt spid="12">
                                            <p:txEl>
                                              <p:pRg st="1" end="1"/>
                                            </p:txEl>
                                          </p:spTgt>
                                        </p:tgtEl>
                                        <p:attrNameLst>
                                          <p:attrName>ppt_w</p:attrName>
                                        </p:attrNameLst>
                                      </p:cBhvr>
                                      <p:tavLst>
                                        <p:tav tm="0">
                                          <p:val>
                                            <p:fltVal val="0"/>
                                          </p:val>
                                        </p:tav>
                                        <p:tav tm="100000">
                                          <p:val>
                                            <p:strVal val="#ppt_w"/>
                                          </p:val>
                                        </p:tav>
                                      </p:tavLst>
                                    </p:anim>
                                    <p:anim calcmode="lin" valueType="num">
                                      <p:cBhvr>
                                        <p:cTn id="26" dur="500" fill="hold"/>
                                        <p:tgtEl>
                                          <p:spTgt spid="12">
                                            <p:txEl>
                                              <p:pRg st="1" end="1"/>
                                            </p:txEl>
                                          </p:spTgt>
                                        </p:tgtEl>
                                        <p:attrNameLst>
                                          <p:attrName>ppt_h</p:attrName>
                                        </p:attrNameLst>
                                      </p:cBhvr>
                                      <p:tavLst>
                                        <p:tav tm="0">
                                          <p:val>
                                            <p:strVal val="#ppt_h"/>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17" presetClass="entr" presetSubtype="8" fill="hold" grpId="0" nodeType="clickEffect">
                                  <p:stCondLst>
                                    <p:cond delay="0"/>
                                  </p:stCondLst>
                                  <p:childTnLst>
                                    <p:set>
                                      <p:cBhvr>
                                        <p:cTn id="30" dur="1" fill="hold">
                                          <p:stCondLst>
                                            <p:cond delay="0"/>
                                          </p:stCondLst>
                                        </p:cTn>
                                        <p:tgtEl>
                                          <p:spTgt spid="12">
                                            <p:txEl>
                                              <p:pRg st="2" end="2"/>
                                            </p:txEl>
                                          </p:spTgt>
                                        </p:tgtEl>
                                        <p:attrNameLst>
                                          <p:attrName>style.visibility</p:attrName>
                                        </p:attrNameLst>
                                      </p:cBhvr>
                                      <p:to>
                                        <p:strVal val="visible"/>
                                      </p:to>
                                    </p:set>
                                    <p:anim calcmode="lin" valueType="num">
                                      <p:cBhvr>
                                        <p:cTn id="31" dur="500" fill="hold"/>
                                        <p:tgtEl>
                                          <p:spTgt spid="12">
                                            <p:txEl>
                                              <p:pRg st="2" end="2"/>
                                            </p:txEl>
                                          </p:spTgt>
                                        </p:tgtEl>
                                        <p:attrNameLst>
                                          <p:attrName>ppt_x</p:attrName>
                                        </p:attrNameLst>
                                      </p:cBhvr>
                                      <p:tavLst>
                                        <p:tav tm="0">
                                          <p:val>
                                            <p:strVal val="#ppt_x-#ppt_w/2"/>
                                          </p:val>
                                        </p:tav>
                                        <p:tav tm="100000">
                                          <p:val>
                                            <p:strVal val="#ppt_x"/>
                                          </p:val>
                                        </p:tav>
                                      </p:tavLst>
                                    </p:anim>
                                    <p:anim calcmode="lin" valueType="num">
                                      <p:cBhvr>
                                        <p:cTn id="32" dur="500" fill="hold"/>
                                        <p:tgtEl>
                                          <p:spTgt spid="12">
                                            <p:txEl>
                                              <p:pRg st="2" end="2"/>
                                            </p:txEl>
                                          </p:spTgt>
                                        </p:tgtEl>
                                        <p:attrNameLst>
                                          <p:attrName>ppt_y</p:attrName>
                                        </p:attrNameLst>
                                      </p:cBhvr>
                                      <p:tavLst>
                                        <p:tav tm="0">
                                          <p:val>
                                            <p:strVal val="#ppt_y"/>
                                          </p:val>
                                        </p:tav>
                                        <p:tav tm="100000">
                                          <p:val>
                                            <p:strVal val="#ppt_y"/>
                                          </p:val>
                                        </p:tav>
                                      </p:tavLst>
                                    </p:anim>
                                    <p:anim calcmode="lin" valueType="num">
                                      <p:cBhvr>
                                        <p:cTn id="33" dur="500" fill="hold"/>
                                        <p:tgtEl>
                                          <p:spTgt spid="12">
                                            <p:txEl>
                                              <p:pRg st="2" end="2"/>
                                            </p:txEl>
                                          </p:spTgt>
                                        </p:tgtEl>
                                        <p:attrNameLst>
                                          <p:attrName>ppt_w</p:attrName>
                                        </p:attrNameLst>
                                      </p:cBhvr>
                                      <p:tavLst>
                                        <p:tav tm="0">
                                          <p:val>
                                            <p:fltVal val="0"/>
                                          </p:val>
                                        </p:tav>
                                        <p:tav tm="100000">
                                          <p:val>
                                            <p:strVal val="#ppt_w"/>
                                          </p:val>
                                        </p:tav>
                                      </p:tavLst>
                                    </p:anim>
                                    <p:anim calcmode="lin" valueType="num">
                                      <p:cBhvr>
                                        <p:cTn id="34" dur="500" fill="hold"/>
                                        <p:tgtEl>
                                          <p:spTgt spid="12">
                                            <p:txEl>
                                              <p:pRg st="2" end="2"/>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uild="p"/>
      <p:bldP spid="12"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9165780" cy="6909474"/>
          </a:xfrm>
          <a:prstGeom prst="rect">
            <a:avLst/>
          </a:prstGeom>
        </p:spPr>
      </p:pic>
      <p:sp>
        <p:nvSpPr>
          <p:cNvPr id="22" name="矩形 21"/>
          <p:cNvSpPr/>
          <p:nvPr/>
        </p:nvSpPr>
        <p:spPr>
          <a:xfrm>
            <a:off x="-9525" y="-1083"/>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zh-CN" altLang="en-US" sz="2800" b="1" dirty="0">
                <a:solidFill>
                  <a:schemeClr val="bg1"/>
                </a:solidFill>
                <a:latin typeface="隶书" panose="02010509060101010101" pitchFamily="49" charset="-122"/>
                <a:ea typeface="隶书" panose="02010509060101010101" pitchFamily="49" charset="-122"/>
              </a:rPr>
              <a:t>二、寻址方式</a:t>
            </a:r>
            <a:endParaRPr lang="zh-CN" altLang="en-US" sz="2800" b="1" dirty="0">
              <a:solidFill>
                <a:schemeClr val="bg1"/>
              </a:solidFill>
              <a:latin typeface="隶书" panose="02010509060101010101" pitchFamily="49" charset="-122"/>
              <a:ea typeface="隶书" panose="02010509060101010101" pitchFamily="49" charset="-122"/>
            </a:endParaRPr>
          </a:p>
        </p:txBody>
      </p:sp>
      <p:cxnSp>
        <p:nvCxnSpPr>
          <p:cNvPr id="31" name="直接连接符 30"/>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fld id="{8A840F26-24C4-461D-92F5-5000904099EE}" type="datetime1">
              <a:rPr lang="zh-CN" altLang="en-US" smtClean="0"/>
            </a:fld>
            <a:endParaRPr lang="zh-CN" altLang="en-US" dirty="0"/>
          </a:p>
        </p:txBody>
      </p:sp>
      <p:sp>
        <p:nvSpPr>
          <p:cNvPr id="6" name="页脚占位符 5"/>
          <p:cNvSpPr>
            <a:spLocks noGrp="1"/>
          </p:cNvSpPr>
          <p:nvPr>
            <p:ph type="ftr" sz="quarter" idx="11"/>
          </p:nvPr>
        </p:nvSpPr>
        <p:spPr/>
        <p:txBody>
          <a:bodyPr/>
          <a:lstStyle/>
          <a:p>
            <a:r>
              <a:rPr lang="zh-CN" altLang="en-US"/>
              <a:t>计算机组成原理</a:t>
            </a:r>
            <a:r>
              <a:rPr lang="en-US" altLang="zh-CN"/>
              <a:t>--</a:t>
            </a:r>
            <a:r>
              <a:rPr lang="zh-CN" altLang="en-US"/>
              <a:t>第二章 指令系统</a:t>
            </a:r>
            <a:endParaRPr lang="zh-CN" altLang="en-US"/>
          </a:p>
        </p:txBody>
      </p:sp>
      <p:sp>
        <p:nvSpPr>
          <p:cNvPr id="8" name="灯片编号占位符 7"/>
          <p:cNvSpPr>
            <a:spLocks noGrp="1"/>
          </p:cNvSpPr>
          <p:nvPr>
            <p:ph type="sldNum" sz="quarter" idx="12"/>
          </p:nvPr>
        </p:nvSpPr>
        <p:spPr/>
        <p:txBody>
          <a:bodyPr/>
          <a:lstStyle/>
          <a:p>
            <a:fld id="{CD331227-691F-4B7F-8493-F4368ED92163}" type="slidenum">
              <a:rPr lang="zh-CN" altLang="en-US" smtClean="0"/>
            </a:fld>
            <a:endParaRPr lang="zh-CN" altLang="en-US"/>
          </a:p>
        </p:txBody>
      </p:sp>
      <p:sp>
        <p:nvSpPr>
          <p:cNvPr id="17" name="Text Box 4"/>
          <p:cNvSpPr txBox="1"/>
          <p:nvPr/>
        </p:nvSpPr>
        <p:spPr>
          <a:xfrm>
            <a:off x="141423" y="916998"/>
            <a:ext cx="6723833" cy="637675"/>
          </a:xfrm>
          <a:prstGeom prst="rect">
            <a:avLst/>
          </a:prstGeom>
          <a:noFill/>
          <a:ln w="9525">
            <a:noFill/>
          </a:ln>
        </p:spPr>
        <p:txBody>
          <a:bodyPr wrap="square" anchor="t">
            <a:spAutoFit/>
          </a:bodyPr>
          <a:lstStyle/>
          <a:p>
            <a:pPr>
              <a:lnSpc>
                <a:spcPct val="150000"/>
              </a:lnSpc>
            </a:pPr>
            <a:r>
              <a:rPr lang="zh-CN" altLang="en-US" sz="2800" b="1" dirty="0">
                <a:solidFill>
                  <a:srgbClr val="DF3C09"/>
                </a:solidFill>
                <a:latin typeface="楷体" panose="02010609060101010101" pitchFamily="49" charset="-122"/>
                <a:ea typeface="楷体" panose="02010609060101010101" pitchFamily="49" charset="-122"/>
              </a:rPr>
              <a:t>（</a:t>
            </a:r>
            <a:r>
              <a:rPr lang="en-US" altLang="zh-CN" sz="2800" b="1" dirty="0">
                <a:solidFill>
                  <a:srgbClr val="DF3C09"/>
                </a:solidFill>
                <a:latin typeface="楷体" panose="02010609060101010101" pitchFamily="49" charset="-122"/>
                <a:ea typeface="楷体" panose="02010609060101010101" pitchFamily="49" charset="-122"/>
              </a:rPr>
              <a:t>2</a:t>
            </a:r>
            <a:r>
              <a:rPr lang="zh-CN" altLang="en-US" sz="2800" b="1" dirty="0">
                <a:solidFill>
                  <a:srgbClr val="DF3C09"/>
                </a:solidFill>
                <a:latin typeface="楷体" panose="02010609060101010101" pitchFamily="49" charset="-122"/>
                <a:ea typeface="楷体" panose="02010609060101010101" pitchFamily="49" charset="-122"/>
              </a:rPr>
              <a:t>）直接寻址方式（绝对地址）</a:t>
            </a:r>
            <a:endParaRPr lang="en-US" altLang="zh-CN" sz="2800" b="1" dirty="0">
              <a:solidFill>
                <a:srgbClr val="DF3C09"/>
              </a:solidFill>
              <a:latin typeface="楷体" panose="02010609060101010101" pitchFamily="49" charset="-122"/>
              <a:ea typeface="楷体" panose="02010609060101010101" pitchFamily="49" charset="-122"/>
            </a:endParaRPr>
          </a:p>
        </p:txBody>
      </p:sp>
      <p:grpSp>
        <p:nvGrpSpPr>
          <p:cNvPr id="13" name="Group 21"/>
          <p:cNvGrpSpPr/>
          <p:nvPr/>
        </p:nvGrpSpPr>
        <p:grpSpPr bwMode="auto">
          <a:xfrm>
            <a:off x="437485" y="4076069"/>
            <a:ext cx="6019801" cy="523877"/>
            <a:chOff x="1248" y="2208"/>
            <a:chExt cx="3792" cy="330"/>
          </a:xfrm>
        </p:grpSpPr>
        <p:sp>
          <p:nvSpPr>
            <p:cNvPr id="14" name="Text Box 22"/>
            <p:cNvSpPr txBox="1">
              <a:spLocks noChangeArrowheads="1"/>
            </p:cNvSpPr>
            <p:nvPr/>
          </p:nvSpPr>
          <p:spPr bwMode="auto">
            <a:xfrm>
              <a:off x="1248" y="2208"/>
              <a:ext cx="3792" cy="330"/>
            </a:xfrm>
            <a:prstGeom prst="rect">
              <a:avLst/>
            </a:prstGeom>
            <a:solidFill>
              <a:srgbClr val="FEFEFA"/>
            </a:solidFill>
            <a:ln w="38100">
              <a:solidFill>
                <a:schemeClr val="tx1"/>
              </a:solidFill>
              <a:miter lim="800000"/>
              <a:headEnd type="none" w="sm" len="sm"/>
              <a:tailEnd type="none" w="sm" len="sm"/>
            </a:ln>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dirty="0">
                  <a:latin typeface="楷体" panose="02010609060101010101" pitchFamily="49" charset="-122"/>
                  <a:ea typeface="楷体" panose="02010609060101010101" pitchFamily="49" charset="-122"/>
                </a:rPr>
                <a:t> OP  </a:t>
              </a:r>
              <a:r>
                <a:rPr lang="zh-CN" altLang="en-US" sz="2800" dirty="0">
                  <a:latin typeface="楷体" panose="02010609060101010101" pitchFamily="49" charset="-122"/>
                  <a:ea typeface="楷体" panose="02010609060101010101" pitchFamily="49" charset="-122"/>
                </a:rPr>
                <a:t>地址</a:t>
              </a:r>
              <a:r>
                <a:rPr lang="en-US" altLang="zh-CN" sz="2800" dirty="0">
                  <a:latin typeface="楷体" panose="02010609060101010101" pitchFamily="49" charset="-122"/>
                  <a:ea typeface="楷体" panose="02010609060101010101" pitchFamily="49" charset="-122"/>
                </a:rPr>
                <a:t>1  </a:t>
              </a:r>
              <a:r>
                <a:rPr lang="zh-CN" altLang="en-US" sz="2800" dirty="0">
                  <a:latin typeface="楷体" panose="02010609060101010101" pitchFamily="49" charset="-122"/>
                  <a:ea typeface="楷体" panose="02010609060101010101" pitchFamily="49" charset="-122"/>
                </a:rPr>
                <a:t>地址</a:t>
              </a:r>
              <a:r>
                <a:rPr lang="en-US" altLang="zh-CN" sz="2800" dirty="0">
                  <a:latin typeface="楷体" panose="02010609060101010101" pitchFamily="49" charset="-122"/>
                  <a:ea typeface="楷体" panose="02010609060101010101" pitchFamily="49" charset="-122"/>
                </a:rPr>
                <a:t>2=A</a:t>
              </a:r>
              <a:r>
                <a:rPr lang="zh-CN" altLang="en-US" sz="2800" dirty="0">
                  <a:latin typeface="楷体" panose="02010609060101010101" pitchFamily="49" charset="-122"/>
                  <a:ea typeface="楷体" panose="02010609060101010101" pitchFamily="49" charset="-122"/>
                </a:rPr>
                <a:t>（主存单元号）</a:t>
              </a:r>
              <a:endParaRPr lang="en-US" altLang="zh-CN" sz="2800" dirty="0">
                <a:latin typeface="楷体" panose="02010609060101010101" pitchFamily="49" charset="-122"/>
                <a:ea typeface="楷体" panose="02010609060101010101" pitchFamily="49" charset="-122"/>
              </a:endParaRPr>
            </a:p>
          </p:txBody>
        </p:sp>
        <p:sp>
          <p:nvSpPr>
            <p:cNvPr id="15" name="Line 23"/>
            <p:cNvSpPr>
              <a:spLocks noChangeShapeType="1"/>
            </p:cNvSpPr>
            <p:nvPr/>
          </p:nvSpPr>
          <p:spPr bwMode="auto">
            <a:xfrm flipH="1">
              <a:off x="1753" y="2208"/>
              <a:ext cx="2" cy="33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sz="2800">
                <a:latin typeface="楷体" panose="02010609060101010101" pitchFamily="49" charset="-122"/>
                <a:ea typeface="楷体" panose="02010609060101010101" pitchFamily="49" charset="-122"/>
              </a:endParaRPr>
            </a:p>
          </p:txBody>
        </p:sp>
        <p:sp>
          <p:nvSpPr>
            <p:cNvPr id="16" name="Line 24"/>
            <p:cNvSpPr>
              <a:spLocks noChangeShapeType="1"/>
            </p:cNvSpPr>
            <p:nvPr/>
          </p:nvSpPr>
          <p:spPr bwMode="auto">
            <a:xfrm flipH="1">
              <a:off x="2546" y="2208"/>
              <a:ext cx="0" cy="33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sz="2800">
                <a:latin typeface="楷体" panose="02010609060101010101" pitchFamily="49" charset="-122"/>
                <a:ea typeface="楷体" panose="02010609060101010101" pitchFamily="49" charset="-122"/>
              </a:endParaRPr>
            </a:p>
          </p:txBody>
        </p:sp>
      </p:grpSp>
      <p:grpSp>
        <p:nvGrpSpPr>
          <p:cNvPr id="18" name="Group 67"/>
          <p:cNvGrpSpPr/>
          <p:nvPr/>
        </p:nvGrpSpPr>
        <p:grpSpPr bwMode="auto">
          <a:xfrm>
            <a:off x="6894771" y="4450646"/>
            <a:ext cx="1772315" cy="1600200"/>
            <a:chOff x="4128" y="528"/>
            <a:chExt cx="720" cy="1008"/>
          </a:xfrm>
        </p:grpSpPr>
        <p:sp>
          <p:nvSpPr>
            <p:cNvPr id="20" name="Rectangle 71"/>
            <p:cNvSpPr>
              <a:spLocks noChangeArrowheads="1"/>
            </p:cNvSpPr>
            <p:nvPr/>
          </p:nvSpPr>
          <p:spPr bwMode="auto">
            <a:xfrm>
              <a:off x="4128" y="528"/>
              <a:ext cx="720" cy="1008"/>
            </a:xfrm>
            <a:prstGeom prst="rect">
              <a:avLst/>
            </a:prstGeom>
            <a:solidFill>
              <a:srgbClr val="FFFFFF"/>
            </a:solidFill>
            <a:ln w="38100">
              <a:solidFill>
                <a:srgbClr val="000000"/>
              </a:solidFill>
              <a:miter lim="800000"/>
            </a:ln>
          </p:spPr>
          <p:txBody>
            <a:bodyPr wrap="none" anchor="ct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endParaRPr lang="zh-CN" altLang="en-US" sz="2400">
                <a:latin typeface="楷体" panose="02010609060101010101" pitchFamily="49" charset="-122"/>
                <a:ea typeface="楷体" panose="02010609060101010101" pitchFamily="49" charset="-122"/>
              </a:endParaRPr>
            </a:p>
          </p:txBody>
        </p:sp>
        <p:sp>
          <p:nvSpPr>
            <p:cNvPr id="23" name="Line 72"/>
            <p:cNvSpPr>
              <a:spLocks noChangeShapeType="1"/>
            </p:cNvSpPr>
            <p:nvPr/>
          </p:nvSpPr>
          <p:spPr bwMode="auto">
            <a:xfrm>
              <a:off x="4128" y="864"/>
              <a:ext cx="720" cy="1"/>
            </a:xfrm>
            <a:prstGeom prst="line">
              <a:avLst/>
            </a:prstGeom>
            <a:noFill/>
            <a:ln w="38100">
              <a:solidFill>
                <a:srgbClr val="000000"/>
              </a:solidFill>
              <a:roun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24" name="Line 73"/>
            <p:cNvSpPr>
              <a:spLocks noChangeShapeType="1"/>
            </p:cNvSpPr>
            <p:nvPr/>
          </p:nvSpPr>
          <p:spPr bwMode="auto">
            <a:xfrm>
              <a:off x="4128" y="1200"/>
              <a:ext cx="720" cy="1"/>
            </a:xfrm>
            <a:prstGeom prst="line">
              <a:avLst/>
            </a:prstGeom>
            <a:noFill/>
            <a:ln w="38100">
              <a:solidFill>
                <a:srgbClr val="000000"/>
              </a:solidFill>
              <a:roun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grpSp>
      <p:sp>
        <p:nvSpPr>
          <p:cNvPr id="29" name="Text Box 74"/>
          <p:cNvSpPr txBox="1">
            <a:spLocks noChangeArrowheads="1"/>
          </p:cNvSpPr>
          <p:nvPr/>
        </p:nvSpPr>
        <p:spPr bwMode="auto">
          <a:xfrm>
            <a:off x="6865256" y="3945448"/>
            <a:ext cx="177231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2800" dirty="0">
                <a:latin typeface="楷体" panose="02010609060101010101" pitchFamily="49" charset="-122"/>
                <a:ea typeface="楷体" panose="02010609060101010101" pitchFamily="49" charset="-122"/>
              </a:rPr>
              <a:t>主存</a:t>
            </a:r>
            <a:endParaRPr lang="en-US" altLang="zh-CN" sz="2800" dirty="0">
              <a:latin typeface="楷体" panose="02010609060101010101" pitchFamily="49" charset="-122"/>
              <a:ea typeface="楷体" panose="02010609060101010101" pitchFamily="49" charset="-122"/>
            </a:endParaRPr>
          </a:p>
        </p:txBody>
      </p:sp>
      <p:sp>
        <p:nvSpPr>
          <p:cNvPr id="33" name="Line 78"/>
          <p:cNvSpPr>
            <a:spLocks noChangeShapeType="1"/>
          </p:cNvSpPr>
          <p:nvPr/>
        </p:nvSpPr>
        <p:spPr bwMode="auto">
          <a:xfrm flipH="1">
            <a:off x="3822699" y="4599946"/>
            <a:ext cx="5732" cy="749929"/>
          </a:xfrm>
          <a:prstGeom prst="line">
            <a:avLst/>
          </a:prstGeom>
          <a:noFill/>
          <a:ln w="38100">
            <a:solidFill>
              <a:srgbClr val="000000"/>
            </a:solidFill>
            <a:round/>
            <a:headEnd type="none" w="med" len="med"/>
            <a:tailEnd type="none" w="med" len="me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34" name="Line 78"/>
          <p:cNvSpPr>
            <a:spLocks noChangeShapeType="1"/>
          </p:cNvSpPr>
          <p:nvPr/>
        </p:nvSpPr>
        <p:spPr bwMode="auto">
          <a:xfrm flipV="1">
            <a:off x="3822113" y="5327939"/>
            <a:ext cx="2573964" cy="1299"/>
          </a:xfrm>
          <a:prstGeom prst="line">
            <a:avLst/>
          </a:prstGeom>
          <a:noFill/>
          <a:ln w="38100">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35" name="Text Box 74"/>
          <p:cNvSpPr txBox="1">
            <a:spLocks noChangeArrowheads="1"/>
          </p:cNvSpPr>
          <p:nvPr/>
        </p:nvSpPr>
        <p:spPr bwMode="auto">
          <a:xfrm>
            <a:off x="6462752" y="4993570"/>
            <a:ext cx="692951"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dirty="0">
                <a:latin typeface="楷体" panose="02010609060101010101" pitchFamily="49" charset="-122"/>
                <a:ea typeface="楷体" panose="02010609060101010101" pitchFamily="49" charset="-122"/>
              </a:rPr>
              <a:t>A</a:t>
            </a:r>
            <a:endParaRPr lang="en-US" altLang="zh-CN" sz="2800" dirty="0">
              <a:latin typeface="楷体" panose="02010609060101010101" pitchFamily="49" charset="-122"/>
              <a:ea typeface="楷体" panose="02010609060101010101" pitchFamily="49" charset="-122"/>
            </a:endParaRPr>
          </a:p>
        </p:txBody>
      </p:sp>
      <p:sp>
        <p:nvSpPr>
          <p:cNvPr id="36" name="Text Box 74"/>
          <p:cNvSpPr txBox="1">
            <a:spLocks noChangeArrowheads="1"/>
          </p:cNvSpPr>
          <p:nvPr/>
        </p:nvSpPr>
        <p:spPr bwMode="auto">
          <a:xfrm>
            <a:off x="267763" y="1682459"/>
            <a:ext cx="8519931" cy="1930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a:lnSpc>
                <a:spcPct val="150000"/>
              </a:lnSpc>
              <a:spcBef>
                <a:spcPct val="50000"/>
              </a:spcBef>
            </a:pPr>
            <a:r>
              <a:rPr lang="zh-CN" altLang="en-US" sz="2800" dirty="0">
                <a:latin typeface="楷体" panose="02010609060101010101" pitchFamily="49" charset="-122"/>
                <a:ea typeface="楷体" panose="02010609060101010101" pitchFamily="49" charset="-122"/>
              </a:rPr>
              <a:t>假定主存储器是按字编址，一个操作数占一个主存单元，操作数为</a:t>
            </a:r>
            <a:r>
              <a:rPr lang="en-US" altLang="zh-CN" sz="2800" dirty="0">
                <a:latin typeface="楷体" panose="02010609060101010101" pitchFamily="49" charset="-122"/>
                <a:ea typeface="楷体" panose="02010609060101010101" pitchFamily="49" charset="-122"/>
              </a:rPr>
              <a:t>S</a:t>
            </a:r>
            <a:r>
              <a:rPr lang="zh-CN" altLang="en-US" sz="2800" dirty="0">
                <a:latin typeface="楷体" panose="02010609060101010101" pitchFamily="49" charset="-122"/>
                <a:ea typeface="楷体" panose="02010609060101010101" pitchFamily="49" charset="-122"/>
              </a:rPr>
              <a:t>，主存单元地址码为</a:t>
            </a:r>
            <a:r>
              <a:rPr lang="en-US" altLang="zh-CN" sz="2800" dirty="0">
                <a:latin typeface="楷体" panose="02010609060101010101" pitchFamily="49" charset="-122"/>
                <a:ea typeface="楷体" panose="02010609060101010101" pitchFamily="49" charset="-122"/>
              </a:rPr>
              <a:t>A</a:t>
            </a:r>
            <a:r>
              <a:rPr lang="zh-CN" altLang="en-US" sz="2800" dirty="0">
                <a:latin typeface="楷体" panose="02010609060101010101" pitchFamily="49" charset="-122"/>
                <a:ea typeface="楷体" panose="02010609060101010101" pitchFamily="49" charset="-122"/>
              </a:rPr>
              <a:t>；指令也是占一个字，其中包含操作码</a:t>
            </a:r>
            <a:r>
              <a:rPr lang="en-US" altLang="zh-CN" sz="2800" dirty="0">
                <a:latin typeface="楷体" panose="02010609060101010101" pitchFamily="49" charset="-122"/>
                <a:ea typeface="楷体" panose="02010609060101010101" pitchFamily="49" charset="-122"/>
              </a:rPr>
              <a:t>OP</a:t>
            </a:r>
            <a:r>
              <a:rPr lang="zh-CN" altLang="en-US" sz="2800" dirty="0">
                <a:latin typeface="楷体" panose="02010609060101010101" pitchFamily="49" charset="-122"/>
                <a:ea typeface="楷体" panose="02010609060101010101" pitchFamily="49" charset="-122"/>
              </a:rPr>
              <a:t>和地址码</a:t>
            </a:r>
            <a:r>
              <a:rPr lang="en-US" altLang="zh-CN" sz="2800" dirty="0">
                <a:latin typeface="楷体" panose="02010609060101010101" pitchFamily="49" charset="-122"/>
                <a:ea typeface="楷体" panose="02010609060101010101" pitchFamily="49" charset="-122"/>
              </a:rPr>
              <a:t>A</a:t>
            </a:r>
            <a:r>
              <a:rPr lang="zh-CN" altLang="en-US" sz="2800" dirty="0">
                <a:latin typeface="楷体" panose="02010609060101010101" pitchFamily="49" charset="-122"/>
                <a:ea typeface="楷体" panose="02010609060101010101" pitchFamily="49" charset="-122"/>
              </a:rPr>
              <a:t>。</a:t>
            </a:r>
            <a:endParaRPr lang="en-US" altLang="zh-CN" sz="2800" dirty="0">
              <a:latin typeface="楷体" panose="02010609060101010101" pitchFamily="49" charset="-122"/>
              <a:ea typeface="楷体" panose="02010609060101010101" pitchFamily="49" charset="-122"/>
            </a:endParaRPr>
          </a:p>
        </p:txBody>
      </p:sp>
      <p:sp>
        <p:nvSpPr>
          <p:cNvPr id="37" name="Text Box 74"/>
          <p:cNvSpPr txBox="1">
            <a:spLocks noChangeArrowheads="1"/>
          </p:cNvSpPr>
          <p:nvPr/>
        </p:nvSpPr>
        <p:spPr bwMode="auto">
          <a:xfrm>
            <a:off x="6894771" y="4984046"/>
            <a:ext cx="177231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2800" dirty="0">
                <a:latin typeface="楷体" panose="02010609060101010101" pitchFamily="49" charset="-122"/>
                <a:ea typeface="楷体" panose="02010609060101010101" pitchFamily="49" charset="-122"/>
              </a:rPr>
              <a:t>操作数</a:t>
            </a:r>
            <a:r>
              <a:rPr lang="en-US" altLang="zh-CN" sz="2800" dirty="0">
                <a:latin typeface="楷体" panose="02010609060101010101" pitchFamily="49" charset="-122"/>
                <a:ea typeface="楷体" panose="02010609060101010101" pitchFamily="49" charset="-122"/>
              </a:rPr>
              <a:t>S</a:t>
            </a:r>
            <a:endParaRPr lang="en-US" altLang="zh-CN" sz="2800" dirty="0">
              <a:latin typeface="楷体" panose="02010609060101010101" pitchFamily="49" charset="-122"/>
              <a:ea typeface="楷体" panose="020106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p:cTn id="7" dur="500" fill="hold"/>
                                        <p:tgtEl>
                                          <p:spTgt spid="36"/>
                                        </p:tgtEl>
                                        <p:attrNameLst>
                                          <p:attrName>ppt_x</p:attrName>
                                        </p:attrNameLst>
                                      </p:cBhvr>
                                      <p:tavLst>
                                        <p:tav tm="0">
                                          <p:val>
                                            <p:strVal val="#ppt_x-#ppt_w/2"/>
                                          </p:val>
                                        </p:tav>
                                        <p:tav tm="100000">
                                          <p:val>
                                            <p:strVal val="#ppt_x"/>
                                          </p:val>
                                        </p:tav>
                                      </p:tavLst>
                                    </p:anim>
                                    <p:anim calcmode="lin" valueType="num">
                                      <p:cBhvr>
                                        <p:cTn id="8" dur="500" fill="hold"/>
                                        <p:tgtEl>
                                          <p:spTgt spid="36"/>
                                        </p:tgtEl>
                                        <p:attrNameLst>
                                          <p:attrName>ppt_y</p:attrName>
                                        </p:attrNameLst>
                                      </p:cBhvr>
                                      <p:tavLst>
                                        <p:tav tm="0">
                                          <p:val>
                                            <p:strVal val="#ppt_y"/>
                                          </p:val>
                                        </p:tav>
                                        <p:tav tm="100000">
                                          <p:val>
                                            <p:strVal val="#ppt_y"/>
                                          </p:val>
                                        </p:tav>
                                      </p:tavLst>
                                    </p:anim>
                                    <p:anim calcmode="lin" valueType="num">
                                      <p:cBhvr>
                                        <p:cTn id="9" dur="500" fill="hold"/>
                                        <p:tgtEl>
                                          <p:spTgt spid="36"/>
                                        </p:tgtEl>
                                        <p:attrNameLst>
                                          <p:attrName>ppt_w</p:attrName>
                                        </p:attrNameLst>
                                      </p:cBhvr>
                                      <p:tavLst>
                                        <p:tav tm="0">
                                          <p:val>
                                            <p:fltVal val="0"/>
                                          </p:val>
                                        </p:tav>
                                        <p:tav tm="100000">
                                          <p:val>
                                            <p:strVal val="#ppt_w"/>
                                          </p:val>
                                        </p:tav>
                                      </p:tavLst>
                                    </p:anim>
                                    <p:anim calcmode="lin" valueType="num">
                                      <p:cBhvr>
                                        <p:cTn id="10" dur="500" fill="hold"/>
                                        <p:tgtEl>
                                          <p:spTgt spid="36"/>
                                        </p:tgtEl>
                                        <p:attrNameLst>
                                          <p:attrName>ppt_h</p:attrName>
                                        </p:attrNameLst>
                                      </p:cBhvr>
                                      <p:tavLst>
                                        <p:tav tm="0">
                                          <p:val>
                                            <p:strVal val="#ppt_h"/>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2" presetClass="entr" presetSubtype="2"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500" fill="hold"/>
                                        <p:tgtEl>
                                          <p:spTgt spid="13"/>
                                        </p:tgtEl>
                                        <p:attrNameLst>
                                          <p:attrName>ppt_x</p:attrName>
                                        </p:attrNameLst>
                                      </p:cBhvr>
                                      <p:tavLst>
                                        <p:tav tm="0">
                                          <p:val>
                                            <p:strVal val="1+#ppt_w/2"/>
                                          </p:val>
                                        </p:tav>
                                        <p:tav tm="100000">
                                          <p:val>
                                            <p:strVal val="#ppt_x"/>
                                          </p:val>
                                        </p:tav>
                                      </p:tavLst>
                                    </p:anim>
                                    <p:anim calcmode="lin" valueType="num">
                                      <p:cBhvr additive="base">
                                        <p:cTn id="16" dur="5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nodeType="clickEffect">
                                  <p:stCondLst>
                                    <p:cond delay="0"/>
                                  </p:stCondLst>
                                  <p:childTnLst>
                                    <p:set>
                                      <p:cBhvr>
                                        <p:cTn id="20" dur="1" fill="hold">
                                          <p:stCondLst>
                                            <p:cond delay="0"/>
                                          </p:stCondLst>
                                        </p:cTn>
                                        <p:tgtEl>
                                          <p:spTgt spid="18"/>
                                        </p:tgtEl>
                                        <p:attrNameLst>
                                          <p:attrName>style.visibility</p:attrName>
                                        </p:attrNameLst>
                                      </p:cBhvr>
                                      <p:to>
                                        <p:strVal val="visible"/>
                                      </p:to>
                                    </p:set>
                                    <p:animEffect transition="in" filter="wipe(down)">
                                      <p:cBhvr>
                                        <p:cTn id="21" dur="500"/>
                                        <p:tgtEl>
                                          <p:spTgt spid="18"/>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29"/>
                                        </p:tgtEl>
                                        <p:attrNameLst>
                                          <p:attrName>style.visibility</p:attrName>
                                        </p:attrNameLst>
                                      </p:cBhvr>
                                      <p:to>
                                        <p:strVal val="visible"/>
                                      </p:to>
                                    </p:set>
                                    <p:animEffect transition="in" filter="wipe(down)">
                                      <p:cBhvr>
                                        <p:cTn id="24" dur="500"/>
                                        <p:tgtEl>
                                          <p:spTgt spid="29"/>
                                        </p:tgtEl>
                                      </p:cBhvr>
                                    </p:animEffect>
                                  </p:childTnLst>
                                </p:cTn>
                              </p:par>
                            </p:childTnLst>
                          </p:cTn>
                        </p:par>
                        <p:par>
                          <p:cTn id="25" fill="hold">
                            <p:stCondLst>
                              <p:cond delay="500"/>
                            </p:stCondLst>
                            <p:childTnLst>
                              <p:par>
                                <p:cTn id="26" presetID="22" presetClass="entr" presetSubtype="1" fill="hold" nodeType="afterEffect">
                                  <p:stCondLst>
                                    <p:cond delay="0"/>
                                  </p:stCondLst>
                                  <p:childTnLst>
                                    <p:set>
                                      <p:cBhvr>
                                        <p:cTn id="27" dur="1" fill="hold">
                                          <p:stCondLst>
                                            <p:cond delay="0"/>
                                          </p:stCondLst>
                                        </p:cTn>
                                        <p:tgtEl>
                                          <p:spTgt spid="33"/>
                                        </p:tgtEl>
                                        <p:attrNameLst>
                                          <p:attrName>style.visibility</p:attrName>
                                        </p:attrNameLst>
                                      </p:cBhvr>
                                      <p:to>
                                        <p:strVal val="visible"/>
                                      </p:to>
                                    </p:set>
                                    <p:animEffect transition="in" filter="wipe(up)">
                                      <p:cBhvr>
                                        <p:cTn id="28" dur="500"/>
                                        <p:tgtEl>
                                          <p:spTgt spid="33"/>
                                        </p:tgtEl>
                                      </p:cBhvr>
                                    </p:animEffect>
                                  </p:childTnLst>
                                </p:cTn>
                              </p:par>
                            </p:childTnLst>
                          </p:cTn>
                        </p:par>
                        <p:par>
                          <p:cTn id="29" fill="hold">
                            <p:stCondLst>
                              <p:cond delay="1000"/>
                            </p:stCondLst>
                            <p:childTnLst>
                              <p:par>
                                <p:cTn id="30" presetID="22" presetClass="entr" presetSubtype="1" fill="hold" nodeType="afterEffect">
                                  <p:stCondLst>
                                    <p:cond delay="0"/>
                                  </p:stCondLst>
                                  <p:childTnLst>
                                    <p:set>
                                      <p:cBhvr>
                                        <p:cTn id="31" dur="1" fill="hold">
                                          <p:stCondLst>
                                            <p:cond delay="0"/>
                                          </p:stCondLst>
                                        </p:cTn>
                                        <p:tgtEl>
                                          <p:spTgt spid="34"/>
                                        </p:tgtEl>
                                        <p:attrNameLst>
                                          <p:attrName>style.visibility</p:attrName>
                                        </p:attrNameLst>
                                      </p:cBhvr>
                                      <p:to>
                                        <p:strVal val="visible"/>
                                      </p:to>
                                    </p:set>
                                    <p:animEffect transition="in" filter="wipe(up)">
                                      <p:cBhvr>
                                        <p:cTn id="32" dur="500"/>
                                        <p:tgtEl>
                                          <p:spTgt spid="34"/>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5"/>
                                        </p:tgtEl>
                                        <p:attrNameLst>
                                          <p:attrName>style.visibility</p:attrName>
                                        </p:attrNameLst>
                                      </p:cBhvr>
                                      <p:to>
                                        <p:strVal val="visible"/>
                                      </p:to>
                                    </p:set>
                                    <p:animEffect transition="in" filter="wipe(left)">
                                      <p:cBhvr>
                                        <p:cTn id="37" dur="500"/>
                                        <p:tgtEl>
                                          <p:spTgt spid="35"/>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37"/>
                                        </p:tgtEl>
                                        <p:attrNameLst>
                                          <p:attrName>style.visibility</p:attrName>
                                        </p:attrNameLst>
                                      </p:cBhvr>
                                      <p:to>
                                        <p:strVal val="visible"/>
                                      </p:to>
                                    </p:set>
                                    <p:animEffect transition="in" filter="wipe(left)">
                                      <p:cBhvr>
                                        <p:cTn id="40"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5" grpId="0"/>
      <p:bldP spid="36" grpId="0"/>
      <p:bldP spid="37"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9165780" cy="6909474"/>
          </a:xfrm>
          <a:prstGeom prst="rect">
            <a:avLst/>
          </a:prstGeom>
        </p:spPr>
      </p:pic>
      <p:sp>
        <p:nvSpPr>
          <p:cNvPr id="22" name="矩形 21"/>
          <p:cNvSpPr/>
          <p:nvPr/>
        </p:nvSpPr>
        <p:spPr>
          <a:xfrm>
            <a:off x="-9525" y="-1083"/>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zh-CN" altLang="en-US" sz="2800" b="1" dirty="0">
                <a:solidFill>
                  <a:schemeClr val="bg1"/>
                </a:solidFill>
                <a:latin typeface="隶书" panose="02010509060101010101" pitchFamily="49" charset="-122"/>
                <a:ea typeface="隶书" panose="02010509060101010101" pitchFamily="49" charset="-122"/>
              </a:rPr>
              <a:t>二、寻址方式</a:t>
            </a:r>
            <a:endParaRPr lang="zh-CN" altLang="en-US" sz="2800" b="1" dirty="0">
              <a:solidFill>
                <a:schemeClr val="bg1"/>
              </a:solidFill>
              <a:latin typeface="隶书" panose="02010509060101010101" pitchFamily="49" charset="-122"/>
              <a:ea typeface="隶书" panose="02010509060101010101" pitchFamily="49" charset="-122"/>
            </a:endParaRPr>
          </a:p>
        </p:txBody>
      </p:sp>
      <p:cxnSp>
        <p:nvCxnSpPr>
          <p:cNvPr id="31" name="直接连接符 30"/>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fld id="{7471BD33-FCC3-4C32-A70E-67599152B90B}" type="datetime1">
              <a:rPr lang="zh-CN" altLang="en-US" smtClean="0"/>
            </a:fld>
            <a:endParaRPr lang="zh-CN" altLang="en-US" dirty="0"/>
          </a:p>
        </p:txBody>
      </p:sp>
      <p:sp>
        <p:nvSpPr>
          <p:cNvPr id="6" name="页脚占位符 5"/>
          <p:cNvSpPr>
            <a:spLocks noGrp="1"/>
          </p:cNvSpPr>
          <p:nvPr>
            <p:ph type="ftr" sz="quarter" idx="11"/>
          </p:nvPr>
        </p:nvSpPr>
        <p:spPr/>
        <p:txBody>
          <a:bodyPr/>
          <a:lstStyle/>
          <a:p>
            <a:r>
              <a:rPr lang="zh-CN" altLang="en-US"/>
              <a:t>计算机组成原理</a:t>
            </a:r>
            <a:r>
              <a:rPr lang="en-US" altLang="zh-CN"/>
              <a:t>--</a:t>
            </a:r>
            <a:r>
              <a:rPr lang="zh-CN" altLang="en-US"/>
              <a:t>第二章 指令系统</a:t>
            </a:r>
            <a:endParaRPr lang="zh-CN" altLang="en-US"/>
          </a:p>
        </p:txBody>
      </p:sp>
      <p:sp>
        <p:nvSpPr>
          <p:cNvPr id="8" name="灯片编号占位符 7"/>
          <p:cNvSpPr>
            <a:spLocks noGrp="1"/>
          </p:cNvSpPr>
          <p:nvPr>
            <p:ph type="sldNum" sz="quarter" idx="12"/>
          </p:nvPr>
        </p:nvSpPr>
        <p:spPr/>
        <p:txBody>
          <a:bodyPr/>
          <a:lstStyle/>
          <a:p>
            <a:fld id="{CD331227-691F-4B7F-8493-F4368ED92163}" type="slidenum">
              <a:rPr lang="zh-CN" altLang="en-US" smtClean="0"/>
            </a:fld>
            <a:endParaRPr lang="zh-CN" altLang="en-US"/>
          </a:p>
        </p:txBody>
      </p:sp>
      <p:sp>
        <p:nvSpPr>
          <p:cNvPr id="17" name="Text Box 4"/>
          <p:cNvSpPr txBox="1"/>
          <p:nvPr/>
        </p:nvSpPr>
        <p:spPr>
          <a:xfrm>
            <a:off x="141423" y="853498"/>
            <a:ext cx="6723833" cy="637675"/>
          </a:xfrm>
          <a:prstGeom prst="rect">
            <a:avLst/>
          </a:prstGeom>
          <a:noFill/>
          <a:ln w="9525">
            <a:noFill/>
          </a:ln>
        </p:spPr>
        <p:txBody>
          <a:bodyPr wrap="square" anchor="t">
            <a:spAutoFit/>
          </a:bodyPr>
          <a:lstStyle/>
          <a:p>
            <a:pPr>
              <a:lnSpc>
                <a:spcPct val="150000"/>
              </a:lnSpc>
            </a:pPr>
            <a:r>
              <a:rPr lang="zh-CN" altLang="en-US" sz="2800" b="1" dirty="0">
                <a:solidFill>
                  <a:srgbClr val="DF3C09"/>
                </a:solidFill>
                <a:latin typeface="楷体" panose="02010609060101010101" pitchFamily="49" charset="-122"/>
                <a:ea typeface="楷体" panose="02010609060101010101" pitchFamily="49" charset="-122"/>
              </a:rPr>
              <a:t>（</a:t>
            </a:r>
            <a:r>
              <a:rPr lang="en-US" altLang="zh-CN" sz="2800" b="1" dirty="0">
                <a:solidFill>
                  <a:srgbClr val="DF3C09"/>
                </a:solidFill>
                <a:latin typeface="楷体" panose="02010609060101010101" pitchFamily="49" charset="-122"/>
                <a:ea typeface="楷体" panose="02010609060101010101" pitchFamily="49" charset="-122"/>
              </a:rPr>
              <a:t>2</a:t>
            </a:r>
            <a:r>
              <a:rPr lang="zh-CN" altLang="en-US" sz="2800" b="1" dirty="0">
                <a:solidFill>
                  <a:srgbClr val="DF3C09"/>
                </a:solidFill>
                <a:latin typeface="楷体" panose="02010609060101010101" pitchFamily="49" charset="-122"/>
                <a:ea typeface="楷体" panose="02010609060101010101" pitchFamily="49" charset="-122"/>
              </a:rPr>
              <a:t>）直接寻址方式（绝对地址）</a:t>
            </a:r>
            <a:endParaRPr lang="en-US" altLang="zh-CN" sz="2800" b="1" dirty="0">
              <a:solidFill>
                <a:srgbClr val="DF3C09"/>
              </a:solidFill>
              <a:latin typeface="楷体" panose="02010609060101010101" pitchFamily="49" charset="-122"/>
              <a:ea typeface="楷体" panose="02010609060101010101" pitchFamily="49" charset="-122"/>
            </a:endParaRPr>
          </a:p>
        </p:txBody>
      </p:sp>
      <p:sp>
        <p:nvSpPr>
          <p:cNvPr id="12" name="Text Box 4"/>
          <p:cNvSpPr txBox="1"/>
          <p:nvPr/>
        </p:nvSpPr>
        <p:spPr>
          <a:xfrm>
            <a:off x="344622" y="1479613"/>
            <a:ext cx="8319247" cy="3108543"/>
          </a:xfrm>
          <a:prstGeom prst="rect">
            <a:avLst/>
          </a:prstGeom>
          <a:noFill/>
          <a:ln w="9525">
            <a:noFill/>
          </a:ln>
        </p:spPr>
        <p:txBody>
          <a:bodyPr wrap="square" anchor="t">
            <a:spAutoFit/>
          </a:bodyPr>
          <a:lstStyle/>
          <a:p>
            <a:r>
              <a:rPr lang="zh-CN" altLang="en-US" sz="2800" b="1" dirty="0">
                <a:solidFill>
                  <a:srgbClr val="0563C1"/>
                </a:solidFill>
                <a:latin typeface="楷体" panose="02010609060101010101" pitchFamily="49" charset="-122"/>
                <a:ea typeface="楷体" panose="02010609060101010101" pitchFamily="49" charset="-122"/>
              </a:rPr>
              <a:t>例：</a:t>
            </a:r>
            <a:r>
              <a:rPr lang="zh-CN" altLang="en-US" sz="2800" b="1" dirty="0">
                <a:latin typeface="楷体" panose="02010609060101010101" pitchFamily="49" charset="-122"/>
                <a:ea typeface="楷体" panose="02010609060101010101" pitchFamily="49" charset="-122"/>
              </a:rPr>
              <a:t>若主存储器数据区的地址与数据之间对应关系如下，指令给出地址码</a:t>
            </a:r>
            <a:r>
              <a:rPr lang="en-US" altLang="zh-CN" sz="2800" b="1" dirty="0">
                <a:latin typeface="楷体" panose="02010609060101010101" pitchFamily="49" charset="-122"/>
                <a:ea typeface="楷体" panose="02010609060101010101" pitchFamily="49" charset="-122"/>
              </a:rPr>
              <a:t>A=2000H</a:t>
            </a:r>
            <a:r>
              <a:rPr lang="zh-CN" altLang="en-US" sz="2800" b="1" dirty="0">
                <a:latin typeface="楷体" panose="02010609060101010101" pitchFamily="49" charset="-122"/>
                <a:ea typeface="楷体" panose="02010609060101010101" pitchFamily="49" charset="-122"/>
              </a:rPr>
              <a:t>，按直接寻址方式读取操作数。</a:t>
            </a:r>
            <a:endParaRPr lang="en-US" altLang="zh-CN" sz="2800" b="1" dirty="0">
              <a:latin typeface="楷体" panose="02010609060101010101" pitchFamily="49" charset="-122"/>
              <a:ea typeface="楷体" panose="02010609060101010101" pitchFamily="49" charset="-122"/>
            </a:endParaRPr>
          </a:p>
          <a:p>
            <a:r>
              <a:rPr lang="zh-CN" altLang="en-US" sz="2800" b="1" dirty="0">
                <a:latin typeface="楷体" panose="02010609060101010101" pitchFamily="49" charset="-122"/>
                <a:ea typeface="楷体" panose="02010609060101010101" pitchFamily="49" charset="-122"/>
              </a:rPr>
              <a:t>           地址              数据</a:t>
            </a:r>
            <a:endParaRPr lang="zh-CN" altLang="en-US" sz="2800" b="1" dirty="0">
              <a:latin typeface="楷体" panose="02010609060101010101" pitchFamily="49" charset="-122"/>
              <a:ea typeface="楷体" panose="02010609060101010101" pitchFamily="49" charset="-122"/>
            </a:endParaRPr>
          </a:p>
          <a:p>
            <a:r>
              <a:rPr lang="zh-CN" altLang="en-US" sz="2800" b="1" dirty="0">
                <a:latin typeface="楷体" panose="02010609060101010101" pitchFamily="49" charset="-122"/>
                <a:ea typeface="楷体" panose="02010609060101010101" pitchFamily="49" charset="-122"/>
              </a:rPr>
              <a:t>           </a:t>
            </a:r>
            <a:r>
              <a:rPr lang="en-US" altLang="zh-CN" sz="2800" b="1" dirty="0">
                <a:latin typeface="楷体" panose="02010609060101010101" pitchFamily="49" charset="-122"/>
                <a:ea typeface="楷体" panose="02010609060101010101" pitchFamily="49" charset="-122"/>
              </a:rPr>
              <a:t>1000H            1A00H</a:t>
            </a:r>
            <a:endParaRPr lang="en-US" altLang="zh-CN" sz="2800" b="1" dirty="0">
              <a:latin typeface="楷体" panose="02010609060101010101" pitchFamily="49" charset="-122"/>
              <a:ea typeface="楷体" panose="02010609060101010101" pitchFamily="49" charset="-122"/>
            </a:endParaRPr>
          </a:p>
          <a:p>
            <a:r>
              <a:rPr lang="en-US" altLang="zh-CN" sz="2800" b="1" dirty="0">
                <a:latin typeface="楷体" panose="02010609060101010101" pitchFamily="49" charset="-122"/>
                <a:ea typeface="楷体" panose="02010609060101010101" pitchFamily="49" charset="-122"/>
              </a:rPr>
              <a:t>           2000H            1B00H</a:t>
            </a:r>
            <a:endParaRPr lang="en-US" altLang="zh-CN" sz="2800" b="1" dirty="0">
              <a:latin typeface="楷体" panose="02010609060101010101" pitchFamily="49" charset="-122"/>
              <a:ea typeface="楷体" panose="02010609060101010101" pitchFamily="49" charset="-122"/>
            </a:endParaRPr>
          </a:p>
          <a:p>
            <a:r>
              <a:rPr lang="en-US" altLang="zh-CN" sz="2800" b="1" dirty="0">
                <a:latin typeface="楷体" panose="02010609060101010101" pitchFamily="49" charset="-122"/>
                <a:ea typeface="楷体" panose="02010609060101010101" pitchFamily="49" charset="-122"/>
              </a:rPr>
              <a:t>           3000H            1C00H</a:t>
            </a:r>
            <a:endParaRPr lang="en-US" altLang="zh-CN" sz="2800" b="1" dirty="0">
              <a:latin typeface="楷体" panose="02010609060101010101" pitchFamily="49" charset="-122"/>
              <a:ea typeface="楷体" panose="02010609060101010101" pitchFamily="49" charset="-122"/>
            </a:endParaRPr>
          </a:p>
        </p:txBody>
      </p:sp>
      <p:sp>
        <p:nvSpPr>
          <p:cNvPr id="14" name="Text Box 4"/>
          <p:cNvSpPr txBox="1"/>
          <p:nvPr/>
        </p:nvSpPr>
        <p:spPr>
          <a:xfrm>
            <a:off x="5367436" y="3500073"/>
            <a:ext cx="1349494" cy="637675"/>
          </a:xfrm>
          <a:prstGeom prst="rect">
            <a:avLst/>
          </a:prstGeom>
          <a:noFill/>
          <a:ln w="9525">
            <a:noFill/>
          </a:ln>
        </p:spPr>
        <p:txBody>
          <a:bodyPr wrap="square" anchor="t">
            <a:spAutoFit/>
          </a:bodyPr>
          <a:lstStyle/>
          <a:p>
            <a:pPr>
              <a:lnSpc>
                <a:spcPct val="150000"/>
              </a:lnSpc>
            </a:pPr>
            <a:r>
              <a:rPr lang="en-US" altLang="zh-CN" sz="2800" b="1" dirty="0">
                <a:solidFill>
                  <a:srgbClr val="FF0E0E"/>
                </a:solidFill>
                <a:latin typeface="楷体" panose="02010609060101010101" pitchFamily="49" charset="-122"/>
                <a:ea typeface="楷体" panose="02010609060101010101" pitchFamily="49" charset="-122"/>
              </a:rPr>
              <a:t>1B00H</a:t>
            </a:r>
            <a:endParaRPr lang="en-US" altLang="zh-CN" sz="2800" b="1" dirty="0">
              <a:solidFill>
                <a:srgbClr val="FF0E0E"/>
              </a:solidFill>
              <a:latin typeface="楷体" panose="02010609060101010101" pitchFamily="49" charset="-122"/>
              <a:ea typeface="楷体" panose="02010609060101010101" pitchFamily="49" charset="-122"/>
            </a:endParaRPr>
          </a:p>
        </p:txBody>
      </p:sp>
      <p:sp>
        <p:nvSpPr>
          <p:cNvPr id="16" name="Text Box 4"/>
          <p:cNvSpPr txBox="1"/>
          <p:nvPr/>
        </p:nvSpPr>
        <p:spPr>
          <a:xfrm>
            <a:off x="345406" y="5172673"/>
            <a:ext cx="5992679" cy="1284006"/>
          </a:xfrm>
          <a:prstGeom prst="rect">
            <a:avLst/>
          </a:prstGeom>
          <a:noFill/>
          <a:ln w="9525">
            <a:noFill/>
          </a:ln>
        </p:spPr>
        <p:txBody>
          <a:bodyPr wrap="square" anchor="t">
            <a:spAutoFit/>
          </a:bodyPr>
          <a:lstStyle/>
          <a:p>
            <a:pPr>
              <a:lnSpc>
                <a:spcPct val="150000"/>
              </a:lnSpc>
            </a:pPr>
            <a:r>
              <a:rPr lang="zh-CN" altLang="en-US" sz="2800" b="1" dirty="0">
                <a:latin typeface="楷体" panose="02010609060101010101" pitchFamily="49" charset="-122"/>
                <a:ea typeface="楷体" panose="02010609060101010101" pitchFamily="49" charset="-122"/>
              </a:rPr>
              <a:t>操作数</a:t>
            </a:r>
            <a:r>
              <a:rPr lang="en-US" altLang="zh-CN" sz="2800" b="1" dirty="0">
                <a:latin typeface="楷体" panose="02010609060101010101" pitchFamily="49" charset="-122"/>
                <a:ea typeface="楷体" panose="02010609060101010101" pitchFamily="49" charset="-122"/>
              </a:rPr>
              <a:t>S</a:t>
            </a:r>
            <a:r>
              <a:rPr lang="zh-CN" altLang="en-US" sz="2800" b="1" dirty="0">
                <a:latin typeface="楷体" panose="02010609060101010101" pitchFamily="49" charset="-122"/>
                <a:ea typeface="楷体" panose="02010609060101010101" pitchFamily="49" charset="-122"/>
              </a:rPr>
              <a:t>与地址码</a:t>
            </a:r>
            <a:r>
              <a:rPr lang="en-US" altLang="zh-CN" sz="2800" b="1" dirty="0">
                <a:latin typeface="楷体" panose="02010609060101010101" pitchFamily="49" charset="-122"/>
                <a:ea typeface="楷体" panose="02010609060101010101" pitchFamily="49" charset="-122"/>
              </a:rPr>
              <a:t>A</a:t>
            </a:r>
            <a:r>
              <a:rPr lang="zh-CN" altLang="en-US" sz="2800" b="1" dirty="0">
                <a:latin typeface="楷体" panose="02010609060101010101" pitchFamily="49" charset="-122"/>
                <a:ea typeface="楷体" panose="02010609060101010101" pitchFamily="49" charset="-122"/>
              </a:rPr>
              <a:t>的关系为：</a:t>
            </a:r>
            <a:r>
              <a:rPr lang="en-US" altLang="zh-CN" sz="2800" b="1" dirty="0">
                <a:solidFill>
                  <a:srgbClr val="DF3C09"/>
                </a:solidFill>
                <a:latin typeface="楷体" panose="02010609060101010101" pitchFamily="49" charset="-122"/>
                <a:ea typeface="楷体" panose="02010609060101010101" pitchFamily="49" charset="-122"/>
              </a:rPr>
              <a:t>S=(A)</a:t>
            </a:r>
            <a:endParaRPr lang="en-US" altLang="zh-CN" sz="2800" b="1" dirty="0">
              <a:solidFill>
                <a:srgbClr val="DF3C09"/>
              </a:solidFill>
              <a:latin typeface="楷体" panose="02010609060101010101" pitchFamily="49" charset="-122"/>
              <a:ea typeface="楷体" panose="02010609060101010101" pitchFamily="49" charset="-122"/>
            </a:endParaRPr>
          </a:p>
          <a:p>
            <a:pPr>
              <a:lnSpc>
                <a:spcPct val="150000"/>
              </a:lnSpc>
            </a:pPr>
            <a:r>
              <a:rPr lang="zh-CN" altLang="en-US" sz="2800" b="1" dirty="0">
                <a:latin typeface="楷体" panose="02010609060101010101" pitchFamily="49" charset="-122"/>
                <a:ea typeface="楷体" panose="02010609060101010101" pitchFamily="49" charset="-122"/>
              </a:rPr>
              <a:t>例如：</a:t>
            </a:r>
            <a:r>
              <a:rPr lang="en-US" altLang="zh-CN" sz="2800" b="1" dirty="0">
                <a:latin typeface="楷体" panose="02010609060101010101" pitchFamily="49" charset="-122"/>
                <a:ea typeface="楷体" panose="02010609060101010101" pitchFamily="49" charset="-122"/>
              </a:rPr>
              <a:t>MOV AX</a:t>
            </a:r>
            <a:r>
              <a:rPr lang="zh-CN" altLang="en-US" sz="2800" b="1" dirty="0">
                <a:latin typeface="楷体" panose="02010609060101010101" pitchFamily="49" charset="-122"/>
                <a:ea typeface="楷体" panose="02010609060101010101" pitchFamily="49" charset="-122"/>
              </a:rPr>
              <a:t>，</a:t>
            </a:r>
            <a:r>
              <a:rPr lang="en-US" altLang="zh-CN" sz="2800" b="1" dirty="0">
                <a:latin typeface="楷体" panose="02010609060101010101" pitchFamily="49" charset="-122"/>
                <a:ea typeface="楷体" panose="02010609060101010101" pitchFamily="49" charset="-122"/>
              </a:rPr>
              <a:t>[1234H]</a:t>
            </a:r>
            <a:endParaRPr lang="en-US" altLang="zh-CN" sz="2800" b="1" dirty="0">
              <a:latin typeface="楷体" panose="02010609060101010101" pitchFamily="49" charset="-122"/>
              <a:ea typeface="楷体" panose="02010609060101010101" pitchFamily="49" charset="-122"/>
            </a:endParaRPr>
          </a:p>
        </p:txBody>
      </p:sp>
      <p:grpSp>
        <p:nvGrpSpPr>
          <p:cNvPr id="18" name="组合 17"/>
          <p:cNvGrpSpPr/>
          <p:nvPr/>
        </p:nvGrpSpPr>
        <p:grpSpPr>
          <a:xfrm>
            <a:off x="338275" y="4257658"/>
            <a:ext cx="6382497" cy="842313"/>
            <a:chOff x="344621" y="2744770"/>
            <a:chExt cx="6382497" cy="842313"/>
          </a:xfrm>
        </p:grpSpPr>
        <p:sp>
          <p:nvSpPr>
            <p:cNvPr id="19" name="Line 78"/>
            <p:cNvSpPr>
              <a:spLocks noChangeShapeType="1"/>
            </p:cNvSpPr>
            <p:nvPr/>
          </p:nvSpPr>
          <p:spPr bwMode="auto">
            <a:xfrm>
              <a:off x="4159623" y="3345426"/>
              <a:ext cx="997857" cy="21"/>
            </a:xfrm>
            <a:prstGeom prst="line">
              <a:avLst/>
            </a:prstGeom>
            <a:noFill/>
            <a:ln w="38100">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sz="2400" dirty="0">
                <a:latin typeface="楷体" panose="02010609060101010101" pitchFamily="49" charset="-122"/>
                <a:ea typeface="楷体" panose="02010609060101010101" pitchFamily="49" charset="-122"/>
              </a:endParaRPr>
            </a:p>
          </p:txBody>
        </p:sp>
        <p:sp>
          <p:nvSpPr>
            <p:cNvPr id="20" name="Text Box 4"/>
            <p:cNvSpPr txBox="1"/>
            <p:nvPr/>
          </p:nvSpPr>
          <p:spPr>
            <a:xfrm>
              <a:off x="344621" y="2949408"/>
              <a:ext cx="6382497" cy="637675"/>
            </a:xfrm>
            <a:prstGeom prst="rect">
              <a:avLst/>
            </a:prstGeom>
            <a:noFill/>
            <a:ln w="9525">
              <a:noFill/>
            </a:ln>
          </p:spPr>
          <p:txBody>
            <a:bodyPr wrap="square" anchor="t">
              <a:spAutoFit/>
            </a:bodyPr>
            <a:lstStyle/>
            <a:p>
              <a:pPr>
                <a:lnSpc>
                  <a:spcPct val="150000"/>
                </a:lnSpc>
              </a:pPr>
              <a:r>
                <a:rPr lang="zh-CN" altLang="en-US" sz="2800" b="1" dirty="0">
                  <a:solidFill>
                    <a:srgbClr val="0563C1"/>
                  </a:solidFill>
                  <a:latin typeface="楷体" panose="02010609060101010101" pitchFamily="49" charset="-122"/>
                  <a:ea typeface="楷体" panose="02010609060101010101" pitchFamily="49" charset="-122"/>
                </a:rPr>
                <a:t>寻址过程：</a:t>
              </a:r>
              <a:r>
                <a:rPr lang="zh-CN" altLang="en-US" sz="2800" b="1" dirty="0">
                  <a:latin typeface="楷体" panose="02010609060101010101" pitchFamily="49" charset="-122"/>
                  <a:ea typeface="楷体" panose="02010609060101010101" pitchFamily="49" charset="-122"/>
                </a:rPr>
                <a:t>操作数地址        操作数</a:t>
              </a:r>
              <a:endParaRPr lang="zh-CN" altLang="en-US" sz="2800" b="1" dirty="0">
                <a:latin typeface="楷体" panose="02010609060101010101" pitchFamily="49" charset="-122"/>
                <a:ea typeface="楷体" panose="02010609060101010101" pitchFamily="49" charset="-122"/>
              </a:endParaRPr>
            </a:p>
          </p:txBody>
        </p:sp>
        <p:sp>
          <p:nvSpPr>
            <p:cNvPr id="23" name="Text Box 4"/>
            <p:cNvSpPr txBox="1"/>
            <p:nvPr/>
          </p:nvSpPr>
          <p:spPr>
            <a:xfrm>
              <a:off x="4419226" y="2744770"/>
              <a:ext cx="506278" cy="637675"/>
            </a:xfrm>
            <a:prstGeom prst="rect">
              <a:avLst/>
            </a:prstGeom>
            <a:noFill/>
            <a:ln w="9525">
              <a:noFill/>
            </a:ln>
          </p:spPr>
          <p:txBody>
            <a:bodyPr wrap="square" anchor="t">
              <a:spAutoFit/>
            </a:bodyPr>
            <a:lstStyle/>
            <a:p>
              <a:pPr>
                <a:lnSpc>
                  <a:spcPct val="150000"/>
                </a:lnSpc>
              </a:pPr>
              <a:r>
                <a:rPr lang="en-US" altLang="zh-CN" sz="2800" b="1" dirty="0">
                  <a:latin typeface="楷体" panose="02010609060101010101" pitchFamily="49" charset="-122"/>
                  <a:ea typeface="楷体" panose="02010609060101010101" pitchFamily="49" charset="-122"/>
                </a:rPr>
                <a:t>M</a:t>
              </a:r>
              <a:endParaRPr lang="zh-CN" altLang="en-US" sz="2800" b="1" dirty="0">
                <a:latin typeface="楷体" panose="02010609060101010101" pitchFamily="49" charset="-122"/>
                <a:ea typeface="楷体" panose="02010609060101010101" pitchFamily="49"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 calcmode="lin" valueType="num">
                                      <p:cBhvr>
                                        <p:cTn id="7" dur="500" fill="hold"/>
                                        <p:tgtEl>
                                          <p:spTgt spid="12">
                                            <p:txEl>
                                              <p:pRg st="0" end="0"/>
                                            </p:txEl>
                                          </p:spTgt>
                                        </p:tgtEl>
                                        <p:attrNameLst>
                                          <p:attrName>ppt_x</p:attrName>
                                        </p:attrNameLst>
                                      </p:cBhvr>
                                      <p:tavLst>
                                        <p:tav tm="0">
                                          <p:val>
                                            <p:strVal val="#ppt_x-#ppt_w/2"/>
                                          </p:val>
                                        </p:tav>
                                        <p:tav tm="100000">
                                          <p:val>
                                            <p:strVal val="#ppt_x"/>
                                          </p:val>
                                        </p:tav>
                                      </p:tavLst>
                                    </p:anim>
                                    <p:anim calcmode="lin" valueType="num">
                                      <p:cBhvr>
                                        <p:cTn id="8" dur="500" fill="hold"/>
                                        <p:tgtEl>
                                          <p:spTgt spid="12">
                                            <p:txEl>
                                              <p:pRg st="0" end="0"/>
                                            </p:txEl>
                                          </p:spTgt>
                                        </p:tgtEl>
                                        <p:attrNameLst>
                                          <p:attrName>ppt_y</p:attrName>
                                        </p:attrNameLst>
                                      </p:cBhvr>
                                      <p:tavLst>
                                        <p:tav tm="0">
                                          <p:val>
                                            <p:strVal val="#ppt_y"/>
                                          </p:val>
                                        </p:tav>
                                        <p:tav tm="100000">
                                          <p:val>
                                            <p:strVal val="#ppt_y"/>
                                          </p:val>
                                        </p:tav>
                                      </p:tavLst>
                                    </p:anim>
                                    <p:anim calcmode="lin" valueType="num">
                                      <p:cBhvr>
                                        <p:cTn id="9" dur="500" fill="hold"/>
                                        <p:tgtEl>
                                          <p:spTgt spid="12">
                                            <p:txEl>
                                              <p:pRg st="0" end="0"/>
                                            </p:txEl>
                                          </p:spTgt>
                                        </p:tgtEl>
                                        <p:attrNameLst>
                                          <p:attrName>ppt_w</p:attrName>
                                        </p:attrNameLst>
                                      </p:cBhvr>
                                      <p:tavLst>
                                        <p:tav tm="0">
                                          <p:val>
                                            <p:fltVal val="0"/>
                                          </p:val>
                                        </p:tav>
                                        <p:tav tm="100000">
                                          <p:val>
                                            <p:strVal val="#ppt_w"/>
                                          </p:val>
                                        </p:tav>
                                      </p:tavLst>
                                    </p:anim>
                                    <p:anim calcmode="lin" valueType="num">
                                      <p:cBhvr>
                                        <p:cTn id="10" dur="500" fill="hold"/>
                                        <p:tgtEl>
                                          <p:spTgt spid="12">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17" presetClass="entr" presetSubtype="8" fill="hold" grpId="0" nodeType="clickEffect">
                                  <p:stCondLst>
                                    <p:cond delay="0"/>
                                  </p:stCondLst>
                                  <p:childTnLst>
                                    <p:set>
                                      <p:cBhvr>
                                        <p:cTn id="14" dur="1" fill="hold">
                                          <p:stCondLst>
                                            <p:cond delay="0"/>
                                          </p:stCondLst>
                                        </p:cTn>
                                        <p:tgtEl>
                                          <p:spTgt spid="12">
                                            <p:txEl>
                                              <p:pRg st="1" end="1"/>
                                            </p:txEl>
                                          </p:spTgt>
                                        </p:tgtEl>
                                        <p:attrNameLst>
                                          <p:attrName>style.visibility</p:attrName>
                                        </p:attrNameLst>
                                      </p:cBhvr>
                                      <p:to>
                                        <p:strVal val="visible"/>
                                      </p:to>
                                    </p:set>
                                    <p:anim calcmode="lin" valueType="num">
                                      <p:cBhvr>
                                        <p:cTn id="15" dur="500" fill="hold"/>
                                        <p:tgtEl>
                                          <p:spTgt spid="12">
                                            <p:txEl>
                                              <p:pRg st="1" end="1"/>
                                            </p:txEl>
                                          </p:spTgt>
                                        </p:tgtEl>
                                        <p:attrNameLst>
                                          <p:attrName>ppt_x</p:attrName>
                                        </p:attrNameLst>
                                      </p:cBhvr>
                                      <p:tavLst>
                                        <p:tav tm="0">
                                          <p:val>
                                            <p:strVal val="#ppt_x-#ppt_w/2"/>
                                          </p:val>
                                        </p:tav>
                                        <p:tav tm="100000">
                                          <p:val>
                                            <p:strVal val="#ppt_x"/>
                                          </p:val>
                                        </p:tav>
                                      </p:tavLst>
                                    </p:anim>
                                    <p:anim calcmode="lin" valueType="num">
                                      <p:cBhvr>
                                        <p:cTn id="16" dur="500" fill="hold"/>
                                        <p:tgtEl>
                                          <p:spTgt spid="12">
                                            <p:txEl>
                                              <p:pRg st="1" end="1"/>
                                            </p:txEl>
                                          </p:spTgt>
                                        </p:tgtEl>
                                        <p:attrNameLst>
                                          <p:attrName>ppt_y</p:attrName>
                                        </p:attrNameLst>
                                      </p:cBhvr>
                                      <p:tavLst>
                                        <p:tav tm="0">
                                          <p:val>
                                            <p:strVal val="#ppt_y"/>
                                          </p:val>
                                        </p:tav>
                                        <p:tav tm="100000">
                                          <p:val>
                                            <p:strVal val="#ppt_y"/>
                                          </p:val>
                                        </p:tav>
                                      </p:tavLst>
                                    </p:anim>
                                    <p:anim calcmode="lin" valueType="num">
                                      <p:cBhvr>
                                        <p:cTn id="17" dur="500" fill="hold"/>
                                        <p:tgtEl>
                                          <p:spTgt spid="12">
                                            <p:txEl>
                                              <p:pRg st="1" end="1"/>
                                            </p:txEl>
                                          </p:spTgt>
                                        </p:tgtEl>
                                        <p:attrNameLst>
                                          <p:attrName>ppt_w</p:attrName>
                                        </p:attrNameLst>
                                      </p:cBhvr>
                                      <p:tavLst>
                                        <p:tav tm="0">
                                          <p:val>
                                            <p:fltVal val="0"/>
                                          </p:val>
                                        </p:tav>
                                        <p:tav tm="100000">
                                          <p:val>
                                            <p:strVal val="#ppt_w"/>
                                          </p:val>
                                        </p:tav>
                                      </p:tavLst>
                                    </p:anim>
                                    <p:anim calcmode="lin" valueType="num">
                                      <p:cBhvr>
                                        <p:cTn id="18" dur="500" fill="hold"/>
                                        <p:tgtEl>
                                          <p:spTgt spid="12">
                                            <p:txEl>
                                              <p:pRg st="1" end="1"/>
                                            </p:txEl>
                                          </p:spTgt>
                                        </p:tgtEl>
                                        <p:attrNameLst>
                                          <p:attrName>ppt_h</p:attrName>
                                        </p:attrNameLst>
                                      </p:cBhvr>
                                      <p:tavLst>
                                        <p:tav tm="0">
                                          <p:val>
                                            <p:strVal val="#ppt_h"/>
                                          </p:val>
                                        </p:tav>
                                        <p:tav tm="100000">
                                          <p:val>
                                            <p:strVal val="#ppt_h"/>
                                          </p:val>
                                        </p:tav>
                                      </p:tavLst>
                                    </p:anim>
                                  </p:childTnLst>
                                </p:cTn>
                              </p:par>
                            </p:childTnLst>
                          </p:cTn>
                        </p:par>
                      </p:childTnLst>
                    </p:cTn>
                  </p:par>
                  <p:par>
                    <p:cTn id="19" fill="hold">
                      <p:stCondLst>
                        <p:cond delay="indefinite"/>
                      </p:stCondLst>
                      <p:childTnLst>
                        <p:par>
                          <p:cTn id="20" fill="hold">
                            <p:stCondLst>
                              <p:cond delay="0"/>
                            </p:stCondLst>
                            <p:childTnLst>
                              <p:par>
                                <p:cTn id="21" presetID="17" presetClass="entr" presetSubtype="8" fill="hold" grpId="0" nodeType="clickEffect">
                                  <p:stCondLst>
                                    <p:cond delay="0"/>
                                  </p:stCondLst>
                                  <p:childTnLst>
                                    <p:set>
                                      <p:cBhvr>
                                        <p:cTn id="22" dur="1" fill="hold">
                                          <p:stCondLst>
                                            <p:cond delay="0"/>
                                          </p:stCondLst>
                                        </p:cTn>
                                        <p:tgtEl>
                                          <p:spTgt spid="12">
                                            <p:txEl>
                                              <p:pRg st="2" end="2"/>
                                            </p:txEl>
                                          </p:spTgt>
                                        </p:tgtEl>
                                        <p:attrNameLst>
                                          <p:attrName>style.visibility</p:attrName>
                                        </p:attrNameLst>
                                      </p:cBhvr>
                                      <p:to>
                                        <p:strVal val="visible"/>
                                      </p:to>
                                    </p:set>
                                    <p:anim calcmode="lin" valueType="num">
                                      <p:cBhvr>
                                        <p:cTn id="23" dur="500" fill="hold"/>
                                        <p:tgtEl>
                                          <p:spTgt spid="12">
                                            <p:txEl>
                                              <p:pRg st="2" end="2"/>
                                            </p:txEl>
                                          </p:spTgt>
                                        </p:tgtEl>
                                        <p:attrNameLst>
                                          <p:attrName>ppt_x</p:attrName>
                                        </p:attrNameLst>
                                      </p:cBhvr>
                                      <p:tavLst>
                                        <p:tav tm="0">
                                          <p:val>
                                            <p:strVal val="#ppt_x-#ppt_w/2"/>
                                          </p:val>
                                        </p:tav>
                                        <p:tav tm="100000">
                                          <p:val>
                                            <p:strVal val="#ppt_x"/>
                                          </p:val>
                                        </p:tav>
                                      </p:tavLst>
                                    </p:anim>
                                    <p:anim calcmode="lin" valueType="num">
                                      <p:cBhvr>
                                        <p:cTn id="24" dur="500" fill="hold"/>
                                        <p:tgtEl>
                                          <p:spTgt spid="12">
                                            <p:txEl>
                                              <p:pRg st="2" end="2"/>
                                            </p:txEl>
                                          </p:spTgt>
                                        </p:tgtEl>
                                        <p:attrNameLst>
                                          <p:attrName>ppt_y</p:attrName>
                                        </p:attrNameLst>
                                      </p:cBhvr>
                                      <p:tavLst>
                                        <p:tav tm="0">
                                          <p:val>
                                            <p:strVal val="#ppt_y"/>
                                          </p:val>
                                        </p:tav>
                                        <p:tav tm="100000">
                                          <p:val>
                                            <p:strVal val="#ppt_y"/>
                                          </p:val>
                                        </p:tav>
                                      </p:tavLst>
                                    </p:anim>
                                    <p:anim calcmode="lin" valueType="num">
                                      <p:cBhvr>
                                        <p:cTn id="25" dur="500" fill="hold"/>
                                        <p:tgtEl>
                                          <p:spTgt spid="12">
                                            <p:txEl>
                                              <p:pRg st="2" end="2"/>
                                            </p:txEl>
                                          </p:spTgt>
                                        </p:tgtEl>
                                        <p:attrNameLst>
                                          <p:attrName>ppt_w</p:attrName>
                                        </p:attrNameLst>
                                      </p:cBhvr>
                                      <p:tavLst>
                                        <p:tav tm="0">
                                          <p:val>
                                            <p:fltVal val="0"/>
                                          </p:val>
                                        </p:tav>
                                        <p:tav tm="100000">
                                          <p:val>
                                            <p:strVal val="#ppt_w"/>
                                          </p:val>
                                        </p:tav>
                                      </p:tavLst>
                                    </p:anim>
                                    <p:anim calcmode="lin" valueType="num">
                                      <p:cBhvr>
                                        <p:cTn id="26" dur="500" fill="hold"/>
                                        <p:tgtEl>
                                          <p:spTgt spid="12">
                                            <p:txEl>
                                              <p:pRg st="2" end="2"/>
                                            </p:txEl>
                                          </p:spTgt>
                                        </p:tgtEl>
                                        <p:attrNameLst>
                                          <p:attrName>ppt_h</p:attrName>
                                        </p:attrNameLst>
                                      </p:cBhvr>
                                      <p:tavLst>
                                        <p:tav tm="0">
                                          <p:val>
                                            <p:strVal val="#ppt_h"/>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17" presetClass="entr" presetSubtype="8" fill="hold" grpId="0" nodeType="clickEffect">
                                  <p:stCondLst>
                                    <p:cond delay="0"/>
                                  </p:stCondLst>
                                  <p:childTnLst>
                                    <p:set>
                                      <p:cBhvr>
                                        <p:cTn id="30" dur="1" fill="hold">
                                          <p:stCondLst>
                                            <p:cond delay="0"/>
                                          </p:stCondLst>
                                        </p:cTn>
                                        <p:tgtEl>
                                          <p:spTgt spid="12">
                                            <p:txEl>
                                              <p:pRg st="3" end="3"/>
                                            </p:txEl>
                                          </p:spTgt>
                                        </p:tgtEl>
                                        <p:attrNameLst>
                                          <p:attrName>style.visibility</p:attrName>
                                        </p:attrNameLst>
                                      </p:cBhvr>
                                      <p:to>
                                        <p:strVal val="visible"/>
                                      </p:to>
                                    </p:set>
                                    <p:anim calcmode="lin" valueType="num">
                                      <p:cBhvr>
                                        <p:cTn id="31" dur="500" fill="hold"/>
                                        <p:tgtEl>
                                          <p:spTgt spid="12">
                                            <p:txEl>
                                              <p:pRg st="3" end="3"/>
                                            </p:txEl>
                                          </p:spTgt>
                                        </p:tgtEl>
                                        <p:attrNameLst>
                                          <p:attrName>ppt_x</p:attrName>
                                        </p:attrNameLst>
                                      </p:cBhvr>
                                      <p:tavLst>
                                        <p:tav tm="0">
                                          <p:val>
                                            <p:strVal val="#ppt_x-#ppt_w/2"/>
                                          </p:val>
                                        </p:tav>
                                        <p:tav tm="100000">
                                          <p:val>
                                            <p:strVal val="#ppt_x"/>
                                          </p:val>
                                        </p:tav>
                                      </p:tavLst>
                                    </p:anim>
                                    <p:anim calcmode="lin" valueType="num">
                                      <p:cBhvr>
                                        <p:cTn id="32" dur="500" fill="hold"/>
                                        <p:tgtEl>
                                          <p:spTgt spid="12">
                                            <p:txEl>
                                              <p:pRg st="3" end="3"/>
                                            </p:txEl>
                                          </p:spTgt>
                                        </p:tgtEl>
                                        <p:attrNameLst>
                                          <p:attrName>ppt_y</p:attrName>
                                        </p:attrNameLst>
                                      </p:cBhvr>
                                      <p:tavLst>
                                        <p:tav tm="0">
                                          <p:val>
                                            <p:strVal val="#ppt_y"/>
                                          </p:val>
                                        </p:tav>
                                        <p:tav tm="100000">
                                          <p:val>
                                            <p:strVal val="#ppt_y"/>
                                          </p:val>
                                        </p:tav>
                                      </p:tavLst>
                                    </p:anim>
                                    <p:anim calcmode="lin" valueType="num">
                                      <p:cBhvr>
                                        <p:cTn id="33" dur="500" fill="hold"/>
                                        <p:tgtEl>
                                          <p:spTgt spid="12">
                                            <p:txEl>
                                              <p:pRg st="3" end="3"/>
                                            </p:txEl>
                                          </p:spTgt>
                                        </p:tgtEl>
                                        <p:attrNameLst>
                                          <p:attrName>ppt_w</p:attrName>
                                        </p:attrNameLst>
                                      </p:cBhvr>
                                      <p:tavLst>
                                        <p:tav tm="0">
                                          <p:val>
                                            <p:fltVal val="0"/>
                                          </p:val>
                                        </p:tav>
                                        <p:tav tm="100000">
                                          <p:val>
                                            <p:strVal val="#ppt_w"/>
                                          </p:val>
                                        </p:tav>
                                      </p:tavLst>
                                    </p:anim>
                                    <p:anim calcmode="lin" valueType="num">
                                      <p:cBhvr>
                                        <p:cTn id="34" dur="500" fill="hold"/>
                                        <p:tgtEl>
                                          <p:spTgt spid="12">
                                            <p:txEl>
                                              <p:pRg st="3" end="3"/>
                                            </p:txEl>
                                          </p:spTgt>
                                        </p:tgtEl>
                                        <p:attrNameLst>
                                          <p:attrName>ppt_h</p:attrName>
                                        </p:attrNameLst>
                                      </p:cBhvr>
                                      <p:tavLst>
                                        <p:tav tm="0">
                                          <p:val>
                                            <p:strVal val="#ppt_h"/>
                                          </p:val>
                                        </p:tav>
                                        <p:tav tm="100000">
                                          <p:val>
                                            <p:strVal val="#ppt_h"/>
                                          </p:val>
                                        </p:tav>
                                      </p:tavLst>
                                    </p:anim>
                                  </p:childTnLst>
                                </p:cTn>
                              </p:par>
                            </p:childTnLst>
                          </p:cTn>
                        </p:par>
                      </p:childTnLst>
                    </p:cTn>
                  </p:par>
                  <p:par>
                    <p:cTn id="35" fill="hold">
                      <p:stCondLst>
                        <p:cond delay="indefinite"/>
                      </p:stCondLst>
                      <p:childTnLst>
                        <p:par>
                          <p:cTn id="36" fill="hold">
                            <p:stCondLst>
                              <p:cond delay="0"/>
                            </p:stCondLst>
                            <p:childTnLst>
                              <p:par>
                                <p:cTn id="37" presetID="17" presetClass="entr" presetSubtype="8" fill="hold" grpId="0" nodeType="clickEffect">
                                  <p:stCondLst>
                                    <p:cond delay="0"/>
                                  </p:stCondLst>
                                  <p:childTnLst>
                                    <p:set>
                                      <p:cBhvr>
                                        <p:cTn id="38" dur="1" fill="hold">
                                          <p:stCondLst>
                                            <p:cond delay="0"/>
                                          </p:stCondLst>
                                        </p:cTn>
                                        <p:tgtEl>
                                          <p:spTgt spid="12">
                                            <p:txEl>
                                              <p:pRg st="4" end="4"/>
                                            </p:txEl>
                                          </p:spTgt>
                                        </p:tgtEl>
                                        <p:attrNameLst>
                                          <p:attrName>style.visibility</p:attrName>
                                        </p:attrNameLst>
                                      </p:cBhvr>
                                      <p:to>
                                        <p:strVal val="visible"/>
                                      </p:to>
                                    </p:set>
                                    <p:anim calcmode="lin" valueType="num">
                                      <p:cBhvr>
                                        <p:cTn id="39" dur="500" fill="hold"/>
                                        <p:tgtEl>
                                          <p:spTgt spid="12">
                                            <p:txEl>
                                              <p:pRg st="4" end="4"/>
                                            </p:txEl>
                                          </p:spTgt>
                                        </p:tgtEl>
                                        <p:attrNameLst>
                                          <p:attrName>ppt_x</p:attrName>
                                        </p:attrNameLst>
                                      </p:cBhvr>
                                      <p:tavLst>
                                        <p:tav tm="0">
                                          <p:val>
                                            <p:strVal val="#ppt_x-#ppt_w/2"/>
                                          </p:val>
                                        </p:tav>
                                        <p:tav tm="100000">
                                          <p:val>
                                            <p:strVal val="#ppt_x"/>
                                          </p:val>
                                        </p:tav>
                                      </p:tavLst>
                                    </p:anim>
                                    <p:anim calcmode="lin" valueType="num">
                                      <p:cBhvr>
                                        <p:cTn id="40" dur="500" fill="hold"/>
                                        <p:tgtEl>
                                          <p:spTgt spid="12">
                                            <p:txEl>
                                              <p:pRg st="4" end="4"/>
                                            </p:txEl>
                                          </p:spTgt>
                                        </p:tgtEl>
                                        <p:attrNameLst>
                                          <p:attrName>ppt_y</p:attrName>
                                        </p:attrNameLst>
                                      </p:cBhvr>
                                      <p:tavLst>
                                        <p:tav tm="0">
                                          <p:val>
                                            <p:strVal val="#ppt_y"/>
                                          </p:val>
                                        </p:tav>
                                        <p:tav tm="100000">
                                          <p:val>
                                            <p:strVal val="#ppt_y"/>
                                          </p:val>
                                        </p:tav>
                                      </p:tavLst>
                                    </p:anim>
                                    <p:anim calcmode="lin" valueType="num">
                                      <p:cBhvr>
                                        <p:cTn id="41" dur="500" fill="hold"/>
                                        <p:tgtEl>
                                          <p:spTgt spid="12">
                                            <p:txEl>
                                              <p:pRg st="4" end="4"/>
                                            </p:txEl>
                                          </p:spTgt>
                                        </p:tgtEl>
                                        <p:attrNameLst>
                                          <p:attrName>ppt_w</p:attrName>
                                        </p:attrNameLst>
                                      </p:cBhvr>
                                      <p:tavLst>
                                        <p:tav tm="0">
                                          <p:val>
                                            <p:fltVal val="0"/>
                                          </p:val>
                                        </p:tav>
                                        <p:tav tm="100000">
                                          <p:val>
                                            <p:strVal val="#ppt_w"/>
                                          </p:val>
                                        </p:tav>
                                      </p:tavLst>
                                    </p:anim>
                                    <p:anim calcmode="lin" valueType="num">
                                      <p:cBhvr>
                                        <p:cTn id="42" dur="500" fill="hold"/>
                                        <p:tgtEl>
                                          <p:spTgt spid="12">
                                            <p:txEl>
                                              <p:pRg st="4" end="4"/>
                                            </p:txEl>
                                          </p:spTgt>
                                        </p:tgtEl>
                                        <p:attrNameLst>
                                          <p:attrName>ppt_h</p:attrName>
                                        </p:attrNameLst>
                                      </p:cBhvr>
                                      <p:tavLst>
                                        <p:tav tm="0">
                                          <p:val>
                                            <p:strVal val="#ppt_h"/>
                                          </p:val>
                                        </p:tav>
                                        <p:tav tm="100000">
                                          <p:val>
                                            <p:strVal val="#ppt_h"/>
                                          </p:val>
                                        </p:tav>
                                      </p:tavLst>
                                    </p:anim>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fade">
                                      <p:cBhvr>
                                        <p:cTn id="47" dur="500"/>
                                        <p:tgtEl>
                                          <p:spTgt spid="14"/>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18"/>
                                        </p:tgtEl>
                                        <p:attrNameLst>
                                          <p:attrName>style.visibility</p:attrName>
                                        </p:attrNameLst>
                                      </p:cBhvr>
                                      <p:to>
                                        <p:strVal val="visible"/>
                                      </p:to>
                                    </p:set>
                                    <p:animEffect transition="in" filter="wipe(left)">
                                      <p:cBhvr>
                                        <p:cTn id="52" dur="500"/>
                                        <p:tgtEl>
                                          <p:spTgt spid="18"/>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16">
                                            <p:txEl>
                                              <p:pRg st="0" end="0"/>
                                            </p:txEl>
                                          </p:spTgt>
                                        </p:tgtEl>
                                        <p:attrNameLst>
                                          <p:attrName>style.visibility</p:attrName>
                                        </p:attrNameLst>
                                      </p:cBhvr>
                                      <p:to>
                                        <p:strVal val="visible"/>
                                      </p:to>
                                    </p:set>
                                    <p:animEffect transition="in" filter="wipe(left)">
                                      <p:cBhvr>
                                        <p:cTn id="57" dur="500"/>
                                        <p:tgtEl>
                                          <p:spTgt spid="16">
                                            <p:txEl>
                                              <p:pRg st="0" end="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16">
                                            <p:txEl>
                                              <p:pRg st="1" end="1"/>
                                            </p:txEl>
                                          </p:spTgt>
                                        </p:tgtEl>
                                        <p:attrNameLst>
                                          <p:attrName>style.visibility</p:attrName>
                                        </p:attrNameLst>
                                      </p:cBhvr>
                                      <p:to>
                                        <p:strVal val="visible"/>
                                      </p:to>
                                    </p:set>
                                    <p:animEffect transition="in" filter="wipe(left)">
                                      <p:cBhvr>
                                        <p:cTn id="62" dur="500"/>
                                        <p:tgtEl>
                                          <p:spTgt spid="1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P spid="14" grpId="0"/>
      <p:bldP spid="16"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9165780" cy="6909474"/>
          </a:xfrm>
          <a:prstGeom prst="rect">
            <a:avLst/>
          </a:prstGeom>
        </p:spPr>
      </p:pic>
      <p:sp>
        <p:nvSpPr>
          <p:cNvPr id="22" name="矩形 21"/>
          <p:cNvSpPr/>
          <p:nvPr/>
        </p:nvSpPr>
        <p:spPr>
          <a:xfrm>
            <a:off x="-9030" y="0"/>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zh-CN" altLang="en-US" sz="2800" b="1" dirty="0">
                <a:solidFill>
                  <a:schemeClr val="bg1"/>
                </a:solidFill>
                <a:latin typeface="隶书" panose="02010509060101010101" pitchFamily="49" charset="-122"/>
                <a:ea typeface="隶书" panose="02010509060101010101" pitchFamily="49" charset="-122"/>
              </a:rPr>
              <a:t>二、寻址方式</a:t>
            </a:r>
            <a:endParaRPr lang="zh-CN" altLang="en-US" sz="2800" b="1" dirty="0">
              <a:solidFill>
                <a:schemeClr val="bg1"/>
              </a:solidFill>
              <a:latin typeface="隶书" panose="02010509060101010101" pitchFamily="49" charset="-122"/>
              <a:ea typeface="隶书" panose="02010509060101010101" pitchFamily="49" charset="-122"/>
            </a:endParaRPr>
          </a:p>
        </p:txBody>
      </p:sp>
      <p:cxnSp>
        <p:nvCxnSpPr>
          <p:cNvPr id="31" name="直接连接符 30"/>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fld id="{A1D6C7F9-30F6-455E-BB26-B97DD4AA485B}" type="datetime1">
              <a:rPr lang="zh-CN" altLang="en-US" smtClean="0"/>
            </a:fld>
            <a:endParaRPr lang="zh-CN" altLang="en-US" dirty="0"/>
          </a:p>
        </p:txBody>
      </p:sp>
      <p:sp>
        <p:nvSpPr>
          <p:cNvPr id="6" name="页脚占位符 5"/>
          <p:cNvSpPr>
            <a:spLocks noGrp="1"/>
          </p:cNvSpPr>
          <p:nvPr>
            <p:ph type="ftr" sz="quarter" idx="11"/>
          </p:nvPr>
        </p:nvSpPr>
        <p:spPr/>
        <p:txBody>
          <a:bodyPr/>
          <a:lstStyle/>
          <a:p>
            <a:r>
              <a:rPr lang="zh-CN" altLang="en-US"/>
              <a:t>计算机组成原理</a:t>
            </a:r>
            <a:r>
              <a:rPr lang="en-US" altLang="zh-CN"/>
              <a:t>--</a:t>
            </a:r>
            <a:r>
              <a:rPr lang="zh-CN" altLang="en-US"/>
              <a:t>第二章 指令系统</a:t>
            </a:r>
            <a:endParaRPr lang="zh-CN" altLang="en-US"/>
          </a:p>
        </p:txBody>
      </p:sp>
      <p:sp>
        <p:nvSpPr>
          <p:cNvPr id="8" name="灯片编号占位符 7"/>
          <p:cNvSpPr>
            <a:spLocks noGrp="1"/>
          </p:cNvSpPr>
          <p:nvPr>
            <p:ph type="sldNum" sz="quarter" idx="12"/>
          </p:nvPr>
        </p:nvSpPr>
        <p:spPr/>
        <p:txBody>
          <a:bodyPr/>
          <a:lstStyle/>
          <a:p>
            <a:fld id="{CD331227-691F-4B7F-8493-F4368ED92163}" type="slidenum">
              <a:rPr lang="zh-CN" altLang="en-US" smtClean="0"/>
            </a:fld>
            <a:endParaRPr lang="zh-CN" altLang="en-US"/>
          </a:p>
        </p:txBody>
      </p:sp>
      <p:sp>
        <p:nvSpPr>
          <p:cNvPr id="17" name="Text Box 4"/>
          <p:cNvSpPr txBox="1"/>
          <p:nvPr/>
        </p:nvSpPr>
        <p:spPr>
          <a:xfrm>
            <a:off x="141423" y="916998"/>
            <a:ext cx="6723833" cy="637675"/>
          </a:xfrm>
          <a:prstGeom prst="rect">
            <a:avLst/>
          </a:prstGeom>
          <a:noFill/>
          <a:ln w="9525">
            <a:noFill/>
          </a:ln>
        </p:spPr>
        <p:txBody>
          <a:bodyPr wrap="square" anchor="t">
            <a:spAutoFit/>
          </a:bodyPr>
          <a:lstStyle/>
          <a:p>
            <a:pPr>
              <a:lnSpc>
                <a:spcPct val="150000"/>
              </a:lnSpc>
            </a:pPr>
            <a:r>
              <a:rPr lang="zh-CN" altLang="en-US" sz="2800" b="1" dirty="0">
                <a:solidFill>
                  <a:srgbClr val="DF3C09"/>
                </a:solidFill>
                <a:latin typeface="楷体" panose="02010609060101010101" pitchFamily="49" charset="-122"/>
                <a:ea typeface="楷体" panose="02010609060101010101" pitchFamily="49" charset="-122"/>
              </a:rPr>
              <a:t>（</a:t>
            </a:r>
            <a:r>
              <a:rPr lang="en-US" altLang="zh-CN" sz="2800" b="1" dirty="0">
                <a:solidFill>
                  <a:srgbClr val="DF3C09"/>
                </a:solidFill>
                <a:latin typeface="楷体" panose="02010609060101010101" pitchFamily="49" charset="-122"/>
                <a:ea typeface="楷体" panose="02010609060101010101" pitchFamily="49" charset="-122"/>
              </a:rPr>
              <a:t>2</a:t>
            </a:r>
            <a:r>
              <a:rPr lang="zh-CN" altLang="en-US" sz="2800" b="1" dirty="0">
                <a:solidFill>
                  <a:srgbClr val="DF3C09"/>
                </a:solidFill>
                <a:latin typeface="楷体" panose="02010609060101010101" pitchFamily="49" charset="-122"/>
                <a:ea typeface="楷体" panose="02010609060101010101" pitchFamily="49" charset="-122"/>
              </a:rPr>
              <a:t>）直接寻址方式（绝对地址）</a:t>
            </a:r>
            <a:endParaRPr lang="en-US" altLang="zh-CN" sz="2800" b="1" dirty="0">
              <a:solidFill>
                <a:srgbClr val="DF3C09"/>
              </a:solidFill>
              <a:latin typeface="楷体" panose="02010609060101010101" pitchFamily="49" charset="-122"/>
              <a:ea typeface="楷体" panose="02010609060101010101" pitchFamily="49" charset="-122"/>
            </a:endParaRPr>
          </a:p>
        </p:txBody>
      </p:sp>
      <p:sp>
        <p:nvSpPr>
          <p:cNvPr id="25" name="Text Box 4"/>
          <p:cNvSpPr txBox="1"/>
          <p:nvPr/>
        </p:nvSpPr>
        <p:spPr>
          <a:xfrm>
            <a:off x="352742" y="1409352"/>
            <a:ext cx="8319247" cy="5161991"/>
          </a:xfrm>
          <a:prstGeom prst="rect">
            <a:avLst/>
          </a:prstGeom>
          <a:noFill/>
          <a:ln w="9525">
            <a:noFill/>
          </a:ln>
        </p:spPr>
        <p:txBody>
          <a:bodyPr wrap="square" anchor="t">
            <a:spAutoFit/>
          </a:bodyPr>
          <a:lstStyle/>
          <a:p>
            <a:pPr>
              <a:lnSpc>
                <a:spcPct val="150000"/>
              </a:lnSpc>
            </a:pPr>
            <a:r>
              <a:rPr lang="zh-CN" altLang="en-US" sz="2800" b="1" dirty="0">
                <a:solidFill>
                  <a:srgbClr val="0563C1"/>
                </a:solidFill>
                <a:latin typeface="楷体" panose="02010609060101010101" pitchFamily="49" charset="-122"/>
                <a:ea typeface="楷体" panose="02010609060101010101" pitchFamily="49" charset="-122"/>
              </a:rPr>
              <a:t>②寄存器寻址（寄存器直接寻址）方式</a:t>
            </a:r>
            <a:endParaRPr lang="en-US" altLang="zh-CN" sz="2800" b="1" dirty="0">
              <a:solidFill>
                <a:srgbClr val="0563C1"/>
              </a:solidFill>
              <a:latin typeface="楷体" panose="02010609060101010101" pitchFamily="49" charset="-122"/>
              <a:ea typeface="楷体" panose="02010609060101010101" pitchFamily="49" charset="-122"/>
            </a:endParaRPr>
          </a:p>
          <a:p>
            <a:pPr>
              <a:lnSpc>
                <a:spcPct val="150000"/>
              </a:lnSpc>
            </a:pPr>
            <a:r>
              <a:rPr lang="zh-CN" altLang="en-US" sz="2800" b="1" dirty="0">
                <a:latin typeface="楷体" panose="02010609060101010101" pitchFamily="49" charset="-122"/>
                <a:ea typeface="楷体" panose="02010609060101010101" pitchFamily="49" charset="-122"/>
              </a:rPr>
              <a:t>若指令中给出的地址码是寄存器编号，操作数存放在该指定的寄存器中</a:t>
            </a:r>
            <a:r>
              <a:rPr lang="en-US" altLang="zh-CN" sz="2800" b="1" dirty="0">
                <a:latin typeface="楷体" panose="02010609060101010101" pitchFamily="49" charset="-122"/>
                <a:ea typeface="楷体" panose="02010609060101010101" pitchFamily="49" charset="-122"/>
              </a:rPr>
              <a:t>,</a:t>
            </a:r>
            <a:r>
              <a:rPr lang="zh-CN" altLang="en-US" sz="2800" b="1" dirty="0">
                <a:latin typeface="楷体" panose="02010609060101010101" pitchFamily="49" charset="-122"/>
                <a:ea typeface="楷体" panose="02010609060101010101" pitchFamily="49" charset="-122"/>
              </a:rPr>
              <a:t>这种寻址方式称为寄存器寻址或寄存器直接寻址方式。</a:t>
            </a:r>
            <a:endParaRPr lang="en-US" altLang="zh-CN" sz="2800" b="1" dirty="0">
              <a:latin typeface="楷体" panose="02010609060101010101" pitchFamily="49" charset="-122"/>
              <a:ea typeface="楷体" panose="02010609060101010101" pitchFamily="49" charset="-122"/>
            </a:endParaRPr>
          </a:p>
          <a:p>
            <a:pPr>
              <a:lnSpc>
                <a:spcPct val="150000"/>
              </a:lnSpc>
            </a:pPr>
            <a:r>
              <a:rPr lang="zh-CN" altLang="en-US" sz="2800" b="1" dirty="0">
                <a:latin typeface="楷体" panose="02010609060101010101" pitchFamily="49" charset="-122"/>
                <a:ea typeface="楷体" panose="02010609060101010101" pitchFamily="49" charset="-122"/>
              </a:rPr>
              <a:t>在</a:t>
            </a:r>
            <a:r>
              <a:rPr lang="en-US" altLang="zh-CN" sz="2800" b="1" dirty="0">
                <a:latin typeface="楷体" panose="02010609060101010101" pitchFamily="49" charset="-122"/>
                <a:ea typeface="楷体" panose="02010609060101010101" pitchFamily="49" charset="-122"/>
              </a:rPr>
              <a:t>CPU</a:t>
            </a:r>
            <a:r>
              <a:rPr lang="zh-CN" altLang="en-US" sz="2800" b="1" dirty="0">
                <a:latin typeface="楷体" panose="02010609060101010101" pitchFamily="49" charset="-122"/>
                <a:ea typeface="楷体" panose="02010609060101010101" pitchFamily="49" charset="-122"/>
              </a:rPr>
              <a:t>中有若干寄存器，其中的一些是可编程访问的，称为可编址寄存器，设计时为它们分配不同的寄存器编号，例如：</a:t>
            </a:r>
            <a:r>
              <a:rPr lang="en-US" altLang="zh-CN" sz="2800" b="1" dirty="0">
                <a:latin typeface="楷体" panose="02010609060101010101" pitchFamily="49" charset="-122"/>
                <a:ea typeface="楷体" panose="02010609060101010101" pitchFamily="49" charset="-122"/>
              </a:rPr>
              <a:t>R0</a:t>
            </a:r>
            <a:r>
              <a:rPr lang="zh-CN" altLang="en-US" sz="2800" b="1" dirty="0">
                <a:latin typeface="楷体" panose="02010609060101010101" pitchFamily="49" charset="-122"/>
                <a:ea typeface="楷体" panose="02010609060101010101" pitchFamily="49" charset="-122"/>
              </a:rPr>
              <a:t>＝</a:t>
            </a:r>
            <a:r>
              <a:rPr lang="en-US" altLang="zh-CN" sz="2800" b="1" dirty="0">
                <a:latin typeface="楷体" panose="02010609060101010101" pitchFamily="49" charset="-122"/>
                <a:ea typeface="楷体" panose="02010609060101010101" pitchFamily="49" charset="-122"/>
              </a:rPr>
              <a:t>000</a:t>
            </a:r>
            <a:r>
              <a:rPr lang="zh-CN" altLang="en-US" sz="2800" b="1" dirty="0">
                <a:latin typeface="楷体" panose="02010609060101010101" pitchFamily="49" charset="-122"/>
                <a:ea typeface="楷体" panose="02010609060101010101" pitchFamily="49" charset="-122"/>
              </a:rPr>
              <a:t>，</a:t>
            </a:r>
            <a:r>
              <a:rPr lang="en-US" altLang="zh-CN" sz="2800" b="1" dirty="0">
                <a:latin typeface="楷体" panose="02010609060101010101" pitchFamily="49" charset="-122"/>
                <a:ea typeface="楷体" panose="02010609060101010101" pitchFamily="49" charset="-122"/>
              </a:rPr>
              <a:t>R1</a:t>
            </a:r>
            <a:r>
              <a:rPr lang="zh-CN" altLang="en-US" sz="2800" b="1" dirty="0">
                <a:latin typeface="楷体" panose="02010609060101010101" pitchFamily="49" charset="-122"/>
                <a:ea typeface="楷体" panose="02010609060101010101" pitchFamily="49" charset="-122"/>
              </a:rPr>
              <a:t>＝</a:t>
            </a:r>
            <a:r>
              <a:rPr lang="en-US" altLang="zh-CN" sz="2800" b="1" dirty="0">
                <a:latin typeface="楷体" panose="02010609060101010101" pitchFamily="49" charset="-122"/>
                <a:ea typeface="楷体" panose="02010609060101010101" pitchFamily="49" charset="-122"/>
              </a:rPr>
              <a:t>001</a:t>
            </a:r>
            <a:r>
              <a:rPr lang="zh-CN" altLang="en-US" sz="2800" b="1" dirty="0">
                <a:latin typeface="楷体" panose="02010609060101010101" pitchFamily="49" charset="-122"/>
                <a:ea typeface="楷体" panose="02010609060101010101" pitchFamily="49" charset="-122"/>
              </a:rPr>
              <a:t>，</a:t>
            </a:r>
            <a:r>
              <a:rPr lang="en-US" altLang="zh-CN" sz="2800" b="1" dirty="0">
                <a:latin typeface="楷体" panose="02010609060101010101" pitchFamily="49" charset="-122"/>
                <a:ea typeface="楷体" panose="02010609060101010101" pitchFamily="49" charset="-122"/>
              </a:rPr>
              <a:t>R2</a:t>
            </a:r>
            <a:r>
              <a:rPr lang="zh-CN" altLang="en-US" sz="2800" b="1" dirty="0">
                <a:latin typeface="楷体" panose="02010609060101010101" pitchFamily="49" charset="-122"/>
                <a:ea typeface="楷体" panose="02010609060101010101" pitchFamily="49" charset="-122"/>
              </a:rPr>
              <a:t>＝</a:t>
            </a:r>
            <a:r>
              <a:rPr lang="en-US" altLang="zh-CN" sz="2800" b="1" dirty="0">
                <a:latin typeface="楷体" panose="02010609060101010101" pitchFamily="49" charset="-122"/>
                <a:ea typeface="楷体" panose="02010609060101010101" pitchFamily="49" charset="-122"/>
              </a:rPr>
              <a:t>010</a:t>
            </a:r>
            <a:r>
              <a:rPr lang="zh-CN" altLang="en-US" sz="2800" b="1" dirty="0">
                <a:latin typeface="楷体" panose="02010609060101010101" pitchFamily="49" charset="-122"/>
                <a:ea typeface="楷体" panose="02010609060101010101" pitchFamily="49" charset="-122"/>
              </a:rPr>
              <a:t>，</a:t>
            </a:r>
            <a:r>
              <a:rPr lang="en-US" altLang="zh-CN" sz="2800" b="1" dirty="0">
                <a:latin typeface="楷体" panose="02010609060101010101" pitchFamily="49" charset="-122"/>
                <a:ea typeface="楷体" panose="02010609060101010101" pitchFamily="49" charset="-122"/>
              </a:rPr>
              <a:t>R3</a:t>
            </a:r>
            <a:r>
              <a:rPr lang="zh-CN" altLang="en-US" sz="2800" b="1" dirty="0">
                <a:latin typeface="楷体" panose="02010609060101010101" pitchFamily="49" charset="-122"/>
                <a:ea typeface="楷体" panose="02010609060101010101" pitchFamily="49" charset="-122"/>
              </a:rPr>
              <a:t>＝</a:t>
            </a:r>
            <a:r>
              <a:rPr lang="en-US" altLang="zh-CN" sz="2800" b="1" dirty="0">
                <a:latin typeface="楷体" panose="02010609060101010101" pitchFamily="49" charset="-122"/>
                <a:ea typeface="楷体" panose="02010609060101010101" pitchFamily="49" charset="-122"/>
              </a:rPr>
              <a:t>011</a:t>
            </a:r>
            <a:r>
              <a:rPr lang="zh-CN" altLang="en-US" sz="2800" b="1" dirty="0">
                <a:latin typeface="楷体" panose="02010609060101010101" pitchFamily="49" charset="-122"/>
                <a:ea typeface="楷体" panose="02010609060101010101" pitchFamily="49" charset="-122"/>
              </a:rPr>
              <a:t>，</a:t>
            </a:r>
            <a:r>
              <a:rPr lang="en-US" altLang="zh-CN" sz="2800" b="1" dirty="0">
                <a:latin typeface="楷体" panose="02010609060101010101" pitchFamily="49" charset="-122"/>
                <a:ea typeface="楷体" panose="02010609060101010101" pitchFamily="49" charset="-122"/>
              </a:rPr>
              <a:t>SP=100</a:t>
            </a:r>
            <a:r>
              <a:rPr lang="zh-CN" altLang="en-US" sz="2800" b="1" dirty="0">
                <a:latin typeface="楷体" panose="02010609060101010101" pitchFamily="49" charset="-122"/>
                <a:ea typeface="楷体" panose="02010609060101010101" pitchFamily="49" charset="-122"/>
              </a:rPr>
              <a:t>，</a:t>
            </a:r>
            <a:r>
              <a:rPr lang="en-US" altLang="zh-CN" sz="2800" b="1" dirty="0">
                <a:latin typeface="楷体" panose="02010609060101010101" pitchFamily="49" charset="-122"/>
                <a:ea typeface="楷体" panose="02010609060101010101" pitchFamily="49" charset="-122"/>
              </a:rPr>
              <a:t>PSW=101</a:t>
            </a:r>
            <a:r>
              <a:rPr lang="zh-CN" altLang="en-US" sz="2800" b="1" dirty="0">
                <a:latin typeface="楷体" panose="02010609060101010101" pitchFamily="49" charset="-122"/>
                <a:ea typeface="楷体" panose="02010609060101010101" pitchFamily="49" charset="-122"/>
              </a:rPr>
              <a:t>，</a:t>
            </a:r>
            <a:r>
              <a:rPr lang="en-US" altLang="zh-CN" sz="2800" b="1" dirty="0">
                <a:latin typeface="楷体" panose="02010609060101010101" pitchFamily="49" charset="-122"/>
                <a:ea typeface="楷体" panose="02010609060101010101" pitchFamily="49" charset="-122"/>
              </a:rPr>
              <a:t>PC=111</a:t>
            </a:r>
            <a:r>
              <a:rPr lang="zh-CN" altLang="en-US" sz="2800" b="1" dirty="0">
                <a:latin typeface="楷体" panose="02010609060101010101" pitchFamily="49" charset="-122"/>
                <a:ea typeface="楷体" panose="02010609060101010101" pitchFamily="49" charset="-122"/>
              </a:rPr>
              <a:t>等。</a:t>
            </a:r>
            <a:endParaRPr lang="en-US" altLang="zh-CN" sz="2800" b="1" dirty="0">
              <a:latin typeface="楷体" panose="02010609060101010101" pitchFamily="49" charset="-122"/>
              <a:ea typeface="楷体" panose="020106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5">
                                            <p:txEl>
                                              <p:pRg st="0" end="0"/>
                                            </p:txEl>
                                          </p:spTgt>
                                        </p:tgtEl>
                                        <p:attrNameLst>
                                          <p:attrName>style.visibility</p:attrName>
                                        </p:attrNameLst>
                                      </p:cBhvr>
                                      <p:to>
                                        <p:strVal val="visible"/>
                                      </p:to>
                                    </p:set>
                                    <p:animEffect transition="in" filter="wipe(left)">
                                      <p:cBhvr>
                                        <p:cTn id="7" dur="500"/>
                                        <p:tgtEl>
                                          <p:spTgt spid="2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5">
                                            <p:txEl>
                                              <p:pRg st="1" end="1"/>
                                            </p:txEl>
                                          </p:spTgt>
                                        </p:tgtEl>
                                        <p:attrNameLst>
                                          <p:attrName>style.visibility</p:attrName>
                                        </p:attrNameLst>
                                      </p:cBhvr>
                                      <p:to>
                                        <p:strVal val="visible"/>
                                      </p:to>
                                    </p:set>
                                    <p:animEffect transition="in" filter="wipe(left)">
                                      <p:cBhvr>
                                        <p:cTn id="12" dur="500"/>
                                        <p:tgtEl>
                                          <p:spTgt spid="2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5">
                                            <p:txEl>
                                              <p:pRg st="2" end="2"/>
                                            </p:txEl>
                                          </p:spTgt>
                                        </p:tgtEl>
                                        <p:attrNameLst>
                                          <p:attrName>style.visibility</p:attrName>
                                        </p:attrNameLst>
                                      </p:cBhvr>
                                      <p:to>
                                        <p:strVal val="visible"/>
                                      </p:to>
                                    </p:set>
                                    <p:animEffect transition="in" filter="wipe(left)">
                                      <p:cBhvr>
                                        <p:cTn id="17" dur="500"/>
                                        <p:tgtEl>
                                          <p:spTgt spid="2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9165780" cy="6909474"/>
          </a:xfrm>
          <a:prstGeom prst="rect">
            <a:avLst/>
          </a:prstGeom>
        </p:spPr>
      </p:pic>
      <p:sp>
        <p:nvSpPr>
          <p:cNvPr id="22" name="矩形 21"/>
          <p:cNvSpPr/>
          <p:nvPr/>
        </p:nvSpPr>
        <p:spPr>
          <a:xfrm>
            <a:off x="-9525" y="-1083"/>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zh-CN" altLang="en-US" sz="2800" b="1" dirty="0">
                <a:solidFill>
                  <a:schemeClr val="bg1"/>
                </a:solidFill>
                <a:latin typeface="隶书" panose="02010509060101010101" pitchFamily="49" charset="-122"/>
                <a:ea typeface="隶书" panose="02010509060101010101" pitchFamily="49" charset="-122"/>
              </a:rPr>
              <a:t>二、寻址方式</a:t>
            </a:r>
            <a:endParaRPr lang="zh-CN" altLang="en-US" sz="2800" b="1" dirty="0">
              <a:solidFill>
                <a:schemeClr val="bg1"/>
              </a:solidFill>
              <a:latin typeface="隶书" panose="02010509060101010101" pitchFamily="49" charset="-122"/>
              <a:ea typeface="隶书" panose="02010509060101010101" pitchFamily="49" charset="-122"/>
            </a:endParaRPr>
          </a:p>
        </p:txBody>
      </p:sp>
      <p:cxnSp>
        <p:nvCxnSpPr>
          <p:cNvPr id="31" name="直接连接符 30"/>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fld id="{6CC499B9-76D3-4608-A0F9-85DC8BF64651}" type="datetime1">
              <a:rPr lang="zh-CN" altLang="en-US" smtClean="0"/>
            </a:fld>
            <a:endParaRPr lang="zh-CN" altLang="en-US" dirty="0"/>
          </a:p>
        </p:txBody>
      </p:sp>
      <p:sp>
        <p:nvSpPr>
          <p:cNvPr id="6" name="页脚占位符 5"/>
          <p:cNvSpPr>
            <a:spLocks noGrp="1"/>
          </p:cNvSpPr>
          <p:nvPr>
            <p:ph type="ftr" sz="quarter" idx="11"/>
          </p:nvPr>
        </p:nvSpPr>
        <p:spPr/>
        <p:txBody>
          <a:bodyPr/>
          <a:lstStyle/>
          <a:p>
            <a:r>
              <a:rPr lang="zh-CN" altLang="en-US"/>
              <a:t>计算机组成原理</a:t>
            </a:r>
            <a:r>
              <a:rPr lang="en-US" altLang="zh-CN"/>
              <a:t>--</a:t>
            </a:r>
            <a:r>
              <a:rPr lang="zh-CN" altLang="en-US"/>
              <a:t>第二章 指令系统</a:t>
            </a:r>
            <a:endParaRPr lang="zh-CN" altLang="en-US"/>
          </a:p>
        </p:txBody>
      </p:sp>
      <p:sp>
        <p:nvSpPr>
          <p:cNvPr id="8" name="灯片编号占位符 7"/>
          <p:cNvSpPr>
            <a:spLocks noGrp="1"/>
          </p:cNvSpPr>
          <p:nvPr>
            <p:ph type="sldNum" sz="quarter" idx="12"/>
          </p:nvPr>
        </p:nvSpPr>
        <p:spPr/>
        <p:txBody>
          <a:bodyPr/>
          <a:lstStyle/>
          <a:p>
            <a:fld id="{CD331227-691F-4B7F-8493-F4368ED92163}" type="slidenum">
              <a:rPr lang="zh-CN" altLang="en-US" smtClean="0"/>
            </a:fld>
            <a:endParaRPr lang="zh-CN" altLang="en-US"/>
          </a:p>
        </p:txBody>
      </p:sp>
      <p:sp>
        <p:nvSpPr>
          <p:cNvPr id="17" name="Text Box 4"/>
          <p:cNvSpPr txBox="1"/>
          <p:nvPr/>
        </p:nvSpPr>
        <p:spPr>
          <a:xfrm>
            <a:off x="141423" y="916998"/>
            <a:ext cx="6723833" cy="637675"/>
          </a:xfrm>
          <a:prstGeom prst="rect">
            <a:avLst/>
          </a:prstGeom>
          <a:noFill/>
          <a:ln w="9525">
            <a:noFill/>
          </a:ln>
        </p:spPr>
        <p:txBody>
          <a:bodyPr wrap="square" anchor="t">
            <a:spAutoFit/>
          </a:bodyPr>
          <a:lstStyle/>
          <a:p>
            <a:pPr>
              <a:lnSpc>
                <a:spcPct val="150000"/>
              </a:lnSpc>
            </a:pPr>
            <a:r>
              <a:rPr lang="zh-CN" altLang="en-US" sz="2800" b="1" dirty="0">
                <a:solidFill>
                  <a:srgbClr val="DF3C09"/>
                </a:solidFill>
                <a:latin typeface="楷体" panose="02010609060101010101" pitchFamily="49" charset="-122"/>
                <a:ea typeface="楷体" panose="02010609060101010101" pitchFamily="49" charset="-122"/>
              </a:rPr>
              <a:t>（</a:t>
            </a:r>
            <a:r>
              <a:rPr lang="en-US" altLang="zh-CN" sz="2800" b="1" dirty="0">
                <a:solidFill>
                  <a:srgbClr val="DF3C09"/>
                </a:solidFill>
                <a:latin typeface="楷体" panose="02010609060101010101" pitchFamily="49" charset="-122"/>
                <a:ea typeface="楷体" panose="02010609060101010101" pitchFamily="49" charset="-122"/>
              </a:rPr>
              <a:t>2</a:t>
            </a:r>
            <a:r>
              <a:rPr lang="zh-CN" altLang="en-US" sz="2800" b="1" dirty="0">
                <a:solidFill>
                  <a:srgbClr val="DF3C09"/>
                </a:solidFill>
                <a:latin typeface="楷体" panose="02010609060101010101" pitchFamily="49" charset="-122"/>
                <a:ea typeface="楷体" panose="02010609060101010101" pitchFamily="49" charset="-122"/>
              </a:rPr>
              <a:t>）直接寻址方式（绝对地址）</a:t>
            </a:r>
            <a:endParaRPr lang="en-US" altLang="zh-CN" sz="2800" b="1" dirty="0">
              <a:solidFill>
                <a:srgbClr val="DF3C09"/>
              </a:solidFill>
              <a:latin typeface="楷体" panose="02010609060101010101" pitchFamily="49" charset="-122"/>
              <a:ea typeface="楷体" panose="02010609060101010101" pitchFamily="49" charset="-122"/>
            </a:endParaRPr>
          </a:p>
        </p:txBody>
      </p:sp>
      <p:grpSp>
        <p:nvGrpSpPr>
          <p:cNvPr id="13" name="Group 21"/>
          <p:cNvGrpSpPr/>
          <p:nvPr/>
        </p:nvGrpSpPr>
        <p:grpSpPr bwMode="auto">
          <a:xfrm>
            <a:off x="600750" y="3722492"/>
            <a:ext cx="7285039" cy="523877"/>
            <a:chOff x="1248" y="2208"/>
            <a:chExt cx="4589" cy="330"/>
          </a:xfrm>
        </p:grpSpPr>
        <p:sp>
          <p:nvSpPr>
            <p:cNvPr id="14" name="Text Box 22"/>
            <p:cNvSpPr txBox="1">
              <a:spLocks noChangeArrowheads="1"/>
            </p:cNvSpPr>
            <p:nvPr/>
          </p:nvSpPr>
          <p:spPr bwMode="auto">
            <a:xfrm>
              <a:off x="1248" y="2208"/>
              <a:ext cx="4589" cy="330"/>
            </a:xfrm>
            <a:prstGeom prst="rect">
              <a:avLst/>
            </a:prstGeom>
            <a:solidFill>
              <a:srgbClr val="FEFEFA"/>
            </a:solidFill>
            <a:ln w="38100">
              <a:solidFill>
                <a:schemeClr val="tx1"/>
              </a:solidFill>
              <a:miter lim="800000"/>
              <a:headEnd type="none" w="sm" len="sm"/>
              <a:tailEnd type="none" w="sm" len="sm"/>
            </a:ln>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dirty="0">
                  <a:latin typeface="楷体" panose="02010609060101010101" pitchFamily="49" charset="-122"/>
                  <a:ea typeface="楷体" panose="02010609060101010101" pitchFamily="49" charset="-122"/>
                </a:rPr>
                <a:t> OP  </a:t>
              </a:r>
              <a:r>
                <a:rPr lang="zh-CN" altLang="en-US" sz="2800" dirty="0">
                  <a:latin typeface="楷体" panose="02010609060101010101" pitchFamily="49" charset="-122"/>
                  <a:ea typeface="楷体" panose="02010609060101010101" pitchFamily="49" charset="-122"/>
                </a:rPr>
                <a:t>地址</a:t>
              </a:r>
              <a:r>
                <a:rPr lang="en-US" altLang="zh-CN" sz="2800" dirty="0">
                  <a:latin typeface="楷体" panose="02010609060101010101" pitchFamily="49" charset="-122"/>
                  <a:ea typeface="楷体" panose="02010609060101010101" pitchFamily="49" charset="-122"/>
                </a:rPr>
                <a:t>1  </a:t>
              </a:r>
              <a:r>
                <a:rPr lang="zh-CN" altLang="en-US" sz="2800" dirty="0">
                  <a:latin typeface="楷体" panose="02010609060101010101" pitchFamily="49" charset="-122"/>
                  <a:ea typeface="楷体" panose="02010609060101010101" pitchFamily="49" charset="-122"/>
                </a:rPr>
                <a:t>地址</a:t>
              </a:r>
              <a:r>
                <a:rPr lang="en-US" altLang="zh-CN" sz="2800" dirty="0">
                  <a:latin typeface="楷体" panose="02010609060101010101" pitchFamily="49" charset="-122"/>
                  <a:ea typeface="楷体" panose="02010609060101010101" pitchFamily="49" charset="-122"/>
                </a:rPr>
                <a:t>2=XXX</a:t>
              </a:r>
              <a:r>
                <a:rPr lang="zh-CN" altLang="en-US" sz="2800" dirty="0">
                  <a:latin typeface="楷体" panose="02010609060101010101" pitchFamily="49" charset="-122"/>
                  <a:ea typeface="楷体" panose="02010609060101010101" pitchFamily="49" charset="-122"/>
                </a:rPr>
                <a:t>（寄存器</a:t>
              </a:r>
              <a:r>
                <a:rPr lang="en-US" altLang="zh-CN" sz="2800" dirty="0">
                  <a:latin typeface="楷体" panose="02010609060101010101" pitchFamily="49" charset="-122"/>
                  <a:ea typeface="楷体" panose="02010609060101010101" pitchFamily="49" charset="-122"/>
                </a:rPr>
                <a:t>Ri</a:t>
              </a:r>
              <a:r>
                <a:rPr lang="zh-CN" altLang="en-US" sz="2800" dirty="0">
                  <a:latin typeface="楷体" panose="02010609060101010101" pitchFamily="49" charset="-122"/>
                  <a:ea typeface="楷体" panose="02010609060101010101" pitchFamily="49" charset="-122"/>
                </a:rPr>
                <a:t>的编号）</a:t>
              </a:r>
              <a:endParaRPr lang="en-US" altLang="zh-CN" sz="2800" dirty="0">
                <a:latin typeface="楷体" panose="02010609060101010101" pitchFamily="49" charset="-122"/>
                <a:ea typeface="楷体" panose="02010609060101010101" pitchFamily="49" charset="-122"/>
              </a:endParaRPr>
            </a:p>
          </p:txBody>
        </p:sp>
        <p:sp>
          <p:nvSpPr>
            <p:cNvPr id="15" name="Line 23"/>
            <p:cNvSpPr>
              <a:spLocks noChangeShapeType="1"/>
            </p:cNvSpPr>
            <p:nvPr/>
          </p:nvSpPr>
          <p:spPr bwMode="auto">
            <a:xfrm flipH="1">
              <a:off x="1753" y="2208"/>
              <a:ext cx="2" cy="33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sz="2800">
                <a:latin typeface="楷体" panose="02010609060101010101" pitchFamily="49" charset="-122"/>
                <a:ea typeface="楷体" panose="02010609060101010101" pitchFamily="49" charset="-122"/>
              </a:endParaRPr>
            </a:p>
          </p:txBody>
        </p:sp>
        <p:sp>
          <p:nvSpPr>
            <p:cNvPr id="16" name="Line 24"/>
            <p:cNvSpPr>
              <a:spLocks noChangeShapeType="1"/>
            </p:cNvSpPr>
            <p:nvPr/>
          </p:nvSpPr>
          <p:spPr bwMode="auto">
            <a:xfrm flipH="1">
              <a:off x="2546" y="2208"/>
              <a:ext cx="0" cy="33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sz="2800">
                <a:latin typeface="楷体" panose="02010609060101010101" pitchFamily="49" charset="-122"/>
                <a:ea typeface="楷体" panose="02010609060101010101" pitchFamily="49" charset="-122"/>
              </a:endParaRPr>
            </a:p>
          </p:txBody>
        </p:sp>
      </p:grpSp>
      <p:sp>
        <p:nvSpPr>
          <p:cNvPr id="33" name="Line 78"/>
          <p:cNvSpPr>
            <a:spLocks noChangeShapeType="1"/>
          </p:cNvSpPr>
          <p:nvPr/>
        </p:nvSpPr>
        <p:spPr bwMode="auto">
          <a:xfrm flipH="1">
            <a:off x="3985964" y="4246369"/>
            <a:ext cx="5732" cy="749929"/>
          </a:xfrm>
          <a:prstGeom prst="line">
            <a:avLst/>
          </a:prstGeom>
          <a:noFill/>
          <a:ln w="38100">
            <a:solidFill>
              <a:srgbClr val="000000"/>
            </a:solidFill>
            <a:round/>
            <a:headEnd type="none" w="med" len="med"/>
            <a:tailEnd type="none" w="med" len="me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34" name="Line 78"/>
          <p:cNvSpPr>
            <a:spLocks noChangeShapeType="1"/>
          </p:cNvSpPr>
          <p:nvPr/>
        </p:nvSpPr>
        <p:spPr bwMode="auto">
          <a:xfrm flipV="1">
            <a:off x="3985378" y="4974362"/>
            <a:ext cx="2573964" cy="1299"/>
          </a:xfrm>
          <a:prstGeom prst="line">
            <a:avLst/>
          </a:prstGeom>
          <a:noFill/>
          <a:ln w="38100">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35" name="Text Box 74"/>
          <p:cNvSpPr txBox="1">
            <a:spLocks noChangeArrowheads="1"/>
          </p:cNvSpPr>
          <p:nvPr/>
        </p:nvSpPr>
        <p:spPr bwMode="auto">
          <a:xfrm>
            <a:off x="4969858" y="4423185"/>
            <a:ext cx="692951"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dirty="0">
                <a:latin typeface="楷体" panose="02010609060101010101" pitchFamily="49" charset="-122"/>
                <a:ea typeface="楷体" panose="02010609060101010101" pitchFamily="49" charset="-122"/>
              </a:rPr>
              <a:t>Ri</a:t>
            </a:r>
            <a:endParaRPr lang="en-US" altLang="zh-CN" sz="2800" dirty="0">
              <a:latin typeface="楷体" panose="02010609060101010101" pitchFamily="49" charset="-122"/>
              <a:ea typeface="楷体" panose="02010609060101010101" pitchFamily="49" charset="-122"/>
            </a:endParaRPr>
          </a:p>
        </p:txBody>
      </p:sp>
      <p:sp>
        <p:nvSpPr>
          <p:cNvPr id="36" name="Text Box 74"/>
          <p:cNvSpPr txBox="1">
            <a:spLocks noChangeArrowheads="1"/>
          </p:cNvSpPr>
          <p:nvPr/>
        </p:nvSpPr>
        <p:spPr bwMode="auto">
          <a:xfrm>
            <a:off x="462144" y="1837158"/>
            <a:ext cx="8519931" cy="12840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a:lnSpc>
                <a:spcPct val="150000"/>
              </a:lnSpc>
              <a:spcBef>
                <a:spcPct val="50000"/>
              </a:spcBef>
            </a:pPr>
            <a:r>
              <a:rPr lang="zh-CN" altLang="en-US" sz="2800" dirty="0">
                <a:latin typeface="楷体" panose="02010609060101010101" pitchFamily="49" charset="-122"/>
                <a:ea typeface="楷体" panose="02010609060101010101" pitchFamily="49" charset="-122"/>
              </a:rPr>
              <a:t>指令中给出的寄存器号是</a:t>
            </a:r>
            <a:r>
              <a:rPr lang="en-US" altLang="zh-CN" sz="2800" dirty="0">
                <a:latin typeface="楷体" panose="02010609060101010101" pitchFamily="49" charset="-122"/>
                <a:ea typeface="楷体" panose="02010609060101010101" pitchFamily="49" charset="-122"/>
              </a:rPr>
              <a:t>Ri</a:t>
            </a:r>
            <a:r>
              <a:rPr lang="zh-CN" altLang="en-US" sz="2800" dirty="0">
                <a:latin typeface="楷体" panose="02010609060101010101" pitchFamily="49" charset="-122"/>
                <a:ea typeface="楷体" panose="02010609060101010101" pitchFamily="49" charset="-122"/>
              </a:rPr>
              <a:t>（按上述编码则代码为</a:t>
            </a:r>
            <a:r>
              <a:rPr lang="en-US" altLang="zh-CN" sz="2800" dirty="0">
                <a:latin typeface="楷体" panose="02010609060101010101" pitchFamily="49" charset="-122"/>
                <a:ea typeface="楷体" panose="02010609060101010101" pitchFamily="49" charset="-122"/>
              </a:rPr>
              <a:t>XXX </a:t>
            </a:r>
            <a:r>
              <a:rPr lang="zh-CN" altLang="en-US" sz="2800" dirty="0">
                <a:latin typeface="楷体" panose="02010609060101010101" pitchFamily="49" charset="-122"/>
                <a:ea typeface="楷体" panose="02010609060101010101" pitchFamily="49" charset="-122"/>
              </a:rPr>
              <a:t>），从寄存器</a:t>
            </a:r>
            <a:r>
              <a:rPr lang="en-US" altLang="zh-CN" sz="2800" dirty="0">
                <a:latin typeface="楷体" panose="02010609060101010101" pitchFamily="49" charset="-122"/>
                <a:ea typeface="楷体" panose="02010609060101010101" pitchFamily="49" charset="-122"/>
              </a:rPr>
              <a:t>Ri</a:t>
            </a:r>
            <a:r>
              <a:rPr lang="zh-CN" altLang="en-US" sz="2800" dirty="0">
                <a:latin typeface="楷体" panose="02010609060101010101" pitchFamily="49" charset="-122"/>
                <a:ea typeface="楷体" panose="02010609060101010101" pitchFamily="49" charset="-122"/>
              </a:rPr>
              <a:t>中可直接读取操作数</a:t>
            </a:r>
            <a:r>
              <a:rPr lang="en-US" altLang="zh-CN" sz="2800" dirty="0">
                <a:latin typeface="楷体" panose="02010609060101010101" pitchFamily="49" charset="-122"/>
                <a:ea typeface="楷体" panose="02010609060101010101" pitchFamily="49" charset="-122"/>
              </a:rPr>
              <a:t>S</a:t>
            </a:r>
            <a:r>
              <a:rPr lang="zh-CN" altLang="en-US" sz="2800" dirty="0">
                <a:latin typeface="楷体" panose="02010609060101010101" pitchFamily="49" charset="-122"/>
                <a:ea typeface="楷体" panose="02010609060101010101" pitchFamily="49" charset="-122"/>
              </a:rPr>
              <a:t>。</a:t>
            </a:r>
            <a:endParaRPr lang="en-US" altLang="zh-CN" sz="2800" dirty="0">
              <a:latin typeface="楷体" panose="02010609060101010101" pitchFamily="49" charset="-122"/>
              <a:ea typeface="楷体" panose="02010609060101010101" pitchFamily="49" charset="-122"/>
            </a:endParaRPr>
          </a:p>
        </p:txBody>
      </p:sp>
      <p:sp>
        <p:nvSpPr>
          <p:cNvPr id="37" name="Text Box 74"/>
          <p:cNvSpPr txBox="1">
            <a:spLocks noChangeArrowheads="1"/>
          </p:cNvSpPr>
          <p:nvPr/>
        </p:nvSpPr>
        <p:spPr bwMode="auto">
          <a:xfrm>
            <a:off x="6738091" y="4694358"/>
            <a:ext cx="1772315" cy="523875"/>
          </a:xfrm>
          <a:prstGeom prst="rect">
            <a:avLst/>
          </a:prstGeom>
          <a:solidFill>
            <a:schemeClr val="bg1"/>
          </a:solidFill>
          <a:ln w="38100">
            <a:solidFill>
              <a:schemeClr val="tx1"/>
            </a:solidFill>
          </a:ln>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2800" dirty="0">
                <a:latin typeface="楷体" panose="02010609060101010101" pitchFamily="49" charset="-122"/>
                <a:ea typeface="楷体" panose="02010609060101010101" pitchFamily="49" charset="-122"/>
              </a:rPr>
              <a:t>操作数</a:t>
            </a:r>
            <a:r>
              <a:rPr lang="en-US" altLang="zh-CN" sz="2800" dirty="0">
                <a:latin typeface="楷体" panose="02010609060101010101" pitchFamily="49" charset="-122"/>
                <a:ea typeface="楷体" panose="02010609060101010101" pitchFamily="49" charset="-122"/>
              </a:rPr>
              <a:t>S</a:t>
            </a:r>
            <a:endParaRPr lang="en-US" altLang="zh-CN" sz="2800" dirty="0">
              <a:latin typeface="楷体" panose="02010609060101010101" pitchFamily="49" charset="-122"/>
              <a:ea typeface="楷体" panose="020106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p:cTn id="7" dur="500" fill="hold"/>
                                        <p:tgtEl>
                                          <p:spTgt spid="36"/>
                                        </p:tgtEl>
                                        <p:attrNameLst>
                                          <p:attrName>ppt_x</p:attrName>
                                        </p:attrNameLst>
                                      </p:cBhvr>
                                      <p:tavLst>
                                        <p:tav tm="0">
                                          <p:val>
                                            <p:strVal val="#ppt_x-#ppt_w/2"/>
                                          </p:val>
                                        </p:tav>
                                        <p:tav tm="100000">
                                          <p:val>
                                            <p:strVal val="#ppt_x"/>
                                          </p:val>
                                        </p:tav>
                                      </p:tavLst>
                                    </p:anim>
                                    <p:anim calcmode="lin" valueType="num">
                                      <p:cBhvr>
                                        <p:cTn id="8" dur="500" fill="hold"/>
                                        <p:tgtEl>
                                          <p:spTgt spid="36"/>
                                        </p:tgtEl>
                                        <p:attrNameLst>
                                          <p:attrName>ppt_y</p:attrName>
                                        </p:attrNameLst>
                                      </p:cBhvr>
                                      <p:tavLst>
                                        <p:tav tm="0">
                                          <p:val>
                                            <p:strVal val="#ppt_y"/>
                                          </p:val>
                                        </p:tav>
                                        <p:tav tm="100000">
                                          <p:val>
                                            <p:strVal val="#ppt_y"/>
                                          </p:val>
                                        </p:tav>
                                      </p:tavLst>
                                    </p:anim>
                                    <p:anim calcmode="lin" valueType="num">
                                      <p:cBhvr>
                                        <p:cTn id="9" dur="500" fill="hold"/>
                                        <p:tgtEl>
                                          <p:spTgt spid="36"/>
                                        </p:tgtEl>
                                        <p:attrNameLst>
                                          <p:attrName>ppt_w</p:attrName>
                                        </p:attrNameLst>
                                      </p:cBhvr>
                                      <p:tavLst>
                                        <p:tav tm="0">
                                          <p:val>
                                            <p:fltVal val="0"/>
                                          </p:val>
                                        </p:tav>
                                        <p:tav tm="100000">
                                          <p:val>
                                            <p:strVal val="#ppt_w"/>
                                          </p:val>
                                        </p:tav>
                                      </p:tavLst>
                                    </p:anim>
                                    <p:anim calcmode="lin" valueType="num">
                                      <p:cBhvr>
                                        <p:cTn id="10" dur="500" fill="hold"/>
                                        <p:tgtEl>
                                          <p:spTgt spid="36"/>
                                        </p:tgtEl>
                                        <p:attrNameLst>
                                          <p:attrName>ppt_h</p:attrName>
                                        </p:attrNameLst>
                                      </p:cBhvr>
                                      <p:tavLst>
                                        <p:tav tm="0">
                                          <p:val>
                                            <p:strVal val="#ppt_h"/>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2" presetClass="entr" presetSubtype="2"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500" fill="hold"/>
                                        <p:tgtEl>
                                          <p:spTgt spid="13"/>
                                        </p:tgtEl>
                                        <p:attrNameLst>
                                          <p:attrName>ppt_x</p:attrName>
                                        </p:attrNameLst>
                                      </p:cBhvr>
                                      <p:tavLst>
                                        <p:tav tm="0">
                                          <p:val>
                                            <p:strVal val="1+#ppt_w/2"/>
                                          </p:val>
                                        </p:tav>
                                        <p:tav tm="100000">
                                          <p:val>
                                            <p:strVal val="#ppt_x"/>
                                          </p:val>
                                        </p:tav>
                                      </p:tavLst>
                                    </p:anim>
                                    <p:anim calcmode="lin" valueType="num">
                                      <p:cBhvr additive="base">
                                        <p:cTn id="16" dur="500" fill="hold"/>
                                        <p:tgtEl>
                                          <p:spTgt spid="13"/>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22" presetClass="entr" presetSubtype="1" fill="hold" nodeType="afterEffect">
                                  <p:stCondLst>
                                    <p:cond delay="0"/>
                                  </p:stCondLst>
                                  <p:childTnLst>
                                    <p:set>
                                      <p:cBhvr>
                                        <p:cTn id="19" dur="1" fill="hold">
                                          <p:stCondLst>
                                            <p:cond delay="0"/>
                                          </p:stCondLst>
                                        </p:cTn>
                                        <p:tgtEl>
                                          <p:spTgt spid="33"/>
                                        </p:tgtEl>
                                        <p:attrNameLst>
                                          <p:attrName>style.visibility</p:attrName>
                                        </p:attrNameLst>
                                      </p:cBhvr>
                                      <p:to>
                                        <p:strVal val="visible"/>
                                      </p:to>
                                    </p:set>
                                    <p:animEffect transition="in" filter="wipe(up)">
                                      <p:cBhvr>
                                        <p:cTn id="20" dur="500"/>
                                        <p:tgtEl>
                                          <p:spTgt spid="33"/>
                                        </p:tgtEl>
                                      </p:cBhvr>
                                    </p:animEffect>
                                  </p:childTnLst>
                                </p:cTn>
                              </p:par>
                            </p:childTnLst>
                          </p:cTn>
                        </p:par>
                        <p:par>
                          <p:cTn id="21" fill="hold">
                            <p:stCondLst>
                              <p:cond delay="1000"/>
                            </p:stCondLst>
                            <p:childTnLst>
                              <p:par>
                                <p:cTn id="22" presetID="22" presetClass="entr" presetSubtype="1" fill="hold" nodeType="afterEffect">
                                  <p:stCondLst>
                                    <p:cond delay="0"/>
                                  </p:stCondLst>
                                  <p:childTnLst>
                                    <p:set>
                                      <p:cBhvr>
                                        <p:cTn id="23" dur="1" fill="hold">
                                          <p:stCondLst>
                                            <p:cond delay="0"/>
                                          </p:stCondLst>
                                        </p:cTn>
                                        <p:tgtEl>
                                          <p:spTgt spid="34"/>
                                        </p:tgtEl>
                                        <p:attrNameLst>
                                          <p:attrName>style.visibility</p:attrName>
                                        </p:attrNameLst>
                                      </p:cBhvr>
                                      <p:to>
                                        <p:strVal val="visible"/>
                                      </p:to>
                                    </p:set>
                                    <p:animEffect transition="in" filter="wipe(up)">
                                      <p:cBhvr>
                                        <p:cTn id="24" dur="500"/>
                                        <p:tgtEl>
                                          <p:spTgt spid="34"/>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35"/>
                                        </p:tgtEl>
                                        <p:attrNameLst>
                                          <p:attrName>style.visibility</p:attrName>
                                        </p:attrNameLst>
                                      </p:cBhvr>
                                      <p:to>
                                        <p:strVal val="visible"/>
                                      </p:to>
                                    </p:set>
                                    <p:animEffect transition="in" filter="wipe(left)">
                                      <p:cBhvr>
                                        <p:cTn id="29" dur="500"/>
                                        <p:tgtEl>
                                          <p:spTgt spid="35"/>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37"/>
                                        </p:tgtEl>
                                        <p:attrNameLst>
                                          <p:attrName>style.visibility</p:attrName>
                                        </p:attrNameLst>
                                      </p:cBhvr>
                                      <p:to>
                                        <p:strVal val="visible"/>
                                      </p:to>
                                    </p:set>
                                    <p:animEffect transition="in" filter="wipe(left)">
                                      <p:cBhvr>
                                        <p:cTn id="32"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36" grpId="0"/>
      <p:bldP spid="37"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9165780" cy="6909474"/>
          </a:xfrm>
          <a:prstGeom prst="rect">
            <a:avLst/>
          </a:prstGeom>
        </p:spPr>
      </p:pic>
      <p:sp>
        <p:nvSpPr>
          <p:cNvPr id="22" name="矩形 21"/>
          <p:cNvSpPr/>
          <p:nvPr/>
        </p:nvSpPr>
        <p:spPr>
          <a:xfrm>
            <a:off x="-9525" y="-1083"/>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zh-CN" altLang="en-US" sz="2800" b="1" dirty="0">
                <a:solidFill>
                  <a:schemeClr val="bg1"/>
                </a:solidFill>
                <a:latin typeface="隶书" panose="02010509060101010101" pitchFamily="49" charset="-122"/>
                <a:ea typeface="隶书" panose="02010509060101010101" pitchFamily="49" charset="-122"/>
              </a:rPr>
              <a:t>二、寻址方式</a:t>
            </a:r>
            <a:endParaRPr lang="zh-CN" altLang="en-US" sz="2800" b="1" dirty="0">
              <a:solidFill>
                <a:schemeClr val="bg1"/>
              </a:solidFill>
              <a:latin typeface="隶书" panose="02010509060101010101" pitchFamily="49" charset="-122"/>
              <a:ea typeface="隶书" panose="02010509060101010101" pitchFamily="49" charset="-122"/>
            </a:endParaRPr>
          </a:p>
        </p:txBody>
      </p:sp>
      <p:cxnSp>
        <p:nvCxnSpPr>
          <p:cNvPr id="31" name="直接连接符 30"/>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fld id="{E7B02DB1-90DB-457A-957E-F93E96015ACA}" type="datetime1">
              <a:rPr lang="zh-CN" altLang="en-US" smtClean="0"/>
            </a:fld>
            <a:endParaRPr lang="zh-CN" altLang="en-US" dirty="0"/>
          </a:p>
        </p:txBody>
      </p:sp>
      <p:sp>
        <p:nvSpPr>
          <p:cNvPr id="6" name="页脚占位符 5"/>
          <p:cNvSpPr>
            <a:spLocks noGrp="1"/>
          </p:cNvSpPr>
          <p:nvPr>
            <p:ph type="ftr" sz="quarter" idx="11"/>
          </p:nvPr>
        </p:nvSpPr>
        <p:spPr/>
        <p:txBody>
          <a:bodyPr/>
          <a:lstStyle/>
          <a:p>
            <a:r>
              <a:rPr lang="zh-CN" altLang="en-US"/>
              <a:t>计算机组成原理</a:t>
            </a:r>
            <a:r>
              <a:rPr lang="en-US" altLang="zh-CN"/>
              <a:t>--</a:t>
            </a:r>
            <a:r>
              <a:rPr lang="zh-CN" altLang="en-US"/>
              <a:t>第二章 指令系统</a:t>
            </a:r>
            <a:endParaRPr lang="zh-CN" altLang="en-US"/>
          </a:p>
        </p:txBody>
      </p:sp>
      <p:sp>
        <p:nvSpPr>
          <p:cNvPr id="8" name="灯片编号占位符 7"/>
          <p:cNvSpPr>
            <a:spLocks noGrp="1"/>
          </p:cNvSpPr>
          <p:nvPr>
            <p:ph type="sldNum" sz="quarter" idx="12"/>
          </p:nvPr>
        </p:nvSpPr>
        <p:spPr/>
        <p:txBody>
          <a:bodyPr/>
          <a:lstStyle/>
          <a:p>
            <a:fld id="{CD331227-691F-4B7F-8493-F4368ED92163}" type="slidenum">
              <a:rPr lang="zh-CN" altLang="en-US" smtClean="0"/>
            </a:fld>
            <a:endParaRPr lang="zh-CN" altLang="en-US"/>
          </a:p>
        </p:txBody>
      </p:sp>
      <p:sp>
        <p:nvSpPr>
          <p:cNvPr id="17" name="Text Box 4"/>
          <p:cNvSpPr txBox="1"/>
          <p:nvPr/>
        </p:nvSpPr>
        <p:spPr>
          <a:xfrm>
            <a:off x="141423" y="916998"/>
            <a:ext cx="6723833" cy="637675"/>
          </a:xfrm>
          <a:prstGeom prst="rect">
            <a:avLst/>
          </a:prstGeom>
          <a:noFill/>
          <a:ln w="9525">
            <a:noFill/>
          </a:ln>
        </p:spPr>
        <p:txBody>
          <a:bodyPr wrap="square" anchor="t">
            <a:spAutoFit/>
          </a:bodyPr>
          <a:lstStyle/>
          <a:p>
            <a:pPr>
              <a:lnSpc>
                <a:spcPct val="150000"/>
              </a:lnSpc>
            </a:pPr>
            <a:r>
              <a:rPr lang="zh-CN" altLang="en-US" sz="2800" b="1" dirty="0">
                <a:solidFill>
                  <a:srgbClr val="DF3C09"/>
                </a:solidFill>
                <a:latin typeface="楷体" panose="02010609060101010101" pitchFamily="49" charset="-122"/>
                <a:ea typeface="楷体" panose="02010609060101010101" pitchFamily="49" charset="-122"/>
              </a:rPr>
              <a:t>（</a:t>
            </a:r>
            <a:r>
              <a:rPr lang="en-US" altLang="zh-CN" sz="2800" b="1" dirty="0">
                <a:solidFill>
                  <a:srgbClr val="DF3C09"/>
                </a:solidFill>
                <a:latin typeface="楷体" panose="02010609060101010101" pitchFamily="49" charset="-122"/>
                <a:ea typeface="楷体" panose="02010609060101010101" pitchFamily="49" charset="-122"/>
              </a:rPr>
              <a:t>2</a:t>
            </a:r>
            <a:r>
              <a:rPr lang="zh-CN" altLang="en-US" sz="2800" b="1" dirty="0">
                <a:solidFill>
                  <a:srgbClr val="DF3C09"/>
                </a:solidFill>
                <a:latin typeface="楷体" panose="02010609060101010101" pitchFamily="49" charset="-122"/>
                <a:ea typeface="楷体" panose="02010609060101010101" pitchFamily="49" charset="-122"/>
              </a:rPr>
              <a:t>）直接寻址方式（绝对地址）</a:t>
            </a:r>
            <a:endParaRPr lang="en-US" altLang="zh-CN" sz="2800" b="1" dirty="0">
              <a:solidFill>
                <a:srgbClr val="DF3C09"/>
              </a:solidFill>
              <a:latin typeface="楷体" panose="02010609060101010101" pitchFamily="49" charset="-122"/>
              <a:ea typeface="楷体" panose="02010609060101010101" pitchFamily="49" charset="-122"/>
            </a:endParaRPr>
          </a:p>
        </p:txBody>
      </p:sp>
      <p:sp>
        <p:nvSpPr>
          <p:cNvPr id="36" name="Text Box 74"/>
          <p:cNvSpPr txBox="1">
            <a:spLocks noChangeArrowheads="1"/>
          </p:cNvSpPr>
          <p:nvPr/>
        </p:nvSpPr>
        <p:spPr bwMode="auto">
          <a:xfrm>
            <a:off x="321335" y="1589960"/>
            <a:ext cx="8519931"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a:spcBef>
                <a:spcPts val="600"/>
              </a:spcBef>
            </a:pPr>
            <a:r>
              <a:rPr lang="zh-CN" altLang="en-US" sz="2800" dirty="0">
                <a:solidFill>
                  <a:srgbClr val="0563C1"/>
                </a:solidFill>
                <a:latin typeface="楷体" panose="02010609060101010101" pitchFamily="49" charset="-122"/>
                <a:ea typeface="楷体" panose="02010609060101010101" pitchFamily="49" charset="-122"/>
              </a:rPr>
              <a:t>例：</a:t>
            </a:r>
            <a:r>
              <a:rPr lang="zh-CN" altLang="en-US" sz="2800" dirty="0">
                <a:latin typeface="楷体" panose="02010609060101010101" pitchFamily="49" charset="-122"/>
                <a:ea typeface="楷体" panose="02010609060101010101" pitchFamily="49" charset="-122"/>
              </a:rPr>
              <a:t>若</a:t>
            </a:r>
            <a:r>
              <a:rPr lang="en-US" altLang="zh-CN" sz="2800" dirty="0">
                <a:latin typeface="楷体" panose="02010609060101010101" pitchFamily="49" charset="-122"/>
                <a:ea typeface="楷体" panose="02010609060101010101" pitchFamily="49" charset="-122"/>
              </a:rPr>
              <a:t>CPU</a:t>
            </a:r>
            <a:r>
              <a:rPr lang="zh-CN" altLang="en-US" sz="2800" dirty="0">
                <a:latin typeface="楷体" panose="02010609060101010101" pitchFamily="49" charset="-122"/>
                <a:ea typeface="楷体" panose="02010609060101010101" pitchFamily="49" charset="-122"/>
              </a:rPr>
              <a:t>中寄存器内容如下，现指令中给出寄存器号为</a:t>
            </a:r>
            <a:r>
              <a:rPr lang="en-US" altLang="zh-CN" sz="2800" dirty="0">
                <a:latin typeface="楷体" panose="02010609060101010101" pitchFamily="49" charset="-122"/>
                <a:ea typeface="楷体" panose="02010609060101010101" pitchFamily="49" charset="-122"/>
              </a:rPr>
              <a:t>011</a:t>
            </a:r>
            <a:r>
              <a:rPr lang="zh-CN" altLang="en-US" sz="2800" dirty="0">
                <a:latin typeface="楷体" panose="02010609060101010101" pitchFamily="49" charset="-122"/>
                <a:ea typeface="楷体" panose="02010609060101010101" pitchFamily="49" charset="-122"/>
              </a:rPr>
              <a:t>，按寄存器寻址方式读取操作数。</a:t>
            </a:r>
            <a:endParaRPr lang="zh-CN" altLang="en-US" sz="2800" dirty="0">
              <a:latin typeface="楷体" panose="02010609060101010101" pitchFamily="49" charset="-122"/>
              <a:ea typeface="楷体" panose="02010609060101010101" pitchFamily="49" charset="-122"/>
            </a:endParaRPr>
          </a:p>
          <a:p>
            <a:r>
              <a:rPr lang="en-US" altLang="zh-CN" sz="2800" dirty="0">
                <a:latin typeface="楷体" panose="02010609060101010101" pitchFamily="49" charset="-122"/>
                <a:ea typeface="楷体" panose="02010609060101010101" pitchFamily="49" charset="-122"/>
              </a:rPr>
              <a:t>               R0       1000H</a:t>
            </a:r>
            <a:endParaRPr lang="en-US" altLang="zh-CN" sz="2800" dirty="0">
              <a:latin typeface="楷体" panose="02010609060101010101" pitchFamily="49" charset="-122"/>
              <a:ea typeface="楷体" panose="02010609060101010101" pitchFamily="49" charset="-122"/>
            </a:endParaRPr>
          </a:p>
          <a:p>
            <a:r>
              <a:rPr lang="en-US" altLang="zh-CN" sz="2800" dirty="0">
                <a:latin typeface="楷体" panose="02010609060101010101" pitchFamily="49" charset="-122"/>
                <a:ea typeface="楷体" panose="02010609060101010101" pitchFamily="49" charset="-122"/>
              </a:rPr>
              <a:t>               R1       2000H</a:t>
            </a:r>
            <a:endParaRPr lang="en-US" altLang="zh-CN" sz="2800" dirty="0">
              <a:latin typeface="楷体" panose="02010609060101010101" pitchFamily="49" charset="-122"/>
              <a:ea typeface="楷体" panose="02010609060101010101" pitchFamily="49" charset="-122"/>
            </a:endParaRPr>
          </a:p>
          <a:p>
            <a:r>
              <a:rPr lang="en-US" altLang="zh-CN" sz="2800" dirty="0">
                <a:latin typeface="楷体" panose="02010609060101010101" pitchFamily="49" charset="-122"/>
                <a:ea typeface="楷体" panose="02010609060101010101" pitchFamily="49" charset="-122"/>
              </a:rPr>
              <a:t>               R2       3A00H</a:t>
            </a:r>
            <a:endParaRPr lang="en-US" altLang="zh-CN" sz="2800" dirty="0">
              <a:latin typeface="楷体" panose="02010609060101010101" pitchFamily="49" charset="-122"/>
              <a:ea typeface="楷体" panose="02010609060101010101" pitchFamily="49" charset="-122"/>
            </a:endParaRPr>
          </a:p>
          <a:p>
            <a:r>
              <a:rPr lang="en-US" altLang="zh-CN" sz="2800" dirty="0">
                <a:latin typeface="楷体" panose="02010609060101010101" pitchFamily="49" charset="-122"/>
                <a:ea typeface="楷体" panose="02010609060101010101" pitchFamily="49" charset="-122"/>
              </a:rPr>
              <a:t>               R3       3C00H</a:t>
            </a:r>
            <a:endParaRPr lang="en-US" altLang="zh-CN" sz="2800" dirty="0">
              <a:latin typeface="楷体" panose="02010609060101010101" pitchFamily="49" charset="-122"/>
              <a:ea typeface="楷体" panose="02010609060101010101" pitchFamily="49" charset="-122"/>
            </a:endParaRPr>
          </a:p>
        </p:txBody>
      </p:sp>
      <p:sp>
        <p:nvSpPr>
          <p:cNvPr id="23" name="Text Box 4"/>
          <p:cNvSpPr txBox="1"/>
          <p:nvPr/>
        </p:nvSpPr>
        <p:spPr>
          <a:xfrm>
            <a:off x="4625916" y="3609783"/>
            <a:ext cx="1349494" cy="637675"/>
          </a:xfrm>
          <a:prstGeom prst="rect">
            <a:avLst/>
          </a:prstGeom>
          <a:noFill/>
          <a:ln w="9525">
            <a:noFill/>
          </a:ln>
        </p:spPr>
        <p:txBody>
          <a:bodyPr wrap="square" anchor="t">
            <a:spAutoFit/>
          </a:bodyPr>
          <a:lstStyle/>
          <a:p>
            <a:pPr>
              <a:lnSpc>
                <a:spcPct val="150000"/>
              </a:lnSpc>
            </a:pPr>
            <a:r>
              <a:rPr lang="en-US" altLang="zh-CN" sz="2800" b="1" dirty="0">
                <a:solidFill>
                  <a:srgbClr val="FF0E0E"/>
                </a:solidFill>
                <a:latin typeface="楷体" panose="02010609060101010101" pitchFamily="49" charset="-122"/>
                <a:ea typeface="楷体" panose="02010609060101010101" pitchFamily="49" charset="-122"/>
              </a:rPr>
              <a:t>3C00H</a:t>
            </a:r>
            <a:endParaRPr lang="en-US" altLang="zh-CN" sz="2800" b="1" dirty="0">
              <a:solidFill>
                <a:srgbClr val="FF0E0E"/>
              </a:solidFill>
              <a:latin typeface="楷体" panose="02010609060101010101" pitchFamily="49" charset="-122"/>
              <a:ea typeface="楷体" panose="02010609060101010101" pitchFamily="49" charset="-122"/>
            </a:endParaRPr>
          </a:p>
        </p:txBody>
      </p:sp>
      <p:sp>
        <p:nvSpPr>
          <p:cNvPr id="24" name="Text Box 4"/>
          <p:cNvSpPr txBox="1"/>
          <p:nvPr/>
        </p:nvSpPr>
        <p:spPr>
          <a:xfrm>
            <a:off x="321335" y="4955835"/>
            <a:ext cx="7668716" cy="1284006"/>
          </a:xfrm>
          <a:prstGeom prst="rect">
            <a:avLst/>
          </a:prstGeom>
          <a:noFill/>
          <a:ln w="9525">
            <a:noFill/>
          </a:ln>
        </p:spPr>
        <p:txBody>
          <a:bodyPr wrap="square" anchor="t">
            <a:spAutoFit/>
          </a:bodyPr>
          <a:lstStyle/>
          <a:p>
            <a:pPr lvl="0">
              <a:lnSpc>
                <a:spcPct val="150000"/>
              </a:lnSpc>
            </a:pPr>
            <a:r>
              <a:rPr lang="zh-CN" altLang="en-US" sz="2800" b="1" dirty="0">
                <a:solidFill>
                  <a:prstClr val="black"/>
                </a:solidFill>
                <a:latin typeface="楷体" panose="02010609060101010101" pitchFamily="49" charset="-122"/>
                <a:ea typeface="楷体" panose="02010609060101010101" pitchFamily="49" charset="-122"/>
              </a:rPr>
              <a:t>操作数</a:t>
            </a:r>
            <a:r>
              <a:rPr lang="en-US" altLang="zh-CN" sz="2800" b="1" dirty="0">
                <a:solidFill>
                  <a:prstClr val="black"/>
                </a:solidFill>
                <a:latin typeface="楷体" panose="02010609060101010101" pitchFamily="49" charset="-122"/>
                <a:ea typeface="楷体" panose="02010609060101010101" pitchFamily="49" charset="-122"/>
              </a:rPr>
              <a:t>S</a:t>
            </a:r>
            <a:r>
              <a:rPr lang="zh-CN" altLang="en-US" sz="2800" b="1" dirty="0">
                <a:solidFill>
                  <a:prstClr val="black"/>
                </a:solidFill>
                <a:latin typeface="楷体" panose="02010609060101010101" pitchFamily="49" charset="-122"/>
                <a:ea typeface="楷体" panose="02010609060101010101" pitchFamily="49" charset="-122"/>
              </a:rPr>
              <a:t>与寄存器</a:t>
            </a:r>
            <a:r>
              <a:rPr lang="en-US" altLang="zh-CN" sz="2800" b="1" dirty="0">
                <a:solidFill>
                  <a:prstClr val="black"/>
                </a:solidFill>
                <a:latin typeface="楷体" panose="02010609060101010101" pitchFamily="49" charset="-122"/>
                <a:ea typeface="楷体" panose="02010609060101010101" pitchFamily="49" charset="-122"/>
              </a:rPr>
              <a:t>Ri</a:t>
            </a:r>
            <a:r>
              <a:rPr lang="zh-CN" altLang="en-US" sz="2800" b="1" dirty="0">
                <a:solidFill>
                  <a:prstClr val="black"/>
                </a:solidFill>
                <a:latin typeface="楷体" panose="02010609060101010101" pitchFamily="49" charset="-122"/>
                <a:ea typeface="楷体" panose="02010609060101010101" pitchFamily="49" charset="-122"/>
              </a:rPr>
              <a:t>的关系为：</a:t>
            </a:r>
            <a:r>
              <a:rPr lang="en-US" altLang="zh-CN" sz="2800" b="1" dirty="0">
                <a:solidFill>
                  <a:srgbClr val="DF3C09"/>
                </a:solidFill>
                <a:latin typeface="楷体" panose="02010609060101010101" pitchFamily="49" charset="-122"/>
                <a:ea typeface="楷体" panose="02010609060101010101" pitchFamily="49" charset="-122"/>
              </a:rPr>
              <a:t>S=(Ri</a:t>
            </a:r>
            <a:r>
              <a:rPr lang="zh-CN" altLang="en-US" sz="2800" b="1" dirty="0">
                <a:solidFill>
                  <a:srgbClr val="DF3C09"/>
                </a:solidFill>
                <a:latin typeface="楷体" panose="02010609060101010101" pitchFamily="49" charset="-122"/>
                <a:ea typeface="楷体" panose="02010609060101010101" pitchFamily="49" charset="-122"/>
              </a:rPr>
              <a:t>）</a:t>
            </a:r>
            <a:endParaRPr lang="zh-CN" altLang="en-US" sz="2800" b="1" dirty="0">
              <a:solidFill>
                <a:srgbClr val="DF3C09"/>
              </a:solidFill>
              <a:latin typeface="楷体" panose="02010609060101010101" pitchFamily="49" charset="-122"/>
              <a:ea typeface="楷体" panose="02010609060101010101" pitchFamily="49" charset="-122"/>
            </a:endParaRPr>
          </a:p>
          <a:p>
            <a:pPr lvl="0">
              <a:lnSpc>
                <a:spcPct val="150000"/>
              </a:lnSpc>
            </a:pPr>
            <a:r>
              <a:rPr lang="zh-CN" altLang="en-US" sz="2800" b="1" dirty="0">
                <a:solidFill>
                  <a:prstClr val="black"/>
                </a:solidFill>
                <a:latin typeface="楷体" panose="02010609060101010101" pitchFamily="49" charset="-122"/>
                <a:ea typeface="楷体" panose="02010609060101010101" pitchFamily="49" charset="-122"/>
              </a:rPr>
              <a:t>例如：</a:t>
            </a:r>
            <a:r>
              <a:rPr lang="en-US" altLang="zh-CN" sz="2800" b="1" dirty="0">
                <a:solidFill>
                  <a:prstClr val="black"/>
                </a:solidFill>
                <a:latin typeface="楷体" panose="02010609060101010101" pitchFamily="49" charset="-122"/>
                <a:ea typeface="楷体" panose="02010609060101010101" pitchFamily="49" charset="-122"/>
              </a:rPr>
              <a:t>MOV AX</a:t>
            </a:r>
            <a:r>
              <a:rPr lang="zh-CN" altLang="en-US" sz="2800" b="1" dirty="0">
                <a:solidFill>
                  <a:prstClr val="black"/>
                </a:solidFill>
                <a:latin typeface="楷体" panose="02010609060101010101" pitchFamily="49" charset="-122"/>
                <a:ea typeface="楷体" panose="02010609060101010101" pitchFamily="49" charset="-122"/>
              </a:rPr>
              <a:t>，</a:t>
            </a:r>
            <a:r>
              <a:rPr lang="en-US" altLang="zh-CN" sz="2800" b="1" dirty="0">
                <a:solidFill>
                  <a:prstClr val="black"/>
                </a:solidFill>
                <a:latin typeface="楷体" panose="02010609060101010101" pitchFamily="49" charset="-122"/>
                <a:ea typeface="楷体" panose="02010609060101010101" pitchFamily="49" charset="-122"/>
              </a:rPr>
              <a:t>BX</a:t>
            </a:r>
            <a:endParaRPr kumimoji="0" lang="en-US" altLang="zh-CN"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endParaRPr>
          </a:p>
        </p:txBody>
      </p:sp>
      <p:grpSp>
        <p:nvGrpSpPr>
          <p:cNvPr id="25" name="组合 24"/>
          <p:cNvGrpSpPr/>
          <p:nvPr/>
        </p:nvGrpSpPr>
        <p:grpSpPr>
          <a:xfrm>
            <a:off x="302734" y="4102040"/>
            <a:ext cx="6382497" cy="858115"/>
            <a:chOff x="344621" y="2728968"/>
            <a:chExt cx="6382497" cy="858115"/>
          </a:xfrm>
        </p:grpSpPr>
        <p:sp>
          <p:nvSpPr>
            <p:cNvPr id="26" name="Line 78"/>
            <p:cNvSpPr>
              <a:spLocks noChangeShapeType="1"/>
            </p:cNvSpPr>
            <p:nvPr/>
          </p:nvSpPr>
          <p:spPr bwMode="auto">
            <a:xfrm>
              <a:off x="4159623" y="3345426"/>
              <a:ext cx="997857" cy="21"/>
            </a:xfrm>
            <a:prstGeom prst="line">
              <a:avLst/>
            </a:prstGeom>
            <a:noFill/>
            <a:ln w="38100">
              <a:solidFill>
                <a:srgbClr val="000000"/>
              </a:solidFill>
              <a:round/>
              <a:tailEnd type="triangle" w="med" len="med"/>
            </a:ln>
            <a:extLst>
              <a:ext uri="{909E8E84-426E-40DD-AFC4-6F175D3DCCD1}">
                <a14:hiddenFill xmlns:a14="http://schemas.microsoft.com/office/drawing/2010/main">
                  <a:noFill/>
                </a14:hiddenFill>
              </a:ext>
            </a:extLst>
          </p:spPr>
          <p:txBody>
            <a:bodyP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endParaRPr>
            </a:p>
          </p:txBody>
        </p:sp>
        <p:sp>
          <p:nvSpPr>
            <p:cNvPr id="27" name="Text Box 4"/>
            <p:cNvSpPr txBox="1"/>
            <p:nvPr/>
          </p:nvSpPr>
          <p:spPr>
            <a:xfrm>
              <a:off x="344621" y="2949408"/>
              <a:ext cx="6382497" cy="637675"/>
            </a:xfrm>
            <a:prstGeom prst="rect">
              <a:avLst/>
            </a:prstGeom>
            <a:noFill/>
            <a:ln w="9525">
              <a:noFill/>
            </a:ln>
          </p:spPr>
          <p:txBody>
            <a:bodyPr wrap="square" anchor="t">
              <a:spAutoFit/>
            </a:bodyPr>
            <a:lstStyle/>
            <a:p>
              <a:pPr marL="0" marR="0" lvl="0" indent="0" algn="l" defTabSz="457200" rtl="0" eaLnBrk="1" fontAlgn="auto" latinLnBrk="0" hangingPunct="1">
                <a:lnSpc>
                  <a:spcPct val="150000"/>
                </a:lnSpc>
                <a:spcBef>
                  <a:spcPts val="0"/>
                </a:spcBef>
                <a:spcAft>
                  <a:spcPts val="0"/>
                </a:spcAft>
                <a:buClrTx/>
                <a:buSzTx/>
                <a:buFontTx/>
                <a:buNone/>
                <a:defRPr/>
              </a:pPr>
              <a:r>
                <a:rPr kumimoji="0" lang="zh-CN" altLang="en-US" sz="2800" b="1" i="0" u="none" strike="noStrike" kern="1200" cap="none" spc="0" normalizeH="0" baseline="0" noProof="0" dirty="0">
                  <a:ln>
                    <a:noFill/>
                  </a:ln>
                  <a:solidFill>
                    <a:srgbClr val="0563C1"/>
                  </a:solidFill>
                  <a:effectLst/>
                  <a:uLnTx/>
                  <a:uFillTx/>
                  <a:latin typeface="楷体" panose="02010609060101010101" pitchFamily="49" charset="-122"/>
                  <a:ea typeface="楷体" panose="02010609060101010101" pitchFamily="49" charset="-122"/>
                  <a:cs typeface="+mn-cs"/>
                </a:rPr>
                <a:t>寻址过程： </a:t>
              </a:r>
              <a:r>
                <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寄存器号         操作数</a:t>
              </a:r>
              <a:endPar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endParaRPr>
            </a:p>
          </p:txBody>
        </p:sp>
        <p:sp>
          <p:nvSpPr>
            <p:cNvPr id="28" name="Text Box 4"/>
            <p:cNvSpPr txBox="1"/>
            <p:nvPr/>
          </p:nvSpPr>
          <p:spPr>
            <a:xfrm>
              <a:off x="4388320" y="2728968"/>
              <a:ext cx="664279" cy="637675"/>
            </a:xfrm>
            <a:prstGeom prst="rect">
              <a:avLst/>
            </a:prstGeom>
            <a:noFill/>
            <a:ln w="9525">
              <a:noFill/>
            </a:ln>
          </p:spPr>
          <p:txBody>
            <a:bodyPr wrap="square" anchor="t">
              <a:spAutoFit/>
            </a:bodyPr>
            <a:lstStyle/>
            <a:p>
              <a:pPr marL="0" marR="0" lvl="0" indent="0" algn="l" defTabSz="457200" rtl="0" eaLnBrk="1" fontAlgn="auto" latinLnBrk="0" hangingPunct="1">
                <a:lnSpc>
                  <a:spcPct val="15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Ri</a:t>
              </a:r>
              <a:endPar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endParaRPr>
            </a:p>
          </p:txBody>
        </p:sp>
      </p:gr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6">
                                            <p:txEl>
                                              <p:pRg st="0" end="0"/>
                                            </p:txEl>
                                          </p:spTgt>
                                        </p:tgtEl>
                                        <p:attrNameLst>
                                          <p:attrName>style.visibility</p:attrName>
                                        </p:attrNameLst>
                                      </p:cBhvr>
                                      <p:to>
                                        <p:strVal val="visible"/>
                                      </p:to>
                                    </p:set>
                                    <p:animEffect transition="in" filter="wipe(left)">
                                      <p:cBhvr>
                                        <p:cTn id="7" dur="500"/>
                                        <p:tgtEl>
                                          <p:spTgt spid="3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6">
                                            <p:txEl>
                                              <p:pRg st="1" end="1"/>
                                            </p:txEl>
                                          </p:spTgt>
                                        </p:tgtEl>
                                        <p:attrNameLst>
                                          <p:attrName>style.visibility</p:attrName>
                                        </p:attrNameLst>
                                      </p:cBhvr>
                                      <p:to>
                                        <p:strVal val="visible"/>
                                      </p:to>
                                    </p:set>
                                    <p:animEffect transition="in" filter="wipe(left)">
                                      <p:cBhvr>
                                        <p:cTn id="12" dur="500"/>
                                        <p:tgtEl>
                                          <p:spTgt spid="3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6">
                                            <p:txEl>
                                              <p:pRg st="2" end="2"/>
                                            </p:txEl>
                                          </p:spTgt>
                                        </p:tgtEl>
                                        <p:attrNameLst>
                                          <p:attrName>style.visibility</p:attrName>
                                        </p:attrNameLst>
                                      </p:cBhvr>
                                      <p:to>
                                        <p:strVal val="visible"/>
                                      </p:to>
                                    </p:set>
                                    <p:animEffect transition="in" filter="wipe(left)">
                                      <p:cBhvr>
                                        <p:cTn id="17" dur="500"/>
                                        <p:tgtEl>
                                          <p:spTgt spid="3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6">
                                            <p:txEl>
                                              <p:pRg st="3" end="3"/>
                                            </p:txEl>
                                          </p:spTgt>
                                        </p:tgtEl>
                                        <p:attrNameLst>
                                          <p:attrName>style.visibility</p:attrName>
                                        </p:attrNameLst>
                                      </p:cBhvr>
                                      <p:to>
                                        <p:strVal val="visible"/>
                                      </p:to>
                                    </p:set>
                                    <p:animEffect transition="in" filter="wipe(left)">
                                      <p:cBhvr>
                                        <p:cTn id="22" dur="500"/>
                                        <p:tgtEl>
                                          <p:spTgt spid="3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6">
                                            <p:txEl>
                                              <p:pRg st="4" end="4"/>
                                            </p:txEl>
                                          </p:spTgt>
                                        </p:tgtEl>
                                        <p:attrNameLst>
                                          <p:attrName>style.visibility</p:attrName>
                                        </p:attrNameLst>
                                      </p:cBhvr>
                                      <p:to>
                                        <p:strVal val="visible"/>
                                      </p:to>
                                    </p:set>
                                    <p:animEffect transition="in" filter="wipe(left)">
                                      <p:cBhvr>
                                        <p:cTn id="27" dur="500"/>
                                        <p:tgtEl>
                                          <p:spTgt spid="3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3"/>
                                        </p:tgtEl>
                                        <p:attrNameLst>
                                          <p:attrName>style.visibility</p:attrName>
                                        </p:attrNameLst>
                                      </p:cBhvr>
                                      <p:to>
                                        <p:strVal val="visible"/>
                                      </p:to>
                                    </p:set>
                                    <p:animEffect transition="in" filter="fade">
                                      <p:cBhvr>
                                        <p:cTn id="32" dur="500"/>
                                        <p:tgtEl>
                                          <p:spTgt spid="23"/>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25"/>
                                        </p:tgtEl>
                                        <p:attrNameLst>
                                          <p:attrName>style.visibility</p:attrName>
                                        </p:attrNameLst>
                                      </p:cBhvr>
                                      <p:to>
                                        <p:strVal val="visible"/>
                                      </p:to>
                                    </p:set>
                                    <p:animEffect transition="in" filter="wipe(left)">
                                      <p:cBhvr>
                                        <p:cTn id="37" dur="500"/>
                                        <p:tgtEl>
                                          <p:spTgt spid="25"/>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4">
                                            <p:txEl>
                                              <p:pRg st="0" end="0"/>
                                            </p:txEl>
                                          </p:spTgt>
                                        </p:tgtEl>
                                        <p:attrNameLst>
                                          <p:attrName>style.visibility</p:attrName>
                                        </p:attrNameLst>
                                      </p:cBhvr>
                                      <p:to>
                                        <p:strVal val="visible"/>
                                      </p:to>
                                    </p:set>
                                    <p:animEffect transition="in" filter="wipe(left)">
                                      <p:cBhvr>
                                        <p:cTn id="42" dur="500"/>
                                        <p:tgtEl>
                                          <p:spTgt spid="24">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24">
                                            <p:txEl>
                                              <p:pRg st="1" end="1"/>
                                            </p:txEl>
                                          </p:spTgt>
                                        </p:tgtEl>
                                        <p:attrNameLst>
                                          <p:attrName>style.visibility</p:attrName>
                                        </p:attrNameLst>
                                      </p:cBhvr>
                                      <p:to>
                                        <p:strVal val="visible"/>
                                      </p:to>
                                    </p:set>
                                    <p:animEffect transition="in" filter="wipe(left)">
                                      <p:cBhvr>
                                        <p:cTn id="47" dur="500"/>
                                        <p:tgtEl>
                                          <p:spTgt spid="2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build="p"/>
      <p:bldP spid="23" grpId="0"/>
      <p:bldP spid="24"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9165780" cy="6909474"/>
          </a:xfrm>
          <a:prstGeom prst="rect">
            <a:avLst/>
          </a:prstGeom>
        </p:spPr>
      </p:pic>
      <p:sp>
        <p:nvSpPr>
          <p:cNvPr id="22" name="矩形 21"/>
          <p:cNvSpPr/>
          <p:nvPr/>
        </p:nvSpPr>
        <p:spPr>
          <a:xfrm>
            <a:off x="-9030" y="0"/>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1" i="0" u="none" strike="noStrike" kern="1200" cap="none" spc="0" normalizeH="0" baseline="0" noProof="0" dirty="0">
                <a:ln>
                  <a:noFill/>
                </a:ln>
                <a:solidFill>
                  <a:prstClr val="white"/>
                </a:solidFill>
                <a:effectLst/>
                <a:uLnTx/>
                <a:uFillTx/>
                <a:latin typeface="隶书" panose="02010509060101010101" pitchFamily="49" charset="-122"/>
                <a:ea typeface="隶书" panose="02010509060101010101" pitchFamily="49" charset="-122"/>
                <a:cs typeface="+mn-cs"/>
              </a:rPr>
              <a:t>二、寻址方式</a:t>
            </a:r>
            <a:endParaRPr kumimoji="0" lang="zh-CN" altLang="en-US" sz="2800" b="1" i="0" u="none" strike="noStrike" kern="1200" cap="none" spc="0" normalizeH="0" baseline="0" noProof="0" dirty="0">
              <a:ln>
                <a:noFill/>
              </a:ln>
              <a:solidFill>
                <a:prstClr val="white"/>
              </a:solidFill>
              <a:effectLst/>
              <a:uLnTx/>
              <a:uFillTx/>
              <a:latin typeface="隶书" panose="02010509060101010101" pitchFamily="49" charset="-122"/>
              <a:ea typeface="隶书" panose="02010509060101010101" pitchFamily="49" charset="-122"/>
              <a:cs typeface="+mn-cs"/>
            </a:endParaRPr>
          </a:p>
        </p:txBody>
      </p:sp>
      <p:cxnSp>
        <p:nvCxnSpPr>
          <p:cNvPr id="31" name="直接连接符 30"/>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defRPr/>
            </a:pPr>
            <a:fld id="{17256B75-9B56-4E40-9112-100BEB001F19}" type="datetime1">
              <a:rPr kumimoji="0" lang="zh-CN" altLang="en-US" sz="1200" b="0" i="0" u="none" strike="noStrike" kern="1200" cap="none" spc="0" normalizeH="0" baseline="0" noProof="0" smtClean="0">
                <a:ln>
                  <a:noFill/>
                </a:ln>
                <a:solidFill>
                  <a:prstClr val="black">
                    <a:tint val="75000"/>
                  </a:prstClr>
                </a:solidFill>
                <a:effectLst/>
                <a:uLnTx/>
                <a:uFillTx/>
                <a:latin typeface="Calibri" panose="020F0502020204030204"/>
                <a:ea typeface="等线" panose="02010600030101010101" pitchFamily="2" charset="-122"/>
                <a:cs typeface="+mn-cs"/>
              </a:rPr>
            </a:fld>
            <a:endParaRPr kumimoji="0" lang="zh-CN" altLang="en-US" sz="1200" b="0" i="0" u="none" strike="noStrike" kern="1200" cap="none" spc="0" normalizeH="0" baseline="0" noProof="0" dirty="0">
              <a:ln>
                <a:noFill/>
              </a:ln>
              <a:solidFill>
                <a:prstClr val="black">
                  <a:tint val="75000"/>
                </a:prstClr>
              </a:solidFill>
              <a:effectLst/>
              <a:uLnTx/>
              <a:uFillTx/>
              <a:latin typeface="Calibri" panose="020F0502020204030204"/>
              <a:ea typeface="等线"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rPr>
              <a:t>计算机组成原理</a:t>
            </a:r>
            <a:r>
              <a:rPr kumimoji="0" lang="en-US" altLang="zh-CN" sz="12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rPr>
              <a:t>--</a:t>
            </a:r>
            <a:r>
              <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rPr>
              <a:t>第二章 指令系统</a:t>
            </a:r>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endParaRPr>
          </a:p>
        </p:txBody>
      </p:sp>
      <p:sp>
        <p:nvSpPr>
          <p:cNvPr id="8" name="灯片编号占位符 7"/>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CD331227-691F-4B7F-8493-F4368ED92163}" type="slidenum">
              <a:rPr kumimoji="0" lang="zh-CN" altLang="en-US" sz="1200" b="0" i="0" u="none" strike="noStrike" kern="1200" cap="none" spc="0" normalizeH="0" baseline="0" noProof="0" smtClean="0">
                <a:ln>
                  <a:noFill/>
                </a:ln>
                <a:solidFill>
                  <a:prstClr val="black">
                    <a:tint val="75000"/>
                  </a:prstClr>
                </a:solidFill>
                <a:effectLst/>
                <a:uLnTx/>
                <a:uFillTx/>
                <a:latin typeface="Calibri" panose="020F0502020204030204"/>
                <a:ea typeface="等线" panose="02010600030101010101" pitchFamily="2" charset="-122"/>
                <a:cs typeface="+mn-cs"/>
              </a:rPr>
            </a:fld>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endParaRPr>
          </a:p>
        </p:txBody>
      </p:sp>
      <p:sp>
        <p:nvSpPr>
          <p:cNvPr id="17" name="Text Box 4"/>
          <p:cNvSpPr txBox="1"/>
          <p:nvPr/>
        </p:nvSpPr>
        <p:spPr>
          <a:xfrm>
            <a:off x="141423" y="815398"/>
            <a:ext cx="6723833" cy="637675"/>
          </a:xfrm>
          <a:prstGeom prst="rect">
            <a:avLst/>
          </a:prstGeom>
          <a:noFill/>
          <a:ln w="9525">
            <a:noFill/>
          </a:ln>
        </p:spPr>
        <p:txBody>
          <a:bodyPr wrap="square" anchor="t">
            <a:spAutoFit/>
          </a:bodyPr>
          <a:lstStyle/>
          <a:p>
            <a:pPr marL="0" marR="0" lvl="0" indent="0" algn="l" defTabSz="457200" rtl="0" eaLnBrk="1" fontAlgn="auto" latinLnBrk="0" hangingPunct="1">
              <a:lnSpc>
                <a:spcPct val="150000"/>
              </a:lnSpc>
              <a:spcBef>
                <a:spcPts val="0"/>
              </a:spcBef>
              <a:spcAft>
                <a:spcPts val="0"/>
              </a:spcAft>
              <a:buClrTx/>
              <a:buSzTx/>
              <a:buFontTx/>
              <a:buNone/>
              <a:defRPr/>
            </a:pPr>
            <a:r>
              <a:rPr kumimoji="0" lang="zh-CN" altLang="en-US" sz="2800" b="1" i="0" u="none" strike="noStrike" kern="1200" cap="none" spc="0" normalizeH="0" baseline="0" noProof="0" dirty="0">
                <a:ln>
                  <a:noFill/>
                </a:ln>
                <a:solidFill>
                  <a:srgbClr val="DF3C09"/>
                </a:solidFill>
                <a:effectLst/>
                <a:uLnTx/>
                <a:uFillTx/>
                <a:latin typeface="楷体" panose="02010609060101010101" pitchFamily="49" charset="-122"/>
                <a:ea typeface="楷体" panose="02010609060101010101" pitchFamily="49" charset="-122"/>
                <a:cs typeface="+mn-cs"/>
              </a:rPr>
              <a:t>（</a:t>
            </a:r>
            <a:r>
              <a:rPr kumimoji="0" lang="en-US" altLang="zh-CN" sz="2800" b="1" i="0" u="none" strike="noStrike" kern="1200" cap="none" spc="0" normalizeH="0" baseline="0" noProof="0" dirty="0">
                <a:ln>
                  <a:noFill/>
                </a:ln>
                <a:solidFill>
                  <a:srgbClr val="DF3C09"/>
                </a:solidFill>
                <a:effectLst/>
                <a:uLnTx/>
                <a:uFillTx/>
                <a:latin typeface="楷体" panose="02010609060101010101" pitchFamily="49" charset="-122"/>
                <a:ea typeface="楷体" panose="02010609060101010101" pitchFamily="49" charset="-122"/>
                <a:cs typeface="+mn-cs"/>
              </a:rPr>
              <a:t>2</a:t>
            </a:r>
            <a:r>
              <a:rPr kumimoji="0" lang="zh-CN" altLang="en-US" sz="2800" b="1" i="0" u="none" strike="noStrike" kern="1200" cap="none" spc="0" normalizeH="0" baseline="0" noProof="0" dirty="0">
                <a:ln>
                  <a:noFill/>
                </a:ln>
                <a:solidFill>
                  <a:srgbClr val="DF3C09"/>
                </a:solidFill>
                <a:effectLst/>
                <a:uLnTx/>
                <a:uFillTx/>
                <a:latin typeface="楷体" panose="02010609060101010101" pitchFamily="49" charset="-122"/>
                <a:ea typeface="楷体" panose="02010609060101010101" pitchFamily="49" charset="-122"/>
                <a:cs typeface="+mn-cs"/>
              </a:rPr>
              <a:t>）直接寻址方式（绝对地址）</a:t>
            </a:r>
            <a:endParaRPr kumimoji="0" lang="en-US" altLang="zh-CN" sz="2800" b="1" i="0" u="none" strike="noStrike" kern="1200" cap="none" spc="0" normalizeH="0" baseline="0" noProof="0" dirty="0">
              <a:ln>
                <a:noFill/>
              </a:ln>
              <a:solidFill>
                <a:srgbClr val="DF3C09"/>
              </a:solidFill>
              <a:effectLst/>
              <a:uLnTx/>
              <a:uFillTx/>
              <a:latin typeface="楷体" panose="02010609060101010101" pitchFamily="49" charset="-122"/>
              <a:ea typeface="楷体" panose="02010609060101010101" pitchFamily="49" charset="-122"/>
              <a:cs typeface="+mn-cs"/>
            </a:endParaRPr>
          </a:p>
        </p:txBody>
      </p:sp>
      <p:sp>
        <p:nvSpPr>
          <p:cNvPr id="23" name="Text Box 4"/>
          <p:cNvSpPr txBox="1"/>
          <p:nvPr/>
        </p:nvSpPr>
        <p:spPr>
          <a:xfrm>
            <a:off x="346801" y="1364173"/>
            <a:ext cx="8655775" cy="5161991"/>
          </a:xfrm>
          <a:prstGeom prst="rect">
            <a:avLst/>
          </a:prstGeom>
          <a:noFill/>
          <a:ln w="9525">
            <a:noFill/>
          </a:ln>
        </p:spPr>
        <p:txBody>
          <a:bodyPr wrap="square" anchor="t">
            <a:spAutoFit/>
          </a:bodyPr>
          <a:lstStyle/>
          <a:p>
            <a:pPr lvl="0">
              <a:lnSpc>
                <a:spcPct val="150000"/>
              </a:lnSpc>
            </a:pPr>
            <a:r>
              <a:rPr lang="zh-CN" altLang="en-US" sz="2800" b="1" dirty="0">
                <a:solidFill>
                  <a:srgbClr val="0563C1"/>
                </a:solidFill>
                <a:latin typeface="楷体" panose="02010609060101010101" pitchFamily="49" charset="-122"/>
                <a:ea typeface="楷体" panose="02010609060101010101" pitchFamily="49" charset="-122"/>
              </a:rPr>
              <a:t>直接寻址与寄存器寻址方式的比较：</a:t>
            </a:r>
            <a:endParaRPr lang="zh-CN" altLang="en-US" sz="2800" b="1" dirty="0">
              <a:solidFill>
                <a:srgbClr val="0563C1"/>
              </a:solidFill>
              <a:latin typeface="楷体" panose="02010609060101010101" pitchFamily="49" charset="-122"/>
              <a:ea typeface="楷体" panose="02010609060101010101" pitchFamily="49" charset="-122"/>
            </a:endParaRPr>
          </a:p>
          <a:p>
            <a:pPr lvl="0">
              <a:lnSpc>
                <a:spcPct val="150000"/>
              </a:lnSpc>
            </a:pPr>
            <a:r>
              <a:rPr lang="en-US" altLang="zh-CN" sz="2800" b="1" dirty="0">
                <a:solidFill>
                  <a:prstClr val="black"/>
                </a:solidFill>
                <a:latin typeface="楷体" panose="02010609060101010101" pitchFamily="49" charset="-122"/>
                <a:ea typeface="楷体" panose="02010609060101010101" pitchFamily="49" charset="-122"/>
              </a:rPr>
              <a:t>a</a:t>
            </a:r>
            <a:r>
              <a:rPr lang="zh-CN" altLang="en-US" sz="2800" b="1" dirty="0">
                <a:solidFill>
                  <a:prstClr val="black"/>
                </a:solidFill>
                <a:latin typeface="楷体" panose="02010609060101010101" pitchFamily="49" charset="-122"/>
                <a:ea typeface="楷体" panose="02010609060101010101" pitchFamily="49" charset="-122"/>
              </a:rPr>
              <a:t>．直接寻址是访问一次主存才能读取所需操作数；寄存器寻址是从</a:t>
            </a:r>
            <a:r>
              <a:rPr lang="en-US" altLang="zh-CN" sz="2800" b="1" dirty="0">
                <a:solidFill>
                  <a:prstClr val="black"/>
                </a:solidFill>
                <a:latin typeface="楷体" panose="02010609060101010101" pitchFamily="49" charset="-122"/>
                <a:ea typeface="楷体" panose="02010609060101010101" pitchFamily="49" charset="-122"/>
              </a:rPr>
              <a:t>CPU</a:t>
            </a:r>
            <a:r>
              <a:rPr lang="zh-CN" altLang="en-US" sz="2800" b="1" dirty="0">
                <a:solidFill>
                  <a:prstClr val="black"/>
                </a:solidFill>
                <a:latin typeface="楷体" panose="02010609060101010101" pitchFamily="49" charset="-122"/>
                <a:ea typeface="楷体" panose="02010609060101010101" pitchFamily="49" charset="-122"/>
              </a:rPr>
              <a:t>的寄存器中读取操作数，不需访问主存，所需时间大约是从主存中读数时间的几分之一到几十分之一，因而寄存器寻址比直接寻址快得多。</a:t>
            </a:r>
            <a:endParaRPr lang="en-US" altLang="zh-CN" sz="2800" b="1" dirty="0">
              <a:solidFill>
                <a:prstClr val="black"/>
              </a:solidFill>
              <a:latin typeface="楷体" panose="02010609060101010101" pitchFamily="49" charset="-122"/>
              <a:ea typeface="楷体" panose="02010609060101010101" pitchFamily="49" charset="-122"/>
            </a:endParaRPr>
          </a:p>
          <a:p>
            <a:pPr lvl="0">
              <a:lnSpc>
                <a:spcPct val="150000"/>
              </a:lnSpc>
            </a:pPr>
            <a:r>
              <a:rPr lang="zh-CN" altLang="en-US" sz="2800" b="1" dirty="0">
                <a:solidFill>
                  <a:prstClr val="black"/>
                </a:solidFill>
                <a:latin typeface="楷体" panose="02010609060101010101" pitchFamily="49" charset="-122"/>
                <a:ea typeface="楷体" panose="02010609060101010101" pitchFamily="49" charset="-122"/>
              </a:rPr>
              <a:t>故在</a:t>
            </a:r>
            <a:r>
              <a:rPr lang="en-US" altLang="zh-CN" sz="2800" b="1" dirty="0">
                <a:solidFill>
                  <a:prstClr val="black"/>
                </a:solidFill>
                <a:latin typeface="楷体" panose="02010609060101010101" pitchFamily="49" charset="-122"/>
                <a:ea typeface="楷体" panose="02010609060101010101" pitchFamily="49" charset="-122"/>
              </a:rPr>
              <a:t>CPU</a:t>
            </a:r>
            <a:r>
              <a:rPr lang="zh-CN" altLang="en-US" sz="2800" b="1" dirty="0">
                <a:solidFill>
                  <a:prstClr val="black"/>
                </a:solidFill>
                <a:latin typeface="楷体" panose="02010609060101010101" pitchFamily="49" charset="-122"/>
                <a:ea typeface="楷体" panose="02010609060101010101" pitchFamily="49" charset="-122"/>
              </a:rPr>
              <a:t>中设置足够多的寄存器，以尽可能多地在寄存器之间进行运算操作，已成为提高工作速度的重要措施之一。</a:t>
            </a:r>
            <a:endParaRPr lang="zh-CN" altLang="en-US" sz="2800" b="1" dirty="0">
              <a:solidFill>
                <a:prstClr val="black"/>
              </a:solidFill>
              <a:latin typeface="楷体" panose="02010609060101010101" pitchFamily="49" charset="-122"/>
              <a:ea typeface="楷体" panose="020106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3">
                                            <p:txEl>
                                              <p:pRg st="0" end="0"/>
                                            </p:txEl>
                                          </p:spTgt>
                                        </p:tgtEl>
                                        <p:attrNameLst>
                                          <p:attrName>style.visibility</p:attrName>
                                        </p:attrNameLst>
                                      </p:cBhvr>
                                      <p:to>
                                        <p:strVal val="visible"/>
                                      </p:to>
                                    </p:set>
                                    <p:animEffect transition="in" filter="wipe(left)">
                                      <p:cBhvr>
                                        <p:cTn id="7" dur="500"/>
                                        <p:tgtEl>
                                          <p:spTgt spid="2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3">
                                            <p:txEl>
                                              <p:pRg st="1" end="1"/>
                                            </p:txEl>
                                          </p:spTgt>
                                        </p:tgtEl>
                                        <p:attrNameLst>
                                          <p:attrName>style.visibility</p:attrName>
                                        </p:attrNameLst>
                                      </p:cBhvr>
                                      <p:to>
                                        <p:strVal val="visible"/>
                                      </p:to>
                                    </p:set>
                                    <p:animEffect transition="in" filter="wipe(left)">
                                      <p:cBhvr>
                                        <p:cTn id="12" dur="500"/>
                                        <p:tgtEl>
                                          <p:spTgt spid="2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3">
                                            <p:txEl>
                                              <p:pRg st="2" end="2"/>
                                            </p:txEl>
                                          </p:spTgt>
                                        </p:tgtEl>
                                        <p:attrNameLst>
                                          <p:attrName>style.visibility</p:attrName>
                                        </p:attrNameLst>
                                      </p:cBhvr>
                                      <p:to>
                                        <p:strVal val="visible"/>
                                      </p:to>
                                    </p:set>
                                    <p:animEffect transition="in" filter="wipe(left)">
                                      <p:cBhvr>
                                        <p:cTn id="17" dur="500"/>
                                        <p:tgtEl>
                                          <p:spTgt spid="2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1"/>
            <a:ext cx="9165780" cy="6909474"/>
          </a:xfrm>
          <a:prstGeom prst="rect">
            <a:avLst/>
          </a:prstGeom>
        </p:spPr>
      </p:pic>
      <p:sp>
        <p:nvSpPr>
          <p:cNvPr id="22" name="矩形 21"/>
          <p:cNvSpPr/>
          <p:nvPr/>
        </p:nvSpPr>
        <p:spPr>
          <a:xfrm>
            <a:off x="-9525" y="-1083"/>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zh-CN" altLang="en-US" sz="2800" b="1" dirty="0">
                <a:solidFill>
                  <a:schemeClr val="bg1"/>
                </a:solidFill>
                <a:latin typeface="隶书" panose="02010509060101010101" pitchFamily="49" charset="-122"/>
                <a:ea typeface="隶书" panose="02010509060101010101" pitchFamily="49" charset="-122"/>
              </a:rPr>
              <a:t>引言</a:t>
            </a:r>
            <a:endParaRPr lang="zh-CN" altLang="en-US" sz="2800" b="1" dirty="0">
              <a:solidFill>
                <a:schemeClr val="bg1"/>
              </a:solidFill>
              <a:latin typeface="隶书" panose="02010509060101010101" pitchFamily="49" charset="-122"/>
              <a:ea typeface="隶书" panose="02010509060101010101" pitchFamily="49" charset="-122"/>
            </a:endParaRPr>
          </a:p>
        </p:txBody>
      </p:sp>
      <p:cxnSp>
        <p:nvCxnSpPr>
          <p:cNvPr id="31" name="直接连接符 30"/>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fld id="{22D47D29-F60B-4D4D-8E44-7D4AF2C1DC47}" type="datetime1">
              <a:rPr lang="zh-CN" altLang="en-US" smtClean="0"/>
            </a:fld>
            <a:endParaRPr lang="zh-CN" altLang="en-US" dirty="0"/>
          </a:p>
        </p:txBody>
      </p:sp>
      <p:sp>
        <p:nvSpPr>
          <p:cNvPr id="6" name="页脚占位符 5"/>
          <p:cNvSpPr>
            <a:spLocks noGrp="1"/>
          </p:cNvSpPr>
          <p:nvPr>
            <p:ph type="ftr" sz="quarter" idx="11"/>
          </p:nvPr>
        </p:nvSpPr>
        <p:spPr/>
        <p:txBody>
          <a:bodyPr/>
          <a:lstStyle/>
          <a:p>
            <a:r>
              <a:rPr lang="zh-CN" altLang="en-US"/>
              <a:t>计算机组成原理</a:t>
            </a:r>
            <a:r>
              <a:rPr lang="en-US" altLang="zh-CN"/>
              <a:t>--</a:t>
            </a:r>
            <a:r>
              <a:rPr lang="zh-CN" altLang="en-US"/>
              <a:t>第二章 指令系统</a:t>
            </a:r>
            <a:endParaRPr lang="zh-CN" altLang="en-US"/>
          </a:p>
        </p:txBody>
      </p:sp>
      <p:sp>
        <p:nvSpPr>
          <p:cNvPr id="8" name="灯片编号占位符 7"/>
          <p:cNvSpPr>
            <a:spLocks noGrp="1"/>
          </p:cNvSpPr>
          <p:nvPr>
            <p:ph type="sldNum" sz="quarter" idx="12"/>
          </p:nvPr>
        </p:nvSpPr>
        <p:spPr/>
        <p:txBody>
          <a:bodyPr/>
          <a:lstStyle/>
          <a:p>
            <a:fld id="{CD331227-691F-4B7F-8493-F4368ED92163}" type="slidenum">
              <a:rPr lang="zh-CN" altLang="en-US" smtClean="0"/>
            </a:fld>
            <a:endParaRPr lang="zh-CN" altLang="en-US"/>
          </a:p>
        </p:txBody>
      </p:sp>
      <p:sp>
        <p:nvSpPr>
          <p:cNvPr id="18" name="Text Box 5"/>
          <p:cNvSpPr txBox="1"/>
          <p:nvPr/>
        </p:nvSpPr>
        <p:spPr>
          <a:xfrm>
            <a:off x="490060" y="1681918"/>
            <a:ext cx="8163880" cy="3530775"/>
          </a:xfrm>
          <a:prstGeom prst="rect">
            <a:avLst/>
          </a:prstGeom>
          <a:noFill/>
          <a:ln w="9525">
            <a:noFill/>
          </a:ln>
        </p:spPr>
        <p:txBody>
          <a:bodyPr wrap="square" anchor="t">
            <a:spAutoFit/>
          </a:bodyPr>
          <a:lstStyle/>
          <a:p>
            <a:pPr>
              <a:lnSpc>
                <a:spcPct val="150000"/>
              </a:lnSpc>
              <a:spcBef>
                <a:spcPts val="1200"/>
              </a:spcBef>
            </a:pPr>
            <a:r>
              <a:rPr lang="zh-CN" altLang="en-US" sz="2800" b="1" dirty="0">
                <a:solidFill>
                  <a:srgbClr val="0563C1"/>
                </a:solidFill>
                <a:latin typeface="楷体" panose="02010609060101010101" pitchFamily="49" charset="-122"/>
                <a:ea typeface="楷体" panose="02010609060101010101" pitchFamily="49" charset="-122"/>
              </a:rPr>
              <a:t>指令：</a:t>
            </a:r>
            <a:r>
              <a:rPr lang="zh-CN" altLang="en-US" sz="2800" b="1" dirty="0">
                <a:latin typeface="楷体" panose="02010609060101010101" pitchFamily="49" charset="-122"/>
                <a:ea typeface="楷体" panose="02010609060101010101" pitchFamily="49" charset="-122"/>
              </a:rPr>
              <a:t>一系列按照某种规律有序排列的，能被</a:t>
            </a:r>
            <a:r>
              <a:rPr lang="en-US" altLang="zh-CN" sz="2800" b="1" dirty="0">
                <a:latin typeface="楷体" panose="02010609060101010101" pitchFamily="49" charset="-122"/>
                <a:ea typeface="楷体" panose="02010609060101010101" pitchFamily="49" charset="-122"/>
              </a:rPr>
              <a:t>CPU</a:t>
            </a:r>
            <a:r>
              <a:rPr lang="zh-CN" altLang="en-US" sz="2800" b="1" dirty="0">
                <a:latin typeface="楷体" panose="02010609060101010101" pitchFamily="49" charset="-122"/>
                <a:ea typeface="楷体" panose="02010609060101010101" pitchFamily="49" charset="-122"/>
              </a:rPr>
              <a:t>识别、执行的二进制代码。</a:t>
            </a:r>
            <a:endParaRPr lang="zh-CN" altLang="en-US" sz="2800" b="1" dirty="0">
              <a:latin typeface="楷体" panose="02010609060101010101" pitchFamily="49" charset="-122"/>
              <a:ea typeface="楷体" panose="02010609060101010101" pitchFamily="49" charset="-122"/>
            </a:endParaRPr>
          </a:p>
          <a:p>
            <a:pPr>
              <a:lnSpc>
                <a:spcPct val="150000"/>
              </a:lnSpc>
              <a:spcBef>
                <a:spcPts val="1200"/>
              </a:spcBef>
            </a:pPr>
            <a:r>
              <a:rPr lang="zh-CN" altLang="en-US" sz="2800" b="1" dirty="0">
                <a:solidFill>
                  <a:srgbClr val="0563C1"/>
                </a:solidFill>
                <a:latin typeface="楷体" panose="02010609060101010101" pitchFamily="49" charset="-122"/>
                <a:ea typeface="楷体" panose="02010609060101010101" pitchFamily="49" charset="-122"/>
              </a:rPr>
              <a:t>指令系统（或集）：</a:t>
            </a:r>
            <a:r>
              <a:rPr lang="zh-CN" altLang="en-US" sz="2800" b="1" dirty="0">
                <a:latin typeface="楷体" panose="02010609060101010101" pitchFamily="49" charset="-122"/>
                <a:ea typeface="楷体" panose="02010609060101010101" pitchFamily="49" charset="-122"/>
              </a:rPr>
              <a:t>一台计算机所能执行的全部指令。</a:t>
            </a:r>
            <a:endParaRPr lang="zh-CN" altLang="en-US" sz="2800" b="1" dirty="0">
              <a:latin typeface="楷体" panose="02010609060101010101" pitchFamily="49" charset="-122"/>
              <a:ea typeface="楷体" panose="02010609060101010101" pitchFamily="49" charset="-122"/>
            </a:endParaRPr>
          </a:p>
          <a:p>
            <a:pPr>
              <a:lnSpc>
                <a:spcPct val="150000"/>
              </a:lnSpc>
              <a:spcBef>
                <a:spcPts val="1200"/>
              </a:spcBef>
            </a:pPr>
            <a:r>
              <a:rPr lang="zh-CN" altLang="en-US" sz="2800" b="1" dirty="0">
                <a:solidFill>
                  <a:srgbClr val="FF0E0E"/>
                </a:solidFill>
                <a:latin typeface="楷体" panose="02010609060101010101" pitchFamily="49" charset="-122"/>
                <a:ea typeface="楷体" panose="02010609060101010101" pitchFamily="49" charset="-122"/>
              </a:rPr>
              <a:t>指令系统</a:t>
            </a:r>
            <a:r>
              <a:rPr lang="en-US" altLang="zh-CN" sz="2800" b="1" dirty="0">
                <a:solidFill>
                  <a:srgbClr val="FF0E0E"/>
                </a:solidFill>
                <a:latin typeface="楷体" panose="02010609060101010101" pitchFamily="49" charset="-122"/>
                <a:ea typeface="楷体" panose="02010609060101010101" pitchFamily="49" charset="-122"/>
              </a:rPr>
              <a:t>---</a:t>
            </a:r>
            <a:r>
              <a:rPr lang="zh-CN" altLang="en-US" sz="2800" b="1" dirty="0">
                <a:solidFill>
                  <a:srgbClr val="FF0E0E"/>
                </a:solidFill>
                <a:latin typeface="楷体" panose="02010609060101010101" pitchFamily="49" charset="-122"/>
                <a:ea typeface="楷体" panose="02010609060101010101" pitchFamily="49" charset="-122"/>
              </a:rPr>
              <a:t>对应</a:t>
            </a:r>
            <a:r>
              <a:rPr lang="en-US" altLang="zh-CN" sz="2800" b="1" dirty="0">
                <a:solidFill>
                  <a:srgbClr val="FF0E0E"/>
                </a:solidFill>
                <a:latin typeface="楷体" panose="02010609060101010101" pitchFamily="49" charset="-122"/>
                <a:ea typeface="楷体" panose="02010609060101010101" pitchFamily="49" charset="-122"/>
              </a:rPr>
              <a:t>---</a:t>
            </a:r>
            <a:r>
              <a:rPr lang="zh-CN" altLang="en-US" sz="2800" b="1" dirty="0">
                <a:solidFill>
                  <a:srgbClr val="FF0E0E"/>
                </a:solidFill>
                <a:latin typeface="楷体" panose="02010609060101010101" pitchFamily="49" charset="-122"/>
                <a:ea typeface="楷体" panose="02010609060101010101" pitchFamily="49" charset="-122"/>
              </a:rPr>
              <a:t>计算机硬件功能</a:t>
            </a:r>
            <a:endParaRPr lang="en-US" altLang="zh-CN" sz="2800" b="1" dirty="0">
              <a:solidFill>
                <a:srgbClr val="FF0E0E"/>
              </a:solidFill>
              <a:latin typeface="楷体" panose="02010609060101010101" pitchFamily="49" charset="-122"/>
              <a:ea typeface="楷体" panose="020106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Effect transition="in" filter="wipe(left)">
                                      <p:cBhvr>
                                        <p:cTn id="7" dur="500"/>
                                        <p:tgtEl>
                                          <p:spTgt spid="1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8">
                                            <p:txEl>
                                              <p:pRg st="1" end="1"/>
                                            </p:txEl>
                                          </p:spTgt>
                                        </p:tgtEl>
                                        <p:attrNameLst>
                                          <p:attrName>style.visibility</p:attrName>
                                        </p:attrNameLst>
                                      </p:cBhvr>
                                      <p:to>
                                        <p:strVal val="visible"/>
                                      </p:to>
                                    </p:set>
                                    <p:animEffect transition="in" filter="wipe(left)">
                                      <p:cBhvr>
                                        <p:cTn id="12" dur="500"/>
                                        <p:tgtEl>
                                          <p:spTgt spid="1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8">
                                            <p:txEl>
                                              <p:pRg st="2" end="2"/>
                                            </p:txEl>
                                          </p:spTgt>
                                        </p:tgtEl>
                                        <p:attrNameLst>
                                          <p:attrName>style.visibility</p:attrName>
                                        </p:attrNameLst>
                                      </p:cBhvr>
                                      <p:to>
                                        <p:strVal val="visible"/>
                                      </p:to>
                                    </p:set>
                                    <p:animEffect transition="in" filter="wipe(left)">
                                      <p:cBhvr>
                                        <p:cTn id="17" dur="500"/>
                                        <p:tgtEl>
                                          <p:spTgt spid="1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9165780" cy="6909474"/>
          </a:xfrm>
          <a:prstGeom prst="rect">
            <a:avLst/>
          </a:prstGeom>
        </p:spPr>
      </p:pic>
      <p:sp>
        <p:nvSpPr>
          <p:cNvPr id="22" name="矩形 21"/>
          <p:cNvSpPr/>
          <p:nvPr/>
        </p:nvSpPr>
        <p:spPr>
          <a:xfrm>
            <a:off x="-9030" y="0"/>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1" i="0" u="none" strike="noStrike" kern="1200" cap="none" spc="0" normalizeH="0" baseline="0" noProof="0" dirty="0">
                <a:ln>
                  <a:noFill/>
                </a:ln>
                <a:solidFill>
                  <a:prstClr val="white"/>
                </a:solidFill>
                <a:effectLst/>
                <a:uLnTx/>
                <a:uFillTx/>
                <a:latin typeface="隶书" panose="02010509060101010101" pitchFamily="49" charset="-122"/>
                <a:ea typeface="隶书" panose="02010509060101010101" pitchFamily="49" charset="-122"/>
                <a:cs typeface="+mn-cs"/>
              </a:rPr>
              <a:t>二、寻址方式</a:t>
            </a:r>
            <a:endParaRPr kumimoji="0" lang="zh-CN" altLang="en-US" sz="2800" b="1" i="0" u="none" strike="noStrike" kern="1200" cap="none" spc="0" normalizeH="0" baseline="0" noProof="0" dirty="0">
              <a:ln>
                <a:noFill/>
              </a:ln>
              <a:solidFill>
                <a:prstClr val="white"/>
              </a:solidFill>
              <a:effectLst/>
              <a:uLnTx/>
              <a:uFillTx/>
              <a:latin typeface="隶书" panose="02010509060101010101" pitchFamily="49" charset="-122"/>
              <a:ea typeface="隶书" panose="02010509060101010101" pitchFamily="49" charset="-122"/>
              <a:cs typeface="+mn-cs"/>
            </a:endParaRPr>
          </a:p>
        </p:txBody>
      </p:sp>
      <p:cxnSp>
        <p:nvCxnSpPr>
          <p:cNvPr id="31" name="直接连接符 30"/>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defRPr/>
            </a:pPr>
            <a:fld id="{8026A1DF-DA85-4971-B308-35D7BBECC745}" type="datetime1">
              <a:rPr kumimoji="0" lang="zh-CN" altLang="en-US" sz="1200" b="0" i="0" u="none" strike="noStrike" kern="1200" cap="none" spc="0" normalizeH="0" baseline="0" noProof="0" smtClean="0">
                <a:ln>
                  <a:noFill/>
                </a:ln>
                <a:solidFill>
                  <a:prstClr val="black">
                    <a:tint val="75000"/>
                  </a:prstClr>
                </a:solidFill>
                <a:effectLst/>
                <a:uLnTx/>
                <a:uFillTx/>
                <a:latin typeface="Calibri" panose="020F0502020204030204"/>
                <a:ea typeface="等线" panose="02010600030101010101" pitchFamily="2" charset="-122"/>
                <a:cs typeface="+mn-cs"/>
              </a:rPr>
            </a:fld>
            <a:endParaRPr kumimoji="0" lang="zh-CN" altLang="en-US" sz="1200" b="0" i="0" u="none" strike="noStrike" kern="1200" cap="none" spc="0" normalizeH="0" baseline="0" noProof="0" dirty="0">
              <a:ln>
                <a:noFill/>
              </a:ln>
              <a:solidFill>
                <a:prstClr val="black">
                  <a:tint val="75000"/>
                </a:prstClr>
              </a:solidFill>
              <a:effectLst/>
              <a:uLnTx/>
              <a:uFillTx/>
              <a:latin typeface="Calibri" panose="020F0502020204030204"/>
              <a:ea typeface="等线"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rPr>
              <a:t>计算机组成原理</a:t>
            </a:r>
            <a:r>
              <a:rPr kumimoji="0" lang="en-US" altLang="zh-CN" sz="12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rPr>
              <a:t>--</a:t>
            </a:r>
            <a:r>
              <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rPr>
              <a:t>第二章 指令系统</a:t>
            </a:r>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endParaRPr>
          </a:p>
        </p:txBody>
      </p:sp>
      <p:sp>
        <p:nvSpPr>
          <p:cNvPr id="8" name="灯片编号占位符 7"/>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CD331227-691F-4B7F-8493-F4368ED92163}" type="slidenum">
              <a:rPr kumimoji="0" lang="zh-CN" altLang="en-US" sz="1200" b="0" i="0" u="none" strike="noStrike" kern="1200" cap="none" spc="0" normalizeH="0" baseline="0" noProof="0" smtClean="0">
                <a:ln>
                  <a:noFill/>
                </a:ln>
                <a:solidFill>
                  <a:prstClr val="black">
                    <a:tint val="75000"/>
                  </a:prstClr>
                </a:solidFill>
                <a:effectLst/>
                <a:uLnTx/>
                <a:uFillTx/>
                <a:latin typeface="Calibri" panose="020F0502020204030204"/>
                <a:ea typeface="等线" panose="02010600030101010101" pitchFamily="2" charset="-122"/>
                <a:cs typeface="+mn-cs"/>
              </a:rPr>
            </a:fld>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endParaRPr>
          </a:p>
        </p:txBody>
      </p:sp>
      <p:sp>
        <p:nvSpPr>
          <p:cNvPr id="17" name="Text Box 4"/>
          <p:cNvSpPr txBox="1"/>
          <p:nvPr/>
        </p:nvSpPr>
        <p:spPr>
          <a:xfrm>
            <a:off x="141423" y="815398"/>
            <a:ext cx="6723833" cy="637675"/>
          </a:xfrm>
          <a:prstGeom prst="rect">
            <a:avLst/>
          </a:prstGeom>
          <a:noFill/>
          <a:ln w="9525">
            <a:noFill/>
          </a:ln>
        </p:spPr>
        <p:txBody>
          <a:bodyPr wrap="square" anchor="t">
            <a:spAutoFit/>
          </a:bodyPr>
          <a:lstStyle/>
          <a:p>
            <a:pPr marL="0" marR="0" lvl="0" indent="0" algn="l" defTabSz="457200" rtl="0" eaLnBrk="1" fontAlgn="auto" latinLnBrk="0" hangingPunct="1">
              <a:lnSpc>
                <a:spcPct val="150000"/>
              </a:lnSpc>
              <a:spcBef>
                <a:spcPts val="0"/>
              </a:spcBef>
              <a:spcAft>
                <a:spcPts val="0"/>
              </a:spcAft>
              <a:buClrTx/>
              <a:buSzTx/>
              <a:buFontTx/>
              <a:buNone/>
              <a:defRPr/>
            </a:pPr>
            <a:r>
              <a:rPr kumimoji="0" lang="zh-CN" altLang="en-US" sz="2800" b="1" i="0" u="none" strike="noStrike" kern="1200" cap="none" spc="0" normalizeH="0" baseline="0" noProof="0" dirty="0">
                <a:ln>
                  <a:noFill/>
                </a:ln>
                <a:solidFill>
                  <a:srgbClr val="DF3C09"/>
                </a:solidFill>
                <a:effectLst/>
                <a:uLnTx/>
                <a:uFillTx/>
                <a:latin typeface="楷体" panose="02010609060101010101" pitchFamily="49" charset="-122"/>
                <a:ea typeface="楷体" panose="02010609060101010101" pitchFamily="49" charset="-122"/>
                <a:cs typeface="+mn-cs"/>
              </a:rPr>
              <a:t>（</a:t>
            </a:r>
            <a:r>
              <a:rPr kumimoji="0" lang="en-US" altLang="zh-CN" sz="2800" b="1" i="0" u="none" strike="noStrike" kern="1200" cap="none" spc="0" normalizeH="0" baseline="0" noProof="0" dirty="0">
                <a:ln>
                  <a:noFill/>
                </a:ln>
                <a:solidFill>
                  <a:srgbClr val="DF3C09"/>
                </a:solidFill>
                <a:effectLst/>
                <a:uLnTx/>
                <a:uFillTx/>
                <a:latin typeface="楷体" panose="02010609060101010101" pitchFamily="49" charset="-122"/>
                <a:ea typeface="楷体" panose="02010609060101010101" pitchFamily="49" charset="-122"/>
                <a:cs typeface="+mn-cs"/>
              </a:rPr>
              <a:t>2</a:t>
            </a:r>
            <a:r>
              <a:rPr kumimoji="0" lang="zh-CN" altLang="en-US" sz="2800" b="1" i="0" u="none" strike="noStrike" kern="1200" cap="none" spc="0" normalizeH="0" baseline="0" noProof="0" dirty="0">
                <a:ln>
                  <a:noFill/>
                </a:ln>
                <a:solidFill>
                  <a:srgbClr val="DF3C09"/>
                </a:solidFill>
                <a:effectLst/>
                <a:uLnTx/>
                <a:uFillTx/>
                <a:latin typeface="楷体" panose="02010609060101010101" pitchFamily="49" charset="-122"/>
                <a:ea typeface="楷体" panose="02010609060101010101" pitchFamily="49" charset="-122"/>
                <a:cs typeface="+mn-cs"/>
              </a:rPr>
              <a:t>）直接寻址方式（绝对地址）</a:t>
            </a:r>
            <a:endParaRPr kumimoji="0" lang="en-US" altLang="zh-CN" sz="2800" b="1" i="0" u="none" strike="noStrike" kern="1200" cap="none" spc="0" normalizeH="0" baseline="0" noProof="0" dirty="0">
              <a:ln>
                <a:noFill/>
              </a:ln>
              <a:solidFill>
                <a:srgbClr val="DF3C09"/>
              </a:solidFill>
              <a:effectLst/>
              <a:uLnTx/>
              <a:uFillTx/>
              <a:latin typeface="楷体" panose="02010609060101010101" pitchFamily="49" charset="-122"/>
              <a:ea typeface="楷体" panose="02010609060101010101" pitchFamily="49" charset="-122"/>
              <a:cs typeface="+mn-cs"/>
            </a:endParaRPr>
          </a:p>
        </p:txBody>
      </p:sp>
      <p:sp>
        <p:nvSpPr>
          <p:cNvPr id="23" name="Text Box 4"/>
          <p:cNvSpPr txBox="1"/>
          <p:nvPr/>
        </p:nvSpPr>
        <p:spPr>
          <a:xfrm>
            <a:off x="346802" y="1364173"/>
            <a:ext cx="8428898" cy="4515660"/>
          </a:xfrm>
          <a:prstGeom prst="rect">
            <a:avLst/>
          </a:prstGeom>
          <a:noFill/>
          <a:ln w="9525">
            <a:noFill/>
          </a:ln>
        </p:spPr>
        <p:txBody>
          <a:bodyPr wrap="square" anchor="t">
            <a:spAutoFit/>
          </a:bodyPr>
          <a:lstStyle/>
          <a:p>
            <a:pPr lvl="0">
              <a:lnSpc>
                <a:spcPct val="150000"/>
              </a:lnSpc>
            </a:pPr>
            <a:r>
              <a:rPr lang="en-US" altLang="zh-CN" sz="2800" b="1" dirty="0">
                <a:solidFill>
                  <a:prstClr val="black"/>
                </a:solidFill>
                <a:latin typeface="楷体" panose="02010609060101010101" pitchFamily="49" charset="-122"/>
                <a:ea typeface="楷体" panose="02010609060101010101" pitchFamily="49" charset="-122"/>
              </a:rPr>
              <a:t>b</a:t>
            </a:r>
            <a:r>
              <a:rPr lang="zh-CN" altLang="en-US" sz="2800" b="1" dirty="0">
                <a:solidFill>
                  <a:prstClr val="black"/>
                </a:solidFill>
                <a:latin typeface="楷体" panose="02010609060101010101" pitchFamily="49" charset="-122"/>
                <a:ea typeface="楷体" panose="02010609060101010101" pitchFamily="49" charset="-122"/>
              </a:rPr>
              <a:t>．由于寄存器数远少于主存储器的单元数，所以指令中存放寄存器号的字段位数也就大大少于存放主存地址码所需位数。采用寄存器寻址方式或其他以寄存器为基础的寻址方式（例如寄存器寻址、寄存器间址方式），可以大大减少指令中一个地址的位数，从而有效地缩短指令长度。这也使读取指令的时间减少，提高了工作速度。</a:t>
            </a:r>
            <a:endParaRPr lang="zh-CN" altLang="en-US" sz="2800" b="1" dirty="0">
              <a:solidFill>
                <a:prstClr val="black"/>
              </a:solidFill>
              <a:latin typeface="楷体" panose="02010609060101010101" pitchFamily="49" charset="-122"/>
              <a:ea typeface="楷体" panose="020106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9165780" cy="6909474"/>
          </a:xfrm>
          <a:prstGeom prst="rect">
            <a:avLst/>
          </a:prstGeom>
        </p:spPr>
      </p:pic>
      <p:sp>
        <p:nvSpPr>
          <p:cNvPr id="22" name="矩形 21"/>
          <p:cNvSpPr/>
          <p:nvPr/>
        </p:nvSpPr>
        <p:spPr>
          <a:xfrm>
            <a:off x="-9030" y="0"/>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1" i="0" u="none" strike="noStrike" kern="1200" cap="none" spc="0" normalizeH="0" baseline="0" noProof="0" dirty="0">
                <a:ln>
                  <a:noFill/>
                </a:ln>
                <a:solidFill>
                  <a:prstClr val="white"/>
                </a:solidFill>
                <a:effectLst/>
                <a:uLnTx/>
                <a:uFillTx/>
                <a:latin typeface="隶书" panose="02010509060101010101" pitchFamily="49" charset="-122"/>
                <a:ea typeface="隶书" panose="02010509060101010101" pitchFamily="49" charset="-122"/>
                <a:cs typeface="+mn-cs"/>
              </a:rPr>
              <a:t>二、寻址方式</a:t>
            </a:r>
            <a:endParaRPr kumimoji="0" lang="zh-CN" altLang="en-US" sz="2800" b="1" i="0" u="none" strike="noStrike" kern="1200" cap="none" spc="0" normalizeH="0" baseline="0" noProof="0" dirty="0">
              <a:ln>
                <a:noFill/>
              </a:ln>
              <a:solidFill>
                <a:prstClr val="white"/>
              </a:solidFill>
              <a:effectLst/>
              <a:uLnTx/>
              <a:uFillTx/>
              <a:latin typeface="隶书" panose="02010509060101010101" pitchFamily="49" charset="-122"/>
              <a:ea typeface="隶书" panose="02010509060101010101" pitchFamily="49" charset="-122"/>
              <a:cs typeface="+mn-cs"/>
            </a:endParaRPr>
          </a:p>
        </p:txBody>
      </p:sp>
      <p:cxnSp>
        <p:nvCxnSpPr>
          <p:cNvPr id="31" name="直接连接符 30"/>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defRPr/>
            </a:pPr>
            <a:fld id="{E2A5520D-66FE-4307-8E5D-15EEDCACCC61}" type="datetime1">
              <a:rPr kumimoji="0" lang="zh-CN" altLang="en-US" sz="1200" b="0" i="0" u="none" strike="noStrike" kern="1200" cap="none" spc="0" normalizeH="0" baseline="0" noProof="0" smtClean="0">
                <a:ln>
                  <a:noFill/>
                </a:ln>
                <a:solidFill>
                  <a:prstClr val="black">
                    <a:tint val="75000"/>
                  </a:prstClr>
                </a:solidFill>
                <a:effectLst/>
                <a:uLnTx/>
                <a:uFillTx/>
                <a:latin typeface="Calibri" panose="020F0502020204030204"/>
                <a:ea typeface="等线" panose="02010600030101010101" pitchFamily="2" charset="-122"/>
                <a:cs typeface="+mn-cs"/>
              </a:rPr>
            </a:fld>
            <a:endParaRPr kumimoji="0" lang="zh-CN" altLang="en-US" sz="1200" b="0" i="0" u="none" strike="noStrike" kern="1200" cap="none" spc="0" normalizeH="0" baseline="0" noProof="0" dirty="0">
              <a:ln>
                <a:noFill/>
              </a:ln>
              <a:solidFill>
                <a:prstClr val="black">
                  <a:tint val="75000"/>
                </a:prstClr>
              </a:solidFill>
              <a:effectLst/>
              <a:uLnTx/>
              <a:uFillTx/>
              <a:latin typeface="Calibri" panose="020F0502020204030204"/>
              <a:ea typeface="等线"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rPr>
              <a:t>计算机组成原理</a:t>
            </a:r>
            <a:r>
              <a:rPr kumimoji="0" lang="en-US" altLang="zh-CN" sz="12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rPr>
              <a:t>--</a:t>
            </a:r>
            <a:r>
              <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rPr>
              <a:t>第二章 指令系统</a:t>
            </a:r>
            <a:endParaRPr kumimoji="0" lang="zh-CN" altLang="en-US" sz="1200" b="0" i="0" u="none" strike="noStrike" kern="1200" cap="none" spc="0" normalizeH="0" baseline="0" noProof="0" dirty="0">
              <a:ln>
                <a:noFill/>
              </a:ln>
              <a:solidFill>
                <a:prstClr val="black">
                  <a:tint val="75000"/>
                </a:prstClr>
              </a:solidFill>
              <a:effectLst/>
              <a:uLnTx/>
              <a:uFillTx/>
              <a:latin typeface="Calibri" panose="020F0502020204030204"/>
              <a:ea typeface="等线" panose="02010600030101010101" pitchFamily="2" charset="-122"/>
              <a:cs typeface="+mn-cs"/>
            </a:endParaRPr>
          </a:p>
        </p:txBody>
      </p:sp>
      <p:sp>
        <p:nvSpPr>
          <p:cNvPr id="8" name="灯片编号占位符 7"/>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CD331227-691F-4B7F-8493-F4368ED92163}" type="slidenum">
              <a:rPr kumimoji="0" lang="zh-CN" altLang="en-US" sz="1200" b="0" i="0" u="none" strike="noStrike" kern="1200" cap="none" spc="0" normalizeH="0" baseline="0" noProof="0" smtClean="0">
                <a:ln>
                  <a:noFill/>
                </a:ln>
                <a:solidFill>
                  <a:prstClr val="black">
                    <a:tint val="75000"/>
                  </a:prstClr>
                </a:solidFill>
                <a:effectLst/>
                <a:uLnTx/>
                <a:uFillTx/>
                <a:latin typeface="Calibri" panose="020F0502020204030204"/>
                <a:ea typeface="等线" panose="02010600030101010101" pitchFamily="2" charset="-122"/>
                <a:cs typeface="+mn-cs"/>
              </a:rPr>
            </a:fld>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endParaRPr>
          </a:p>
        </p:txBody>
      </p:sp>
      <p:sp>
        <p:nvSpPr>
          <p:cNvPr id="17" name="Text Box 4"/>
          <p:cNvSpPr txBox="1"/>
          <p:nvPr/>
        </p:nvSpPr>
        <p:spPr>
          <a:xfrm>
            <a:off x="141423" y="815398"/>
            <a:ext cx="6723833" cy="637675"/>
          </a:xfrm>
          <a:prstGeom prst="rect">
            <a:avLst/>
          </a:prstGeom>
          <a:noFill/>
          <a:ln w="9525">
            <a:noFill/>
          </a:ln>
        </p:spPr>
        <p:txBody>
          <a:bodyPr wrap="square" anchor="t">
            <a:spAutoFit/>
          </a:bodyPr>
          <a:lstStyle/>
          <a:p>
            <a:pPr marL="0" marR="0" lvl="0" indent="0" algn="l" defTabSz="457200" rtl="0" eaLnBrk="1" fontAlgn="auto" latinLnBrk="0" hangingPunct="1">
              <a:lnSpc>
                <a:spcPct val="150000"/>
              </a:lnSpc>
              <a:spcBef>
                <a:spcPts val="0"/>
              </a:spcBef>
              <a:spcAft>
                <a:spcPts val="0"/>
              </a:spcAft>
              <a:buClrTx/>
              <a:buSzTx/>
              <a:buFontTx/>
              <a:buNone/>
              <a:defRPr/>
            </a:pPr>
            <a:r>
              <a:rPr kumimoji="0" lang="zh-CN" altLang="en-US" sz="2800" b="1" i="0" u="none" strike="noStrike" kern="1200" cap="none" spc="0" normalizeH="0" baseline="0" noProof="0" dirty="0">
                <a:ln>
                  <a:noFill/>
                </a:ln>
                <a:solidFill>
                  <a:srgbClr val="DF3C09"/>
                </a:solidFill>
                <a:effectLst/>
                <a:uLnTx/>
                <a:uFillTx/>
                <a:latin typeface="楷体" panose="02010609060101010101" pitchFamily="49" charset="-122"/>
                <a:ea typeface="楷体" panose="02010609060101010101" pitchFamily="49" charset="-122"/>
                <a:cs typeface="+mn-cs"/>
              </a:rPr>
              <a:t>（</a:t>
            </a:r>
            <a:r>
              <a:rPr kumimoji="0" lang="en-US" altLang="zh-CN" sz="2800" b="1" i="0" u="none" strike="noStrike" kern="1200" cap="none" spc="0" normalizeH="0" baseline="0" noProof="0" dirty="0">
                <a:ln>
                  <a:noFill/>
                </a:ln>
                <a:solidFill>
                  <a:srgbClr val="DF3C09"/>
                </a:solidFill>
                <a:effectLst/>
                <a:uLnTx/>
                <a:uFillTx/>
                <a:latin typeface="楷体" panose="02010609060101010101" pitchFamily="49" charset="-122"/>
                <a:ea typeface="楷体" panose="02010609060101010101" pitchFamily="49" charset="-122"/>
                <a:cs typeface="+mn-cs"/>
              </a:rPr>
              <a:t>2</a:t>
            </a:r>
            <a:r>
              <a:rPr kumimoji="0" lang="zh-CN" altLang="en-US" sz="2800" b="1" i="0" u="none" strike="noStrike" kern="1200" cap="none" spc="0" normalizeH="0" baseline="0" noProof="0" dirty="0">
                <a:ln>
                  <a:noFill/>
                </a:ln>
                <a:solidFill>
                  <a:srgbClr val="DF3C09"/>
                </a:solidFill>
                <a:effectLst/>
                <a:uLnTx/>
                <a:uFillTx/>
                <a:latin typeface="楷体" panose="02010609060101010101" pitchFamily="49" charset="-122"/>
                <a:ea typeface="楷体" panose="02010609060101010101" pitchFamily="49" charset="-122"/>
                <a:cs typeface="+mn-cs"/>
              </a:rPr>
              <a:t>）直接寻址方式（绝对地址）</a:t>
            </a:r>
            <a:endParaRPr kumimoji="0" lang="en-US" altLang="zh-CN" sz="2800" b="1" i="0" u="none" strike="noStrike" kern="1200" cap="none" spc="0" normalizeH="0" baseline="0" noProof="0" dirty="0">
              <a:ln>
                <a:noFill/>
              </a:ln>
              <a:solidFill>
                <a:srgbClr val="DF3C09"/>
              </a:solidFill>
              <a:effectLst/>
              <a:uLnTx/>
              <a:uFillTx/>
              <a:latin typeface="楷体" panose="02010609060101010101" pitchFamily="49" charset="-122"/>
              <a:ea typeface="楷体" panose="02010609060101010101" pitchFamily="49" charset="-122"/>
              <a:cs typeface="+mn-cs"/>
            </a:endParaRPr>
          </a:p>
        </p:txBody>
      </p:sp>
      <p:sp>
        <p:nvSpPr>
          <p:cNvPr id="23" name="Text Box 4"/>
          <p:cNvSpPr txBox="1"/>
          <p:nvPr/>
        </p:nvSpPr>
        <p:spPr>
          <a:xfrm>
            <a:off x="367347" y="1689295"/>
            <a:ext cx="8428898" cy="3869329"/>
          </a:xfrm>
          <a:prstGeom prst="rect">
            <a:avLst/>
          </a:prstGeom>
          <a:noFill/>
          <a:ln w="9525">
            <a:noFill/>
          </a:ln>
        </p:spPr>
        <p:txBody>
          <a:bodyPr wrap="square" anchor="t">
            <a:spAutoFit/>
          </a:bodyPr>
          <a:lstStyle/>
          <a:p>
            <a:pPr lvl="0">
              <a:lnSpc>
                <a:spcPct val="150000"/>
              </a:lnSpc>
            </a:pPr>
            <a:r>
              <a:rPr lang="zh-CN" altLang="en-US" sz="2800" b="1" dirty="0">
                <a:solidFill>
                  <a:srgbClr val="0563C1"/>
                </a:solidFill>
                <a:latin typeface="楷体" panose="02010609060101010101" pitchFamily="49" charset="-122"/>
                <a:ea typeface="楷体" panose="02010609060101010101" pitchFamily="49" charset="-122"/>
              </a:rPr>
              <a:t>注意：</a:t>
            </a:r>
            <a:r>
              <a:rPr lang="zh-CN" altLang="en-US" sz="2800" b="1" dirty="0">
                <a:solidFill>
                  <a:prstClr val="black"/>
                </a:solidFill>
                <a:latin typeface="楷体" panose="02010609060101010101" pitchFamily="49" charset="-122"/>
                <a:ea typeface="楷体" panose="02010609060101010101" pitchFamily="49" charset="-122"/>
              </a:rPr>
              <a:t>减少指令中地址数目与减少一个地址的位数是两个不同的概念。</a:t>
            </a:r>
            <a:endParaRPr lang="en-US" altLang="zh-CN" sz="2800" b="1" dirty="0">
              <a:solidFill>
                <a:prstClr val="black"/>
              </a:solidFill>
              <a:latin typeface="楷体" panose="02010609060101010101" pitchFamily="49" charset="-122"/>
              <a:ea typeface="楷体" panose="02010609060101010101" pitchFamily="49" charset="-122"/>
            </a:endParaRPr>
          </a:p>
          <a:p>
            <a:pPr lvl="0">
              <a:lnSpc>
                <a:spcPct val="150000"/>
              </a:lnSpc>
            </a:pPr>
            <a:r>
              <a:rPr lang="zh-CN" altLang="en-US" sz="2800" b="1" dirty="0">
                <a:latin typeface="楷体" panose="02010609060101010101" pitchFamily="49" charset="-122"/>
                <a:ea typeface="楷体" panose="02010609060101010101" pitchFamily="49" charset="-122"/>
              </a:rPr>
              <a:t>采用</a:t>
            </a:r>
            <a:r>
              <a:rPr lang="zh-CN" altLang="en-US" sz="2800" b="1" dirty="0">
                <a:solidFill>
                  <a:srgbClr val="FF0E0E"/>
                </a:solidFill>
                <a:latin typeface="楷体" panose="02010609060101010101" pitchFamily="49" charset="-122"/>
                <a:ea typeface="楷体" panose="02010609060101010101" pitchFamily="49" charset="-122"/>
              </a:rPr>
              <a:t>隐地址</a:t>
            </a:r>
            <a:r>
              <a:rPr lang="zh-CN" altLang="en-US" sz="2800" b="1" dirty="0">
                <a:solidFill>
                  <a:prstClr val="black"/>
                </a:solidFill>
                <a:latin typeface="楷体" panose="02010609060101010101" pitchFamily="49" charset="-122"/>
                <a:ea typeface="楷体" panose="02010609060101010101" pitchFamily="49" charset="-122"/>
              </a:rPr>
              <a:t>可以减少指令中地址的数目；</a:t>
            </a:r>
            <a:endParaRPr lang="en-US" altLang="zh-CN" sz="2800" b="1" dirty="0">
              <a:solidFill>
                <a:prstClr val="black"/>
              </a:solidFill>
              <a:latin typeface="楷体" panose="02010609060101010101" pitchFamily="49" charset="-122"/>
              <a:ea typeface="楷体" panose="02010609060101010101" pitchFamily="49" charset="-122"/>
            </a:endParaRPr>
          </a:p>
          <a:p>
            <a:pPr lvl="0">
              <a:lnSpc>
                <a:spcPct val="150000"/>
              </a:lnSpc>
            </a:pPr>
            <a:r>
              <a:rPr lang="zh-CN" altLang="en-US" sz="2800" b="1" dirty="0">
                <a:solidFill>
                  <a:prstClr val="black"/>
                </a:solidFill>
                <a:latin typeface="楷体" panose="02010609060101010101" pitchFamily="49" charset="-122"/>
                <a:ea typeface="楷体" panose="02010609060101010101" pitchFamily="49" charset="-122"/>
              </a:rPr>
              <a:t>采用</a:t>
            </a:r>
            <a:r>
              <a:rPr lang="zh-CN" altLang="en-US" sz="2800" b="1" dirty="0">
                <a:solidFill>
                  <a:schemeClr val="accent1"/>
                </a:solidFill>
                <a:latin typeface="楷体" panose="02010609060101010101" pitchFamily="49" charset="-122"/>
                <a:ea typeface="楷体" panose="02010609060101010101" pitchFamily="49" charset="-122"/>
              </a:rPr>
              <a:t>寄存器寻址方式、寄存器间址方式</a:t>
            </a:r>
            <a:r>
              <a:rPr lang="zh-CN" altLang="en-US" sz="2800" b="1" dirty="0">
                <a:solidFill>
                  <a:prstClr val="black"/>
                </a:solidFill>
                <a:latin typeface="楷体" panose="02010609060101010101" pitchFamily="49" charset="-122"/>
                <a:ea typeface="楷体" panose="02010609060101010101" pitchFamily="49" charset="-122"/>
              </a:rPr>
              <a:t>可以使指令中为给出一个地址所需的位数减少。</a:t>
            </a:r>
            <a:endParaRPr lang="en-US" altLang="zh-CN" sz="2800" b="1" dirty="0">
              <a:solidFill>
                <a:prstClr val="black"/>
              </a:solidFill>
              <a:latin typeface="楷体" panose="02010609060101010101" pitchFamily="49" charset="-122"/>
              <a:ea typeface="楷体" panose="02010609060101010101" pitchFamily="49" charset="-122"/>
            </a:endParaRPr>
          </a:p>
          <a:p>
            <a:pPr lvl="0">
              <a:lnSpc>
                <a:spcPct val="150000"/>
              </a:lnSpc>
            </a:pPr>
            <a:r>
              <a:rPr lang="zh-CN" altLang="en-US" sz="2800" b="1" dirty="0">
                <a:solidFill>
                  <a:prstClr val="black"/>
                </a:solidFill>
                <a:latin typeface="楷体" panose="02010609060101010101" pitchFamily="49" charset="-122"/>
                <a:ea typeface="楷体" panose="02010609060101010101" pitchFamily="49" charset="-122"/>
              </a:rPr>
              <a:t>其实，</a:t>
            </a:r>
            <a:r>
              <a:rPr lang="zh-CN" altLang="en-US" sz="2800" b="1" dirty="0">
                <a:solidFill>
                  <a:srgbClr val="ED7D31"/>
                </a:solidFill>
                <a:latin typeface="楷体" panose="02010609060101010101" pitchFamily="49" charset="-122"/>
                <a:ea typeface="楷体" panose="02010609060101010101" pitchFamily="49" charset="-122"/>
              </a:rPr>
              <a:t>均减少了指令长度</a:t>
            </a:r>
            <a:r>
              <a:rPr lang="zh-CN" altLang="en-US" sz="2800" b="1" dirty="0">
                <a:solidFill>
                  <a:prstClr val="black"/>
                </a:solidFill>
                <a:latin typeface="楷体" panose="02010609060101010101" pitchFamily="49" charset="-122"/>
                <a:ea typeface="楷体" panose="02010609060101010101" pitchFamily="49" charset="-122"/>
              </a:rPr>
              <a:t>。</a:t>
            </a:r>
            <a:endParaRPr lang="zh-CN" altLang="en-US" sz="2800" b="1" dirty="0">
              <a:solidFill>
                <a:prstClr val="black"/>
              </a:solidFill>
              <a:latin typeface="楷体" panose="02010609060101010101" pitchFamily="49" charset="-122"/>
              <a:ea typeface="楷体" panose="020106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3">
                                            <p:txEl>
                                              <p:pRg st="0" end="0"/>
                                            </p:txEl>
                                          </p:spTgt>
                                        </p:tgtEl>
                                        <p:attrNameLst>
                                          <p:attrName>style.visibility</p:attrName>
                                        </p:attrNameLst>
                                      </p:cBhvr>
                                      <p:to>
                                        <p:strVal val="visible"/>
                                      </p:to>
                                    </p:set>
                                    <p:animEffect transition="in" filter="wipe(left)">
                                      <p:cBhvr>
                                        <p:cTn id="7" dur="500"/>
                                        <p:tgtEl>
                                          <p:spTgt spid="2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3">
                                            <p:txEl>
                                              <p:pRg st="1" end="1"/>
                                            </p:txEl>
                                          </p:spTgt>
                                        </p:tgtEl>
                                        <p:attrNameLst>
                                          <p:attrName>style.visibility</p:attrName>
                                        </p:attrNameLst>
                                      </p:cBhvr>
                                      <p:to>
                                        <p:strVal val="visible"/>
                                      </p:to>
                                    </p:set>
                                    <p:animEffect transition="in" filter="wipe(left)">
                                      <p:cBhvr>
                                        <p:cTn id="12" dur="500"/>
                                        <p:tgtEl>
                                          <p:spTgt spid="2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3">
                                            <p:txEl>
                                              <p:pRg st="2" end="2"/>
                                            </p:txEl>
                                          </p:spTgt>
                                        </p:tgtEl>
                                        <p:attrNameLst>
                                          <p:attrName>style.visibility</p:attrName>
                                        </p:attrNameLst>
                                      </p:cBhvr>
                                      <p:to>
                                        <p:strVal val="visible"/>
                                      </p:to>
                                    </p:set>
                                    <p:animEffect transition="in" filter="wipe(left)">
                                      <p:cBhvr>
                                        <p:cTn id="17" dur="500"/>
                                        <p:tgtEl>
                                          <p:spTgt spid="2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3">
                                            <p:txEl>
                                              <p:pRg st="3" end="3"/>
                                            </p:txEl>
                                          </p:spTgt>
                                        </p:tgtEl>
                                        <p:attrNameLst>
                                          <p:attrName>style.visibility</p:attrName>
                                        </p:attrNameLst>
                                      </p:cBhvr>
                                      <p:to>
                                        <p:strVal val="visible"/>
                                      </p:to>
                                    </p:set>
                                    <p:animEffect transition="in" filter="wipe(left)">
                                      <p:cBhvr>
                                        <p:cTn id="22" dur="500"/>
                                        <p:tgtEl>
                                          <p:spTgt spid="2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9165780" cy="6909474"/>
          </a:xfrm>
          <a:prstGeom prst="rect">
            <a:avLst/>
          </a:prstGeom>
        </p:spPr>
      </p:pic>
      <p:sp>
        <p:nvSpPr>
          <p:cNvPr id="22" name="矩形 21"/>
          <p:cNvSpPr/>
          <p:nvPr/>
        </p:nvSpPr>
        <p:spPr>
          <a:xfrm>
            <a:off x="-9030" y="0"/>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1" i="0" u="none" strike="noStrike" kern="1200" cap="none" spc="0" normalizeH="0" baseline="0" noProof="0" dirty="0">
                <a:ln>
                  <a:noFill/>
                </a:ln>
                <a:solidFill>
                  <a:prstClr val="white"/>
                </a:solidFill>
                <a:effectLst/>
                <a:uLnTx/>
                <a:uFillTx/>
                <a:latin typeface="隶书" panose="02010509060101010101" pitchFamily="49" charset="-122"/>
                <a:ea typeface="隶书" panose="02010509060101010101" pitchFamily="49" charset="-122"/>
                <a:cs typeface="+mn-cs"/>
              </a:rPr>
              <a:t>二、寻址方式</a:t>
            </a:r>
            <a:endParaRPr kumimoji="0" lang="zh-CN" altLang="en-US" sz="2800" b="1" i="0" u="none" strike="noStrike" kern="1200" cap="none" spc="0" normalizeH="0" baseline="0" noProof="0" dirty="0">
              <a:ln>
                <a:noFill/>
              </a:ln>
              <a:solidFill>
                <a:prstClr val="white"/>
              </a:solidFill>
              <a:effectLst/>
              <a:uLnTx/>
              <a:uFillTx/>
              <a:latin typeface="隶书" panose="02010509060101010101" pitchFamily="49" charset="-122"/>
              <a:ea typeface="隶书" panose="02010509060101010101" pitchFamily="49" charset="-122"/>
              <a:cs typeface="+mn-cs"/>
            </a:endParaRPr>
          </a:p>
        </p:txBody>
      </p:sp>
      <p:cxnSp>
        <p:nvCxnSpPr>
          <p:cNvPr id="31" name="直接连接符 30"/>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defRPr/>
            </a:pPr>
            <a:fld id="{5423A1AD-5CC0-4EB4-9E3E-61F4ED7C1D82}" type="datetime1">
              <a:rPr kumimoji="0" lang="zh-CN" altLang="en-US" sz="1200" b="0" i="0" u="none" strike="noStrike" kern="1200" cap="none" spc="0" normalizeH="0" baseline="0" noProof="0" smtClean="0">
                <a:ln>
                  <a:noFill/>
                </a:ln>
                <a:solidFill>
                  <a:prstClr val="black">
                    <a:tint val="75000"/>
                  </a:prstClr>
                </a:solidFill>
                <a:effectLst/>
                <a:uLnTx/>
                <a:uFillTx/>
                <a:latin typeface="Calibri" panose="020F0502020204030204"/>
                <a:ea typeface="等线" panose="02010600030101010101" pitchFamily="2" charset="-122"/>
                <a:cs typeface="+mn-cs"/>
              </a:rPr>
            </a:fld>
            <a:endParaRPr kumimoji="0" lang="zh-CN" altLang="en-US" sz="1200" b="0" i="0" u="none" strike="noStrike" kern="1200" cap="none" spc="0" normalizeH="0" baseline="0" noProof="0" dirty="0">
              <a:ln>
                <a:noFill/>
              </a:ln>
              <a:solidFill>
                <a:prstClr val="black">
                  <a:tint val="75000"/>
                </a:prstClr>
              </a:solidFill>
              <a:effectLst/>
              <a:uLnTx/>
              <a:uFillTx/>
              <a:latin typeface="Calibri" panose="020F0502020204030204"/>
              <a:ea typeface="等线"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rPr>
              <a:t>计算机组成原理</a:t>
            </a:r>
            <a:r>
              <a:rPr kumimoji="0" lang="en-US" altLang="zh-CN" sz="12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rPr>
              <a:t>--</a:t>
            </a:r>
            <a:r>
              <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rPr>
              <a:t>第二章 指令系统</a:t>
            </a:r>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endParaRPr>
          </a:p>
        </p:txBody>
      </p:sp>
      <p:sp>
        <p:nvSpPr>
          <p:cNvPr id="8" name="灯片编号占位符 7"/>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CD331227-691F-4B7F-8493-F4368ED92163}" type="slidenum">
              <a:rPr kumimoji="0" lang="zh-CN" altLang="en-US" sz="1200" b="0" i="0" u="none" strike="noStrike" kern="1200" cap="none" spc="0" normalizeH="0" baseline="0" noProof="0" smtClean="0">
                <a:ln>
                  <a:noFill/>
                </a:ln>
                <a:solidFill>
                  <a:prstClr val="black">
                    <a:tint val="75000"/>
                  </a:prstClr>
                </a:solidFill>
                <a:effectLst/>
                <a:uLnTx/>
                <a:uFillTx/>
                <a:latin typeface="Calibri" panose="020F0502020204030204"/>
                <a:ea typeface="等线" panose="02010600030101010101" pitchFamily="2" charset="-122"/>
                <a:cs typeface="+mn-cs"/>
              </a:rPr>
            </a:fld>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endParaRPr>
          </a:p>
        </p:txBody>
      </p:sp>
      <p:sp>
        <p:nvSpPr>
          <p:cNvPr id="17" name="Text Box 4"/>
          <p:cNvSpPr txBox="1"/>
          <p:nvPr/>
        </p:nvSpPr>
        <p:spPr>
          <a:xfrm>
            <a:off x="141423" y="815398"/>
            <a:ext cx="6723833" cy="637675"/>
          </a:xfrm>
          <a:prstGeom prst="rect">
            <a:avLst/>
          </a:prstGeom>
          <a:noFill/>
          <a:ln w="9525">
            <a:noFill/>
          </a:ln>
        </p:spPr>
        <p:txBody>
          <a:bodyPr wrap="square" anchor="t">
            <a:spAutoFit/>
          </a:bodyPr>
          <a:lstStyle/>
          <a:p>
            <a:pPr lvl="0">
              <a:lnSpc>
                <a:spcPct val="150000"/>
              </a:lnSpc>
            </a:pPr>
            <a:r>
              <a:rPr kumimoji="0" lang="zh-CN" altLang="en-US" sz="2800" b="1" i="0" u="none" strike="noStrike" kern="1200" cap="none" spc="0" normalizeH="0" baseline="0" noProof="0" dirty="0">
                <a:ln>
                  <a:noFill/>
                </a:ln>
                <a:solidFill>
                  <a:srgbClr val="DF3C09"/>
                </a:solidFill>
                <a:effectLst/>
                <a:uLnTx/>
                <a:uFillTx/>
                <a:latin typeface="楷体" panose="02010609060101010101" pitchFamily="49" charset="-122"/>
                <a:ea typeface="楷体" panose="02010609060101010101" pitchFamily="49" charset="-122"/>
                <a:cs typeface="+mn-cs"/>
              </a:rPr>
              <a:t>（</a:t>
            </a:r>
            <a:r>
              <a:rPr lang="en-US" altLang="zh-CN" sz="2800" b="1" dirty="0">
                <a:solidFill>
                  <a:srgbClr val="DF3C09"/>
                </a:solidFill>
                <a:latin typeface="楷体" panose="02010609060101010101" pitchFamily="49" charset="-122"/>
                <a:ea typeface="楷体" panose="02010609060101010101" pitchFamily="49" charset="-122"/>
              </a:rPr>
              <a:t>3</a:t>
            </a:r>
            <a:r>
              <a:rPr lang="zh-CN" altLang="en-US" sz="2800" b="1" dirty="0">
                <a:solidFill>
                  <a:srgbClr val="DF3C09"/>
                </a:solidFill>
                <a:latin typeface="楷体" panose="02010609060101010101" pitchFamily="49" charset="-122"/>
                <a:ea typeface="楷体" panose="02010609060101010101" pitchFamily="49" charset="-122"/>
              </a:rPr>
              <a:t>）间接寻址及其变形</a:t>
            </a:r>
            <a:endParaRPr kumimoji="0" lang="en-US" altLang="zh-CN" sz="2800" b="1" i="0" u="none" strike="noStrike" kern="1200" cap="none" spc="0" normalizeH="0" baseline="0" noProof="0" dirty="0">
              <a:ln>
                <a:noFill/>
              </a:ln>
              <a:solidFill>
                <a:srgbClr val="DF3C09"/>
              </a:solidFill>
              <a:effectLst/>
              <a:uLnTx/>
              <a:uFillTx/>
              <a:latin typeface="楷体" panose="02010609060101010101" pitchFamily="49" charset="-122"/>
              <a:ea typeface="楷体" panose="02010609060101010101" pitchFamily="49" charset="-122"/>
              <a:cs typeface="+mn-cs"/>
            </a:endParaRPr>
          </a:p>
        </p:txBody>
      </p:sp>
      <p:sp>
        <p:nvSpPr>
          <p:cNvPr id="23" name="Text Box 4"/>
          <p:cNvSpPr txBox="1"/>
          <p:nvPr/>
        </p:nvSpPr>
        <p:spPr>
          <a:xfrm>
            <a:off x="141423" y="1584351"/>
            <a:ext cx="8915419" cy="4515660"/>
          </a:xfrm>
          <a:prstGeom prst="rect">
            <a:avLst/>
          </a:prstGeom>
          <a:noFill/>
          <a:ln w="9525">
            <a:noFill/>
          </a:ln>
        </p:spPr>
        <p:txBody>
          <a:bodyPr wrap="square" anchor="t">
            <a:spAutoFit/>
          </a:bodyPr>
          <a:lstStyle/>
          <a:p>
            <a:pPr lvl="0">
              <a:lnSpc>
                <a:spcPct val="150000"/>
              </a:lnSpc>
            </a:pPr>
            <a:r>
              <a:rPr lang="zh-CN" altLang="en-US" sz="2800" b="1" dirty="0">
                <a:latin typeface="楷体" panose="02010609060101010101" pitchFamily="49" charset="-122"/>
                <a:ea typeface="楷体" panose="02010609060101010101" pitchFamily="49" charset="-122"/>
              </a:rPr>
              <a:t>地址段提供的不一定就是操作数地址，如间接寻址方式。</a:t>
            </a:r>
            <a:endParaRPr lang="en-US" altLang="zh-CN" sz="2800" b="1" dirty="0">
              <a:latin typeface="楷体" panose="02010609060101010101" pitchFamily="49" charset="-122"/>
              <a:ea typeface="楷体" panose="02010609060101010101" pitchFamily="49" charset="-122"/>
            </a:endParaRPr>
          </a:p>
          <a:p>
            <a:pPr lvl="0">
              <a:lnSpc>
                <a:spcPct val="150000"/>
              </a:lnSpc>
            </a:pPr>
            <a:r>
              <a:rPr lang="zh-CN" altLang="en-US" sz="2800" b="1" dirty="0">
                <a:solidFill>
                  <a:srgbClr val="0563C1"/>
                </a:solidFill>
                <a:latin typeface="楷体" panose="02010609060101010101" pitchFamily="49" charset="-122"/>
                <a:ea typeface="楷体" panose="02010609060101010101" pitchFamily="49" charset="-122"/>
              </a:rPr>
              <a:t>① 间接寻址（主存间接寻址）方式</a:t>
            </a:r>
            <a:endParaRPr lang="zh-CN" altLang="en-US" sz="2800" b="1" dirty="0">
              <a:solidFill>
                <a:srgbClr val="0563C1"/>
              </a:solidFill>
              <a:latin typeface="楷体" panose="02010609060101010101" pitchFamily="49" charset="-122"/>
              <a:ea typeface="楷体" panose="02010609060101010101" pitchFamily="49" charset="-122"/>
            </a:endParaRPr>
          </a:p>
          <a:p>
            <a:pPr lvl="0">
              <a:lnSpc>
                <a:spcPct val="150000"/>
              </a:lnSpc>
            </a:pPr>
            <a:r>
              <a:rPr lang="en-US" altLang="zh-CN" sz="2800" b="1" dirty="0">
                <a:latin typeface="楷体" panose="02010609060101010101" pitchFamily="49" charset="-122"/>
                <a:ea typeface="楷体" panose="02010609060101010101" pitchFamily="49" charset="-122"/>
              </a:rPr>
              <a:t>1</a:t>
            </a:r>
            <a:r>
              <a:rPr lang="zh-CN" altLang="en-US" sz="2800" b="1" dirty="0">
                <a:latin typeface="楷体" panose="02010609060101010101" pitchFamily="49" charset="-122"/>
                <a:ea typeface="楷体" panose="02010609060101010101" pitchFamily="49" charset="-122"/>
              </a:rPr>
              <a:t>、若操作数存放在</a:t>
            </a:r>
            <a:r>
              <a:rPr lang="zh-CN" altLang="en-US" sz="2800" b="1" dirty="0">
                <a:solidFill>
                  <a:srgbClr val="ED7D31"/>
                </a:solidFill>
                <a:latin typeface="楷体" panose="02010609060101010101" pitchFamily="49" charset="-122"/>
                <a:ea typeface="楷体" panose="02010609060101010101" pitchFamily="49" charset="-122"/>
              </a:rPr>
              <a:t>主存某个存储单元</a:t>
            </a:r>
            <a:r>
              <a:rPr lang="zh-CN" altLang="en-US" sz="2800" b="1" dirty="0">
                <a:latin typeface="楷体" panose="02010609060101010101" pitchFamily="49" charset="-122"/>
                <a:ea typeface="楷体" panose="02010609060101010101" pitchFamily="49" charset="-122"/>
              </a:rPr>
              <a:t>中，则该主存单元的地址被称为操作数地址。</a:t>
            </a:r>
            <a:endParaRPr lang="en-US" altLang="zh-CN" sz="2800" b="1" dirty="0">
              <a:latin typeface="楷体" panose="02010609060101010101" pitchFamily="49" charset="-122"/>
              <a:ea typeface="楷体" panose="02010609060101010101" pitchFamily="49" charset="-122"/>
            </a:endParaRPr>
          </a:p>
          <a:p>
            <a:pPr lvl="0">
              <a:lnSpc>
                <a:spcPct val="150000"/>
              </a:lnSpc>
            </a:pPr>
            <a:r>
              <a:rPr lang="en-US" altLang="zh-CN" sz="2800" b="1" dirty="0">
                <a:latin typeface="楷体" panose="02010609060101010101" pitchFamily="49" charset="-122"/>
                <a:ea typeface="楷体" panose="02010609060101010101" pitchFamily="49" charset="-122"/>
              </a:rPr>
              <a:t>2</a:t>
            </a:r>
            <a:r>
              <a:rPr lang="zh-CN" altLang="en-US" sz="2800" b="1" dirty="0">
                <a:latin typeface="楷体" panose="02010609060101010101" pitchFamily="49" charset="-122"/>
                <a:ea typeface="楷体" panose="02010609060101010101" pitchFamily="49" charset="-122"/>
              </a:rPr>
              <a:t>、若操作数地址存放在</a:t>
            </a:r>
            <a:r>
              <a:rPr lang="zh-CN" altLang="en-US" sz="2800" b="1" dirty="0">
                <a:solidFill>
                  <a:srgbClr val="ED7D31"/>
                </a:solidFill>
                <a:latin typeface="楷体" panose="02010609060101010101" pitchFamily="49" charset="-122"/>
                <a:ea typeface="楷体" panose="02010609060101010101" pitchFamily="49" charset="-122"/>
              </a:rPr>
              <a:t>另一主存单元</a:t>
            </a:r>
            <a:r>
              <a:rPr lang="zh-CN" altLang="en-US" sz="2800" b="1" dirty="0">
                <a:latin typeface="楷体" panose="02010609060101010101" pitchFamily="49" charset="-122"/>
                <a:ea typeface="楷体" panose="02010609060101010101" pitchFamily="49" charset="-122"/>
              </a:rPr>
              <a:t>之中（不是由指令直接给出），则该主存单元被称为间址单元，间址单元本身的地址被称为操作数地址的地址。</a:t>
            </a:r>
            <a:endParaRPr lang="en-US" altLang="zh-CN" sz="2800" b="1" dirty="0">
              <a:latin typeface="楷体" panose="02010609060101010101" pitchFamily="49" charset="-122"/>
              <a:ea typeface="楷体" panose="020106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500" fill="hold"/>
                                        <p:tgtEl>
                                          <p:spTgt spid="17"/>
                                        </p:tgtEl>
                                        <p:attrNameLst>
                                          <p:attrName>ppt_x</p:attrName>
                                        </p:attrNameLst>
                                      </p:cBhvr>
                                      <p:tavLst>
                                        <p:tav tm="0">
                                          <p:val>
                                            <p:strVal val="#ppt_x-#ppt_w/2"/>
                                          </p:val>
                                        </p:tav>
                                        <p:tav tm="100000">
                                          <p:val>
                                            <p:strVal val="#ppt_x"/>
                                          </p:val>
                                        </p:tav>
                                      </p:tavLst>
                                    </p:anim>
                                    <p:anim calcmode="lin" valueType="num">
                                      <p:cBhvr>
                                        <p:cTn id="8" dur="500" fill="hold"/>
                                        <p:tgtEl>
                                          <p:spTgt spid="17"/>
                                        </p:tgtEl>
                                        <p:attrNameLst>
                                          <p:attrName>ppt_y</p:attrName>
                                        </p:attrNameLst>
                                      </p:cBhvr>
                                      <p:tavLst>
                                        <p:tav tm="0">
                                          <p:val>
                                            <p:strVal val="#ppt_y"/>
                                          </p:val>
                                        </p:tav>
                                        <p:tav tm="100000">
                                          <p:val>
                                            <p:strVal val="#ppt_y"/>
                                          </p:val>
                                        </p:tav>
                                      </p:tavLst>
                                    </p:anim>
                                    <p:anim calcmode="lin" valueType="num">
                                      <p:cBhvr>
                                        <p:cTn id="9" dur="500" fill="hold"/>
                                        <p:tgtEl>
                                          <p:spTgt spid="17"/>
                                        </p:tgtEl>
                                        <p:attrNameLst>
                                          <p:attrName>ppt_w</p:attrName>
                                        </p:attrNameLst>
                                      </p:cBhvr>
                                      <p:tavLst>
                                        <p:tav tm="0">
                                          <p:val>
                                            <p:fltVal val="0"/>
                                          </p:val>
                                        </p:tav>
                                        <p:tav tm="100000">
                                          <p:val>
                                            <p:strVal val="#ppt_w"/>
                                          </p:val>
                                        </p:tav>
                                      </p:tavLst>
                                    </p:anim>
                                    <p:anim calcmode="lin" valueType="num">
                                      <p:cBhvr>
                                        <p:cTn id="10" dur="500" fill="hold"/>
                                        <p:tgtEl>
                                          <p:spTgt spid="17"/>
                                        </p:tgtEl>
                                        <p:attrNameLst>
                                          <p:attrName>ppt_h</p:attrName>
                                        </p:attrNameLst>
                                      </p:cBhvr>
                                      <p:tavLst>
                                        <p:tav tm="0">
                                          <p:val>
                                            <p:strVal val="#ppt_h"/>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23">
                                            <p:txEl>
                                              <p:pRg st="0" end="0"/>
                                            </p:txEl>
                                          </p:spTgt>
                                        </p:tgtEl>
                                        <p:attrNameLst>
                                          <p:attrName>style.visibility</p:attrName>
                                        </p:attrNameLst>
                                      </p:cBhvr>
                                      <p:to>
                                        <p:strVal val="visible"/>
                                      </p:to>
                                    </p:set>
                                    <p:animEffect transition="in" filter="wipe(left)">
                                      <p:cBhvr>
                                        <p:cTn id="15" dur="500"/>
                                        <p:tgtEl>
                                          <p:spTgt spid="23">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23">
                                            <p:txEl>
                                              <p:pRg st="1" end="1"/>
                                            </p:txEl>
                                          </p:spTgt>
                                        </p:tgtEl>
                                        <p:attrNameLst>
                                          <p:attrName>style.visibility</p:attrName>
                                        </p:attrNameLst>
                                      </p:cBhvr>
                                      <p:to>
                                        <p:strVal val="visible"/>
                                      </p:to>
                                    </p:set>
                                    <p:animEffect transition="in" filter="wipe(left)">
                                      <p:cBhvr>
                                        <p:cTn id="20" dur="500"/>
                                        <p:tgtEl>
                                          <p:spTgt spid="23">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23">
                                            <p:txEl>
                                              <p:pRg st="2" end="2"/>
                                            </p:txEl>
                                          </p:spTgt>
                                        </p:tgtEl>
                                        <p:attrNameLst>
                                          <p:attrName>style.visibility</p:attrName>
                                        </p:attrNameLst>
                                      </p:cBhvr>
                                      <p:to>
                                        <p:strVal val="visible"/>
                                      </p:to>
                                    </p:set>
                                    <p:animEffect transition="in" filter="wipe(left)">
                                      <p:cBhvr>
                                        <p:cTn id="25" dur="500"/>
                                        <p:tgtEl>
                                          <p:spTgt spid="23">
                                            <p:txEl>
                                              <p:pRg st="2" end="2"/>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23">
                                            <p:txEl>
                                              <p:pRg st="3" end="3"/>
                                            </p:txEl>
                                          </p:spTgt>
                                        </p:tgtEl>
                                        <p:attrNameLst>
                                          <p:attrName>style.visibility</p:attrName>
                                        </p:attrNameLst>
                                      </p:cBhvr>
                                      <p:to>
                                        <p:strVal val="visible"/>
                                      </p:to>
                                    </p:set>
                                    <p:animEffect transition="in" filter="wipe(left)">
                                      <p:cBhvr>
                                        <p:cTn id="30" dur="500"/>
                                        <p:tgtEl>
                                          <p:spTgt spid="2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23"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9165780" cy="6909474"/>
          </a:xfrm>
          <a:prstGeom prst="rect">
            <a:avLst/>
          </a:prstGeom>
        </p:spPr>
      </p:pic>
      <p:sp>
        <p:nvSpPr>
          <p:cNvPr id="22" name="矩形 21"/>
          <p:cNvSpPr/>
          <p:nvPr/>
        </p:nvSpPr>
        <p:spPr>
          <a:xfrm>
            <a:off x="-9030" y="0"/>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1" i="0" u="none" strike="noStrike" kern="1200" cap="none" spc="0" normalizeH="0" baseline="0" noProof="0" dirty="0">
                <a:ln>
                  <a:noFill/>
                </a:ln>
                <a:solidFill>
                  <a:prstClr val="white"/>
                </a:solidFill>
                <a:effectLst/>
                <a:uLnTx/>
                <a:uFillTx/>
                <a:latin typeface="隶书" panose="02010509060101010101" pitchFamily="49" charset="-122"/>
                <a:ea typeface="隶书" panose="02010509060101010101" pitchFamily="49" charset="-122"/>
                <a:cs typeface="+mn-cs"/>
              </a:rPr>
              <a:t>二、寻址方式</a:t>
            </a:r>
            <a:endParaRPr kumimoji="0" lang="zh-CN" altLang="en-US" sz="2800" b="1" i="0" u="none" strike="noStrike" kern="1200" cap="none" spc="0" normalizeH="0" baseline="0" noProof="0" dirty="0">
              <a:ln>
                <a:noFill/>
              </a:ln>
              <a:solidFill>
                <a:prstClr val="white"/>
              </a:solidFill>
              <a:effectLst/>
              <a:uLnTx/>
              <a:uFillTx/>
              <a:latin typeface="隶书" panose="02010509060101010101" pitchFamily="49" charset="-122"/>
              <a:ea typeface="隶书" panose="02010509060101010101" pitchFamily="49" charset="-122"/>
              <a:cs typeface="+mn-cs"/>
            </a:endParaRPr>
          </a:p>
        </p:txBody>
      </p:sp>
      <p:cxnSp>
        <p:nvCxnSpPr>
          <p:cNvPr id="31" name="直接连接符 30"/>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defRPr/>
            </a:pPr>
            <a:fld id="{9F5855A6-CC43-4085-BE68-1FF5F6BC0FAA}" type="datetime1">
              <a:rPr kumimoji="0" lang="zh-CN" altLang="en-US" sz="1200" b="0" i="0" u="none" strike="noStrike" kern="1200" cap="none" spc="0" normalizeH="0" baseline="0" noProof="0" smtClean="0">
                <a:ln>
                  <a:noFill/>
                </a:ln>
                <a:solidFill>
                  <a:prstClr val="black">
                    <a:tint val="75000"/>
                  </a:prstClr>
                </a:solidFill>
                <a:effectLst/>
                <a:uLnTx/>
                <a:uFillTx/>
                <a:latin typeface="Calibri" panose="020F0502020204030204"/>
                <a:ea typeface="等线" panose="02010600030101010101" pitchFamily="2" charset="-122"/>
                <a:cs typeface="+mn-cs"/>
              </a:rPr>
            </a:fld>
            <a:endParaRPr kumimoji="0" lang="zh-CN" altLang="en-US" sz="1200" b="0" i="0" u="none" strike="noStrike" kern="1200" cap="none" spc="0" normalizeH="0" baseline="0" noProof="0" dirty="0">
              <a:ln>
                <a:noFill/>
              </a:ln>
              <a:solidFill>
                <a:prstClr val="black">
                  <a:tint val="75000"/>
                </a:prstClr>
              </a:solidFill>
              <a:effectLst/>
              <a:uLnTx/>
              <a:uFillTx/>
              <a:latin typeface="Calibri" panose="020F0502020204030204"/>
              <a:ea typeface="等线"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rPr>
              <a:t>计算机组成原理</a:t>
            </a:r>
            <a:r>
              <a:rPr kumimoji="0" lang="en-US" altLang="zh-CN" sz="12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rPr>
              <a:t>--</a:t>
            </a:r>
            <a:r>
              <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rPr>
              <a:t>第二章 指令系统</a:t>
            </a:r>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endParaRPr>
          </a:p>
        </p:txBody>
      </p:sp>
      <p:sp>
        <p:nvSpPr>
          <p:cNvPr id="8" name="灯片编号占位符 7"/>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CD331227-691F-4B7F-8493-F4368ED92163}" type="slidenum">
              <a:rPr kumimoji="0" lang="zh-CN" altLang="en-US" sz="1200" b="0" i="0" u="none" strike="noStrike" kern="1200" cap="none" spc="0" normalizeH="0" baseline="0" noProof="0" smtClean="0">
                <a:ln>
                  <a:noFill/>
                </a:ln>
                <a:solidFill>
                  <a:prstClr val="black">
                    <a:tint val="75000"/>
                  </a:prstClr>
                </a:solidFill>
                <a:effectLst/>
                <a:uLnTx/>
                <a:uFillTx/>
                <a:latin typeface="Calibri" panose="020F0502020204030204"/>
                <a:ea typeface="等线" panose="02010600030101010101" pitchFamily="2" charset="-122"/>
                <a:cs typeface="+mn-cs"/>
              </a:rPr>
            </a:fld>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endParaRPr>
          </a:p>
        </p:txBody>
      </p:sp>
      <p:sp>
        <p:nvSpPr>
          <p:cNvPr id="17" name="Text Box 4"/>
          <p:cNvSpPr txBox="1"/>
          <p:nvPr/>
        </p:nvSpPr>
        <p:spPr>
          <a:xfrm>
            <a:off x="141423" y="815398"/>
            <a:ext cx="6723833" cy="637675"/>
          </a:xfrm>
          <a:prstGeom prst="rect">
            <a:avLst/>
          </a:prstGeom>
          <a:noFill/>
          <a:ln w="9525">
            <a:noFill/>
          </a:ln>
        </p:spPr>
        <p:txBody>
          <a:bodyPr wrap="square" anchor="t">
            <a:spAutoFit/>
          </a:bodyPr>
          <a:lstStyle/>
          <a:p>
            <a:pPr lvl="0">
              <a:lnSpc>
                <a:spcPct val="150000"/>
              </a:lnSpc>
            </a:pPr>
            <a:r>
              <a:rPr kumimoji="0" lang="zh-CN" altLang="en-US" sz="2800" b="1" i="0" u="none" strike="noStrike" kern="1200" cap="none" spc="0" normalizeH="0" baseline="0" noProof="0" dirty="0">
                <a:ln>
                  <a:noFill/>
                </a:ln>
                <a:solidFill>
                  <a:srgbClr val="DF3C09"/>
                </a:solidFill>
                <a:effectLst/>
                <a:uLnTx/>
                <a:uFillTx/>
                <a:latin typeface="楷体" panose="02010609060101010101" pitchFamily="49" charset="-122"/>
                <a:ea typeface="楷体" panose="02010609060101010101" pitchFamily="49" charset="-122"/>
                <a:cs typeface="+mn-cs"/>
              </a:rPr>
              <a:t>（</a:t>
            </a:r>
            <a:r>
              <a:rPr lang="en-US" altLang="zh-CN" sz="2800" b="1" dirty="0">
                <a:solidFill>
                  <a:srgbClr val="DF3C09"/>
                </a:solidFill>
                <a:latin typeface="楷体" panose="02010609060101010101" pitchFamily="49" charset="-122"/>
                <a:ea typeface="楷体" panose="02010609060101010101" pitchFamily="49" charset="-122"/>
              </a:rPr>
              <a:t>3</a:t>
            </a:r>
            <a:r>
              <a:rPr lang="zh-CN" altLang="en-US" sz="2800" b="1" dirty="0">
                <a:solidFill>
                  <a:srgbClr val="DF3C09"/>
                </a:solidFill>
                <a:latin typeface="楷体" panose="02010609060101010101" pitchFamily="49" charset="-122"/>
                <a:ea typeface="楷体" panose="02010609060101010101" pitchFamily="49" charset="-122"/>
              </a:rPr>
              <a:t>）间接寻址及其变形</a:t>
            </a:r>
            <a:endParaRPr kumimoji="0" lang="en-US" altLang="zh-CN" sz="2800" b="1" i="0" u="none" strike="noStrike" kern="1200" cap="none" spc="0" normalizeH="0" baseline="0" noProof="0" dirty="0">
              <a:ln>
                <a:noFill/>
              </a:ln>
              <a:solidFill>
                <a:srgbClr val="DF3C09"/>
              </a:solidFill>
              <a:effectLst/>
              <a:uLnTx/>
              <a:uFillTx/>
              <a:latin typeface="楷体" panose="02010609060101010101" pitchFamily="49" charset="-122"/>
              <a:ea typeface="楷体" panose="02010609060101010101" pitchFamily="49" charset="-122"/>
              <a:cs typeface="+mn-cs"/>
            </a:endParaRPr>
          </a:p>
        </p:txBody>
      </p:sp>
      <p:sp>
        <p:nvSpPr>
          <p:cNvPr id="23" name="Text Box 4"/>
          <p:cNvSpPr txBox="1"/>
          <p:nvPr/>
        </p:nvSpPr>
        <p:spPr>
          <a:xfrm>
            <a:off x="484910" y="1584351"/>
            <a:ext cx="8319248" cy="3222998"/>
          </a:xfrm>
          <a:prstGeom prst="rect">
            <a:avLst/>
          </a:prstGeom>
          <a:noFill/>
          <a:ln w="9525">
            <a:noFill/>
          </a:ln>
        </p:spPr>
        <p:txBody>
          <a:bodyPr wrap="square" anchor="t">
            <a:spAutoFit/>
          </a:bodyPr>
          <a:lstStyle/>
          <a:p>
            <a:pPr lvl="0">
              <a:lnSpc>
                <a:spcPct val="150000"/>
              </a:lnSpc>
            </a:pPr>
            <a:r>
              <a:rPr lang="en-US" altLang="zh-CN" sz="2800" b="1" dirty="0">
                <a:latin typeface="楷体" panose="02010609060101010101" pitchFamily="49" charset="-122"/>
                <a:ea typeface="楷体" panose="02010609060101010101" pitchFamily="49" charset="-122"/>
              </a:rPr>
              <a:t>3</a:t>
            </a:r>
            <a:r>
              <a:rPr lang="zh-CN" altLang="en-US" sz="2800" b="1" dirty="0">
                <a:latin typeface="楷体" panose="02010609060101010101" pitchFamily="49" charset="-122"/>
                <a:ea typeface="楷体" panose="02010609060101010101" pitchFamily="49" charset="-122"/>
              </a:rPr>
              <a:t>、若指令中地址给出的是</a:t>
            </a:r>
            <a:r>
              <a:rPr lang="zh-CN" altLang="en-US" sz="2800" b="1" dirty="0">
                <a:solidFill>
                  <a:srgbClr val="ED7D31"/>
                </a:solidFill>
                <a:latin typeface="楷体" panose="02010609060101010101" pitchFamily="49" charset="-122"/>
                <a:ea typeface="楷体" panose="02010609060101010101" pitchFamily="49" charset="-122"/>
              </a:rPr>
              <a:t>间址单元地址</a:t>
            </a:r>
            <a:r>
              <a:rPr lang="zh-CN" altLang="en-US" sz="2800" b="1" dirty="0">
                <a:latin typeface="楷体" panose="02010609060101010101" pitchFamily="49" charset="-122"/>
                <a:ea typeface="楷体" panose="02010609060101010101" pitchFamily="49" charset="-122"/>
              </a:rPr>
              <a:t>（即操作数地址的地址，而不是操作数地址，且在主存），从中读取操作数地址，按照操作数地址再次访问主存，从相应单元中读写操作数，这种寻址方式称为间接寻址或主存间接寻址方式。</a:t>
            </a:r>
            <a:endParaRPr lang="en-US" altLang="zh-CN" sz="2800" b="1" dirty="0">
              <a:latin typeface="楷体" panose="02010609060101010101" pitchFamily="49" charset="-122"/>
              <a:ea typeface="楷体" panose="020106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3">
                                            <p:txEl>
                                              <p:pRg st="0" end="0"/>
                                            </p:txEl>
                                          </p:spTgt>
                                        </p:tgtEl>
                                        <p:attrNameLst>
                                          <p:attrName>style.visibility</p:attrName>
                                        </p:attrNameLst>
                                      </p:cBhvr>
                                      <p:to>
                                        <p:strVal val="visible"/>
                                      </p:to>
                                    </p:set>
                                    <p:animEffect transition="in" filter="wipe(left)">
                                      <p:cBhvr>
                                        <p:cTn id="7" dur="500"/>
                                        <p:tgtEl>
                                          <p:spTgt spid="2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9165780" cy="6909474"/>
          </a:xfrm>
          <a:prstGeom prst="rect">
            <a:avLst/>
          </a:prstGeom>
        </p:spPr>
      </p:pic>
      <p:sp>
        <p:nvSpPr>
          <p:cNvPr id="22" name="矩形 21"/>
          <p:cNvSpPr/>
          <p:nvPr/>
        </p:nvSpPr>
        <p:spPr>
          <a:xfrm>
            <a:off x="-9030" y="0"/>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1" i="0" u="none" strike="noStrike" kern="1200" cap="none" spc="0" normalizeH="0" baseline="0" noProof="0" dirty="0">
                <a:ln>
                  <a:noFill/>
                </a:ln>
                <a:solidFill>
                  <a:prstClr val="white"/>
                </a:solidFill>
                <a:effectLst/>
                <a:uLnTx/>
                <a:uFillTx/>
                <a:latin typeface="隶书" panose="02010509060101010101" pitchFamily="49" charset="-122"/>
                <a:ea typeface="隶书" panose="02010509060101010101" pitchFamily="49" charset="-122"/>
                <a:cs typeface="+mn-cs"/>
              </a:rPr>
              <a:t>二、寻址方式</a:t>
            </a:r>
            <a:endParaRPr kumimoji="0" lang="zh-CN" altLang="en-US" sz="2800" b="1" i="0" u="none" strike="noStrike" kern="1200" cap="none" spc="0" normalizeH="0" baseline="0" noProof="0" dirty="0">
              <a:ln>
                <a:noFill/>
              </a:ln>
              <a:solidFill>
                <a:prstClr val="white"/>
              </a:solidFill>
              <a:effectLst/>
              <a:uLnTx/>
              <a:uFillTx/>
              <a:latin typeface="隶书" panose="02010509060101010101" pitchFamily="49" charset="-122"/>
              <a:ea typeface="隶书" panose="02010509060101010101" pitchFamily="49" charset="-122"/>
              <a:cs typeface="+mn-cs"/>
            </a:endParaRPr>
          </a:p>
        </p:txBody>
      </p:sp>
      <p:cxnSp>
        <p:nvCxnSpPr>
          <p:cNvPr id="31" name="直接连接符 30"/>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defRPr/>
            </a:pPr>
            <a:fld id="{1D1D6A64-6496-44DE-8AC1-0B2F56CBCFFE}" type="datetime1">
              <a:rPr kumimoji="0" lang="zh-CN" altLang="en-US" sz="1200" b="0" i="0" u="none" strike="noStrike" kern="1200" cap="none" spc="0" normalizeH="0" baseline="0" noProof="0" smtClean="0">
                <a:ln>
                  <a:noFill/>
                </a:ln>
                <a:solidFill>
                  <a:prstClr val="black">
                    <a:tint val="75000"/>
                  </a:prstClr>
                </a:solidFill>
                <a:effectLst/>
                <a:uLnTx/>
                <a:uFillTx/>
                <a:latin typeface="Calibri" panose="020F0502020204030204"/>
                <a:ea typeface="等线" panose="02010600030101010101" pitchFamily="2" charset="-122"/>
                <a:cs typeface="+mn-cs"/>
              </a:rPr>
            </a:fld>
            <a:endParaRPr kumimoji="0" lang="zh-CN" altLang="en-US" sz="1200" b="0" i="0" u="none" strike="noStrike" kern="1200" cap="none" spc="0" normalizeH="0" baseline="0" noProof="0" dirty="0">
              <a:ln>
                <a:noFill/>
              </a:ln>
              <a:solidFill>
                <a:prstClr val="black">
                  <a:tint val="75000"/>
                </a:prstClr>
              </a:solidFill>
              <a:effectLst/>
              <a:uLnTx/>
              <a:uFillTx/>
              <a:latin typeface="Calibri" panose="020F0502020204030204"/>
              <a:ea typeface="等线"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rPr>
              <a:t>计算机组成原理</a:t>
            </a:r>
            <a:r>
              <a:rPr kumimoji="0" lang="en-US" altLang="zh-CN" sz="12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rPr>
              <a:t>--</a:t>
            </a:r>
            <a:r>
              <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rPr>
              <a:t>第二章 指令系统</a:t>
            </a:r>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endParaRPr>
          </a:p>
        </p:txBody>
      </p:sp>
      <p:sp>
        <p:nvSpPr>
          <p:cNvPr id="8" name="灯片编号占位符 7"/>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CD331227-691F-4B7F-8493-F4368ED92163}" type="slidenum">
              <a:rPr kumimoji="0" lang="zh-CN" altLang="en-US" sz="1200" b="0" i="0" u="none" strike="noStrike" kern="1200" cap="none" spc="0" normalizeH="0" baseline="0" noProof="0" smtClean="0">
                <a:ln>
                  <a:noFill/>
                </a:ln>
                <a:solidFill>
                  <a:prstClr val="black">
                    <a:tint val="75000"/>
                  </a:prstClr>
                </a:solidFill>
                <a:effectLst/>
                <a:uLnTx/>
                <a:uFillTx/>
                <a:latin typeface="Calibri" panose="020F0502020204030204"/>
                <a:ea typeface="等线" panose="02010600030101010101" pitchFamily="2" charset="-122"/>
                <a:cs typeface="+mn-cs"/>
              </a:rPr>
            </a:fld>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endParaRPr>
          </a:p>
        </p:txBody>
      </p:sp>
      <p:sp>
        <p:nvSpPr>
          <p:cNvPr id="17" name="Text Box 4"/>
          <p:cNvSpPr txBox="1"/>
          <p:nvPr/>
        </p:nvSpPr>
        <p:spPr>
          <a:xfrm>
            <a:off x="141423" y="739198"/>
            <a:ext cx="6723833" cy="637675"/>
          </a:xfrm>
          <a:prstGeom prst="rect">
            <a:avLst/>
          </a:prstGeom>
          <a:noFill/>
          <a:ln w="9525">
            <a:noFill/>
          </a:ln>
        </p:spPr>
        <p:txBody>
          <a:bodyPr wrap="square" anchor="t">
            <a:spAutoFit/>
          </a:bodyPr>
          <a:lstStyle/>
          <a:p>
            <a:pPr lvl="0">
              <a:lnSpc>
                <a:spcPct val="150000"/>
              </a:lnSpc>
            </a:pPr>
            <a:r>
              <a:rPr kumimoji="0" lang="zh-CN" altLang="en-US" sz="2800" b="1" i="0" u="none" strike="noStrike" kern="1200" cap="none" spc="0" normalizeH="0" baseline="0" noProof="0" dirty="0">
                <a:ln>
                  <a:noFill/>
                </a:ln>
                <a:solidFill>
                  <a:srgbClr val="DF3C09"/>
                </a:solidFill>
                <a:effectLst/>
                <a:uLnTx/>
                <a:uFillTx/>
                <a:latin typeface="楷体" panose="02010609060101010101" pitchFamily="49" charset="-122"/>
                <a:ea typeface="楷体" panose="02010609060101010101" pitchFamily="49" charset="-122"/>
                <a:cs typeface="+mn-cs"/>
              </a:rPr>
              <a:t>（</a:t>
            </a:r>
            <a:r>
              <a:rPr lang="en-US" altLang="zh-CN" sz="2800" b="1" dirty="0">
                <a:solidFill>
                  <a:srgbClr val="DF3C09"/>
                </a:solidFill>
                <a:latin typeface="楷体" panose="02010609060101010101" pitchFamily="49" charset="-122"/>
                <a:ea typeface="楷体" panose="02010609060101010101" pitchFamily="49" charset="-122"/>
              </a:rPr>
              <a:t>3</a:t>
            </a:r>
            <a:r>
              <a:rPr lang="zh-CN" altLang="en-US" sz="2800" b="1" dirty="0">
                <a:solidFill>
                  <a:srgbClr val="DF3C09"/>
                </a:solidFill>
                <a:latin typeface="楷体" panose="02010609060101010101" pitchFamily="49" charset="-122"/>
                <a:ea typeface="楷体" panose="02010609060101010101" pitchFamily="49" charset="-122"/>
              </a:rPr>
              <a:t>）间接寻址及其变形</a:t>
            </a:r>
            <a:endParaRPr kumimoji="0" lang="en-US" altLang="zh-CN" sz="2800" b="1" i="0" u="none" strike="noStrike" kern="1200" cap="none" spc="0" normalizeH="0" baseline="0" noProof="0" dirty="0">
              <a:ln>
                <a:noFill/>
              </a:ln>
              <a:solidFill>
                <a:srgbClr val="DF3C09"/>
              </a:solidFill>
              <a:effectLst/>
              <a:uLnTx/>
              <a:uFillTx/>
              <a:latin typeface="楷体" panose="02010609060101010101" pitchFamily="49" charset="-122"/>
              <a:ea typeface="楷体" panose="02010609060101010101" pitchFamily="49" charset="-122"/>
              <a:cs typeface="+mn-cs"/>
            </a:endParaRPr>
          </a:p>
        </p:txBody>
      </p:sp>
      <p:sp>
        <p:nvSpPr>
          <p:cNvPr id="23" name="Text Box 4"/>
          <p:cNvSpPr txBox="1"/>
          <p:nvPr/>
        </p:nvSpPr>
        <p:spPr>
          <a:xfrm>
            <a:off x="280450" y="5843635"/>
            <a:ext cx="8319248" cy="637675"/>
          </a:xfrm>
          <a:prstGeom prst="rect">
            <a:avLst/>
          </a:prstGeom>
          <a:noFill/>
          <a:ln w="9525">
            <a:noFill/>
          </a:ln>
        </p:spPr>
        <p:txBody>
          <a:bodyPr wrap="square" anchor="t">
            <a:spAutoFit/>
          </a:bodyPr>
          <a:lstStyle/>
          <a:p>
            <a:pPr lvl="0">
              <a:lnSpc>
                <a:spcPct val="150000"/>
              </a:lnSpc>
            </a:pPr>
            <a:r>
              <a:rPr lang="zh-CN" altLang="en-US" sz="2800" b="1" dirty="0">
                <a:latin typeface="楷体" panose="02010609060101010101" pitchFamily="49" charset="-122"/>
                <a:ea typeface="楷体" panose="02010609060101010101" pitchFamily="49" charset="-122"/>
              </a:rPr>
              <a:t>操作数</a:t>
            </a:r>
            <a:r>
              <a:rPr lang="en-US" altLang="zh-CN" sz="2800" b="1" dirty="0">
                <a:latin typeface="楷体" panose="02010609060101010101" pitchFamily="49" charset="-122"/>
                <a:ea typeface="楷体" panose="02010609060101010101" pitchFamily="49" charset="-122"/>
              </a:rPr>
              <a:t>S</a:t>
            </a:r>
            <a:r>
              <a:rPr lang="zh-CN" altLang="en-US" sz="2800" b="1" dirty="0">
                <a:latin typeface="楷体" panose="02010609060101010101" pitchFamily="49" charset="-122"/>
                <a:ea typeface="楷体" panose="02010609060101010101" pitchFamily="49" charset="-122"/>
              </a:rPr>
              <a:t>与地址</a:t>
            </a:r>
            <a:r>
              <a:rPr lang="en-US" altLang="zh-CN" sz="2800" b="1" dirty="0">
                <a:latin typeface="楷体" panose="02010609060101010101" pitchFamily="49" charset="-122"/>
                <a:ea typeface="楷体" panose="02010609060101010101" pitchFamily="49" charset="-122"/>
              </a:rPr>
              <a:t>A1</a:t>
            </a:r>
            <a:r>
              <a:rPr lang="zh-CN" altLang="en-US" sz="2800" b="1" dirty="0">
                <a:latin typeface="楷体" panose="02010609060101010101" pitchFamily="49" charset="-122"/>
                <a:ea typeface="楷体" panose="02010609060101010101" pitchFamily="49" charset="-122"/>
              </a:rPr>
              <a:t>的关系为：</a:t>
            </a:r>
            <a:r>
              <a:rPr lang="en-US" altLang="zh-CN" sz="2800" b="1" dirty="0">
                <a:solidFill>
                  <a:srgbClr val="DF3C09"/>
                </a:solidFill>
                <a:latin typeface="楷体" panose="02010609060101010101" pitchFamily="49" charset="-122"/>
                <a:ea typeface="楷体" panose="02010609060101010101" pitchFamily="49" charset="-122"/>
              </a:rPr>
              <a:t>S=((A1))</a:t>
            </a:r>
            <a:endParaRPr lang="en-US" altLang="zh-CN" sz="2800" b="1" dirty="0">
              <a:solidFill>
                <a:srgbClr val="DF3C09"/>
              </a:solidFill>
              <a:latin typeface="楷体" panose="02010609060101010101" pitchFamily="49" charset="-122"/>
              <a:ea typeface="楷体" panose="02010609060101010101" pitchFamily="49" charset="-122"/>
            </a:endParaRPr>
          </a:p>
        </p:txBody>
      </p:sp>
      <p:grpSp>
        <p:nvGrpSpPr>
          <p:cNvPr id="13" name="Group 21"/>
          <p:cNvGrpSpPr/>
          <p:nvPr/>
        </p:nvGrpSpPr>
        <p:grpSpPr bwMode="auto">
          <a:xfrm>
            <a:off x="989935" y="2561593"/>
            <a:ext cx="4349751" cy="963616"/>
            <a:chOff x="1248" y="2208"/>
            <a:chExt cx="2740" cy="607"/>
          </a:xfrm>
        </p:grpSpPr>
        <p:sp>
          <p:nvSpPr>
            <p:cNvPr id="14" name="Text Box 22"/>
            <p:cNvSpPr txBox="1">
              <a:spLocks noChangeArrowheads="1"/>
            </p:cNvSpPr>
            <p:nvPr/>
          </p:nvSpPr>
          <p:spPr bwMode="auto">
            <a:xfrm>
              <a:off x="1248" y="2208"/>
              <a:ext cx="2740" cy="601"/>
            </a:xfrm>
            <a:prstGeom prst="rect">
              <a:avLst/>
            </a:prstGeom>
            <a:solidFill>
              <a:srgbClr val="FEFEFA"/>
            </a:solidFill>
            <a:ln w="38100">
              <a:solidFill>
                <a:schemeClr val="tx1"/>
              </a:solidFill>
              <a:miter lim="800000"/>
              <a:headEnd type="none" w="sm" len="sm"/>
              <a:tailEnd type="none" w="sm" len="sm"/>
            </a:ln>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dirty="0">
                  <a:latin typeface="楷体" panose="02010609060101010101" pitchFamily="49" charset="-122"/>
                  <a:ea typeface="楷体" panose="02010609060101010101" pitchFamily="49" charset="-122"/>
                </a:rPr>
                <a:t> OP  </a:t>
              </a:r>
              <a:r>
                <a:rPr lang="zh-CN" altLang="en-US" sz="2800" dirty="0">
                  <a:latin typeface="楷体" panose="02010609060101010101" pitchFamily="49" charset="-122"/>
                  <a:ea typeface="楷体" panose="02010609060101010101" pitchFamily="49" charset="-122"/>
                </a:rPr>
                <a:t>地址</a:t>
              </a:r>
              <a:r>
                <a:rPr lang="en-US" altLang="zh-CN" sz="2800" dirty="0">
                  <a:latin typeface="楷体" panose="02010609060101010101" pitchFamily="49" charset="-122"/>
                  <a:ea typeface="楷体" panose="02010609060101010101" pitchFamily="49" charset="-122"/>
                </a:rPr>
                <a:t>1   </a:t>
              </a:r>
              <a:r>
                <a:rPr lang="zh-CN" altLang="en-US" sz="2800" dirty="0">
                  <a:latin typeface="楷体" panose="02010609060101010101" pitchFamily="49" charset="-122"/>
                  <a:ea typeface="楷体" panose="02010609060101010101" pitchFamily="49" charset="-122"/>
                </a:rPr>
                <a:t>地址</a:t>
              </a:r>
              <a:r>
                <a:rPr lang="en-US" altLang="zh-CN" sz="2800" dirty="0">
                  <a:latin typeface="楷体" panose="02010609060101010101" pitchFamily="49" charset="-122"/>
                  <a:ea typeface="楷体" panose="02010609060101010101" pitchFamily="49" charset="-122"/>
                </a:rPr>
                <a:t>2=A1</a:t>
              </a:r>
              <a:endParaRPr lang="en-US" altLang="zh-CN" sz="2800" dirty="0">
                <a:latin typeface="楷体" panose="02010609060101010101" pitchFamily="49" charset="-122"/>
                <a:ea typeface="楷体" panose="02010609060101010101" pitchFamily="49" charset="-122"/>
              </a:endParaRPr>
            </a:p>
            <a:p>
              <a:pPr eaLnBrk="1" hangingPunct="1"/>
              <a:r>
                <a:rPr lang="en-US" altLang="zh-CN" sz="2800" dirty="0">
                  <a:latin typeface="楷体" panose="02010609060101010101" pitchFamily="49" charset="-122"/>
                  <a:ea typeface="楷体" panose="02010609060101010101" pitchFamily="49" charset="-122"/>
                </a:rPr>
                <a:t>           </a:t>
              </a:r>
              <a:r>
                <a:rPr lang="zh-CN" altLang="en-US" sz="2800" dirty="0">
                  <a:latin typeface="楷体" panose="02010609060101010101" pitchFamily="49" charset="-122"/>
                  <a:ea typeface="楷体" panose="02010609060101010101" pitchFamily="49" charset="-122"/>
                </a:rPr>
                <a:t>（间址单元）</a:t>
              </a:r>
              <a:endParaRPr lang="en-US" altLang="zh-CN" sz="2800" dirty="0">
                <a:latin typeface="楷体" panose="02010609060101010101" pitchFamily="49" charset="-122"/>
                <a:ea typeface="楷体" panose="02010609060101010101" pitchFamily="49" charset="-122"/>
              </a:endParaRPr>
            </a:p>
          </p:txBody>
        </p:sp>
        <p:sp>
          <p:nvSpPr>
            <p:cNvPr id="15" name="Line 23"/>
            <p:cNvSpPr>
              <a:spLocks noChangeShapeType="1"/>
            </p:cNvSpPr>
            <p:nvPr/>
          </p:nvSpPr>
          <p:spPr bwMode="auto">
            <a:xfrm flipH="1">
              <a:off x="1751" y="2208"/>
              <a:ext cx="4" cy="607"/>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sz="2800">
                <a:latin typeface="楷体" panose="02010609060101010101" pitchFamily="49" charset="-122"/>
                <a:ea typeface="楷体" panose="02010609060101010101" pitchFamily="49" charset="-122"/>
              </a:endParaRPr>
            </a:p>
          </p:txBody>
        </p:sp>
        <p:sp>
          <p:nvSpPr>
            <p:cNvPr id="16" name="Line 24"/>
            <p:cNvSpPr>
              <a:spLocks noChangeShapeType="1"/>
            </p:cNvSpPr>
            <p:nvPr/>
          </p:nvSpPr>
          <p:spPr bwMode="auto">
            <a:xfrm flipH="1">
              <a:off x="2542" y="2208"/>
              <a:ext cx="4" cy="594"/>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sz="2800">
                <a:latin typeface="楷体" panose="02010609060101010101" pitchFamily="49" charset="-122"/>
                <a:ea typeface="楷体" panose="02010609060101010101" pitchFamily="49" charset="-122"/>
              </a:endParaRPr>
            </a:p>
          </p:txBody>
        </p:sp>
      </p:grpSp>
      <p:sp>
        <p:nvSpPr>
          <p:cNvPr id="27" name="Line 78"/>
          <p:cNvSpPr>
            <a:spLocks noChangeShapeType="1"/>
          </p:cNvSpPr>
          <p:nvPr/>
        </p:nvSpPr>
        <p:spPr bwMode="auto">
          <a:xfrm>
            <a:off x="5348716" y="3026217"/>
            <a:ext cx="1521984" cy="0"/>
          </a:xfrm>
          <a:prstGeom prst="line">
            <a:avLst/>
          </a:prstGeom>
          <a:noFill/>
          <a:ln w="38100">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28" name="Text Box 74"/>
          <p:cNvSpPr txBox="1">
            <a:spLocks noChangeArrowheads="1"/>
          </p:cNvSpPr>
          <p:nvPr/>
        </p:nvSpPr>
        <p:spPr bwMode="auto">
          <a:xfrm>
            <a:off x="5908274" y="2519526"/>
            <a:ext cx="692951"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dirty="0">
                <a:latin typeface="楷体" panose="02010609060101010101" pitchFamily="49" charset="-122"/>
                <a:ea typeface="楷体" panose="02010609060101010101" pitchFamily="49" charset="-122"/>
              </a:rPr>
              <a:t>A1</a:t>
            </a:r>
            <a:endParaRPr lang="en-US" altLang="zh-CN" sz="2800" dirty="0">
              <a:latin typeface="楷体" panose="02010609060101010101" pitchFamily="49" charset="-122"/>
              <a:ea typeface="楷体" panose="02010609060101010101" pitchFamily="49" charset="-122"/>
            </a:endParaRPr>
          </a:p>
        </p:txBody>
      </p:sp>
      <p:grpSp>
        <p:nvGrpSpPr>
          <p:cNvPr id="2" name="组合 1"/>
          <p:cNvGrpSpPr/>
          <p:nvPr/>
        </p:nvGrpSpPr>
        <p:grpSpPr>
          <a:xfrm>
            <a:off x="6984348" y="1688485"/>
            <a:ext cx="1809090" cy="3725019"/>
            <a:chOff x="6431898" y="1040785"/>
            <a:chExt cx="1809090" cy="3725019"/>
          </a:xfrm>
        </p:grpSpPr>
        <p:sp>
          <p:nvSpPr>
            <p:cNvPr id="19" name="Rectangle 71"/>
            <p:cNvSpPr>
              <a:spLocks noChangeArrowheads="1"/>
            </p:cNvSpPr>
            <p:nvPr/>
          </p:nvSpPr>
          <p:spPr bwMode="auto">
            <a:xfrm>
              <a:off x="6461413" y="1545982"/>
              <a:ext cx="1772315" cy="3219822"/>
            </a:xfrm>
            <a:prstGeom prst="rect">
              <a:avLst/>
            </a:prstGeom>
            <a:solidFill>
              <a:srgbClr val="FFFFFF"/>
            </a:solidFill>
            <a:ln w="38100">
              <a:solidFill>
                <a:srgbClr val="000000"/>
              </a:solidFill>
              <a:miter lim="800000"/>
            </a:ln>
          </p:spPr>
          <p:txBody>
            <a:bodyPr wrap="none" anchor="ct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r>
                <a:rPr lang="en-US" altLang="zh-CN" sz="2800" dirty="0">
                  <a:latin typeface="楷体" panose="02010609060101010101" pitchFamily="49" charset="-122"/>
                  <a:ea typeface="楷体" panose="02010609060101010101" pitchFamily="49" charset="-122"/>
                </a:rPr>
                <a:t>   </a:t>
              </a:r>
              <a:endParaRPr lang="zh-CN" altLang="en-US" sz="2800" dirty="0">
                <a:latin typeface="楷体" panose="02010609060101010101" pitchFamily="49" charset="-122"/>
                <a:ea typeface="楷体" panose="02010609060101010101" pitchFamily="49" charset="-122"/>
              </a:endParaRPr>
            </a:p>
          </p:txBody>
        </p:sp>
        <p:sp>
          <p:nvSpPr>
            <p:cNvPr id="20" name="Line 72"/>
            <p:cNvSpPr>
              <a:spLocks noChangeShapeType="1"/>
            </p:cNvSpPr>
            <p:nvPr/>
          </p:nvSpPr>
          <p:spPr bwMode="auto">
            <a:xfrm>
              <a:off x="6461413" y="2079383"/>
              <a:ext cx="1772315" cy="1588"/>
            </a:xfrm>
            <a:prstGeom prst="line">
              <a:avLst/>
            </a:prstGeom>
            <a:noFill/>
            <a:ln w="38100">
              <a:solidFill>
                <a:srgbClr val="000000"/>
              </a:solidFill>
              <a:roun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24" name="Line 73"/>
            <p:cNvSpPr>
              <a:spLocks noChangeShapeType="1"/>
            </p:cNvSpPr>
            <p:nvPr/>
          </p:nvSpPr>
          <p:spPr bwMode="auto">
            <a:xfrm>
              <a:off x="6461413" y="2612783"/>
              <a:ext cx="1772315" cy="1588"/>
            </a:xfrm>
            <a:prstGeom prst="line">
              <a:avLst/>
            </a:prstGeom>
            <a:noFill/>
            <a:ln w="38100">
              <a:solidFill>
                <a:srgbClr val="000000"/>
              </a:solidFill>
              <a:roun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25" name="Text Box 74"/>
            <p:cNvSpPr txBox="1">
              <a:spLocks noChangeArrowheads="1"/>
            </p:cNvSpPr>
            <p:nvPr/>
          </p:nvSpPr>
          <p:spPr bwMode="auto">
            <a:xfrm>
              <a:off x="6431898" y="1040785"/>
              <a:ext cx="177231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2800" dirty="0">
                  <a:solidFill>
                    <a:srgbClr val="ED7D31"/>
                  </a:solidFill>
                  <a:latin typeface="楷体" panose="02010609060101010101" pitchFamily="49" charset="-122"/>
                  <a:ea typeface="楷体" panose="02010609060101010101" pitchFamily="49" charset="-122"/>
                </a:rPr>
                <a:t>主存</a:t>
              </a:r>
              <a:endParaRPr lang="en-US" altLang="zh-CN" sz="2800" dirty="0">
                <a:solidFill>
                  <a:srgbClr val="ED7D31"/>
                </a:solidFill>
                <a:latin typeface="楷体" panose="02010609060101010101" pitchFamily="49" charset="-122"/>
                <a:ea typeface="楷体" panose="02010609060101010101" pitchFamily="49" charset="-122"/>
              </a:endParaRPr>
            </a:p>
          </p:txBody>
        </p:sp>
        <p:sp>
          <p:nvSpPr>
            <p:cNvPr id="33" name="Line 72"/>
            <p:cNvSpPr>
              <a:spLocks noChangeShapeType="1"/>
            </p:cNvSpPr>
            <p:nvPr/>
          </p:nvSpPr>
          <p:spPr bwMode="auto">
            <a:xfrm>
              <a:off x="6468673" y="3160695"/>
              <a:ext cx="1772315" cy="1588"/>
            </a:xfrm>
            <a:prstGeom prst="line">
              <a:avLst/>
            </a:prstGeom>
            <a:noFill/>
            <a:ln w="38100">
              <a:solidFill>
                <a:srgbClr val="000000"/>
              </a:solidFill>
              <a:roun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34" name="Line 72"/>
            <p:cNvSpPr>
              <a:spLocks noChangeShapeType="1"/>
            </p:cNvSpPr>
            <p:nvPr/>
          </p:nvSpPr>
          <p:spPr bwMode="auto">
            <a:xfrm>
              <a:off x="6468672" y="3707763"/>
              <a:ext cx="1772315" cy="1588"/>
            </a:xfrm>
            <a:prstGeom prst="line">
              <a:avLst/>
            </a:prstGeom>
            <a:noFill/>
            <a:ln w="38100">
              <a:solidFill>
                <a:srgbClr val="000000"/>
              </a:solidFill>
              <a:round/>
            </a:ln>
            <a:extLst>
              <a:ext uri="{909E8E84-426E-40DD-AFC4-6F175D3DCCD1}">
                <a14:hiddenFill xmlns:a14="http://schemas.microsoft.com/office/drawing/2010/main">
                  <a:noFill/>
                </a14:hiddenFill>
              </a:ext>
            </a:extLst>
          </p:spPr>
          <p:txBody>
            <a:bodyPr/>
            <a:lstStyle/>
            <a:p>
              <a:endParaRPr lang="zh-CN" altLang="en-US" sz="2400" dirty="0">
                <a:latin typeface="楷体" panose="02010609060101010101" pitchFamily="49" charset="-122"/>
                <a:ea typeface="楷体" panose="02010609060101010101" pitchFamily="49" charset="-122"/>
              </a:endParaRPr>
            </a:p>
          </p:txBody>
        </p:sp>
        <p:sp>
          <p:nvSpPr>
            <p:cNvPr id="35" name="Line 72"/>
            <p:cNvSpPr>
              <a:spLocks noChangeShapeType="1"/>
            </p:cNvSpPr>
            <p:nvPr/>
          </p:nvSpPr>
          <p:spPr bwMode="auto">
            <a:xfrm>
              <a:off x="6468671" y="4209524"/>
              <a:ext cx="1772315" cy="1588"/>
            </a:xfrm>
            <a:prstGeom prst="line">
              <a:avLst/>
            </a:prstGeom>
            <a:noFill/>
            <a:ln w="38100">
              <a:solidFill>
                <a:srgbClr val="000000"/>
              </a:solidFill>
              <a:roun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grpSp>
      <p:sp>
        <p:nvSpPr>
          <p:cNvPr id="36" name="Text Box 74"/>
          <p:cNvSpPr txBox="1">
            <a:spLocks noChangeArrowheads="1"/>
          </p:cNvSpPr>
          <p:nvPr/>
        </p:nvSpPr>
        <p:spPr bwMode="auto">
          <a:xfrm>
            <a:off x="7006603" y="4365304"/>
            <a:ext cx="177231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2800" dirty="0">
                <a:latin typeface="楷体" panose="02010609060101010101" pitchFamily="49" charset="-122"/>
                <a:ea typeface="楷体" panose="02010609060101010101" pitchFamily="49" charset="-122"/>
              </a:rPr>
              <a:t>操作数</a:t>
            </a:r>
            <a:r>
              <a:rPr lang="en-US" altLang="zh-CN" sz="2800" dirty="0">
                <a:latin typeface="楷体" panose="02010609060101010101" pitchFamily="49" charset="-122"/>
                <a:ea typeface="楷体" panose="02010609060101010101" pitchFamily="49" charset="-122"/>
              </a:rPr>
              <a:t>S</a:t>
            </a:r>
            <a:endParaRPr lang="en-US" altLang="zh-CN" sz="2800" dirty="0">
              <a:latin typeface="楷体" panose="02010609060101010101" pitchFamily="49" charset="-122"/>
              <a:ea typeface="楷体" panose="02010609060101010101" pitchFamily="49" charset="-122"/>
            </a:endParaRPr>
          </a:p>
        </p:txBody>
      </p:sp>
      <p:sp>
        <p:nvSpPr>
          <p:cNvPr id="37" name="Text Box 74"/>
          <p:cNvSpPr txBox="1">
            <a:spLocks noChangeArrowheads="1"/>
          </p:cNvSpPr>
          <p:nvPr/>
        </p:nvSpPr>
        <p:spPr bwMode="auto">
          <a:xfrm>
            <a:off x="6984348" y="2771144"/>
            <a:ext cx="177231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2800" dirty="0">
                <a:latin typeface="楷体" panose="02010609060101010101" pitchFamily="49" charset="-122"/>
                <a:ea typeface="楷体" panose="02010609060101010101" pitchFamily="49" charset="-122"/>
              </a:rPr>
              <a:t>A2</a:t>
            </a:r>
            <a:endParaRPr lang="en-US" altLang="zh-CN" sz="2800" dirty="0">
              <a:latin typeface="楷体" panose="02010609060101010101" pitchFamily="49" charset="-122"/>
              <a:ea typeface="楷体" panose="02010609060101010101" pitchFamily="49" charset="-122"/>
            </a:endParaRPr>
          </a:p>
        </p:txBody>
      </p:sp>
      <p:sp>
        <p:nvSpPr>
          <p:cNvPr id="38" name="Line 78"/>
          <p:cNvSpPr>
            <a:spLocks noChangeShapeType="1"/>
          </p:cNvSpPr>
          <p:nvPr/>
        </p:nvSpPr>
        <p:spPr bwMode="auto">
          <a:xfrm flipH="1">
            <a:off x="7417706" y="3061206"/>
            <a:ext cx="5732" cy="523875"/>
          </a:xfrm>
          <a:prstGeom prst="line">
            <a:avLst/>
          </a:prstGeom>
          <a:noFill/>
          <a:ln w="38100">
            <a:solidFill>
              <a:srgbClr val="000000"/>
            </a:solidFill>
            <a:round/>
            <a:headEnd type="none" w="med" len="med"/>
            <a:tailEnd type="none" w="med" len="me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39" name="Line 78"/>
          <p:cNvSpPr>
            <a:spLocks noChangeShapeType="1"/>
          </p:cNvSpPr>
          <p:nvPr/>
        </p:nvSpPr>
        <p:spPr bwMode="auto">
          <a:xfrm flipH="1" flipV="1">
            <a:off x="5730258" y="3556777"/>
            <a:ext cx="1693180" cy="13158"/>
          </a:xfrm>
          <a:prstGeom prst="line">
            <a:avLst/>
          </a:prstGeom>
          <a:noFill/>
          <a:ln w="38100">
            <a:solidFill>
              <a:srgbClr val="000000"/>
            </a:solidFill>
            <a:round/>
            <a:headEnd type="none" w="med" len="med"/>
            <a:tailEnd type="none" w="med" len="me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40" name="Line 78"/>
          <p:cNvSpPr>
            <a:spLocks noChangeShapeType="1"/>
          </p:cNvSpPr>
          <p:nvPr/>
        </p:nvSpPr>
        <p:spPr bwMode="auto">
          <a:xfrm flipH="1">
            <a:off x="5730258" y="3536706"/>
            <a:ext cx="6490" cy="1035454"/>
          </a:xfrm>
          <a:prstGeom prst="line">
            <a:avLst/>
          </a:prstGeom>
          <a:noFill/>
          <a:ln w="38100">
            <a:solidFill>
              <a:srgbClr val="000000"/>
            </a:solidFill>
            <a:round/>
            <a:headEnd type="none" w="med" len="med"/>
            <a:tailEnd type="none" w="med" len="me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41" name="Line 78"/>
          <p:cNvSpPr>
            <a:spLocks noChangeShapeType="1"/>
          </p:cNvSpPr>
          <p:nvPr/>
        </p:nvSpPr>
        <p:spPr bwMode="auto">
          <a:xfrm>
            <a:off x="5707856" y="4579058"/>
            <a:ext cx="1298747" cy="2"/>
          </a:xfrm>
          <a:prstGeom prst="line">
            <a:avLst/>
          </a:prstGeom>
          <a:noFill/>
          <a:ln w="38100">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grpSp>
        <p:nvGrpSpPr>
          <p:cNvPr id="3" name="组合 2"/>
          <p:cNvGrpSpPr/>
          <p:nvPr/>
        </p:nvGrpSpPr>
        <p:grpSpPr>
          <a:xfrm>
            <a:off x="244707" y="4600169"/>
            <a:ext cx="8319247" cy="1284006"/>
            <a:chOff x="273457" y="4295311"/>
            <a:chExt cx="8319247" cy="1284006"/>
          </a:xfrm>
        </p:grpSpPr>
        <p:sp>
          <p:nvSpPr>
            <p:cNvPr id="43" name="Line 78"/>
            <p:cNvSpPr>
              <a:spLocks noChangeShapeType="1"/>
            </p:cNvSpPr>
            <p:nvPr/>
          </p:nvSpPr>
          <p:spPr bwMode="auto">
            <a:xfrm>
              <a:off x="2686050" y="5346438"/>
              <a:ext cx="997857" cy="21"/>
            </a:xfrm>
            <a:prstGeom prst="line">
              <a:avLst/>
            </a:prstGeom>
            <a:noFill/>
            <a:ln w="38100">
              <a:solidFill>
                <a:srgbClr val="000000"/>
              </a:solidFill>
              <a:round/>
              <a:tailEnd type="triangle" w="med" len="med"/>
            </a:ln>
            <a:extLst>
              <a:ext uri="{909E8E84-426E-40DD-AFC4-6F175D3DCCD1}">
                <a14:hiddenFill xmlns:a14="http://schemas.microsoft.com/office/drawing/2010/main">
                  <a:noFill/>
                </a14:hiddenFill>
              </a:ext>
            </a:extLst>
          </p:spPr>
          <p:txBody>
            <a:bodyP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endParaRPr>
            </a:p>
          </p:txBody>
        </p:sp>
        <p:sp>
          <p:nvSpPr>
            <p:cNvPr id="44" name="Text Box 4"/>
            <p:cNvSpPr txBox="1"/>
            <p:nvPr/>
          </p:nvSpPr>
          <p:spPr>
            <a:xfrm>
              <a:off x="273457" y="4295311"/>
              <a:ext cx="8319247" cy="1284006"/>
            </a:xfrm>
            <a:prstGeom prst="rect">
              <a:avLst/>
            </a:prstGeom>
            <a:noFill/>
            <a:ln w="9525">
              <a:noFill/>
            </a:ln>
          </p:spPr>
          <p:txBody>
            <a:bodyPr wrap="square" anchor="t">
              <a:spAutoFit/>
            </a:bodyPr>
            <a:lstStyle/>
            <a:p>
              <a:pPr lvl="0">
                <a:lnSpc>
                  <a:spcPct val="150000"/>
                </a:lnSpc>
              </a:pPr>
              <a:r>
                <a:rPr lang="zh-CN" altLang="en-US" sz="2800" b="1" dirty="0">
                  <a:solidFill>
                    <a:srgbClr val="0563C1"/>
                  </a:solidFill>
                  <a:latin typeface="楷体" panose="02010609060101010101" pitchFamily="49" charset="-122"/>
                  <a:ea typeface="楷体" panose="02010609060101010101" pitchFamily="49" charset="-122"/>
                </a:rPr>
                <a:t>寻址过程：</a:t>
              </a:r>
              <a:endParaRPr lang="en-US" altLang="zh-CN" sz="2800" b="1" dirty="0">
                <a:solidFill>
                  <a:srgbClr val="0563C1"/>
                </a:solidFill>
                <a:latin typeface="楷体" panose="02010609060101010101" pitchFamily="49" charset="-122"/>
                <a:ea typeface="楷体" panose="02010609060101010101" pitchFamily="49" charset="-122"/>
              </a:endParaRPr>
            </a:p>
            <a:p>
              <a:pPr lvl="0">
                <a:lnSpc>
                  <a:spcPct val="150000"/>
                </a:lnSpc>
              </a:pPr>
              <a:r>
                <a:rPr lang="zh-CN" altLang="en-US" sz="2800" b="1" dirty="0">
                  <a:solidFill>
                    <a:prstClr val="black"/>
                  </a:solidFill>
                  <a:latin typeface="楷体" panose="02010609060101010101" pitchFamily="49" charset="-122"/>
                  <a:ea typeface="楷体" panose="02010609060101010101" pitchFamily="49" charset="-122"/>
                </a:rPr>
                <a:t>间址单元地址       操作数地址         操作数</a:t>
              </a:r>
              <a:endPar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endParaRPr>
            </a:p>
          </p:txBody>
        </p:sp>
        <p:sp>
          <p:nvSpPr>
            <p:cNvPr id="45" name="Text Box 4"/>
            <p:cNvSpPr txBox="1"/>
            <p:nvPr/>
          </p:nvSpPr>
          <p:spPr>
            <a:xfrm>
              <a:off x="2898567" y="4708763"/>
              <a:ext cx="664279" cy="637675"/>
            </a:xfrm>
            <a:prstGeom prst="rect">
              <a:avLst/>
            </a:prstGeom>
            <a:noFill/>
            <a:ln w="9525">
              <a:noFill/>
            </a:ln>
          </p:spPr>
          <p:txBody>
            <a:bodyPr wrap="square" anchor="t">
              <a:spAutoFit/>
            </a:bodyPr>
            <a:lstStyle/>
            <a:p>
              <a:pPr marL="0" marR="0" lvl="0" indent="0" algn="l" defTabSz="457200" rtl="0" eaLnBrk="1" fontAlgn="auto" latinLnBrk="0" hangingPunct="1">
                <a:lnSpc>
                  <a:spcPct val="15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M1</a:t>
              </a:r>
              <a:endPar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endParaRPr>
            </a:p>
          </p:txBody>
        </p:sp>
        <p:sp>
          <p:nvSpPr>
            <p:cNvPr id="46" name="Line 78"/>
            <p:cNvSpPr>
              <a:spLocks noChangeShapeType="1"/>
            </p:cNvSpPr>
            <p:nvPr/>
          </p:nvSpPr>
          <p:spPr bwMode="auto">
            <a:xfrm>
              <a:off x="5897212" y="5346425"/>
              <a:ext cx="997857" cy="21"/>
            </a:xfrm>
            <a:prstGeom prst="line">
              <a:avLst/>
            </a:prstGeom>
            <a:noFill/>
            <a:ln w="38100">
              <a:solidFill>
                <a:srgbClr val="000000"/>
              </a:solidFill>
              <a:round/>
              <a:tailEnd type="triangle" w="med" len="med"/>
            </a:ln>
            <a:extLst>
              <a:ext uri="{909E8E84-426E-40DD-AFC4-6F175D3DCCD1}">
                <a14:hiddenFill xmlns:a14="http://schemas.microsoft.com/office/drawing/2010/main">
                  <a:noFill/>
                </a14:hiddenFill>
              </a:ext>
            </a:extLst>
          </p:spPr>
          <p:txBody>
            <a:bodyP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endParaRPr>
            </a:p>
          </p:txBody>
        </p:sp>
        <p:sp>
          <p:nvSpPr>
            <p:cNvPr id="47" name="Text Box 4"/>
            <p:cNvSpPr txBox="1"/>
            <p:nvPr/>
          </p:nvSpPr>
          <p:spPr>
            <a:xfrm>
              <a:off x="6109729" y="4708750"/>
              <a:ext cx="664279" cy="637675"/>
            </a:xfrm>
            <a:prstGeom prst="rect">
              <a:avLst/>
            </a:prstGeom>
            <a:noFill/>
            <a:ln w="9525">
              <a:noFill/>
            </a:ln>
          </p:spPr>
          <p:txBody>
            <a:bodyPr wrap="square" anchor="t">
              <a:spAutoFit/>
            </a:bodyPr>
            <a:lstStyle/>
            <a:p>
              <a:pPr marL="0" marR="0" lvl="0" indent="0" algn="l" defTabSz="457200" rtl="0" eaLnBrk="1" fontAlgn="auto" latinLnBrk="0" hangingPunct="1">
                <a:lnSpc>
                  <a:spcPct val="15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M2</a:t>
              </a:r>
              <a:endPar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endParaRPr>
            </a:p>
          </p:txBody>
        </p:sp>
      </p:grpSp>
      <p:sp>
        <p:nvSpPr>
          <p:cNvPr id="7" name="矩形 6"/>
          <p:cNvSpPr/>
          <p:nvPr/>
        </p:nvSpPr>
        <p:spPr>
          <a:xfrm>
            <a:off x="246561" y="1310045"/>
            <a:ext cx="8796385" cy="954107"/>
          </a:xfrm>
          <a:prstGeom prst="rect">
            <a:avLst/>
          </a:prstGeom>
          <a:noFill/>
          <a:ln w="9525">
            <a:noFill/>
          </a:ln>
        </p:spPr>
        <p:txBody>
          <a:bodyPr wrap="square" anchor="t">
            <a:spAutoFit/>
          </a:bodyPr>
          <a:lstStyle/>
          <a:p>
            <a:r>
              <a:rPr lang="zh-CN" altLang="en-US" sz="2800" b="1" dirty="0">
                <a:latin typeface="楷体" panose="02010609060101010101" pitchFamily="49" charset="-122"/>
                <a:ea typeface="楷体" panose="02010609060101010101" pitchFamily="49" charset="-122"/>
              </a:rPr>
              <a:t>指令中给出地址</a:t>
            </a:r>
            <a:r>
              <a:rPr lang="en-US" altLang="zh-CN" sz="2800" b="1" dirty="0">
                <a:latin typeface="楷体" panose="02010609060101010101" pitchFamily="49" charset="-122"/>
                <a:ea typeface="楷体" panose="02010609060101010101" pitchFamily="49" charset="-122"/>
              </a:rPr>
              <a:t>A1</a:t>
            </a:r>
            <a:r>
              <a:rPr lang="zh-CN" altLang="en-US" sz="2800" b="1" dirty="0">
                <a:latin typeface="楷体" panose="02010609060101010101" pitchFamily="49" charset="-122"/>
                <a:ea typeface="楷体" panose="02010609060101010101" pitchFamily="49" charset="-122"/>
              </a:rPr>
              <a:t>，据此访问间址单元，从中读取地址</a:t>
            </a:r>
            <a:r>
              <a:rPr lang="en-US" altLang="zh-CN" sz="2800" b="1" dirty="0">
                <a:latin typeface="楷体" panose="02010609060101010101" pitchFamily="49" charset="-122"/>
                <a:ea typeface="楷体" panose="02010609060101010101" pitchFamily="49" charset="-122"/>
              </a:rPr>
              <a:t>A2</a:t>
            </a:r>
            <a:r>
              <a:rPr lang="zh-CN" altLang="en-US" sz="2800" b="1" dirty="0">
                <a:latin typeface="楷体" panose="02010609060101010101" pitchFamily="49" charset="-122"/>
                <a:ea typeface="楷体" panose="02010609060101010101" pitchFamily="49" charset="-122"/>
              </a:rPr>
              <a:t>，按</a:t>
            </a:r>
            <a:r>
              <a:rPr lang="en-US" altLang="zh-CN" sz="2800" b="1" dirty="0">
                <a:latin typeface="楷体" panose="02010609060101010101" pitchFamily="49" charset="-122"/>
                <a:ea typeface="楷体" panose="02010609060101010101" pitchFamily="49" charset="-122"/>
              </a:rPr>
              <a:t>A2</a:t>
            </a:r>
            <a:r>
              <a:rPr lang="zh-CN" altLang="en-US" sz="2800" b="1" dirty="0">
                <a:latin typeface="楷体" panose="02010609060101010101" pitchFamily="49" charset="-122"/>
                <a:ea typeface="楷体" panose="02010609060101010101" pitchFamily="49" charset="-122"/>
              </a:rPr>
              <a:t>再访问一次主存，读取操作数</a:t>
            </a:r>
            <a:r>
              <a:rPr lang="en-US" altLang="zh-CN" sz="2800" b="1" dirty="0">
                <a:latin typeface="楷体" panose="02010609060101010101" pitchFamily="49" charset="-122"/>
                <a:ea typeface="楷体" panose="02010609060101010101" pitchFamily="49" charset="-122"/>
              </a:rPr>
              <a:t>S</a:t>
            </a:r>
            <a:r>
              <a:rPr lang="zh-CN" altLang="en-US" sz="2800" b="1" dirty="0">
                <a:latin typeface="楷体" panose="02010609060101010101" pitchFamily="49" charset="-122"/>
                <a:ea typeface="楷体" panose="02010609060101010101" pitchFamily="49" charset="-122"/>
              </a:rPr>
              <a:t>。</a:t>
            </a:r>
            <a:endParaRPr lang="zh-CN" altLang="en-US" sz="2800" b="1" dirty="0">
              <a:latin typeface="楷体" panose="02010609060101010101" pitchFamily="49" charset="-122"/>
              <a:ea typeface="楷体" panose="020106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 calcmode="lin" valueType="num">
                                      <p:cBhvr additive="base">
                                        <p:cTn id="12" dur="500" fill="hold"/>
                                        <p:tgtEl>
                                          <p:spTgt spid="13"/>
                                        </p:tgtEl>
                                        <p:attrNameLst>
                                          <p:attrName>ppt_x</p:attrName>
                                        </p:attrNameLst>
                                      </p:cBhvr>
                                      <p:tavLst>
                                        <p:tav tm="0">
                                          <p:val>
                                            <p:strVal val="1+#ppt_w/2"/>
                                          </p:val>
                                        </p:tav>
                                        <p:tav tm="100000">
                                          <p:val>
                                            <p:strVal val="#ppt_x"/>
                                          </p:val>
                                        </p:tav>
                                      </p:tavLst>
                                    </p:anim>
                                    <p:anim calcmode="lin" valueType="num">
                                      <p:cBhvr additive="base">
                                        <p:cTn id="13" dur="5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nodeType="click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wipe(up)">
                                      <p:cBhvr>
                                        <p:cTn id="18" dur="500"/>
                                        <p:tgtEl>
                                          <p:spTgt spid="2"/>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nodeType="clickEffect">
                                  <p:stCondLst>
                                    <p:cond delay="0"/>
                                  </p:stCondLst>
                                  <p:childTnLst>
                                    <p:set>
                                      <p:cBhvr>
                                        <p:cTn id="22" dur="1" fill="hold">
                                          <p:stCondLst>
                                            <p:cond delay="0"/>
                                          </p:stCondLst>
                                        </p:cTn>
                                        <p:tgtEl>
                                          <p:spTgt spid="27"/>
                                        </p:tgtEl>
                                        <p:attrNameLst>
                                          <p:attrName>style.visibility</p:attrName>
                                        </p:attrNameLst>
                                      </p:cBhvr>
                                      <p:to>
                                        <p:strVal val="visible"/>
                                      </p:to>
                                    </p:set>
                                    <p:animEffect transition="in" filter="wipe(up)">
                                      <p:cBhvr>
                                        <p:cTn id="23" dur="500"/>
                                        <p:tgtEl>
                                          <p:spTgt spid="27"/>
                                        </p:tgtEl>
                                      </p:cBhvr>
                                    </p:animEffect>
                                  </p:childTnLst>
                                </p:cTn>
                              </p:par>
                            </p:childTnLst>
                          </p:cTn>
                        </p:par>
                        <p:par>
                          <p:cTn id="24" fill="hold">
                            <p:stCondLst>
                              <p:cond delay="500"/>
                            </p:stCondLst>
                            <p:childTnLst>
                              <p:par>
                                <p:cTn id="25" presetID="22" presetClass="entr" presetSubtype="8" fill="hold" grpId="0" nodeType="afterEffect">
                                  <p:stCondLst>
                                    <p:cond delay="0"/>
                                  </p:stCondLst>
                                  <p:childTnLst>
                                    <p:set>
                                      <p:cBhvr>
                                        <p:cTn id="26" dur="1" fill="hold">
                                          <p:stCondLst>
                                            <p:cond delay="0"/>
                                          </p:stCondLst>
                                        </p:cTn>
                                        <p:tgtEl>
                                          <p:spTgt spid="28"/>
                                        </p:tgtEl>
                                        <p:attrNameLst>
                                          <p:attrName>style.visibility</p:attrName>
                                        </p:attrNameLst>
                                      </p:cBhvr>
                                      <p:to>
                                        <p:strVal val="visible"/>
                                      </p:to>
                                    </p:set>
                                    <p:animEffect transition="in" filter="wipe(left)">
                                      <p:cBhvr>
                                        <p:cTn id="27" dur="500"/>
                                        <p:tgtEl>
                                          <p:spTgt spid="28"/>
                                        </p:tgtEl>
                                      </p:cBhvr>
                                    </p:animEffect>
                                  </p:childTnLst>
                                </p:cTn>
                              </p:par>
                            </p:childTnLst>
                          </p:cTn>
                        </p:par>
                        <p:par>
                          <p:cTn id="28" fill="hold">
                            <p:stCondLst>
                              <p:cond delay="1000"/>
                            </p:stCondLst>
                            <p:childTnLst>
                              <p:par>
                                <p:cTn id="29" presetID="22" presetClass="entr" presetSubtype="8" fill="hold" grpId="0" nodeType="afterEffect">
                                  <p:stCondLst>
                                    <p:cond delay="0"/>
                                  </p:stCondLst>
                                  <p:childTnLst>
                                    <p:set>
                                      <p:cBhvr>
                                        <p:cTn id="30" dur="1" fill="hold">
                                          <p:stCondLst>
                                            <p:cond delay="0"/>
                                          </p:stCondLst>
                                        </p:cTn>
                                        <p:tgtEl>
                                          <p:spTgt spid="37"/>
                                        </p:tgtEl>
                                        <p:attrNameLst>
                                          <p:attrName>style.visibility</p:attrName>
                                        </p:attrNameLst>
                                      </p:cBhvr>
                                      <p:to>
                                        <p:strVal val="visible"/>
                                      </p:to>
                                    </p:set>
                                    <p:animEffect transition="in" filter="wipe(left)">
                                      <p:cBhvr>
                                        <p:cTn id="31" dur="500"/>
                                        <p:tgtEl>
                                          <p:spTgt spid="37"/>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1" fill="hold" nodeType="clickEffect">
                                  <p:stCondLst>
                                    <p:cond delay="0"/>
                                  </p:stCondLst>
                                  <p:childTnLst>
                                    <p:set>
                                      <p:cBhvr>
                                        <p:cTn id="35" dur="1" fill="hold">
                                          <p:stCondLst>
                                            <p:cond delay="0"/>
                                          </p:stCondLst>
                                        </p:cTn>
                                        <p:tgtEl>
                                          <p:spTgt spid="38"/>
                                        </p:tgtEl>
                                        <p:attrNameLst>
                                          <p:attrName>style.visibility</p:attrName>
                                        </p:attrNameLst>
                                      </p:cBhvr>
                                      <p:to>
                                        <p:strVal val="visible"/>
                                      </p:to>
                                    </p:set>
                                    <p:animEffect transition="in" filter="wipe(up)">
                                      <p:cBhvr>
                                        <p:cTn id="36" dur="500"/>
                                        <p:tgtEl>
                                          <p:spTgt spid="38"/>
                                        </p:tgtEl>
                                      </p:cBhvr>
                                    </p:animEffect>
                                  </p:childTnLst>
                                </p:cTn>
                              </p:par>
                            </p:childTnLst>
                          </p:cTn>
                        </p:par>
                        <p:par>
                          <p:cTn id="37" fill="hold">
                            <p:stCondLst>
                              <p:cond delay="500"/>
                            </p:stCondLst>
                            <p:childTnLst>
                              <p:par>
                                <p:cTn id="38" presetID="22" presetClass="entr" presetSubtype="2" fill="hold" nodeType="afterEffect">
                                  <p:stCondLst>
                                    <p:cond delay="0"/>
                                  </p:stCondLst>
                                  <p:childTnLst>
                                    <p:set>
                                      <p:cBhvr>
                                        <p:cTn id="39" dur="1" fill="hold">
                                          <p:stCondLst>
                                            <p:cond delay="0"/>
                                          </p:stCondLst>
                                        </p:cTn>
                                        <p:tgtEl>
                                          <p:spTgt spid="39"/>
                                        </p:tgtEl>
                                        <p:attrNameLst>
                                          <p:attrName>style.visibility</p:attrName>
                                        </p:attrNameLst>
                                      </p:cBhvr>
                                      <p:to>
                                        <p:strVal val="visible"/>
                                      </p:to>
                                    </p:set>
                                    <p:animEffect transition="in" filter="wipe(right)">
                                      <p:cBhvr>
                                        <p:cTn id="40" dur="500"/>
                                        <p:tgtEl>
                                          <p:spTgt spid="39"/>
                                        </p:tgtEl>
                                      </p:cBhvr>
                                    </p:animEffect>
                                  </p:childTnLst>
                                </p:cTn>
                              </p:par>
                            </p:childTnLst>
                          </p:cTn>
                        </p:par>
                        <p:par>
                          <p:cTn id="41" fill="hold">
                            <p:stCondLst>
                              <p:cond delay="1000"/>
                            </p:stCondLst>
                            <p:childTnLst>
                              <p:par>
                                <p:cTn id="42" presetID="22" presetClass="entr" presetSubtype="1" fill="hold" nodeType="afterEffect">
                                  <p:stCondLst>
                                    <p:cond delay="0"/>
                                  </p:stCondLst>
                                  <p:childTnLst>
                                    <p:set>
                                      <p:cBhvr>
                                        <p:cTn id="43" dur="1" fill="hold">
                                          <p:stCondLst>
                                            <p:cond delay="0"/>
                                          </p:stCondLst>
                                        </p:cTn>
                                        <p:tgtEl>
                                          <p:spTgt spid="40"/>
                                        </p:tgtEl>
                                        <p:attrNameLst>
                                          <p:attrName>style.visibility</p:attrName>
                                        </p:attrNameLst>
                                      </p:cBhvr>
                                      <p:to>
                                        <p:strVal val="visible"/>
                                      </p:to>
                                    </p:set>
                                    <p:animEffect transition="in" filter="wipe(up)">
                                      <p:cBhvr>
                                        <p:cTn id="44" dur="500"/>
                                        <p:tgtEl>
                                          <p:spTgt spid="40"/>
                                        </p:tgtEl>
                                      </p:cBhvr>
                                    </p:animEffect>
                                  </p:childTnLst>
                                </p:cTn>
                              </p:par>
                            </p:childTnLst>
                          </p:cTn>
                        </p:par>
                        <p:par>
                          <p:cTn id="45" fill="hold">
                            <p:stCondLst>
                              <p:cond delay="1500"/>
                            </p:stCondLst>
                            <p:childTnLst>
                              <p:par>
                                <p:cTn id="46" presetID="22" presetClass="entr" presetSubtype="8" fill="hold" nodeType="afterEffect">
                                  <p:stCondLst>
                                    <p:cond delay="0"/>
                                  </p:stCondLst>
                                  <p:childTnLst>
                                    <p:set>
                                      <p:cBhvr>
                                        <p:cTn id="47" dur="1" fill="hold">
                                          <p:stCondLst>
                                            <p:cond delay="0"/>
                                          </p:stCondLst>
                                        </p:cTn>
                                        <p:tgtEl>
                                          <p:spTgt spid="41"/>
                                        </p:tgtEl>
                                        <p:attrNameLst>
                                          <p:attrName>style.visibility</p:attrName>
                                        </p:attrNameLst>
                                      </p:cBhvr>
                                      <p:to>
                                        <p:strVal val="visible"/>
                                      </p:to>
                                    </p:set>
                                    <p:animEffect transition="in" filter="wipe(left)">
                                      <p:cBhvr>
                                        <p:cTn id="48" dur="500"/>
                                        <p:tgtEl>
                                          <p:spTgt spid="41"/>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grpId="0" nodeType="clickEffect">
                                  <p:stCondLst>
                                    <p:cond delay="0"/>
                                  </p:stCondLst>
                                  <p:childTnLst>
                                    <p:set>
                                      <p:cBhvr>
                                        <p:cTn id="52" dur="1" fill="hold">
                                          <p:stCondLst>
                                            <p:cond delay="0"/>
                                          </p:stCondLst>
                                        </p:cTn>
                                        <p:tgtEl>
                                          <p:spTgt spid="36"/>
                                        </p:tgtEl>
                                        <p:attrNameLst>
                                          <p:attrName>style.visibility</p:attrName>
                                        </p:attrNameLst>
                                      </p:cBhvr>
                                      <p:to>
                                        <p:strVal val="visible"/>
                                      </p:to>
                                    </p:set>
                                    <p:animEffect transition="in" filter="wipe(left)">
                                      <p:cBhvr>
                                        <p:cTn id="53" dur="500"/>
                                        <p:tgtEl>
                                          <p:spTgt spid="36"/>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8" fill="hold" nodeType="clickEffect">
                                  <p:stCondLst>
                                    <p:cond delay="0"/>
                                  </p:stCondLst>
                                  <p:childTnLst>
                                    <p:set>
                                      <p:cBhvr>
                                        <p:cTn id="57" dur="1" fill="hold">
                                          <p:stCondLst>
                                            <p:cond delay="0"/>
                                          </p:stCondLst>
                                        </p:cTn>
                                        <p:tgtEl>
                                          <p:spTgt spid="3"/>
                                        </p:tgtEl>
                                        <p:attrNameLst>
                                          <p:attrName>style.visibility</p:attrName>
                                        </p:attrNameLst>
                                      </p:cBhvr>
                                      <p:to>
                                        <p:strVal val="visible"/>
                                      </p:to>
                                    </p:set>
                                    <p:animEffect transition="in" filter="wipe(left)">
                                      <p:cBhvr>
                                        <p:cTn id="58" dur="500"/>
                                        <p:tgtEl>
                                          <p:spTgt spid="3"/>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grpId="0" nodeType="clickEffect">
                                  <p:stCondLst>
                                    <p:cond delay="0"/>
                                  </p:stCondLst>
                                  <p:childTnLst>
                                    <p:set>
                                      <p:cBhvr>
                                        <p:cTn id="62" dur="1" fill="hold">
                                          <p:stCondLst>
                                            <p:cond delay="0"/>
                                          </p:stCondLst>
                                        </p:cTn>
                                        <p:tgtEl>
                                          <p:spTgt spid="23"/>
                                        </p:tgtEl>
                                        <p:attrNameLst>
                                          <p:attrName>style.visibility</p:attrName>
                                        </p:attrNameLst>
                                      </p:cBhvr>
                                      <p:to>
                                        <p:strVal val="visible"/>
                                      </p:to>
                                    </p:set>
                                    <p:animEffect transition="in" filter="wipe(left)">
                                      <p:cBhvr>
                                        <p:cTn id="63"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8" grpId="0"/>
      <p:bldP spid="36" grpId="0"/>
      <p:bldP spid="37" grpId="0"/>
      <p:bldP spid="7"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9165780" cy="6909474"/>
          </a:xfrm>
          <a:prstGeom prst="rect">
            <a:avLst/>
          </a:prstGeom>
        </p:spPr>
      </p:pic>
      <p:sp>
        <p:nvSpPr>
          <p:cNvPr id="22" name="矩形 21"/>
          <p:cNvSpPr/>
          <p:nvPr/>
        </p:nvSpPr>
        <p:spPr>
          <a:xfrm>
            <a:off x="-9030" y="0"/>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1" i="0" u="none" strike="noStrike" kern="1200" cap="none" spc="0" normalizeH="0" baseline="0" noProof="0" dirty="0">
                <a:ln>
                  <a:noFill/>
                </a:ln>
                <a:solidFill>
                  <a:prstClr val="white"/>
                </a:solidFill>
                <a:effectLst/>
                <a:uLnTx/>
                <a:uFillTx/>
                <a:latin typeface="隶书" panose="02010509060101010101" pitchFamily="49" charset="-122"/>
                <a:ea typeface="隶书" panose="02010509060101010101" pitchFamily="49" charset="-122"/>
                <a:cs typeface="+mn-cs"/>
              </a:rPr>
              <a:t>二、寻址方式</a:t>
            </a:r>
            <a:endParaRPr kumimoji="0" lang="zh-CN" altLang="en-US" sz="2800" b="1" i="0" u="none" strike="noStrike" kern="1200" cap="none" spc="0" normalizeH="0" baseline="0" noProof="0" dirty="0">
              <a:ln>
                <a:noFill/>
              </a:ln>
              <a:solidFill>
                <a:prstClr val="white"/>
              </a:solidFill>
              <a:effectLst/>
              <a:uLnTx/>
              <a:uFillTx/>
              <a:latin typeface="隶书" panose="02010509060101010101" pitchFamily="49" charset="-122"/>
              <a:ea typeface="隶书" panose="02010509060101010101" pitchFamily="49" charset="-122"/>
              <a:cs typeface="+mn-cs"/>
            </a:endParaRPr>
          </a:p>
        </p:txBody>
      </p:sp>
      <p:cxnSp>
        <p:nvCxnSpPr>
          <p:cNvPr id="31" name="直接连接符 30"/>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defRPr/>
            </a:pPr>
            <a:fld id="{90B05580-1B30-4DC4-85E2-3C084A02A098}" type="datetime1">
              <a:rPr kumimoji="0" lang="zh-CN" altLang="en-US" sz="1200" b="0" i="0" u="none" strike="noStrike" kern="1200" cap="none" spc="0" normalizeH="0" baseline="0" noProof="0" smtClean="0">
                <a:ln>
                  <a:noFill/>
                </a:ln>
                <a:solidFill>
                  <a:prstClr val="black">
                    <a:tint val="75000"/>
                  </a:prstClr>
                </a:solidFill>
                <a:effectLst/>
                <a:uLnTx/>
                <a:uFillTx/>
                <a:latin typeface="Calibri" panose="020F0502020204030204"/>
                <a:ea typeface="等线" panose="02010600030101010101" pitchFamily="2" charset="-122"/>
                <a:cs typeface="+mn-cs"/>
              </a:rPr>
            </a:fld>
            <a:endParaRPr kumimoji="0" lang="zh-CN" altLang="en-US" sz="1200" b="0" i="0" u="none" strike="noStrike" kern="1200" cap="none" spc="0" normalizeH="0" baseline="0" noProof="0" dirty="0">
              <a:ln>
                <a:noFill/>
              </a:ln>
              <a:solidFill>
                <a:prstClr val="black">
                  <a:tint val="75000"/>
                </a:prstClr>
              </a:solidFill>
              <a:effectLst/>
              <a:uLnTx/>
              <a:uFillTx/>
              <a:latin typeface="Calibri" panose="020F0502020204030204"/>
              <a:ea typeface="等线"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rPr>
              <a:t>计算机组成原理</a:t>
            </a:r>
            <a:r>
              <a:rPr kumimoji="0" lang="en-US" altLang="zh-CN" sz="12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rPr>
              <a:t>--</a:t>
            </a:r>
            <a:r>
              <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rPr>
              <a:t>第二章 指令系统</a:t>
            </a:r>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endParaRPr>
          </a:p>
        </p:txBody>
      </p:sp>
      <p:sp>
        <p:nvSpPr>
          <p:cNvPr id="8" name="灯片编号占位符 7"/>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CD331227-691F-4B7F-8493-F4368ED92163}" type="slidenum">
              <a:rPr kumimoji="0" lang="zh-CN" altLang="en-US" sz="1200" b="0" i="0" u="none" strike="noStrike" kern="1200" cap="none" spc="0" normalizeH="0" baseline="0" noProof="0" smtClean="0">
                <a:ln>
                  <a:noFill/>
                </a:ln>
                <a:solidFill>
                  <a:prstClr val="black">
                    <a:tint val="75000"/>
                  </a:prstClr>
                </a:solidFill>
                <a:effectLst/>
                <a:uLnTx/>
                <a:uFillTx/>
                <a:latin typeface="Calibri" panose="020F0502020204030204"/>
                <a:ea typeface="等线" panose="02010600030101010101" pitchFamily="2" charset="-122"/>
                <a:cs typeface="+mn-cs"/>
              </a:rPr>
            </a:fld>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endParaRPr>
          </a:p>
        </p:txBody>
      </p:sp>
      <p:sp>
        <p:nvSpPr>
          <p:cNvPr id="17" name="Text Box 4"/>
          <p:cNvSpPr txBox="1"/>
          <p:nvPr/>
        </p:nvSpPr>
        <p:spPr>
          <a:xfrm>
            <a:off x="141423" y="815398"/>
            <a:ext cx="6723833" cy="637675"/>
          </a:xfrm>
          <a:prstGeom prst="rect">
            <a:avLst/>
          </a:prstGeom>
          <a:noFill/>
          <a:ln w="9525">
            <a:noFill/>
          </a:ln>
        </p:spPr>
        <p:txBody>
          <a:bodyPr wrap="square" anchor="t">
            <a:spAutoFit/>
          </a:bodyPr>
          <a:lstStyle/>
          <a:p>
            <a:pPr lvl="0">
              <a:lnSpc>
                <a:spcPct val="150000"/>
              </a:lnSpc>
            </a:pPr>
            <a:r>
              <a:rPr kumimoji="0" lang="zh-CN" altLang="en-US" sz="2800" b="1" i="0" u="none" strike="noStrike" kern="1200" cap="none" spc="0" normalizeH="0" baseline="0" noProof="0" dirty="0">
                <a:ln>
                  <a:noFill/>
                </a:ln>
                <a:solidFill>
                  <a:srgbClr val="DF3C09"/>
                </a:solidFill>
                <a:effectLst/>
                <a:uLnTx/>
                <a:uFillTx/>
                <a:latin typeface="楷体" panose="02010609060101010101" pitchFamily="49" charset="-122"/>
                <a:ea typeface="楷体" panose="02010609060101010101" pitchFamily="49" charset="-122"/>
                <a:cs typeface="+mn-cs"/>
              </a:rPr>
              <a:t>（</a:t>
            </a:r>
            <a:r>
              <a:rPr lang="en-US" altLang="zh-CN" sz="2800" b="1" dirty="0">
                <a:solidFill>
                  <a:srgbClr val="DF3C09"/>
                </a:solidFill>
                <a:latin typeface="楷体" panose="02010609060101010101" pitchFamily="49" charset="-122"/>
                <a:ea typeface="楷体" panose="02010609060101010101" pitchFamily="49" charset="-122"/>
              </a:rPr>
              <a:t>3</a:t>
            </a:r>
            <a:r>
              <a:rPr lang="zh-CN" altLang="en-US" sz="2800" b="1" dirty="0">
                <a:solidFill>
                  <a:srgbClr val="DF3C09"/>
                </a:solidFill>
                <a:latin typeface="楷体" panose="02010609060101010101" pitchFamily="49" charset="-122"/>
                <a:ea typeface="楷体" panose="02010609060101010101" pitchFamily="49" charset="-122"/>
              </a:rPr>
              <a:t>）间接寻址及其变形</a:t>
            </a:r>
            <a:endParaRPr kumimoji="0" lang="en-US" altLang="zh-CN" sz="2800" b="1" i="0" u="none" strike="noStrike" kern="1200" cap="none" spc="0" normalizeH="0" baseline="0" noProof="0" dirty="0">
              <a:ln>
                <a:noFill/>
              </a:ln>
              <a:solidFill>
                <a:srgbClr val="DF3C09"/>
              </a:solidFill>
              <a:effectLst/>
              <a:uLnTx/>
              <a:uFillTx/>
              <a:latin typeface="楷体" panose="02010609060101010101" pitchFamily="49" charset="-122"/>
              <a:ea typeface="楷体" panose="02010609060101010101" pitchFamily="49" charset="-122"/>
              <a:cs typeface="+mn-cs"/>
            </a:endParaRPr>
          </a:p>
        </p:txBody>
      </p:sp>
      <p:sp>
        <p:nvSpPr>
          <p:cNvPr id="23" name="Text Box 4"/>
          <p:cNvSpPr txBox="1"/>
          <p:nvPr/>
        </p:nvSpPr>
        <p:spPr>
          <a:xfrm>
            <a:off x="277946" y="1362723"/>
            <a:ext cx="8887834" cy="5194307"/>
          </a:xfrm>
          <a:prstGeom prst="rect">
            <a:avLst/>
          </a:prstGeom>
          <a:noFill/>
          <a:ln w="9525">
            <a:noFill/>
          </a:ln>
        </p:spPr>
        <p:txBody>
          <a:bodyPr wrap="square" anchor="t">
            <a:spAutoFit/>
          </a:bodyPr>
          <a:lstStyle/>
          <a:p>
            <a:pPr lvl="0">
              <a:lnSpc>
                <a:spcPct val="120000"/>
              </a:lnSpc>
            </a:pPr>
            <a:r>
              <a:rPr lang="zh-CN" altLang="en-US" sz="2800" b="1" dirty="0">
                <a:solidFill>
                  <a:srgbClr val="0563C1"/>
                </a:solidFill>
                <a:latin typeface="楷体" panose="02010609060101010101" pitchFamily="49" charset="-122"/>
                <a:ea typeface="楷体" panose="02010609060101010101" pitchFamily="49" charset="-122"/>
              </a:rPr>
              <a:t>例：</a:t>
            </a:r>
            <a:r>
              <a:rPr lang="zh-CN" altLang="en-US" sz="2800" b="1" dirty="0">
                <a:latin typeface="楷体" panose="02010609060101010101" pitchFamily="49" charset="-122"/>
                <a:ea typeface="楷体" panose="02010609060101010101" pitchFamily="49" charset="-122"/>
              </a:rPr>
              <a:t>若主存储器数据区的地址与单元内容之间对应关系如下，指令给出地址码</a:t>
            </a:r>
            <a:r>
              <a:rPr lang="en-US" altLang="zh-CN" sz="2800" b="1" dirty="0">
                <a:latin typeface="楷体" panose="02010609060101010101" pitchFamily="49" charset="-122"/>
                <a:ea typeface="楷体" panose="02010609060101010101" pitchFamily="49" charset="-122"/>
              </a:rPr>
              <a:t>A=2000H</a:t>
            </a:r>
            <a:r>
              <a:rPr lang="zh-CN" altLang="en-US" sz="2800" b="1" dirty="0">
                <a:latin typeface="楷体" panose="02010609060101010101" pitchFamily="49" charset="-122"/>
                <a:ea typeface="楷体" panose="02010609060101010101" pitchFamily="49" charset="-122"/>
              </a:rPr>
              <a:t>，按间接寻址方式读取操作数。</a:t>
            </a:r>
            <a:endParaRPr lang="zh-CN" altLang="en-US" sz="2800" b="1" dirty="0">
              <a:latin typeface="楷体" panose="02010609060101010101" pitchFamily="49" charset="-122"/>
              <a:ea typeface="楷体" panose="02010609060101010101" pitchFamily="49" charset="-122"/>
            </a:endParaRPr>
          </a:p>
          <a:p>
            <a:pPr lvl="0">
              <a:lnSpc>
                <a:spcPct val="120000"/>
              </a:lnSpc>
            </a:pPr>
            <a:r>
              <a:rPr lang="zh-CN" altLang="en-US" sz="2800" b="1" dirty="0">
                <a:latin typeface="楷体" panose="02010609060101010101" pitchFamily="49" charset="-122"/>
                <a:ea typeface="楷体" panose="02010609060101010101" pitchFamily="49" charset="-122"/>
              </a:rPr>
              <a:t>            地址      存储内容</a:t>
            </a:r>
            <a:endParaRPr lang="zh-CN" altLang="en-US" sz="2800" b="1" dirty="0">
              <a:latin typeface="楷体" panose="02010609060101010101" pitchFamily="49" charset="-122"/>
              <a:ea typeface="楷体" panose="02010609060101010101" pitchFamily="49" charset="-122"/>
            </a:endParaRPr>
          </a:p>
          <a:p>
            <a:pPr lvl="0">
              <a:lnSpc>
                <a:spcPct val="120000"/>
              </a:lnSpc>
            </a:pPr>
            <a:r>
              <a:rPr lang="en-US" altLang="zh-CN" sz="2800" b="1" dirty="0">
                <a:latin typeface="楷体" panose="02010609060101010101" pitchFamily="49" charset="-122"/>
                <a:ea typeface="楷体" panose="02010609060101010101" pitchFamily="49" charset="-122"/>
              </a:rPr>
              <a:t>            1000H       4000H</a:t>
            </a:r>
            <a:endParaRPr lang="en-US" altLang="zh-CN" sz="2800" b="1" dirty="0">
              <a:latin typeface="楷体" panose="02010609060101010101" pitchFamily="49" charset="-122"/>
              <a:ea typeface="楷体" panose="02010609060101010101" pitchFamily="49" charset="-122"/>
            </a:endParaRPr>
          </a:p>
          <a:p>
            <a:pPr lvl="0">
              <a:lnSpc>
                <a:spcPct val="120000"/>
              </a:lnSpc>
            </a:pPr>
            <a:r>
              <a:rPr lang="en-US" altLang="zh-CN" sz="2800" b="1" dirty="0">
                <a:latin typeface="楷体" panose="02010609060101010101" pitchFamily="49" charset="-122"/>
                <a:ea typeface="楷体" panose="02010609060101010101" pitchFamily="49" charset="-122"/>
              </a:rPr>
              <a:t>            2000H       3000H</a:t>
            </a:r>
            <a:endParaRPr lang="en-US" altLang="zh-CN" sz="2800" b="1" dirty="0">
              <a:latin typeface="楷体" panose="02010609060101010101" pitchFamily="49" charset="-122"/>
              <a:ea typeface="楷体" panose="02010609060101010101" pitchFamily="49" charset="-122"/>
            </a:endParaRPr>
          </a:p>
          <a:p>
            <a:pPr lvl="0">
              <a:lnSpc>
                <a:spcPct val="120000"/>
              </a:lnSpc>
            </a:pPr>
            <a:r>
              <a:rPr lang="en-US" altLang="zh-CN" sz="2800" b="1" dirty="0">
                <a:latin typeface="楷体" panose="02010609060101010101" pitchFamily="49" charset="-122"/>
                <a:ea typeface="楷体" panose="02010609060101010101" pitchFamily="49" charset="-122"/>
              </a:rPr>
              <a:t>            3000H       AC00H</a:t>
            </a:r>
            <a:endParaRPr lang="en-US" altLang="zh-CN" sz="2800" b="1" dirty="0">
              <a:latin typeface="楷体" panose="02010609060101010101" pitchFamily="49" charset="-122"/>
              <a:ea typeface="楷体" panose="02010609060101010101" pitchFamily="49" charset="-122"/>
            </a:endParaRPr>
          </a:p>
          <a:p>
            <a:pPr lvl="0">
              <a:lnSpc>
                <a:spcPct val="120000"/>
              </a:lnSpc>
            </a:pPr>
            <a:r>
              <a:rPr lang="zh-CN" altLang="en-US" sz="2800" b="1" dirty="0">
                <a:latin typeface="楷体" panose="02010609060101010101" pitchFamily="49" charset="-122"/>
                <a:ea typeface="楷体" panose="02010609060101010101" pitchFamily="49" charset="-122"/>
              </a:rPr>
              <a:t>指令给出间址单元地址</a:t>
            </a:r>
            <a:r>
              <a:rPr lang="en-US" altLang="zh-CN" sz="2800" b="1" dirty="0">
                <a:latin typeface="楷体" panose="02010609060101010101" pitchFamily="49" charset="-122"/>
                <a:ea typeface="楷体" panose="02010609060101010101" pitchFamily="49" charset="-122"/>
              </a:rPr>
              <a:t>A=2000H</a:t>
            </a:r>
            <a:r>
              <a:rPr lang="zh-CN" altLang="en-US" sz="2800" b="1" dirty="0">
                <a:latin typeface="楷体" panose="02010609060101010101" pitchFamily="49" charset="-122"/>
                <a:ea typeface="楷体" panose="02010609060101010101" pitchFamily="49" charset="-122"/>
              </a:rPr>
              <a:t>；</a:t>
            </a:r>
            <a:endParaRPr lang="en-US" altLang="zh-CN" sz="2800" b="1" dirty="0">
              <a:latin typeface="楷体" panose="02010609060101010101" pitchFamily="49" charset="-122"/>
              <a:ea typeface="楷体" panose="02010609060101010101" pitchFamily="49" charset="-122"/>
            </a:endParaRPr>
          </a:p>
          <a:p>
            <a:pPr lvl="0">
              <a:lnSpc>
                <a:spcPct val="120000"/>
              </a:lnSpc>
            </a:pPr>
            <a:r>
              <a:rPr lang="zh-CN" altLang="en-US" sz="2800" b="1" dirty="0">
                <a:latin typeface="楷体" panose="02010609060101010101" pitchFamily="49" charset="-122"/>
                <a:ea typeface="楷体" panose="02010609060101010101" pitchFamily="49" charset="-122"/>
              </a:rPr>
              <a:t>据此访问主存储器，则操作数地址</a:t>
            </a:r>
            <a:r>
              <a:rPr lang="en-US" altLang="zh-CN" sz="2800" b="1" dirty="0">
                <a:latin typeface="楷体" panose="02010609060101010101" pitchFamily="49" charset="-122"/>
                <a:ea typeface="楷体" panose="02010609060101010101" pitchFamily="49" charset="-122"/>
              </a:rPr>
              <a:t>(A)=3000H</a:t>
            </a:r>
            <a:r>
              <a:rPr lang="zh-CN" altLang="en-US" sz="2800" b="1" dirty="0">
                <a:latin typeface="楷体" panose="02010609060101010101" pitchFamily="49" charset="-122"/>
                <a:ea typeface="楷体" panose="02010609060101010101" pitchFamily="49" charset="-122"/>
              </a:rPr>
              <a:t>；</a:t>
            </a:r>
            <a:endParaRPr lang="en-US" altLang="zh-CN" sz="2800" b="1" dirty="0">
              <a:latin typeface="楷体" panose="02010609060101010101" pitchFamily="49" charset="-122"/>
              <a:ea typeface="楷体" panose="02010609060101010101" pitchFamily="49" charset="-122"/>
            </a:endParaRPr>
          </a:p>
          <a:p>
            <a:pPr lvl="0">
              <a:lnSpc>
                <a:spcPct val="120000"/>
              </a:lnSpc>
            </a:pPr>
            <a:r>
              <a:rPr lang="zh-CN" altLang="en-US" sz="2800" b="1" dirty="0">
                <a:latin typeface="楷体" panose="02010609060101010101" pitchFamily="49" charset="-122"/>
                <a:ea typeface="楷体" panose="02010609060101010101" pitchFamily="49" charset="-122"/>
              </a:rPr>
              <a:t>按此地址再次访问主存储器，则操作数</a:t>
            </a:r>
            <a:r>
              <a:rPr lang="en-US" altLang="zh-CN" sz="2800" b="1" dirty="0">
                <a:latin typeface="楷体" panose="02010609060101010101" pitchFamily="49" charset="-122"/>
                <a:ea typeface="楷体" panose="02010609060101010101" pitchFamily="49" charset="-122"/>
              </a:rPr>
              <a:t>S=((A))= AC00H</a:t>
            </a:r>
            <a:r>
              <a:rPr lang="zh-CN" altLang="en-US" sz="2800" b="1" dirty="0">
                <a:latin typeface="楷体" panose="02010609060101010101" pitchFamily="49" charset="-122"/>
                <a:ea typeface="楷体" panose="02010609060101010101" pitchFamily="49" charset="-122"/>
              </a:rPr>
              <a:t>。</a:t>
            </a:r>
            <a:endParaRPr lang="en-US" altLang="zh-CN" sz="2800" b="1" dirty="0">
              <a:latin typeface="楷体" panose="02010609060101010101" pitchFamily="49" charset="-122"/>
              <a:ea typeface="楷体" panose="020106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3">
                                            <p:txEl>
                                              <p:pRg st="0" end="0"/>
                                            </p:txEl>
                                          </p:spTgt>
                                        </p:tgtEl>
                                        <p:attrNameLst>
                                          <p:attrName>style.visibility</p:attrName>
                                        </p:attrNameLst>
                                      </p:cBhvr>
                                      <p:to>
                                        <p:strVal val="visible"/>
                                      </p:to>
                                    </p:set>
                                    <p:animEffect transition="in" filter="wipe(left)">
                                      <p:cBhvr>
                                        <p:cTn id="7" dur="500"/>
                                        <p:tgtEl>
                                          <p:spTgt spid="2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3">
                                            <p:txEl>
                                              <p:pRg st="1" end="1"/>
                                            </p:txEl>
                                          </p:spTgt>
                                        </p:tgtEl>
                                        <p:attrNameLst>
                                          <p:attrName>style.visibility</p:attrName>
                                        </p:attrNameLst>
                                      </p:cBhvr>
                                      <p:to>
                                        <p:strVal val="visible"/>
                                      </p:to>
                                    </p:set>
                                    <p:animEffect transition="in" filter="wipe(left)">
                                      <p:cBhvr>
                                        <p:cTn id="12" dur="500"/>
                                        <p:tgtEl>
                                          <p:spTgt spid="2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3">
                                            <p:txEl>
                                              <p:pRg st="2" end="2"/>
                                            </p:txEl>
                                          </p:spTgt>
                                        </p:tgtEl>
                                        <p:attrNameLst>
                                          <p:attrName>style.visibility</p:attrName>
                                        </p:attrNameLst>
                                      </p:cBhvr>
                                      <p:to>
                                        <p:strVal val="visible"/>
                                      </p:to>
                                    </p:set>
                                    <p:animEffect transition="in" filter="wipe(left)">
                                      <p:cBhvr>
                                        <p:cTn id="17" dur="500"/>
                                        <p:tgtEl>
                                          <p:spTgt spid="2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3">
                                            <p:txEl>
                                              <p:pRg st="3" end="3"/>
                                            </p:txEl>
                                          </p:spTgt>
                                        </p:tgtEl>
                                        <p:attrNameLst>
                                          <p:attrName>style.visibility</p:attrName>
                                        </p:attrNameLst>
                                      </p:cBhvr>
                                      <p:to>
                                        <p:strVal val="visible"/>
                                      </p:to>
                                    </p:set>
                                    <p:animEffect transition="in" filter="wipe(left)">
                                      <p:cBhvr>
                                        <p:cTn id="22" dur="500"/>
                                        <p:tgtEl>
                                          <p:spTgt spid="2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3">
                                            <p:txEl>
                                              <p:pRg st="4" end="4"/>
                                            </p:txEl>
                                          </p:spTgt>
                                        </p:tgtEl>
                                        <p:attrNameLst>
                                          <p:attrName>style.visibility</p:attrName>
                                        </p:attrNameLst>
                                      </p:cBhvr>
                                      <p:to>
                                        <p:strVal val="visible"/>
                                      </p:to>
                                    </p:set>
                                    <p:animEffect transition="in" filter="wipe(left)">
                                      <p:cBhvr>
                                        <p:cTn id="27" dur="500"/>
                                        <p:tgtEl>
                                          <p:spTgt spid="2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3">
                                            <p:txEl>
                                              <p:pRg st="5" end="5"/>
                                            </p:txEl>
                                          </p:spTgt>
                                        </p:tgtEl>
                                        <p:attrNameLst>
                                          <p:attrName>style.visibility</p:attrName>
                                        </p:attrNameLst>
                                      </p:cBhvr>
                                      <p:to>
                                        <p:strVal val="visible"/>
                                      </p:to>
                                    </p:set>
                                    <p:animEffect transition="in" filter="wipe(left)">
                                      <p:cBhvr>
                                        <p:cTn id="32" dur="500"/>
                                        <p:tgtEl>
                                          <p:spTgt spid="2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3">
                                            <p:txEl>
                                              <p:pRg st="6" end="6"/>
                                            </p:txEl>
                                          </p:spTgt>
                                        </p:tgtEl>
                                        <p:attrNameLst>
                                          <p:attrName>style.visibility</p:attrName>
                                        </p:attrNameLst>
                                      </p:cBhvr>
                                      <p:to>
                                        <p:strVal val="visible"/>
                                      </p:to>
                                    </p:set>
                                    <p:animEffect transition="in" filter="wipe(left)">
                                      <p:cBhvr>
                                        <p:cTn id="37" dur="500"/>
                                        <p:tgtEl>
                                          <p:spTgt spid="2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3">
                                            <p:txEl>
                                              <p:pRg st="7" end="7"/>
                                            </p:txEl>
                                          </p:spTgt>
                                        </p:tgtEl>
                                        <p:attrNameLst>
                                          <p:attrName>style.visibility</p:attrName>
                                        </p:attrNameLst>
                                      </p:cBhvr>
                                      <p:to>
                                        <p:strVal val="visible"/>
                                      </p:to>
                                    </p:set>
                                    <p:animEffect transition="in" filter="wipe(left)">
                                      <p:cBhvr>
                                        <p:cTn id="42" dur="500"/>
                                        <p:tgtEl>
                                          <p:spTgt spid="2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9165780" cy="6909474"/>
          </a:xfrm>
          <a:prstGeom prst="rect">
            <a:avLst/>
          </a:prstGeom>
        </p:spPr>
      </p:pic>
      <p:sp>
        <p:nvSpPr>
          <p:cNvPr id="22" name="矩形 21"/>
          <p:cNvSpPr/>
          <p:nvPr/>
        </p:nvSpPr>
        <p:spPr>
          <a:xfrm>
            <a:off x="-9030" y="0"/>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1" i="0" u="none" strike="noStrike" kern="1200" cap="none" spc="0" normalizeH="0" baseline="0" noProof="0" dirty="0">
                <a:ln>
                  <a:noFill/>
                </a:ln>
                <a:solidFill>
                  <a:prstClr val="white"/>
                </a:solidFill>
                <a:effectLst/>
                <a:uLnTx/>
                <a:uFillTx/>
                <a:latin typeface="隶书" panose="02010509060101010101" pitchFamily="49" charset="-122"/>
                <a:ea typeface="隶书" panose="02010509060101010101" pitchFamily="49" charset="-122"/>
                <a:cs typeface="+mn-cs"/>
              </a:rPr>
              <a:t>二、寻址方式</a:t>
            </a:r>
            <a:endParaRPr kumimoji="0" lang="zh-CN" altLang="en-US" sz="2800" b="1" i="0" u="none" strike="noStrike" kern="1200" cap="none" spc="0" normalizeH="0" baseline="0" noProof="0" dirty="0">
              <a:ln>
                <a:noFill/>
              </a:ln>
              <a:solidFill>
                <a:prstClr val="white"/>
              </a:solidFill>
              <a:effectLst/>
              <a:uLnTx/>
              <a:uFillTx/>
              <a:latin typeface="隶书" panose="02010509060101010101" pitchFamily="49" charset="-122"/>
              <a:ea typeface="隶书" panose="02010509060101010101" pitchFamily="49" charset="-122"/>
              <a:cs typeface="+mn-cs"/>
            </a:endParaRPr>
          </a:p>
        </p:txBody>
      </p:sp>
      <p:cxnSp>
        <p:nvCxnSpPr>
          <p:cNvPr id="31" name="直接连接符 30"/>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defRPr/>
            </a:pPr>
            <a:fld id="{5BA56FC3-D276-4EB4-AFDC-7DBE2960B28C}" type="datetime1">
              <a:rPr kumimoji="0" lang="zh-CN" altLang="en-US" sz="1200" b="0" i="0" u="none" strike="noStrike" kern="1200" cap="none" spc="0" normalizeH="0" baseline="0" noProof="0" smtClean="0">
                <a:ln>
                  <a:noFill/>
                </a:ln>
                <a:solidFill>
                  <a:prstClr val="black">
                    <a:tint val="75000"/>
                  </a:prstClr>
                </a:solidFill>
                <a:effectLst/>
                <a:uLnTx/>
                <a:uFillTx/>
                <a:latin typeface="Calibri" panose="020F0502020204030204"/>
                <a:ea typeface="等线" panose="02010600030101010101" pitchFamily="2" charset="-122"/>
                <a:cs typeface="+mn-cs"/>
              </a:rPr>
            </a:fld>
            <a:endParaRPr kumimoji="0" lang="zh-CN" altLang="en-US" sz="1200" b="0" i="0" u="none" strike="noStrike" kern="1200" cap="none" spc="0" normalizeH="0" baseline="0" noProof="0" dirty="0">
              <a:ln>
                <a:noFill/>
              </a:ln>
              <a:solidFill>
                <a:prstClr val="black">
                  <a:tint val="75000"/>
                </a:prstClr>
              </a:solidFill>
              <a:effectLst/>
              <a:uLnTx/>
              <a:uFillTx/>
              <a:latin typeface="Calibri" panose="020F0502020204030204"/>
              <a:ea typeface="等线"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rPr>
              <a:t>计算机组成原理</a:t>
            </a:r>
            <a:r>
              <a:rPr kumimoji="0" lang="en-US" altLang="zh-CN" sz="12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rPr>
              <a:t>--</a:t>
            </a:r>
            <a:r>
              <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rPr>
              <a:t>第二章 指令系统</a:t>
            </a:r>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endParaRPr>
          </a:p>
        </p:txBody>
      </p:sp>
      <p:sp>
        <p:nvSpPr>
          <p:cNvPr id="8" name="灯片编号占位符 7"/>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CD331227-691F-4B7F-8493-F4368ED92163}" type="slidenum">
              <a:rPr kumimoji="0" lang="zh-CN" altLang="en-US" sz="1200" b="0" i="0" u="none" strike="noStrike" kern="1200" cap="none" spc="0" normalizeH="0" baseline="0" noProof="0" smtClean="0">
                <a:ln>
                  <a:noFill/>
                </a:ln>
                <a:solidFill>
                  <a:prstClr val="black">
                    <a:tint val="75000"/>
                  </a:prstClr>
                </a:solidFill>
                <a:effectLst/>
                <a:uLnTx/>
                <a:uFillTx/>
                <a:latin typeface="Calibri" panose="020F0502020204030204"/>
                <a:ea typeface="等线" panose="02010600030101010101" pitchFamily="2" charset="-122"/>
                <a:cs typeface="+mn-cs"/>
              </a:rPr>
            </a:fld>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endParaRPr>
          </a:p>
        </p:txBody>
      </p:sp>
      <p:sp>
        <p:nvSpPr>
          <p:cNvPr id="17" name="Text Box 4"/>
          <p:cNvSpPr txBox="1"/>
          <p:nvPr/>
        </p:nvSpPr>
        <p:spPr>
          <a:xfrm>
            <a:off x="141423" y="815398"/>
            <a:ext cx="6723833" cy="637675"/>
          </a:xfrm>
          <a:prstGeom prst="rect">
            <a:avLst/>
          </a:prstGeom>
          <a:noFill/>
          <a:ln w="9525">
            <a:noFill/>
          </a:ln>
        </p:spPr>
        <p:txBody>
          <a:bodyPr wrap="square" anchor="t">
            <a:spAutoFit/>
          </a:bodyPr>
          <a:lstStyle/>
          <a:p>
            <a:pPr lvl="0">
              <a:lnSpc>
                <a:spcPct val="150000"/>
              </a:lnSpc>
            </a:pPr>
            <a:r>
              <a:rPr kumimoji="0" lang="zh-CN" altLang="en-US" sz="2800" b="1" i="0" u="none" strike="noStrike" kern="1200" cap="none" spc="0" normalizeH="0" baseline="0" noProof="0" dirty="0">
                <a:ln>
                  <a:noFill/>
                </a:ln>
                <a:solidFill>
                  <a:srgbClr val="DF3C09"/>
                </a:solidFill>
                <a:effectLst/>
                <a:uLnTx/>
                <a:uFillTx/>
                <a:latin typeface="楷体" panose="02010609060101010101" pitchFamily="49" charset="-122"/>
                <a:ea typeface="楷体" panose="02010609060101010101" pitchFamily="49" charset="-122"/>
                <a:cs typeface="+mn-cs"/>
              </a:rPr>
              <a:t>（</a:t>
            </a:r>
            <a:r>
              <a:rPr lang="en-US" altLang="zh-CN" sz="2800" b="1" dirty="0">
                <a:solidFill>
                  <a:srgbClr val="DF3C09"/>
                </a:solidFill>
                <a:latin typeface="楷体" panose="02010609060101010101" pitchFamily="49" charset="-122"/>
                <a:ea typeface="楷体" panose="02010609060101010101" pitchFamily="49" charset="-122"/>
              </a:rPr>
              <a:t>3</a:t>
            </a:r>
            <a:r>
              <a:rPr lang="zh-CN" altLang="en-US" sz="2800" b="1" dirty="0">
                <a:solidFill>
                  <a:srgbClr val="DF3C09"/>
                </a:solidFill>
                <a:latin typeface="楷体" panose="02010609060101010101" pitchFamily="49" charset="-122"/>
                <a:ea typeface="楷体" panose="02010609060101010101" pitchFamily="49" charset="-122"/>
              </a:rPr>
              <a:t>）间接寻址及其变形</a:t>
            </a:r>
            <a:endParaRPr kumimoji="0" lang="en-US" altLang="zh-CN" sz="2800" b="1" i="0" u="none" strike="noStrike" kern="1200" cap="none" spc="0" normalizeH="0" baseline="0" noProof="0" dirty="0">
              <a:ln>
                <a:noFill/>
              </a:ln>
              <a:solidFill>
                <a:srgbClr val="DF3C09"/>
              </a:solidFill>
              <a:effectLst/>
              <a:uLnTx/>
              <a:uFillTx/>
              <a:latin typeface="楷体" panose="02010609060101010101" pitchFamily="49" charset="-122"/>
              <a:ea typeface="楷体" panose="02010609060101010101" pitchFamily="49" charset="-122"/>
              <a:cs typeface="+mn-cs"/>
            </a:endParaRPr>
          </a:p>
        </p:txBody>
      </p:sp>
      <p:sp>
        <p:nvSpPr>
          <p:cNvPr id="13" name="Text Box 4"/>
          <p:cNvSpPr txBox="1"/>
          <p:nvPr/>
        </p:nvSpPr>
        <p:spPr>
          <a:xfrm>
            <a:off x="141423" y="1584351"/>
            <a:ext cx="8915419" cy="3869329"/>
          </a:xfrm>
          <a:prstGeom prst="rect">
            <a:avLst/>
          </a:prstGeom>
          <a:noFill/>
          <a:ln w="9525">
            <a:noFill/>
          </a:ln>
        </p:spPr>
        <p:txBody>
          <a:bodyPr wrap="square" anchor="t">
            <a:spAutoFit/>
          </a:bodyPr>
          <a:lstStyle/>
          <a:p>
            <a:pPr lvl="0">
              <a:lnSpc>
                <a:spcPct val="150000"/>
              </a:lnSpc>
            </a:pPr>
            <a:r>
              <a:rPr lang="zh-CN" altLang="en-US" sz="2800" b="1" dirty="0">
                <a:latin typeface="楷体" panose="02010609060101010101" pitchFamily="49" charset="-122"/>
                <a:ea typeface="楷体" panose="02010609060101010101" pitchFamily="49" charset="-122"/>
              </a:rPr>
              <a:t>地址段提供的不一定就是操作数地址，如间接寻址方式。</a:t>
            </a:r>
            <a:endParaRPr lang="en-US" altLang="zh-CN" sz="2800" b="1" dirty="0">
              <a:latin typeface="楷体" panose="02010609060101010101" pitchFamily="49" charset="-122"/>
              <a:ea typeface="楷体" panose="02010609060101010101" pitchFamily="49" charset="-122"/>
            </a:endParaRPr>
          </a:p>
          <a:p>
            <a:pPr lvl="0">
              <a:lnSpc>
                <a:spcPct val="150000"/>
              </a:lnSpc>
            </a:pPr>
            <a:r>
              <a:rPr lang="zh-CN" altLang="en-US" sz="2800" b="1" dirty="0">
                <a:solidFill>
                  <a:srgbClr val="0563C1"/>
                </a:solidFill>
                <a:latin typeface="楷体" panose="02010609060101010101" pitchFamily="49" charset="-122"/>
                <a:ea typeface="楷体" panose="02010609060101010101" pitchFamily="49" charset="-122"/>
              </a:rPr>
              <a:t>② 寄存器间接寻址方式</a:t>
            </a:r>
            <a:endParaRPr lang="en-US" altLang="zh-CN" sz="2800" b="1" dirty="0">
              <a:solidFill>
                <a:srgbClr val="0563C1"/>
              </a:solidFill>
              <a:latin typeface="楷体" panose="02010609060101010101" pitchFamily="49" charset="-122"/>
              <a:ea typeface="楷体" panose="02010609060101010101" pitchFamily="49" charset="-122"/>
            </a:endParaRPr>
          </a:p>
          <a:p>
            <a:pPr lvl="0">
              <a:lnSpc>
                <a:spcPct val="150000"/>
              </a:lnSpc>
            </a:pPr>
            <a:r>
              <a:rPr lang="zh-CN" altLang="en-US" sz="2800" b="1" dirty="0">
                <a:latin typeface="楷体" panose="02010609060101010101" pitchFamily="49" charset="-122"/>
                <a:ea typeface="楷体" panose="02010609060101010101" pitchFamily="49" charset="-122"/>
              </a:rPr>
              <a:t>若指令中给出的地址码是</a:t>
            </a:r>
            <a:r>
              <a:rPr lang="zh-CN" altLang="en-US" sz="2800" b="1" dirty="0">
                <a:solidFill>
                  <a:srgbClr val="ED7D31"/>
                </a:solidFill>
                <a:latin typeface="楷体" panose="02010609060101010101" pitchFamily="49" charset="-122"/>
                <a:ea typeface="楷体" panose="02010609060101010101" pitchFamily="49" charset="-122"/>
              </a:rPr>
              <a:t>寄存器编码</a:t>
            </a:r>
            <a:r>
              <a:rPr lang="zh-CN" altLang="en-US" sz="2800" b="1" dirty="0">
                <a:latin typeface="楷体" panose="02010609060101010101" pitchFamily="49" charset="-122"/>
                <a:ea typeface="楷体" panose="02010609060101010101" pitchFamily="49" charset="-122"/>
              </a:rPr>
              <a:t>，被指定的寄存器中存放的是操作数地址，按照该地址访问某主存单元，该单元的内容为操作数，这种寻址方式称为寄存器间接寻址。</a:t>
            </a:r>
            <a:endParaRPr lang="en-US" altLang="zh-CN" sz="2800" b="1" dirty="0">
              <a:latin typeface="楷体" panose="02010609060101010101" pitchFamily="49" charset="-122"/>
              <a:ea typeface="楷体" panose="020106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wipe(left)">
                                      <p:cBhvr>
                                        <p:cTn id="7" dur="500"/>
                                        <p:tgtEl>
                                          <p:spTgt spid="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
                                            <p:txEl>
                                              <p:pRg st="1" end="1"/>
                                            </p:txEl>
                                          </p:spTgt>
                                        </p:tgtEl>
                                        <p:attrNameLst>
                                          <p:attrName>style.visibility</p:attrName>
                                        </p:attrNameLst>
                                      </p:cBhvr>
                                      <p:to>
                                        <p:strVal val="visible"/>
                                      </p:to>
                                    </p:set>
                                    <p:animEffect transition="in" filter="wipe(left)">
                                      <p:cBhvr>
                                        <p:cTn id="12" dur="500"/>
                                        <p:tgtEl>
                                          <p:spTgt spid="1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3">
                                            <p:txEl>
                                              <p:pRg st="2" end="2"/>
                                            </p:txEl>
                                          </p:spTgt>
                                        </p:tgtEl>
                                        <p:attrNameLst>
                                          <p:attrName>style.visibility</p:attrName>
                                        </p:attrNameLst>
                                      </p:cBhvr>
                                      <p:to>
                                        <p:strVal val="visible"/>
                                      </p:to>
                                    </p:set>
                                    <p:animEffect transition="in" filter="wipe(left)">
                                      <p:cBhvr>
                                        <p:cTn id="17" dur="500"/>
                                        <p:tgtEl>
                                          <p:spTgt spid="1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9165780" cy="6909474"/>
          </a:xfrm>
          <a:prstGeom prst="rect">
            <a:avLst/>
          </a:prstGeom>
        </p:spPr>
      </p:pic>
      <p:sp>
        <p:nvSpPr>
          <p:cNvPr id="22" name="矩形 21"/>
          <p:cNvSpPr/>
          <p:nvPr/>
        </p:nvSpPr>
        <p:spPr>
          <a:xfrm>
            <a:off x="-9030" y="0"/>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dirty="0"/>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1" i="0" u="none" strike="noStrike" kern="1200" cap="none" spc="0" normalizeH="0" baseline="0" noProof="0" dirty="0">
                <a:ln>
                  <a:noFill/>
                </a:ln>
                <a:solidFill>
                  <a:prstClr val="white"/>
                </a:solidFill>
                <a:effectLst/>
                <a:uLnTx/>
                <a:uFillTx/>
                <a:latin typeface="隶书" panose="02010509060101010101" pitchFamily="49" charset="-122"/>
                <a:ea typeface="隶书" panose="02010509060101010101" pitchFamily="49" charset="-122"/>
                <a:cs typeface="+mn-cs"/>
              </a:rPr>
              <a:t>二、寻址方式</a:t>
            </a:r>
            <a:endParaRPr kumimoji="0" lang="zh-CN" altLang="en-US" sz="2800" b="1" i="0" u="none" strike="noStrike" kern="1200" cap="none" spc="0" normalizeH="0" baseline="0" noProof="0" dirty="0">
              <a:ln>
                <a:noFill/>
              </a:ln>
              <a:solidFill>
                <a:prstClr val="white"/>
              </a:solidFill>
              <a:effectLst/>
              <a:uLnTx/>
              <a:uFillTx/>
              <a:latin typeface="隶书" panose="02010509060101010101" pitchFamily="49" charset="-122"/>
              <a:ea typeface="隶书" panose="02010509060101010101" pitchFamily="49" charset="-122"/>
              <a:cs typeface="+mn-cs"/>
            </a:endParaRPr>
          </a:p>
        </p:txBody>
      </p:sp>
      <p:cxnSp>
        <p:nvCxnSpPr>
          <p:cNvPr id="31" name="直接连接符 30"/>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defRPr/>
            </a:pPr>
            <a:fld id="{9A81173A-71E5-4649-9A0E-43B58CF2C47E}" type="datetime1">
              <a:rPr kumimoji="0" lang="zh-CN" altLang="en-US" sz="1200" b="0" i="0" u="none" strike="noStrike" kern="1200" cap="none" spc="0" normalizeH="0" baseline="0" noProof="0" smtClean="0">
                <a:ln>
                  <a:noFill/>
                </a:ln>
                <a:solidFill>
                  <a:prstClr val="black">
                    <a:tint val="75000"/>
                  </a:prstClr>
                </a:solidFill>
                <a:effectLst/>
                <a:uLnTx/>
                <a:uFillTx/>
                <a:latin typeface="Calibri" panose="020F0502020204030204"/>
                <a:ea typeface="等线" panose="02010600030101010101" pitchFamily="2" charset="-122"/>
                <a:cs typeface="+mn-cs"/>
              </a:rPr>
            </a:fld>
            <a:endParaRPr kumimoji="0" lang="zh-CN" altLang="en-US" sz="1200" b="0" i="0" u="none" strike="noStrike" kern="1200" cap="none" spc="0" normalizeH="0" baseline="0" noProof="0" dirty="0">
              <a:ln>
                <a:noFill/>
              </a:ln>
              <a:solidFill>
                <a:prstClr val="black">
                  <a:tint val="75000"/>
                </a:prstClr>
              </a:solidFill>
              <a:effectLst/>
              <a:uLnTx/>
              <a:uFillTx/>
              <a:latin typeface="Calibri" panose="020F0502020204030204"/>
              <a:ea typeface="等线"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rPr>
              <a:t>计算机组成原理</a:t>
            </a:r>
            <a:r>
              <a:rPr kumimoji="0" lang="en-US" altLang="zh-CN" sz="12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rPr>
              <a:t>--</a:t>
            </a:r>
            <a:r>
              <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rPr>
              <a:t>第二章 指令系统</a:t>
            </a:r>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endParaRPr>
          </a:p>
        </p:txBody>
      </p:sp>
      <p:sp>
        <p:nvSpPr>
          <p:cNvPr id="8" name="灯片编号占位符 7"/>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CD331227-691F-4B7F-8493-F4368ED92163}" type="slidenum">
              <a:rPr kumimoji="0" lang="zh-CN" altLang="en-US" sz="1200" b="0" i="0" u="none" strike="noStrike" kern="1200" cap="none" spc="0" normalizeH="0" baseline="0" noProof="0" smtClean="0">
                <a:ln>
                  <a:noFill/>
                </a:ln>
                <a:solidFill>
                  <a:prstClr val="black">
                    <a:tint val="75000"/>
                  </a:prstClr>
                </a:solidFill>
                <a:effectLst/>
                <a:uLnTx/>
                <a:uFillTx/>
                <a:latin typeface="Calibri" panose="020F0502020204030204"/>
                <a:ea typeface="等线" panose="02010600030101010101" pitchFamily="2" charset="-122"/>
                <a:cs typeface="+mn-cs"/>
              </a:rPr>
            </a:fld>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endParaRPr>
          </a:p>
        </p:txBody>
      </p:sp>
      <p:sp>
        <p:nvSpPr>
          <p:cNvPr id="17" name="Text Box 4"/>
          <p:cNvSpPr txBox="1"/>
          <p:nvPr/>
        </p:nvSpPr>
        <p:spPr>
          <a:xfrm>
            <a:off x="141423" y="729673"/>
            <a:ext cx="6723833" cy="637675"/>
          </a:xfrm>
          <a:prstGeom prst="rect">
            <a:avLst/>
          </a:prstGeom>
          <a:noFill/>
          <a:ln w="9525">
            <a:noFill/>
          </a:ln>
        </p:spPr>
        <p:txBody>
          <a:bodyPr wrap="square" anchor="t">
            <a:spAutoFit/>
          </a:bodyPr>
          <a:lstStyle/>
          <a:p>
            <a:pPr lvl="0">
              <a:lnSpc>
                <a:spcPct val="150000"/>
              </a:lnSpc>
            </a:pPr>
            <a:r>
              <a:rPr kumimoji="0" lang="zh-CN" altLang="en-US" sz="2800" b="1" i="0" u="none" strike="noStrike" kern="1200" cap="none" spc="0" normalizeH="0" baseline="0" noProof="0" dirty="0">
                <a:ln>
                  <a:noFill/>
                </a:ln>
                <a:solidFill>
                  <a:srgbClr val="DF3C09"/>
                </a:solidFill>
                <a:effectLst/>
                <a:uLnTx/>
                <a:uFillTx/>
                <a:latin typeface="楷体" panose="02010609060101010101" pitchFamily="49" charset="-122"/>
                <a:ea typeface="楷体" panose="02010609060101010101" pitchFamily="49" charset="-122"/>
                <a:cs typeface="+mn-cs"/>
              </a:rPr>
              <a:t>（</a:t>
            </a:r>
            <a:r>
              <a:rPr lang="en-US" altLang="zh-CN" sz="2800" b="1" dirty="0">
                <a:solidFill>
                  <a:srgbClr val="DF3C09"/>
                </a:solidFill>
                <a:latin typeface="楷体" panose="02010609060101010101" pitchFamily="49" charset="-122"/>
                <a:ea typeface="楷体" panose="02010609060101010101" pitchFamily="49" charset="-122"/>
              </a:rPr>
              <a:t>3</a:t>
            </a:r>
            <a:r>
              <a:rPr lang="zh-CN" altLang="en-US" sz="2800" b="1" dirty="0">
                <a:solidFill>
                  <a:srgbClr val="DF3C09"/>
                </a:solidFill>
                <a:latin typeface="楷体" panose="02010609060101010101" pitchFamily="49" charset="-122"/>
                <a:ea typeface="楷体" panose="02010609060101010101" pitchFamily="49" charset="-122"/>
              </a:rPr>
              <a:t>）间接寻址及其变形</a:t>
            </a:r>
            <a:endParaRPr kumimoji="0" lang="en-US" altLang="zh-CN" sz="2800" b="1" i="0" u="none" strike="noStrike" kern="1200" cap="none" spc="0" normalizeH="0" baseline="0" noProof="0" dirty="0">
              <a:ln>
                <a:noFill/>
              </a:ln>
              <a:solidFill>
                <a:srgbClr val="DF3C09"/>
              </a:solidFill>
              <a:effectLst/>
              <a:uLnTx/>
              <a:uFillTx/>
              <a:latin typeface="楷体" panose="02010609060101010101" pitchFamily="49" charset="-122"/>
              <a:ea typeface="楷体" panose="02010609060101010101" pitchFamily="49" charset="-122"/>
              <a:cs typeface="+mn-cs"/>
            </a:endParaRPr>
          </a:p>
        </p:txBody>
      </p:sp>
      <p:sp>
        <p:nvSpPr>
          <p:cNvPr id="23" name="Text Box 4"/>
          <p:cNvSpPr txBox="1"/>
          <p:nvPr/>
        </p:nvSpPr>
        <p:spPr>
          <a:xfrm>
            <a:off x="300171" y="5710573"/>
            <a:ext cx="8319248" cy="637675"/>
          </a:xfrm>
          <a:prstGeom prst="rect">
            <a:avLst/>
          </a:prstGeom>
          <a:noFill/>
          <a:ln w="9525">
            <a:noFill/>
          </a:ln>
        </p:spPr>
        <p:txBody>
          <a:bodyPr wrap="square" anchor="t">
            <a:spAutoFit/>
          </a:bodyPr>
          <a:lstStyle/>
          <a:p>
            <a:pPr lvl="0">
              <a:lnSpc>
                <a:spcPct val="150000"/>
              </a:lnSpc>
            </a:pPr>
            <a:r>
              <a:rPr lang="zh-CN" altLang="en-US" sz="2800" b="1" dirty="0">
                <a:latin typeface="楷体" panose="02010609060101010101" pitchFamily="49" charset="-122"/>
                <a:ea typeface="楷体" panose="02010609060101010101" pitchFamily="49" charset="-122"/>
              </a:rPr>
              <a:t>操作数</a:t>
            </a:r>
            <a:r>
              <a:rPr lang="en-US" altLang="zh-CN" sz="2800" b="1" dirty="0">
                <a:latin typeface="楷体" panose="02010609060101010101" pitchFamily="49" charset="-122"/>
                <a:ea typeface="楷体" panose="02010609060101010101" pitchFamily="49" charset="-122"/>
              </a:rPr>
              <a:t>S</a:t>
            </a:r>
            <a:r>
              <a:rPr lang="zh-CN" altLang="en-US" sz="2800" b="1" dirty="0">
                <a:latin typeface="楷体" panose="02010609060101010101" pitchFamily="49" charset="-122"/>
                <a:ea typeface="楷体" panose="02010609060101010101" pitchFamily="49" charset="-122"/>
              </a:rPr>
              <a:t>与寄存器</a:t>
            </a:r>
            <a:r>
              <a:rPr lang="en-US" altLang="zh-CN" sz="2800" b="1" dirty="0">
                <a:latin typeface="楷体" panose="02010609060101010101" pitchFamily="49" charset="-122"/>
                <a:ea typeface="楷体" panose="02010609060101010101" pitchFamily="49" charset="-122"/>
              </a:rPr>
              <a:t>Ri</a:t>
            </a:r>
            <a:r>
              <a:rPr lang="zh-CN" altLang="en-US" sz="2800" b="1" dirty="0">
                <a:latin typeface="楷体" panose="02010609060101010101" pitchFamily="49" charset="-122"/>
                <a:ea typeface="楷体" panose="02010609060101010101" pitchFamily="49" charset="-122"/>
              </a:rPr>
              <a:t>的关系为：</a:t>
            </a:r>
            <a:r>
              <a:rPr lang="en-US" altLang="zh-CN" sz="2800" b="1" dirty="0">
                <a:solidFill>
                  <a:srgbClr val="DF3C09"/>
                </a:solidFill>
                <a:latin typeface="楷体" panose="02010609060101010101" pitchFamily="49" charset="-122"/>
                <a:ea typeface="楷体" panose="02010609060101010101" pitchFamily="49" charset="-122"/>
              </a:rPr>
              <a:t>S=((Ri))</a:t>
            </a:r>
            <a:endParaRPr lang="en-US" altLang="zh-CN" sz="2800" b="1" dirty="0">
              <a:solidFill>
                <a:srgbClr val="DF3C09"/>
              </a:solidFill>
              <a:latin typeface="楷体" panose="02010609060101010101" pitchFamily="49" charset="-122"/>
              <a:ea typeface="楷体" panose="02010609060101010101" pitchFamily="49" charset="-122"/>
            </a:endParaRPr>
          </a:p>
        </p:txBody>
      </p:sp>
      <p:grpSp>
        <p:nvGrpSpPr>
          <p:cNvPr id="3" name="组合 2"/>
          <p:cNvGrpSpPr/>
          <p:nvPr/>
        </p:nvGrpSpPr>
        <p:grpSpPr>
          <a:xfrm>
            <a:off x="287471" y="4491831"/>
            <a:ext cx="8319247" cy="1284006"/>
            <a:chOff x="300171" y="4326731"/>
            <a:chExt cx="8319247" cy="1284006"/>
          </a:xfrm>
        </p:grpSpPr>
        <p:sp>
          <p:nvSpPr>
            <p:cNvPr id="43" name="Line 78"/>
            <p:cNvSpPr>
              <a:spLocks noChangeShapeType="1"/>
            </p:cNvSpPr>
            <p:nvPr/>
          </p:nvSpPr>
          <p:spPr bwMode="auto">
            <a:xfrm>
              <a:off x="1987550" y="5346438"/>
              <a:ext cx="997857" cy="21"/>
            </a:xfrm>
            <a:prstGeom prst="line">
              <a:avLst/>
            </a:prstGeom>
            <a:noFill/>
            <a:ln w="38100">
              <a:solidFill>
                <a:srgbClr val="000000"/>
              </a:solidFill>
              <a:round/>
              <a:tailEnd type="triangle" w="med" len="med"/>
            </a:ln>
            <a:extLst>
              <a:ext uri="{909E8E84-426E-40DD-AFC4-6F175D3DCCD1}">
                <a14:hiddenFill xmlns:a14="http://schemas.microsoft.com/office/drawing/2010/main">
                  <a:noFill/>
                </a14:hiddenFill>
              </a:ext>
            </a:extLst>
          </p:spPr>
          <p:txBody>
            <a:bodyP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endParaRPr>
            </a:p>
          </p:txBody>
        </p:sp>
        <p:sp>
          <p:nvSpPr>
            <p:cNvPr id="44" name="Text Box 4"/>
            <p:cNvSpPr txBox="1"/>
            <p:nvPr/>
          </p:nvSpPr>
          <p:spPr>
            <a:xfrm>
              <a:off x="300171" y="4326731"/>
              <a:ext cx="8319247" cy="1284006"/>
            </a:xfrm>
            <a:prstGeom prst="rect">
              <a:avLst/>
            </a:prstGeom>
            <a:noFill/>
            <a:ln w="9525">
              <a:noFill/>
            </a:ln>
          </p:spPr>
          <p:txBody>
            <a:bodyPr wrap="square" anchor="t">
              <a:spAutoFit/>
            </a:bodyPr>
            <a:lstStyle/>
            <a:p>
              <a:pPr lvl="0">
                <a:lnSpc>
                  <a:spcPct val="150000"/>
                </a:lnSpc>
              </a:pPr>
              <a:r>
                <a:rPr lang="zh-CN" altLang="en-US" sz="2800" b="1" dirty="0">
                  <a:solidFill>
                    <a:srgbClr val="0563C1"/>
                  </a:solidFill>
                  <a:latin typeface="楷体" panose="02010609060101010101" pitchFamily="49" charset="-122"/>
                  <a:ea typeface="楷体" panose="02010609060101010101" pitchFamily="49" charset="-122"/>
                </a:rPr>
                <a:t>寻址过程</a:t>
              </a:r>
              <a:r>
                <a:rPr lang="zh-CN" altLang="en-US" sz="2800" b="1" dirty="0">
                  <a:solidFill>
                    <a:prstClr val="black"/>
                  </a:solidFill>
                  <a:latin typeface="楷体" panose="02010609060101010101" pitchFamily="49" charset="-122"/>
                  <a:ea typeface="楷体" panose="02010609060101010101" pitchFamily="49" charset="-122"/>
                </a:rPr>
                <a:t>：</a:t>
              </a:r>
              <a:endParaRPr lang="en-US" altLang="zh-CN" sz="2800" b="1" dirty="0">
                <a:solidFill>
                  <a:prstClr val="black"/>
                </a:solidFill>
                <a:latin typeface="楷体" panose="02010609060101010101" pitchFamily="49" charset="-122"/>
                <a:ea typeface="楷体" panose="02010609060101010101" pitchFamily="49" charset="-122"/>
              </a:endParaRPr>
            </a:p>
            <a:p>
              <a:pPr lvl="0">
                <a:lnSpc>
                  <a:spcPct val="150000"/>
                </a:lnSpc>
              </a:pPr>
              <a:r>
                <a:rPr lang="zh-CN" altLang="en-US" sz="2800" b="1" dirty="0">
                  <a:solidFill>
                    <a:prstClr val="black"/>
                  </a:solidFill>
                  <a:latin typeface="楷体" panose="02010609060101010101" pitchFamily="49" charset="-122"/>
                  <a:ea typeface="楷体" panose="02010609060101010101" pitchFamily="49" charset="-122"/>
                </a:rPr>
                <a:t>寄存器号       操作数地址         操作数</a:t>
              </a:r>
              <a:endPar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endParaRPr>
            </a:p>
          </p:txBody>
        </p:sp>
        <p:sp>
          <p:nvSpPr>
            <p:cNvPr id="45" name="Text Box 4"/>
            <p:cNvSpPr txBox="1"/>
            <p:nvPr/>
          </p:nvSpPr>
          <p:spPr>
            <a:xfrm>
              <a:off x="2200067" y="4708763"/>
              <a:ext cx="664279" cy="637675"/>
            </a:xfrm>
            <a:prstGeom prst="rect">
              <a:avLst/>
            </a:prstGeom>
            <a:noFill/>
            <a:ln w="9525">
              <a:noFill/>
            </a:ln>
          </p:spPr>
          <p:txBody>
            <a:bodyPr wrap="square" anchor="t">
              <a:spAutoFit/>
            </a:bodyPr>
            <a:lstStyle/>
            <a:p>
              <a:pPr marL="0" marR="0" lvl="0" indent="0" algn="l" defTabSz="457200" rtl="0" eaLnBrk="1" fontAlgn="auto" latinLnBrk="0" hangingPunct="1">
                <a:lnSpc>
                  <a:spcPct val="15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Ri</a:t>
              </a:r>
              <a:endPar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endParaRPr>
            </a:p>
          </p:txBody>
        </p:sp>
        <p:sp>
          <p:nvSpPr>
            <p:cNvPr id="46" name="Line 78"/>
            <p:cNvSpPr>
              <a:spLocks noChangeShapeType="1"/>
            </p:cNvSpPr>
            <p:nvPr/>
          </p:nvSpPr>
          <p:spPr bwMode="auto">
            <a:xfrm>
              <a:off x="5255862" y="5346425"/>
              <a:ext cx="997857" cy="21"/>
            </a:xfrm>
            <a:prstGeom prst="line">
              <a:avLst/>
            </a:prstGeom>
            <a:noFill/>
            <a:ln w="38100">
              <a:solidFill>
                <a:srgbClr val="000000"/>
              </a:solidFill>
              <a:round/>
              <a:tailEnd type="triangle" w="med" len="med"/>
            </a:ln>
            <a:extLst>
              <a:ext uri="{909E8E84-426E-40DD-AFC4-6F175D3DCCD1}">
                <a14:hiddenFill xmlns:a14="http://schemas.microsoft.com/office/drawing/2010/main">
                  <a:noFill/>
                </a14:hiddenFill>
              </a:ext>
            </a:extLst>
          </p:spPr>
          <p:txBody>
            <a:bodyP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endParaRPr>
            </a:p>
          </p:txBody>
        </p:sp>
        <p:sp>
          <p:nvSpPr>
            <p:cNvPr id="47" name="Text Box 4"/>
            <p:cNvSpPr txBox="1"/>
            <p:nvPr/>
          </p:nvSpPr>
          <p:spPr>
            <a:xfrm>
              <a:off x="5468379" y="4708750"/>
              <a:ext cx="664279" cy="637675"/>
            </a:xfrm>
            <a:prstGeom prst="rect">
              <a:avLst/>
            </a:prstGeom>
            <a:noFill/>
            <a:ln w="9525">
              <a:noFill/>
            </a:ln>
          </p:spPr>
          <p:txBody>
            <a:bodyPr wrap="square" anchor="t">
              <a:spAutoFit/>
            </a:bodyPr>
            <a:lstStyle/>
            <a:p>
              <a:pPr marL="0" marR="0" lvl="0" indent="0" algn="l" defTabSz="457200" rtl="0" eaLnBrk="1" fontAlgn="auto" latinLnBrk="0" hangingPunct="1">
                <a:lnSpc>
                  <a:spcPct val="15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M</a:t>
              </a:r>
              <a:endPar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endParaRPr>
            </a:p>
          </p:txBody>
        </p:sp>
      </p:grpSp>
      <p:sp>
        <p:nvSpPr>
          <p:cNvPr id="48" name="矩形 47"/>
          <p:cNvSpPr/>
          <p:nvPr/>
        </p:nvSpPr>
        <p:spPr>
          <a:xfrm>
            <a:off x="246561" y="1310045"/>
            <a:ext cx="8796385" cy="1384995"/>
          </a:xfrm>
          <a:prstGeom prst="rect">
            <a:avLst/>
          </a:prstGeom>
          <a:noFill/>
          <a:ln w="9525">
            <a:noFill/>
          </a:ln>
        </p:spPr>
        <p:txBody>
          <a:bodyPr wrap="square" anchor="t">
            <a:spAutoFit/>
          </a:bodyPr>
          <a:lstStyle/>
          <a:p>
            <a:r>
              <a:rPr lang="zh-CN" altLang="en-US" sz="2800" b="1" dirty="0">
                <a:latin typeface="楷体" panose="02010609060101010101" pitchFamily="49" charset="-122"/>
                <a:ea typeface="楷体" panose="02010609060101010101" pitchFamily="49" charset="-122"/>
              </a:rPr>
              <a:t>指令在地址段给出的是寄存器号</a:t>
            </a:r>
            <a:r>
              <a:rPr lang="en-US" altLang="zh-CN" sz="2800" b="1" dirty="0">
                <a:latin typeface="楷体" panose="02010609060101010101" pitchFamily="49" charset="-122"/>
                <a:ea typeface="楷体" panose="02010609060101010101" pitchFamily="49" charset="-122"/>
              </a:rPr>
              <a:t>Ri</a:t>
            </a:r>
            <a:r>
              <a:rPr lang="zh-CN" altLang="en-US" sz="2800" b="1" dirty="0">
                <a:latin typeface="楷体" panose="02010609060101010101" pitchFamily="49" charset="-122"/>
                <a:ea typeface="楷体" panose="02010609060101010101" pitchFamily="49" charset="-122"/>
              </a:rPr>
              <a:t>，从</a:t>
            </a:r>
            <a:r>
              <a:rPr lang="en-US" altLang="zh-CN" sz="2800" b="1" dirty="0">
                <a:latin typeface="楷体" panose="02010609060101010101" pitchFamily="49" charset="-122"/>
                <a:ea typeface="楷体" panose="02010609060101010101" pitchFamily="49" charset="-122"/>
              </a:rPr>
              <a:t>Ri</a:t>
            </a:r>
            <a:r>
              <a:rPr lang="zh-CN" altLang="en-US" sz="2800" b="1" dirty="0">
                <a:latin typeface="楷体" panose="02010609060101010101" pitchFamily="49" charset="-122"/>
                <a:ea typeface="楷体" panose="02010609060101010101" pitchFamily="49" charset="-122"/>
              </a:rPr>
              <a:t>中读出的是操作数地址</a:t>
            </a:r>
            <a:r>
              <a:rPr lang="en-US" altLang="zh-CN" sz="2800" b="1" dirty="0">
                <a:latin typeface="楷体" panose="02010609060101010101" pitchFamily="49" charset="-122"/>
                <a:ea typeface="楷体" panose="02010609060101010101" pitchFamily="49" charset="-122"/>
              </a:rPr>
              <a:t>A</a:t>
            </a:r>
            <a:r>
              <a:rPr lang="zh-CN" altLang="en-US" sz="2800" b="1" dirty="0">
                <a:latin typeface="楷体" panose="02010609060101010101" pitchFamily="49" charset="-122"/>
                <a:ea typeface="楷体" panose="02010609060101010101" pitchFamily="49" charset="-122"/>
              </a:rPr>
              <a:t>，按地址码</a:t>
            </a:r>
            <a:r>
              <a:rPr lang="en-US" altLang="zh-CN" sz="2800" b="1" dirty="0">
                <a:latin typeface="楷体" panose="02010609060101010101" pitchFamily="49" charset="-122"/>
                <a:ea typeface="楷体" panose="02010609060101010101" pitchFamily="49" charset="-122"/>
              </a:rPr>
              <a:t>A</a:t>
            </a:r>
            <a:r>
              <a:rPr lang="zh-CN" altLang="en-US" sz="2800" b="1" dirty="0">
                <a:latin typeface="楷体" panose="02010609060101010101" pitchFamily="49" charset="-122"/>
                <a:ea typeface="楷体" panose="02010609060101010101" pitchFamily="49" charset="-122"/>
              </a:rPr>
              <a:t>访问主存，从相应单元中读取操作数</a:t>
            </a:r>
            <a:r>
              <a:rPr lang="en-US" altLang="zh-CN" sz="2800" b="1" dirty="0">
                <a:latin typeface="楷体" panose="02010609060101010101" pitchFamily="49" charset="-122"/>
                <a:ea typeface="楷体" panose="02010609060101010101" pitchFamily="49" charset="-122"/>
              </a:rPr>
              <a:t>S</a:t>
            </a:r>
            <a:r>
              <a:rPr lang="zh-CN" altLang="en-US" sz="2800" b="1" dirty="0">
                <a:latin typeface="楷体" panose="02010609060101010101" pitchFamily="49" charset="-122"/>
                <a:ea typeface="楷体" panose="02010609060101010101" pitchFamily="49" charset="-122"/>
              </a:rPr>
              <a:t>。</a:t>
            </a:r>
            <a:endParaRPr lang="zh-CN" altLang="en-US" sz="2800" b="1" dirty="0">
              <a:latin typeface="楷体" panose="02010609060101010101" pitchFamily="49" charset="-122"/>
              <a:ea typeface="楷体" panose="02010609060101010101" pitchFamily="49" charset="-122"/>
            </a:endParaRPr>
          </a:p>
        </p:txBody>
      </p:sp>
      <p:grpSp>
        <p:nvGrpSpPr>
          <p:cNvPr id="49" name="Group 21"/>
          <p:cNvGrpSpPr/>
          <p:nvPr/>
        </p:nvGrpSpPr>
        <p:grpSpPr bwMode="auto">
          <a:xfrm>
            <a:off x="300171" y="2800092"/>
            <a:ext cx="5208589" cy="962029"/>
            <a:chOff x="1248" y="2208"/>
            <a:chExt cx="3281" cy="606"/>
          </a:xfrm>
        </p:grpSpPr>
        <p:sp>
          <p:nvSpPr>
            <p:cNvPr id="50" name="Text Box 22"/>
            <p:cNvSpPr txBox="1">
              <a:spLocks noChangeArrowheads="1"/>
            </p:cNvSpPr>
            <p:nvPr/>
          </p:nvSpPr>
          <p:spPr bwMode="auto">
            <a:xfrm>
              <a:off x="1248" y="2208"/>
              <a:ext cx="3281" cy="601"/>
            </a:xfrm>
            <a:prstGeom prst="rect">
              <a:avLst/>
            </a:prstGeom>
            <a:solidFill>
              <a:srgbClr val="FEFEFA"/>
            </a:solidFill>
            <a:ln w="38100">
              <a:solidFill>
                <a:schemeClr val="tx1"/>
              </a:solidFill>
              <a:miter lim="800000"/>
              <a:headEnd type="none" w="sm" len="sm"/>
              <a:tailEnd type="none" w="sm" len="sm"/>
            </a:ln>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dirty="0">
                  <a:latin typeface="楷体" panose="02010609060101010101" pitchFamily="49" charset="-122"/>
                  <a:ea typeface="楷体" panose="02010609060101010101" pitchFamily="49" charset="-122"/>
                </a:rPr>
                <a:t> OP  </a:t>
              </a:r>
              <a:r>
                <a:rPr lang="zh-CN" altLang="en-US" sz="2800" dirty="0">
                  <a:latin typeface="楷体" panose="02010609060101010101" pitchFamily="49" charset="-122"/>
                  <a:ea typeface="楷体" panose="02010609060101010101" pitchFamily="49" charset="-122"/>
                </a:rPr>
                <a:t>地址</a:t>
              </a:r>
              <a:r>
                <a:rPr lang="en-US" altLang="zh-CN" sz="2800" dirty="0">
                  <a:latin typeface="楷体" panose="02010609060101010101" pitchFamily="49" charset="-122"/>
                  <a:ea typeface="楷体" panose="02010609060101010101" pitchFamily="49" charset="-122"/>
                </a:rPr>
                <a:t>1     </a:t>
              </a:r>
              <a:r>
                <a:rPr lang="zh-CN" altLang="en-US" sz="2800" dirty="0">
                  <a:latin typeface="楷体" panose="02010609060101010101" pitchFamily="49" charset="-122"/>
                  <a:ea typeface="楷体" panose="02010609060101010101" pitchFamily="49" charset="-122"/>
                </a:rPr>
                <a:t>地址</a:t>
              </a:r>
              <a:r>
                <a:rPr lang="en-US" altLang="zh-CN" sz="2800" dirty="0">
                  <a:latin typeface="楷体" panose="02010609060101010101" pitchFamily="49" charset="-122"/>
                  <a:ea typeface="楷体" panose="02010609060101010101" pitchFamily="49" charset="-122"/>
                </a:rPr>
                <a:t>2=XXX</a:t>
              </a:r>
              <a:endParaRPr lang="en-US" altLang="zh-CN" sz="2800" dirty="0">
                <a:latin typeface="楷体" panose="02010609060101010101" pitchFamily="49" charset="-122"/>
                <a:ea typeface="楷体" panose="02010609060101010101" pitchFamily="49" charset="-122"/>
              </a:endParaRPr>
            </a:p>
            <a:p>
              <a:pPr eaLnBrk="1" hangingPunct="1"/>
              <a:r>
                <a:rPr lang="en-US" altLang="zh-CN" sz="2800" dirty="0">
                  <a:latin typeface="楷体" panose="02010609060101010101" pitchFamily="49" charset="-122"/>
                  <a:ea typeface="楷体" panose="02010609060101010101" pitchFamily="49" charset="-122"/>
                </a:rPr>
                <a:t>           </a:t>
              </a:r>
              <a:r>
                <a:rPr lang="zh-CN" altLang="en-US" sz="2800" dirty="0">
                  <a:latin typeface="楷体" panose="02010609060101010101" pitchFamily="49" charset="-122"/>
                  <a:ea typeface="楷体" panose="02010609060101010101" pitchFamily="49" charset="-122"/>
                </a:rPr>
                <a:t>（寄存器</a:t>
              </a:r>
              <a:r>
                <a:rPr lang="en-US" altLang="zh-CN" sz="2800" dirty="0">
                  <a:latin typeface="楷体" panose="02010609060101010101" pitchFamily="49" charset="-122"/>
                  <a:ea typeface="楷体" panose="02010609060101010101" pitchFamily="49" charset="-122"/>
                </a:rPr>
                <a:t>Ri</a:t>
              </a:r>
              <a:r>
                <a:rPr lang="zh-CN" altLang="en-US" sz="2800" dirty="0">
                  <a:latin typeface="楷体" panose="02010609060101010101" pitchFamily="49" charset="-122"/>
                  <a:ea typeface="楷体" panose="02010609060101010101" pitchFamily="49" charset="-122"/>
                </a:rPr>
                <a:t>的编号）</a:t>
              </a:r>
              <a:endParaRPr lang="en-US" altLang="zh-CN" sz="2800" dirty="0">
                <a:latin typeface="楷体" panose="02010609060101010101" pitchFamily="49" charset="-122"/>
                <a:ea typeface="楷体" panose="02010609060101010101" pitchFamily="49" charset="-122"/>
              </a:endParaRPr>
            </a:p>
          </p:txBody>
        </p:sp>
        <p:sp>
          <p:nvSpPr>
            <p:cNvPr id="51" name="Line 23"/>
            <p:cNvSpPr>
              <a:spLocks noChangeShapeType="1"/>
            </p:cNvSpPr>
            <p:nvPr/>
          </p:nvSpPr>
          <p:spPr bwMode="auto">
            <a:xfrm flipH="1">
              <a:off x="1755" y="2208"/>
              <a:ext cx="0" cy="601"/>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sz="2800">
                <a:latin typeface="楷体" panose="02010609060101010101" pitchFamily="49" charset="-122"/>
                <a:ea typeface="楷体" panose="02010609060101010101" pitchFamily="49" charset="-122"/>
              </a:endParaRPr>
            </a:p>
          </p:txBody>
        </p:sp>
        <p:sp>
          <p:nvSpPr>
            <p:cNvPr id="52" name="Line 24"/>
            <p:cNvSpPr>
              <a:spLocks noChangeShapeType="1"/>
            </p:cNvSpPr>
            <p:nvPr/>
          </p:nvSpPr>
          <p:spPr bwMode="auto">
            <a:xfrm flipH="1">
              <a:off x="2546" y="2208"/>
              <a:ext cx="0" cy="606"/>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sz="2800">
                <a:latin typeface="楷体" panose="02010609060101010101" pitchFamily="49" charset="-122"/>
                <a:ea typeface="楷体" panose="02010609060101010101" pitchFamily="49" charset="-122"/>
              </a:endParaRPr>
            </a:p>
          </p:txBody>
        </p:sp>
      </p:grpSp>
      <p:sp>
        <p:nvSpPr>
          <p:cNvPr id="53" name="Line 78"/>
          <p:cNvSpPr>
            <a:spLocks noChangeShapeType="1"/>
          </p:cNvSpPr>
          <p:nvPr/>
        </p:nvSpPr>
        <p:spPr bwMode="auto">
          <a:xfrm flipH="1">
            <a:off x="3698527" y="3761607"/>
            <a:ext cx="0" cy="398576"/>
          </a:xfrm>
          <a:prstGeom prst="line">
            <a:avLst/>
          </a:prstGeom>
          <a:noFill/>
          <a:ln w="38100">
            <a:solidFill>
              <a:srgbClr val="000000"/>
            </a:solidFill>
            <a:round/>
            <a:headEnd type="none" w="med" len="med"/>
            <a:tailEnd type="triangle" w="med" len="me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54" name="Line 78"/>
          <p:cNvSpPr>
            <a:spLocks noChangeShapeType="1"/>
          </p:cNvSpPr>
          <p:nvPr/>
        </p:nvSpPr>
        <p:spPr bwMode="auto">
          <a:xfrm flipV="1">
            <a:off x="5791200" y="4450340"/>
            <a:ext cx="692951" cy="10200"/>
          </a:xfrm>
          <a:prstGeom prst="line">
            <a:avLst/>
          </a:prstGeom>
          <a:noFill/>
          <a:ln w="38100">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sz="2400" dirty="0">
              <a:latin typeface="楷体" panose="02010609060101010101" pitchFamily="49" charset="-122"/>
              <a:ea typeface="楷体" panose="02010609060101010101" pitchFamily="49" charset="-122"/>
            </a:endParaRPr>
          </a:p>
        </p:txBody>
      </p:sp>
      <p:sp>
        <p:nvSpPr>
          <p:cNvPr id="55" name="Text Box 74"/>
          <p:cNvSpPr txBox="1">
            <a:spLocks noChangeArrowheads="1"/>
          </p:cNvSpPr>
          <p:nvPr/>
        </p:nvSpPr>
        <p:spPr bwMode="auto">
          <a:xfrm>
            <a:off x="2317277" y="4165948"/>
            <a:ext cx="692951"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dirty="0">
                <a:latin typeface="楷体" panose="02010609060101010101" pitchFamily="49" charset="-122"/>
                <a:ea typeface="楷体" panose="02010609060101010101" pitchFamily="49" charset="-122"/>
              </a:rPr>
              <a:t>Ri</a:t>
            </a:r>
            <a:endParaRPr lang="en-US" altLang="zh-CN" sz="2800" dirty="0">
              <a:latin typeface="楷体" panose="02010609060101010101" pitchFamily="49" charset="-122"/>
              <a:ea typeface="楷体" panose="02010609060101010101" pitchFamily="49" charset="-122"/>
            </a:endParaRPr>
          </a:p>
        </p:txBody>
      </p:sp>
      <p:sp>
        <p:nvSpPr>
          <p:cNvPr id="56" name="Text Box 74"/>
          <p:cNvSpPr txBox="1">
            <a:spLocks noChangeArrowheads="1"/>
          </p:cNvSpPr>
          <p:nvPr/>
        </p:nvSpPr>
        <p:spPr bwMode="auto">
          <a:xfrm>
            <a:off x="2986416" y="4174182"/>
            <a:ext cx="2804784" cy="523220"/>
          </a:xfrm>
          <a:prstGeom prst="rect">
            <a:avLst/>
          </a:prstGeom>
          <a:solidFill>
            <a:schemeClr val="bg1"/>
          </a:solidFill>
          <a:ln w="38100">
            <a:solidFill>
              <a:schemeClr val="tx1"/>
            </a:solidFill>
          </a:ln>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algn="ctr">
              <a:spcBef>
                <a:spcPct val="50000"/>
              </a:spcBef>
            </a:pPr>
            <a:r>
              <a:rPr lang="en-US" altLang="zh-CN" sz="2800" dirty="0">
                <a:latin typeface="楷体" panose="02010609060101010101" pitchFamily="49" charset="-122"/>
                <a:ea typeface="楷体" panose="02010609060101010101" pitchFamily="49" charset="-122"/>
              </a:rPr>
              <a:t>A</a:t>
            </a:r>
            <a:r>
              <a:rPr lang="zh-CN" altLang="en-US" sz="2800" dirty="0">
                <a:latin typeface="楷体" panose="02010609060101010101" pitchFamily="49" charset="-122"/>
                <a:ea typeface="楷体" panose="02010609060101010101" pitchFamily="49" charset="-122"/>
              </a:rPr>
              <a:t>（操作数地址）</a:t>
            </a:r>
            <a:endParaRPr lang="en-US" altLang="zh-CN" sz="2800" dirty="0">
              <a:latin typeface="楷体" panose="02010609060101010101" pitchFamily="49" charset="-122"/>
              <a:ea typeface="楷体" panose="02010609060101010101" pitchFamily="49" charset="-122"/>
            </a:endParaRPr>
          </a:p>
        </p:txBody>
      </p:sp>
      <p:grpSp>
        <p:nvGrpSpPr>
          <p:cNvPr id="57" name="Group 67"/>
          <p:cNvGrpSpPr/>
          <p:nvPr/>
        </p:nvGrpSpPr>
        <p:grpSpPr bwMode="auto">
          <a:xfrm>
            <a:off x="7017759" y="3554646"/>
            <a:ext cx="1772315" cy="1600200"/>
            <a:chOff x="4128" y="528"/>
            <a:chExt cx="720" cy="1008"/>
          </a:xfrm>
        </p:grpSpPr>
        <p:sp>
          <p:nvSpPr>
            <p:cNvPr id="58" name="Rectangle 71"/>
            <p:cNvSpPr>
              <a:spLocks noChangeArrowheads="1"/>
            </p:cNvSpPr>
            <p:nvPr/>
          </p:nvSpPr>
          <p:spPr bwMode="auto">
            <a:xfrm>
              <a:off x="4128" y="528"/>
              <a:ext cx="720" cy="1008"/>
            </a:xfrm>
            <a:prstGeom prst="rect">
              <a:avLst/>
            </a:prstGeom>
            <a:solidFill>
              <a:srgbClr val="FFFFFF"/>
            </a:solidFill>
            <a:ln w="38100">
              <a:solidFill>
                <a:srgbClr val="000000"/>
              </a:solidFill>
              <a:miter lim="800000"/>
            </a:ln>
          </p:spPr>
          <p:txBody>
            <a:bodyPr wrap="none" anchor="ct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endParaRPr lang="zh-CN" altLang="en-US" sz="2400">
                <a:latin typeface="楷体" panose="02010609060101010101" pitchFamily="49" charset="-122"/>
                <a:ea typeface="楷体" panose="02010609060101010101" pitchFamily="49" charset="-122"/>
              </a:endParaRPr>
            </a:p>
          </p:txBody>
        </p:sp>
        <p:sp>
          <p:nvSpPr>
            <p:cNvPr id="59" name="Line 72"/>
            <p:cNvSpPr>
              <a:spLocks noChangeShapeType="1"/>
            </p:cNvSpPr>
            <p:nvPr/>
          </p:nvSpPr>
          <p:spPr bwMode="auto">
            <a:xfrm>
              <a:off x="4128" y="864"/>
              <a:ext cx="720" cy="1"/>
            </a:xfrm>
            <a:prstGeom prst="line">
              <a:avLst/>
            </a:prstGeom>
            <a:noFill/>
            <a:ln w="38100">
              <a:solidFill>
                <a:srgbClr val="000000"/>
              </a:solidFill>
              <a:roun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60" name="Line 73"/>
            <p:cNvSpPr>
              <a:spLocks noChangeShapeType="1"/>
            </p:cNvSpPr>
            <p:nvPr/>
          </p:nvSpPr>
          <p:spPr bwMode="auto">
            <a:xfrm>
              <a:off x="4128" y="1200"/>
              <a:ext cx="720" cy="1"/>
            </a:xfrm>
            <a:prstGeom prst="line">
              <a:avLst/>
            </a:prstGeom>
            <a:noFill/>
            <a:ln w="38100">
              <a:solidFill>
                <a:srgbClr val="000000"/>
              </a:solidFill>
              <a:roun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grpSp>
      <p:sp>
        <p:nvSpPr>
          <p:cNvPr id="61" name="Text Box 74"/>
          <p:cNvSpPr txBox="1">
            <a:spLocks noChangeArrowheads="1"/>
          </p:cNvSpPr>
          <p:nvPr/>
        </p:nvSpPr>
        <p:spPr bwMode="auto">
          <a:xfrm>
            <a:off x="6988244" y="3049448"/>
            <a:ext cx="177231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2800" dirty="0">
                <a:latin typeface="楷体" panose="02010609060101010101" pitchFamily="49" charset="-122"/>
                <a:ea typeface="楷体" panose="02010609060101010101" pitchFamily="49" charset="-122"/>
              </a:rPr>
              <a:t>主存</a:t>
            </a:r>
            <a:endParaRPr lang="en-US" altLang="zh-CN" sz="2800" dirty="0">
              <a:latin typeface="楷体" panose="02010609060101010101" pitchFamily="49" charset="-122"/>
              <a:ea typeface="楷体" panose="02010609060101010101" pitchFamily="49" charset="-122"/>
            </a:endParaRPr>
          </a:p>
        </p:txBody>
      </p:sp>
      <p:sp>
        <p:nvSpPr>
          <p:cNvPr id="62" name="Text Box 74"/>
          <p:cNvSpPr txBox="1">
            <a:spLocks noChangeArrowheads="1"/>
          </p:cNvSpPr>
          <p:nvPr/>
        </p:nvSpPr>
        <p:spPr bwMode="auto">
          <a:xfrm>
            <a:off x="6596672" y="4157801"/>
            <a:ext cx="692951"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dirty="0">
                <a:latin typeface="楷体" panose="02010609060101010101" pitchFamily="49" charset="-122"/>
                <a:ea typeface="楷体" panose="02010609060101010101" pitchFamily="49" charset="-122"/>
              </a:rPr>
              <a:t>A</a:t>
            </a:r>
            <a:endParaRPr lang="en-US" altLang="zh-CN" sz="2800" dirty="0">
              <a:latin typeface="楷体" panose="02010609060101010101" pitchFamily="49" charset="-122"/>
              <a:ea typeface="楷体" panose="02010609060101010101" pitchFamily="49" charset="-122"/>
            </a:endParaRPr>
          </a:p>
        </p:txBody>
      </p:sp>
      <p:sp>
        <p:nvSpPr>
          <p:cNvPr id="63" name="Text Box 74"/>
          <p:cNvSpPr txBox="1">
            <a:spLocks noChangeArrowheads="1"/>
          </p:cNvSpPr>
          <p:nvPr/>
        </p:nvSpPr>
        <p:spPr bwMode="auto">
          <a:xfrm>
            <a:off x="7017759" y="4088046"/>
            <a:ext cx="177231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2800" dirty="0">
                <a:latin typeface="楷体" panose="02010609060101010101" pitchFamily="49" charset="-122"/>
                <a:ea typeface="楷体" panose="02010609060101010101" pitchFamily="49" charset="-122"/>
              </a:rPr>
              <a:t>操作数</a:t>
            </a:r>
            <a:r>
              <a:rPr lang="en-US" altLang="zh-CN" sz="2800" dirty="0">
                <a:latin typeface="楷体" panose="02010609060101010101" pitchFamily="49" charset="-122"/>
                <a:ea typeface="楷体" panose="02010609060101010101" pitchFamily="49" charset="-122"/>
              </a:rPr>
              <a:t>S</a:t>
            </a:r>
            <a:endParaRPr lang="en-US" altLang="zh-CN" sz="2800" dirty="0">
              <a:latin typeface="楷体" panose="02010609060101010101" pitchFamily="49" charset="-122"/>
              <a:ea typeface="楷体" panose="020106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wipe(left)">
                                      <p:cBhvr>
                                        <p:cTn id="7" dur="500"/>
                                        <p:tgtEl>
                                          <p:spTgt spid="48"/>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nodeType="clickEffect">
                                  <p:stCondLst>
                                    <p:cond delay="0"/>
                                  </p:stCondLst>
                                  <p:childTnLst>
                                    <p:set>
                                      <p:cBhvr>
                                        <p:cTn id="11" dur="1" fill="hold">
                                          <p:stCondLst>
                                            <p:cond delay="0"/>
                                          </p:stCondLst>
                                        </p:cTn>
                                        <p:tgtEl>
                                          <p:spTgt spid="49"/>
                                        </p:tgtEl>
                                        <p:attrNameLst>
                                          <p:attrName>style.visibility</p:attrName>
                                        </p:attrNameLst>
                                      </p:cBhvr>
                                      <p:to>
                                        <p:strVal val="visible"/>
                                      </p:to>
                                    </p:set>
                                    <p:anim calcmode="lin" valueType="num">
                                      <p:cBhvr additive="base">
                                        <p:cTn id="12" dur="500" fill="hold"/>
                                        <p:tgtEl>
                                          <p:spTgt spid="49"/>
                                        </p:tgtEl>
                                        <p:attrNameLst>
                                          <p:attrName>ppt_x</p:attrName>
                                        </p:attrNameLst>
                                      </p:cBhvr>
                                      <p:tavLst>
                                        <p:tav tm="0">
                                          <p:val>
                                            <p:strVal val="1+#ppt_w/2"/>
                                          </p:val>
                                        </p:tav>
                                        <p:tav tm="100000">
                                          <p:val>
                                            <p:strVal val="#ppt_x"/>
                                          </p:val>
                                        </p:tav>
                                      </p:tavLst>
                                    </p:anim>
                                    <p:anim calcmode="lin" valueType="num">
                                      <p:cBhvr additive="base">
                                        <p:cTn id="13" dur="500" fill="hold"/>
                                        <p:tgtEl>
                                          <p:spTgt spid="49"/>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nodeType="clickEffect">
                                  <p:stCondLst>
                                    <p:cond delay="0"/>
                                  </p:stCondLst>
                                  <p:childTnLst>
                                    <p:set>
                                      <p:cBhvr>
                                        <p:cTn id="17" dur="1" fill="hold">
                                          <p:stCondLst>
                                            <p:cond delay="0"/>
                                          </p:stCondLst>
                                        </p:cTn>
                                        <p:tgtEl>
                                          <p:spTgt spid="53"/>
                                        </p:tgtEl>
                                        <p:attrNameLst>
                                          <p:attrName>style.visibility</p:attrName>
                                        </p:attrNameLst>
                                      </p:cBhvr>
                                      <p:to>
                                        <p:strVal val="visible"/>
                                      </p:to>
                                    </p:set>
                                    <p:animEffect transition="in" filter="wipe(up)">
                                      <p:cBhvr>
                                        <p:cTn id="18" dur="500"/>
                                        <p:tgtEl>
                                          <p:spTgt spid="53"/>
                                        </p:tgtEl>
                                      </p:cBhvr>
                                    </p:animEffect>
                                  </p:childTnLst>
                                </p:cTn>
                              </p:par>
                            </p:childTnLst>
                          </p:cTn>
                        </p:par>
                        <p:par>
                          <p:cTn id="19" fill="hold">
                            <p:stCondLst>
                              <p:cond delay="500"/>
                            </p:stCondLst>
                            <p:childTnLst>
                              <p:par>
                                <p:cTn id="20" presetID="22" presetClass="entr" presetSubtype="8" fill="hold" grpId="0" nodeType="afterEffect">
                                  <p:stCondLst>
                                    <p:cond delay="0"/>
                                  </p:stCondLst>
                                  <p:childTnLst>
                                    <p:set>
                                      <p:cBhvr>
                                        <p:cTn id="21" dur="1" fill="hold">
                                          <p:stCondLst>
                                            <p:cond delay="0"/>
                                          </p:stCondLst>
                                        </p:cTn>
                                        <p:tgtEl>
                                          <p:spTgt spid="55"/>
                                        </p:tgtEl>
                                        <p:attrNameLst>
                                          <p:attrName>style.visibility</p:attrName>
                                        </p:attrNameLst>
                                      </p:cBhvr>
                                      <p:to>
                                        <p:strVal val="visible"/>
                                      </p:to>
                                    </p:set>
                                    <p:animEffect transition="in" filter="wipe(left)">
                                      <p:cBhvr>
                                        <p:cTn id="22" dur="500"/>
                                        <p:tgtEl>
                                          <p:spTgt spid="55"/>
                                        </p:tgtEl>
                                      </p:cBhvr>
                                    </p:animEffect>
                                  </p:childTnLst>
                                </p:cTn>
                              </p:par>
                            </p:childTnLst>
                          </p:cTn>
                        </p:par>
                        <p:par>
                          <p:cTn id="23" fill="hold">
                            <p:stCondLst>
                              <p:cond delay="1000"/>
                            </p:stCondLst>
                            <p:childTnLst>
                              <p:par>
                                <p:cTn id="24" presetID="22" presetClass="entr" presetSubtype="8" fill="hold" grpId="0" nodeType="afterEffect">
                                  <p:stCondLst>
                                    <p:cond delay="0"/>
                                  </p:stCondLst>
                                  <p:childTnLst>
                                    <p:set>
                                      <p:cBhvr>
                                        <p:cTn id="25" dur="1" fill="hold">
                                          <p:stCondLst>
                                            <p:cond delay="0"/>
                                          </p:stCondLst>
                                        </p:cTn>
                                        <p:tgtEl>
                                          <p:spTgt spid="56"/>
                                        </p:tgtEl>
                                        <p:attrNameLst>
                                          <p:attrName>style.visibility</p:attrName>
                                        </p:attrNameLst>
                                      </p:cBhvr>
                                      <p:to>
                                        <p:strVal val="visible"/>
                                      </p:to>
                                    </p:set>
                                    <p:animEffect transition="in" filter="wipe(left)">
                                      <p:cBhvr>
                                        <p:cTn id="26" dur="500"/>
                                        <p:tgtEl>
                                          <p:spTgt spid="56"/>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nodeType="clickEffect">
                                  <p:stCondLst>
                                    <p:cond delay="0"/>
                                  </p:stCondLst>
                                  <p:childTnLst>
                                    <p:set>
                                      <p:cBhvr>
                                        <p:cTn id="30" dur="1" fill="hold">
                                          <p:stCondLst>
                                            <p:cond delay="0"/>
                                          </p:stCondLst>
                                        </p:cTn>
                                        <p:tgtEl>
                                          <p:spTgt spid="57"/>
                                        </p:tgtEl>
                                        <p:attrNameLst>
                                          <p:attrName>style.visibility</p:attrName>
                                        </p:attrNameLst>
                                      </p:cBhvr>
                                      <p:to>
                                        <p:strVal val="visible"/>
                                      </p:to>
                                    </p:set>
                                    <p:animEffect transition="in" filter="wipe(down)">
                                      <p:cBhvr>
                                        <p:cTn id="31" dur="500"/>
                                        <p:tgtEl>
                                          <p:spTgt spid="57"/>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61"/>
                                        </p:tgtEl>
                                        <p:attrNameLst>
                                          <p:attrName>style.visibility</p:attrName>
                                        </p:attrNameLst>
                                      </p:cBhvr>
                                      <p:to>
                                        <p:strVal val="visible"/>
                                      </p:to>
                                    </p:set>
                                    <p:animEffect transition="in" filter="wipe(down)">
                                      <p:cBhvr>
                                        <p:cTn id="34" dur="500"/>
                                        <p:tgtEl>
                                          <p:spTgt spid="61"/>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nodeType="clickEffect">
                                  <p:stCondLst>
                                    <p:cond delay="0"/>
                                  </p:stCondLst>
                                  <p:childTnLst>
                                    <p:set>
                                      <p:cBhvr>
                                        <p:cTn id="38" dur="1" fill="hold">
                                          <p:stCondLst>
                                            <p:cond delay="0"/>
                                          </p:stCondLst>
                                        </p:cTn>
                                        <p:tgtEl>
                                          <p:spTgt spid="54"/>
                                        </p:tgtEl>
                                        <p:attrNameLst>
                                          <p:attrName>style.visibility</p:attrName>
                                        </p:attrNameLst>
                                      </p:cBhvr>
                                      <p:to>
                                        <p:strVal val="visible"/>
                                      </p:to>
                                    </p:set>
                                    <p:animEffect transition="in" filter="wipe(left)">
                                      <p:cBhvr>
                                        <p:cTn id="39" dur="500"/>
                                        <p:tgtEl>
                                          <p:spTgt spid="54"/>
                                        </p:tgtEl>
                                      </p:cBhvr>
                                    </p:animEffect>
                                  </p:childTnLst>
                                </p:cTn>
                              </p:par>
                            </p:childTnLst>
                          </p:cTn>
                        </p:par>
                        <p:par>
                          <p:cTn id="40" fill="hold">
                            <p:stCondLst>
                              <p:cond delay="500"/>
                            </p:stCondLst>
                            <p:childTnLst>
                              <p:par>
                                <p:cTn id="41" presetID="22" presetClass="entr" presetSubtype="8" fill="hold" grpId="0" nodeType="afterEffect">
                                  <p:stCondLst>
                                    <p:cond delay="0"/>
                                  </p:stCondLst>
                                  <p:childTnLst>
                                    <p:set>
                                      <p:cBhvr>
                                        <p:cTn id="42" dur="1" fill="hold">
                                          <p:stCondLst>
                                            <p:cond delay="0"/>
                                          </p:stCondLst>
                                        </p:cTn>
                                        <p:tgtEl>
                                          <p:spTgt spid="62"/>
                                        </p:tgtEl>
                                        <p:attrNameLst>
                                          <p:attrName>style.visibility</p:attrName>
                                        </p:attrNameLst>
                                      </p:cBhvr>
                                      <p:to>
                                        <p:strVal val="visible"/>
                                      </p:to>
                                    </p:set>
                                    <p:animEffect transition="in" filter="wipe(left)">
                                      <p:cBhvr>
                                        <p:cTn id="43" dur="500"/>
                                        <p:tgtEl>
                                          <p:spTgt spid="62"/>
                                        </p:tgtEl>
                                      </p:cBhvr>
                                    </p:animEffect>
                                  </p:childTnLst>
                                </p:cTn>
                              </p:par>
                            </p:childTnLst>
                          </p:cTn>
                        </p:par>
                        <p:par>
                          <p:cTn id="44" fill="hold">
                            <p:stCondLst>
                              <p:cond delay="1000"/>
                            </p:stCondLst>
                            <p:childTnLst>
                              <p:par>
                                <p:cTn id="45" presetID="22" presetClass="entr" presetSubtype="8" fill="hold" grpId="0" nodeType="afterEffect">
                                  <p:stCondLst>
                                    <p:cond delay="0"/>
                                  </p:stCondLst>
                                  <p:childTnLst>
                                    <p:set>
                                      <p:cBhvr>
                                        <p:cTn id="46" dur="1" fill="hold">
                                          <p:stCondLst>
                                            <p:cond delay="0"/>
                                          </p:stCondLst>
                                        </p:cTn>
                                        <p:tgtEl>
                                          <p:spTgt spid="63"/>
                                        </p:tgtEl>
                                        <p:attrNameLst>
                                          <p:attrName>style.visibility</p:attrName>
                                        </p:attrNameLst>
                                      </p:cBhvr>
                                      <p:to>
                                        <p:strVal val="visible"/>
                                      </p:to>
                                    </p:set>
                                    <p:animEffect transition="in" filter="wipe(left)">
                                      <p:cBhvr>
                                        <p:cTn id="47" dur="500"/>
                                        <p:tgtEl>
                                          <p:spTgt spid="63"/>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3"/>
                                        </p:tgtEl>
                                        <p:attrNameLst>
                                          <p:attrName>style.visibility</p:attrName>
                                        </p:attrNameLst>
                                      </p:cBhvr>
                                      <p:to>
                                        <p:strVal val="visible"/>
                                      </p:to>
                                    </p:set>
                                    <p:animEffect transition="in" filter="wipe(left)">
                                      <p:cBhvr>
                                        <p:cTn id="52" dur="500"/>
                                        <p:tgtEl>
                                          <p:spTgt spid="3"/>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23"/>
                                        </p:tgtEl>
                                        <p:attrNameLst>
                                          <p:attrName>style.visibility</p:attrName>
                                        </p:attrNameLst>
                                      </p:cBhvr>
                                      <p:to>
                                        <p:strVal val="visible"/>
                                      </p:to>
                                    </p:set>
                                    <p:animEffect transition="in" filter="wipe(left)">
                                      <p:cBhvr>
                                        <p:cTn id="5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48" grpId="0"/>
      <p:bldP spid="55" grpId="0"/>
      <p:bldP spid="56" grpId="0" animBg="1"/>
      <p:bldP spid="61" grpId="0"/>
      <p:bldP spid="62" grpId="0"/>
      <p:bldP spid="63"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9165780" cy="6909474"/>
          </a:xfrm>
          <a:prstGeom prst="rect">
            <a:avLst/>
          </a:prstGeom>
        </p:spPr>
      </p:pic>
      <p:sp>
        <p:nvSpPr>
          <p:cNvPr id="22" name="矩形 21"/>
          <p:cNvSpPr/>
          <p:nvPr/>
        </p:nvSpPr>
        <p:spPr>
          <a:xfrm>
            <a:off x="-9030" y="0"/>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1" i="0" u="none" strike="noStrike" kern="1200" cap="none" spc="0" normalizeH="0" baseline="0" noProof="0" dirty="0">
                <a:ln>
                  <a:noFill/>
                </a:ln>
                <a:solidFill>
                  <a:prstClr val="white"/>
                </a:solidFill>
                <a:effectLst/>
                <a:uLnTx/>
                <a:uFillTx/>
                <a:latin typeface="隶书" panose="02010509060101010101" pitchFamily="49" charset="-122"/>
                <a:ea typeface="隶书" panose="02010509060101010101" pitchFamily="49" charset="-122"/>
                <a:cs typeface="+mn-cs"/>
              </a:rPr>
              <a:t>二、寻址方式</a:t>
            </a:r>
            <a:endParaRPr kumimoji="0" lang="zh-CN" altLang="en-US" sz="2800" b="1" i="0" u="none" strike="noStrike" kern="1200" cap="none" spc="0" normalizeH="0" baseline="0" noProof="0" dirty="0">
              <a:ln>
                <a:noFill/>
              </a:ln>
              <a:solidFill>
                <a:prstClr val="white"/>
              </a:solidFill>
              <a:effectLst/>
              <a:uLnTx/>
              <a:uFillTx/>
              <a:latin typeface="隶书" panose="02010509060101010101" pitchFamily="49" charset="-122"/>
              <a:ea typeface="隶书" panose="02010509060101010101" pitchFamily="49" charset="-122"/>
              <a:cs typeface="+mn-cs"/>
            </a:endParaRPr>
          </a:p>
        </p:txBody>
      </p:sp>
      <p:cxnSp>
        <p:nvCxnSpPr>
          <p:cNvPr id="31" name="直接连接符 30"/>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defRPr/>
            </a:pPr>
            <a:fld id="{C33285C1-FEB7-4B50-B9DC-CCB5E5C0C7D5}" type="datetime1">
              <a:rPr kumimoji="0" lang="zh-CN" altLang="en-US" sz="1200" b="0" i="0" u="none" strike="noStrike" kern="1200" cap="none" spc="0" normalizeH="0" baseline="0" noProof="0" smtClean="0">
                <a:ln>
                  <a:noFill/>
                </a:ln>
                <a:solidFill>
                  <a:prstClr val="black">
                    <a:tint val="75000"/>
                  </a:prstClr>
                </a:solidFill>
                <a:effectLst/>
                <a:uLnTx/>
                <a:uFillTx/>
                <a:latin typeface="Calibri" panose="020F0502020204030204"/>
                <a:ea typeface="等线" panose="02010600030101010101" pitchFamily="2" charset="-122"/>
                <a:cs typeface="+mn-cs"/>
              </a:rPr>
            </a:fld>
            <a:endParaRPr kumimoji="0" lang="zh-CN" altLang="en-US" sz="1200" b="0" i="0" u="none" strike="noStrike" kern="1200" cap="none" spc="0" normalizeH="0" baseline="0" noProof="0" dirty="0">
              <a:ln>
                <a:noFill/>
              </a:ln>
              <a:solidFill>
                <a:prstClr val="black">
                  <a:tint val="75000"/>
                </a:prstClr>
              </a:solidFill>
              <a:effectLst/>
              <a:uLnTx/>
              <a:uFillTx/>
              <a:latin typeface="Calibri" panose="020F0502020204030204"/>
              <a:ea typeface="等线"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rPr>
              <a:t>计算机组成原理</a:t>
            </a:r>
            <a:r>
              <a:rPr kumimoji="0" lang="en-US" altLang="zh-CN" sz="12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rPr>
              <a:t>--</a:t>
            </a:r>
            <a:r>
              <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rPr>
              <a:t>第二章 指令系统</a:t>
            </a:r>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endParaRPr>
          </a:p>
        </p:txBody>
      </p:sp>
      <p:sp>
        <p:nvSpPr>
          <p:cNvPr id="8" name="灯片编号占位符 7"/>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CD331227-691F-4B7F-8493-F4368ED92163}" type="slidenum">
              <a:rPr kumimoji="0" lang="zh-CN" altLang="en-US" sz="1200" b="0" i="0" u="none" strike="noStrike" kern="1200" cap="none" spc="0" normalizeH="0" baseline="0" noProof="0" smtClean="0">
                <a:ln>
                  <a:noFill/>
                </a:ln>
                <a:solidFill>
                  <a:prstClr val="black">
                    <a:tint val="75000"/>
                  </a:prstClr>
                </a:solidFill>
                <a:effectLst/>
                <a:uLnTx/>
                <a:uFillTx/>
                <a:latin typeface="Calibri" panose="020F0502020204030204"/>
                <a:ea typeface="等线" panose="02010600030101010101" pitchFamily="2" charset="-122"/>
                <a:cs typeface="+mn-cs"/>
              </a:rPr>
            </a:fld>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endParaRPr>
          </a:p>
        </p:txBody>
      </p:sp>
      <p:sp>
        <p:nvSpPr>
          <p:cNvPr id="17" name="Text Box 4"/>
          <p:cNvSpPr txBox="1"/>
          <p:nvPr/>
        </p:nvSpPr>
        <p:spPr>
          <a:xfrm>
            <a:off x="141423" y="815398"/>
            <a:ext cx="6723833" cy="637675"/>
          </a:xfrm>
          <a:prstGeom prst="rect">
            <a:avLst/>
          </a:prstGeom>
          <a:noFill/>
          <a:ln w="9525">
            <a:noFill/>
          </a:ln>
        </p:spPr>
        <p:txBody>
          <a:bodyPr wrap="square" anchor="t">
            <a:spAutoFit/>
          </a:bodyPr>
          <a:lstStyle/>
          <a:p>
            <a:pPr lvl="0">
              <a:lnSpc>
                <a:spcPct val="150000"/>
              </a:lnSpc>
            </a:pPr>
            <a:r>
              <a:rPr kumimoji="0" lang="zh-CN" altLang="en-US" sz="2800" b="1" i="0" u="none" strike="noStrike" kern="1200" cap="none" spc="0" normalizeH="0" baseline="0" noProof="0" dirty="0">
                <a:ln>
                  <a:noFill/>
                </a:ln>
                <a:solidFill>
                  <a:srgbClr val="DF3C09"/>
                </a:solidFill>
                <a:effectLst/>
                <a:uLnTx/>
                <a:uFillTx/>
                <a:latin typeface="楷体" panose="02010609060101010101" pitchFamily="49" charset="-122"/>
                <a:ea typeface="楷体" panose="02010609060101010101" pitchFamily="49" charset="-122"/>
                <a:cs typeface="+mn-cs"/>
              </a:rPr>
              <a:t>（</a:t>
            </a:r>
            <a:r>
              <a:rPr lang="en-US" altLang="zh-CN" sz="2800" b="1" dirty="0">
                <a:solidFill>
                  <a:srgbClr val="DF3C09"/>
                </a:solidFill>
                <a:latin typeface="楷体" panose="02010609060101010101" pitchFamily="49" charset="-122"/>
                <a:ea typeface="楷体" panose="02010609060101010101" pitchFamily="49" charset="-122"/>
              </a:rPr>
              <a:t>3</a:t>
            </a:r>
            <a:r>
              <a:rPr lang="zh-CN" altLang="en-US" sz="2800" b="1" dirty="0">
                <a:solidFill>
                  <a:srgbClr val="DF3C09"/>
                </a:solidFill>
                <a:latin typeface="楷体" panose="02010609060101010101" pitchFamily="49" charset="-122"/>
                <a:ea typeface="楷体" panose="02010609060101010101" pitchFamily="49" charset="-122"/>
              </a:rPr>
              <a:t>）间接寻址及其变形</a:t>
            </a:r>
            <a:endParaRPr kumimoji="0" lang="en-US" altLang="zh-CN" sz="2800" b="1" i="0" u="none" strike="noStrike" kern="1200" cap="none" spc="0" normalizeH="0" baseline="0" noProof="0" dirty="0">
              <a:ln>
                <a:noFill/>
              </a:ln>
              <a:solidFill>
                <a:srgbClr val="DF3C09"/>
              </a:solidFill>
              <a:effectLst/>
              <a:uLnTx/>
              <a:uFillTx/>
              <a:latin typeface="楷体" panose="02010609060101010101" pitchFamily="49" charset="-122"/>
              <a:ea typeface="楷体" panose="02010609060101010101" pitchFamily="49" charset="-122"/>
              <a:cs typeface="+mn-cs"/>
            </a:endParaRPr>
          </a:p>
        </p:txBody>
      </p:sp>
      <p:sp>
        <p:nvSpPr>
          <p:cNvPr id="23" name="Text Box 4"/>
          <p:cNvSpPr txBox="1"/>
          <p:nvPr/>
        </p:nvSpPr>
        <p:spPr>
          <a:xfrm>
            <a:off x="277946" y="1362723"/>
            <a:ext cx="8319248" cy="1284006"/>
          </a:xfrm>
          <a:prstGeom prst="rect">
            <a:avLst/>
          </a:prstGeom>
          <a:noFill/>
          <a:ln w="9525">
            <a:noFill/>
          </a:ln>
        </p:spPr>
        <p:txBody>
          <a:bodyPr wrap="square" anchor="t">
            <a:spAutoFit/>
          </a:bodyPr>
          <a:lstStyle/>
          <a:p>
            <a:pPr lvl="0">
              <a:lnSpc>
                <a:spcPct val="150000"/>
              </a:lnSpc>
            </a:pPr>
            <a:r>
              <a:rPr lang="zh-CN" altLang="en-US" sz="2800" b="1" dirty="0">
                <a:solidFill>
                  <a:srgbClr val="0563C1"/>
                </a:solidFill>
                <a:latin typeface="楷体" panose="02010609060101010101" pitchFamily="49" charset="-122"/>
                <a:ea typeface="楷体" panose="02010609060101010101" pitchFamily="49" charset="-122"/>
              </a:rPr>
              <a:t>例：</a:t>
            </a:r>
            <a:r>
              <a:rPr lang="zh-CN" altLang="en-US" sz="2800" b="1" dirty="0">
                <a:latin typeface="楷体" panose="02010609060101010101" pitchFamily="49" charset="-122"/>
                <a:ea typeface="楷体" panose="02010609060101010101" pitchFamily="49" charset="-122"/>
              </a:rPr>
              <a:t>若指令中给出寄存器号为</a:t>
            </a:r>
            <a:r>
              <a:rPr lang="en-US" altLang="zh-CN" sz="2800" b="1" dirty="0">
                <a:latin typeface="楷体" panose="02010609060101010101" pitchFamily="49" charset="-122"/>
                <a:ea typeface="楷体" panose="02010609060101010101" pitchFamily="49" charset="-122"/>
              </a:rPr>
              <a:t>001</a:t>
            </a:r>
            <a:r>
              <a:rPr lang="zh-CN" altLang="en-US" sz="2800" b="1" dirty="0">
                <a:latin typeface="楷体" panose="02010609060101010101" pitchFamily="49" charset="-122"/>
                <a:ea typeface="楷体" panose="02010609060101010101" pitchFamily="49" charset="-122"/>
              </a:rPr>
              <a:t>，按寄存器间址方式读取操作数。</a:t>
            </a:r>
            <a:endParaRPr lang="zh-CN" altLang="en-US" sz="2800" b="1" dirty="0">
              <a:latin typeface="楷体" panose="02010609060101010101" pitchFamily="49" charset="-122"/>
              <a:ea typeface="楷体" panose="02010609060101010101" pitchFamily="49" charset="-122"/>
            </a:endParaRPr>
          </a:p>
        </p:txBody>
      </p:sp>
      <p:sp>
        <p:nvSpPr>
          <p:cNvPr id="13" name="Text Box 4"/>
          <p:cNvSpPr txBox="1"/>
          <p:nvPr/>
        </p:nvSpPr>
        <p:spPr>
          <a:xfrm>
            <a:off x="283552" y="3106976"/>
            <a:ext cx="3843948" cy="1574855"/>
          </a:xfrm>
          <a:prstGeom prst="rect">
            <a:avLst/>
          </a:prstGeom>
          <a:noFill/>
          <a:ln w="9525">
            <a:noFill/>
          </a:ln>
        </p:spPr>
        <p:txBody>
          <a:bodyPr wrap="square" anchor="t">
            <a:spAutoFit/>
          </a:bodyPr>
          <a:lstStyle/>
          <a:p>
            <a:pPr lvl="0">
              <a:lnSpc>
                <a:spcPct val="120000"/>
              </a:lnSpc>
            </a:pPr>
            <a:r>
              <a:rPr lang="zh-CN" altLang="pt-BR" sz="2800" b="1" dirty="0">
                <a:latin typeface="楷体" panose="02010609060101010101" pitchFamily="49" charset="-122"/>
                <a:ea typeface="楷体" panose="02010609060101010101" pitchFamily="49" charset="-122"/>
              </a:rPr>
              <a:t>寄存器：</a:t>
            </a:r>
            <a:r>
              <a:rPr lang="pt-BR" altLang="zh-CN" sz="2800" b="1" dirty="0">
                <a:latin typeface="楷体" panose="02010609060101010101" pitchFamily="49" charset="-122"/>
                <a:ea typeface="楷体" panose="02010609060101010101" pitchFamily="49" charset="-122"/>
              </a:rPr>
              <a:t>R0    1000H</a:t>
            </a:r>
            <a:endParaRPr lang="pt-BR" altLang="zh-CN" sz="2800" b="1" dirty="0">
              <a:latin typeface="楷体" panose="02010609060101010101" pitchFamily="49" charset="-122"/>
              <a:ea typeface="楷体" panose="02010609060101010101" pitchFamily="49" charset="-122"/>
            </a:endParaRPr>
          </a:p>
          <a:p>
            <a:pPr lvl="0">
              <a:lnSpc>
                <a:spcPct val="120000"/>
              </a:lnSpc>
            </a:pPr>
            <a:r>
              <a:rPr lang="pt-BR" altLang="zh-CN" sz="2800" b="1" dirty="0">
                <a:latin typeface="楷体" panose="02010609060101010101" pitchFamily="49" charset="-122"/>
                <a:ea typeface="楷体" panose="02010609060101010101" pitchFamily="49" charset="-122"/>
              </a:rPr>
              <a:t>        R1    2000H</a:t>
            </a:r>
            <a:endParaRPr lang="pt-BR" altLang="zh-CN" sz="2800" b="1" dirty="0">
              <a:latin typeface="楷体" panose="02010609060101010101" pitchFamily="49" charset="-122"/>
              <a:ea typeface="楷体" panose="02010609060101010101" pitchFamily="49" charset="-122"/>
            </a:endParaRPr>
          </a:p>
          <a:p>
            <a:pPr lvl="0">
              <a:lnSpc>
                <a:spcPct val="120000"/>
              </a:lnSpc>
            </a:pPr>
            <a:r>
              <a:rPr lang="pt-BR" altLang="zh-CN" sz="2800" b="1" dirty="0">
                <a:latin typeface="楷体" panose="02010609060101010101" pitchFamily="49" charset="-122"/>
                <a:ea typeface="楷体" panose="02010609060101010101" pitchFamily="49" charset="-122"/>
              </a:rPr>
              <a:t>        R2    3000H</a:t>
            </a:r>
            <a:endParaRPr lang="zh-CN" altLang="en-US" sz="2800" b="1" dirty="0">
              <a:latin typeface="楷体" panose="02010609060101010101" pitchFamily="49" charset="-122"/>
              <a:ea typeface="楷体" panose="02010609060101010101" pitchFamily="49" charset="-122"/>
            </a:endParaRPr>
          </a:p>
        </p:txBody>
      </p:sp>
      <p:sp>
        <p:nvSpPr>
          <p:cNvPr id="14" name="Text Box 4"/>
          <p:cNvSpPr txBox="1"/>
          <p:nvPr/>
        </p:nvSpPr>
        <p:spPr>
          <a:xfrm>
            <a:off x="4089400" y="3112288"/>
            <a:ext cx="4864604" cy="1574855"/>
          </a:xfrm>
          <a:prstGeom prst="rect">
            <a:avLst/>
          </a:prstGeom>
          <a:noFill/>
          <a:ln w="9525">
            <a:noFill/>
          </a:ln>
        </p:spPr>
        <p:txBody>
          <a:bodyPr wrap="square" anchor="t">
            <a:spAutoFit/>
          </a:bodyPr>
          <a:lstStyle/>
          <a:p>
            <a:pPr lvl="0">
              <a:lnSpc>
                <a:spcPct val="120000"/>
              </a:lnSpc>
            </a:pPr>
            <a:r>
              <a:rPr lang="zh-CN" altLang="en-US" sz="2800" b="1" dirty="0">
                <a:latin typeface="楷体" panose="02010609060101010101" pitchFamily="49" charset="-122"/>
                <a:ea typeface="楷体" panose="02010609060101010101" pitchFamily="49" charset="-122"/>
              </a:rPr>
              <a:t>主存单元：</a:t>
            </a:r>
            <a:r>
              <a:rPr lang="en-US" altLang="zh-CN" sz="2800" b="1" dirty="0">
                <a:latin typeface="楷体" panose="02010609060101010101" pitchFamily="49" charset="-122"/>
                <a:ea typeface="楷体" panose="02010609060101010101" pitchFamily="49" charset="-122"/>
              </a:rPr>
              <a:t>1000H     3A00H</a:t>
            </a:r>
            <a:endParaRPr lang="en-US" altLang="zh-CN" sz="2800" b="1" dirty="0">
              <a:latin typeface="楷体" panose="02010609060101010101" pitchFamily="49" charset="-122"/>
              <a:ea typeface="楷体" panose="02010609060101010101" pitchFamily="49" charset="-122"/>
            </a:endParaRPr>
          </a:p>
          <a:p>
            <a:pPr lvl="0">
              <a:lnSpc>
                <a:spcPct val="120000"/>
              </a:lnSpc>
            </a:pPr>
            <a:r>
              <a:rPr lang="en-US" altLang="zh-CN" sz="2800" b="1" dirty="0">
                <a:latin typeface="楷体" panose="02010609060101010101" pitchFamily="49" charset="-122"/>
                <a:ea typeface="楷体" panose="02010609060101010101" pitchFamily="49" charset="-122"/>
              </a:rPr>
              <a:t>          2000H     2C00H</a:t>
            </a:r>
            <a:endParaRPr lang="en-US" altLang="zh-CN" sz="2800" b="1" dirty="0">
              <a:latin typeface="楷体" panose="02010609060101010101" pitchFamily="49" charset="-122"/>
              <a:ea typeface="楷体" panose="02010609060101010101" pitchFamily="49" charset="-122"/>
            </a:endParaRPr>
          </a:p>
          <a:p>
            <a:pPr lvl="0">
              <a:lnSpc>
                <a:spcPct val="120000"/>
              </a:lnSpc>
            </a:pPr>
            <a:r>
              <a:rPr lang="en-US" altLang="zh-CN" sz="2800" b="1" dirty="0">
                <a:latin typeface="楷体" panose="02010609060101010101" pitchFamily="49" charset="-122"/>
                <a:ea typeface="楷体" panose="02010609060101010101" pitchFamily="49" charset="-122"/>
              </a:rPr>
              <a:t>          3000H     3B00H</a:t>
            </a:r>
            <a:endParaRPr lang="zh-CN" altLang="en-US" sz="2800" b="1" dirty="0">
              <a:latin typeface="楷体" panose="02010609060101010101" pitchFamily="49" charset="-122"/>
              <a:ea typeface="楷体" panose="02010609060101010101" pitchFamily="49" charset="-122"/>
            </a:endParaRPr>
          </a:p>
        </p:txBody>
      </p:sp>
      <p:sp>
        <p:nvSpPr>
          <p:cNvPr id="15" name="Text Box 4"/>
          <p:cNvSpPr txBox="1"/>
          <p:nvPr/>
        </p:nvSpPr>
        <p:spPr>
          <a:xfrm>
            <a:off x="317378" y="4924750"/>
            <a:ext cx="8739464" cy="1284006"/>
          </a:xfrm>
          <a:prstGeom prst="rect">
            <a:avLst/>
          </a:prstGeom>
          <a:noFill/>
          <a:ln w="9525">
            <a:noFill/>
          </a:ln>
        </p:spPr>
        <p:txBody>
          <a:bodyPr wrap="square" anchor="t">
            <a:spAutoFit/>
          </a:bodyPr>
          <a:lstStyle/>
          <a:p>
            <a:pPr lvl="0">
              <a:lnSpc>
                <a:spcPct val="150000"/>
              </a:lnSpc>
            </a:pPr>
            <a:r>
              <a:rPr lang="zh-CN" altLang="en-US" sz="2800" b="1" dirty="0">
                <a:latin typeface="楷体" panose="02010609060101010101" pitchFamily="49" charset="-122"/>
                <a:ea typeface="楷体" panose="02010609060101010101" pitchFamily="49" charset="-122"/>
              </a:rPr>
              <a:t>指令指定的寄存器为</a:t>
            </a:r>
            <a:r>
              <a:rPr lang="en-US" altLang="zh-CN" sz="2800" b="1" dirty="0">
                <a:latin typeface="楷体" panose="02010609060101010101" pitchFamily="49" charset="-122"/>
                <a:ea typeface="楷体" panose="02010609060101010101" pitchFamily="49" charset="-122"/>
              </a:rPr>
              <a:t>R1</a:t>
            </a:r>
            <a:r>
              <a:rPr lang="zh-CN" altLang="en-US" sz="2800" b="1" dirty="0">
                <a:latin typeface="楷体" panose="02010609060101010101" pitchFamily="49" charset="-122"/>
                <a:ea typeface="楷体" panose="02010609060101010101" pitchFamily="49" charset="-122"/>
              </a:rPr>
              <a:t>，则操作数地址（</a:t>
            </a:r>
            <a:r>
              <a:rPr lang="en-US" altLang="zh-CN" sz="2800" b="1" dirty="0">
                <a:latin typeface="楷体" panose="02010609060101010101" pitchFamily="49" charset="-122"/>
                <a:ea typeface="楷体" panose="02010609060101010101" pitchFamily="49" charset="-122"/>
              </a:rPr>
              <a:t>R1</a:t>
            </a:r>
            <a:r>
              <a:rPr lang="zh-CN" altLang="en-US" sz="2800" b="1" dirty="0">
                <a:latin typeface="楷体" panose="02010609060101010101" pitchFamily="49" charset="-122"/>
                <a:ea typeface="楷体" panose="02010609060101010101" pitchFamily="49" charset="-122"/>
              </a:rPr>
              <a:t>）</a:t>
            </a:r>
            <a:r>
              <a:rPr lang="en-US" altLang="zh-CN" sz="2800" b="1" dirty="0">
                <a:latin typeface="楷体" panose="02010609060101010101" pitchFamily="49" charset="-122"/>
                <a:ea typeface="楷体" panose="02010609060101010101" pitchFamily="49" charset="-122"/>
              </a:rPr>
              <a:t>=2000H</a:t>
            </a:r>
            <a:r>
              <a:rPr lang="zh-CN" altLang="en-US" sz="2800" b="1" dirty="0">
                <a:latin typeface="楷体" panose="02010609060101010101" pitchFamily="49" charset="-122"/>
                <a:ea typeface="楷体" panose="02010609060101010101" pitchFamily="49" charset="-122"/>
              </a:rPr>
              <a:t>，据此访问主存储器，则操作数为</a:t>
            </a:r>
            <a:r>
              <a:rPr lang="en-US" altLang="zh-CN" sz="2800" b="1" dirty="0">
                <a:latin typeface="楷体" panose="02010609060101010101" pitchFamily="49" charset="-122"/>
                <a:ea typeface="楷体" panose="02010609060101010101" pitchFamily="49" charset="-122"/>
              </a:rPr>
              <a:t>S= ((R1))= 2C00H</a:t>
            </a:r>
            <a:r>
              <a:rPr lang="zh-CN" altLang="en-US" sz="2800" b="1" dirty="0">
                <a:latin typeface="楷体" panose="02010609060101010101" pitchFamily="49" charset="-122"/>
                <a:ea typeface="楷体" panose="02010609060101010101" pitchFamily="49" charset="-122"/>
              </a:rPr>
              <a:t>。</a:t>
            </a:r>
            <a:endParaRPr lang="zh-CN" altLang="en-US" sz="2800" b="1" dirty="0">
              <a:latin typeface="楷体" panose="02010609060101010101" pitchFamily="49" charset="-122"/>
              <a:ea typeface="楷体" panose="020106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3">
                                            <p:txEl>
                                              <p:pRg st="0" end="0"/>
                                            </p:txEl>
                                          </p:spTgt>
                                        </p:tgtEl>
                                        <p:attrNameLst>
                                          <p:attrName>style.visibility</p:attrName>
                                        </p:attrNameLst>
                                      </p:cBhvr>
                                      <p:to>
                                        <p:strVal val="visible"/>
                                      </p:to>
                                    </p:set>
                                    <p:animEffect transition="in" filter="wipe(left)">
                                      <p:cBhvr>
                                        <p:cTn id="7" dur="500"/>
                                        <p:tgtEl>
                                          <p:spTgt spid="2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left)">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wipe(left)">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5">
                                            <p:txEl>
                                              <p:pRg st="0" end="0"/>
                                            </p:txEl>
                                          </p:spTgt>
                                        </p:tgtEl>
                                        <p:attrNameLst>
                                          <p:attrName>style.visibility</p:attrName>
                                        </p:attrNameLst>
                                      </p:cBhvr>
                                      <p:to>
                                        <p:strVal val="visible"/>
                                      </p:to>
                                    </p:set>
                                    <p:animEffect transition="in" filter="wipe(left)">
                                      <p:cBhvr>
                                        <p:cTn id="22" dur="500"/>
                                        <p:tgtEl>
                                          <p:spTgt spid="1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build="p"/>
      <p:bldP spid="13" grpId="0"/>
      <p:bldP spid="14" grpId="0"/>
      <p:bldP spid="15"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9165780" cy="6909474"/>
          </a:xfrm>
          <a:prstGeom prst="rect">
            <a:avLst/>
          </a:prstGeom>
        </p:spPr>
      </p:pic>
      <p:sp>
        <p:nvSpPr>
          <p:cNvPr id="22" name="矩形 21"/>
          <p:cNvSpPr/>
          <p:nvPr/>
        </p:nvSpPr>
        <p:spPr>
          <a:xfrm>
            <a:off x="-9030" y="0"/>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1" i="0" u="none" strike="noStrike" kern="1200" cap="none" spc="0" normalizeH="0" baseline="0" noProof="0" dirty="0">
                <a:ln>
                  <a:noFill/>
                </a:ln>
                <a:solidFill>
                  <a:prstClr val="white"/>
                </a:solidFill>
                <a:effectLst/>
                <a:uLnTx/>
                <a:uFillTx/>
                <a:latin typeface="隶书" panose="02010509060101010101" pitchFamily="49" charset="-122"/>
                <a:ea typeface="隶书" panose="02010509060101010101" pitchFamily="49" charset="-122"/>
                <a:cs typeface="+mn-cs"/>
              </a:rPr>
              <a:t>二、寻址方式</a:t>
            </a:r>
            <a:endParaRPr kumimoji="0" lang="zh-CN" altLang="en-US" sz="2800" b="1" i="0" u="none" strike="noStrike" kern="1200" cap="none" spc="0" normalizeH="0" baseline="0" noProof="0" dirty="0">
              <a:ln>
                <a:noFill/>
              </a:ln>
              <a:solidFill>
                <a:prstClr val="white"/>
              </a:solidFill>
              <a:effectLst/>
              <a:uLnTx/>
              <a:uFillTx/>
              <a:latin typeface="隶书" panose="02010509060101010101" pitchFamily="49" charset="-122"/>
              <a:ea typeface="隶书" panose="02010509060101010101" pitchFamily="49" charset="-122"/>
              <a:cs typeface="+mn-cs"/>
            </a:endParaRPr>
          </a:p>
        </p:txBody>
      </p:sp>
      <p:cxnSp>
        <p:nvCxnSpPr>
          <p:cNvPr id="31" name="直接连接符 30"/>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defRPr/>
            </a:pPr>
            <a:fld id="{79545B05-06C7-4DDD-A3E5-963C95A9FEED}" type="datetime1">
              <a:rPr kumimoji="0" lang="zh-CN" altLang="en-US" sz="1200" b="0" i="0" u="none" strike="noStrike" kern="1200" cap="none" spc="0" normalizeH="0" baseline="0" noProof="0" smtClean="0">
                <a:ln>
                  <a:noFill/>
                </a:ln>
                <a:solidFill>
                  <a:prstClr val="black">
                    <a:tint val="75000"/>
                  </a:prstClr>
                </a:solidFill>
                <a:effectLst/>
                <a:uLnTx/>
                <a:uFillTx/>
                <a:latin typeface="Calibri" panose="020F0502020204030204"/>
                <a:ea typeface="等线" panose="02010600030101010101" pitchFamily="2" charset="-122"/>
                <a:cs typeface="+mn-cs"/>
              </a:rPr>
            </a:fld>
            <a:endParaRPr kumimoji="0" lang="zh-CN" altLang="en-US" sz="1200" b="0" i="0" u="none" strike="noStrike" kern="1200" cap="none" spc="0" normalizeH="0" baseline="0" noProof="0" dirty="0">
              <a:ln>
                <a:noFill/>
              </a:ln>
              <a:solidFill>
                <a:prstClr val="black">
                  <a:tint val="75000"/>
                </a:prstClr>
              </a:solidFill>
              <a:effectLst/>
              <a:uLnTx/>
              <a:uFillTx/>
              <a:latin typeface="Calibri" panose="020F0502020204030204"/>
              <a:ea typeface="等线"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rPr>
              <a:t>计算机组成原理</a:t>
            </a:r>
            <a:r>
              <a:rPr kumimoji="0" lang="en-US" altLang="zh-CN" sz="12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rPr>
              <a:t>--</a:t>
            </a:r>
            <a:r>
              <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rPr>
              <a:t>第二章 指令系统</a:t>
            </a:r>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endParaRPr>
          </a:p>
        </p:txBody>
      </p:sp>
      <p:sp>
        <p:nvSpPr>
          <p:cNvPr id="8" name="灯片编号占位符 7"/>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CD331227-691F-4B7F-8493-F4368ED92163}" type="slidenum">
              <a:rPr kumimoji="0" lang="zh-CN" altLang="en-US" sz="1200" b="0" i="0" u="none" strike="noStrike" kern="1200" cap="none" spc="0" normalizeH="0" baseline="0" noProof="0" smtClean="0">
                <a:ln>
                  <a:noFill/>
                </a:ln>
                <a:solidFill>
                  <a:prstClr val="black">
                    <a:tint val="75000"/>
                  </a:prstClr>
                </a:solidFill>
                <a:effectLst/>
                <a:uLnTx/>
                <a:uFillTx/>
                <a:latin typeface="Calibri" panose="020F0502020204030204"/>
                <a:ea typeface="等线" panose="02010600030101010101" pitchFamily="2" charset="-122"/>
                <a:cs typeface="+mn-cs"/>
              </a:rPr>
            </a:fld>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endParaRPr>
          </a:p>
        </p:txBody>
      </p:sp>
      <p:sp>
        <p:nvSpPr>
          <p:cNvPr id="17" name="Text Box 4"/>
          <p:cNvSpPr txBox="1"/>
          <p:nvPr/>
        </p:nvSpPr>
        <p:spPr>
          <a:xfrm>
            <a:off x="141423" y="815398"/>
            <a:ext cx="6723833" cy="637675"/>
          </a:xfrm>
          <a:prstGeom prst="rect">
            <a:avLst/>
          </a:prstGeom>
          <a:noFill/>
          <a:ln w="9525">
            <a:noFill/>
          </a:ln>
        </p:spPr>
        <p:txBody>
          <a:bodyPr wrap="square" anchor="t">
            <a:spAutoFit/>
          </a:bodyPr>
          <a:lstStyle/>
          <a:p>
            <a:pPr lvl="0">
              <a:lnSpc>
                <a:spcPct val="150000"/>
              </a:lnSpc>
            </a:pPr>
            <a:r>
              <a:rPr kumimoji="0" lang="zh-CN" altLang="en-US" sz="2800" b="1" i="0" u="none" strike="noStrike" kern="1200" cap="none" spc="0" normalizeH="0" baseline="0" noProof="0" dirty="0">
                <a:ln>
                  <a:noFill/>
                </a:ln>
                <a:solidFill>
                  <a:srgbClr val="DF3C09"/>
                </a:solidFill>
                <a:effectLst/>
                <a:uLnTx/>
                <a:uFillTx/>
                <a:latin typeface="楷体" panose="02010609060101010101" pitchFamily="49" charset="-122"/>
                <a:ea typeface="楷体" panose="02010609060101010101" pitchFamily="49" charset="-122"/>
                <a:cs typeface="+mn-cs"/>
              </a:rPr>
              <a:t>（</a:t>
            </a:r>
            <a:r>
              <a:rPr lang="en-US" altLang="zh-CN" sz="2800" b="1" dirty="0">
                <a:solidFill>
                  <a:srgbClr val="DF3C09"/>
                </a:solidFill>
                <a:latin typeface="楷体" panose="02010609060101010101" pitchFamily="49" charset="-122"/>
                <a:ea typeface="楷体" panose="02010609060101010101" pitchFamily="49" charset="-122"/>
              </a:rPr>
              <a:t>3</a:t>
            </a:r>
            <a:r>
              <a:rPr lang="zh-CN" altLang="en-US" sz="2800" b="1" dirty="0">
                <a:solidFill>
                  <a:srgbClr val="DF3C09"/>
                </a:solidFill>
                <a:latin typeface="楷体" panose="02010609060101010101" pitchFamily="49" charset="-122"/>
                <a:ea typeface="楷体" panose="02010609060101010101" pitchFamily="49" charset="-122"/>
              </a:rPr>
              <a:t>）间接寻址及其变形</a:t>
            </a:r>
            <a:endParaRPr kumimoji="0" lang="en-US" altLang="zh-CN" sz="2800" b="1" i="0" u="none" strike="noStrike" kern="1200" cap="none" spc="0" normalizeH="0" baseline="0" noProof="0" dirty="0">
              <a:ln>
                <a:noFill/>
              </a:ln>
              <a:solidFill>
                <a:srgbClr val="DF3C09"/>
              </a:solidFill>
              <a:effectLst/>
              <a:uLnTx/>
              <a:uFillTx/>
              <a:latin typeface="楷体" panose="02010609060101010101" pitchFamily="49" charset="-122"/>
              <a:ea typeface="楷体" panose="02010609060101010101" pitchFamily="49" charset="-122"/>
              <a:cs typeface="+mn-cs"/>
            </a:endParaRPr>
          </a:p>
        </p:txBody>
      </p:sp>
      <p:sp>
        <p:nvSpPr>
          <p:cNvPr id="23" name="Text Box 4"/>
          <p:cNvSpPr txBox="1"/>
          <p:nvPr/>
        </p:nvSpPr>
        <p:spPr>
          <a:xfrm>
            <a:off x="332211" y="1482090"/>
            <a:ext cx="8724631" cy="2576667"/>
          </a:xfrm>
          <a:prstGeom prst="rect">
            <a:avLst/>
          </a:prstGeom>
          <a:noFill/>
          <a:ln w="9525">
            <a:noFill/>
          </a:ln>
        </p:spPr>
        <p:txBody>
          <a:bodyPr wrap="square" anchor="t">
            <a:spAutoFit/>
          </a:bodyPr>
          <a:lstStyle/>
          <a:p>
            <a:pPr lvl="0">
              <a:lnSpc>
                <a:spcPct val="150000"/>
              </a:lnSpc>
            </a:pPr>
            <a:r>
              <a:rPr lang="zh-CN" altLang="en-US" sz="2800" b="1" dirty="0">
                <a:solidFill>
                  <a:srgbClr val="0563C1"/>
                </a:solidFill>
                <a:latin typeface="楷体" panose="02010609060101010101" pitchFamily="49" charset="-122"/>
                <a:ea typeface="楷体" panose="02010609060101010101" pitchFamily="49" charset="-122"/>
              </a:rPr>
              <a:t>采用寄存器间址方式，还可以大大的缩小地址段位数。</a:t>
            </a:r>
            <a:endParaRPr lang="zh-CN" altLang="en-US" sz="2800" b="1" dirty="0">
              <a:solidFill>
                <a:srgbClr val="0563C1"/>
              </a:solidFill>
              <a:latin typeface="楷体" panose="02010609060101010101" pitchFamily="49" charset="-122"/>
              <a:ea typeface="楷体" panose="02010609060101010101" pitchFamily="49" charset="-122"/>
            </a:endParaRPr>
          </a:p>
          <a:p>
            <a:pPr lvl="0">
              <a:lnSpc>
                <a:spcPct val="150000"/>
              </a:lnSpc>
            </a:pPr>
            <a:r>
              <a:rPr lang="zh-CN" altLang="en-US" sz="2800" b="1" dirty="0">
                <a:latin typeface="楷体" panose="02010609060101010101" pitchFamily="49" charset="-122"/>
                <a:ea typeface="楷体" panose="02010609060101010101" pitchFamily="49" charset="-122"/>
              </a:rPr>
              <a:t>寄存器间接寻址方式：</a:t>
            </a:r>
            <a:endParaRPr lang="en-US" altLang="zh-CN" sz="2800" b="1" dirty="0">
              <a:latin typeface="楷体" panose="02010609060101010101" pitchFamily="49" charset="-122"/>
              <a:ea typeface="楷体" panose="02010609060101010101" pitchFamily="49" charset="-122"/>
            </a:endParaRPr>
          </a:p>
          <a:p>
            <a:pPr lvl="0">
              <a:lnSpc>
                <a:spcPct val="150000"/>
              </a:lnSpc>
            </a:pPr>
            <a:r>
              <a:rPr lang="en-US" altLang="zh-CN" sz="2800" b="1" dirty="0">
                <a:latin typeface="楷体" panose="02010609060101010101" pitchFamily="49" charset="-122"/>
                <a:ea typeface="楷体" panose="02010609060101010101" pitchFamily="49" charset="-122"/>
              </a:rPr>
              <a:t>  </a:t>
            </a:r>
            <a:r>
              <a:rPr lang="zh-CN" altLang="en-US" sz="2800" b="1" dirty="0">
                <a:latin typeface="楷体" panose="02010609060101010101" pitchFamily="49" charset="-122"/>
                <a:ea typeface="楷体" panose="02010609060101010101" pitchFamily="49" charset="-122"/>
              </a:rPr>
              <a:t> </a:t>
            </a:r>
            <a:r>
              <a:rPr lang="en-US" altLang="zh-CN" sz="2800" b="1" dirty="0">
                <a:latin typeface="楷体" panose="02010609060101010101" pitchFamily="49" charset="-122"/>
                <a:ea typeface="楷体" panose="02010609060101010101" pitchFamily="49" charset="-122"/>
              </a:rPr>
              <a:t>BX</a:t>
            </a:r>
            <a:r>
              <a:rPr lang="zh-CN" altLang="en-US" sz="2800" b="1" dirty="0">
                <a:latin typeface="楷体" panose="02010609060101010101" pitchFamily="49" charset="-122"/>
                <a:ea typeface="楷体" panose="02010609060101010101" pitchFamily="49" charset="-122"/>
              </a:rPr>
              <a:t>，</a:t>
            </a:r>
            <a:r>
              <a:rPr lang="en-US" altLang="zh-CN" sz="2800" b="1" dirty="0">
                <a:latin typeface="楷体" panose="02010609060101010101" pitchFamily="49" charset="-122"/>
                <a:ea typeface="楷体" panose="02010609060101010101" pitchFamily="49" charset="-122"/>
              </a:rPr>
              <a:t>SI</a:t>
            </a:r>
            <a:r>
              <a:rPr lang="zh-CN" altLang="en-US" sz="2800" b="1" dirty="0">
                <a:latin typeface="楷体" panose="02010609060101010101" pitchFamily="49" charset="-122"/>
                <a:ea typeface="楷体" panose="02010609060101010101" pitchFamily="49" charset="-122"/>
              </a:rPr>
              <a:t>，</a:t>
            </a:r>
            <a:r>
              <a:rPr lang="en-US" altLang="zh-CN" sz="2800" b="1" dirty="0">
                <a:latin typeface="楷体" panose="02010609060101010101" pitchFamily="49" charset="-122"/>
                <a:ea typeface="楷体" panose="02010609060101010101" pitchFamily="49" charset="-122"/>
              </a:rPr>
              <a:t>DI</a:t>
            </a:r>
            <a:r>
              <a:rPr lang="zh-CN" altLang="en-US" sz="2800" b="1" dirty="0">
                <a:latin typeface="楷体" panose="02010609060101010101" pitchFamily="49" charset="-122"/>
                <a:ea typeface="楷体" panose="02010609060101010101" pitchFamily="49" charset="-122"/>
              </a:rPr>
              <a:t>（隐含</a:t>
            </a:r>
            <a:r>
              <a:rPr lang="en-US" altLang="zh-CN" sz="2800" b="1" dirty="0">
                <a:latin typeface="楷体" panose="02010609060101010101" pitchFamily="49" charset="-122"/>
                <a:ea typeface="楷体" panose="02010609060101010101" pitchFamily="49" charset="-122"/>
              </a:rPr>
              <a:t>DS</a:t>
            </a:r>
            <a:r>
              <a:rPr lang="zh-CN" altLang="en-US" sz="2800" b="1" dirty="0">
                <a:latin typeface="楷体" panose="02010609060101010101" pitchFamily="49" charset="-122"/>
                <a:ea typeface="楷体" panose="02010609060101010101" pitchFamily="49" charset="-122"/>
              </a:rPr>
              <a:t>段），</a:t>
            </a:r>
            <a:r>
              <a:rPr lang="en-US" altLang="zh-CN" sz="2800" b="1" dirty="0">
                <a:latin typeface="楷体" panose="02010609060101010101" pitchFamily="49" charset="-122"/>
                <a:ea typeface="楷体" panose="02010609060101010101" pitchFamily="49" charset="-122"/>
              </a:rPr>
              <a:t>BP</a:t>
            </a:r>
            <a:r>
              <a:rPr lang="zh-CN" altLang="en-US" sz="2800" b="1" dirty="0">
                <a:latin typeface="楷体" panose="02010609060101010101" pitchFamily="49" charset="-122"/>
                <a:ea typeface="楷体" panose="02010609060101010101" pitchFamily="49" charset="-122"/>
              </a:rPr>
              <a:t>（隐含</a:t>
            </a:r>
            <a:r>
              <a:rPr lang="en-US" altLang="zh-CN" sz="2800" b="1" dirty="0">
                <a:latin typeface="楷体" panose="02010609060101010101" pitchFamily="49" charset="-122"/>
                <a:ea typeface="楷体" panose="02010609060101010101" pitchFamily="49" charset="-122"/>
              </a:rPr>
              <a:t>SS</a:t>
            </a:r>
            <a:r>
              <a:rPr lang="zh-CN" altLang="en-US" sz="2800" b="1" dirty="0">
                <a:latin typeface="楷体" panose="02010609060101010101" pitchFamily="49" charset="-122"/>
                <a:ea typeface="楷体" panose="02010609060101010101" pitchFamily="49" charset="-122"/>
              </a:rPr>
              <a:t>段）</a:t>
            </a:r>
            <a:endParaRPr lang="zh-CN" altLang="en-US" sz="2800" b="1" dirty="0">
              <a:latin typeface="楷体" panose="02010609060101010101" pitchFamily="49" charset="-122"/>
              <a:ea typeface="楷体" panose="02010609060101010101" pitchFamily="49" charset="-122"/>
            </a:endParaRPr>
          </a:p>
          <a:p>
            <a:pPr lvl="0">
              <a:lnSpc>
                <a:spcPct val="150000"/>
              </a:lnSpc>
            </a:pPr>
            <a:r>
              <a:rPr lang="zh-CN" altLang="en-US" sz="2800" b="1" dirty="0">
                <a:latin typeface="楷体" panose="02010609060101010101" pitchFamily="49" charset="-122"/>
                <a:ea typeface="楷体" panose="02010609060101010101" pitchFamily="49" charset="-122"/>
              </a:rPr>
              <a:t>例如：</a:t>
            </a:r>
            <a:r>
              <a:rPr lang="en-US" altLang="zh-CN" sz="2800" b="1" dirty="0">
                <a:latin typeface="楷体" panose="02010609060101010101" pitchFamily="49" charset="-122"/>
                <a:ea typeface="楷体" panose="02010609060101010101" pitchFamily="49" charset="-122"/>
              </a:rPr>
              <a:t>MOV AX</a:t>
            </a:r>
            <a:r>
              <a:rPr lang="zh-CN" altLang="en-US" sz="2800" b="1" dirty="0">
                <a:latin typeface="楷体" panose="02010609060101010101" pitchFamily="49" charset="-122"/>
                <a:ea typeface="楷体" panose="02010609060101010101" pitchFamily="49" charset="-122"/>
              </a:rPr>
              <a:t>，</a:t>
            </a:r>
            <a:r>
              <a:rPr lang="en-US" altLang="zh-CN" sz="2800" b="1" dirty="0">
                <a:latin typeface="楷体" panose="02010609060101010101" pitchFamily="49" charset="-122"/>
                <a:ea typeface="楷体" panose="02010609060101010101" pitchFamily="49" charset="-122"/>
              </a:rPr>
              <a:t>[BX]   </a:t>
            </a:r>
            <a:r>
              <a:rPr lang="zh-CN" altLang="en-US" sz="2800" b="1" dirty="0">
                <a:latin typeface="楷体" panose="02010609060101010101" pitchFamily="49" charset="-122"/>
                <a:ea typeface="楷体" panose="02010609060101010101" pitchFamily="49" charset="-122"/>
              </a:rPr>
              <a:t>；</a:t>
            </a:r>
            <a:r>
              <a:rPr lang="en-US" altLang="zh-CN" sz="2800" b="1" dirty="0">
                <a:latin typeface="楷体" panose="02010609060101010101" pitchFamily="49" charset="-122"/>
                <a:ea typeface="楷体" panose="02010609060101010101" pitchFamily="49" charset="-122"/>
              </a:rPr>
              <a:t>MOV AX</a:t>
            </a:r>
            <a:r>
              <a:rPr lang="zh-CN" altLang="en-US" sz="2800" b="1" dirty="0">
                <a:latin typeface="楷体" panose="02010609060101010101" pitchFamily="49" charset="-122"/>
                <a:ea typeface="楷体" panose="02010609060101010101" pitchFamily="49" charset="-122"/>
              </a:rPr>
              <a:t>，</a:t>
            </a:r>
            <a:r>
              <a:rPr lang="en-US" altLang="zh-CN" sz="2800" b="1" dirty="0">
                <a:latin typeface="楷体" panose="02010609060101010101" pitchFamily="49" charset="-122"/>
                <a:ea typeface="楷体" panose="02010609060101010101" pitchFamily="49" charset="-122"/>
              </a:rPr>
              <a:t>DS</a:t>
            </a:r>
            <a:r>
              <a:rPr lang="zh-CN" altLang="en-US" sz="2800" b="1" dirty="0">
                <a:latin typeface="楷体" panose="02010609060101010101" pitchFamily="49" charset="-122"/>
                <a:ea typeface="楷体" panose="02010609060101010101" pitchFamily="49" charset="-122"/>
              </a:rPr>
              <a:t>：</a:t>
            </a:r>
            <a:r>
              <a:rPr lang="en-US" altLang="zh-CN" sz="2800" b="1" dirty="0">
                <a:latin typeface="楷体" panose="02010609060101010101" pitchFamily="49" charset="-122"/>
                <a:ea typeface="楷体" panose="02010609060101010101" pitchFamily="49" charset="-122"/>
              </a:rPr>
              <a:t>[BX]</a:t>
            </a:r>
            <a:endParaRPr lang="zh-CN" altLang="en-US" sz="2800" b="1" dirty="0">
              <a:latin typeface="楷体" panose="02010609060101010101" pitchFamily="49" charset="-122"/>
              <a:ea typeface="楷体" panose="02010609060101010101" pitchFamily="49" charset="-122"/>
            </a:endParaRPr>
          </a:p>
        </p:txBody>
      </p:sp>
      <p:sp>
        <p:nvSpPr>
          <p:cNvPr id="16" name="Text Box 4"/>
          <p:cNvSpPr txBox="1"/>
          <p:nvPr/>
        </p:nvSpPr>
        <p:spPr>
          <a:xfrm>
            <a:off x="306810" y="3949842"/>
            <a:ext cx="8724631" cy="2576667"/>
          </a:xfrm>
          <a:prstGeom prst="rect">
            <a:avLst/>
          </a:prstGeom>
          <a:noFill/>
          <a:ln w="9525">
            <a:noFill/>
          </a:ln>
        </p:spPr>
        <p:txBody>
          <a:bodyPr wrap="square" anchor="t">
            <a:spAutoFit/>
          </a:bodyPr>
          <a:lstStyle/>
          <a:p>
            <a:pPr lvl="0">
              <a:lnSpc>
                <a:spcPct val="150000"/>
              </a:lnSpc>
            </a:pPr>
            <a:r>
              <a:rPr lang="zh-CN" altLang="en-US" sz="2800" b="1" dirty="0">
                <a:solidFill>
                  <a:srgbClr val="0563C1"/>
                </a:solidFill>
                <a:latin typeface="楷体" panose="02010609060101010101" pitchFamily="49" charset="-122"/>
                <a:ea typeface="楷体" panose="02010609060101010101" pitchFamily="49" charset="-122"/>
              </a:rPr>
              <a:t>③ 自增型寄存器间址方式</a:t>
            </a:r>
            <a:endParaRPr lang="zh-CN" altLang="en-US" sz="2800" b="1" dirty="0">
              <a:solidFill>
                <a:srgbClr val="0563C1"/>
              </a:solidFill>
              <a:latin typeface="楷体" panose="02010609060101010101" pitchFamily="49" charset="-122"/>
              <a:ea typeface="楷体" panose="02010609060101010101" pitchFamily="49" charset="-122"/>
            </a:endParaRPr>
          </a:p>
          <a:p>
            <a:pPr lvl="0">
              <a:lnSpc>
                <a:spcPct val="150000"/>
              </a:lnSpc>
            </a:pPr>
            <a:r>
              <a:rPr lang="zh-CN" altLang="en-US" sz="2800" b="1" dirty="0">
                <a:solidFill>
                  <a:srgbClr val="ED7D31"/>
                </a:solidFill>
                <a:latin typeface="楷体" panose="02010609060101010101" pitchFamily="49" charset="-122"/>
                <a:ea typeface="楷体" panose="02010609060101010101" pitchFamily="49" charset="-122"/>
              </a:rPr>
              <a:t>寄存器间址</a:t>
            </a:r>
            <a:r>
              <a:rPr lang="zh-CN" altLang="en-US" sz="2800" b="1" dirty="0">
                <a:latin typeface="楷体" panose="02010609060101010101" pitchFamily="49" charset="-122"/>
                <a:ea typeface="楷体" panose="02010609060101010101" pitchFamily="49" charset="-122"/>
              </a:rPr>
              <a:t>的一种变型</a:t>
            </a:r>
            <a:r>
              <a:rPr lang="en-US" altLang="zh-CN" sz="2800" b="1" dirty="0">
                <a:latin typeface="楷体" panose="02010609060101010101" pitchFamily="49" charset="-122"/>
                <a:ea typeface="楷体" panose="02010609060101010101" pitchFamily="49" charset="-122"/>
              </a:rPr>
              <a:t>,</a:t>
            </a:r>
            <a:r>
              <a:rPr lang="zh-CN" altLang="en-US" sz="2800" b="1" dirty="0">
                <a:latin typeface="楷体" panose="02010609060101010101" pitchFamily="49" charset="-122"/>
                <a:ea typeface="楷体" panose="02010609060101010101" pitchFamily="49" charset="-122"/>
              </a:rPr>
              <a:t>若指令中给出存放操作数地址的寄存器号</a:t>
            </a:r>
            <a:r>
              <a:rPr lang="en-US" altLang="zh-CN" sz="2800" b="1" dirty="0">
                <a:latin typeface="楷体" panose="02010609060101010101" pitchFamily="49" charset="-122"/>
                <a:ea typeface="楷体" panose="02010609060101010101" pitchFamily="49" charset="-122"/>
              </a:rPr>
              <a:t>,</a:t>
            </a:r>
            <a:r>
              <a:rPr lang="zh-CN" altLang="en-US" sz="2800" b="1" dirty="0">
                <a:latin typeface="楷体" panose="02010609060101010101" pitchFamily="49" charset="-122"/>
                <a:ea typeface="楷体" panose="02010609060101010101" pitchFamily="49" charset="-122"/>
              </a:rPr>
              <a:t>从寄存器中读出操作数地址后</a:t>
            </a:r>
            <a:r>
              <a:rPr lang="en-US" altLang="zh-CN" sz="2800" b="1" dirty="0">
                <a:latin typeface="楷体" panose="02010609060101010101" pitchFamily="49" charset="-122"/>
                <a:ea typeface="楷体" panose="02010609060101010101" pitchFamily="49" charset="-122"/>
              </a:rPr>
              <a:t>,</a:t>
            </a:r>
            <a:r>
              <a:rPr lang="zh-CN" altLang="en-US" sz="2800" b="1" dirty="0">
                <a:latin typeface="楷体" panose="02010609060101010101" pitchFamily="49" charset="-122"/>
                <a:ea typeface="楷体" panose="02010609060101010101" pitchFamily="49" charset="-122"/>
              </a:rPr>
              <a:t>寄存器内容加</a:t>
            </a:r>
            <a:r>
              <a:rPr lang="en-US" altLang="zh-CN" sz="2800" b="1" dirty="0">
                <a:latin typeface="楷体" panose="02010609060101010101" pitchFamily="49" charset="-122"/>
                <a:ea typeface="楷体" panose="02010609060101010101" pitchFamily="49" charset="-122"/>
              </a:rPr>
              <a:t>1</a:t>
            </a:r>
            <a:r>
              <a:rPr lang="zh-CN" altLang="en-US" sz="2800" b="1" dirty="0">
                <a:latin typeface="楷体" panose="02010609060101010101" pitchFamily="49" charset="-122"/>
                <a:ea typeface="楷体" panose="02010609060101010101" pitchFamily="49" charset="-122"/>
              </a:rPr>
              <a:t>，这种寻址方式称为自增型寄存器间接寻址。	</a:t>
            </a:r>
            <a:endParaRPr lang="zh-CN" altLang="en-US" sz="2800" b="1" dirty="0">
              <a:latin typeface="楷体" panose="02010609060101010101" pitchFamily="49" charset="-122"/>
              <a:ea typeface="楷体" panose="020106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3">
                                            <p:txEl>
                                              <p:pRg st="0" end="0"/>
                                            </p:txEl>
                                          </p:spTgt>
                                        </p:tgtEl>
                                        <p:attrNameLst>
                                          <p:attrName>style.visibility</p:attrName>
                                        </p:attrNameLst>
                                      </p:cBhvr>
                                      <p:to>
                                        <p:strVal val="visible"/>
                                      </p:to>
                                    </p:set>
                                    <p:animEffect transition="in" filter="wipe(left)">
                                      <p:cBhvr>
                                        <p:cTn id="7" dur="500"/>
                                        <p:tgtEl>
                                          <p:spTgt spid="2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3">
                                            <p:txEl>
                                              <p:pRg st="1" end="1"/>
                                            </p:txEl>
                                          </p:spTgt>
                                        </p:tgtEl>
                                        <p:attrNameLst>
                                          <p:attrName>style.visibility</p:attrName>
                                        </p:attrNameLst>
                                      </p:cBhvr>
                                      <p:to>
                                        <p:strVal val="visible"/>
                                      </p:to>
                                    </p:set>
                                    <p:animEffect transition="in" filter="wipe(left)">
                                      <p:cBhvr>
                                        <p:cTn id="12" dur="500"/>
                                        <p:tgtEl>
                                          <p:spTgt spid="2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3">
                                            <p:txEl>
                                              <p:pRg st="2" end="2"/>
                                            </p:txEl>
                                          </p:spTgt>
                                        </p:tgtEl>
                                        <p:attrNameLst>
                                          <p:attrName>style.visibility</p:attrName>
                                        </p:attrNameLst>
                                      </p:cBhvr>
                                      <p:to>
                                        <p:strVal val="visible"/>
                                      </p:to>
                                    </p:set>
                                    <p:animEffect transition="in" filter="wipe(left)">
                                      <p:cBhvr>
                                        <p:cTn id="17" dur="500"/>
                                        <p:tgtEl>
                                          <p:spTgt spid="2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3">
                                            <p:txEl>
                                              <p:pRg st="3" end="3"/>
                                            </p:txEl>
                                          </p:spTgt>
                                        </p:tgtEl>
                                        <p:attrNameLst>
                                          <p:attrName>style.visibility</p:attrName>
                                        </p:attrNameLst>
                                      </p:cBhvr>
                                      <p:to>
                                        <p:strVal val="visible"/>
                                      </p:to>
                                    </p:set>
                                    <p:animEffect transition="in" filter="wipe(left)">
                                      <p:cBhvr>
                                        <p:cTn id="22" dur="500"/>
                                        <p:tgtEl>
                                          <p:spTgt spid="2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6">
                                            <p:txEl>
                                              <p:pRg st="0" end="0"/>
                                            </p:txEl>
                                          </p:spTgt>
                                        </p:tgtEl>
                                        <p:attrNameLst>
                                          <p:attrName>style.visibility</p:attrName>
                                        </p:attrNameLst>
                                      </p:cBhvr>
                                      <p:to>
                                        <p:strVal val="visible"/>
                                      </p:to>
                                    </p:set>
                                    <p:animEffect transition="in" filter="wipe(left)">
                                      <p:cBhvr>
                                        <p:cTn id="27" dur="500"/>
                                        <p:tgtEl>
                                          <p:spTgt spid="16">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6">
                                            <p:txEl>
                                              <p:pRg st="1" end="1"/>
                                            </p:txEl>
                                          </p:spTgt>
                                        </p:tgtEl>
                                        <p:attrNameLst>
                                          <p:attrName>style.visibility</p:attrName>
                                        </p:attrNameLst>
                                      </p:cBhvr>
                                      <p:to>
                                        <p:strVal val="visible"/>
                                      </p:to>
                                    </p:set>
                                    <p:animEffect transition="in" filter="wipe(left)">
                                      <p:cBhvr>
                                        <p:cTn id="32" dur="500"/>
                                        <p:tgtEl>
                                          <p:spTgt spid="1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build="p"/>
      <p:bldP spid="16"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defRPr/>
            </a:pPr>
            <a:fld id="{4D3A0782-5711-44C8-A5A6-8E0CD5B16373}" type="datetime1">
              <a:rPr kumimoji="0" lang="zh-CN" altLang="en-US" sz="1200" b="0" i="0" u="none" strike="noStrike" kern="1200" cap="none" spc="0" normalizeH="0" baseline="0" noProof="0" smtClean="0">
                <a:ln>
                  <a:noFill/>
                </a:ln>
                <a:solidFill>
                  <a:prstClr val="black">
                    <a:tint val="75000"/>
                  </a:prstClr>
                </a:solidFill>
                <a:effectLst/>
                <a:uLnTx/>
                <a:uFillTx/>
                <a:latin typeface="Calibri" panose="020F0502020204030204"/>
                <a:ea typeface="等线" panose="02010600030101010101" pitchFamily="2" charset="-122"/>
                <a:cs typeface="+mn-cs"/>
              </a:rPr>
            </a:fld>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endParaRPr>
          </a:p>
        </p:txBody>
      </p:sp>
      <p:sp>
        <p:nvSpPr>
          <p:cNvPr id="3" name="页脚占位符 2"/>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rPr>
              <a:t>计算机组成原理</a:t>
            </a:r>
            <a:r>
              <a:rPr kumimoji="0" lang="en-US" altLang="zh-CN" sz="12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rPr>
              <a:t>--</a:t>
            </a:r>
            <a:r>
              <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rPr>
              <a:t>第二章 指令系统</a:t>
            </a:r>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endParaRPr>
          </a:p>
        </p:txBody>
      </p:sp>
      <p:sp>
        <p:nvSpPr>
          <p:cNvPr id="4" name="灯片编号占位符 3"/>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CD331227-691F-4B7F-8493-F4368ED92163}" type="slidenum">
              <a:rPr kumimoji="0" lang="zh-CN" altLang="en-US" sz="1200" b="0" i="0" u="none" strike="noStrike" kern="1200" cap="none" spc="0" normalizeH="0" baseline="0" noProof="0" smtClean="0">
                <a:ln>
                  <a:noFill/>
                </a:ln>
                <a:solidFill>
                  <a:prstClr val="black">
                    <a:tint val="75000"/>
                  </a:prstClr>
                </a:solidFill>
                <a:effectLst/>
                <a:uLnTx/>
                <a:uFillTx/>
                <a:latin typeface="Calibri" panose="020F0502020204030204"/>
                <a:ea typeface="等线" panose="02010600030101010101" pitchFamily="2" charset="-122"/>
                <a:cs typeface="+mn-cs"/>
              </a:rPr>
            </a:fld>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endParaRPr>
          </a:p>
        </p:txBody>
      </p:sp>
      <p:pic>
        <p:nvPicPr>
          <p:cNvPr id="8" name="图片 7"/>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1"/>
            <a:ext cx="9165780" cy="6909474"/>
          </a:xfrm>
          <a:prstGeom prst="rect">
            <a:avLst/>
          </a:prstGeom>
        </p:spPr>
      </p:pic>
      <p:sp>
        <p:nvSpPr>
          <p:cNvPr id="9" name="矩形 8"/>
          <p:cNvSpPr/>
          <p:nvPr/>
        </p:nvSpPr>
        <p:spPr>
          <a:xfrm>
            <a:off x="-21515" y="-1475"/>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10" name="iSľídé"/>
          <p:cNvSpPr/>
          <p:nvPr/>
        </p:nvSpPr>
        <p:spPr>
          <a:xfrm>
            <a:off x="502444" y="1275597"/>
            <a:ext cx="8137922" cy="1142592"/>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grpSp>
        <p:nvGrpSpPr>
          <p:cNvPr id="11" name="iṧḷïḋê"/>
          <p:cNvGrpSpPr/>
          <p:nvPr/>
        </p:nvGrpSpPr>
        <p:grpSpPr>
          <a:xfrm>
            <a:off x="502444" y="1639807"/>
            <a:ext cx="6032468" cy="556314"/>
            <a:chOff x="669925" y="1609562"/>
            <a:chExt cx="3530781" cy="741752"/>
          </a:xfrm>
        </p:grpSpPr>
        <p:sp>
          <p:nvSpPr>
            <p:cNvPr id="12" name="ïšḻïdê"/>
            <p:cNvSpPr txBox="1"/>
            <p:nvPr/>
          </p:nvSpPr>
          <p:spPr bwMode="auto">
            <a:xfrm>
              <a:off x="669925" y="1609562"/>
              <a:ext cx="3527606"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white"/>
                  </a:solidFill>
                  <a:effectLst/>
                  <a:uLnTx/>
                  <a:uFillTx/>
                  <a:latin typeface="隶书" panose="02010509060101010101" pitchFamily="49" charset="-122"/>
                  <a:ea typeface="隶书" panose="02010509060101010101" pitchFamily="49" charset="-122"/>
                  <a:cs typeface="+mn-cs"/>
                </a:rPr>
                <a:t>2</a:t>
              </a:r>
              <a:r>
                <a:rPr kumimoji="0" lang="zh-CN" altLang="en-US" sz="2800" b="1" i="0" u="none" strike="noStrike" kern="1200" cap="none" spc="0" normalizeH="0" baseline="0" noProof="0" dirty="0">
                  <a:ln>
                    <a:noFill/>
                  </a:ln>
                  <a:solidFill>
                    <a:prstClr val="white"/>
                  </a:solidFill>
                  <a:effectLst/>
                  <a:uLnTx/>
                  <a:uFillTx/>
                  <a:latin typeface="隶书" panose="02010509060101010101" pitchFamily="49" charset="-122"/>
                  <a:ea typeface="隶书" panose="02010509060101010101" pitchFamily="49" charset="-122"/>
                  <a:cs typeface="+mn-cs"/>
                </a:rPr>
                <a:t>.</a:t>
              </a:r>
              <a:r>
                <a:rPr lang="en-US" altLang="zh-CN" sz="2800" b="1" dirty="0">
                  <a:solidFill>
                    <a:prstClr val="white"/>
                  </a:solidFill>
                  <a:latin typeface="隶书" panose="02010509060101010101" pitchFamily="49" charset="-122"/>
                  <a:ea typeface="隶书" panose="02010509060101010101" pitchFamily="49" charset="-122"/>
                </a:rPr>
                <a:t>1</a:t>
              </a:r>
              <a:r>
                <a:rPr kumimoji="0" lang="zh-CN" altLang="en-US" sz="2800" b="0" i="0" u="none" strike="noStrike" kern="1200" cap="none" spc="0" normalizeH="0" baseline="0" noProof="0" dirty="0">
                  <a:ln>
                    <a:noFill/>
                  </a:ln>
                  <a:solidFill>
                    <a:prstClr val="white"/>
                  </a:solidFill>
                  <a:effectLst/>
                  <a:uLnTx/>
                  <a:uFillTx/>
                  <a:latin typeface="隶书" panose="02010509060101010101" pitchFamily="49" charset="-122"/>
                  <a:ea typeface="隶书" panose="02010509060101010101" pitchFamily="49" charset="-122"/>
                  <a:cs typeface="+mn-cs"/>
                </a:rPr>
                <a:t> 指令格式</a:t>
              </a:r>
              <a:endParaRPr kumimoji="0" lang="zh-CN" altLang="en-US" sz="2800" b="0" i="0" u="none" strike="noStrike" kern="120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cxnSp>
          <p:nvCxnSpPr>
            <p:cNvPr id="13" name="直接连接符 12"/>
            <p:cNvCxnSpPr/>
            <p:nvPr/>
          </p:nvCxnSpPr>
          <p:spPr>
            <a:xfrm>
              <a:off x="673100" y="2351314"/>
              <a:ext cx="3527606"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grpSp>
      <p:sp>
        <p:nvSpPr>
          <p:cNvPr id="14" name="îsḻíḋé"/>
          <p:cNvSpPr txBox="1"/>
          <p:nvPr/>
        </p:nvSpPr>
        <p:spPr>
          <a:xfrm>
            <a:off x="1872698" y="3837308"/>
            <a:ext cx="877034" cy="300082"/>
          </a:xfrm>
          <a:prstGeom prst="rect">
            <a:avLst/>
          </a:prstGeom>
        </p:spPr>
        <p:txBody>
          <a:bodyPr vert="horz" wrap="square" lIns="91440" tIns="45720" rIns="91440" bIns="45720" rtlCol="0" anchor="ctr"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2800" b="1" i="0" u="none" strike="noStrike" kern="1200" cap="none" spc="0" normalizeH="0" baseline="0" noProof="0" dirty="0">
                <a:ln>
                  <a:noFill/>
                </a:ln>
                <a:solidFill>
                  <a:srgbClr val="4472C4"/>
                </a:solidFill>
                <a:effectLst/>
                <a:uLnTx/>
                <a:uFillTx/>
                <a:latin typeface="Calibri" panose="020F0502020204030204"/>
                <a:ea typeface="+mn-ea"/>
                <a:cs typeface="+mn-cs"/>
              </a:rPr>
              <a:t>02.</a:t>
            </a:r>
            <a:endParaRPr kumimoji="0" lang="en-US" sz="2800" b="1" i="0" u="none" strike="noStrike" kern="1200" cap="none" spc="0" normalizeH="0" baseline="0" noProof="0" dirty="0">
              <a:ln>
                <a:noFill/>
              </a:ln>
              <a:solidFill>
                <a:srgbClr val="4472C4"/>
              </a:solidFill>
              <a:effectLst/>
              <a:uLnTx/>
              <a:uFillTx/>
              <a:latin typeface="Calibri" panose="020F0502020204030204"/>
              <a:ea typeface="+mn-ea"/>
              <a:cs typeface="+mn-cs"/>
            </a:endParaRPr>
          </a:p>
        </p:txBody>
      </p:sp>
      <p:sp>
        <p:nvSpPr>
          <p:cNvPr id="15" name="ísḻiḑe"/>
          <p:cNvSpPr/>
          <p:nvPr/>
        </p:nvSpPr>
        <p:spPr>
          <a:xfrm>
            <a:off x="2526228" y="3848850"/>
            <a:ext cx="4941372" cy="288513"/>
          </a:xfrm>
          <a:prstGeom prst="rect">
            <a:avLst/>
          </a:prstGeom>
        </p:spPr>
        <p:txBody>
          <a:bodyPr wrap="square" lIns="91440" tIns="45720" rIns="91440" bIns="45720" anchor="ctr" anchorCtr="0">
            <a:noAutofit/>
          </a:bodyPr>
          <a:lstStyle/>
          <a:p>
            <a:pPr marL="0" marR="0" lvl="0" indent="0" algn="l" defTabSz="457200" rtl="0" eaLnBrk="1" fontAlgn="auto" latinLnBrk="0" hangingPunct="1">
              <a:lnSpc>
                <a:spcPct val="115000"/>
              </a:lnSpc>
              <a:spcBef>
                <a:spcPct val="10000"/>
              </a:spcBef>
              <a:spcAft>
                <a:spcPts val="0"/>
              </a:spcAft>
              <a:buClrTx/>
              <a:buSzTx/>
              <a:buFontTx/>
              <a:buNone/>
              <a:defRPr/>
            </a:pPr>
            <a:r>
              <a:rPr kumimoji="0" lang="zh-CN" altLang="en-US" sz="2800" b="1" i="0" u="none" strike="noStrike" kern="0" cap="none" spc="0" normalizeH="0" baseline="0" noProof="0" dirty="0">
                <a:ln>
                  <a:noFill/>
                </a:ln>
                <a:effectLst/>
                <a:uLnTx/>
                <a:uFillTx/>
                <a:latin typeface="楷体" panose="02010609060101010101" pitchFamily="49" charset="-122"/>
                <a:ea typeface="楷体" panose="02010609060101010101" pitchFamily="49" charset="-122"/>
                <a:cs typeface="+mn-cs"/>
              </a:rPr>
              <a:t> 指令字长</a:t>
            </a:r>
            <a:endParaRPr kumimoji="0" lang="zh-CN" altLang="en-US" sz="2800" b="1" i="0" u="none" strike="noStrike" kern="0" cap="none" spc="0" normalizeH="0" baseline="0" noProof="0" dirty="0">
              <a:ln>
                <a:noFill/>
              </a:ln>
              <a:effectLst/>
              <a:uLnTx/>
              <a:uFillTx/>
              <a:latin typeface="楷体" panose="02010609060101010101" pitchFamily="49" charset="-122"/>
              <a:ea typeface="楷体" panose="02010609060101010101" pitchFamily="49" charset="-122"/>
              <a:cs typeface="+mn-cs"/>
            </a:endParaRPr>
          </a:p>
        </p:txBody>
      </p:sp>
      <p:sp>
        <p:nvSpPr>
          <p:cNvPr id="16" name="ïṩľîdé"/>
          <p:cNvSpPr txBox="1"/>
          <p:nvPr/>
        </p:nvSpPr>
        <p:spPr>
          <a:xfrm>
            <a:off x="1872697" y="4522451"/>
            <a:ext cx="877034" cy="300082"/>
          </a:xfrm>
          <a:prstGeom prst="rect">
            <a:avLst/>
          </a:prstGeom>
        </p:spPr>
        <p:txBody>
          <a:bodyPr vert="horz" wrap="square" lIns="91440" tIns="45720" rIns="91440" bIns="45720" rtlCol="0" anchor="ctr"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srgbClr val="4472C4"/>
                </a:solidFill>
                <a:effectLst/>
                <a:uLnTx/>
                <a:uFillTx/>
                <a:latin typeface="Calibri" panose="020F0502020204030204"/>
                <a:ea typeface="等线" panose="02010600030101010101" pitchFamily="2" charset="-122"/>
                <a:cs typeface="+mn-cs"/>
              </a:rPr>
              <a:t>03.</a:t>
            </a:r>
            <a:endParaRPr kumimoji="0" lang="en-US" sz="2800" b="1" i="0" u="none" strike="noStrike" kern="1200" cap="none" spc="0" normalizeH="0" baseline="0" noProof="0" dirty="0">
              <a:ln>
                <a:noFill/>
              </a:ln>
              <a:solidFill>
                <a:srgbClr val="4472C4"/>
              </a:solidFill>
              <a:effectLst/>
              <a:uLnTx/>
              <a:uFillTx/>
              <a:latin typeface="Calibri" panose="020F0502020204030204"/>
              <a:ea typeface="+mn-ea"/>
              <a:cs typeface="+mn-cs"/>
            </a:endParaRPr>
          </a:p>
        </p:txBody>
      </p:sp>
      <p:sp>
        <p:nvSpPr>
          <p:cNvPr id="17" name="îṣ1idè"/>
          <p:cNvSpPr/>
          <p:nvPr/>
        </p:nvSpPr>
        <p:spPr>
          <a:xfrm>
            <a:off x="2526228" y="4533992"/>
            <a:ext cx="5220772" cy="296571"/>
          </a:xfrm>
          <a:prstGeom prst="rect">
            <a:avLst/>
          </a:prstGeom>
        </p:spPr>
        <p:txBody>
          <a:bodyPr wrap="square" lIns="91440" tIns="45720" rIns="91440" bIns="45720" anchor="ctr" anchorCtr="0">
            <a:noAutofit/>
          </a:bodyPr>
          <a:lstStyle/>
          <a:p>
            <a:pPr marL="0" marR="0" lvl="0" indent="0" algn="l" defTabSz="457200" rtl="0" eaLnBrk="1" fontAlgn="auto" latinLnBrk="0" hangingPunct="1">
              <a:lnSpc>
                <a:spcPct val="115000"/>
              </a:lnSpc>
              <a:spcBef>
                <a:spcPct val="10000"/>
              </a:spcBef>
              <a:spcAft>
                <a:spcPts val="0"/>
              </a:spcAft>
              <a:buClrTx/>
              <a:buSzTx/>
              <a:buFontTx/>
              <a:buNone/>
              <a:defRPr/>
            </a:pPr>
            <a:r>
              <a:rPr kumimoji="0" lang="en-US" altLang="zh-CN" sz="2800" b="1" i="0" u="none" strike="noStrike" kern="0" cap="none" spc="0" normalizeH="0" baseline="0" noProof="0" dirty="0">
                <a:ln>
                  <a:noFill/>
                </a:ln>
                <a:effectLst/>
                <a:uLnTx/>
                <a:uFillTx/>
                <a:latin typeface="楷体" panose="02010609060101010101" pitchFamily="49" charset="-122"/>
                <a:ea typeface="楷体" panose="02010609060101010101" pitchFamily="49" charset="-122"/>
                <a:cs typeface="+mn-cs"/>
              </a:rPr>
              <a:t> </a:t>
            </a:r>
            <a:r>
              <a:rPr kumimoji="0" lang="zh-CN" altLang="en-US" sz="2800" b="1" i="0" u="none" strike="noStrike" kern="0" cap="none" spc="0" normalizeH="0" baseline="0" noProof="0" dirty="0">
                <a:ln>
                  <a:noFill/>
                </a:ln>
                <a:effectLst/>
                <a:uLnTx/>
                <a:uFillTx/>
                <a:latin typeface="楷体" panose="02010609060101010101" pitchFamily="49" charset="-122"/>
                <a:ea typeface="楷体" panose="02010609060101010101" pitchFamily="49" charset="-122"/>
                <a:cs typeface="+mn-cs"/>
              </a:rPr>
              <a:t>操作码结构</a:t>
            </a:r>
            <a:endParaRPr kumimoji="0" lang="zh-CN" altLang="en-US" sz="2800" b="1" i="0" u="none" strike="noStrike" kern="0" cap="none" spc="0" normalizeH="0" baseline="0" noProof="0" dirty="0">
              <a:ln>
                <a:noFill/>
              </a:ln>
              <a:effectLst/>
              <a:uLnTx/>
              <a:uFillTx/>
              <a:latin typeface="楷体" panose="02010609060101010101" pitchFamily="49" charset="-122"/>
              <a:ea typeface="楷体" panose="02010609060101010101" pitchFamily="49" charset="-122"/>
              <a:cs typeface="+mn-cs"/>
            </a:endParaRPr>
          </a:p>
        </p:txBody>
      </p:sp>
      <p:sp>
        <p:nvSpPr>
          <p:cNvPr id="18" name="işľíďe"/>
          <p:cNvSpPr txBox="1"/>
          <p:nvPr/>
        </p:nvSpPr>
        <p:spPr>
          <a:xfrm>
            <a:off x="1872697" y="5233717"/>
            <a:ext cx="877034" cy="300082"/>
          </a:xfrm>
          <a:prstGeom prst="rect">
            <a:avLst/>
          </a:prstGeom>
        </p:spPr>
        <p:txBody>
          <a:bodyPr vert="horz" wrap="square" lIns="91440" tIns="45720" rIns="91440" bIns="45720" rtlCol="0" anchor="ctr"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srgbClr val="4472C4"/>
                </a:solidFill>
                <a:effectLst/>
                <a:uLnTx/>
                <a:uFillTx/>
                <a:latin typeface="Calibri" panose="020F0502020204030204"/>
                <a:ea typeface="等线" panose="02010600030101010101" pitchFamily="2" charset="-122"/>
                <a:cs typeface="+mn-cs"/>
              </a:rPr>
              <a:t>04.</a:t>
            </a:r>
            <a:endParaRPr kumimoji="0" lang="en-US" sz="2800" b="1" i="0" u="none" strike="noStrike" kern="1200" cap="none" spc="0" normalizeH="0" baseline="0" noProof="0" dirty="0">
              <a:ln>
                <a:noFill/>
              </a:ln>
              <a:solidFill>
                <a:srgbClr val="4472C4"/>
              </a:solidFill>
              <a:effectLst/>
              <a:uLnTx/>
              <a:uFillTx/>
              <a:latin typeface="Calibri" panose="020F0502020204030204"/>
              <a:ea typeface="+mn-ea"/>
              <a:cs typeface="+mn-cs"/>
            </a:endParaRPr>
          </a:p>
        </p:txBody>
      </p:sp>
      <p:sp>
        <p:nvSpPr>
          <p:cNvPr id="19" name="ïşľïdé"/>
          <p:cNvSpPr/>
          <p:nvPr/>
        </p:nvSpPr>
        <p:spPr>
          <a:xfrm>
            <a:off x="2526228" y="5245258"/>
            <a:ext cx="4158035" cy="276999"/>
          </a:xfrm>
          <a:prstGeom prst="rect">
            <a:avLst/>
          </a:prstGeom>
        </p:spPr>
        <p:txBody>
          <a:bodyPr wrap="square" lIns="91440" tIns="45720" rIns="91440" bIns="45720" anchor="ctr" anchorCtr="0">
            <a:noAutofit/>
          </a:bodyPr>
          <a:lstStyle/>
          <a:p>
            <a:pPr marL="0" marR="0" lvl="0" indent="0" algn="l" defTabSz="457200" rtl="0" eaLnBrk="1" fontAlgn="auto" latinLnBrk="0" hangingPunct="1">
              <a:lnSpc>
                <a:spcPct val="115000"/>
              </a:lnSpc>
              <a:spcBef>
                <a:spcPct val="10000"/>
              </a:spcBef>
              <a:spcAft>
                <a:spcPts val="0"/>
              </a:spcAft>
              <a:buClrTx/>
              <a:buSzTx/>
              <a:buFontTx/>
              <a:buNone/>
              <a:defRPr/>
            </a:pPr>
            <a:r>
              <a:rPr kumimoji="0" lang="zh-CN" altLang="en-US" sz="2800" b="1" i="0" u="none" strike="noStrike" kern="0" cap="none" spc="0" normalizeH="0" baseline="0" noProof="0" dirty="0">
                <a:ln>
                  <a:noFill/>
                </a:ln>
                <a:effectLst/>
                <a:uLnTx/>
                <a:uFillTx/>
                <a:latin typeface="楷体" panose="02010609060101010101" pitchFamily="49" charset="-122"/>
                <a:ea typeface="楷体" panose="02010609060101010101" pitchFamily="49" charset="-122"/>
                <a:cs typeface="+mn-cs"/>
              </a:rPr>
              <a:t> 指令中的地址结构</a:t>
            </a:r>
            <a:endParaRPr kumimoji="0" lang="zh-CN" altLang="en-US" sz="2800" b="1" i="0" u="none" strike="noStrike" kern="0" cap="none" spc="0" normalizeH="0" baseline="0" noProof="0" dirty="0">
              <a:ln>
                <a:noFill/>
              </a:ln>
              <a:effectLst/>
              <a:uLnTx/>
              <a:uFillTx/>
              <a:latin typeface="楷体" panose="02010609060101010101" pitchFamily="49" charset="-122"/>
              <a:ea typeface="楷体" panose="02010609060101010101" pitchFamily="49" charset="-122"/>
              <a:cs typeface="+mn-cs"/>
            </a:endParaRPr>
          </a:p>
        </p:txBody>
      </p:sp>
      <p:sp>
        <p:nvSpPr>
          <p:cNvPr id="22" name="îṩļíḑé"/>
          <p:cNvSpPr/>
          <p:nvPr/>
        </p:nvSpPr>
        <p:spPr>
          <a:xfrm>
            <a:off x="1524070" y="3865863"/>
            <a:ext cx="204036" cy="242974"/>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62500" lnSpcReduction="20000"/>
          </a:body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等线" panose="02010600030101010101" pitchFamily="2" charset="-122"/>
              <a:cs typeface="+mn-cs"/>
            </a:endParaRPr>
          </a:p>
        </p:txBody>
      </p:sp>
      <p:sp>
        <p:nvSpPr>
          <p:cNvPr id="23" name="ïśľîḋê"/>
          <p:cNvSpPr/>
          <p:nvPr/>
        </p:nvSpPr>
        <p:spPr>
          <a:xfrm>
            <a:off x="1524070" y="4551005"/>
            <a:ext cx="204036" cy="242974"/>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62500" lnSpcReduction="20000"/>
          </a:body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等线" panose="02010600030101010101" pitchFamily="2" charset="-122"/>
              <a:cs typeface="+mn-cs"/>
            </a:endParaRPr>
          </a:p>
        </p:txBody>
      </p:sp>
      <p:sp>
        <p:nvSpPr>
          <p:cNvPr id="24" name="íṧļîḓê"/>
          <p:cNvSpPr/>
          <p:nvPr/>
        </p:nvSpPr>
        <p:spPr>
          <a:xfrm>
            <a:off x="1524070" y="5262271"/>
            <a:ext cx="204036" cy="242974"/>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62500" lnSpcReduction="20000"/>
          </a:body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等线" panose="02010600030101010101" pitchFamily="2" charset="-122"/>
              <a:cs typeface="+mn-cs"/>
            </a:endParaRPr>
          </a:p>
        </p:txBody>
      </p:sp>
      <p:cxnSp>
        <p:nvCxnSpPr>
          <p:cNvPr id="26" name="直接连接符 25"/>
          <p:cNvCxnSpPr/>
          <p:nvPr/>
        </p:nvCxnSpPr>
        <p:spPr>
          <a:xfrm>
            <a:off x="1959428" y="4343510"/>
            <a:ext cx="5393872" cy="0"/>
          </a:xfrm>
          <a:prstGeom prst="line">
            <a:avLst/>
          </a:prstGeom>
          <a:ln w="3175"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1959428" y="5040200"/>
            <a:ext cx="5393872" cy="0"/>
          </a:xfrm>
          <a:prstGeom prst="line">
            <a:avLst/>
          </a:prstGeom>
          <a:ln w="3175"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pic>
        <p:nvPicPr>
          <p:cNvPr id="29" name="图片 2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66226" y="204366"/>
            <a:ext cx="797210" cy="769144"/>
          </a:xfrm>
          <a:prstGeom prst="rect">
            <a:avLst/>
          </a:prstGeom>
        </p:spPr>
      </p:pic>
      <p:sp>
        <p:nvSpPr>
          <p:cNvPr id="25" name="îsḻíḋé"/>
          <p:cNvSpPr txBox="1"/>
          <p:nvPr/>
        </p:nvSpPr>
        <p:spPr>
          <a:xfrm>
            <a:off x="1865444" y="3104343"/>
            <a:ext cx="877034" cy="300082"/>
          </a:xfrm>
          <a:prstGeom prst="rect">
            <a:avLst/>
          </a:prstGeom>
        </p:spPr>
        <p:txBody>
          <a:bodyPr vert="horz" wrap="square" lIns="91440" tIns="45720" rIns="91440" bIns="45720" rtlCol="0" anchor="ctr"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2800" b="1" i="0" u="none" strike="noStrike" kern="1200" cap="none" spc="0" normalizeH="0" baseline="0" noProof="0" dirty="0">
                <a:ln>
                  <a:noFill/>
                </a:ln>
                <a:solidFill>
                  <a:srgbClr val="4472C4"/>
                </a:solidFill>
                <a:effectLst/>
                <a:uLnTx/>
                <a:uFillTx/>
                <a:latin typeface="Calibri" panose="020F0502020204030204"/>
                <a:ea typeface="+mn-ea"/>
                <a:cs typeface="+mn-cs"/>
              </a:rPr>
              <a:t>01.</a:t>
            </a:r>
            <a:endParaRPr kumimoji="0" lang="en-US" sz="2800" b="1" i="0" u="none" strike="noStrike" kern="1200" cap="none" spc="0" normalizeH="0" baseline="0" noProof="0" dirty="0">
              <a:ln>
                <a:noFill/>
              </a:ln>
              <a:solidFill>
                <a:srgbClr val="4472C4"/>
              </a:solidFill>
              <a:effectLst/>
              <a:uLnTx/>
              <a:uFillTx/>
              <a:latin typeface="Calibri" panose="020F0502020204030204"/>
              <a:ea typeface="+mn-ea"/>
              <a:cs typeface="+mn-cs"/>
            </a:endParaRPr>
          </a:p>
        </p:txBody>
      </p:sp>
      <p:sp>
        <p:nvSpPr>
          <p:cNvPr id="28" name="ísḻiḑe"/>
          <p:cNvSpPr/>
          <p:nvPr/>
        </p:nvSpPr>
        <p:spPr>
          <a:xfrm>
            <a:off x="2518974" y="3115885"/>
            <a:ext cx="4941372" cy="288513"/>
          </a:xfrm>
          <a:prstGeom prst="rect">
            <a:avLst/>
          </a:prstGeom>
        </p:spPr>
        <p:txBody>
          <a:bodyPr wrap="square" lIns="91440" tIns="45720" rIns="91440" bIns="45720" anchor="ctr" anchorCtr="0">
            <a:noAutofit/>
          </a:bodyPr>
          <a:lstStyle/>
          <a:p>
            <a:pPr marL="0" marR="0" lvl="0" indent="0" algn="l" defTabSz="457200" rtl="0" eaLnBrk="1" fontAlgn="auto" latinLnBrk="0" hangingPunct="1">
              <a:lnSpc>
                <a:spcPct val="115000"/>
              </a:lnSpc>
              <a:spcBef>
                <a:spcPct val="10000"/>
              </a:spcBef>
              <a:spcAft>
                <a:spcPts val="0"/>
              </a:spcAft>
              <a:buClrTx/>
              <a:buSzTx/>
              <a:buFontTx/>
              <a:buNone/>
              <a:defRPr/>
            </a:pPr>
            <a:r>
              <a:rPr kumimoji="0" lang="zh-CN" altLang="en-US" sz="2800" b="1" i="0" u="none" strike="noStrike" kern="0" cap="none" spc="0" normalizeH="0" baseline="0" noProof="0" dirty="0">
                <a:ln>
                  <a:noFill/>
                </a:ln>
                <a:effectLst/>
                <a:uLnTx/>
                <a:uFillTx/>
                <a:latin typeface="楷体" panose="02010609060101010101" pitchFamily="49" charset="-122"/>
                <a:ea typeface="楷体" panose="02010609060101010101" pitchFamily="49" charset="-122"/>
                <a:cs typeface="+mn-cs"/>
              </a:rPr>
              <a:t> 指令基本格式</a:t>
            </a:r>
            <a:endParaRPr kumimoji="0" lang="zh-CN" altLang="en-US" sz="2800" b="1" i="0" u="none" strike="noStrike" kern="0" cap="none" spc="0" normalizeH="0" baseline="0" noProof="0" dirty="0">
              <a:ln>
                <a:noFill/>
              </a:ln>
              <a:effectLst/>
              <a:uLnTx/>
              <a:uFillTx/>
              <a:latin typeface="楷体" panose="02010609060101010101" pitchFamily="49" charset="-122"/>
              <a:ea typeface="楷体" panose="02010609060101010101" pitchFamily="49" charset="-122"/>
              <a:cs typeface="+mn-cs"/>
            </a:endParaRPr>
          </a:p>
        </p:txBody>
      </p:sp>
      <p:sp>
        <p:nvSpPr>
          <p:cNvPr id="31" name="îṩļíḑé"/>
          <p:cNvSpPr/>
          <p:nvPr/>
        </p:nvSpPr>
        <p:spPr>
          <a:xfrm>
            <a:off x="1516816" y="3132898"/>
            <a:ext cx="204036" cy="242974"/>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62500" lnSpcReduction="20000"/>
          </a:body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等线" panose="02010600030101010101" pitchFamily="2" charset="-122"/>
              <a:cs typeface="+mn-cs"/>
            </a:endParaRPr>
          </a:p>
        </p:txBody>
      </p:sp>
      <p:cxnSp>
        <p:nvCxnSpPr>
          <p:cNvPr id="32" name="直接连接符 31"/>
          <p:cNvCxnSpPr/>
          <p:nvPr/>
        </p:nvCxnSpPr>
        <p:spPr>
          <a:xfrm>
            <a:off x="1952174" y="3610545"/>
            <a:ext cx="5393872" cy="0"/>
          </a:xfrm>
          <a:prstGeom prst="line">
            <a:avLst/>
          </a:prstGeom>
          <a:ln w="3175"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9165780" cy="6909474"/>
          </a:xfrm>
          <a:prstGeom prst="rect">
            <a:avLst/>
          </a:prstGeom>
        </p:spPr>
      </p:pic>
      <p:sp>
        <p:nvSpPr>
          <p:cNvPr id="22" name="矩形 21"/>
          <p:cNvSpPr/>
          <p:nvPr/>
        </p:nvSpPr>
        <p:spPr>
          <a:xfrm>
            <a:off x="-9030" y="0"/>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1" i="0" u="none" strike="noStrike" kern="1200" cap="none" spc="0" normalizeH="0" baseline="0" noProof="0" dirty="0">
                <a:ln>
                  <a:noFill/>
                </a:ln>
                <a:solidFill>
                  <a:prstClr val="white"/>
                </a:solidFill>
                <a:effectLst/>
                <a:uLnTx/>
                <a:uFillTx/>
                <a:latin typeface="隶书" panose="02010509060101010101" pitchFamily="49" charset="-122"/>
                <a:ea typeface="隶书" panose="02010509060101010101" pitchFamily="49" charset="-122"/>
                <a:cs typeface="+mn-cs"/>
              </a:rPr>
              <a:t>二、寻址方式</a:t>
            </a:r>
            <a:endParaRPr kumimoji="0" lang="zh-CN" altLang="en-US" sz="2800" b="1" i="0" u="none" strike="noStrike" kern="1200" cap="none" spc="0" normalizeH="0" baseline="0" noProof="0" dirty="0">
              <a:ln>
                <a:noFill/>
              </a:ln>
              <a:solidFill>
                <a:prstClr val="white"/>
              </a:solidFill>
              <a:effectLst/>
              <a:uLnTx/>
              <a:uFillTx/>
              <a:latin typeface="隶书" panose="02010509060101010101" pitchFamily="49" charset="-122"/>
              <a:ea typeface="隶书" panose="02010509060101010101" pitchFamily="49" charset="-122"/>
              <a:cs typeface="+mn-cs"/>
            </a:endParaRPr>
          </a:p>
        </p:txBody>
      </p:sp>
      <p:cxnSp>
        <p:nvCxnSpPr>
          <p:cNvPr id="31" name="直接连接符 30"/>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defRPr/>
            </a:pPr>
            <a:fld id="{59EC8B7F-120B-45D7-A6A6-881B51374371}" type="datetime1">
              <a:rPr kumimoji="0" lang="zh-CN" altLang="en-US" sz="1200" b="0" i="0" u="none" strike="noStrike" kern="1200" cap="none" spc="0" normalizeH="0" baseline="0" noProof="0" smtClean="0">
                <a:ln>
                  <a:noFill/>
                </a:ln>
                <a:solidFill>
                  <a:prstClr val="black">
                    <a:tint val="75000"/>
                  </a:prstClr>
                </a:solidFill>
                <a:effectLst/>
                <a:uLnTx/>
                <a:uFillTx/>
                <a:latin typeface="Calibri" panose="020F0502020204030204"/>
                <a:ea typeface="等线" panose="02010600030101010101" pitchFamily="2" charset="-122"/>
                <a:cs typeface="+mn-cs"/>
              </a:rPr>
            </a:fld>
            <a:endParaRPr kumimoji="0" lang="zh-CN" altLang="en-US" sz="1200" b="0" i="0" u="none" strike="noStrike" kern="1200" cap="none" spc="0" normalizeH="0" baseline="0" noProof="0" dirty="0">
              <a:ln>
                <a:noFill/>
              </a:ln>
              <a:solidFill>
                <a:prstClr val="black">
                  <a:tint val="75000"/>
                </a:prstClr>
              </a:solidFill>
              <a:effectLst/>
              <a:uLnTx/>
              <a:uFillTx/>
              <a:latin typeface="Calibri" panose="020F0502020204030204"/>
              <a:ea typeface="等线"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rPr>
              <a:t>计算机组成原理</a:t>
            </a:r>
            <a:r>
              <a:rPr kumimoji="0" lang="en-US" altLang="zh-CN" sz="12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rPr>
              <a:t>--</a:t>
            </a:r>
            <a:r>
              <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rPr>
              <a:t>第二章 指令系统</a:t>
            </a:r>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endParaRPr>
          </a:p>
        </p:txBody>
      </p:sp>
      <p:sp>
        <p:nvSpPr>
          <p:cNvPr id="8" name="灯片编号占位符 7"/>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CD331227-691F-4B7F-8493-F4368ED92163}" type="slidenum">
              <a:rPr kumimoji="0" lang="zh-CN" altLang="en-US" sz="1200" b="0" i="0" u="none" strike="noStrike" kern="1200" cap="none" spc="0" normalizeH="0" baseline="0" noProof="0" smtClean="0">
                <a:ln>
                  <a:noFill/>
                </a:ln>
                <a:solidFill>
                  <a:prstClr val="black">
                    <a:tint val="75000"/>
                  </a:prstClr>
                </a:solidFill>
                <a:effectLst/>
                <a:uLnTx/>
                <a:uFillTx/>
                <a:latin typeface="Calibri" panose="020F0502020204030204"/>
                <a:ea typeface="等线" panose="02010600030101010101" pitchFamily="2" charset="-122"/>
                <a:cs typeface="+mn-cs"/>
              </a:rPr>
            </a:fld>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endParaRPr>
          </a:p>
        </p:txBody>
      </p:sp>
      <p:sp>
        <p:nvSpPr>
          <p:cNvPr id="17" name="Text Box 4"/>
          <p:cNvSpPr txBox="1"/>
          <p:nvPr/>
        </p:nvSpPr>
        <p:spPr>
          <a:xfrm>
            <a:off x="141423" y="739198"/>
            <a:ext cx="6723833" cy="637675"/>
          </a:xfrm>
          <a:prstGeom prst="rect">
            <a:avLst/>
          </a:prstGeom>
          <a:noFill/>
          <a:ln w="9525">
            <a:noFill/>
          </a:ln>
        </p:spPr>
        <p:txBody>
          <a:bodyPr wrap="square" anchor="t">
            <a:spAutoFit/>
          </a:bodyPr>
          <a:lstStyle/>
          <a:p>
            <a:pPr lvl="0">
              <a:lnSpc>
                <a:spcPct val="150000"/>
              </a:lnSpc>
            </a:pPr>
            <a:r>
              <a:rPr kumimoji="0" lang="zh-CN" altLang="en-US" sz="2800" b="1" i="0" u="none" strike="noStrike" kern="1200" cap="none" spc="0" normalizeH="0" baseline="0" noProof="0" dirty="0">
                <a:ln>
                  <a:noFill/>
                </a:ln>
                <a:solidFill>
                  <a:srgbClr val="DF3C09"/>
                </a:solidFill>
                <a:effectLst/>
                <a:uLnTx/>
                <a:uFillTx/>
                <a:latin typeface="楷体" panose="02010609060101010101" pitchFamily="49" charset="-122"/>
                <a:ea typeface="楷体" panose="02010609060101010101" pitchFamily="49" charset="-122"/>
                <a:cs typeface="+mn-cs"/>
              </a:rPr>
              <a:t>（</a:t>
            </a:r>
            <a:r>
              <a:rPr lang="en-US" altLang="zh-CN" sz="2800" b="1" dirty="0">
                <a:solidFill>
                  <a:srgbClr val="DF3C09"/>
                </a:solidFill>
                <a:latin typeface="楷体" panose="02010609060101010101" pitchFamily="49" charset="-122"/>
                <a:ea typeface="楷体" panose="02010609060101010101" pitchFamily="49" charset="-122"/>
              </a:rPr>
              <a:t>3</a:t>
            </a:r>
            <a:r>
              <a:rPr lang="zh-CN" altLang="en-US" sz="2800" b="1" dirty="0">
                <a:solidFill>
                  <a:srgbClr val="DF3C09"/>
                </a:solidFill>
                <a:latin typeface="楷体" panose="02010609060101010101" pitchFamily="49" charset="-122"/>
                <a:ea typeface="楷体" panose="02010609060101010101" pitchFamily="49" charset="-122"/>
              </a:rPr>
              <a:t>）间接寻址及其变形</a:t>
            </a:r>
            <a:endParaRPr kumimoji="0" lang="en-US" altLang="zh-CN" sz="2800" b="1" i="0" u="none" strike="noStrike" kern="1200" cap="none" spc="0" normalizeH="0" baseline="0" noProof="0" dirty="0">
              <a:ln>
                <a:noFill/>
              </a:ln>
              <a:solidFill>
                <a:srgbClr val="DF3C09"/>
              </a:solidFill>
              <a:effectLst/>
              <a:uLnTx/>
              <a:uFillTx/>
              <a:latin typeface="楷体" panose="02010609060101010101" pitchFamily="49" charset="-122"/>
              <a:ea typeface="楷体" panose="02010609060101010101" pitchFamily="49" charset="-122"/>
              <a:cs typeface="+mn-cs"/>
            </a:endParaRPr>
          </a:p>
        </p:txBody>
      </p:sp>
      <p:sp>
        <p:nvSpPr>
          <p:cNvPr id="23" name="Text Box 4"/>
          <p:cNvSpPr txBox="1"/>
          <p:nvPr/>
        </p:nvSpPr>
        <p:spPr>
          <a:xfrm>
            <a:off x="332211" y="1285418"/>
            <a:ext cx="8724631" cy="1384995"/>
          </a:xfrm>
          <a:prstGeom prst="rect">
            <a:avLst/>
          </a:prstGeom>
          <a:noFill/>
          <a:ln w="9525">
            <a:noFill/>
          </a:ln>
        </p:spPr>
        <p:txBody>
          <a:bodyPr wrap="square" anchor="t">
            <a:spAutoFit/>
          </a:bodyPr>
          <a:lstStyle/>
          <a:p>
            <a:pPr lvl="0"/>
            <a:r>
              <a:rPr lang="zh-CN" altLang="en-US" sz="2800" b="1" dirty="0">
                <a:latin typeface="楷体" panose="02010609060101010101" pitchFamily="49" charset="-122"/>
                <a:ea typeface="楷体" panose="02010609060101010101" pitchFamily="49" charset="-122"/>
              </a:rPr>
              <a:t>指令中在地址段给出的是</a:t>
            </a:r>
            <a:r>
              <a:rPr lang="zh-CN" altLang="en-US" sz="2800" b="1" dirty="0">
                <a:solidFill>
                  <a:srgbClr val="ED7D31"/>
                </a:solidFill>
                <a:latin typeface="楷体" panose="02010609060101010101" pitchFamily="49" charset="-122"/>
                <a:ea typeface="楷体" panose="02010609060101010101" pitchFamily="49" charset="-122"/>
              </a:rPr>
              <a:t>寄存器号</a:t>
            </a:r>
            <a:r>
              <a:rPr lang="en-US" altLang="zh-CN" sz="2800" b="1" dirty="0">
                <a:solidFill>
                  <a:srgbClr val="ED7D31"/>
                </a:solidFill>
                <a:latin typeface="楷体" panose="02010609060101010101" pitchFamily="49" charset="-122"/>
                <a:ea typeface="楷体" panose="02010609060101010101" pitchFamily="49" charset="-122"/>
              </a:rPr>
              <a:t>Ri</a:t>
            </a:r>
            <a:r>
              <a:rPr lang="zh-CN" altLang="en-US" sz="2800" b="1" dirty="0">
                <a:latin typeface="楷体" panose="02010609060101010101" pitchFamily="49" charset="-122"/>
                <a:ea typeface="楷体" panose="02010609060101010101" pitchFamily="49" charset="-122"/>
              </a:rPr>
              <a:t>，从</a:t>
            </a:r>
            <a:r>
              <a:rPr lang="en-US" altLang="zh-CN" sz="2800" b="1" dirty="0">
                <a:latin typeface="楷体" panose="02010609060101010101" pitchFamily="49" charset="-122"/>
                <a:ea typeface="楷体" panose="02010609060101010101" pitchFamily="49" charset="-122"/>
              </a:rPr>
              <a:t>Ri</a:t>
            </a:r>
            <a:r>
              <a:rPr lang="zh-CN" altLang="en-US" sz="2800" b="1" dirty="0">
                <a:latin typeface="楷体" panose="02010609060101010101" pitchFamily="49" charset="-122"/>
                <a:ea typeface="楷体" panose="02010609060101010101" pitchFamily="49" charset="-122"/>
              </a:rPr>
              <a:t>中读出的是操作数地址</a:t>
            </a:r>
            <a:r>
              <a:rPr lang="en-US" altLang="zh-CN" sz="2800" b="1" dirty="0">
                <a:latin typeface="楷体" panose="02010609060101010101" pitchFamily="49" charset="-122"/>
                <a:ea typeface="楷体" panose="02010609060101010101" pitchFamily="49" charset="-122"/>
              </a:rPr>
              <a:t>A</a:t>
            </a:r>
            <a:r>
              <a:rPr lang="zh-CN" altLang="en-US" sz="2800" b="1" dirty="0">
                <a:latin typeface="楷体" panose="02010609060101010101" pitchFamily="49" charset="-122"/>
                <a:ea typeface="楷体" panose="02010609060101010101" pitchFamily="49" charset="-122"/>
              </a:rPr>
              <a:t>，按地址码</a:t>
            </a:r>
            <a:r>
              <a:rPr lang="en-US" altLang="zh-CN" sz="2800" b="1" dirty="0">
                <a:latin typeface="楷体" panose="02010609060101010101" pitchFamily="49" charset="-122"/>
                <a:ea typeface="楷体" panose="02010609060101010101" pitchFamily="49" charset="-122"/>
              </a:rPr>
              <a:t>A</a:t>
            </a:r>
            <a:r>
              <a:rPr lang="zh-CN" altLang="en-US" sz="2800" b="1" dirty="0">
                <a:latin typeface="楷体" panose="02010609060101010101" pitchFamily="49" charset="-122"/>
                <a:ea typeface="楷体" panose="02010609060101010101" pitchFamily="49" charset="-122"/>
              </a:rPr>
              <a:t>访问主存，从相应单元中读取操作数</a:t>
            </a:r>
            <a:r>
              <a:rPr lang="en-US" altLang="zh-CN" sz="2800" b="1" dirty="0">
                <a:latin typeface="楷体" panose="02010609060101010101" pitchFamily="49" charset="-122"/>
                <a:ea typeface="楷体" panose="02010609060101010101" pitchFamily="49" charset="-122"/>
              </a:rPr>
              <a:t>S</a:t>
            </a:r>
            <a:r>
              <a:rPr lang="zh-CN" altLang="en-US" sz="2800" b="1" dirty="0">
                <a:latin typeface="楷体" panose="02010609060101010101" pitchFamily="49" charset="-122"/>
                <a:ea typeface="楷体" panose="02010609060101010101" pitchFamily="49" charset="-122"/>
              </a:rPr>
              <a:t>，同时，对寄存器</a:t>
            </a:r>
            <a:r>
              <a:rPr lang="en-US" altLang="zh-CN" sz="2800" b="1" dirty="0">
                <a:latin typeface="楷体" panose="02010609060101010101" pitchFamily="49" charset="-122"/>
                <a:ea typeface="楷体" panose="02010609060101010101" pitchFamily="49" charset="-122"/>
              </a:rPr>
              <a:t>Ri </a:t>
            </a:r>
            <a:r>
              <a:rPr lang="zh-CN" altLang="en-US" sz="2800" b="1" dirty="0">
                <a:latin typeface="楷体" panose="02010609060101010101" pitchFamily="49" charset="-122"/>
                <a:ea typeface="楷体" panose="02010609060101010101" pitchFamily="49" charset="-122"/>
              </a:rPr>
              <a:t>中的内容加</a:t>
            </a:r>
            <a:r>
              <a:rPr lang="en-US" altLang="zh-CN" sz="2800" b="1" dirty="0">
                <a:latin typeface="楷体" panose="02010609060101010101" pitchFamily="49" charset="-122"/>
                <a:ea typeface="楷体" panose="02010609060101010101" pitchFamily="49" charset="-122"/>
              </a:rPr>
              <a:t>1</a:t>
            </a:r>
            <a:r>
              <a:rPr lang="zh-CN" altLang="en-US" sz="2800" b="1" dirty="0">
                <a:latin typeface="楷体" panose="02010609060101010101" pitchFamily="49" charset="-122"/>
                <a:ea typeface="楷体" panose="02010609060101010101" pitchFamily="49" charset="-122"/>
              </a:rPr>
              <a:t>。</a:t>
            </a:r>
            <a:endParaRPr lang="zh-CN" altLang="en-US" sz="2800" b="1" dirty="0">
              <a:latin typeface="楷体" panose="02010609060101010101" pitchFamily="49" charset="-122"/>
              <a:ea typeface="楷体" panose="02010609060101010101" pitchFamily="49" charset="-122"/>
            </a:endParaRPr>
          </a:p>
        </p:txBody>
      </p:sp>
      <p:sp>
        <p:nvSpPr>
          <p:cNvPr id="14" name="Text Box 4"/>
          <p:cNvSpPr txBox="1"/>
          <p:nvPr/>
        </p:nvSpPr>
        <p:spPr>
          <a:xfrm>
            <a:off x="300171" y="5913773"/>
            <a:ext cx="8319248" cy="637675"/>
          </a:xfrm>
          <a:prstGeom prst="rect">
            <a:avLst/>
          </a:prstGeom>
          <a:noFill/>
          <a:ln w="9525">
            <a:noFill/>
          </a:ln>
        </p:spPr>
        <p:txBody>
          <a:bodyPr wrap="square" anchor="t">
            <a:spAutoFit/>
          </a:bodyPr>
          <a:lstStyle/>
          <a:p>
            <a:pPr lvl="0">
              <a:lnSpc>
                <a:spcPct val="150000"/>
              </a:lnSpc>
            </a:pPr>
            <a:r>
              <a:rPr lang="zh-CN" altLang="en-US" sz="2800" b="1" dirty="0">
                <a:latin typeface="楷体" panose="02010609060101010101" pitchFamily="49" charset="-122"/>
                <a:ea typeface="楷体" panose="02010609060101010101" pitchFamily="49" charset="-122"/>
              </a:rPr>
              <a:t>操作数</a:t>
            </a:r>
            <a:r>
              <a:rPr lang="en-US" altLang="zh-CN" sz="2800" b="1" dirty="0">
                <a:latin typeface="楷体" panose="02010609060101010101" pitchFamily="49" charset="-122"/>
                <a:ea typeface="楷体" panose="02010609060101010101" pitchFamily="49" charset="-122"/>
              </a:rPr>
              <a:t>S</a:t>
            </a:r>
            <a:r>
              <a:rPr lang="zh-CN" altLang="en-US" sz="2800" b="1" dirty="0">
                <a:latin typeface="楷体" panose="02010609060101010101" pitchFamily="49" charset="-122"/>
                <a:ea typeface="楷体" panose="02010609060101010101" pitchFamily="49" charset="-122"/>
              </a:rPr>
              <a:t>与寄存器</a:t>
            </a:r>
            <a:r>
              <a:rPr lang="en-US" altLang="zh-CN" sz="2800" b="1" dirty="0">
                <a:latin typeface="楷体" panose="02010609060101010101" pitchFamily="49" charset="-122"/>
                <a:ea typeface="楷体" panose="02010609060101010101" pitchFamily="49" charset="-122"/>
              </a:rPr>
              <a:t>Ri</a:t>
            </a:r>
            <a:r>
              <a:rPr lang="zh-CN" altLang="en-US" sz="2800" b="1" dirty="0">
                <a:latin typeface="楷体" panose="02010609060101010101" pitchFamily="49" charset="-122"/>
                <a:ea typeface="楷体" panose="02010609060101010101" pitchFamily="49" charset="-122"/>
              </a:rPr>
              <a:t>的关系为：</a:t>
            </a:r>
            <a:r>
              <a:rPr lang="en-US" altLang="zh-CN" sz="2800" b="1" dirty="0">
                <a:solidFill>
                  <a:srgbClr val="DF3C09"/>
                </a:solidFill>
                <a:latin typeface="楷体" panose="02010609060101010101" pitchFamily="49" charset="-122"/>
                <a:ea typeface="楷体" panose="02010609060101010101" pitchFamily="49" charset="-122"/>
              </a:rPr>
              <a:t>S=((Ri))</a:t>
            </a:r>
            <a:endParaRPr lang="en-US" altLang="zh-CN" sz="2800" b="1" dirty="0">
              <a:solidFill>
                <a:srgbClr val="DF3C09"/>
              </a:solidFill>
              <a:latin typeface="楷体" panose="02010609060101010101" pitchFamily="49" charset="-122"/>
              <a:ea typeface="楷体" panose="02010609060101010101" pitchFamily="49" charset="-122"/>
            </a:endParaRPr>
          </a:p>
        </p:txBody>
      </p:sp>
      <p:sp>
        <p:nvSpPr>
          <p:cNvPr id="44" name="下弧形箭头 38"/>
          <p:cNvSpPr/>
          <p:nvPr/>
        </p:nvSpPr>
        <p:spPr>
          <a:xfrm>
            <a:off x="3469926" y="4499422"/>
            <a:ext cx="1000473" cy="265961"/>
          </a:xfrm>
          <a:prstGeom prst="curvedUpArrow">
            <a:avLst>
              <a:gd name="adj1" fmla="val 46153"/>
              <a:gd name="adj2" fmla="val 92307"/>
              <a:gd name="adj3" fmla="val 33333"/>
            </a:avLst>
          </a:prstGeom>
          <a:solidFill>
            <a:srgbClr val="FFFFFF"/>
          </a:solidFill>
          <a:ln w="9525" cap="flat" cmpd="sng">
            <a:solidFill>
              <a:srgbClr val="000000"/>
            </a:solidFill>
            <a:prstDash val="solid"/>
            <a:miter/>
            <a:headEnd type="none" w="med" len="med"/>
            <a:tailEnd type="none" w="med" len="med"/>
          </a:ln>
        </p:spPr>
      </p:sp>
      <p:sp>
        <p:nvSpPr>
          <p:cNvPr id="45" name="Text Box 74"/>
          <p:cNvSpPr txBox="1">
            <a:spLocks noChangeArrowheads="1"/>
          </p:cNvSpPr>
          <p:nvPr/>
        </p:nvSpPr>
        <p:spPr bwMode="auto">
          <a:xfrm>
            <a:off x="2860676" y="4619477"/>
            <a:ext cx="35776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2800" dirty="0">
                <a:latin typeface="楷体" panose="02010609060101010101" pitchFamily="49" charset="-122"/>
                <a:ea typeface="楷体" panose="02010609060101010101" pitchFamily="49" charset="-122"/>
              </a:rPr>
              <a:t>A+1</a:t>
            </a:r>
            <a:r>
              <a:rPr lang="zh-CN" altLang="en-US" sz="2800" dirty="0">
                <a:latin typeface="楷体" panose="02010609060101010101" pitchFamily="49" charset="-122"/>
                <a:ea typeface="楷体" panose="02010609060101010101" pitchFamily="49" charset="-122"/>
              </a:rPr>
              <a:t>，修改</a:t>
            </a:r>
            <a:r>
              <a:rPr lang="en-US" altLang="zh-CN" sz="2800" dirty="0">
                <a:latin typeface="楷体" panose="02010609060101010101" pitchFamily="49" charset="-122"/>
                <a:ea typeface="楷体" panose="02010609060101010101" pitchFamily="49" charset="-122"/>
              </a:rPr>
              <a:t>Ri</a:t>
            </a:r>
            <a:r>
              <a:rPr lang="zh-CN" altLang="en-US" sz="2800" dirty="0">
                <a:latin typeface="楷体" panose="02010609060101010101" pitchFamily="49" charset="-122"/>
                <a:ea typeface="楷体" panose="02010609060101010101" pitchFamily="49" charset="-122"/>
              </a:rPr>
              <a:t>的内容</a:t>
            </a:r>
            <a:endParaRPr lang="en-US" altLang="zh-CN" sz="2800" dirty="0">
              <a:latin typeface="楷体" panose="02010609060101010101" pitchFamily="49" charset="-122"/>
              <a:ea typeface="楷体" panose="02010609060101010101" pitchFamily="49" charset="-122"/>
            </a:endParaRPr>
          </a:p>
        </p:txBody>
      </p:sp>
      <p:grpSp>
        <p:nvGrpSpPr>
          <p:cNvPr id="46" name="Group 21"/>
          <p:cNvGrpSpPr/>
          <p:nvPr/>
        </p:nvGrpSpPr>
        <p:grpSpPr bwMode="auto">
          <a:xfrm>
            <a:off x="300171" y="2660748"/>
            <a:ext cx="5208589" cy="962029"/>
            <a:chOff x="1248" y="2208"/>
            <a:chExt cx="3281" cy="606"/>
          </a:xfrm>
        </p:grpSpPr>
        <p:sp>
          <p:nvSpPr>
            <p:cNvPr id="47" name="Text Box 22"/>
            <p:cNvSpPr txBox="1">
              <a:spLocks noChangeArrowheads="1"/>
            </p:cNvSpPr>
            <p:nvPr/>
          </p:nvSpPr>
          <p:spPr bwMode="auto">
            <a:xfrm>
              <a:off x="1248" y="2208"/>
              <a:ext cx="3281" cy="601"/>
            </a:xfrm>
            <a:prstGeom prst="rect">
              <a:avLst/>
            </a:prstGeom>
            <a:solidFill>
              <a:srgbClr val="FEFEFA"/>
            </a:solidFill>
            <a:ln w="38100">
              <a:solidFill>
                <a:schemeClr val="tx1"/>
              </a:solidFill>
              <a:miter lim="800000"/>
              <a:headEnd type="none" w="sm" len="sm"/>
              <a:tailEnd type="none" w="sm" len="sm"/>
            </a:ln>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dirty="0">
                  <a:latin typeface="楷体" panose="02010609060101010101" pitchFamily="49" charset="-122"/>
                  <a:ea typeface="楷体" panose="02010609060101010101" pitchFamily="49" charset="-122"/>
                </a:rPr>
                <a:t> OP  </a:t>
              </a:r>
              <a:r>
                <a:rPr lang="zh-CN" altLang="en-US" sz="2800" dirty="0">
                  <a:latin typeface="楷体" panose="02010609060101010101" pitchFamily="49" charset="-122"/>
                  <a:ea typeface="楷体" panose="02010609060101010101" pitchFamily="49" charset="-122"/>
                </a:rPr>
                <a:t>地址</a:t>
              </a:r>
              <a:r>
                <a:rPr lang="en-US" altLang="zh-CN" sz="2800" dirty="0">
                  <a:latin typeface="楷体" panose="02010609060101010101" pitchFamily="49" charset="-122"/>
                  <a:ea typeface="楷体" panose="02010609060101010101" pitchFamily="49" charset="-122"/>
                </a:rPr>
                <a:t>1     </a:t>
              </a:r>
              <a:r>
                <a:rPr lang="zh-CN" altLang="en-US" sz="2800" dirty="0">
                  <a:latin typeface="楷体" panose="02010609060101010101" pitchFamily="49" charset="-122"/>
                  <a:ea typeface="楷体" panose="02010609060101010101" pitchFamily="49" charset="-122"/>
                </a:rPr>
                <a:t>地址</a:t>
              </a:r>
              <a:r>
                <a:rPr lang="en-US" altLang="zh-CN" sz="2800" dirty="0">
                  <a:latin typeface="楷体" panose="02010609060101010101" pitchFamily="49" charset="-122"/>
                  <a:ea typeface="楷体" panose="02010609060101010101" pitchFamily="49" charset="-122"/>
                </a:rPr>
                <a:t>2=XXX</a:t>
              </a:r>
              <a:endParaRPr lang="en-US" altLang="zh-CN" sz="2800" dirty="0">
                <a:latin typeface="楷体" panose="02010609060101010101" pitchFamily="49" charset="-122"/>
                <a:ea typeface="楷体" panose="02010609060101010101" pitchFamily="49" charset="-122"/>
              </a:endParaRPr>
            </a:p>
            <a:p>
              <a:pPr eaLnBrk="1" hangingPunct="1"/>
              <a:r>
                <a:rPr lang="en-US" altLang="zh-CN" sz="2800" dirty="0">
                  <a:latin typeface="楷体" panose="02010609060101010101" pitchFamily="49" charset="-122"/>
                  <a:ea typeface="楷体" panose="02010609060101010101" pitchFamily="49" charset="-122"/>
                </a:rPr>
                <a:t>           </a:t>
              </a:r>
              <a:r>
                <a:rPr lang="zh-CN" altLang="en-US" sz="2800" dirty="0">
                  <a:latin typeface="楷体" panose="02010609060101010101" pitchFamily="49" charset="-122"/>
                  <a:ea typeface="楷体" panose="02010609060101010101" pitchFamily="49" charset="-122"/>
                </a:rPr>
                <a:t>（寄存器</a:t>
              </a:r>
              <a:r>
                <a:rPr lang="en-US" altLang="zh-CN" sz="2800" dirty="0">
                  <a:latin typeface="楷体" panose="02010609060101010101" pitchFamily="49" charset="-122"/>
                  <a:ea typeface="楷体" panose="02010609060101010101" pitchFamily="49" charset="-122"/>
                </a:rPr>
                <a:t>Ri</a:t>
              </a:r>
              <a:r>
                <a:rPr lang="zh-CN" altLang="en-US" sz="2800" dirty="0">
                  <a:latin typeface="楷体" panose="02010609060101010101" pitchFamily="49" charset="-122"/>
                  <a:ea typeface="楷体" panose="02010609060101010101" pitchFamily="49" charset="-122"/>
                </a:rPr>
                <a:t>的编号）</a:t>
              </a:r>
              <a:endParaRPr lang="en-US" altLang="zh-CN" sz="2800" dirty="0">
                <a:latin typeface="楷体" panose="02010609060101010101" pitchFamily="49" charset="-122"/>
                <a:ea typeface="楷体" panose="02010609060101010101" pitchFamily="49" charset="-122"/>
              </a:endParaRPr>
            </a:p>
          </p:txBody>
        </p:sp>
        <p:sp>
          <p:nvSpPr>
            <p:cNvPr id="48" name="Line 23"/>
            <p:cNvSpPr>
              <a:spLocks noChangeShapeType="1"/>
            </p:cNvSpPr>
            <p:nvPr/>
          </p:nvSpPr>
          <p:spPr bwMode="auto">
            <a:xfrm flipH="1">
              <a:off x="1755" y="2208"/>
              <a:ext cx="0" cy="601"/>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sz="2800">
                <a:latin typeface="楷体" panose="02010609060101010101" pitchFamily="49" charset="-122"/>
                <a:ea typeface="楷体" panose="02010609060101010101" pitchFamily="49" charset="-122"/>
              </a:endParaRPr>
            </a:p>
          </p:txBody>
        </p:sp>
        <p:sp>
          <p:nvSpPr>
            <p:cNvPr id="49" name="Line 24"/>
            <p:cNvSpPr>
              <a:spLocks noChangeShapeType="1"/>
            </p:cNvSpPr>
            <p:nvPr/>
          </p:nvSpPr>
          <p:spPr bwMode="auto">
            <a:xfrm flipH="1">
              <a:off x="2546" y="2208"/>
              <a:ext cx="0" cy="606"/>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sz="2800">
                <a:latin typeface="楷体" panose="02010609060101010101" pitchFamily="49" charset="-122"/>
                <a:ea typeface="楷体" panose="02010609060101010101" pitchFamily="49" charset="-122"/>
              </a:endParaRPr>
            </a:p>
          </p:txBody>
        </p:sp>
      </p:grpSp>
      <p:sp>
        <p:nvSpPr>
          <p:cNvPr id="50" name="Line 78"/>
          <p:cNvSpPr>
            <a:spLocks noChangeShapeType="1"/>
          </p:cNvSpPr>
          <p:nvPr/>
        </p:nvSpPr>
        <p:spPr bwMode="auto">
          <a:xfrm flipH="1">
            <a:off x="3698527" y="3622777"/>
            <a:ext cx="1" cy="293553"/>
          </a:xfrm>
          <a:prstGeom prst="line">
            <a:avLst/>
          </a:prstGeom>
          <a:noFill/>
          <a:ln w="38100">
            <a:solidFill>
              <a:srgbClr val="000000"/>
            </a:solidFill>
            <a:round/>
            <a:headEnd type="none" w="med" len="med"/>
            <a:tailEnd type="triangle" w="med" len="me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51" name="Line 78"/>
          <p:cNvSpPr>
            <a:spLocks noChangeShapeType="1"/>
          </p:cNvSpPr>
          <p:nvPr/>
        </p:nvSpPr>
        <p:spPr bwMode="auto">
          <a:xfrm flipV="1">
            <a:off x="5791200" y="4206488"/>
            <a:ext cx="692951" cy="10200"/>
          </a:xfrm>
          <a:prstGeom prst="line">
            <a:avLst/>
          </a:prstGeom>
          <a:noFill/>
          <a:ln w="38100">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sz="2400" dirty="0">
              <a:latin typeface="楷体" panose="02010609060101010101" pitchFamily="49" charset="-122"/>
              <a:ea typeface="楷体" panose="02010609060101010101" pitchFamily="49" charset="-122"/>
            </a:endParaRPr>
          </a:p>
        </p:txBody>
      </p:sp>
      <p:sp>
        <p:nvSpPr>
          <p:cNvPr id="52" name="Text Box 74"/>
          <p:cNvSpPr txBox="1">
            <a:spLocks noChangeArrowheads="1"/>
          </p:cNvSpPr>
          <p:nvPr/>
        </p:nvSpPr>
        <p:spPr bwMode="auto">
          <a:xfrm>
            <a:off x="2317277" y="3922096"/>
            <a:ext cx="692951"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dirty="0">
                <a:latin typeface="楷体" panose="02010609060101010101" pitchFamily="49" charset="-122"/>
                <a:ea typeface="楷体" panose="02010609060101010101" pitchFamily="49" charset="-122"/>
              </a:rPr>
              <a:t>Ri</a:t>
            </a:r>
            <a:endParaRPr lang="en-US" altLang="zh-CN" sz="2800" dirty="0">
              <a:latin typeface="楷体" panose="02010609060101010101" pitchFamily="49" charset="-122"/>
              <a:ea typeface="楷体" panose="02010609060101010101" pitchFamily="49" charset="-122"/>
            </a:endParaRPr>
          </a:p>
        </p:txBody>
      </p:sp>
      <p:sp>
        <p:nvSpPr>
          <p:cNvPr id="53" name="Text Box 74"/>
          <p:cNvSpPr txBox="1">
            <a:spLocks noChangeArrowheads="1"/>
          </p:cNvSpPr>
          <p:nvPr/>
        </p:nvSpPr>
        <p:spPr bwMode="auto">
          <a:xfrm>
            <a:off x="2986416" y="3930330"/>
            <a:ext cx="2804784" cy="523220"/>
          </a:xfrm>
          <a:prstGeom prst="rect">
            <a:avLst/>
          </a:prstGeom>
          <a:solidFill>
            <a:schemeClr val="bg1"/>
          </a:solidFill>
          <a:ln w="38100">
            <a:solidFill>
              <a:schemeClr val="tx1"/>
            </a:solidFill>
          </a:ln>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algn="ctr">
              <a:spcBef>
                <a:spcPct val="50000"/>
              </a:spcBef>
            </a:pPr>
            <a:r>
              <a:rPr lang="en-US" altLang="zh-CN" sz="2800" dirty="0">
                <a:latin typeface="楷体" panose="02010609060101010101" pitchFamily="49" charset="-122"/>
                <a:ea typeface="楷体" panose="02010609060101010101" pitchFamily="49" charset="-122"/>
              </a:rPr>
              <a:t>A</a:t>
            </a:r>
            <a:r>
              <a:rPr lang="zh-CN" altLang="en-US" sz="2800" dirty="0">
                <a:latin typeface="楷体" panose="02010609060101010101" pitchFamily="49" charset="-122"/>
                <a:ea typeface="楷体" panose="02010609060101010101" pitchFamily="49" charset="-122"/>
              </a:rPr>
              <a:t>（操作数地址）</a:t>
            </a:r>
            <a:endParaRPr lang="en-US" altLang="zh-CN" sz="2800" dirty="0">
              <a:latin typeface="楷体" panose="02010609060101010101" pitchFamily="49" charset="-122"/>
              <a:ea typeface="楷体" panose="02010609060101010101" pitchFamily="49" charset="-122"/>
            </a:endParaRPr>
          </a:p>
        </p:txBody>
      </p:sp>
      <p:grpSp>
        <p:nvGrpSpPr>
          <p:cNvPr id="54" name="Group 67"/>
          <p:cNvGrpSpPr/>
          <p:nvPr/>
        </p:nvGrpSpPr>
        <p:grpSpPr bwMode="auto">
          <a:xfrm>
            <a:off x="7017759" y="3310794"/>
            <a:ext cx="1772315" cy="1600200"/>
            <a:chOff x="4128" y="528"/>
            <a:chExt cx="720" cy="1008"/>
          </a:xfrm>
        </p:grpSpPr>
        <p:sp>
          <p:nvSpPr>
            <p:cNvPr id="55" name="Rectangle 71"/>
            <p:cNvSpPr>
              <a:spLocks noChangeArrowheads="1"/>
            </p:cNvSpPr>
            <p:nvPr/>
          </p:nvSpPr>
          <p:spPr bwMode="auto">
            <a:xfrm>
              <a:off x="4128" y="528"/>
              <a:ext cx="720" cy="1008"/>
            </a:xfrm>
            <a:prstGeom prst="rect">
              <a:avLst/>
            </a:prstGeom>
            <a:solidFill>
              <a:srgbClr val="FFFFFF"/>
            </a:solidFill>
            <a:ln w="38100">
              <a:solidFill>
                <a:srgbClr val="000000"/>
              </a:solidFill>
              <a:miter lim="800000"/>
            </a:ln>
          </p:spPr>
          <p:txBody>
            <a:bodyPr wrap="none" anchor="ct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endParaRPr lang="zh-CN" altLang="en-US" sz="2400">
                <a:latin typeface="楷体" panose="02010609060101010101" pitchFamily="49" charset="-122"/>
                <a:ea typeface="楷体" panose="02010609060101010101" pitchFamily="49" charset="-122"/>
              </a:endParaRPr>
            </a:p>
          </p:txBody>
        </p:sp>
        <p:sp>
          <p:nvSpPr>
            <p:cNvPr id="56" name="Line 72"/>
            <p:cNvSpPr>
              <a:spLocks noChangeShapeType="1"/>
            </p:cNvSpPr>
            <p:nvPr/>
          </p:nvSpPr>
          <p:spPr bwMode="auto">
            <a:xfrm>
              <a:off x="4128" y="864"/>
              <a:ext cx="720" cy="1"/>
            </a:xfrm>
            <a:prstGeom prst="line">
              <a:avLst/>
            </a:prstGeom>
            <a:noFill/>
            <a:ln w="38100">
              <a:solidFill>
                <a:srgbClr val="000000"/>
              </a:solidFill>
              <a:roun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57" name="Line 73"/>
            <p:cNvSpPr>
              <a:spLocks noChangeShapeType="1"/>
            </p:cNvSpPr>
            <p:nvPr/>
          </p:nvSpPr>
          <p:spPr bwMode="auto">
            <a:xfrm>
              <a:off x="4128" y="1200"/>
              <a:ext cx="720" cy="1"/>
            </a:xfrm>
            <a:prstGeom prst="line">
              <a:avLst/>
            </a:prstGeom>
            <a:noFill/>
            <a:ln w="38100">
              <a:solidFill>
                <a:srgbClr val="000000"/>
              </a:solidFill>
              <a:roun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grpSp>
      <p:sp>
        <p:nvSpPr>
          <p:cNvPr id="58" name="Text Box 74"/>
          <p:cNvSpPr txBox="1">
            <a:spLocks noChangeArrowheads="1"/>
          </p:cNvSpPr>
          <p:nvPr/>
        </p:nvSpPr>
        <p:spPr bwMode="auto">
          <a:xfrm>
            <a:off x="6988244" y="2814305"/>
            <a:ext cx="177231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2800" dirty="0">
                <a:latin typeface="楷体" panose="02010609060101010101" pitchFamily="49" charset="-122"/>
                <a:ea typeface="楷体" panose="02010609060101010101" pitchFamily="49" charset="-122"/>
              </a:rPr>
              <a:t>主存</a:t>
            </a:r>
            <a:endParaRPr lang="en-US" altLang="zh-CN" sz="2800" dirty="0">
              <a:latin typeface="楷体" panose="02010609060101010101" pitchFamily="49" charset="-122"/>
              <a:ea typeface="楷体" panose="02010609060101010101" pitchFamily="49" charset="-122"/>
            </a:endParaRPr>
          </a:p>
        </p:txBody>
      </p:sp>
      <p:sp>
        <p:nvSpPr>
          <p:cNvPr id="59" name="Text Box 74"/>
          <p:cNvSpPr txBox="1">
            <a:spLocks noChangeArrowheads="1"/>
          </p:cNvSpPr>
          <p:nvPr/>
        </p:nvSpPr>
        <p:spPr bwMode="auto">
          <a:xfrm>
            <a:off x="6596672" y="3913949"/>
            <a:ext cx="692951"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dirty="0">
                <a:latin typeface="楷体" panose="02010609060101010101" pitchFamily="49" charset="-122"/>
                <a:ea typeface="楷体" panose="02010609060101010101" pitchFamily="49" charset="-122"/>
              </a:rPr>
              <a:t>A</a:t>
            </a:r>
            <a:endParaRPr lang="en-US" altLang="zh-CN" sz="2800" dirty="0">
              <a:latin typeface="楷体" panose="02010609060101010101" pitchFamily="49" charset="-122"/>
              <a:ea typeface="楷体" panose="02010609060101010101" pitchFamily="49" charset="-122"/>
            </a:endParaRPr>
          </a:p>
        </p:txBody>
      </p:sp>
      <p:sp>
        <p:nvSpPr>
          <p:cNvPr id="60" name="Text Box 74"/>
          <p:cNvSpPr txBox="1">
            <a:spLocks noChangeArrowheads="1"/>
          </p:cNvSpPr>
          <p:nvPr/>
        </p:nvSpPr>
        <p:spPr bwMode="auto">
          <a:xfrm>
            <a:off x="7017759" y="3844194"/>
            <a:ext cx="177231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2800" dirty="0">
                <a:latin typeface="楷体" panose="02010609060101010101" pitchFamily="49" charset="-122"/>
                <a:ea typeface="楷体" panose="02010609060101010101" pitchFamily="49" charset="-122"/>
              </a:rPr>
              <a:t>操作数</a:t>
            </a:r>
            <a:r>
              <a:rPr lang="en-US" altLang="zh-CN" sz="2800" dirty="0">
                <a:latin typeface="楷体" panose="02010609060101010101" pitchFamily="49" charset="-122"/>
                <a:ea typeface="楷体" panose="02010609060101010101" pitchFamily="49" charset="-122"/>
              </a:rPr>
              <a:t>S</a:t>
            </a:r>
            <a:endParaRPr lang="en-US" altLang="zh-CN" sz="2800" dirty="0">
              <a:latin typeface="楷体" panose="02010609060101010101" pitchFamily="49" charset="-122"/>
              <a:ea typeface="楷体" panose="02010609060101010101" pitchFamily="49" charset="-122"/>
            </a:endParaRPr>
          </a:p>
        </p:txBody>
      </p:sp>
      <p:grpSp>
        <p:nvGrpSpPr>
          <p:cNvPr id="2" name="组合 1"/>
          <p:cNvGrpSpPr/>
          <p:nvPr/>
        </p:nvGrpSpPr>
        <p:grpSpPr>
          <a:xfrm>
            <a:off x="287471" y="4482304"/>
            <a:ext cx="8319247" cy="1769221"/>
            <a:chOff x="287471" y="4482304"/>
            <a:chExt cx="8319247" cy="1769221"/>
          </a:xfrm>
        </p:grpSpPr>
        <p:sp>
          <p:nvSpPr>
            <p:cNvPr id="18" name="Line 78"/>
            <p:cNvSpPr>
              <a:spLocks noChangeShapeType="1"/>
            </p:cNvSpPr>
            <p:nvPr/>
          </p:nvSpPr>
          <p:spPr bwMode="auto">
            <a:xfrm>
              <a:off x="1974850" y="5502011"/>
              <a:ext cx="997857" cy="21"/>
            </a:xfrm>
            <a:prstGeom prst="line">
              <a:avLst/>
            </a:prstGeom>
            <a:noFill/>
            <a:ln w="38100">
              <a:solidFill>
                <a:srgbClr val="000000"/>
              </a:solidFill>
              <a:round/>
              <a:tailEnd type="triangle" w="med" len="med"/>
            </a:ln>
            <a:extLst>
              <a:ext uri="{909E8E84-426E-40DD-AFC4-6F175D3DCCD1}">
                <a14:hiddenFill xmlns:a14="http://schemas.microsoft.com/office/drawing/2010/main">
                  <a:noFill/>
                </a14:hiddenFill>
              </a:ext>
            </a:extLst>
          </p:spPr>
          <p:txBody>
            <a:bodyP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endParaRPr>
            </a:p>
          </p:txBody>
        </p:sp>
        <p:sp>
          <p:nvSpPr>
            <p:cNvPr id="19" name="Text Box 4"/>
            <p:cNvSpPr txBox="1"/>
            <p:nvPr/>
          </p:nvSpPr>
          <p:spPr>
            <a:xfrm>
              <a:off x="287471" y="4482304"/>
              <a:ext cx="8319247" cy="1284006"/>
            </a:xfrm>
            <a:prstGeom prst="rect">
              <a:avLst/>
            </a:prstGeom>
            <a:noFill/>
            <a:ln w="9525">
              <a:noFill/>
            </a:ln>
          </p:spPr>
          <p:txBody>
            <a:bodyPr wrap="square" anchor="t">
              <a:spAutoFit/>
            </a:bodyPr>
            <a:lstStyle/>
            <a:p>
              <a:pPr lvl="0">
                <a:lnSpc>
                  <a:spcPct val="150000"/>
                </a:lnSpc>
              </a:pPr>
              <a:r>
                <a:rPr lang="zh-CN" altLang="en-US" sz="2800" b="1" dirty="0">
                  <a:solidFill>
                    <a:srgbClr val="0563C1"/>
                  </a:solidFill>
                  <a:latin typeface="楷体" panose="02010609060101010101" pitchFamily="49" charset="-122"/>
                  <a:ea typeface="楷体" panose="02010609060101010101" pitchFamily="49" charset="-122"/>
                </a:rPr>
                <a:t>寻址过程</a:t>
              </a:r>
              <a:r>
                <a:rPr lang="zh-CN" altLang="en-US" sz="2800" b="1" dirty="0">
                  <a:solidFill>
                    <a:prstClr val="black"/>
                  </a:solidFill>
                  <a:latin typeface="楷体" panose="02010609060101010101" pitchFamily="49" charset="-122"/>
                  <a:ea typeface="楷体" panose="02010609060101010101" pitchFamily="49" charset="-122"/>
                </a:rPr>
                <a:t>：</a:t>
              </a:r>
              <a:endParaRPr lang="en-US" altLang="zh-CN" sz="2800" b="1" dirty="0">
                <a:solidFill>
                  <a:prstClr val="black"/>
                </a:solidFill>
                <a:latin typeface="楷体" panose="02010609060101010101" pitchFamily="49" charset="-122"/>
                <a:ea typeface="楷体" panose="02010609060101010101" pitchFamily="49" charset="-122"/>
              </a:endParaRPr>
            </a:p>
            <a:p>
              <a:pPr lvl="0">
                <a:lnSpc>
                  <a:spcPct val="150000"/>
                </a:lnSpc>
              </a:pPr>
              <a:r>
                <a:rPr lang="zh-CN" altLang="en-US" sz="2800" b="1" dirty="0">
                  <a:solidFill>
                    <a:prstClr val="black"/>
                  </a:solidFill>
                  <a:latin typeface="楷体" panose="02010609060101010101" pitchFamily="49" charset="-122"/>
                  <a:ea typeface="楷体" panose="02010609060101010101" pitchFamily="49" charset="-122"/>
                </a:rPr>
                <a:t>寄存器号       操作数地址         操作数</a:t>
              </a:r>
              <a:endPar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endParaRPr>
            </a:p>
          </p:txBody>
        </p:sp>
        <p:sp>
          <p:nvSpPr>
            <p:cNvPr id="20" name="Text Box 4"/>
            <p:cNvSpPr txBox="1"/>
            <p:nvPr/>
          </p:nvSpPr>
          <p:spPr>
            <a:xfrm>
              <a:off x="2187367" y="4907881"/>
              <a:ext cx="664279" cy="637675"/>
            </a:xfrm>
            <a:prstGeom prst="rect">
              <a:avLst/>
            </a:prstGeom>
            <a:noFill/>
            <a:ln w="9525">
              <a:noFill/>
            </a:ln>
          </p:spPr>
          <p:txBody>
            <a:bodyPr wrap="square" anchor="t">
              <a:spAutoFit/>
            </a:bodyPr>
            <a:lstStyle/>
            <a:p>
              <a:pPr marL="0" marR="0" lvl="0" indent="0" algn="l" defTabSz="457200" rtl="0" eaLnBrk="1" fontAlgn="auto" latinLnBrk="0" hangingPunct="1">
                <a:lnSpc>
                  <a:spcPct val="15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Ri</a:t>
              </a:r>
              <a:endPar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endParaRPr>
            </a:p>
          </p:txBody>
        </p:sp>
        <p:sp>
          <p:nvSpPr>
            <p:cNvPr id="24" name="Line 78"/>
            <p:cNvSpPr>
              <a:spLocks noChangeShapeType="1"/>
            </p:cNvSpPr>
            <p:nvPr/>
          </p:nvSpPr>
          <p:spPr bwMode="auto">
            <a:xfrm>
              <a:off x="5243162" y="5501998"/>
              <a:ext cx="997857" cy="21"/>
            </a:xfrm>
            <a:prstGeom prst="line">
              <a:avLst/>
            </a:prstGeom>
            <a:noFill/>
            <a:ln w="38100">
              <a:solidFill>
                <a:srgbClr val="000000"/>
              </a:solidFill>
              <a:round/>
              <a:tailEnd type="triangle" w="med" len="med"/>
            </a:ln>
            <a:extLst>
              <a:ext uri="{909E8E84-426E-40DD-AFC4-6F175D3DCCD1}">
                <a14:hiddenFill xmlns:a14="http://schemas.microsoft.com/office/drawing/2010/main">
                  <a:noFill/>
                </a14:hiddenFill>
              </a:ext>
            </a:extLst>
          </p:spPr>
          <p:txBody>
            <a:bodyP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endParaRPr>
            </a:p>
          </p:txBody>
        </p:sp>
        <p:sp>
          <p:nvSpPr>
            <p:cNvPr id="25" name="Text Box 4"/>
            <p:cNvSpPr txBox="1"/>
            <p:nvPr/>
          </p:nvSpPr>
          <p:spPr>
            <a:xfrm>
              <a:off x="5725650" y="4907868"/>
              <a:ext cx="664279" cy="637675"/>
            </a:xfrm>
            <a:prstGeom prst="rect">
              <a:avLst/>
            </a:prstGeom>
            <a:noFill/>
            <a:ln w="9525">
              <a:noFill/>
            </a:ln>
          </p:spPr>
          <p:txBody>
            <a:bodyPr wrap="square" anchor="t">
              <a:spAutoFit/>
            </a:bodyPr>
            <a:lstStyle/>
            <a:p>
              <a:pPr marL="0" marR="0" lvl="0" indent="0" algn="l" defTabSz="457200" rtl="0" eaLnBrk="1" fontAlgn="auto" latinLnBrk="0" hangingPunct="1">
                <a:lnSpc>
                  <a:spcPct val="15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M</a:t>
              </a:r>
              <a:endPar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endParaRPr>
            </a:p>
          </p:txBody>
        </p:sp>
        <p:sp>
          <p:nvSpPr>
            <p:cNvPr id="61" name="Line 78"/>
            <p:cNvSpPr>
              <a:spLocks noChangeShapeType="1"/>
            </p:cNvSpPr>
            <p:nvPr/>
          </p:nvSpPr>
          <p:spPr bwMode="auto">
            <a:xfrm>
              <a:off x="5657499" y="5560938"/>
              <a:ext cx="351" cy="470988"/>
            </a:xfrm>
            <a:prstGeom prst="line">
              <a:avLst/>
            </a:prstGeom>
            <a:noFill/>
            <a:ln w="38100">
              <a:solidFill>
                <a:srgbClr val="000000"/>
              </a:solidFill>
              <a:round/>
              <a:headEnd type="none" w="med" len="med"/>
              <a:tailEnd type="none" w="med" len="med"/>
            </a:ln>
            <a:extLst>
              <a:ext uri="{909E8E84-426E-40DD-AFC4-6F175D3DCCD1}">
                <a14:hiddenFill xmlns:a14="http://schemas.microsoft.com/office/drawing/2010/main">
                  <a:noFill/>
                </a14:hiddenFill>
              </a:ext>
            </a:extLst>
          </p:spPr>
          <p:txBody>
            <a:bodyP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endParaRPr>
            </a:p>
          </p:txBody>
        </p:sp>
        <p:sp>
          <p:nvSpPr>
            <p:cNvPr id="62" name="Line 78"/>
            <p:cNvSpPr>
              <a:spLocks noChangeShapeType="1"/>
            </p:cNvSpPr>
            <p:nvPr/>
          </p:nvSpPr>
          <p:spPr bwMode="auto">
            <a:xfrm flipV="1">
              <a:off x="5657500" y="6006768"/>
              <a:ext cx="594614" cy="6051"/>
            </a:xfrm>
            <a:prstGeom prst="line">
              <a:avLst/>
            </a:prstGeom>
            <a:noFill/>
            <a:ln w="38100">
              <a:solidFill>
                <a:srgbClr val="000000"/>
              </a:solidFill>
              <a:round/>
              <a:tailEnd type="triangle" w="med" len="med"/>
            </a:ln>
            <a:extLst>
              <a:ext uri="{909E8E84-426E-40DD-AFC4-6F175D3DCCD1}">
                <a14:hiddenFill xmlns:a14="http://schemas.microsoft.com/office/drawing/2010/main">
                  <a:noFill/>
                </a14:hiddenFill>
              </a:ext>
            </a:extLst>
          </p:spPr>
          <p:txBody>
            <a:bodyP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endParaRPr>
            </a:p>
          </p:txBody>
        </p:sp>
        <p:sp>
          <p:nvSpPr>
            <p:cNvPr id="63" name="Text Box 4"/>
            <p:cNvSpPr txBox="1"/>
            <p:nvPr/>
          </p:nvSpPr>
          <p:spPr>
            <a:xfrm>
              <a:off x="6439348" y="5613850"/>
              <a:ext cx="1979699" cy="637675"/>
            </a:xfrm>
            <a:prstGeom prst="rect">
              <a:avLst/>
            </a:prstGeom>
            <a:noFill/>
            <a:ln w="9525">
              <a:noFill/>
            </a:ln>
          </p:spPr>
          <p:txBody>
            <a:bodyPr wrap="square" anchor="t">
              <a:spAutoFit/>
            </a:bodyPr>
            <a:lstStyle/>
            <a:p>
              <a:pPr marL="0" marR="0" lvl="0" indent="0" algn="l" defTabSz="457200" rtl="0" eaLnBrk="1" fontAlgn="auto" latinLnBrk="0" hangingPunct="1">
                <a:lnSpc>
                  <a:spcPct val="15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Ri</a:t>
              </a:r>
              <a:r>
                <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内容</a:t>
              </a:r>
              <a:r>
                <a:rPr kumimoji="0" lang="en-US" altLang="zh-CN"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+1</a:t>
              </a:r>
              <a:endPar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endParaRPr>
            </a:p>
          </p:txBody>
        </p:sp>
      </p:gr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3">
                                            <p:txEl>
                                              <p:pRg st="0" end="0"/>
                                            </p:txEl>
                                          </p:spTgt>
                                        </p:tgtEl>
                                        <p:attrNameLst>
                                          <p:attrName>style.visibility</p:attrName>
                                        </p:attrNameLst>
                                      </p:cBhvr>
                                      <p:to>
                                        <p:strVal val="visible"/>
                                      </p:to>
                                    </p:set>
                                    <p:animEffect transition="in" filter="wipe(left)">
                                      <p:cBhvr>
                                        <p:cTn id="7" dur="500"/>
                                        <p:tgtEl>
                                          <p:spTgt spid="2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nodeType="clickEffect">
                                  <p:stCondLst>
                                    <p:cond delay="0"/>
                                  </p:stCondLst>
                                  <p:childTnLst>
                                    <p:set>
                                      <p:cBhvr>
                                        <p:cTn id="11" dur="1" fill="hold">
                                          <p:stCondLst>
                                            <p:cond delay="0"/>
                                          </p:stCondLst>
                                        </p:cTn>
                                        <p:tgtEl>
                                          <p:spTgt spid="46"/>
                                        </p:tgtEl>
                                        <p:attrNameLst>
                                          <p:attrName>style.visibility</p:attrName>
                                        </p:attrNameLst>
                                      </p:cBhvr>
                                      <p:to>
                                        <p:strVal val="visible"/>
                                      </p:to>
                                    </p:set>
                                    <p:anim calcmode="lin" valueType="num">
                                      <p:cBhvr additive="base">
                                        <p:cTn id="12" dur="500" fill="hold"/>
                                        <p:tgtEl>
                                          <p:spTgt spid="46"/>
                                        </p:tgtEl>
                                        <p:attrNameLst>
                                          <p:attrName>ppt_x</p:attrName>
                                        </p:attrNameLst>
                                      </p:cBhvr>
                                      <p:tavLst>
                                        <p:tav tm="0">
                                          <p:val>
                                            <p:strVal val="1+#ppt_w/2"/>
                                          </p:val>
                                        </p:tav>
                                        <p:tav tm="100000">
                                          <p:val>
                                            <p:strVal val="#ppt_x"/>
                                          </p:val>
                                        </p:tav>
                                      </p:tavLst>
                                    </p:anim>
                                    <p:anim calcmode="lin" valueType="num">
                                      <p:cBhvr additive="base">
                                        <p:cTn id="13" dur="500" fill="hold"/>
                                        <p:tgtEl>
                                          <p:spTgt spid="46"/>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nodeType="clickEffect">
                                  <p:stCondLst>
                                    <p:cond delay="0"/>
                                  </p:stCondLst>
                                  <p:childTnLst>
                                    <p:set>
                                      <p:cBhvr>
                                        <p:cTn id="17" dur="1" fill="hold">
                                          <p:stCondLst>
                                            <p:cond delay="0"/>
                                          </p:stCondLst>
                                        </p:cTn>
                                        <p:tgtEl>
                                          <p:spTgt spid="50"/>
                                        </p:tgtEl>
                                        <p:attrNameLst>
                                          <p:attrName>style.visibility</p:attrName>
                                        </p:attrNameLst>
                                      </p:cBhvr>
                                      <p:to>
                                        <p:strVal val="visible"/>
                                      </p:to>
                                    </p:set>
                                    <p:animEffect transition="in" filter="wipe(up)">
                                      <p:cBhvr>
                                        <p:cTn id="18" dur="500"/>
                                        <p:tgtEl>
                                          <p:spTgt spid="50"/>
                                        </p:tgtEl>
                                      </p:cBhvr>
                                    </p:animEffect>
                                  </p:childTnLst>
                                </p:cTn>
                              </p:par>
                            </p:childTnLst>
                          </p:cTn>
                        </p:par>
                        <p:par>
                          <p:cTn id="19" fill="hold">
                            <p:stCondLst>
                              <p:cond delay="500"/>
                            </p:stCondLst>
                            <p:childTnLst>
                              <p:par>
                                <p:cTn id="20" presetID="22" presetClass="entr" presetSubtype="8" fill="hold" grpId="0" nodeType="afterEffect">
                                  <p:stCondLst>
                                    <p:cond delay="0"/>
                                  </p:stCondLst>
                                  <p:childTnLst>
                                    <p:set>
                                      <p:cBhvr>
                                        <p:cTn id="21" dur="1" fill="hold">
                                          <p:stCondLst>
                                            <p:cond delay="0"/>
                                          </p:stCondLst>
                                        </p:cTn>
                                        <p:tgtEl>
                                          <p:spTgt spid="52"/>
                                        </p:tgtEl>
                                        <p:attrNameLst>
                                          <p:attrName>style.visibility</p:attrName>
                                        </p:attrNameLst>
                                      </p:cBhvr>
                                      <p:to>
                                        <p:strVal val="visible"/>
                                      </p:to>
                                    </p:set>
                                    <p:animEffect transition="in" filter="wipe(left)">
                                      <p:cBhvr>
                                        <p:cTn id="22" dur="500"/>
                                        <p:tgtEl>
                                          <p:spTgt spid="52"/>
                                        </p:tgtEl>
                                      </p:cBhvr>
                                    </p:animEffect>
                                  </p:childTnLst>
                                </p:cTn>
                              </p:par>
                            </p:childTnLst>
                          </p:cTn>
                        </p:par>
                        <p:par>
                          <p:cTn id="23" fill="hold">
                            <p:stCondLst>
                              <p:cond delay="1000"/>
                            </p:stCondLst>
                            <p:childTnLst>
                              <p:par>
                                <p:cTn id="24" presetID="22" presetClass="entr" presetSubtype="8" fill="hold" grpId="0" nodeType="afterEffect">
                                  <p:stCondLst>
                                    <p:cond delay="0"/>
                                  </p:stCondLst>
                                  <p:childTnLst>
                                    <p:set>
                                      <p:cBhvr>
                                        <p:cTn id="25" dur="1" fill="hold">
                                          <p:stCondLst>
                                            <p:cond delay="0"/>
                                          </p:stCondLst>
                                        </p:cTn>
                                        <p:tgtEl>
                                          <p:spTgt spid="53"/>
                                        </p:tgtEl>
                                        <p:attrNameLst>
                                          <p:attrName>style.visibility</p:attrName>
                                        </p:attrNameLst>
                                      </p:cBhvr>
                                      <p:to>
                                        <p:strVal val="visible"/>
                                      </p:to>
                                    </p:set>
                                    <p:animEffect transition="in" filter="wipe(left)">
                                      <p:cBhvr>
                                        <p:cTn id="26" dur="500"/>
                                        <p:tgtEl>
                                          <p:spTgt spid="53"/>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nodeType="clickEffect">
                                  <p:stCondLst>
                                    <p:cond delay="0"/>
                                  </p:stCondLst>
                                  <p:childTnLst>
                                    <p:set>
                                      <p:cBhvr>
                                        <p:cTn id="30" dur="1" fill="hold">
                                          <p:stCondLst>
                                            <p:cond delay="0"/>
                                          </p:stCondLst>
                                        </p:cTn>
                                        <p:tgtEl>
                                          <p:spTgt spid="54"/>
                                        </p:tgtEl>
                                        <p:attrNameLst>
                                          <p:attrName>style.visibility</p:attrName>
                                        </p:attrNameLst>
                                      </p:cBhvr>
                                      <p:to>
                                        <p:strVal val="visible"/>
                                      </p:to>
                                    </p:set>
                                    <p:animEffect transition="in" filter="wipe(down)">
                                      <p:cBhvr>
                                        <p:cTn id="31" dur="500"/>
                                        <p:tgtEl>
                                          <p:spTgt spid="54"/>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58"/>
                                        </p:tgtEl>
                                        <p:attrNameLst>
                                          <p:attrName>style.visibility</p:attrName>
                                        </p:attrNameLst>
                                      </p:cBhvr>
                                      <p:to>
                                        <p:strVal val="visible"/>
                                      </p:to>
                                    </p:set>
                                    <p:animEffect transition="in" filter="wipe(down)">
                                      <p:cBhvr>
                                        <p:cTn id="34" dur="500"/>
                                        <p:tgtEl>
                                          <p:spTgt spid="58"/>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nodeType="clickEffect">
                                  <p:stCondLst>
                                    <p:cond delay="0"/>
                                  </p:stCondLst>
                                  <p:childTnLst>
                                    <p:set>
                                      <p:cBhvr>
                                        <p:cTn id="38" dur="1" fill="hold">
                                          <p:stCondLst>
                                            <p:cond delay="0"/>
                                          </p:stCondLst>
                                        </p:cTn>
                                        <p:tgtEl>
                                          <p:spTgt spid="51"/>
                                        </p:tgtEl>
                                        <p:attrNameLst>
                                          <p:attrName>style.visibility</p:attrName>
                                        </p:attrNameLst>
                                      </p:cBhvr>
                                      <p:to>
                                        <p:strVal val="visible"/>
                                      </p:to>
                                    </p:set>
                                    <p:animEffect transition="in" filter="wipe(left)">
                                      <p:cBhvr>
                                        <p:cTn id="39" dur="500"/>
                                        <p:tgtEl>
                                          <p:spTgt spid="51"/>
                                        </p:tgtEl>
                                      </p:cBhvr>
                                    </p:animEffect>
                                  </p:childTnLst>
                                </p:cTn>
                              </p:par>
                            </p:childTnLst>
                          </p:cTn>
                        </p:par>
                        <p:par>
                          <p:cTn id="40" fill="hold">
                            <p:stCondLst>
                              <p:cond delay="500"/>
                            </p:stCondLst>
                            <p:childTnLst>
                              <p:par>
                                <p:cTn id="41" presetID="22" presetClass="entr" presetSubtype="8" fill="hold" grpId="0" nodeType="afterEffect">
                                  <p:stCondLst>
                                    <p:cond delay="0"/>
                                  </p:stCondLst>
                                  <p:childTnLst>
                                    <p:set>
                                      <p:cBhvr>
                                        <p:cTn id="42" dur="1" fill="hold">
                                          <p:stCondLst>
                                            <p:cond delay="0"/>
                                          </p:stCondLst>
                                        </p:cTn>
                                        <p:tgtEl>
                                          <p:spTgt spid="59"/>
                                        </p:tgtEl>
                                        <p:attrNameLst>
                                          <p:attrName>style.visibility</p:attrName>
                                        </p:attrNameLst>
                                      </p:cBhvr>
                                      <p:to>
                                        <p:strVal val="visible"/>
                                      </p:to>
                                    </p:set>
                                    <p:animEffect transition="in" filter="wipe(left)">
                                      <p:cBhvr>
                                        <p:cTn id="43" dur="500"/>
                                        <p:tgtEl>
                                          <p:spTgt spid="59"/>
                                        </p:tgtEl>
                                      </p:cBhvr>
                                    </p:animEffect>
                                  </p:childTnLst>
                                </p:cTn>
                              </p:par>
                            </p:childTnLst>
                          </p:cTn>
                        </p:par>
                        <p:par>
                          <p:cTn id="44" fill="hold">
                            <p:stCondLst>
                              <p:cond delay="1000"/>
                            </p:stCondLst>
                            <p:childTnLst>
                              <p:par>
                                <p:cTn id="45" presetID="22" presetClass="entr" presetSubtype="8" fill="hold" grpId="0" nodeType="afterEffect">
                                  <p:stCondLst>
                                    <p:cond delay="0"/>
                                  </p:stCondLst>
                                  <p:childTnLst>
                                    <p:set>
                                      <p:cBhvr>
                                        <p:cTn id="46" dur="1" fill="hold">
                                          <p:stCondLst>
                                            <p:cond delay="0"/>
                                          </p:stCondLst>
                                        </p:cTn>
                                        <p:tgtEl>
                                          <p:spTgt spid="60"/>
                                        </p:tgtEl>
                                        <p:attrNameLst>
                                          <p:attrName>style.visibility</p:attrName>
                                        </p:attrNameLst>
                                      </p:cBhvr>
                                      <p:to>
                                        <p:strVal val="visible"/>
                                      </p:to>
                                    </p:set>
                                    <p:animEffect transition="in" filter="wipe(left)">
                                      <p:cBhvr>
                                        <p:cTn id="47" dur="500"/>
                                        <p:tgtEl>
                                          <p:spTgt spid="60"/>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44"/>
                                        </p:tgtEl>
                                        <p:attrNameLst>
                                          <p:attrName>style.visibility</p:attrName>
                                        </p:attrNameLst>
                                      </p:cBhvr>
                                      <p:to>
                                        <p:strVal val="visible"/>
                                      </p:to>
                                    </p:set>
                                    <p:animEffect transition="in" filter="wipe(left)">
                                      <p:cBhvr>
                                        <p:cTn id="52" dur="500"/>
                                        <p:tgtEl>
                                          <p:spTgt spid="44"/>
                                        </p:tgtEl>
                                      </p:cBhvr>
                                    </p:animEffect>
                                  </p:childTnLst>
                                </p:cTn>
                              </p:par>
                            </p:childTnLst>
                          </p:cTn>
                        </p:par>
                        <p:par>
                          <p:cTn id="53" fill="hold">
                            <p:stCondLst>
                              <p:cond delay="500"/>
                            </p:stCondLst>
                            <p:childTnLst>
                              <p:par>
                                <p:cTn id="54" presetID="22" presetClass="entr" presetSubtype="8" fill="hold" grpId="0" nodeType="afterEffect">
                                  <p:stCondLst>
                                    <p:cond delay="0"/>
                                  </p:stCondLst>
                                  <p:childTnLst>
                                    <p:set>
                                      <p:cBhvr>
                                        <p:cTn id="55" dur="1" fill="hold">
                                          <p:stCondLst>
                                            <p:cond delay="0"/>
                                          </p:stCondLst>
                                        </p:cTn>
                                        <p:tgtEl>
                                          <p:spTgt spid="45"/>
                                        </p:tgtEl>
                                        <p:attrNameLst>
                                          <p:attrName>style.visibility</p:attrName>
                                        </p:attrNameLst>
                                      </p:cBhvr>
                                      <p:to>
                                        <p:strVal val="visible"/>
                                      </p:to>
                                    </p:set>
                                    <p:animEffect transition="in" filter="wipe(left)">
                                      <p:cBhvr>
                                        <p:cTn id="56" dur="500"/>
                                        <p:tgtEl>
                                          <p:spTgt spid="45"/>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nodeType="clickEffect">
                                  <p:stCondLst>
                                    <p:cond delay="0"/>
                                  </p:stCondLst>
                                  <p:childTnLst>
                                    <p:set>
                                      <p:cBhvr>
                                        <p:cTn id="60" dur="1" fill="hold">
                                          <p:stCondLst>
                                            <p:cond delay="0"/>
                                          </p:stCondLst>
                                        </p:cTn>
                                        <p:tgtEl>
                                          <p:spTgt spid="2"/>
                                        </p:tgtEl>
                                        <p:attrNameLst>
                                          <p:attrName>style.visibility</p:attrName>
                                        </p:attrNameLst>
                                      </p:cBhvr>
                                      <p:to>
                                        <p:strVal val="visible"/>
                                      </p:to>
                                    </p:set>
                                    <p:animEffect transition="in" filter="wipe(left)">
                                      <p:cBhvr>
                                        <p:cTn id="61" dur="500"/>
                                        <p:tgtEl>
                                          <p:spTgt spid="2"/>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grpId="0" nodeType="clickEffect">
                                  <p:stCondLst>
                                    <p:cond delay="0"/>
                                  </p:stCondLst>
                                  <p:childTnLst>
                                    <p:set>
                                      <p:cBhvr>
                                        <p:cTn id="65" dur="1" fill="hold">
                                          <p:stCondLst>
                                            <p:cond delay="0"/>
                                          </p:stCondLst>
                                        </p:cTn>
                                        <p:tgtEl>
                                          <p:spTgt spid="14"/>
                                        </p:tgtEl>
                                        <p:attrNameLst>
                                          <p:attrName>style.visibility</p:attrName>
                                        </p:attrNameLst>
                                      </p:cBhvr>
                                      <p:to>
                                        <p:strVal val="visible"/>
                                      </p:to>
                                    </p:set>
                                    <p:animEffect transition="in" filter="wipe(left)">
                                      <p:cBhvr>
                                        <p:cTn id="66"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build="p"/>
      <p:bldP spid="14" grpId="0"/>
      <p:bldP spid="45" grpId="0"/>
      <p:bldP spid="52" grpId="0"/>
      <p:bldP spid="53" grpId="0" animBg="1"/>
      <p:bldP spid="58" grpId="0"/>
      <p:bldP spid="59" grpId="0"/>
      <p:bldP spid="60"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9165780" cy="6909474"/>
          </a:xfrm>
          <a:prstGeom prst="rect">
            <a:avLst/>
          </a:prstGeom>
        </p:spPr>
      </p:pic>
      <p:sp>
        <p:nvSpPr>
          <p:cNvPr id="22" name="矩形 21"/>
          <p:cNvSpPr/>
          <p:nvPr/>
        </p:nvSpPr>
        <p:spPr>
          <a:xfrm>
            <a:off x="-9030" y="0"/>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1" i="0" u="none" strike="noStrike" kern="1200" cap="none" spc="0" normalizeH="0" baseline="0" noProof="0" dirty="0">
                <a:ln>
                  <a:noFill/>
                </a:ln>
                <a:solidFill>
                  <a:prstClr val="white"/>
                </a:solidFill>
                <a:effectLst/>
                <a:uLnTx/>
                <a:uFillTx/>
                <a:latin typeface="隶书" panose="02010509060101010101" pitchFamily="49" charset="-122"/>
                <a:ea typeface="隶书" panose="02010509060101010101" pitchFamily="49" charset="-122"/>
                <a:cs typeface="+mn-cs"/>
              </a:rPr>
              <a:t>二、寻址方式</a:t>
            </a:r>
            <a:endParaRPr kumimoji="0" lang="zh-CN" altLang="en-US" sz="2800" b="1" i="0" u="none" strike="noStrike" kern="1200" cap="none" spc="0" normalizeH="0" baseline="0" noProof="0" dirty="0">
              <a:ln>
                <a:noFill/>
              </a:ln>
              <a:solidFill>
                <a:prstClr val="white"/>
              </a:solidFill>
              <a:effectLst/>
              <a:uLnTx/>
              <a:uFillTx/>
              <a:latin typeface="隶书" panose="02010509060101010101" pitchFamily="49" charset="-122"/>
              <a:ea typeface="隶书" panose="02010509060101010101" pitchFamily="49" charset="-122"/>
              <a:cs typeface="+mn-cs"/>
            </a:endParaRPr>
          </a:p>
        </p:txBody>
      </p:sp>
      <p:cxnSp>
        <p:nvCxnSpPr>
          <p:cNvPr id="31" name="直接连接符 30"/>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defRPr/>
            </a:pPr>
            <a:fld id="{FEEFF1DC-C735-426F-9667-9CC8746563A5}" type="datetime1">
              <a:rPr kumimoji="0" lang="zh-CN" altLang="en-US" sz="1200" b="0" i="0" u="none" strike="noStrike" kern="1200" cap="none" spc="0" normalizeH="0" baseline="0" noProof="0" smtClean="0">
                <a:ln>
                  <a:noFill/>
                </a:ln>
                <a:solidFill>
                  <a:prstClr val="black">
                    <a:tint val="75000"/>
                  </a:prstClr>
                </a:solidFill>
                <a:effectLst/>
                <a:uLnTx/>
                <a:uFillTx/>
                <a:latin typeface="Calibri" panose="020F0502020204030204"/>
                <a:ea typeface="等线" panose="02010600030101010101" pitchFamily="2" charset="-122"/>
                <a:cs typeface="+mn-cs"/>
              </a:rPr>
            </a:fld>
            <a:endParaRPr kumimoji="0" lang="zh-CN" altLang="en-US" sz="1200" b="0" i="0" u="none" strike="noStrike" kern="1200" cap="none" spc="0" normalizeH="0" baseline="0" noProof="0" dirty="0">
              <a:ln>
                <a:noFill/>
              </a:ln>
              <a:solidFill>
                <a:prstClr val="black">
                  <a:tint val="75000"/>
                </a:prstClr>
              </a:solidFill>
              <a:effectLst/>
              <a:uLnTx/>
              <a:uFillTx/>
              <a:latin typeface="Calibri" panose="020F0502020204030204"/>
              <a:ea typeface="等线"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rPr>
              <a:t>计算机组成原理</a:t>
            </a:r>
            <a:r>
              <a:rPr kumimoji="0" lang="en-US" altLang="zh-CN" sz="12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rPr>
              <a:t>--</a:t>
            </a:r>
            <a:r>
              <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rPr>
              <a:t>第二章 指令系统</a:t>
            </a:r>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endParaRPr>
          </a:p>
        </p:txBody>
      </p:sp>
      <p:sp>
        <p:nvSpPr>
          <p:cNvPr id="8" name="灯片编号占位符 7"/>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CD331227-691F-4B7F-8493-F4368ED92163}" type="slidenum">
              <a:rPr kumimoji="0" lang="zh-CN" altLang="en-US" sz="1200" b="0" i="0" u="none" strike="noStrike" kern="1200" cap="none" spc="0" normalizeH="0" baseline="0" noProof="0" smtClean="0">
                <a:ln>
                  <a:noFill/>
                </a:ln>
                <a:solidFill>
                  <a:prstClr val="black">
                    <a:tint val="75000"/>
                  </a:prstClr>
                </a:solidFill>
                <a:effectLst/>
                <a:uLnTx/>
                <a:uFillTx/>
                <a:latin typeface="Calibri" panose="020F0502020204030204"/>
                <a:ea typeface="等线" panose="02010600030101010101" pitchFamily="2" charset="-122"/>
                <a:cs typeface="+mn-cs"/>
              </a:rPr>
            </a:fld>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endParaRPr>
          </a:p>
        </p:txBody>
      </p:sp>
      <p:sp>
        <p:nvSpPr>
          <p:cNvPr id="17" name="Text Box 4"/>
          <p:cNvSpPr txBox="1"/>
          <p:nvPr/>
        </p:nvSpPr>
        <p:spPr>
          <a:xfrm>
            <a:off x="141423" y="815398"/>
            <a:ext cx="6723833" cy="637675"/>
          </a:xfrm>
          <a:prstGeom prst="rect">
            <a:avLst/>
          </a:prstGeom>
          <a:noFill/>
          <a:ln w="9525">
            <a:noFill/>
          </a:ln>
        </p:spPr>
        <p:txBody>
          <a:bodyPr wrap="square" anchor="t">
            <a:spAutoFit/>
          </a:bodyPr>
          <a:lstStyle/>
          <a:p>
            <a:pPr lvl="0">
              <a:lnSpc>
                <a:spcPct val="150000"/>
              </a:lnSpc>
            </a:pPr>
            <a:r>
              <a:rPr kumimoji="0" lang="zh-CN" altLang="en-US" sz="2800" b="1" i="0" u="none" strike="noStrike" kern="1200" cap="none" spc="0" normalizeH="0" baseline="0" noProof="0" dirty="0">
                <a:ln>
                  <a:noFill/>
                </a:ln>
                <a:solidFill>
                  <a:srgbClr val="DF3C09"/>
                </a:solidFill>
                <a:effectLst/>
                <a:uLnTx/>
                <a:uFillTx/>
                <a:latin typeface="楷体" panose="02010609060101010101" pitchFamily="49" charset="-122"/>
                <a:ea typeface="楷体" panose="02010609060101010101" pitchFamily="49" charset="-122"/>
                <a:cs typeface="+mn-cs"/>
              </a:rPr>
              <a:t>（</a:t>
            </a:r>
            <a:r>
              <a:rPr lang="en-US" altLang="zh-CN" sz="2800" b="1" dirty="0">
                <a:solidFill>
                  <a:srgbClr val="DF3C09"/>
                </a:solidFill>
                <a:latin typeface="楷体" panose="02010609060101010101" pitchFamily="49" charset="-122"/>
                <a:ea typeface="楷体" panose="02010609060101010101" pitchFamily="49" charset="-122"/>
              </a:rPr>
              <a:t>3</a:t>
            </a:r>
            <a:r>
              <a:rPr lang="zh-CN" altLang="en-US" sz="2800" b="1" dirty="0">
                <a:solidFill>
                  <a:srgbClr val="DF3C09"/>
                </a:solidFill>
                <a:latin typeface="楷体" panose="02010609060101010101" pitchFamily="49" charset="-122"/>
                <a:ea typeface="楷体" panose="02010609060101010101" pitchFamily="49" charset="-122"/>
              </a:rPr>
              <a:t>）间接寻址及其变形</a:t>
            </a:r>
            <a:endParaRPr kumimoji="0" lang="en-US" altLang="zh-CN" sz="2800" b="1" i="0" u="none" strike="noStrike" kern="1200" cap="none" spc="0" normalizeH="0" baseline="0" noProof="0" dirty="0">
              <a:ln>
                <a:noFill/>
              </a:ln>
              <a:solidFill>
                <a:srgbClr val="DF3C09"/>
              </a:solidFill>
              <a:effectLst/>
              <a:uLnTx/>
              <a:uFillTx/>
              <a:latin typeface="楷体" panose="02010609060101010101" pitchFamily="49" charset="-122"/>
              <a:ea typeface="楷体" panose="02010609060101010101" pitchFamily="49" charset="-122"/>
              <a:cs typeface="+mn-cs"/>
            </a:endParaRPr>
          </a:p>
        </p:txBody>
      </p:sp>
      <p:sp>
        <p:nvSpPr>
          <p:cNvPr id="23" name="Text Box 4"/>
          <p:cNvSpPr txBox="1"/>
          <p:nvPr/>
        </p:nvSpPr>
        <p:spPr>
          <a:xfrm>
            <a:off x="277946" y="1362723"/>
            <a:ext cx="8319248" cy="1057790"/>
          </a:xfrm>
          <a:prstGeom prst="rect">
            <a:avLst/>
          </a:prstGeom>
          <a:noFill/>
          <a:ln w="9525">
            <a:noFill/>
          </a:ln>
        </p:spPr>
        <p:txBody>
          <a:bodyPr wrap="square" anchor="t">
            <a:spAutoFit/>
          </a:bodyPr>
          <a:lstStyle/>
          <a:p>
            <a:pPr lvl="0">
              <a:lnSpc>
                <a:spcPct val="120000"/>
              </a:lnSpc>
            </a:pPr>
            <a:r>
              <a:rPr lang="zh-CN" altLang="en-US" sz="2800" b="1" dirty="0">
                <a:solidFill>
                  <a:srgbClr val="0563C1"/>
                </a:solidFill>
                <a:latin typeface="楷体" panose="02010609060101010101" pitchFamily="49" charset="-122"/>
                <a:ea typeface="楷体" panose="02010609060101010101" pitchFamily="49" charset="-122"/>
              </a:rPr>
              <a:t>例：</a:t>
            </a:r>
            <a:r>
              <a:rPr lang="zh-CN" altLang="en-US" sz="2800" b="1" dirty="0">
                <a:latin typeface="楷体" panose="02010609060101010101" pitchFamily="49" charset="-122"/>
                <a:ea typeface="楷体" panose="02010609060101010101" pitchFamily="49" charset="-122"/>
              </a:rPr>
              <a:t>若指令中给出寄存器号为</a:t>
            </a:r>
            <a:r>
              <a:rPr lang="en-US" altLang="zh-CN" sz="2800" b="1" dirty="0">
                <a:latin typeface="楷体" panose="02010609060101010101" pitchFamily="49" charset="-122"/>
                <a:ea typeface="楷体" panose="02010609060101010101" pitchFamily="49" charset="-122"/>
              </a:rPr>
              <a:t>010</a:t>
            </a:r>
            <a:r>
              <a:rPr lang="zh-CN" altLang="en-US" sz="2800" b="1" dirty="0">
                <a:latin typeface="楷体" panose="02010609060101010101" pitchFamily="49" charset="-122"/>
                <a:ea typeface="楷体" panose="02010609060101010101" pitchFamily="49" charset="-122"/>
              </a:rPr>
              <a:t>，按自增型寄存器间址方式读取操作数，并修改指针。</a:t>
            </a:r>
            <a:endParaRPr lang="zh-CN" altLang="en-US" sz="2800" b="1" dirty="0">
              <a:latin typeface="楷体" panose="02010609060101010101" pitchFamily="49" charset="-122"/>
              <a:ea typeface="楷体" panose="02010609060101010101" pitchFamily="49" charset="-122"/>
            </a:endParaRPr>
          </a:p>
        </p:txBody>
      </p:sp>
      <p:sp>
        <p:nvSpPr>
          <p:cNvPr id="13" name="Text Box 4"/>
          <p:cNvSpPr txBox="1"/>
          <p:nvPr/>
        </p:nvSpPr>
        <p:spPr>
          <a:xfrm>
            <a:off x="283552" y="2373818"/>
            <a:ext cx="3843948" cy="1363065"/>
          </a:xfrm>
          <a:prstGeom prst="rect">
            <a:avLst/>
          </a:prstGeom>
          <a:noFill/>
          <a:ln w="9525">
            <a:noFill/>
          </a:ln>
        </p:spPr>
        <p:txBody>
          <a:bodyPr wrap="square" anchor="t">
            <a:spAutoFit/>
          </a:bodyPr>
          <a:lstStyle/>
          <a:p>
            <a:pPr lvl="0">
              <a:lnSpc>
                <a:spcPct val="120000"/>
              </a:lnSpc>
            </a:pPr>
            <a:r>
              <a:rPr lang="zh-CN" altLang="pt-BR" sz="2400" b="1" dirty="0">
                <a:latin typeface="楷体" panose="02010609060101010101" pitchFamily="49" charset="-122"/>
                <a:ea typeface="楷体" panose="02010609060101010101" pitchFamily="49" charset="-122"/>
              </a:rPr>
              <a:t>寄存器：</a:t>
            </a:r>
            <a:r>
              <a:rPr lang="pt-BR" altLang="zh-CN" sz="2400" b="1" dirty="0">
                <a:latin typeface="楷体" panose="02010609060101010101" pitchFamily="49" charset="-122"/>
                <a:ea typeface="楷体" panose="02010609060101010101" pitchFamily="49" charset="-122"/>
              </a:rPr>
              <a:t>R0    1000H</a:t>
            </a:r>
            <a:endParaRPr lang="pt-BR" altLang="zh-CN" sz="2400" b="1" dirty="0">
              <a:latin typeface="楷体" panose="02010609060101010101" pitchFamily="49" charset="-122"/>
              <a:ea typeface="楷体" panose="02010609060101010101" pitchFamily="49" charset="-122"/>
            </a:endParaRPr>
          </a:p>
          <a:p>
            <a:pPr lvl="0">
              <a:lnSpc>
                <a:spcPct val="120000"/>
              </a:lnSpc>
            </a:pPr>
            <a:r>
              <a:rPr lang="pt-BR" altLang="zh-CN" sz="2400" b="1" dirty="0">
                <a:latin typeface="楷体" panose="02010609060101010101" pitchFamily="49" charset="-122"/>
                <a:ea typeface="楷体" panose="02010609060101010101" pitchFamily="49" charset="-122"/>
              </a:rPr>
              <a:t>        R1    2000H</a:t>
            </a:r>
            <a:endParaRPr lang="pt-BR" altLang="zh-CN" sz="2400" b="1" dirty="0">
              <a:latin typeface="楷体" panose="02010609060101010101" pitchFamily="49" charset="-122"/>
              <a:ea typeface="楷体" panose="02010609060101010101" pitchFamily="49" charset="-122"/>
            </a:endParaRPr>
          </a:p>
          <a:p>
            <a:pPr lvl="0">
              <a:lnSpc>
                <a:spcPct val="120000"/>
              </a:lnSpc>
            </a:pPr>
            <a:r>
              <a:rPr lang="pt-BR" altLang="zh-CN" sz="2400" b="1" dirty="0">
                <a:latin typeface="楷体" panose="02010609060101010101" pitchFamily="49" charset="-122"/>
                <a:ea typeface="楷体" panose="02010609060101010101" pitchFamily="49" charset="-122"/>
              </a:rPr>
              <a:t>        R2    3000H</a:t>
            </a:r>
            <a:endParaRPr lang="zh-CN" altLang="en-US" sz="2400" b="1" dirty="0">
              <a:latin typeface="楷体" panose="02010609060101010101" pitchFamily="49" charset="-122"/>
              <a:ea typeface="楷体" panose="02010609060101010101" pitchFamily="49" charset="-122"/>
            </a:endParaRPr>
          </a:p>
        </p:txBody>
      </p:sp>
      <p:sp>
        <p:nvSpPr>
          <p:cNvPr id="14" name="Text Box 4"/>
          <p:cNvSpPr txBox="1"/>
          <p:nvPr/>
        </p:nvSpPr>
        <p:spPr>
          <a:xfrm>
            <a:off x="4089400" y="2379130"/>
            <a:ext cx="4864604" cy="919867"/>
          </a:xfrm>
          <a:prstGeom prst="rect">
            <a:avLst/>
          </a:prstGeom>
          <a:noFill/>
          <a:ln w="9525">
            <a:noFill/>
          </a:ln>
        </p:spPr>
        <p:txBody>
          <a:bodyPr wrap="square" anchor="t">
            <a:spAutoFit/>
          </a:bodyPr>
          <a:lstStyle/>
          <a:p>
            <a:pPr lvl="0">
              <a:lnSpc>
                <a:spcPct val="120000"/>
              </a:lnSpc>
            </a:pPr>
            <a:r>
              <a:rPr lang="zh-CN" altLang="en-US" sz="2400" b="1" dirty="0">
                <a:latin typeface="楷体" panose="02010609060101010101" pitchFamily="49" charset="-122"/>
                <a:ea typeface="楷体" panose="02010609060101010101" pitchFamily="49" charset="-122"/>
              </a:rPr>
              <a:t>主存单元：</a:t>
            </a:r>
            <a:r>
              <a:rPr lang="en-US" altLang="zh-CN" sz="2400" b="1" dirty="0">
                <a:latin typeface="楷体" panose="02010609060101010101" pitchFamily="49" charset="-122"/>
                <a:ea typeface="楷体" panose="02010609060101010101" pitchFamily="49" charset="-122"/>
              </a:rPr>
              <a:t>3000H  A300H</a:t>
            </a:r>
            <a:endParaRPr lang="en-US" altLang="zh-CN" sz="2400" b="1" dirty="0">
              <a:latin typeface="楷体" panose="02010609060101010101" pitchFamily="49" charset="-122"/>
              <a:ea typeface="楷体" panose="02010609060101010101" pitchFamily="49" charset="-122"/>
            </a:endParaRPr>
          </a:p>
          <a:p>
            <a:pPr lvl="0">
              <a:lnSpc>
                <a:spcPct val="120000"/>
              </a:lnSpc>
            </a:pPr>
            <a:r>
              <a:rPr lang="en-US" altLang="zh-CN" sz="2400" b="1" dirty="0">
                <a:latin typeface="楷体" panose="02010609060101010101" pitchFamily="49" charset="-122"/>
                <a:ea typeface="楷体" panose="02010609060101010101" pitchFamily="49" charset="-122"/>
              </a:rPr>
              <a:t>          3001H  BC00H</a:t>
            </a:r>
            <a:endParaRPr lang="zh-CN" altLang="en-US" sz="2400" b="1" dirty="0">
              <a:latin typeface="楷体" panose="02010609060101010101" pitchFamily="49" charset="-122"/>
              <a:ea typeface="楷体" panose="02010609060101010101" pitchFamily="49" charset="-122"/>
            </a:endParaRPr>
          </a:p>
        </p:txBody>
      </p:sp>
      <p:sp>
        <p:nvSpPr>
          <p:cNvPr id="15" name="Text Box 4"/>
          <p:cNvSpPr txBox="1"/>
          <p:nvPr/>
        </p:nvSpPr>
        <p:spPr>
          <a:xfrm>
            <a:off x="317378" y="3743006"/>
            <a:ext cx="8319248" cy="2775760"/>
          </a:xfrm>
          <a:prstGeom prst="rect">
            <a:avLst/>
          </a:prstGeom>
          <a:noFill/>
          <a:ln w="9525">
            <a:noFill/>
          </a:ln>
        </p:spPr>
        <p:txBody>
          <a:bodyPr wrap="square" anchor="t">
            <a:spAutoFit/>
          </a:bodyPr>
          <a:lstStyle/>
          <a:p>
            <a:pPr lvl="0">
              <a:lnSpc>
                <a:spcPct val="150000"/>
              </a:lnSpc>
            </a:pPr>
            <a:r>
              <a:rPr lang="zh-CN" altLang="en-US" sz="2400" b="1" dirty="0">
                <a:latin typeface="楷体" panose="02010609060101010101" pitchFamily="49" charset="-122"/>
                <a:ea typeface="楷体" panose="02010609060101010101" pitchFamily="49" charset="-122"/>
              </a:rPr>
              <a:t>指令指定的寄存器为</a:t>
            </a:r>
            <a:r>
              <a:rPr lang="en-US" altLang="zh-CN" sz="2400" b="1" dirty="0">
                <a:latin typeface="楷体" panose="02010609060101010101" pitchFamily="49" charset="-122"/>
                <a:ea typeface="楷体" panose="02010609060101010101" pitchFamily="49" charset="-122"/>
              </a:rPr>
              <a:t>R2</a:t>
            </a:r>
            <a:r>
              <a:rPr lang="zh-CN" altLang="en-US" sz="2400" b="1" dirty="0">
                <a:latin typeface="楷体" panose="02010609060101010101" pitchFamily="49" charset="-122"/>
                <a:ea typeface="楷体" panose="02010609060101010101" pitchFamily="49" charset="-122"/>
              </a:rPr>
              <a:t>，则操作数有效地址</a:t>
            </a:r>
            <a:r>
              <a:rPr lang="en-US" altLang="zh-CN" sz="2400" b="1" dirty="0">
                <a:latin typeface="楷体" panose="02010609060101010101" pitchFamily="49" charset="-122"/>
                <a:ea typeface="楷体" panose="02010609060101010101" pitchFamily="49" charset="-122"/>
              </a:rPr>
              <a:t>(R2)= 3000H</a:t>
            </a:r>
            <a:r>
              <a:rPr lang="zh-CN" altLang="en-US" sz="2400" b="1" dirty="0">
                <a:latin typeface="楷体" panose="02010609060101010101" pitchFamily="49" charset="-122"/>
                <a:ea typeface="楷体" panose="02010609060101010101" pitchFamily="49" charset="-122"/>
              </a:rPr>
              <a:t>；</a:t>
            </a:r>
            <a:endParaRPr lang="en-US" altLang="zh-CN" sz="2400" b="1" dirty="0">
              <a:latin typeface="楷体" panose="02010609060101010101" pitchFamily="49" charset="-122"/>
              <a:ea typeface="楷体" panose="02010609060101010101" pitchFamily="49" charset="-122"/>
            </a:endParaRPr>
          </a:p>
          <a:p>
            <a:pPr lvl="0">
              <a:lnSpc>
                <a:spcPct val="150000"/>
              </a:lnSpc>
            </a:pPr>
            <a:r>
              <a:rPr lang="zh-CN" altLang="en-US" sz="2400" b="1" dirty="0">
                <a:latin typeface="楷体" panose="02010609060101010101" pitchFamily="49" charset="-122"/>
                <a:ea typeface="楷体" panose="02010609060101010101" pitchFamily="49" charset="-122"/>
              </a:rPr>
              <a:t>按照该地址访问主存储器，则操作数为</a:t>
            </a:r>
            <a:r>
              <a:rPr lang="en-US" altLang="zh-CN" sz="2400" b="1" dirty="0">
                <a:latin typeface="楷体" panose="02010609060101010101" pitchFamily="49" charset="-122"/>
                <a:ea typeface="楷体" panose="02010609060101010101" pitchFamily="49" charset="-122"/>
              </a:rPr>
              <a:t>S= ((R2))= A300H</a:t>
            </a:r>
            <a:r>
              <a:rPr lang="zh-CN" altLang="en-US" sz="2400" b="1" dirty="0">
                <a:latin typeface="楷体" panose="02010609060101010101" pitchFamily="49" charset="-122"/>
                <a:ea typeface="楷体" panose="02010609060101010101" pitchFamily="49" charset="-122"/>
              </a:rPr>
              <a:t>；</a:t>
            </a:r>
            <a:r>
              <a:rPr lang="en-US" altLang="zh-CN" sz="2400" b="1" dirty="0">
                <a:latin typeface="楷体" panose="02010609060101010101" pitchFamily="49" charset="-122"/>
                <a:ea typeface="楷体" panose="02010609060101010101" pitchFamily="49" charset="-122"/>
              </a:rPr>
              <a:t>R2</a:t>
            </a:r>
            <a:r>
              <a:rPr lang="zh-CN" altLang="en-US" sz="2400" b="1" dirty="0">
                <a:latin typeface="楷体" panose="02010609060101010101" pitchFamily="49" charset="-122"/>
                <a:ea typeface="楷体" panose="02010609060101010101" pitchFamily="49" charset="-122"/>
              </a:rPr>
              <a:t>内容加</a:t>
            </a:r>
            <a:r>
              <a:rPr lang="en-US" altLang="zh-CN" sz="2400" b="1" dirty="0">
                <a:latin typeface="楷体" panose="02010609060101010101" pitchFamily="49" charset="-122"/>
                <a:ea typeface="楷体" panose="02010609060101010101" pitchFamily="49" charset="-122"/>
              </a:rPr>
              <a:t>1</a:t>
            </a:r>
            <a:r>
              <a:rPr lang="zh-CN" altLang="en-US" sz="2400" b="1" dirty="0">
                <a:latin typeface="楷体" panose="02010609060101010101" pitchFamily="49" charset="-122"/>
                <a:ea typeface="楷体" panose="02010609060101010101" pitchFamily="49" charset="-122"/>
              </a:rPr>
              <a:t>后，指针内容修改为</a:t>
            </a:r>
            <a:r>
              <a:rPr lang="en-US" altLang="zh-CN" sz="2400" b="1" dirty="0">
                <a:latin typeface="楷体" panose="02010609060101010101" pitchFamily="49" charset="-122"/>
                <a:ea typeface="楷体" panose="02010609060101010101" pitchFamily="49" charset="-122"/>
              </a:rPr>
              <a:t>(R2)=3001H</a:t>
            </a:r>
            <a:r>
              <a:rPr lang="zh-CN" altLang="en-US" sz="2400" b="1" dirty="0">
                <a:latin typeface="楷体" panose="02010609060101010101" pitchFamily="49" charset="-122"/>
                <a:ea typeface="楷体" panose="02010609060101010101" pitchFamily="49" charset="-122"/>
              </a:rPr>
              <a:t>。</a:t>
            </a:r>
            <a:endParaRPr lang="en-US" altLang="zh-CN" sz="2400" b="1" dirty="0">
              <a:latin typeface="楷体" panose="02010609060101010101" pitchFamily="49" charset="-122"/>
              <a:ea typeface="楷体" panose="02010609060101010101" pitchFamily="49" charset="-122"/>
            </a:endParaRPr>
          </a:p>
          <a:p>
            <a:pPr lvl="0">
              <a:lnSpc>
                <a:spcPct val="150000"/>
              </a:lnSpc>
            </a:pPr>
            <a:r>
              <a:rPr lang="zh-CN" altLang="en-US" sz="2400" b="1" dirty="0">
                <a:latin typeface="楷体" panose="02010609060101010101" pitchFamily="49" charset="-122"/>
                <a:ea typeface="楷体" panose="02010609060101010101" pitchFamily="49" charset="-122"/>
              </a:rPr>
              <a:t>照此继续，通过重复执行这同一条指令就可以沿着地址码增加的方向，访问从</a:t>
            </a:r>
            <a:r>
              <a:rPr lang="en-US" altLang="zh-CN" sz="2400" b="1" dirty="0">
                <a:latin typeface="楷体" panose="02010609060101010101" pitchFamily="49" charset="-122"/>
                <a:ea typeface="楷体" panose="02010609060101010101" pitchFamily="49" charset="-122"/>
              </a:rPr>
              <a:t>3000H</a:t>
            </a:r>
            <a:r>
              <a:rPr lang="zh-CN" altLang="en-US" sz="2400" b="1" dirty="0">
                <a:latin typeface="楷体" panose="02010609060101010101" pitchFamily="49" charset="-122"/>
                <a:ea typeface="楷体" panose="02010609060101010101" pitchFamily="49" charset="-122"/>
              </a:rPr>
              <a:t>单元开始的一段连续区间。</a:t>
            </a:r>
            <a:endParaRPr lang="zh-CN" altLang="en-US" sz="2400" b="1" dirty="0">
              <a:latin typeface="楷体" panose="02010609060101010101" pitchFamily="49" charset="-122"/>
              <a:ea typeface="楷体" panose="020106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3">
                                            <p:txEl>
                                              <p:pRg st="0" end="0"/>
                                            </p:txEl>
                                          </p:spTgt>
                                        </p:tgtEl>
                                        <p:attrNameLst>
                                          <p:attrName>style.visibility</p:attrName>
                                        </p:attrNameLst>
                                      </p:cBhvr>
                                      <p:to>
                                        <p:strVal val="visible"/>
                                      </p:to>
                                    </p:set>
                                    <p:animEffect transition="in" filter="wipe(left)">
                                      <p:cBhvr>
                                        <p:cTn id="7" dur="500"/>
                                        <p:tgtEl>
                                          <p:spTgt spid="2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left)">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wipe(left)">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5">
                                            <p:txEl>
                                              <p:pRg st="0" end="0"/>
                                            </p:txEl>
                                          </p:spTgt>
                                        </p:tgtEl>
                                        <p:attrNameLst>
                                          <p:attrName>style.visibility</p:attrName>
                                        </p:attrNameLst>
                                      </p:cBhvr>
                                      <p:to>
                                        <p:strVal val="visible"/>
                                      </p:to>
                                    </p:set>
                                    <p:animEffect transition="in" filter="wipe(left)">
                                      <p:cBhvr>
                                        <p:cTn id="22" dur="500"/>
                                        <p:tgtEl>
                                          <p:spTgt spid="15">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5">
                                            <p:txEl>
                                              <p:pRg st="1" end="1"/>
                                            </p:txEl>
                                          </p:spTgt>
                                        </p:tgtEl>
                                        <p:attrNameLst>
                                          <p:attrName>style.visibility</p:attrName>
                                        </p:attrNameLst>
                                      </p:cBhvr>
                                      <p:to>
                                        <p:strVal val="visible"/>
                                      </p:to>
                                    </p:set>
                                    <p:animEffect transition="in" filter="wipe(left)">
                                      <p:cBhvr>
                                        <p:cTn id="27" dur="500"/>
                                        <p:tgtEl>
                                          <p:spTgt spid="15">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5">
                                            <p:txEl>
                                              <p:pRg st="2" end="2"/>
                                            </p:txEl>
                                          </p:spTgt>
                                        </p:tgtEl>
                                        <p:attrNameLst>
                                          <p:attrName>style.visibility</p:attrName>
                                        </p:attrNameLst>
                                      </p:cBhvr>
                                      <p:to>
                                        <p:strVal val="visible"/>
                                      </p:to>
                                    </p:set>
                                    <p:animEffect transition="in" filter="wipe(left)">
                                      <p:cBhvr>
                                        <p:cTn id="32" dur="500"/>
                                        <p:tgtEl>
                                          <p:spTgt spid="1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build="p"/>
      <p:bldP spid="13" grpId="0"/>
      <p:bldP spid="14" grpId="0"/>
      <p:bldP spid="15"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9165780" cy="6909474"/>
          </a:xfrm>
          <a:prstGeom prst="rect">
            <a:avLst/>
          </a:prstGeom>
        </p:spPr>
      </p:pic>
      <p:sp>
        <p:nvSpPr>
          <p:cNvPr id="22" name="矩形 21"/>
          <p:cNvSpPr/>
          <p:nvPr/>
        </p:nvSpPr>
        <p:spPr>
          <a:xfrm>
            <a:off x="-9030" y="0"/>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1" i="0" u="none" strike="noStrike" kern="1200" cap="none" spc="0" normalizeH="0" baseline="0" noProof="0" dirty="0">
                <a:ln>
                  <a:noFill/>
                </a:ln>
                <a:solidFill>
                  <a:prstClr val="white"/>
                </a:solidFill>
                <a:effectLst/>
                <a:uLnTx/>
                <a:uFillTx/>
                <a:latin typeface="隶书" panose="02010509060101010101" pitchFamily="49" charset="-122"/>
                <a:ea typeface="隶书" panose="02010509060101010101" pitchFamily="49" charset="-122"/>
                <a:cs typeface="+mn-cs"/>
              </a:rPr>
              <a:t>二、寻址方式</a:t>
            </a:r>
            <a:endParaRPr kumimoji="0" lang="zh-CN" altLang="en-US" sz="2800" b="1" i="0" u="none" strike="noStrike" kern="1200" cap="none" spc="0" normalizeH="0" baseline="0" noProof="0" dirty="0">
              <a:ln>
                <a:noFill/>
              </a:ln>
              <a:solidFill>
                <a:prstClr val="white"/>
              </a:solidFill>
              <a:effectLst/>
              <a:uLnTx/>
              <a:uFillTx/>
              <a:latin typeface="隶书" panose="02010509060101010101" pitchFamily="49" charset="-122"/>
              <a:ea typeface="隶书" panose="02010509060101010101" pitchFamily="49" charset="-122"/>
              <a:cs typeface="+mn-cs"/>
            </a:endParaRPr>
          </a:p>
        </p:txBody>
      </p:sp>
      <p:cxnSp>
        <p:nvCxnSpPr>
          <p:cNvPr id="31" name="直接连接符 30"/>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defRPr/>
            </a:pPr>
            <a:fld id="{F5C85DFB-F427-47A6-BBE9-F4F47282BC5E}" type="datetime1">
              <a:rPr kumimoji="0" lang="zh-CN" altLang="en-US" sz="1200" b="0" i="0" u="none" strike="noStrike" kern="1200" cap="none" spc="0" normalizeH="0" baseline="0" noProof="0" smtClean="0">
                <a:ln>
                  <a:noFill/>
                </a:ln>
                <a:solidFill>
                  <a:prstClr val="black">
                    <a:tint val="75000"/>
                  </a:prstClr>
                </a:solidFill>
                <a:effectLst/>
                <a:uLnTx/>
                <a:uFillTx/>
                <a:latin typeface="Calibri" panose="020F0502020204030204"/>
                <a:ea typeface="等线" panose="02010600030101010101" pitchFamily="2" charset="-122"/>
                <a:cs typeface="+mn-cs"/>
              </a:rPr>
            </a:fld>
            <a:endParaRPr kumimoji="0" lang="zh-CN" altLang="en-US" sz="1200" b="0" i="0" u="none" strike="noStrike" kern="1200" cap="none" spc="0" normalizeH="0" baseline="0" noProof="0" dirty="0">
              <a:ln>
                <a:noFill/>
              </a:ln>
              <a:solidFill>
                <a:prstClr val="black">
                  <a:tint val="75000"/>
                </a:prstClr>
              </a:solidFill>
              <a:effectLst/>
              <a:uLnTx/>
              <a:uFillTx/>
              <a:latin typeface="Calibri" panose="020F0502020204030204"/>
              <a:ea typeface="等线"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rPr>
              <a:t>计算机组成原理</a:t>
            </a:r>
            <a:r>
              <a:rPr kumimoji="0" lang="en-US" altLang="zh-CN" sz="12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rPr>
              <a:t>--</a:t>
            </a:r>
            <a:r>
              <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rPr>
              <a:t>第二章 指令系统</a:t>
            </a:r>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endParaRPr>
          </a:p>
        </p:txBody>
      </p:sp>
      <p:sp>
        <p:nvSpPr>
          <p:cNvPr id="8" name="灯片编号占位符 7"/>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CD331227-691F-4B7F-8493-F4368ED92163}" type="slidenum">
              <a:rPr kumimoji="0" lang="zh-CN" altLang="en-US" sz="1200" b="0" i="0" u="none" strike="noStrike" kern="1200" cap="none" spc="0" normalizeH="0" baseline="0" noProof="0" smtClean="0">
                <a:ln>
                  <a:noFill/>
                </a:ln>
                <a:solidFill>
                  <a:prstClr val="black">
                    <a:tint val="75000"/>
                  </a:prstClr>
                </a:solidFill>
                <a:effectLst/>
                <a:uLnTx/>
                <a:uFillTx/>
                <a:latin typeface="Calibri" panose="020F0502020204030204"/>
                <a:ea typeface="等线" panose="02010600030101010101" pitchFamily="2" charset="-122"/>
                <a:cs typeface="+mn-cs"/>
              </a:rPr>
            </a:fld>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endParaRPr>
          </a:p>
        </p:txBody>
      </p:sp>
      <p:sp>
        <p:nvSpPr>
          <p:cNvPr id="17" name="Text Box 4"/>
          <p:cNvSpPr txBox="1"/>
          <p:nvPr/>
        </p:nvSpPr>
        <p:spPr>
          <a:xfrm>
            <a:off x="141423" y="815398"/>
            <a:ext cx="6723833" cy="637675"/>
          </a:xfrm>
          <a:prstGeom prst="rect">
            <a:avLst/>
          </a:prstGeom>
          <a:noFill/>
          <a:ln w="9525">
            <a:noFill/>
          </a:ln>
        </p:spPr>
        <p:txBody>
          <a:bodyPr wrap="square" anchor="t">
            <a:spAutoFit/>
          </a:bodyPr>
          <a:lstStyle/>
          <a:p>
            <a:pPr lvl="0">
              <a:lnSpc>
                <a:spcPct val="150000"/>
              </a:lnSpc>
            </a:pPr>
            <a:r>
              <a:rPr kumimoji="0" lang="zh-CN" altLang="en-US" sz="2800" b="1" i="0" u="none" strike="noStrike" kern="1200" cap="none" spc="0" normalizeH="0" baseline="0" noProof="0" dirty="0">
                <a:ln>
                  <a:noFill/>
                </a:ln>
                <a:solidFill>
                  <a:srgbClr val="DF3C09"/>
                </a:solidFill>
                <a:effectLst/>
                <a:uLnTx/>
                <a:uFillTx/>
                <a:latin typeface="楷体" panose="02010609060101010101" pitchFamily="49" charset="-122"/>
                <a:ea typeface="楷体" panose="02010609060101010101" pitchFamily="49" charset="-122"/>
                <a:cs typeface="+mn-cs"/>
              </a:rPr>
              <a:t>（</a:t>
            </a:r>
            <a:r>
              <a:rPr lang="en-US" altLang="zh-CN" sz="2800" b="1" dirty="0">
                <a:solidFill>
                  <a:srgbClr val="DF3C09"/>
                </a:solidFill>
                <a:latin typeface="楷体" panose="02010609060101010101" pitchFamily="49" charset="-122"/>
                <a:ea typeface="楷体" panose="02010609060101010101" pitchFamily="49" charset="-122"/>
              </a:rPr>
              <a:t>3</a:t>
            </a:r>
            <a:r>
              <a:rPr lang="zh-CN" altLang="en-US" sz="2800" b="1" dirty="0">
                <a:solidFill>
                  <a:srgbClr val="DF3C09"/>
                </a:solidFill>
                <a:latin typeface="楷体" panose="02010609060101010101" pitchFamily="49" charset="-122"/>
                <a:ea typeface="楷体" panose="02010609060101010101" pitchFamily="49" charset="-122"/>
              </a:rPr>
              <a:t>）间接寻址及其变形</a:t>
            </a:r>
            <a:endParaRPr kumimoji="0" lang="en-US" altLang="zh-CN" sz="2800" b="1" i="0" u="none" strike="noStrike" kern="1200" cap="none" spc="0" normalizeH="0" baseline="0" noProof="0" dirty="0">
              <a:ln>
                <a:noFill/>
              </a:ln>
              <a:solidFill>
                <a:srgbClr val="DF3C09"/>
              </a:solidFill>
              <a:effectLst/>
              <a:uLnTx/>
              <a:uFillTx/>
              <a:latin typeface="楷体" panose="02010609060101010101" pitchFamily="49" charset="-122"/>
              <a:ea typeface="楷体" panose="02010609060101010101" pitchFamily="49" charset="-122"/>
              <a:cs typeface="+mn-cs"/>
            </a:endParaRPr>
          </a:p>
        </p:txBody>
      </p:sp>
      <p:sp>
        <p:nvSpPr>
          <p:cNvPr id="16" name="Text Box 4"/>
          <p:cNvSpPr txBox="1"/>
          <p:nvPr/>
        </p:nvSpPr>
        <p:spPr>
          <a:xfrm>
            <a:off x="332211" y="1441260"/>
            <a:ext cx="8724631" cy="3869329"/>
          </a:xfrm>
          <a:prstGeom prst="rect">
            <a:avLst/>
          </a:prstGeom>
          <a:noFill/>
          <a:ln w="9525">
            <a:noFill/>
          </a:ln>
        </p:spPr>
        <p:txBody>
          <a:bodyPr wrap="square" anchor="t">
            <a:spAutoFit/>
          </a:bodyPr>
          <a:lstStyle/>
          <a:p>
            <a:pPr lvl="0">
              <a:lnSpc>
                <a:spcPct val="150000"/>
              </a:lnSpc>
            </a:pPr>
            <a:r>
              <a:rPr lang="zh-CN" altLang="en-US" sz="2800" b="1" dirty="0">
                <a:solidFill>
                  <a:srgbClr val="0563C1"/>
                </a:solidFill>
                <a:latin typeface="楷体" panose="02010609060101010101" pitchFamily="49" charset="-122"/>
                <a:ea typeface="楷体" panose="02010609060101010101" pitchFamily="49" charset="-122"/>
              </a:rPr>
              <a:t>④ 自减型寄存器间址方式</a:t>
            </a:r>
            <a:endParaRPr lang="en-US" altLang="zh-CN" sz="2800" b="1" dirty="0">
              <a:solidFill>
                <a:srgbClr val="0563C1"/>
              </a:solidFill>
              <a:latin typeface="楷体" panose="02010609060101010101" pitchFamily="49" charset="-122"/>
              <a:ea typeface="楷体" panose="02010609060101010101" pitchFamily="49" charset="-122"/>
            </a:endParaRPr>
          </a:p>
          <a:p>
            <a:pPr lvl="0">
              <a:lnSpc>
                <a:spcPct val="150000"/>
              </a:lnSpc>
            </a:pPr>
            <a:r>
              <a:rPr lang="zh-CN" altLang="en-US" sz="2800" b="1" dirty="0">
                <a:solidFill>
                  <a:srgbClr val="ED7D31"/>
                </a:solidFill>
                <a:latin typeface="楷体" panose="02010609060101010101" pitchFamily="49" charset="-122"/>
                <a:ea typeface="楷体" panose="02010609060101010101" pitchFamily="49" charset="-122"/>
              </a:rPr>
              <a:t>寄存器间址</a:t>
            </a:r>
            <a:r>
              <a:rPr lang="zh-CN" altLang="en-US" sz="2800" b="1" dirty="0">
                <a:latin typeface="楷体" panose="02010609060101010101" pitchFamily="49" charset="-122"/>
                <a:ea typeface="楷体" panose="02010609060101010101" pitchFamily="49" charset="-122"/>
              </a:rPr>
              <a:t>的又一种变型。</a:t>
            </a:r>
            <a:endParaRPr lang="en-US" altLang="zh-CN" sz="2800" b="1" dirty="0">
              <a:latin typeface="楷体" panose="02010609060101010101" pitchFamily="49" charset="-122"/>
              <a:ea typeface="楷体" panose="02010609060101010101" pitchFamily="49" charset="-122"/>
            </a:endParaRPr>
          </a:p>
          <a:p>
            <a:pPr lvl="0">
              <a:lnSpc>
                <a:spcPct val="150000"/>
              </a:lnSpc>
            </a:pPr>
            <a:r>
              <a:rPr lang="zh-CN" altLang="en-US" sz="2800" b="1" dirty="0">
                <a:latin typeface="楷体" panose="02010609060101010101" pitchFamily="49" charset="-122"/>
                <a:ea typeface="楷体" panose="02010609060101010101" pitchFamily="49" charset="-122"/>
              </a:rPr>
              <a:t>若指令中给出寄存器号，被指定的寄存器内容减</a:t>
            </a:r>
            <a:r>
              <a:rPr lang="en-US" altLang="zh-CN" sz="2800" b="1" dirty="0">
                <a:latin typeface="楷体" panose="02010609060101010101" pitchFamily="49" charset="-122"/>
                <a:ea typeface="楷体" panose="02010609060101010101" pitchFamily="49" charset="-122"/>
              </a:rPr>
              <a:t>1</a:t>
            </a:r>
            <a:r>
              <a:rPr lang="zh-CN" altLang="en-US" sz="2800" b="1" dirty="0">
                <a:latin typeface="楷体" panose="02010609060101010101" pitchFamily="49" charset="-122"/>
                <a:ea typeface="楷体" panose="02010609060101010101" pitchFamily="49" charset="-122"/>
              </a:rPr>
              <a:t>后作为操作数地址，按照该地址访问主存储器，相应的主存单元内容为操作数，自减型寄存器间址方式常用助记符</a:t>
            </a:r>
            <a:r>
              <a:rPr lang="en-US" altLang="zh-CN" sz="2800" b="1" dirty="0">
                <a:latin typeface="楷体" panose="02010609060101010101" pitchFamily="49" charset="-122"/>
                <a:ea typeface="楷体" panose="02010609060101010101" pitchFamily="49" charset="-122"/>
              </a:rPr>
              <a:t>-</a:t>
            </a:r>
            <a:r>
              <a:rPr lang="zh-CN" altLang="en-US" sz="2800" b="1" dirty="0">
                <a:latin typeface="楷体" panose="02010609060101010101" pitchFamily="49" charset="-122"/>
                <a:ea typeface="楷体" panose="02010609060101010101" pitchFamily="49" charset="-122"/>
              </a:rPr>
              <a:t>（</a:t>
            </a:r>
            <a:r>
              <a:rPr lang="en-US" altLang="zh-CN" sz="2800" b="1" dirty="0">
                <a:latin typeface="楷体" panose="02010609060101010101" pitchFamily="49" charset="-122"/>
                <a:ea typeface="楷体" panose="02010609060101010101" pitchFamily="49" charset="-122"/>
              </a:rPr>
              <a:t>R</a:t>
            </a:r>
            <a:r>
              <a:rPr lang="zh-CN" altLang="en-US" sz="2800" b="1" dirty="0">
                <a:latin typeface="楷体" panose="02010609060101010101" pitchFamily="49" charset="-122"/>
                <a:ea typeface="楷体" panose="02010609060101010101" pitchFamily="49" charset="-122"/>
              </a:rPr>
              <a:t>）表示。	</a:t>
            </a:r>
            <a:endParaRPr lang="zh-CN" altLang="en-US" sz="2800" b="1" dirty="0">
              <a:latin typeface="楷体" panose="02010609060101010101" pitchFamily="49" charset="-122"/>
              <a:ea typeface="楷体" panose="020106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animEffect transition="in" filter="wipe(left)">
                                      <p:cBhvr>
                                        <p:cTn id="7" dur="500"/>
                                        <p:tgtEl>
                                          <p:spTgt spid="1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6">
                                            <p:txEl>
                                              <p:pRg st="1" end="1"/>
                                            </p:txEl>
                                          </p:spTgt>
                                        </p:tgtEl>
                                        <p:attrNameLst>
                                          <p:attrName>style.visibility</p:attrName>
                                        </p:attrNameLst>
                                      </p:cBhvr>
                                      <p:to>
                                        <p:strVal val="visible"/>
                                      </p:to>
                                    </p:set>
                                    <p:animEffect transition="in" filter="wipe(left)">
                                      <p:cBhvr>
                                        <p:cTn id="12" dur="500"/>
                                        <p:tgtEl>
                                          <p:spTgt spid="1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6">
                                            <p:txEl>
                                              <p:pRg st="2" end="2"/>
                                            </p:txEl>
                                          </p:spTgt>
                                        </p:tgtEl>
                                        <p:attrNameLst>
                                          <p:attrName>style.visibility</p:attrName>
                                        </p:attrNameLst>
                                      </p:cBhvr>
                                      <p:to>
                                        <p:strVal val="visible"/>
                                      </p:to>
                                    </p:set>
                                    <p:animEffect transition="in" filter="wipe(left)">
                                      <p:cBhvr>
                                        <p:cTn id="17" dur="500"/>
                                        <p:tgtEl>
                                          <p:spTgt spid="1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9165780" cy="6909474"/>
          </a:xfrm>
          <a:prstGeom prst="rect">
            <a:avLst/>
          </a:prstGeom>
        </p:spPr>
      </p:pic>
      <p:sp>
        <p:nvSpPr>
          <p:cNvPr id="22" name="矩形 21"/>
          <p:cNvSpPr/>
          <p:nvPr/>
        </p:nvSpPr>
        <p:spPr>
          <a:xfrm>
            <a:off x="-9030" y="0"/>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1" i="0" u="none" strike="noStrike" kern="1200" cap="none" spc="0" normalizeH="0" baseline="0" noProof="0" dirty="0">
                <a:ln>
                  <a:noFill/>
                </a:ln>
                <a:solidFill>
                  <a:prstClr val="white"/>
                </a:solidFill>
                <a:effectLst/>
                <a:uLnTx/>
                <a:uFillTx/>
                <a:latin typeface="隶书" panose="02010509060101010101" pitchFamily="49" charset="-122"/>
                <a:ea typeface="隶书" panose="02010509060101010101" pitchFamily="49" charset="-122"/>
                <a:cs typeface="+mn-cs"/>
              </a:rPr>
              <a:t>二、寻址方式</a:t>
            </a:r>
            <a:endParaRPr kumimoji="0" lang="zh-CN" altLang="en-US" sz="2800" b="1" i="0" u="none" strike="noStrike" kern="1200" cap="none" spc="0" normalizeH="0" baseline="0" noProof="0" dirty="0">
              <a:ln>
                <a:noFill/>
              </a:ln>
              <a:solidFill>
                <a:prstClr val="white"/>
              </a:solidFill>
              <a:effectLst/>
              <a:uLnTx/>
              <a:uFillTx/>
              <a:latin typeface="隶书" panose="02010509060101010101" pitchFamily="49" charset="-122"/>
              <a:ea typeface="隶书" panose="02010509060101010101" pitchFamily="49" charset="-122"/>
              <a:cs typeface="+mn-cs"/>
            </a:endParaRPr>
          </a:p>
        </p:txBody>
      </p:sp>
      <p:cxnSp>
        <p:nvCxnSpPr>
          <p:cNvPr id="31" name="直接连接符 30"/>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defRPr/>
            </a:pPr>
            <a:fld id="{30BC746E-7952-43D8-82D4-2BA866760E8F}" type="datetime1">
              <a:rPr kumimoji="0" lang="zh-CN" altLang="en-US" sz="1200" b="0" i="0" u="none" strike="noStrike" kern="1200" cap="none" spc="0" normalizeH="0" baseline="0" noProof="0" smtClean="0">
                <a:ln>
                  <a:noFill/>
                </a:ln>
                <a:solidFill>
                  <a:prstClr val="black">
                    <a:tint val="75000"/>
                  </a:prstClr>
                </a:solidFill>
                <a:effectLst/>
                <a:uLnTx/>
                <a:uFillTx/>
                <a:latin typeface="Calibri" panose="020F0502020204030204"/>
                <a:ea typeface="等线" panose="02010600030101010101" pitchFamily="2" charset="-122"/>
                <a:cs typeface="+mn-cs"/>
              </a:rPr>
            </a:fld>
            <a:endParaRPr kumimoji="0" lang="zh-CN" altLang="en-US" sz="1200" b="0" i="0" u="none" strike="noStrike" kern="1200" cap="none" spc="0" normalizeH="0" baseline="0" noProof="0" dirty="0">
              <a:ln>
                <a:noFill/>
              </a:ln>
              <a:solidFill>
                <a:prstClr val="black">
                  <a:tint val="75000"/>
                </a:prstClr>
              </a:solidFill>
              <a:effectLst/>
              <a:uLnTx/>
              <a:uFillTx/>
              <a:latin typeface="Calibri" panose="020F0502020204030204"/>
              <a:ea typeface="等线"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rPr>
              <a:t>计算机组成原理</a:t>
            </a:r>
            <a:r>
              <a:rPr kumimoji="0" lang="en-US" altLang="zh-CN" sz="12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rPr>
              <a:t>--</a:t>
            </a:r>
            <a:r>
              <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rPr>
              <a:t>第二章 指令系统</a:t>
            </a:r>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endParaRPr>
          </a:p>
        </p:txBody>
      </p:sp>
      <p:sp>
        <p:nvSpPr>
          <p:cNvPr id="8" name="灯片编号占位符 7"/>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CD331227-691F-4B7F-8493-F4368ED92163}" type="slidenum">
              <a:rPr kumimoji="0" lang="zh-CN" altLang="en-US" sz="1200" b="0" i="0" u="none" strike="noStrike" kern="1200" cap="none" spc="0" normalizeH="0" baseline="0" noProof="0" smtClean="0">
                <a:ln>
                  <a:noFill/>
                </a:ln>
                <a:solidFill>
                  <a:prstClr val="black">
                    <a:tint val="75000"/>
                  </a:prstClr>
                </a:solidFill>
                <a:effectLst/>
                <a:uLnTx/>
                <a:uFillTx/>
                <a:latin typeface="Calibri" panose="020F0502020204030204"/>
                <a:ea typeface="等线" panose="02010600030101010101" pitchFamily="2" charset="-122"/>
                <a:cs typeface="+mn-cs"/>
              </a:rPr>
            </a:fld>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endParaRPr>
          </a:p>
        </p:txBody>
      </p:sp>
      <p:sp>
        <p:nvSpPr>
          <p:cNvPr id="17" name="Text Box 4"/>
          <p:cNvSpPr txBox="1"/>
          <p:nvPr/>
        </p:nvSpPr>
        <p:spPr>
          <a:xfrm>
            <a:off x="141423" y="739198"/>
            <a:ext cx="6723833" cy="637675"/>
          </a:xfrm>
          <a:prstGeom prst="rect">
            <a:avLst/>
          </a:prstGeom>
          <a:noFill/>
          <a:ln w="9525">
            <a:noFill/>
          </a:ln>
        </p:spPr>
        <p:txBody>
          <a:bodyPr wrap="square" anchor="t">
            <a:spAutoFit/>
          </a:bodyPr>
          <a:lstStyle/>
          <a:p>
            <a:pPr lvl="0">
              <a:lnSpc>
                <a:spcPct val="150000"/>
              </a:lnSpc>
            </a:pPr>
            <a:r>
              <a:rPr kumimoji="0" lang="zh-CN" altLang="en-US" sz="2800" b="1" i="0" u="none" strike="noStrike" kern="1200" cap="none" spc="0" normalizeH="0" baseline="0" noProof="0" dirty="0">
                <a:ln>
                  <a:noFill/>
                </a:ln>
                <a:solidFill>
                  <a:srgbClr val="DF3C09"/>
                </a:solidFill>
                <a:effectLst/>
                <a:uLnTx/>
                <a:uFillTx/>
                <a:latin typeface="楷体" panose="02010609060101010101" pitchFamily="49" charset="-122"/>
                <a:ea typeface="楷体" panose="02010609060101010101" pitchFamily="49" charset="-122"/>
                <a:cs typeface="+mn-cs"/>
              </a:rPr>
              <a:t>（</a:t>
            </a:r>
            <a:r>
              <a:rPr lang="en-US" altLang="zh-CN" sz="2800" b="1" dirty="0">
                <a:solidFill>
                  <a:srgbClr val="DF3C09"/>
                </a:solidFill>
                <a:latin typeface="楷体" panose="02010609060101010101" pitchFamily="49" charset="-122"/>
                <a:ea typeface="楷体" panose="02010609060101010101" pitchFamily="49" charset="-122"/>
              </a:rPr>
              <a:t>3</a:t>
            </a:r>
            <a:r>
              <a:rPr lang="zh-CN" altLang="en-US" sz="2800" b="1" dirty="0">
                <a:solidFill>
                  <a:srgbClr val="DF3C09"/>
                </a:solidFill>
                <a:latin typeface="楷体" panose="02010609060101010101" pitchFamily="49" charset="-122"/>
                <a:ea typeface="楷体" panose="02010609060101010101" pitchFamily="49" charset="-122"/>
              </a:rPr>
              <a:t>）间接寻址及其变形</a:t>
            </a:r>
            <a:endParaRPr kumimoji="0" lang="en-US" altLang="zh-CN" sz="2800" b="1" i="0" u="none" strike="noStrike" kern="1200" cap="none" spc="0" normalizeH="0" baseline="0" noProof="0" dirty="0">
              <a:ln>
                <a:noFill/>
              </a:ln>
              <a:solidFill>
                <a:srgbClr val="DF3C09"/>
              </a:solidFill>
              <a:effectLst/>
              <a:uLnTx/>
              <a:uFillTx/>
              <a:latin typeface="楷体" panose="02010609060101010101" pitchFamily="49" charset="-122"/>
              <a:ea typeface="楷体" panose="02010609060101010101" pitchFamily="49" charset="-122"/>
              <a:cs typeface="+mn-cs"/>
            </a:endParaRPr>
          </a:p>
        </p:txBody>
      </p:sp>
      <p:sp>
        <p:nvSpPr>
          <p:cNvPr id="23" name="Text Box 4"/>
          <p:cNvSpPr txBox="1"/>
          <p:nvPr/>
        </p:nvSpPr>
        <p:spPr>
          <a:xfrm>
            <a:off x="332211" y="1285418"/>
            <a:ext cx="8724631" cy="1384995"/>
          </a:xfrm>
          <a:prstGeom prst="rect">
            <a:avLst/>
          </a:prstGeom>
          <a:noFill/>
          <a:ln w="9525">
            <a:noFill/>
          </a:ln>
        </p:spPr>
        <p:txBody>
          <a:bodyPr wrap="square" anchor="t">
            <a:spAutoFit/>
          </a:bodyPr>
          <a:lstStyle/>
          <a:p>
            <a:pPr lvl="0"/>
            <a:r>
              <a:rPr lang="zh-CN" altLang="en-US" sz="2800" b="1" dirty="0">
                <a:latin typeface="楷体" panose="02010609060101010101" pitchFamily="49" charset="-122"/>
                <a:ea typeface="楷体" panose="02010609060101010101" pitchFamily="49" charset="-122"/>
              </a:rPr>
              <a:t>指令在地址段给出的是寄存器号</a:t>
            </a:r>
            <a:r>
              <a:rPr lang="en-US" altLang="zh-CN" sz="2800" b="1" dirty="0">
                <a:latin typeface="楷体" panose="02010609060101010101" pitchFamily="49" charset="-122"/>
                <a:ea typeface="楷体" panose="02010609060101010101" pitchFamily="49" charset="-122"/>
              </a:rPr>
              <a:t>Ri</a:t>
            </a:r>
            <a:r>
              <a:rPr lang="zh-CN" altLang="en-US" sz="2800" b="1" dirty="0">
                <a:latin typeface="楷体" panose="02010609060101010101" pitchFamily="49" charset="-122"/>
                <a:ea typeface="楷体" panose="02010609060101010101" pitchFamily="49" charset="-122"/>
              </a:rPr>
              <a:t>，将</a:t>
            </a:r>
            <a:r>
              <a:rPr lang="en-US" altLang="zh-CN" sz="2800" b="1" dirty="0">
                <a:latin typeface="楷体" panose="02010609060101010101" pitchFamily="49" charset="-122"/>
                <a:ea typeface="楷体" panose="02010609060101010101" pitchFamily="49" charset="-122"/>
              </a:rPr>
              <a:t>Ri</a:t>
            </a:r>
            <a:r>
              <a:rPr lang="zh-CN" altLang="en-US" sz="2800" b="1" dirty="0">
                <a:latin typeface="楷体" panose="02010609060101010101" pitchFamily="49" charset="-122"/>
                <a:ea typeface="楷体" panose="02010609060101010101" pitchFamily="49" charset="-122"/>
              </a:rPr>
              <a:t>中的内容减</a:t>
            </a:r>
            <a:r>
              <a:rPr lang="en-US" altLang="zh-CN" sz="2800" b="1" dirty="0">
                <a:latin typeface="楷体" panose="02010609060101010101" pitchFamily="49" charset="-122"/>
                <a:ea typeface="楷体" panose="02010609060101010101" pitchFamily="49" charset="-122"/>
              </a:rPr>
              <a:t>1</a:t>
            </a:r>
            <a:r>
              <a:rPr lang="zh-CN" altLang="en-US" sz="2800" b="1" dirty="0">
                <a:latin typeface="楷体" panose="02010609060101010101" pitchFamily="49" charset="-122"/>
                <a:ea typeface="楷体" panose="02010609060101010101" pitchFamily="49" charset="-122"/>
              </a:rPr>
              <a:t>作为操作数地址</a:t>
            </a:r>
            <a:r>
              <a:rPr lang="en-US" altLang="zh-CN" sz="2800" b="1" dirty="0">
                <a:latin typeface="楷体" panose="02010609060101010101" pitchFamily="49" charset="-122"/>
                <a:ea typeface="楷体" panose="02010609060101010101" pitchFamily="49" charset="-122"/>
              </a:rPr>
              <a:t>A</a:t>
            </a:r>
            <a:r>
              <a:rPr lang="zh-CN" altLang="en-US" sz="2800" b="1" dirty="0">
                <a:latin typeface="楷体" panose="02010609060101010101" pitchFamily="49" charset="-122"/>
                <a:ea typeface="楷体" panose="02010609060101010101" pitchFamily="49" charset="-122"/>
              </a:rPr>
              <a:t>，按地址码</a:t>
            </a:r>
            <a:r>
              <a:rPr lang="en-US" altLang="zh-CN" sz="2800" b="1" dirty="0">
                <a:latin typeface="楷体" panose="02010609060101010101" pitchFamily="49" charset="-122"/>
                <a:ea typeface="楷体" panose="02010609060101010101" pitchFamily="49" charset="-122"/>
              </a:rPr>
              <a:t>A</a:t>
            </a:r>
            <a:r>
              <a:rPr lang="zh-CN" altLang="en-US" sz="2800" b="1" dirty="0">
                <a:latin typeface="楷体" panose="02010609060101010101" pitchFamily="49" charset="-122"/>
                <a:ea typeface="楷体" panose="02010609060101010101" pitchFamily="49" charset="-122"/>
              </a:rPr>
              <a:t>访问主存，从相应单元中读取操作数</a:t>
            </a:r>
            <a:r>
              <a:rPr lang="en-US" altLang="zh-CN" sz="2800" b="1" dirty="0">
                <a:latin typeface="楷体" panose="02010609060101010101" pitchFamily="49" charset="-122"/>
                <a:ea typeface="楷体" panose="02010609060101010101" pitchFamily="49" charset="-122"/>
              </a:rPr>
              <a:t>S</a:t>
            </a:r>
            <a:r>
              <a:rPr lang="zh-CN" altLang="en-US" sz="2800" b="1" dirty="0">
                <a:latin typeface="楷体" panose="02010609060101010101" pitchFamily="49" charset="-122"/>
                <a:ea typeface="楷体" panose="02010609060101010101" pitchFamily="49" charset="-122"/>
              </a:rPr>
              <a:t>。</a:t>
            </a:r>
            <a:endParaRPr lang="zh-CN" altLang="en-US" sz="2800" b="1" dirty="0">
              <a:latin typeface="楷体" panose="02010609060101010101" pitchFamily="49" charset="-122"/>
              <a:ea typeface="楷体" panose="02010609060101010101" pitchFamily="49" charset="-122"/>
            </a:endParaRPr>
          </a:p>
        </p:txBody>
      </p:sp>
      <p:sp>
        <p:nvSpPr>
          <p:cNvPr id="14" name="Text Box 4"/>
          <p:cNvSpPr txBox="1"/>
          <p:nvPr/>
        </p:nvSpPr>
        <p:spPr>
          <a:xfrm>
            <a:off x="300171" y="5837573"/>
            <a:ext cx="8319248" cy="637675"/>
          </a:xfrm>
          <a:prstGeom prst="rect">
            <a:avLst/>
          </a:prstGeom>
          <a:noFill/>
          <a:ln w="9525">
            <a:noFill/>
          </a:ln>
        </p:spPr>
        <p:txBody>
          <a:bodyPr wrap="square" anchor="t">
            <a:spAutoFit/>
          </a:bodyPr>
          <a:lstStyle/>
          <a:p>
            <a:pPr lvl="0">
              <a:lnSpc>
                <a:spcPct val="150000"/>
              </a:lnSpc>
            </a:pPr>
            <a:r>
              <a:rPr lang="zh-CN" altLang="en-US" sz="2800" b="1" dirty="0">
                <a:latin typeface="楷体" panose="02010609060101010101" pitchFamily="49" charset="-122"/>
                <a:ea typeface="楷体" panose="02010609060101010101" pitchFamily="49" charset="-122"/>
              </a:rPr>
              <a:t>操作数</a:t>
            </a:r>
            <a:r>
              <a:rPr lang="en-US" altLang="zh-CN" sz="2800" b="1" dirty="0">
                <a:latin typeface="楷体" panose="02010609060101010101" pitchFamily="49" charset="-122"/>
                <a:ea typeface="楷体" panose="02010609060101010101" pitchFamily="49" charset="-122"/>
              </a:rPr>
              <a:t>S</a:t>
            </a:r>
            <a:r>
              <a:rPr lang="zh-CN" altLang="en-US" sz="2800" b="1" dirty="0">
                <a:latin typeface="楷体" panose="02010609060101010101" pitchFamily="49" charset="-122"/>
                <a:ea typeface="楷体" panose="02010609060101010101" pitchFamily="49" charset="-122"/>
              </a:rPr>
              <a:t>与寄存器</a:t>
            </a:r>
            <a:r>
              <a:rPr lang="en-US" altLang="zh-CN" sz="2800" b="1" dirty="0">
                <a:latin typeface="楷体" panose="02010609060101010101" pitchFamily="49" charset="-122"/>
                <a:ea typeface="楷体" panose="02010609060101010101" pitchFamily="49" charset="-122"/>
              </a:rPr>
              <a:t>Ri</a:t>
            </a:r>
            <a:r>
              <a:rPr lang="zh-CN" altLang="en-US" sz="2800" b="1" dirty="0">
                <a:latin typeface="楷体" panose="02010609060101010101" pitchFamily="49" charset="-122"/>
                <a:ea typeface="楷体" panose="02010609060101010101" pitchFamily="49" charset="-122"/>
              </a:rPr>
              <a:t>的关系为：</a:t>
            </a:r>
            <a:r>
              <a:rPr lang="en-US" altLang="zh-CN" sz="2800" b="1" dirty="0">
                <a:solidFill>
                  <a:srgbClr val="DF3C09"/>
                </a:solidFill>
                <a:latin typeface="楷体" panose="02010609060101010101" pitchFamily="49" charset="-122"/>
                <a:ea typeface="楷体" panose="02010609060101010101" pitchFamily="49" charset="-122"/>
              </a:rPr>
              <a:t>S=((Ri-1))</a:t>
            </a:r>
            <a:endParaRPr lang="en-US" altLang="zh-CN" sz="2800" b="1" dirty="0">
              <a:solidFill>
                <a:srgbClr val="DF3C09"/>
              </a:solidFill>
              <a:latin typeface="楷体" panose="02010609060101010101" pitchFamily="49" charset="-122"/>
              <a:ea typeface="楷体" panose="02010609060101010101" pitchFamily="49" charset="-122"/>
            </a:endParaRPr>
          </a:p>
        </p:txBody>
      </p:sp>
      <p:grpSp>
        <p:nvGrpSpPr>
          <p:cNvPr id="46" name="Group 21"/>
          <p:cNvGrpSpPr/>
          <p:nvPr/>
        </p:nvGrpSpPr>
        <p:grpSpPr bwMode="auto">
          <a:xfrm>
            <a:off x="300171" y="2660748"/>
            <a:ext cx="5208589" cy="962029"/>
            <a:chOff x="1248" y="2208"/>
            <a:chExt cx="3281" cy="606"/>
          </a:xfrm>
        </p:grpSpPr>
        <p:sp>
          <p:nvSpPr>
            <p:cNvPr id="47" name="Text Box 22"/>
            <p:cNvSpPr txBox="1">
              <a:spLocks noChangeArrowheads="1"/>
            </p:cNvSpPr>
            <p:nvPr/>
          </p:nvSpPr>
          <p:spPr bwMode="auto">
            <a:xfrm>
              <a:off x="1248" y="2208"/>
              <a:ext cx="3281" cy="601"/>
            </a:xfrm>
            <a:prstGeom prst="rect">
              <a:avLst/>
            </a:prstGeom>
            <a:solidFill>
              <a:srgbClr val="FEFEFA"/>
            </a:solidFill>
            <a:ln w="38100">
              <a:solidFill>
                <a:schemeClr val="tx1"/>
              </a:solidFill>
              <a:miter lim="800000"/>
              <a:headEnd type="none" w="sm" len="sm"/>
              <a:tailEnd type="none" w="sm" len="sm"/>
            </a:ln>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dirty="0">
                  <a:latin typeface="楷体" panose="02010609060101010101" pitchFamily="49" charset="-122"/>
                  <a:ea typeface="楷体" panose="02010609060101010101" pitchFamily="49" charset="-122"/>
                </a:rPr>
                <a:t> OP  </a:t>
              </a:r>
              <a:r>
                <a:rPr lang="zh-CN" altLang="en-US" sz="2800" dirty="0">
                  <a:latin typeface="楷体" panose="02010609060101010101" pitchFamily="49" charset="-122"/>
                  <a:ea typeface="楷体" panose="02010609060101010101" pitchFamily="49" charset="-122"/>
                </a:rPr>
                <a:t>地址</a:t>
              </a:r>
              <a:r>
                <a:rPr lang="en-US" altLang="zh-CN" sz="2800" dirty="0">
                  <a:latin typeface="楷体" panose="02010609060101010101" pitchFamily="49" charset="-122"/>
                  <a:ea typeface="楷体" panose="02010609060101010101" pitchFamily="49" charset="-122"/>
                </a:rPr>
                <a:t>1     </a:t>
              </a:r>
              <a:r>
                <a:rPr lang="zh-CN" altLang="en-US" sz="2800" dirty="0">
                  <a:latin typeface="楷体" panose="02010609060101010101" pitchFamily="49" charset="-122"/>
                  <a:ea typeface="楷体" panose="02010609060101010101" pitchFamily="49" charset="-122"/>
                </a:rPr>
                <a:t>地址</a:t>
              </a:r>
              <a:r>
                <a:rPr lang="en-US" altLang="zh-CN" sz="2800" dirty="0">
                  <a:latin typeface="楷体" panose="02010609060101010101" pitchFamily="49" charset="-122"/>
                  <a:ea typeface="楷体" panose="02010609060101010101" pitchFamily="49" charset="-122"/>
                </a:rPr>
                <a:t>2=XXX</a:t>
              </a:r>
              <a:endParaRPr lang="en-US" altLang="zh-CN" sz="2800" dirty="0">
                <a:latin typeface="楷体" panose="02010609060101010101" pitchFamily="49" charset="-122"/>
                <a:ea typeface="楷体" panose="02010609060101010101" pitchFamily="49" charset="-122"/>
              </a:endParaRPr>
            </a:p>
            <a:p>
              <a:pPr eaLnBrk="1" hangingPunct="1"/>
              <a:r>
                <a:rPr lang="en-US" altLang="zh-CN" sz="2800" dirty="0">
                  <a:latin typeface="楷体" panose="02010609060101010101" pitchFamily="49" charset="-122"/>
                  <a:ea typeface="楷体" panose="02010609060101010101" pitchFamily="49" charset="-122"/>
                </a:rPr>
                <a:t>           </a:t>
              </a:r>
              <a:r>
                <a:rPr lang="zh-CN" altLang="en-US" sz="2800" dirty="0">
                  <a:latin typeface="楷体" panose="02010609060101010101" pitchFamily="49" charset="-122"/>
                  <a:ea typeface="楷体" panose="02010609060101010101" pitchFamily="49" charset="-122"/>
                </a:rPr>
                <a:t>（寄存器</a:t>
              </a:r>
              <a:r>
                <a:rPr lang="en-US" altLang="zh-CN" sz="2800" dirty="0">
                  <a:latin typeface="楷体" panose="02010609060101010101" pitchFamily="49" charset="-122"/>
                  <a:ea typeface="楷体" panose="02010609060101010101" pitchFamily="49" charset="-122"/>
                </a:rPr>
                <a:t>Ri</a:t>
              </a:r>
              <a:r>
                <a:rPr lang="zh-CN" altLang="en-US" sz="2800" dirty="0">
                  <a:latin typeface="楷体" panose="02010609060101010101" pitchFamily="49" charset="-122"/>
                  <a:ea typeface="楷体" panose="02010609060101010101" pitchFamily="49" charset="-122"/>
                </a:rPr>
                <a:t>的编号）</a:t>
              </a:r>
              <a:endParaRPr lang="en-US" altLang="zh-CN" sz="2800" dirty="0">
                <a:latin typeface="楷体" panose="02010609060101010101" pitchFamily="49" charset="-122"/>
                <a:ea typeface="楷体" panose="02010609060101010101" pitchFamily="49" charset="-122"/>
              </a:endParaRPr>
            </a:p>
          </p:txBody>
        </p:sp>
        <p:sp>
          <p:nvSpPr>
            <p:cNvPr id="48" name="Line 23"/>
            <p:cNvSpPr>
              <a:spLocks noChangeShapeType="1"/>
            </p:cNvSpPr>
            <p:nvPr/>
          </p:nvSpPr>
          <p:spPr bwMode="auto">
            <a:xfrm flipH="1">
              <a:off x="1755" y="2208"/>
              <a:ext cx="0" cy="601"/>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sz="2800">
                <a:latin typeface="楷体" panose="02010609060101010101" pitchFamily="49" charset="-122"/>
                <a:ea typeface="楷体" panose="02010609060101010101" pitchFamily="49" charset="-122"/>
              </a:endParaRPr>
            </a:p>
          </p:txBody>
        </p:sp>
        <p:sp>
          <p:nvSpPr>
            <p:cNvPr id="49" name="Line 24"/>
            <p:cNvSpPr>
              <a:spLocks noChangeShapeType="1"/>
            </p:cNvSpPr>
            <p:nvPr/>
          </p:nvSpPr>
          <p:spPr bwMode="auto">
            <a:xfrm flipH="1">
              <a:off x="2546" y="2208"/>
              <a:ext cx="0" cy="606"/>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sz="2800">
                <a:latin typeface="楷体" panose="02010609060101010101" pitchFamily="49" charset="-122"/>
                <a:ea typeface="楷体" panose="02010609060101010101" pitchFamily="49" charset="-122"/>
              </a:endParaRPr>
            </a:p>
          </p:txBody>
        </p:sp>
      </p:grpSp>
      <p:sp>
        <p:nvSpPr>
          <p:cNvPr id="50" name="Line 78"/>
          <p:cNvSpPr>
            <a:spLocks noChangeShapeType="1"/>
          </p:cNvSpPr>
          <p:nvPr/>
        </p:nvSpPr>
        <p:spPr bwMode="auto">
          <a:xfrm flipH="1">
            <a:off x="3698527" y="3622777"/>
            <a:ext cx="1" cy="293553"/>
          </a:xfrm>
          <a:prstGeom prst="line">
            <a:avLst/>
          </a:prstGeom>
          <a:noFill/>
          <a:ln w="38100">
            <a:solidFill>
              <a:srgbClr val="000000"/>
            </a:solidFill>
            <a:round/>
            <a:headEnd type="none" w="med" len="med"/>
            <a:tailEnd type="triangle" w="med" len="me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51" name="Line 78"/>
          <p:cNvSpPr>
            <a:spLocks noChangeShapeType="1"/>
          </p:cNvSpPr>
          <p:nvPr/>
        </p:nvSpPr>
        <p:spPr bwMode="auto">
          <a:xfrm>
            <a:off x="4029076" y="4237600"/>
            <a:ext cx="2455076" cy="6989"/>
          </a:xfrm>
          <a:prstGeom prst="line">
            <a:avLst/>
          </a:prstGeom>
          <a:noFill/>
          <a:ln w="38100">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sz="2400" dirty="0">
              <a:latin typeface="楷体" panose="02010609060101010101" pitchFamily="49" charset="-122"/>
              <a:ea typeface="楷体" panose="02010609060101010101" pitchFamily="49" charset="-122"/>
            </a:endParaRPr>
          </a:p>
        </p:txBody>
      </p:sp>
      <p:sp>
        <p:nvSpPr>
          <p:cNvPr id="52" name="Text Box 74"/>
          <p:cNvSpPr txBox="1">
            <a:spLocks noChangeArrowheads="1"/>
          </p:cNvSpPr>
          <p:nvPr/>
        </p:nvSpPr>
        <p:spPr bwMode="auto">
          <a:xfrm>
            <a:off x="2537089" y="3922096"/>
            <a:ext cx="692951"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dirty="0">
                <a:latin typeface="楷体" panose="02010609060101010101" pitchFamily="49" charset="-122"/>
                <a:ea typeface="楷体" panose="02010609060101010101" pitchFamily="49" charset="-122"/>
              </a:rPr>
              <a:t>Ri</a:t>
            </a:r>
            <a:endParaRPr lang="en-US" altLang="zh-CN" sz="2800" dirty="0">
              <a:latin typeface="楷体" panose="02010609060101010101" pitchFamily="49" charset="-122"/>
              <a:ea typeface="楷体" panose="02010609060101010101" pitchFamily="49" charset="-122"/>
            </a:endParaRPr>
          </a:p>
        </p:txBody>
      </p:sp>
      <p:sp>
        <p:nvSpPr>
          <p:cNvPr id="53" name="Text Box 74"/>
          <p:cNvSpPr txBox="1">
            <a:spLocks noChangeArrowheads="1"/>
          </p:cNvSpPr>
          <p:nvPr/>
        </p:nvSpPr>
        <p:spPr bwMode="auto">
          <a:xfrm>
            <a:off x="3206228" y="3930330"/>
            <a:ext cx="744450" cy="523220"/>
          </a:xfrm>
          <a:prstGeom prst="rect">
            <a:avLst/>
          </a:prstGeom>
          <a:solidFill>
            <a:schemeClr val="bg1"/>
          </a:solidFill>
          <a:ln w="38100">
            <a:solidFill>
              <a:schemeClr val="tx1"/>
            </a:solidFill>
          </a:ln>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algn="ctr">
              <a:spcBef>
                <a:spcPct val="50000"/>
              </a:spcBef>
            </a:pPr>
            <a:r>
              <a:rPr lang="en-US" altLang="zh-CN" sz="2800" dirty="0">
                <a:latin typeface="楷体" panose="02010609060101010101" pitchFamily="49" charset="-122"/>
                <a:ea typeface="楷体" panose="02010609060101010101" pitchFamily="49" charset="-122"/>
              </a:rPr>
              <a:t>A</a:t>
            </a:r>
            <a:endParaRPr lang="en-US" altLang="zh-CN" sz="2800" dirty="0">
              <a:latin typeface="楷体" panose="02010609060101010101" pitchFamily="49" charset="-122"/>
              <a:ea typeface="楷体" panose="02010609060101010101" pitchFamily="49" charset="-122"/>
            </a:endParaRPr>
          </a:p>
        </p:txBody>
      </p:sp>
      <p:grpSp>
        <p:nvGrpSpPr>
          <p:cNvPr id="54" name="Group 67"/>
          <p:cNvGrpSpPr/>
          <p:nvPr/>
        </p:nvGrpSpPr>
        <p:grpSpPr bwMode="auto">
          <a:xfrm>
            <a:off x="7017759" y="3310794"/>
            <a:ext cx="1772315" cy="1600200"/>
            <a:chOff x="4128" y="528"/>
            <a:chExt cx="720" cy="1008"/>
          </a:xfrm>
        </p:grpSpPr>
        <p:sp>
          <p:nvSpPr>
            <p:cNvPr id="55" name="Rectangle 71"/>
            <p:cNvSpPr>
              <a:spLocks noChangeArrowheads="1"/>
            </p:cNvSpPr>
            <p:nvPr/>
          </p:nvSpPr>
          <p:spPr bwMode="auto">
            <a:xfrm>
              <a:off x="4128" y="528"/>
              <a:ext cx="720" cy="1008"/>
            </a:xfrm>
            <a:prstGeom prst="rect">
              <a:avLst/>
            </a:prstGeom>
            <a:solidFill>
              <a:srgbClr val="FFFFFF"/>
            </a:solidFill>
            <a:ln w="38100">
              <a:solidFill>
                <a:srgbClr val="000000"/>
              </a:solidFill>
              <a:miter lim="800000"/>
            </a:ln>
          </p:spPr>
          <p:txBody>
            <a:bodyPr wrap="none" anchor="ct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endParaRPr lang="zh-CN" altLang="en-US" sz="2400">
                <a:latin typeface="楷体" panose="02010609060101010101" pitchFamily="49" charset="-122"/>
                <a:ea typeface="楷体" panose="02010609060101010101" pitchFamily="49" charset="-122"/>
              </a:endParaRPr>
            </a:p>
          </p:txBody>
        </p:sp>
        <p:sp>
          <p:nvSpPr>
            <p:cNvPr id="56" name="Line 72"/>
            <p:cNvSpPr>
              <a:spLocks noChangeShapeType="1"/>
            </p:cNvSpPr>
            <p:nvPr/>
          </p:nvSpPr>
          <p:spPr bwMode="auto">
            <a:xfrm>
              <a:off x="4128" y="864"/>
              <a:ext cx="720" cy="1"/>
            </a:xfrm>
            <a:prstGeom prst="line">
              <a:avLst/>
            </a:prstGeom>
            <a:noFill/>
            <a:ln w="38100">
              <a:solidFill>
                <a:srgbClr val="000000"/>
              </a:solidFill>
              <a:roun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57" name="Line 73"/>
            <p:cNvSpPr>
              <a:spLocks noChangeShapeType="1"/>
            </p:cNvSpPr>
            <p:nvPr/>
          </p:nvSpPr>
          <p:spPr bwMode="auto">
            <a:xfrm>
              <a:off x="4128" y="1200"/>
              <a:ext cx="720" cy="1"/>
            </a:xfrm>
            <a:prstGeom prst="line">
              <a:avLst/>
            </a:prstGeom>
            <a:noFill/>
            <a:ln w="38100">
              <a:solidFill>
                <a:srgbClr val="000000"/>
              </a:solidFill>
              <a:roun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grpSp>
      <p:sp>
        <p:nvSpPr>
          <p:cNvPr id="58" name="Text Box 74"/>
          <p:cNvSpPr txBox="1">
            <a:spLocks noChangeArrowheads="1"/>
          </p:cNvSpPr>
          <p:nvPr/>
        </p:nvSpPr>
        <p:spPr bwMode="auto">
          <a:xfrm>
            <a:off x="6988244" y="2814305"/>
            <a:ext cx="177231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2800" dirty="0">
                <a:latin typeface="楷体" panose="02010609060101010101" pitchFamily="49" charset="-122"/>
                <a:ea typeface="楷体" panose="02010609060101010101" pitchFamily="49" charset="-122"/>
              </a:rPr>
              <a:t>主存</a:t>
            </a:r>
            <a:endParaRPr lang="en-US" altLang="zh-CN" sz="2800" dirty="0">
              <a:latin typeface="楷体" panose="02010609060101010101" pitchFamily="49" charset="-122"/>
              <a:ea typeface="楷体" panose="02010609060101010101" pitchFamily="49" charset="-122"/>
            </a:endParaRPr>
          </a:p>
        </p:txBody>
      </p:sp>
      <p:sp>
        <p:nvSpPr>
          <p:cNvPr id="59" name="Text Box 74"/>
          <p:cNvSpPr txBox="1">
            <a:spLocks noChangeArrowheads="1"/>
          </p:cNvSpPr>
          <p:nvPr/>
        </p:nvSpPr>
        <p:spPr bwMode="auto">
          <a:xfrm>
            <a:off x="6389929" y="3946506"/>
            <a:ext cx="77892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dirty="0">
                <a:latin typeface="楷体" panose="02010609060101010101" pitchFamily="49" charset="-122"/>
                <a:ea typeface="楷体" panose="02010609060101010101" pitchFamily="49" charset="-122"/>
              </a:rPr>
              <a:t>A-1</a:t>
            </a:r>
            <a:endParaRPr lang="en-US" altLang="zh-CN" sz="2800" dirty="0">
              <a:latin typeface="楷体" panose="02010609060101010101" pitchFamily="49" charset="-122"/>
              <a:ea typeface="楷体" panose="02010609060101010101" pitchFamily="49" charset="-122"/>
            </a:endParaRPr>
          </a:p>
        </p:txBody>
      </p:sp>
      <p:sp>
        <p:nvSpPr>
          <p:cNvPr id="60" name="Text Box 74"/>
          <p:cNvSpPr txBox="1">
            <a:spLocks noChangeArrowheads="1"/>
          </p:cNvSpPr>
          <p:nvPr/>
        </p:nvSpPr>
        <p:spPr bwMode="auto">
          <a:xfrm>
            <a:off x="7017759" y="3844194"/>
            <a:ext cx="177231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2800" dirty="0">
                <a:latin typeface="楷体" panose="02010609060101010101" pitchFamily="49" charset="-122"/>
                <a:ea typeface="楷体" panose="02010609060101010101" pitchFamily="49" charset="-122"/>
              </a:rPr>
              <a:t>操作数</a:t>
            </a:r>
            <a:r>
              <a:rPr lang="en-US" altLang="zh-CN" sz="2800" dirty="0">
                <a:latin typeface="楷体" panose="02010609060101010101" pitchFamily="49" charset="-122"/>
                <a:ea typeface="楷体" panose="02010609060101010101" pitchFamily="49" charset="-122"/>
              </a:rPr>
              <a:t>S</a:t>
            </a:r>
            <a:endParaRPr lang="en-US" altLang="zh-CN" sz="2800" dirty="0">
              <a:latin typeface="楷体" panose="02010609060101010101" pitchFamily="49" charset="-122"/>
              <a:ea typeface="楷体" panose="02010609060101010101" pitchFamily="49" charset="-122"/>
            </a:endParaRPr>
          </a:p>
        </p:txBody>
      </p:sp>
      <p:grpSp>
        <p:nvGrpSpPr>
          <p:cNvPr id="2" name="组合 1"/>
          <p:cNvGrpSpPr/>
          <p:nvPr/>
        </p:nvGrpSpPr>
        <p:grpSpPr>
          <a:xfrm>
            <a:off x="300171" y="4520231"/>
            <a:ext cx="8543658" cy="1284006"/>
            <a:chOff x="294313" y="4467717"/>
            <a:chExt cx="8543658" cy="1284006"/>
          </a:xfrm>
        </p:grpSpPr>
        <p:sp>
          <p:nvSpPr>
            <p:cNvPr id="18" name="Line 78"/>
            <p:cNvSpPr>
              <a:spLocks noChangeShapeType="1"/>
            </p:cNvSpPr>
            <p:nvPr/>
          </p:nvSpPr>
          <p:spPr bwMode="auto">
            <a:xfrm>
              <a:off x="1974850" y="5502011"/>
              <a:ext cx="997857" cy="21"/>
            </a:xfrm>
            <a:prstGeom prst="line">
              <a:avLst/>
            </a:prstGeom>
            <a:noFill/>
            <a:ln w="38100">
              <a:solidFill>
                <a:srgbClr val="000000"/>
              </a:solidFill>
              <a:round/>
              <a:tailEnd type="triangle" w="med" len="med"/>
            </a:ln>
            <a:extLst>
              <a:ext uri="{909E8E84-426E-40DD-AFC4-6F175D3DCCD1}">
                <a14:hiddenFill xmlns:a14="http://schemas.microsoft.com/office/drawing/2010/main">
                  <a:noFill/>
                </a14:hiddenFill>
              </a:ext>
            </a:extLst>
          </p:spPr>
          <p:txBody>
            <a:bodyP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endParaRPr>
            </a:p>
          </p:txBody>
        </p:sp>
        <p:sp>
          <p:nvSpPr>
            <p:cNvPr id="19" name="Text Box 4"/>
            <p:cNvSpPr txBox="1"/>
            <p:nvPr/>
          </p:nvSpPr>
          <p:spPr>
            <a:xfrm>
              <a:off x="294313" y="4467717"/>
              <a:ext cx="8543658" cy="1284006"/>
            </a:xfrm>
            <a:prstGeom prst="rect">
              <a:avLst/>
            </a:prstGeom>
            <a:noFill/>
            <a:ln w="9525">
              <a:noFill/>
            </a:ln>
          </p:spPr>
          <p:txBody>
            <a:bodyPr wrap="square" anchor="t">
              <a:spAutoFit/>
            </a:bodyPr>
            <a:lstStyle/>
            <a:p>
              <a:pPr lvl="0">
                <a:lnSpc>
                  <a:spcPct val="150000"/>
                </a:lnSpc>
              </a:pPr>
              <a:r>
                <a:rPr lang="zh-CN" altLang="en-US" sz="2800" b="1" dirty="0">
                  <a:solidFill>
                    <a:srgbClr val="0563C1"/>
                  </a:solidFill>
                  <a:latin typeface="楷体" panose="02010609060101010101" pitchFamily="49" charset="-122"/>
                  <a:ea typeface="楷体" panose="02010609060101010101" pitchFamily="49" charset="-122"/>
                </a:rPr>
                <a:t>寻址过程</a:t>
              </a:r>
              <a:r>
                <a:rPr lang="zh-CN" altLang="en-US" sz="2800" b="1" dirty="0">
                  <a:solidFill>
                    <a:prstClr val="black"/>
                  </a:solidFill>
                  <a:latin typeface="楷体" panose="02010609060101010101" pitchFamily="49" charset="-122"/>
                  <a:ea typeface="楷体" panose="02010609060101010101" pitchFamily="49" charset="-122"/>
                </a:rPr>
                <a:t>：</a:t>
              </a:r>
              <a:endParaRPr lang="en-US" altLang="zh-CN" sz="2800" b="1" dirty="0">
                <a:solidFill>
                  <a:prstClr val="black"/>
                </a:solidFill>
                <a:latin typeface="楷体" panose="02010609060101010101" pitchFamily="49" charset="-122"/>
                <a:ea typeface="楷体" panose="02010609060101010101" pitchFamily="49" charset="-122"/>
              </a:endParaRPr>
            </a:p>
            <a:p>
              <a:pPr lvl="0">
                <a:lnSpc>
                  <a:spcPct val="150000"/>
                </a:lnSpc>
              </a:pPr>
              <a:r>
                <a:rPr lang="zh-CN" altLang="en-US" sz="2800" b="1" dirty="0">
                  <a:solidFill>
                    <a:prstClr val="black"/>
                  </a:solidFill>
                  <a:latin typeface="楷体" panose="02010609060101010101" pitchFamily="49" charset="-122"/>
                  <a:ea typeface="楷体" panose="02010609060101010101" pitchFamily="49" charset="-122"/>
                </a:rPr>
                <a:t>寄存器号       操作数地址</a:t>
              </a:r>
              <a:r>
                <a:rPr lang="en-US" altLang="zh-CN" sz="2800" b="1" dirty="0">
                  <a:solidFill>
                    <a:prstClr val="black"/>
                  </a:solidFill>
                  <a:latin typeface="楷体" panose="02010609060101010101" pitchFamily="49" charset="-122"/>
                  <a:ea typeface="楷体" panose="02010609060101010101" pitchFamily="49" charset="-122"/>
                </a:rPr>
                <a:t>=(Ri)-1 </a:t>
              </a:r>
              <a:r>
                <a:rPr lang="zh-CN" altLang="en-US" sz="2800" b="1" dirty="0">
                  <a:solidFill>
                    <a:prstClr val="black"/>
                  </a:solidFill>
                  <a:latin typeface="楷体" panose="02010609060101010101" pitchFamily="49" charset="-122"/>
                  <a:ea typeface="楷体" panose="02010609060101010101" pitchFamily="49" charset="-122"/>
                </a:rPr>
                <a:t>       操作数</a:t>
              </a:r>
              <a:endPar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endParaRPr>
            </a:p>
          </p:txBody>
        </p:sp>
        <p:sp>
          <p:nvSpPr>
            <p:cNvPr id="20" name="Text Box 4"/>
            <p:cNvSpPr txBox="1"/>
            <p:nvPr/>
          </p:nvSpPr>
          <p:spPr>
            <a:xfrm>
              <a:off x="2187367" y="4907881"/>
              <a:ext cx="664279" cy="637675"/>
            </a:xfrm>
            <a:prstGeom prst="rect">
              <a:avLst/>
            </a:prstGeom>
            <a:noFill/>
            <a:ln w="9525">
              <a:noFill/>
            </a:ln>
          </p:spPr>
          <p:txBody>
            <a:bodyPr wrap="square" anchor="t">
              <a:spAutoFit/>
            </a:bodyPr>
            <a:lstStyle/>
            <a:p>
              <a:pPr marL="0" marR="0" lvl="0" indent="0" algn="l" defTabSz="457200" rtl="0" eaLnBrk="1" fontAlgn="auto" latinLnBrk="0" hangingPunct="1">
                <a:lnSpc>
                  <a:spcPct val="15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Ri</a:t>
              </a:r>
              <a:endPar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endParaRPr>
            </a:p>
          </p:txBody>
        </p:sp>
        <p:sp>
          <p:nvSpPr>
            <p:cNvPr id="24" name="Line 78"/>
            <p:cNvSpPr>
              <a:spLocks noChangeShapeType="1"/>
            </p:cNvSpPr>
            <p:nvPr/>
          </p:nvSpPr>
          <p:spPr bwMode="auto">
            <a:xfrm>
              <a:off x="6360762" y="5501998"/>
              <a:ext cx="997857" cy="21"/>
            </a:xfrm>
            <a:prstGeom prst="line">
              <a:avLst/>
            </a:prstGeom>
            <a:noFill/>
            <a:ln w="38100">
              <a:solidFill>
                <a:srgbClr val="000000"/>
              </a:solidFill>
              <a:round/>
              <a:tailEnd type="triangle" w="med" len="med"/>
            </a:ln>
            <a:extLst>
              <a:ext uri="{909E8E84-426E-40DD-AFC4-6F175D3DCCD1}">
                <a14:hiddenFill xmlns:a14="http://schemas.microsoft.com/office/drawing/2010/main">
                  <a:noFill/>
                </a14:hiddenFill>
              </a:ext>
            </a:extLst>
          </p:spPr>
          <p:txBody>
            <a:bodyP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endParaRPr>
            </a:p>
          </p:txBody>
        </p:sp>
        <p:sp>
          <p:nvSpPr>
            <p:cNvPr id="25" name="Text Box 4"/>
            <p:cNvSpPr txBox="1"/>
            <p:nvPr/>
          </p:nvSpPr>
          <p:spPr>
            <a:xfrm>
              <a:off x="6843250" y="4907868"/>
              <a:ext cx="664279" cy="637675"/>
            </a:xfrm>
            <a:prstGeom prst="rect">
              <a:avLst/>
            </a:prstGeom>
            <a:noFill/>
            <a:ln w="9525">
              <a:noFill/>
            </a:ln>
          </p:spPr>
          <p:txBody>
            <a:bodyPr wrap="square" anchor="t">
              <a:spAutoFit/>
            </a:bodyPr>
            <a:lstStyle/>
            <a:p>
              <a:pPr marL="0" marR="0" lvl="0" indent="0" algn="l" defTabSz="457200" rtl="0" eaLnBrk="1" fontAlgn="auto" latinLnBrk="0" hangingPunct="1">
                <a:lnSpc>
                  <a:spcPct val="15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M</a:t>
              </a:r>
              <a:endPar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endParaRPr>
            </a:p>
          </p:txBody>
        </p:sp>
      </p:grpSp>
      <p:sp>
        <p:nvSpPr>
          <p:cNvPr id="40" name="Text Box 74"/>
          <p:cNvSpPr txBox="1">
            <a:spLocks noChangeArrowheads="1"/>
          </p:cNvSpPr>
          <p:nvPr/>
        </p:nvSpPr>
        <p:spPr bwMode="auto">
          <a:xfrm>
            <a:off x="4014952" y="3746451"/>
            <a:ext cx="273600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400" dirty="0">
                <a:latin typeface="楷体" panose="02010609060101010101" pitchFamily="49" charset="-122"/>
                <a:ea typeface="楷体" panose="02010609060101010101" pitchFamily="49" charset="-122"/>
              </a:rPr>
              <a:t>操作数地址</a:t>
            </a:r>
            <a:r>
              <a:rPr lang="en-US" altLang="zh-CN" sz="2400" dirty="0">
                <a:latin typeface="楷体" panose="02010609060101010101" pitchFamily="49" charset="-122"/>
                <a:ea typeface="楷体" panose="02010609060101010101" pitchFamily="49" charset="-122"/>
              </a:rPr>
              <a:t>=A-1</a:t>
            </a:r>
            <a:endParaRPr lang="en-US" altLang="zh-CN" sz="2400" dirty="0">
              <a:latin typeface="楷体" panose="02010609060101010101" pitchFamily="49" charset="-122"/>
              <a:ea typeface="楷体" panose="02010609060101010101" pitchFamily="49" charset="-122"/>
            </a:endParaRPr>
          </a:p>
        </p:txBody>
      </p:sp>
      <p:sp>
        <p:nvSpPr>
          <p:cNvPr id="41" name="Text Box 74"/>
          <p:cNvSpPr txBox="1">
            <a:spLocks noChangeArrowheads="1"/>
          </p:cNvSpPr>
          <p:nvPr/>
        </p:nvSpPr>
        <p:spPr bwMode="auto">
          <a:xfrm>
            <a:off x="6457950" y="4428750"/>
            <a:ext cx="77892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dirty="0">
                <a:latin typeface="楷体" panose="02010609060101010101" pitchFamily="49" charset="-122"/>
                <a:ea typeface="楷体" panose="02010609060101010101" pitchFamily="49" charset="-122"/>
              </a:rPr>
              <a:t>A</a:t>
            </a:r>
            <a:endParaRPr lang="en-US" altLang="zh-CN" sz="2800" dirty="0">
              <a:latin typeface="楷体" panose="02010609060101010101" pitchFamily="49" charset="-122"/>
              <a:ea typeface="楷体" panose="020106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3">
                                            <p:txEl>
                                              <p:pRg st="0" end="0"/>
                                            </p:txEl>
                                          </p:spTgt>
                                        </p:tgtEl>
                                        <p:attrNameLst>
                                          <p:attrName>style.visibility</p:attrName>
                                        </p:attrNameLst>
                                      </p:cBhvr>
                                      <p:to>
                                        <p:strVal val="visible"/>
                                      </p:to>
                                    </p:set>
                                    <p:animEffect transition="in" filter="wipe(left)">
                                      <p:cBhvr>
                                        <p:cTn id="7" dur="500"/>
                                        <p:tgtEl>
                                          <p:spTgt spid="2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nodeType="clickEffect">
                                  <p:stCondLst>
                                    <p:cond delay="0"/>
                                  </p:stCondLst>
                                  <p:childTnLst>
                                    <p:set>
                                      <p:cBhvr>
                                        <p:cTn id="11" dur="1" fill="hold">
                                          <p:stCondLst>
                                            <p:cond delay="0"/>
                                          </p:stCondLst>
                                        </p:cTn>
                                        <p:tgtEl>
                                          <p:spTgt spid="46"/>
                                        </p:tgtEl>
                                        <p:attrNameLst>
                                          <p:attrName>style.visibility</p:attrName>
                                        </p:attrNameLst>
                                      </p:cBhvr>
                                      <p:to>
                                        <p:strVal val="visible"/>
                                      </p:to>
                                    </p:set>
                                    <p:anim calcmode="lin" valueType="num">
                                      <p:cBhvr additive="base">
                                        <p:cTn id="12" dur="500" fill="hold"/>
                                        <p:tgtEl>
                                          <p:spTgt spid="46"/>
                                        </p:tgtEl>
                                        <p:attrNameLst>
                                          <p:attrName>ppt_x</p:attrName>
                                        </p:attrNameLst>
                                      </p:cBhvr>
                                      <p:tavLst>
                                        <p:tav tm="0">
                                          <p:val>
                                            <p:strVal val="1+#ppt_w/2"/>
                                          </p:val>
                                        </p:tav>
                                        <p:tav tm="100000">
                                          <p:val>
                                            <p:strVal val="#ppt_x"/>
                                          </p:val>
                                        </p:tav>
                                      </p:tavLst>
                                    </p:anim>
                                    <p:anim calcmode="lin" valueType="num">
                                      <p:cBhvr additive="base">
                                        <p:cTn id="13" dur="500" fill="hold"/>
                                        <p:tgtEl>
                                          <p:spTgt spid="46"/>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nodeType="clickEffect">
                                  <p:stCondLst>
                                    <p:cond delay="0"/>
                                  </p:stCondLst>
                                  <p:childTnLst>
                                    <p:set>
                                      <p:cBhvr>
                                        <p:cTn id="17" dur="1" fill="hold">
                                          <p:stCondLst>
                                            <p:cond delay="0"/>
                                          </p:stCondLst>
                                        </p:cTn>
                                        <p:tgtEl>
                                          <p:spTgt spid="50"/>
                                        </p:tgtEl>
                                        <p:attrNameLst>
                                          <p:attrName>style.visibility</p:attrName>
                                        </p:attrNameLst>
                                      </p:cBhvr>
                                      <p:to>
                                        <p:strVal val="visible"/>
                                      </p:to>
                                    </p:set>
                                    <p:animEffect transition="in" filter="wipe(up)">
                                      <p:cBhvr>
                                        <p:cTn id="18" dur="500"/>
                                        <p:tgtEl>
                                          <p:spTgt spid="50"/>
                                        </p:tgtEl>
                                      </p:cBhvr>
                                    </p:animEffect>
                                  </p:childTnLst>
                                </p:cTn>
                              </p:par>
                            </p:childTnLst>
                          </p:cTn>
                        </p:par>
                        <p:par>
                          <p:cTn id="19" fill="hold">
                            <p:stCondLst>
                              <p:cond delay="500"/>
                            </p:stCondLst>
                            <p:childTnLst>
                              <p:par>
                                <p:cTn id="20" presetID="22" presetClass="entr" presetSubtype="8" fill="hold" grpId="0" nodeType="afterEffect">
                                  <p:stCondLst>
                                    <p:cond delay="0"/>
                                  </p:stCondLst>
                                  <p:childTnLst>
                                    <p:set>
                                      <p:cBhvr>
                                        <p:cTn id="21" dur="1" fill="hold">
                                          <p:stCondLst>
                                            <p:cond delay="0"/>
                                          </p:stCondLst>
                                        </p:cTn>
                                        <p:tgtEl>
                                          <p:spTgt spid="52"/>
                                        </p:tgtEl>
                                        <p:attrNameLst>
                                          <p:attrName>style.visibility</p:attrName>
                                        </p:attrNameLst>
                                      </p:cBhvr>
                                      <p:to>
                                        <p:strVal val="visible"/>
                                      </p:to>
                                    </p:set>
                                    <p:animEffect transition="in" filter="wipe(left)">
                                      <p:cBhvr>
                                        <p:cTn id="22" dur="500"/>
                                        <p:tgtEl>
                                          <p:spTgt spid="52"/>
                                        </p:tgtEl>
                                      </p:cBhvr>
                                    </p:animEffect>
                                  </p:childTnLst>
                                </p:cTn>
                              </p:par>
                            </p:childTnLst>
                          </p:cTn>
                        </p:par>
                        <p:par>
                          <p:cTn id="23" fill="hold">
                            <p:stCondLst>
                              <p:cond delay="1000"/>
                            </p:stCondLst>
                            <p:childTnLst>
                              <p:par>
                                <p:cTn id="24" presetID="22" presetClass="entr" presetSubtype="8" fill="hold" grpId="0" nodeType="afterEffect">
                                  <p:stCondLst>
                                    <p:cond delay="0"/>
                                  </p:stCondLst>
                                  <p:childTnLst>
                                    <p:set>
                                      <p:cBhvr>
                                        <p:cTn id="25" dur="1" fill="hold">
                                          <p:stCondLst>
                                            <p:cond delay="0"/>
                                          </p:stCondLst>
                                        </p:cTn>
                                        <p:tgtEl>
                                          <p:spTgt spid="53"/>
                                        </p:tgtEl>
                                        <p:attrNameLst>
                                          <p:attrName>style.visibility</p:attrName>
                                        </p:attrNameLst>
                                      </p:cBhvr>
                                      <p:to>
                                        <p:strVal val="visible"/>
                                      </p:to>
                                    </p:set>
                                    <p:animEffect transition="in" filter="wipe(left)">
                                      <p:cBhvr>
                                        <p:cTn id="26" dur="500"/>
                                        <p:tgtEl>
                                          <p:spTgt spid="53"/>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nodeType="clickEffect">
                                  <p:stCondLst>
                                    <p:cond delay="0"/>
                                  </p:stCondLst>
                                  <p:childTnLst>
                                    <p:set>
                                      <p:cBhvr>
                                        <p:cTn id="30" dur="1" fill="hold">
                                          <p:stCondLst>
                                            <p:cond delay="0"/>
                                          </p:stCondLst>
                                        </p:cTn>
                                        <p:tgtEl>
                                          <p:spTgt spid="54"/>
                                        </p:tgtEl>
                                        <p:attrNameLst>
                                          <p:attrName>style.visibility</p:attrName>
                                        </p:attrNameLst>
                                      </p:cBhvr>
                                      <p:to>
                                        <p:strVal val="visible"/>
                                      </p:to>
                                    </p:set>
                                    <p:animEffect transition="in" filter="wipe(down)">
                                      <p:cBhvr>
                                        <p:cTn id="31" dur="500"/>
                                        <p:tgtEl>
                                          <p:spTgt spid="54"/>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58"/>
                                        </p:tgtEl>
                                        <p:attrNameLst>
                                          <p:attrName>style.visibility</p:attrName>
                                        </p:attrNameLst>
                                      </p:cBhvr>
                                      <p:to>
                                        <p:strVal val="visible"/>
                                      </p:to>
                                    </p:set>
                                    <p:animEffect transition="in" filter="wipe(down)">
                                      <p:cBhvr>
                                        <p:cTn id="34" dur="500"/>
                                        <p:tgtEl>
                                          <p:spTgt spid="58"/>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nodeType="clickEffect">
                                  <p:stCondLst>
                                    <p:cond delay="0"/>
                                  </p:stCondLst>
                                  <p:childTnLst>
                                    <p:set>
                                      <p:cBhvr>
                                        <p:cTn id="38" dur="1" fill="hold">
                                          <p:stCondLst>
                                            <p:cond delay="0"/>
                                          </p:stCondLst>
                                        </p:cTn>
                                        <p:tgtEl>
                                          <p:spTgt spid="51"/>
                                        </p:tgtEl>
                                        <p:attrNameLst>
                                          <p:attrName>style.visibility</p:attrName>
                                        </p:attrNameLst>
                                      </p:cBhvr>
                                      <p:to>
                                        <p:strVal val="visible"/>
                                      </p:to>
                                    </p:set>
                                    <p:animEffect transition="in" filter="wipe(left)">
                                      <p:cBhvr>
                                        <p:cTn id="39" dur="500"/>
                                        <p:tgtEl>
                                          <p:spTgt spid="51"/>
                                        </p:tgtEl>
                                      </p:cBhvr>
                                    </p:animEffect>
                                  </p:childTnLst>
                                </p:cTn>
                              </p:par>
                              <p:par>
                                <p:cTn id="40" presetID="22" presetClass="entr" presetSubtype="8" fill="hold" grpId="0" nodeType="withEffect">
                                  <p:stCondLst>
                                    <p:cond delay="0"/>
                                  </p:stCondLst>
                                  <p:childTnLst>
                                    <p:set>
                                      <p:cBhvr>
                                        <p:cTn id="41" dur="1" fill="hold">
                                          <p:stCondLst>
                                            <p:cond delay="0"/>
                                          </p:stCondLst>
                                        </p:cTn>
                                        <p:tgtEl>
                                          <p:spTgt spid="40"/>
                                        </p:tgtEl>
                                        <p:attrNameLst>
                                          <p:attrName>style.visibility</p:attrName>
                                        </p:attrNameLst>
                                      </p:cBhvr>
                                      <p:to>
                                        <p:strVal val="visible"/>
                                      </p:to>
                                    </p:set>
                                    <p:animEffect transition="in" filter="wipe(left)">
                                      <p:cBhvr>
                                        <p:cTn id="42" dur="500"/>
                                        <p:tgtEl>
                                          <p:spTgt spid="40"/>
                                        </p:tgtEl>
                                      </p:cBhvr>
                                    </p:animEffect>
                                  </p:childTnLst>
                                </p:cTn>
                              </p:par>
                            </p:childTnLst>
                          </p:cTn>
                        </p:par>
                        <p:par>
                          <p:cTn id="43" fill="hold">
                            <p:stCondLst>
                              <p:cond delay="500"/>
                            </p:stCondLst>
                            <p:childTnLst>
                              <p:par>
                                <p:cTn id="44" presetID="22" presetClass="entr" presetSubtype="8" fill="hold" grpId="0" nodeType="afterEffect">
                                  <p:stCondLst>
                                    <p:cond delay="0"/>
                                  </p:stCondLst>
                                  <p:childTnLst>
                                    <p:set>
                                      <p:cBhvr>
                                        <p:cTn id="45" dur="1" fill="hold">
                                          <p:stCondLst>
                                            <p:cond delay="0"/>
                                          </p:stCondLst>
                                        </p:cTn>
                                        <p:tgtEl>
                                          <p:spTgt spid="59"/>
                                        </p:tgtEl>
                                        <p:attrNameLst>
                                          <p:attrName>style.visibility</p:attrName>
                                        </p:attrNameLst>
                                      </p:cBhvr>
                                      <p:to>
                                        <p:strVal val="visible"/>
                                      </p:to>
                                    </p:set>
                                    <p:animEffect transition="in" filter="wipe(left)">
                                      <p:cBhvr>
                                        <p:cTn id="46" dur="500"/>
                                        <p:tgtEl>
                                          <p:spTgt spid="59"/>
                                        </p:tgtEl>
                                      </p:cBhvr>
                                    </p:animEffect>
                                  </p:childTnLst>
                                </p:cTn>
                              </p:par>
                            </p:childTnLst>
                          </p:cTn>
                        </p:par>
                        <p:par>
                          <p:cTn id="47" fill="hold">
                            <p:stCondLst>
                              <p:cond delay="1000"/>
                            </p:stCondLst>
                            <p:childTnLst>
                              <p:par>
                                <p:cTn id="48" presetID="22" presetClass="entr" presetSubtype="8" fill="hold" grpId="0" nodeType="afterEffect">
                                  <p:stCondLst>
                                    <p:cond delay="0"/>
                                  </p:stCondLst>
                                  <p:childTnLst>
                                    <p:set>
                                      <p:cBhvr>
                                        <p:cTn id="49" dur="1" fill="hold">
                                          <p:stCondLst>
                                            <p:cond delay="0"/>
                                          </p:stCondLst>
                                        </p:cTn>
                                        <p:tgtEl>
                                          <p:spTgt spid="60"/>
                                        </p:tgtEl>
                                        <p:attrNameLst>
                                          <p:attrName>style.visibility</p:attrName>
                                        </p:attrNameLst>
                                      </p:cBhvr>
                                      <p:to>
                                        <p:strVal val="visible"/>
                                      </p:to>
                                    </p:set>
                                    <p:animEffect transition="in" filter="wipe(left)">
                                      <p:cBhvr>
                                        <p:cTn id="50" dur="500"/>
                                        <p:tgtEl>
                                          <p:spTgt spid="60"/>
                                        </p:tgtEl>
                                      </p:cBhvr>
                                    </p:animEffect>
                                  </p:childTnLst>
                                </p:cTn>
                              </p:par>
                            </p:childTnLst>
                          </p:cTn>
                        </p:par>
                        <p:par>
                          <p:cTn id="51" fill="hold">
                            <p:stCondLst>
                              <p:cond delay="1500"/>
                            </p:stCondLst>
                            <p:childTnLst>
                              <p:par>
                                <p:cTn id="52" presetID="22" presetClass="entr" presetSubtype="8" fill="hold" grpId="0" nodeType="afterEffect">
                                  <p:stCondLst>
                                    <p:cond delay="0"/>
                                  </p:stCondLst>
                                  <p:childTnLst>
                                    <p:set>
                                      <p:cBhvr>
                                        <p:cTn id="53" dur="1" fill="hold">
                                          <p:stCondLst>
                                            <p:cond delay="0"/>
                                          </p:stCondLst>
                                        </p:cTn>
                                        <p:tgtEl>
                                          <p:spTgt spid="41"/>
                                        </p:tgtEl>
                                        <p:attrNameLst>
                                          <p:attrName>style.visibility</p:attrName>
                                        </p:attrNameLst>
                                      </p:cBhvr>
                                      <p:to>
                                        <p:strVal val="visible"/>
                                      </p:to>
                                    </p:set>
                                    <p:animEffect transition="in" filter="wipe(left)">
                                      <p:cBhvr>
                                        <p:cTn id="54" dur="500"/>
                                        <p:tgtEl>
                                          <p:spTgt spid="41"/>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nodeType="clickEffect">
                                  <p:stCondLst>
                                    <p:cond delay="0"/>
                                  </p:stCondLst>
                                  <p:childTnLst>
                                    <p:set>
                                      <p:cBhvr>
                                        <p:cTn id="58" dur="1" fill="hold">
                                          <p:stCondLst>
                                            <p:cond delay="0"/>
                                          </p:stCondLst>
                                        </p:cTn>
                                        <p:tgtEl>
                                          <p:spTgt spid="2"/>
                                        </p:tgtEl>
                                        <p:attrNameLst>
                                          <p:attrName>style.visibility</p:attrName>
                                        </p:attrNameLst>
                                      </p:cBhvr>
                                      <p:to>
                                        <p:strVal val="visible"/>
                                      </p:to>
                                    </p:set>
                                    <p:animEffect transition="in" filter="wipe(left)">
                                      <p:cBhvr>
                                        <p:cTn id="59" dur="500"/>
                                        <p:tgtEl>
                                          <p:spTgt spid="2"/>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8" fill="hold" grpId="0" nodeType="clickEffect">
                                  <p:stCondLst>
                                    <p:cond delay="0"/>
                                  </p:stCondLst>
                                  <p:childTnLst>
                                    <p:set>
                                      <p:cBhvr>
                                        <p:cTn id="63" dur="1" fill="hold">
                                          <p:stCondLst>
                                            <p:cond delay="0"/>
                                          </p:stCondLst>
                                        </p:cTn>
                                        <p:tgtEl>
                                          <p:spTgt spid="14"/>
                                        </p:tgtEl>
                                        <p:attrNameLst>
                                          <p:attrName>style.visibility</p:attrName>
                                        </p:attrNameLst>
                                      </p:cBhvr>
                                      <p:to>
                                        <p:strVal val="visible"/>
                                      </p:to>
                                    </p:set>
                                    <p:animEffect transition="in" filter="wipe(left)">
                                      <p:cBhvr>
                                        <p:cTn id="64"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build="p"/>
      <p:bldP spid="14" grpId="0"/>
      <p:bldP spid="52" grpId="0"/>
      <p:bldP spid="53" grpId="0" animBg="1"/>
      <p:bldP spid="58" grpId="0"/>
      <p:bldP spid="59" grpId="0"/>
      <p:bldP spid="60" grpId="0"/>
      <p:bldP spid="40" grpId="0"/>
      <p:bldP spid="41"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9165780" cy="6909474"/>
          </a:xfrm>
          <a:prstGeom prst="rect">
            <a:avLst/>
          </a:prstGeom>
        </p:spPr>
      </p:pic>
      <p:sp>
        <p:nvSpPr>
          <p:cNvPr id="22" name="矩形 21"/>
          <p:cNvSpPr/>
          <p:nvPr/>
        </p:nvSpPr>
        <p:spPr>
          <a:xfrm>
            <a:off x="-9030" y="0"/>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1" i="0" u="none" strike="noStrike" kern="1200" cap="none" spc="0" normalizeH="0" baseline="0" noProof="0" dirty="0">
                <a:ln>
                  <a:noFill/>
                </a:ln>
                <a:solidFill>
                  <a:prstClr val="white"/>
                </a:solidFill>
                <a:effectLst/>
                <a:uLnTx/>
                <a:uFillTx/>
                <a:latin typeface="隶书" panose="02010509060101010101" pitchFamily="49" charset="-122"/>
                <a:ea typeface="隶书" panose="02010509060101010101" pitchFamily="49" charset="-122"/>
                <a:cs typeface="+mn-cs"/>
              </a:rPr>
              <a:t>二、寻址方式</a:t>
            </a:r>
            <a:endParaRPr kumimoji="0" lang="zh-CN" altLang="en-US" sz="2800" b="1" i="0" u="none" strike="noStrike" kern="1200" cap="none" spc="0" normalizeH="0" baseline="0" noProof="0" dirty="0">
              <a:ln>
                <a:noFill/>
              </a:ln>
              <a:solidFill>
                <a:prstClr val="white"/>
              </a:solidFill>
              <a:effectLst/>
              <a:uLnTx/>
              <a:uFillTx/>
              <a:latin typeface="隶书" panose="02010509060101010101" pitchFamily="49" charset="-122"/>
              <a:ea typeface="隶书" panose="02010509060101010101" pitchFamily="49" charset="-122"/>
              <a:cs typeface="+mn-cs"/>
            </a:endParaRPr>
          </a:p>
        </p:txBody>
      </p:sp>
      <p:cxnSp>
        <p:nvCxnSpPr>
          <p:cNvPr id="31" name="直接连接符 30"/>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defRPr/>
            </a:pPr>
            <a:fld id="{7C571C5D-D765-453B-953D-9601834E20C5}" type="datetime1">
              <a:rPr kumimoji="0" lang="zh-CN" altLang="en-US" sz="1200" b="0" i="0" u="none" strike="noStrike" kern="1200" cap="none" spc="0" normalizeH="0" baseline="0" noProof="0" smtClean="0">
                <a:ln>
                  <a:noFill/>
                </a:ln>
                <a:solidFill>
                  <a:prstClr val="black">
                    <a:tint val="75000"/>
                  </a:prstClr>
                </a:solidFill>
                <a:effectLst/>
                <a:uLnTx/>
                <a:uFillTx/>
                <a:latin typeface="Calibri" panose="020F0502020204030204"/>
                <a:ea typeface="等线" panose="02010600030101010101" pitchFamily="2" charset="-122"/>
                <a:cs typeface="+mn-cs"/>
              </a:rPr>
            </a:fld>
            <a:endParaRPr kumimoji="0" lang="zh-CN" altLang="en-US" sz="1200" b="0" i="0" u="none" strike="noStrike" kern="1200" cap="none" spc="0" normalizeH="0" baseline="0" noProof="0" dirty="0">
              <a:ln>
                <a:noFill/>
              </a:ln>
              <a:solidFill>
                <a:prstClr val="black">
                  <a:tint val="75000"/>
                </a:prstClr>
              </a:solidFill>
              <a:effectLst/>
              <a:uLnTx/>
              <a:uFillTx/>
              <a:latin typeface="Calibri" panose="020F0502020204030204"/>
              <a:ea typeface="等线"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rPr>
              <a:t>计算机组成原理</a:t>
            </a:r>
            <a:r>
              <a:rPr kumimoji="0" lang="en-US" altLang="zh-CN" sz="12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rPr>
              <a:t>--</a:t>
            </a:r>
            <a:r>
              <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rPr>
              <a:t>第二章 指令系统</a:t>
            </a:r>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endParaRPr>
          </a:p>
        </p:txBody>
      </p:sp>
      <p:sp>
        <p:nvSpPr>
          <p:cNvPr id="8" name="灯片编号占位符 7"/>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CD331227-691F-4B7F-8493-F4368ED92163}" type="slidenum">
              <a:rPr kumimoji="0" lang="zh-CN" altLang="en-US" sz="1200" b="0" i="0" u="none" strike="noStrike" kern="1200" cap="none" spc="0" normalizeH="0" baseline="0" noProof="0" smtClean="0">
                <a:ln>
                  <a:noFill/>
                </a:ln>
                <a:solidFill>
                  <a:prstClr val="black">
                    <a:tint val="75000"/>
                  </a:prstClr>
                </a:solidFill>
                <a:effectLst/>
                <a:uLnTx/>
                <a:uFillTx/>
                <a:latin typeface="Calibri" panose="020F0502020204030204"/>
                <a:ea typeface="等线" panose="02010600030101010101" pitchFamily="2" charset="-122"/>
                <a:cs typeface="+mn-cs"/>
              </a:rPr>
            </a:fld>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endParaRPr>
          </a:p>
        </p:txBody>
      </p:sp>
      <p:sp>
        <p:nvSpPr>
          <p:cNvPr id="17" name="Text Box 4"/>
          <p:cNvSpPr txBox="1"/>
          <p:nvPr/>
        </p:nvSpPr>
        <p:spPr>
          <a:xfrm>
            <a:off x="141423" y="815398"/>
            <a:ext cx="6723833" cy="637675"/>
          </a:xfrm>
          <a:prstGeom prst="rect">
            <a:avLst/>
          </a:prstGeom>
          <a:noFill/>
          <a:ln w="9525">
            <a:noFill/>
          </a:ln>
        </p:spPr>
        <p:txBody>
          <a:bodyPr wrap="square" anchor="t">
            <a:spAutoFit/>
          </a:bodyPr>
          <a:lstStyle/>
          <a:p>
            <a:pPr lvl="0">
              <a:lnSpc>
                <a:spcPct val="150000"/>
              </a:lnSpc>
            </a:pPr>
            <a:r>
              <a:rPr kumimoji="0" lang="zh-CN" altLang="en-US" sz="2800" b="1" i="0" u="none" strike="noStrike" kern="1200" cap="none" spc="0" normalizeH="0" baseline="0" noProof="0" dirty="0">
                <a:ln>
                  <a:noFill/>
                </a:ln>
                <a:solidFill>
                  <a:srgbClr val="DF3C09"/>
                </a:solidFill>
                <a:effectLst/>
                <a:uLnTx/>
                <a:uFillTx/>
                <a:latin typeface="楷体" panose="02010609060101010101" pitchFamily="49" charset="-122"/>
                <a:ea typeface="楷体" panose="02010609060101010101" pitchFamily="49" charset="-122"/>
                <a:cs typeface="+mn-cs"/>
              </a:rPr>
              <a:t>（</a:t>
            </a:r>
            <a:r>
              <a:rPr lang="en-US" altLang="zh-CN" sz="2800" b="1" dirty="0">
                <a:solidFill>
                  <a:srgbClr val="DF3C09"/>
                </a:solidFill>
                <a:latin typeface="楷体" panose="02010609060101010101" pitchFamily="49" charset="-122"/>
                <a:ea typeface="楷体" panose="02010609060101010101" pitchFamily="49" charset="-122"/>
              </a:rPr>
              <a:t>3</a:t>
            </a:r>
            <a:r>
              <a:rPr lang="zh-CN" altLang="en-US" sz="2800" b="1" dirty="0">
                <a:solidFill>
                  <a:srgbClr val="DF3C09"/>
                </a:solidFill>
                <a:latin typeface="楷体" panose="02010609060101010101" pitchFamily="49" charset="-122"/>
                <a:ea typeface="楷体" panose="02010609060101010101" pitchFamily="49" charset="-122"/>
              </a:rPr>
              <a:t>）间接寻址及其变形</a:t>
            </a:r>
            <a:endParaRPr kumimoji="0" lang="en-US" altLang="zh-CN" sz="2800" b="1" i="0" u="none" strike="noStrike" kern="1200" cap="none" spc="0" normalizeH="0" baseline="0" noProof="0" dirty="0">
              <a:ln>
                <a:noFill/>
              </a:ln>
              <a:solidFill>
                <a:srgbClr val="DF3C09"/>
              </a:solidFill>
              <a:effectLst/>
              <a:uLnTx/>
              <a:uFillTx/>
              <a:latin typeface="楷体" panose="02010609060101010101" pitchFamily="49" charset="-122"/>
              <a:ea typeface="楷体" panose="02010609060101010101" pitchFamily="49" charset="-122"/>
              <a:cs typeface="+mn-cs"/>
            </a:endParaRPr>
          </a:p>
        </p:txBody>
      </p:sp>
      <p:sp>
        <p:nvSpPr>
          <p:cNvPr id="23" name="Text Box 4"/>
          <p:cNvSpPr txBox="1"/>
          <p:nvPr/>
        </p:nvSpPr>
        <p:spPr>
          <a:xfrm>
            <a:off x="277946" y="1362723"/>
            <a:ext cx="8319248" cy="1057790"/>
          </a:xfrm>
          <a:prstGeom prst="rect">
            <a:avLst/>
          </a:prstGeom>
          <a:noFill/>
          <a:ln w="9525">
            <a:noFill/>
          </a:ln>
        </p:spPr>
        <p:txBody>
          <a:bodyPr wrap="square" anchor="t">
            <a:spAutoFit/>
          </a:bodyPr>
          <a:lstStyle/>
          <a:p>
            <a:pPr lvl="0">
              <a:lnSpc>
                <a:spcPct val="120000"/>
              </a:lnSpc>
            </a:pPr>
            <a:r>
              <a:rPr lang="zh-CN" altLang="en-US" sz="2800" b="1" dirty="0">
                <a:solidFill>
                  <a:srgbClr val="0563C1"/>
                </a:solidFill>
                <a:latin typeface="楷体" panose="02010609060101010101" pitchFamily="49" charset="-122"/>
                <a:ea typeface="楷体" panose="02010609060101010101" pitchFamily="49" charset="-122"/>
              </a:rPr>
              <a:t>例：</a:t>
            </a:r>
            <a:r>
              <a:rPr lang="zh-CN" altLang="en-US" sz="2800" b="1" dirty="0">
                <a:latin typeface="楷体" panose="02010609060101010101" pitchFamily="49" charset="-122"/>
                <a:ea typeface="楷体" panose="02010609060101010101" pitchFamily="49" charset="-122"/>
              </a:rPr>
              <a:t>若指令中给出寄存器号为</a:t>
            </a:r>
            <a:r>
              <a:rPr lang="en-US" altLang="zh-CN" sz="2800" b="1" dirty="0">
                <a:latin typeface="楷体" panose="02010609060101010101" pitchFamily="49" charset="-122"/>
                <a:ea typeface="楷体" panose="02010609060101010101" pitchFamily="49" charset="-122"/>
              </a:rPr>
              <a:t>010</a:t>
            </a:r>
            <a:r>
              <a:rPr lang="zh-CN" altLang="en-US" sz="2800" b="1" dirty="0">
                <a:latin typeface="楷体" panose="02010609060101010101" pitchFamily="49" charset="-122"/>
                <a:ea typeface="楷体" panose="02010609060101010101" pitchFamily="49" charset="-122"/>
              </a:rPr>
              <a:t>，按自减型寄存器间址方式修改指针，并读取操作数。</a:t>
            </a:r>
            <a:endParaRPr lang="zh-CN" altLang="en-US" sz="2800" b="1" dirty="0">
              <a:latin typeface="楷体" panose="02010609060101010101" pitchFamily="49" charset="-122"/>
              <a:ea typeface="楷体" panose="02010609060101010101" pitchFamily="49" charset="-122"/>
            </a:endParaRPr>
          </a:p>
        </p:txBody>
      </p:sp>
      <p:sp>
        <p:nvSpPr>
          <p:cNvPr id="13" name="Text Box 4"/>
          <p:cNvSpPr txBox="1"/>
          <p:nvPr/>
        </p:nvSpPr>
        <p:spPr>
          <a:xfrm>
            <a:off x="283552" y="2450018"/>
            <a:ext cx="3843948" cy="1363065"/>
          </a:xfrm>
          <a:prstGeom prst="rect">
            <a:avLst/>
          </a:prstGeom>
          <a:noFill/>
          <a:ln w="9525">
            <a:noFill/>
          </a:ln>
        </p:spPr>
        <p:txBody>
          <a:bodyPr wrap="square" anchor="t">
            <a:spAutoFit/>
          </a:bodyPr>
          <a:lstStyle/>
          <a:p>
            <a:pPr lvl="0">
              <a:lnSpc>
                <a:spcPct val="120000"/>
              </a:lnSpc>
            </a:pPr>
            <a:r>
              <a:rPr lang="zh-CN" altLang="pt-BR" sz="2400" b="1" dirty="0">
                <a:latin typeface="楷体" panose="02010609060101010101" pitchFamily="49" charset="-122"/>
                <a:ea typeface="楷体" panose="02010609060101010101" pitchFamily="49" charset="-122"/>
              </a:rPr>
              <a:t>寄存器：</a:t>
            </a:r>
            <a:r>
              <a:rPr lang="pt-BR" altLang="zh-CN" sz="2400" b="1" dirty="0">
                <a:latin typeface="楷体" panose="02010609060101010101" pitchFamily="49" charset="-122"/>
                <a:ea typeface="楷体" panose="02010609060101010101" pitchFamily="49" charset="-122"/>
              </a:rPr>
              <a:t>R0    1000H</a:t>
            </a:r>
            <a:endParaRPr lang="pt-BR" altLang="zh-CN" sz="2400" b="1" dirty="0">
              <a:latin typeface="楷体" panose="02010609060101010101" pitchFamily="49" charset="-122"/>
              <a:ea typeface="楷体" panose="02010609060101010101" pitchFamily="49" charset="-122"/>
            </a:endParaRPr>
          </a:p>
          <a:p>
            <a:pPr lvl="0">
              <a:lnSpc>
                <a:spcPct val="120000"/>
              </a:lnSpc>
            </a:pPr>
            <a:r>
              <a:rPr lang="pt-BR" altLang="zh-CN" sz="2400" b="1" dirty="0">
                <a:latin typeface="楷体" panose="02010609060101010101" pitchFamily="49" charset="-122"/>
                <a:ea typeface="楷体" panose="02010609060101010101" pitchFamily="49" charset="-122"/>
              </a:rPr>
              <a:t>        R1    2000H</a:t>
            </a:r>
            <a:endParaRPr lang="pt-BR" altLang="zh-CN" sz="2400" b="1" dirty="0">
              <a:latin typeface="楷体" panose="02010609060101010101" pitchFamily="49" charset="-122"/>
              <a:ea typeface="楷体" panose="02010609060101010101" pitchFamily="49" charset="-122"/>
            </a:endParaRPr>
          </a:p>
          <a:p>
            <a:pPr lvl="0">
              <a:lnSpc>
                <a:spcPct val="120000"/>
              </a:lnSpc>
            </a:pPr>
            <a:r>
              <a:rPr lang="pt-BR" altLang="zh-CN" sz="2400" b="1" dirty="0">
                <a:latin typeface="楷体" panose="02010609060101010101" pitchFamily="49" charset="-122"/>
                <a:ea typeface="楷体" panose="02010609060101010101" pitchFamily="49" charset="-122"/>
              </a:rPr>
              <a:t>        R2    3000H</a:t>
            </a:r>
            <a:endParaRPr lang="zh-CN" altLang="en-US" sz="2400" b="1" dirty="0">
              <a:latin typeface="楷体" panose="02010609060101010101" pitchFamily="49" charset="-122"/>
              <a:ea typeface="楷体" panose="02010609060101010101" pitchFamily="49" charset="-122"/>
            </a:endParaRPr>
          </a:p>
        </p:txBody>
      </p:sp>
      <p:sp>
        <p:nvSpPr>
          <p:cNvPr id="14" name="Text Box 4"/>
          <p:cNvSpPr txBox="1"/>
          <p:nvPr/>
        </p:nvSpPr>
        <p:spPr>
          <a:xfrm>
            <a:off x="4089400" y="2455330"/>
            <a:ext cx="4864604" cy="1363065"/>
          </a:xfrm>
          <a:prstGeom prst="rect">
            <a:avLst/>
          </a:prstGeom>
          <a:noFill/>
          <a:ln w="9525">
            <a:noFill/>
          </a:ln>
        </p:spPr>
        <p:txBody>
          <a:bodyPr wrap="square" anchor="t">
            <a:spAutoFit/>
          </a:bodyPr>
          <a:lstStyle/>
          <a:p>
            <a:pPr lvl="0">
              <a:lnSpc>
                <a:spcPct val="120000"/>
              </a:lnSpc>
            </a:pPr>
            <a:r>
              <a:rPr lang="zh-CN" altLang="en-US" sz="2400" b="1" dirty="0">
                <a:latin typeface="楷体" panose="02010609060101010101" pitchFamily="49" charset="-122"/>
                <a:ea typeface="楷体" panose="02010609060101010101" pitchFamily="49" charset="-122"/>
              </a:rPr>
              <a:t>主存单元：</a:t>
            </a:r>
            <a:r>
              <a:rPr lang="pt-BR" altLang="zh-CN" sz="2400" b="1" dirty="0">
                <a:latin typeface="楷体" panose="02010609060101010101" pitchFamily="49" charset="-122"/>
                <a:ea typeface="楷体" panose="02010609060101010101" pitchFamily="49" charset="-122"/>
              </a:rPr>
              <a:t>2FFEH   A300H</a:t>
            </a:r>
            <a:endParaRPr lang="pt-BR" altLang="zh-CN" sz="2400" b="1" dirty="0">
              <a:latin typeface="楷体" panose="02010609060101010101" pitchFamily="49" charset="-122"/>
              <a:ea typeface="楷体" panose="02010609060101010101" pitchFamily="49" charset="-122"/>
            </a:endParaRPr>
          </a:p>
          <a:p>
            <a:pPr lvl="0">
              <a:lnSpc>
                <a:spcPct val="120000"/>
              </a:lnSpc>
            </a:pPr>
            <a:r>
              <a:rPr lang="pt-BR" altLang="zh-CN" sz="2400" b="1" dirty="0">
                <a:latin typeface="楷体" panose="02010609060101010101" pitchFamily="49" charset="-122"/>
                <a:ea typeface="楷体" panose="02010609060101010101" pitchFamily="49" charset="-122"/>
              </a:rPr>
              <a:t>          2FFFH   27FFH</a:t>
            </a:r>
            <a:endParaRPr lang="pt-BR" altLang="zh-CN" sz="2400" b="1" dirty="0">
              <a:latin typeface="楷体" panose="02010609060101010101" pitchFamily="49" charset="-122"/>
              <a:ea typeface="楷体" panose="02010609060101010101" pitchFamily="49" charset="-122"/>
            </a:endParaRPr>
          </a:p>
          <a:p>
            <a:pPr lvl="0">
              <a:lnSpc>
                <a:spcPct val="120000"/>
              </a:lnSpc>
            </a:pPr>
            <a:r>
              <a:rPr lang="pt-BR" altLang="zh-CN" sz="2400" b="1" dirty="0">
                <a:latin typeface="楷体" panose="02010609060101010101" pitchFamily="49" charset="-122"/>
                <a:ea typeface="楷体" panose="02010609060101010101" pitchFamily="49" charset="-122"/>
              </a:rPr>
              <a:t>          3000H   BC00H</a:t>
            </a:r>
            <a:endParaRPr lang="zh-CN" altLang="en-US" sz="2400" b="1" dirty="0">
              <a:latin typeface="楷体" panose="02010609060101010101" pitchFamily="49" charset="-122"/>
              <a:ea typeface="楷体" panose="02010609060101010101" pitchFamily="49" charset="-122"/>
            </a:endParaRPr>
          </a:p>
        </p:txBody>
      </p:sp>
      <p:sp>
        <p:nvSpPr>
          <p:cNvPr id="15" name="Text Box 4"/>
          <p:cNvSpPr txBox="1"/>
          <p:nvPr/>
        </p:nvSpPr>
        <p:spPr>
          <a:xfrm>
            <a:off x="214540" y="3758992"/>
            <a:ext cx="8739464" cy="2775760"/>
          </a:xfrm>
          <a:prstGeom prst="rect">
            <a:avLst/>
          </a:prstGeom>
          <a:noFill/>
          <a:ln w="9525">
            <a:noFill/>
          </a:ln>
        </p:spPr>
        <p:txBody>
          <a:bodyPr wrap="square" anchor="t">
            <a:spAutoFit/>
          </a:bodyPr>
          <a:lstStyle/>
          <a:p>
            <a:pPr lvl="0">
              <a:lnSpc>
                <a:spcPct val="150000"/>
              </a:lnSpc>
            </a:pPr>
            <a:r>
              <a:rPr lang="zh-CN" altLang="en-US" sz="2400" b="1" dirty="0">
                <a:latin typeface="楷体" panose="02010609060101010101" pitchFamily="49" charset="-122"/>
                <a:ea typeface="楷体" panose="02010609060101010101" pitchFamily="49" charset="-122"/>
              </a:rPr>
              <a:t>指令指定的寄存器为</a:t>
            </a:r>
            <a:r>
              <a:rPr lang="en-US" altLang="zh-CN" sz="2400" b="1" dirty="0">
                <a:latin typeface="楷体" panose="02010609060101010101" pitchFamily="49" charset="-122"/>
                <a:ea typeface="楷体" panose="02010609060101010101" pitchFamily="49" charset="-122"/>
              </a:rPr>
              <a:t>R2;</a:t>
            </a:r>
            <a:endParaRPr lang="en-US" altLang="zh-CN" sz="2400" b="1" dirty="0">
              <a:latin typeface="楷体" panose="02010609060101010101" pitchFamily="49" charset="-122"/>
              <a:ea typeface="楷体" panose="02010609060101010101" pitchFamily="49" charset="-122"/>
            </a:endParaRPr>
          </a:p>
          <a:p>
            <a:pPr lvl="0">
              <a:lnSpc>
                <a:spcPct val="150000"/>
              </a:lnSpc>
            </a:pPr>
            <a:r>
              <a:rPr lang="zh-CN" altLang="en-US" sz="2400" b="1" dirty="0">
                <a:latin typeface="楷体" panose="02010609060101010101" pitchFamily="49" charset="-122"/>
                <a:ea typeface="楷体" panose="02010609060101010101" pitchFamily="49" charset="-122"/>
              </a:rPr>
              <a:t>将</a:t>
            </a:r>
            <a:r>
              <a:rPr lang="en-US" altLang="zh-CN" sz="2400" b="1" dirty="0">
                <a:latin typeface="楷体" panose="02010609060101010101" pitchFamily="49" charset="-122"/>
                <a:ea typeface="楷体" panose="02010609060101010101" pitchFamily="49" charset="-122"/>
              </a:rPr>
              <a:t>R2</a:t>
            </a:r>
            <a:r>
              <a:rPr lang="zh-CN" altLang="en-US" sz="2400" b="1" dirty="0">
                <a:latin typeface="楷体" panose="02010609060101010101" pitchFamily="49" charset="-122"/>
                <a:ea typeface="楷体" panose="02010609060101010101" pitchFamily="49" charset="-122"/>
              </a:rPr>
              <a:t>的内容减</a:t>
            </a:r>
            <a:r>
              <a:rPr lang="en-US" altLang="zh-CN" sz="2400" b="1" dirty="0">
                <a:latin typeface="楷体" panose="02010609060101010101" pitchFamily="49" charset="-122"/>
                <a:ea typeface="楷体" panose="02010609060101010101" pitchFamily="49" charset="-122"/>
              </a:rPr>
              <a:t>1</a:t>
            </a:r>
            <a:r>
              <a:rPr lang="zh-CN" altLang="en-US" sz="2400" b="1" dirty="0">
                <a:latin typeface="楷体" panose="02010609060101010101" pitchFamily="49" charset="-122"/>
                <a:ea typeface="楷体" panose="02010609060101010101" pitchFamily="49" charset="-122"/>
              </a:rPr>
              <a:t>后作为</a:t>
            </a:r>
            <a:r>
              <a:rPr lang="zh-CN" altLang="en-US" sz="2400" b="1" dirty="0">
                <a:solidFill>
                  <a:srgbClr val="ED7D31"/>
                </a:solidFill>
                <a:latin typeface="楷体" panose="02010609060101010101" pitchFamily="49" charset="-122"/>
                <a:ea typeface="楷体" panose="02010609060101010101" pitchFamily="49" charset="-122"/>
              </a:rPr>
              <a:t>操作数地址</a:t>
            </a:r>
            <a:r>
              <a:rPr lang="zh-CN" altLang="en-US" sz="2400" b="1" dirty="0">
                <a:latin typeface="楷体" panose="02010609060101010101" pitchFamily="49" charset="-122"/>
                <a:ea typeface="楷体" panose="02010609060101010101" pitchFamily="49" charset="-122"/>
              </a:rPr>
              <a:t>（</a:t>
            </a:r>
            <a:r>
              <a:rPr lang="en-US" altLang="zh-CN" sz="2400" b="1" dirty="0">
                <a:latin typeface="楷体" panose="02010609060101010101" pitchFamily="49" charset="-122"/>
                <a:ea typeface="楷体" panose="02010609060101010101" pitchFamily="49" charset="-122"/>
              </a:rPr>
              <a:t>R2</a:t>
            </a:r>
            <a:r>
              <a:rPr lang="zh-CN" altLang="en-US" sz="2400" b="1" dirty="0">
                <a:latin typeface="楷体" panose="02010609060101010101" pitchFamily="49" charset="-122"/>
                <a:ea typeface="楷体" panose="02010609060101010101" pitchFamily="49" charset="-122"/>
              </a:rPr>
              <a:t>－</a:t>
            </a:r>
            <a:r>
              <a:rPr lang="en-US" altLang="zh-CN" sz="2400" b="1" dirty="0">
                <a:latin typeface="楷体" panose="02010609060101010101" pitchFamily="49" charset="-122"/>
                <a:ea typeface="楷体" panose="02010609060101010101" pitchFamily="49" charset="-122"/>
              </a:rPr>
              <a:t>1</a:t>
            </a:r>
            <a:r>
              <a:rPr lang="zh-CN" altLang="en-US" sz="2400" b="1" dirty="0">
                <a:latin typeface="楷体" panose="02010609060101010101" pitchFamily="49" charset="-122"/>
                <a:ea typeface="楷体" panose="02010609060101010101" pitchFamily="49" charset="-122"/>
              </a:rPr>
              <a:t>）</a:t>
            </a:r>
            <a:r>
              <a:rPr lang="en-US" altLang="zh-CN" sz="2400" b="1" dirty="0">
                <a:latin typeface="楷体" panose="02010609060101010101" pitchFamily="49" charset="-122"/>
                <a:ea typeface="楷体" panose="02010609060101010101" pitchFamily="49" charset="-122"/>
              </a:rPr>
              <a:t>= 3000H</a:t>
            </a:r>
            <a:r>
              <a:rPr lang="zh-CN" altLang="en-US" sz="2400" b="1" dirty="0">
                <a:latin typeface="楷体" panose="02010609060101010101" pitchFamily="49" charset="-122"/>
                <a:ea typeface="楷体" panose="02010609060101010101" pitchFamily="49" charset="-122"/>
              </a:rPr>
              <a:t>－</a:t>
            </a:r>
            <a:r>
              <a:rPr lang="en-US" altLang="zh-CN" sz="2400" b="1" dirty="0">
                <a:latin typeface="楷体" panose="02010609060101010101" pitchFamily="49" charset="-122"/>
                <a:ea typeface="楷体" panose="02010609060101010101" pitchFamily="49" charset="-122"/>
              </a:rPr>
              <a:t>1= 2FFFH;</a:t>
            </a:r>
            <a:r>
              <a:rPr lang="zh-CN" altLang="en-US" sz="2400" b="1" dirty="0">
                <a:latin typeface="楷体" panose="02010609060101010101" pitchFamily="49" charset="-122"/>
                <a:ea typeface="楷体" panose="02010609060101010101" pitchFamily="49" charset="-122"/>
              </a:rPr>
              <a:t>从地址</a:t>
            </a:r>
            <a:r>
              <a:rPr lang="en-US" altLang="zh-CN" sz="2400" b="1" dirty="0">
                <a:latin typeface="楷体" panose="02010609060101010101" pitchFamily="49" charset="-122"/>
                <a:ea typeface="楷体" panose="02010609060101010101" pitchFamily="49" charset="-122"/>
              </a:rPr>
              <a:t>2FFFH</a:t>
            </a:r>
            <a:r>
              <a:rPr lang="zh-CN" altLang="en-US" sz="2400" b="1" dirty="0">
                <a:latin typeface="楷体" panose="02010609060101010101" pitchFamily="49" charset="-122"/>
                <a:ea typeface="楷体" panose="02010609060101010101" pitchFamily="49" charset="-122"/>
              </a:rPr>
              <a:t>单元中读得</a:t>
            </a:r>
            <a:r>
              <a:rPr lang="zh-CN" altLang="en-US" sz="2400" b="1" dirty="0">
                <a:solidFill>
                  <a:srgbClr val="ED7D31"/>
                </a:solidFill>
                <a:latin typeface="楷体" panose="02010609060101010101" pitchFamily="49" charset="-122"/>
                <a:ea typeface="楷体" panose="02010609060101010101" pitchFamily="49" charset="-122"/>
              </a:rPr>
              <a:t>操作数</a:t>
            </a:r>
            <a:r>
              <a:rPr lang="en-US" altLang="zh-CN" sz="2400" b="1" dirty="0">
                <a:latin typeface="楷体" panose="02010609060101010101" pitchFamily="49" charset="-122"/>
                <a:ea typeface="楷体" panose="02010609060101010101" pitchFamily="49" charset="-122"/>
              </a:rPr>
              <a:t>S= ((R2</a:t>
            </a:r>
            <a:r>
              <a:rPr lang="zh-CN" altLang="en-US" sz="2400" b="1" dirty="0">
                <a:latin typeface="楷体" panose="02010609060101010101" pitchFamily="49" charset="-122"/>
                <a:ea typeface="楷体" panose="02010609060101010101" pitchFamily="49" charset="-122"/>
              </a:rPr>
              <a:t>－</a:t>
            </a:r>
            <a:r>
              <a:rPr lang="en-US" altLang="zh-CN" sz="2400" b="1" dirty="0">
                <a:latin typeface="楷体" panose="02010609060101010101" pitchFamily="49" charset="-122"/>
                <a:ea typeface="楷体" panose="02010609060101010101" pitchFamily="49" charset="-122"/>
              </a:rPr>
              <a:t>1))= 27FFH</a:t>
            </a:r>
            <a:r>
              <a:rPr lang="zh-CN" altLang="en-US" sz="2400" b="1" dirty="0">
                <a:latin typeface="楷体" panose="02010609060101010101" pitchFamily="49" charset="-122"/>
                <a:ea typeface="楷体" panose="02010609060101010101" pitchFamily="49" charset="-122"/>
              </a:rPr>
              <a:t>。</a:t>
            </a:r>
            <a:endParaRPr lang="en-US" altLang="zh-CN" sz="2400" b="1" dirty="0">
              <a:latin typeface="楷体" panose="02010609060101010101" pitchFamily="49" charset="-122"/>
              <a:ea typeface="楷体" panose="02010609060101010101" pitchFamily="49" charset="-122"/>
            </a:endParaRPr>
          </a:p>
          <a:p>
            <a:pPr lvl="0">
              <a:lnSpc>
                <a:spcPct val="150000"/>
              </a:lnSpc>
            </a:pPr>
            <a:r>
              <a:rPr lang="zh-CN" altLang="en-US" sz="2400" b="1" dirty="0">
                <a:latin typeface="楷体" panose="02010609060101010101" pitchFamily="49" charset="-122"/>
                <a:ea typeface="楷体" panose="02010609060101010101" pitchFamily="49" charset="-122"/>
              </a:rPr>
              <a:t>照此继续，通过重复执行这同一条指令，就可以访问从</a:t>
            </a:r>
            <a:r>
              <a:rPr lang="en-US" altLang="zh-CN" sz="2400" b="1" dirty="0">
                <a:latin typeface="楷体" panose="02010609060101010101" pitchFamily="49" charset="-122"/>
                <a:ea typeface="楷体" panose="02010609060101010101" pitchFamily="49" charset="-122"/>
              </a:rPr>
              <a:t>2FFFH</a:t>
            </a:r>
            <a:r>
              <a:rPr lang="zh-CN" altLang="en-US" sz="2400" b="1" dirty="0">
                <a:latin typeface="楷体" panose="02010609060101010101" pitchFamily="49" charset="-122"/>
                <a:ea typeface="楷体" panose="02010609060101010101" pitchFamily="49" charset="-122"/>
              </a:rPr>
              <a:t>开始，沿地址码减小方向的一个连续数据区。</a:t>
            </a:r>
            <a:endParaRPr lang="zh-CN" altLang="en-US" sz="2400" b="1" dirty="0">
              <a:latin typeface="楷体" panose="02010609060101010101" pitchFamily="49" charset="-122"/>
              <a:ea typeface="楷体" panose="020106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3">
                                            <p:txEl>
                                              <p:pRg st="0" end="0"/>
                                            </p:txEl>
                                          </p:spTgt>
                                        </p:tgtEl>
                                        <p:attrNameLst>
                                          <p:attrName>style.visibility</p:attrName>
                                        </p:attrNameLst>
                                      </p:cBhvr>
                                      <p:to>
                                        <p:strVal val="visible"/>
                                      </p:to>
                                    </p:set>
                                    <p:animEffect transition="in" filter="wipe(left)">
                                      <p:cBhvr>
                                        <p:cTn id="7" dur="500"/>
                                        <p:tgtEl>
                                          <p:spTgt spid="2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left)">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wipe(left)">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5">
                                            <p:txEl>
                                              <p:pRg st="0" end="0"/>
                                            </p:txEl>
                                          </p:spTgt>
                                        </p:tgtEl>
                                        <p:attrNameLst>
                                          <p:attrName>style.visibility</p:attrName>
                                        </p:attrNameLst>
                                      </p:cBhvr>
                                      <p:to>
                                        <p:strVal val="visible"/>
                                      </p:to>
                                    </p:set>
                                    <p:animEffect transition="in" filter="wipe(left)">
                                      <p:cBhvr>
                                        <p:cTn id="22" dur="500"/>
                                        <p:tgtEl>
                                          <p:spTgt spid="15">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5">
                                            <p:txEl>
                                              <p:pRg st="1" end="1"/>
                                            </p:txEl>
                                          </p:spTgt>
                                        </p:tgtEl>
                                        <p:attrNameLst>
                                          <p:attrName>style.visibility</p:attrName>
                                        </p:attrNameLst>
                                      </p:cBhvr>
                                      <p:to>
                                        <p:strVal val="visible"/>
                                      </p:to>
                                    </p:set>
                                    <p:animEffect transition="in" filter="wipe(left)">
                                      <p:cBhvr>
                                        <p:cTn id="27" dur="500"/>
                                        <p:tgtEl>
                                          <p:spTgt spid="15">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5">
                                            <p:txEl>
                                              <p:pRg st="2" end="2"/>
                                            </p:txEl>
                                          </p:spTgt>
                                        </p:tgtEl>
                                        <p:attrNameLst>
                                          <p:attrName>style.visibility</p:attrName>
                                        </p:attrNameLst>
                                      </p:cBhvr>
                                      <p:to>
                                        <p:strVal val="visible"/>
                                      </p:to>
                                    </p:set>
                                    <p:animEffect transition="in" filter="wipe(left)">
                                      <p:cBhvr>
                                        <p:cTn id="32" dur="500"/>
                                        <p:tgtEl>
                                          <p:spTgt spid="1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build="p"/>
      <p:bldP spid="13" grpId="0"/>
      <p:bldP spid="14" grpId="0"/>
      <p:bldP spid="15"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9165780" cy="6909474"/>
          </a:xfrm>
          <a:prstGeom prst="rect">
            <a:avLst/>
          </a:prstGeom>
        </p:spPr>
      </p:pic>
      <p:sp>
        <p:nvSpPr>
          <p:cNvPr id="22" name="矩形 21"/>
          <p:cNvSpPr/>
          <p:nvPr/>
        </p:nvSpPr>
        <p:spPr>
          <a:xfrm>
            <a:off x="-9030" y="0"/>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1" i="0" u="none" strike="noStrike" kern="1200" cap="none" spc="0" normalizeH="0" baseline="0" noProof="0" dirty="0">
                <a:ln>
                  <a:noFill/>
                </a:ln>
                <a:solidFill>
                  <a:prstClr val="white"/>
                </a:solidFill>
                <a:effectLst/>
                <a:uLnTx/>
                <a:uFillTx/>
                <a:latin typeface="隶书" panose="02010509060101010101" pitchFamily="49" charset="-122"/>
                <a:ea typeface="隶书" panose="02010509060101010101" pitchFamily="49" charset="-122"/>
                <a:cs typeface="+mn-cs"/>
              </a:rPr>
              <a:t>二、寻址方式</a:t>
            </a:r>
            <a:endParaRPr kumimoji="0" lang="zh-CN" altLang="en-US" sz="2800" b="1" i="0" u="none" strike="noStrike" kern="1200" cap="none" spc="0" normalizeH="0" baseline="0" noProof="0" dirty="0">
              <a:ln>
                <a:noFill/>
              </a:ln>
              <a:solidFill>
                <a:prstClr val="white"/>
              </a:solidFill>
              <a:effectLst/>
              <a:uLnTx/>
              <a:uFillTx/>
              <a:latin typeface="隶书" panose="02010509060101010101" pitchFamily="49" charset="-122"/>
              <a:ea typeface="隶书" panose="02010509060101010101" pitchFamily="49" charset="-122"/>
              <a:cs typeface="+mn-cs"/>
            </a:endParaRPr>
          </a:p>
        </p:txBody>
      </p:sp>
      <p:cxnSp>
        <p:nvCxnSpPr>
          <p:cNvPr id="31" name="直接连接符 30"/>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defRPr/>
            </a:pPr>
            <a:fld id="{BECAA039-B8B6-43A0-A413-37305C60AA6F}" type="datetime1">
              <a:rPr kumimoji="0" lang="zh-CN" altLang="en-US" sz="1200" b="0" i="0" u="none" strike="noStrike" kern="1200" cap="none" spc="0" normalizeH="0" baseline="0" noProof="0" smtClean="0">
                <a:ln>
                  <a:noFill/>
                </a:ln>
                <a:solidFill>
                  <a:prstClr val="black">
                    <a:tint val="75000"/>
                  </a:prstClr>
                </a:solidFill>
                <a:effectLst/>
                <a:uLnTx/>
                <a:uFillTx/>
                <a:latin typeface="Calibri" panose="020F0502020204030204"/>
                <a:ea typeface="等线" panose="02010600030101010101" pitchFamily="2" charset="-122"/>
                <a:cs typeface="+mn-cs"/>
              </a:rPr>
            </a:fld>
            <a:endParaRPr kumimoji="0" lang="zh-CN" altLang="en-US" sz="1200" b="0" i="0" u="none" strike="noStrike" kern="1200" cap="none" spc="0" normalizeH="0" baseline="0" noProof="0" dirty="0">
              <a:ln>
                <a:noFill/>
              </a:ln>
              <a:solidFill>
                <a:prstClr val="black">
                  <a:tint val="75000"/>
                </a:prstClr>
              </a:solidFill>
              <a:effectLst/>
              <a:uLnTx/>
              <a:uFillTx/>
              <a:latin typeface="Calibri" panose="020F0502020204030204"/>
              <a:ea typeface="等线"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rPr>
              <a:t>计算机组成原理</a:t>
            </a:r>
            <a:r>
              <a:rPr kumimoji="0" lang="en-US" altLang="zh-CN" sz="12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rPr>
              <a:t>--</a:t>
            </a:r>
            <a:r>
              <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rPr>
              <a:t>第二章 指令系统</a:t>
            </a:r>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endParaRPr>
          </a:p>
        </p:txBody>
      </p:sp>
      <p:sp>
        <p:nvSpPr>
          <p:cNvPr id="8" name="灯片编号占位符 7"/>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CD331227-691F-4B7F-8493-F4368ED92163}" type="slidenum">
              <a:rPr kumimoji="0" lang="zh-CN" altLang="en-US" sz="1200" b="0" i="0" u="none" strike="noStrike" kern="1200" cap="none" spc="0" normalizeH="0" baseline="0" noProof="0" smtClean="0">
                <a:ln>
                  <a:noFill/>
                </a:ln>
                <a:solidFill>
                  <a:prstClr val="black">
                    <a:tint val="75000"/>
                  </a:prstClr>
                </a:solidFill>
                <a:effectLst/>
                <a:uLnTx/>
                <a:uFillTx/>
                <a:latin typeface="Calibri" panose="020F0502020204030204"/>
                <a:ea typeface="等线" panose="02010600030101010101" pitchFamily="2" charset="-122"/>
                <a:cs typeface="+mn-cs"/>
              </a:rPr>
            </a:fld>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endParaRPr>
          </a:p>
        </p:txBody>
      </p:sp>
      <p:sp>
        <p:nvSpPr>
          <p:cNvPr id="17" name="Text Box 4"/>
          <p:cNvSpPr txBox="1"/>
          <p:nvPr/>
        </p:nvSpPr>
        <p:spPr>
          <a:xfrm>
            <a:off x="141423" y="815398"/>
            <a:ext cx="6723833" cy="637675"/>
          </a:xfrm>
          <a:prstGeom prst="rect">
            <a:avLst/>
          </a:prstGeom>
          <a:noFill/>
          <a:ln w="9525">
            <a:noFill/>
          </a:ln>
        </p:spPr>
        <p:txBody>
          <a:bodyPr wrap="square" anchor="t">
            <a:spAutoFit/>
          </a:bodyPr>
          <a:lstStyle/>
          <a:p>
            <a:pPr lvl="0">
              <a:lnSpc>
                <a:spcPct val="150000"/>
              </a:lnSpc>
            </a:pPr>
            <a:r>
              <a:rPr kumimoji="0" lang="zh-CN" altLang="en-US" sz="2800" b="1" i="0" u="none" strike="noStrike" kern="1200" cap="none" spc="0" normalizeH="0" baseline="0" noProof="0" dirty="0">
                <a:ln>
                  <a:noFill/>
                </a:ln>
                <a:solidFill>
                  <a:srgbClr val="DF3C09"/>
                </a:solidFill>
                <a:effectLst/>
                <a:uLnTx/>
                <a:uFillTx/>
                <a:latin typeface="楷体" panose="02010609060101010101" pitchFamily="49" charset="-122"/>
                <a:ea typeface="楷体" panose="02010609060101010101" pitchFamily="49" charset="-122"/>
                <a:cs typeface="+mn-cs"/>
              </a:rPr>
              <a:t>（</a:t>
            </a:r>
            <a:r>
              <a:rPr lang="en-US" altLang="zh-CN" sz="2800" b="1" dirty="0">
                <a:solidFill>
                  <a:srgbClr val="DF3C09"/>
                </a:solidFill>
                <a:latin typeface="楷体" panose="02010609060101010101" pitchFamily="49" charset="-122"/>
                <a:ea typeface="楷体" panose="02010609060101010101" pitchFamily="49" charset="-122"/>
              </a:rPr>
              <a:t>3</a:t>
            </a:r>
            <a:r>
              <a:rPr lang="zh-CN" altLang="en-US" sz="2800" b="1" dirty="0">
                <a:solidFill>
                  <a:srgbClr val="DF3C09"/>
                </a:solidFill>
                <a:latin typeface="楷体" panose="02010609060101010101" pitchFamily="49" charset="-122"/>
                <a:ea typeface="楷体" panose="02010609060101010101" pitchFamily="49" charset="-122"/>
              </a:rPr>
              <a:t>）间接寻址及其变形</a:t>
            </a:r>
            <a:endParaRPr kumimoji="0" lang="en-US" altLang="zh-CN" sz="2800" b="1" i="0" u="none" strike="noStrike" kern="1200" cap="none" spc="0" normalizeH="0" baseline="0" noProof="0" dirty="0">
              <a:ln>
                <a:noFill/>
              </a:ln>
              <a:solidFill>
                <a:srgbClr val="DF3C09"/>
              </a:solidFill>
              <a:effectLst/>
              <a:uLnTx/>
              <a:uFillTx/>
              <a:latin typeface="楷体" panose="02010609060101010101" pitchFamily="49" charset="-122"/>
              <a:ea typeface="楷体" panose="02010609060101010101" pitchFamily="49" charset="-122"/>
              <a:cs typeface="+mn-cs"/>
            </a:endParaRPr>
          </a:p>
        </p:txBody>
      </p:sp>
      <p:sp>
        <p:nvSpPr>
          <p:cNvPr id="16" name="Text Box 4"/>
          <p:cNvSpPr txBox="1"/>
          <p:nvPr/>
        </p:nvSpPr>
        <p:spPr>
          <a:xfrm>
            <a:off x="155215" y="1453073"/>
            <a:ext cx="8833569" cy="4515660"/>
          </a:xfrm>
          <a:prstGeom prst="rect">
            <a:avLst/>
          </a:prstGeom>
          <a:noFill/>
          <a:ln w="9525">
            <a:noFill/>
          </a:ln>
        </p:spPr>
        <p:txBody>
          <a:bodyPr wrap="square" anchor="t">
            <a:spAutoFit/>
          </a:bodyPr>
          <a:lstStyle/>
          <a:p>
            <a:pPr lvl="0">
              <a:lnSpc>
                <a:spcPct val="150000"/>
              </a:lnSpc>
            </a:pPr>
            <a:r>
              <a:rPr lang="zh-CN" altLang="en-US" sz="2800" b="1" dirty="0">
                <a:solidFill>
                  <a:srgbClr val="0563C1"/>
                </a:solidFill>
                <a:latin typeface="楷体" panose="02010609060101010101" pitchFamily="49" charset="-122"/>
                <a:ea typeface="楷体" panose="02010609060101010101" pitchFamily="49" charset="-122"/>
              </a:rPr>
              <a:t>⑤ 堆栈寻址</a:t>
            </a:r>
            <a:endParaRPr lang="en-US" altLang="zh-CN" sz="2800" b="1" dirty="0">
              <a:solidFill>
                <a:srgbClr val="0563C1"/>
              </a:solidFill>
              <a:latin typeface="楷体" panose="02010609060101010101" pitchFamily="49" charset="-122"/>
              <a:ea typeface="楷体" panose="02010609060101010101" pitchFamily="49" charset="-122"/>
            </a:endParaRPr>
          </a:p>
          <a:p>
            <a:pPr lvl="0">
              <a:lnSpc>
                <a:spcPct val="150000"/>
              </a:lnSpc>
            </a:pPr>
            <a:r>
              <a:rPr lang="zh-CN" altLang="en-US" sz="2800" b="1" dirty="0">
                <a:latin typeface="楷体" panose="02010609060101010101" pitchFamily="49" charset="-122"/>
                <a:ea typeface="楷体" panose="02010609060101010101" pitchFamily="49" charset="-122"/>
              </a:rPr>
              <a:t>堆栈寻址方式是指</a:t>
            </a:r>
            <a:r>
              <a:rPr lang="zh-CN" altLang="en-US" sz="2800" b="1" dirty="0">
                <a:solidFill>
                  <a:srgbClr val="ED7D31"/>
                </a:solidFill>
                <a:latin typeface="楷体" panose="02010609060101010101" pitchFamily="49" charset="-122"/>
                <a:ea typeface="楷体" panose="02010609060101010101" pitchFamily="49" charset="-122"/>
              </a:rPr>
              <a:t>操作数在堆栈中</a:t>
            </a:r>
            <a:r>
              <a:rPr lang="zh-CN" altLang="en-US" sz="2800" b="1" dirty="0">
                <a:latin typeface="楷体" panose="02010609060101010101" pitchFamily="49" charset="-122"/>
                <a:ea typeface="楷体" panose="02010609060101010101" pitchFamily="49" charset="-122"/>
              </a:rPr>
              <a:t>，指令隐含约定由堆栈指针</a:t>
            </a:r>
            <a:r>
              <a:rPr lang="en-US" altLang="zh-CN" sz="2800" b="1" dirty="0">
                <a:latin typeface="楷体" panose="02010609060101010101" pitchFamily="49" charset="-122"/>
                <a:ea typeface="楷体" panose="02010609060101010101" pitchFamily="49" charset="-122"/>
              </a:rPr>
              <a:t>SP</a:t>
            </a:r>
            <a:r>
              <a:rPr lang="zh-CN" altLang="en-US" sz="2800" b="1" dirty="0">
                <a:latin typeface="楷体" panose="02010609060101010101" pitchFamily="49" charset="-122"/>
                <a:ea typeface="楷体" panose="02010609060101010101" pitchFamily="49" charset="-122"/>
              </a:rPr>
              <a:t>寄存器提供栈顶单元地址（</a:t>
            </a:r>
            <a:r>
              <a:rPr lang="en-US" altLang="zh-CN" sz="2800" b="1" dirty="0">
                <a:latin typeface="楷体" panose="02010609060101010101" pitchFamily="49" charset="-122"/>
                <a:ea typeface="楷体" panose="02010609060101010101" pitchFamily="49" charset="-122"/>
              </a:rPr>
              <a:t>SP</a:t>
            </a:r>
            <a:r>
              <a:rPr lang="zh-CN" altLang="en-US" sz="2800" b="1" dirty="0">
                <a:latin typeface="楷体" panose="02010609060101010101" pitchFamily="49" charset="-122"/>
                <a:ea typeface="楷体" panose="02010609060101010101" pitchFamily="49" charset="-122"/>
              </a:rPr>
              <a:t>也可以编码形式出现在指令中），进行读出或写入的一种寻址方式。	</a:t>
            </a:r>
            <a:endParaRPr lang="en-US" altLang="zh-CN" sz="2800" b="1" dirty="0">
              <a:latin typeface="楷体" panose="02010609060101010101" pitchFamily="49" charset="-122"/>
              <a:ea typeface="楷体" panose="02010609060101010101" pitchFamily="49" charset="-122"/>
            </a:endParaRPr>
          </a:p>
          <a:p>
            <a:pPr lvl="0">
              <a:lnSpc>
                <a:spcPct val="150000"/>
              </a:lnSpc>
            </a:pPr>
            <a:r>
              <a:rPr lang="zh-CN" altLang="en-US" sz="2800" b="1" dirty="0">
                <a:latin typeface="楷体" panose="02010609060101010101" pitchFamily="49" charset="-122"/>
                <a:ea typeface="楷体" panose="02010609060101010101" pitchFamily="49" charset="-122"/>
              </a:rPr>
              <a:t>根据</a:t>
            </a:r>
            <a:r>
              <a:rPr lang="zh-CN" altLang="en-US" sz="2800" b="1" dirty="0">
                <a:solidFill>
                  <a:srgbClr val="FF0E0E"/>
                </a:solidFill>
                <a:latin typeface="楷体" panose="02010609060101010101" pitchFamily="49" charset="-122"/>
                <a:ea typeface="楷体" panose="02010609060101010101" pitchFamily="49" charset="-122"/>
              </a:rPr>
              <a:t>压入数据时栈顶单元的地址是减小还是增大或不变</a:t>
            </a:r>
            <a:r>
              <a:rPr lang="en-US" altLang="zh-CN" sz="2800" b="1" dirty="0">
                <a:latin typeface="楷体" panose="02010609060101010101" pitchFamily="49" charset="-122"/>
                <a:ea typeface="楷体" panose="02010609060101010101" pitchFamily="49" charset="-122"/>
              </a:rPr>
              <a:t>,</a:t>
            </a:r>
            <a:r>
              <a:rPr lang="zh-CN" altLang="en-US" sz="2800" b="1" dirty="0">
                <a:latin typeface="楷体" panose="02010609060101010101" pitchFamily="49" charset="-122"/>
                <a:ea typeface="楷体" panose="02010609060101010101" pitchFamily="49" charset="-122"/>
              </a:rPr>
              <a:t>可以将堆栈的工作方式大致分为向</a:t>
            </a:r>
            <a:r>
              <a:rPr lang="zh-CN" altLang="en-US" sz="2800" b="1" dirty="0">
                <a:solidFill>
                  <a:srgbClr val="0563C1"/>
                </a:solidFill>
                <a:latin typeface="楷体" panose="02010609060101010101" pitchFamily="49" charset="-122"/>
                <a:ea typeface="楷体" panose="02010609060101010101" pitchFamily="49" charset="-122"/>
              </a:rPr>
              <a:t>上生成方式</a:t>
            </a:r>
            <a:r>
              <a:rPr lang="zh-CN" altLang="en-US" sz="2800" b="1" dirty="0">
                <a:latin typeface="楷体" panose="02010609060101010101" pitchFamily="49" charset="-122"/>
                <a:ea typeface="楷体" panose="02010609060101010101" pitchFamily="49" charset="-122"/>
              </a:rPr>
              <a:t>、</a:t>
            </a:r>
            <a:r>
              <a:rPr lang="zh-CN" altLang="en-US" sz="2800" b="1" dirty="0">
                <a:solidFill>
                  <a:srgbClr val="0563C1"/>
                </a:solidFill>
                <a:latin typeface="楷体" panose="02010609060101010101" pitchFamily="49" charset="-122"/>
                <a:ea typeface="楷体" panose="02010609060101010101" pitchFamily="49" charset="-122"/>
              </a:rPr>
              <a:t>向下生成方式</a:t>
            </a:r>
            <a:r>
              <a:rPr lang="zh-CN" altLang="en-US" sz="2800" b="1" dirty="0">
                <a:latin typeface="楷体" panose="02010609060101010101" pitchFamily="49" charset="-122"/>
                <a:ea typeface="楷体" panose="02010609060101010101" pitchFamily="49" charset="-122"/>
              </a:rPr>
              <a:t>和</a:t>
            </a:r>
            <a:r>
              <a:rPr lang="zh-CN" altLang="en-US" sz="2800" b="1" dirty="0">
                <a:solidFill>
                  <a:srgbClr val="0563C1"/>
                </a:solidFill>
                <a:latin typeface="楷体" panose="02010609060101010101" pitchFamily="49" charset="-122"/>
                <a:ea typeface="楷体" panose="02010609060101010101" pitchFamily="49" charset="-122"/>
              </a:rPr>
              <a:t>栈顶固定方式</a:t>
            </a:r>
            <a:r>
              <a:rPr lang="zh-CN" altLang="en-US" sz="2800" b="1" dirty="0">
                <a:latin typeface="楷体" panose="02010609060101010101" pitchFamily="49" charset="-122"/>
                <a:ea typeface="楷体" panose="02010609060101010101" pitchFamily="49" charset="-122"/>
              </a:rPr>
              <a:t>三种。</a:t>
            </a:r>
            <a:endParaRPr lang="zh-CN" altLang="en-US" sz="2800" b="1" dirty="0">
              <a:latin typeface="楷体" panose="02010609060101010101" pitchFamily="49" charset="-122"/>
              <a:ea typeface="楷体" panose="020106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animEffect transition="in" filter="wipe(left)">
                                      <p:cBhvr>
                                        <p:cTn id="7" dur="500"/>
                                        <p:tgtEl>
                                          <p:spTgt spid="1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6">
                                            <p:txEl>
                                              <p:pRg st="1" end="1"/>
                                            </p:txEl>
                                          </p:spTgt>
                                        </p:tgtEl>
                                        <p:attrNameLst>
                                          <p:attrName>style.visibility</p:attrName>
                                        </p:attrNameLst>
                                      </p:cBhvr>
                                      <p:to>
                                        <p:strVal val="visible"/>
                                      </p:to>
                                    </p:set>
                                    <p:animEffect transition="in" filter="wipe(left)">
                                      <p:cBhvr>
                                        <p:cTn id="12" dur="500"/>
                                        <p:tgtEl>
                                          <p:spTgt spid="1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6">
                                            <p:txEl>
                                              <p:pRg st="2" end="2"/>
                                            </p:txEl>
                                          </p:spTgt>
                                        </p:tgtEl>
                                        <p:attrNameLst>
                                          <p:attrName>style.visibility</p:attrName>
                                        </p:attrNameLst>
                                      </p:cBhvr>
                                      <p:to>
                                        <p:strVal val="visible"/>
                                      </p:to>
                                    </p:set>
                                    <p:animEffect transition="in" filter="wipe(left)">
                                      <p:cBhvr>
                                        <p:cTn id="17" dur="500"/>
                                        <p:tgtEl>
                                          <p:spTgt spid="1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9165780" cy="6909474"/>
          </a:xfrm>
          <a:prstGeom prst="rect">
            <a:avLst/>
          </a:prstGeom>
        </p:spPr>
      </p:pic>
      <p:sp>
        <p:nvSpPr>
          <p:cNvPr id="22" name="矩形 21"/>
          <p:cNvSpPr/>
          <p:nvPr/>
        </p:nvSpPr>
        <p:spPr>
          <a:xfrm>
            <a:off x="-9030" y="0"/>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1" i="0" u="none" strike="noStrike" kern="1200" cap="none" spc="0" normalizeH="0" baseline="0" noProof="0" dirty="0">
                <a:ln>
                  <a:noFill/>
                </a:ln>
                <a:solidFill>
                  <a:prstClr val="white"/>
                </a:solidFill>
                <a:effectLst/>
                <a:uLnTx/>
                <a:uFillTx/>
                <a:latin typeface="隶书" panose="02010509060101010101" pitchFamily="49" charset="-122"/>
                <a:ea typeface="隶书" panose="02010509060101010101" pitchFamily="49" charset="-122"/>
                <a:cs typeface="+mn-cs"/>
              </a:rPr>
              <a:t>二、寻址方式</a:t>
            </a:r>
            <a:endParaRPr kumimoji="0" lang="zh-CN" altLang="en-US" sz="2800" b="1" i="0" u="none" strike="noStrike" kern="1200" cap="none" spc="0" normalizeH="0" baseline="0" noProof="0" dirty="0">
              <a:ln>
                <a:noFill/>
              </a:ln>
              <a:solidFill>
                <a:prstClr val="white"/>
              </a:solidFill>
              <a:effectLst/>
              <a:uLnTx/>
              <a:uFillTx/>
              <a:latin typeface="隶书" panose="02010509060101010101" pitchFamily="49" charset="-122"/>
              <a:ea typeface="隶书" panose="02010509060101010101" pitchFamily="49" charset="-122"/>
              <a:cs typeface="+mn-cs"/>
            </a:endParaRPr>
          </a:p>
        </p:txBody>
      </p:sp>
      <p:cxnSp>
        <p:nvCxnSpPr>
          <p:cNvPr id="31" name="直接连接符 30"/>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defRPr/>
            </a:pPr>
            <a:fld id="{B4245ADA-AF1D-444D-8E17-1B538133084D}" type="datetime1">
              <a:rPr kumimoji="0" lang="zh-CN" altLang="en-US" sz="1200" b="0" i="0" u="none" strike="noStrike" kern="1200" cap="none" spc="0" normalizeH="0" baseline="0" noProof="0" smtClean="0">
                <a:ln>
                  <a:noFill/>
                </a:ln>
                <a:solidFill>
                  <a:prstClr val="black">
                    <a:tint val="75000"/>
                  </a:prstClr>
                </a:solidFill>
                <a:effectLst/>
                <a:uLnTx/>
                <a:uFillTx/>
                <a:latin typeface="Calibri" panose="020F0502020204030204"/>
                <a:ea typeface="等线" panose="02010600030101010101" pitchFamily="2" charset="-122"/>
                <a:cs typeface="+mn-cs"/>
              </a:rPr>
            </a:fld>
            <a:endParaRPr kumimoji="0" lang="zh-CN" altLang="en-US" sz="1200" b="0" i="0" u="none" strike="noStrike" kern="1200" cap="none" spc="0" normalizeH="0" baseline="0" noProof="0" dirty="0">
              <a:ln>
                <a:noFill/>
              </a:ln>
              <a:solidFill>
                <a:prstClr val="black">
                  <a:tint val="75000"/>
                </a:prstClr>
              </a:solidFill>
              <a:effectLst/>
              <a:uLnTx/>
              <a:uFillTx/>
              <a:latin typeface="Calibri" panose="020F0502020204030204"/>
              <a:ea typeface="等线"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rPr>
              <a:t>计算机组成原理</a:t>
            </a:r>
            <a:r>
              <a:rPr kumimoji="0" lang="en-US" altLang="zh-CN" sz="12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rPr>
              <a:t>--</a:t>
            </a:r>
            <a:r>
              <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rPr>
              <a:t>第二章 指令系统</a:t>
            </a:r>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endParaRPr>
          </a:p>
        </p:txBody>
      </p:sp>
      <p:sp>
        <p:nvSpPr>
          <p:cNvPr id="8" name="灯片编号占位符 7"/>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CD331227-691F-4B7F-8493-F4368ED92163}" type="slidenum">
              <a:rPr kumimoji="0" lang="zh-CN" altLang="en-US" sz="1200" b="0" i="0" u="none" strike="noStrike" kern="1200" cap="none" spc="0" normalizeH="0" baseline="0" noProof="0" smtClean="0">
                <a:ln>
                  <a:noFill/>
                </a:ln>
                <a:solidFill>
                  <a:prstClr val="black">
                    <a:tint val="75000"/>
                  </a:prstClr>
                </a:solidFill>
                <a:effectLst/>
                <a:uLnTx/>
                <a:uFillTx/>
                <a:latin typeface="Calibri" panose="020F0502020204030204"/>
                <a:ea typeface="等线" panose="02010600030101010101" pitchFamily="2" charset="-122"/>
                <a:cs typeface="+mn-cs"/>
              </a:rPr>
            </a:fld>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endParaRPr>
          </a:p>
        </p:txBody>
      </p:sp>
      <p:sp>
        <p:nvSpPr>
          <p:cNvPr id="17" name="Text Box 4"/>
          <p:cNvSpPr txBox="1"/>
          <p:nvPr/>
        </p:nvSpPr>
        <p:spPr>
          <a:xfrm>
            <a:off x="141423" y="739198"/>
            <a:ext cx="6723833" cy="637675"/>
          </a:xfrm>
          <a:prstGeom prst="rect">
            <a:avLst/>
          </a:prstGeom>
          <a:noFill/>
          <a:ln w="9525">
            <a:noFill/>
          </a:ln>
        </p:spPr>
        <p:txBody>
          <a:bodyPr wrap="square" anchor="t">
            <a:spAutoFit/>
          </a:bodyPr>
          <a:lstStyle/>
          <a:p>
            <a:pPr lvl="0">
              <a:lnSpc>
                <a:spcPct val="150000"/>
              </a:lnSpc>
            </a:pPr>
            <a:r>
              <a:rPr kumimoji="0" lang="zh-CN" altLang="en-US" sz="2800" b="1" i="0" u="none" strike="noStrike" kern="1200" cap="none" spc="0" normalizeH="0" baseline="0" noProof="0" dirty="0">
                <a:ln>
                  <a:noFill/>
                </a:ln>
                <a:solidFill>
                  <a:srgbClr val="DF3C09"/>
                </a:solidFill>
                <a:effectLst/>
                <a:uLnTx/>
                <a:uFillTx/>
                <a:latin typeface="楷体" panose="02010609060101010101" pitchFamily="49" charset="-122"/>
                <a:ea typeface="楷体" panose="02010609060101010101" pitchFamily="49" charset="-122"/>
                <a:cs typeface="+mn-cs"/>
              </a:rPr>
              <a:t>（</a:t>
            </a:r>
            <a:r>
              <a:rPr lang="en-US" altLang="zh-CN" sz="2800" b="1" dirty="0">
                <a:solidFill>
                  <a:srgbClr val="DF3C09"/>
                </a:solidFill>
                <a:latin typeface="楷体" panose="02010609060101010101" pitchFamily="49" charset="-122"/>
                <a:ea typeface="楷体" panose="02010609060101010101" pitchFamily="49" charset="-122"/>
              </a:rPr>
              <a:t>3</a:t>
            </a:r>
            <a:r>
              <a:rPr lang="zh-CN" altLang="en-US" sz="2800" b="1" dirty="0">
                <a:solidFill>
                  <a:srgbClr val="DF3C09"/>
                </a:solidFill>
                <a:latin typeface="楷体" panose="02010609060101010101" pitchFamily="49" charset="-122"/>
                <a:ea typeface="楷体" panose="02010609060101010101" pitchFamily="49" charset="-122"/>
              </a:rPr>
              <a:t>）间接寻址及其变形</a:t>
            </a:r>
            <a:endParaRPr kumimoji="0" lang="en-US" altLang="zh-CN" sz="2800" b="1" i="0" u="none" strike="noStrike" kern="1200" cap="none" spc="0" normalizeH="0" baseline="0" noProof="0" dirty="0">
              <a:ln>
                <a:noFill/>
              </a:ln>
              <a:solidFill>
                <a:srgbClr val="DF3C09"/>
              </a:solidFill>
              <a:effectLst/>
              <a:uLnTx/>
              <a:uFillTx/>
              <a:latin typeface="楷体" panose="02010609060101010101" pitchFamily="49" charset="-122"/>
              <a:ea typeface="楷体" panose="02010609060101010101" pitchFamily="49" charset="-122"/>
              <a:cs typeface="+mn-cs"/>
            </a:endParaRPr>
          </a:p>
        </p:txBody>
      </p:sp>
      <p:sp>
        <p:nvSpPr>
          <p:cNvPr id="23" name="Text Box 4"/>
          <p:cNvSpPr txBox="1"/>
          <p:nvPr/>
        </p:nvSpPr>
        <p:spPr>
          <a:xfrm>
            <a:off x="332211" y="1285418"/>
            <a:ext cx="8724631" cy="1815882"/>
          </a:xfrm>
          <a:prstGeom prst="rect">
            <a:avLst/>
          </a:prstGeom>
          <a:noFill/>
          <a:ln w="9525">
            <a:noFill/>
          </a:ln>
        </p:spPr>
        <p:txBody>
          <a:bodyPr wrap="square" anchor="t">
            <a:spAutoFit/>
          </a:bodyPr>
          <a:lstStyle/>
          <a:p>
            <a:pPr lvl="0"/>
            <a:r>
              <a:rPr lang="zh-CN" altLang="en-US" sz="2800" b="1" dirty="0">
                <a:latin typeface="楷体" panose="02010609060101010101" pitchFamily="49" charset="-122"/>
                <a:ea typeface="楷体" panose="02010609060101010101" pitchFamily="49" charset="-122"/>
              </a:rPr>
              <a:t>指令在地址段给出的是寄存器号</a:t>
            </a:r>
            <a:r>
              <a:rPr lang="en-US" altLang="zh-CN" sz="2800" b="1" dirty="0">
                <a:latin typeface="楷体" panose="02010609060101010101" pitchFamily="49" charset="-122"/>
                <a:ea typeface="楷体" panose="02010609060101010101" pitchFamily="49" charset="-122"/>
              </a:rPr>
              <a:t>SP</a:t>
            </a:r>
            <a:r>
              <a:rPr lang="zh-CN" altLang="en-US" sz="2800" b="1" dirty="0">
                <a:latin typeface="楷体" panose="02010609060101010101" pitchFamily="49" charset="-122"/>
                <a:ea typeface="楷体" panose="02010609060101010101" pitchFamily="49" charset="-122"/>
              </a:rPr>
              <a:t>，对</a:t>
            </a:r>
            <a:r>
              <a:rPr lang="en-US" altLang="zh-CN" sz="2800" b="1" dirty="0">
                <a:latin typeface="楷体" panose="02010609060101010101" pitchFamily="49" charset="-122"/>
                <a:ea typeface="楷体" panose="02010609060101010101" pitchFamily="49" charset="-122"/>
              </a:rPr>
              <a:t>SP</a:t>
            </a:r>
            <a:r>
              <a:rPr lang="zh-CN" altLang="en-US" sz="2800" b="1" dirty="0">
                <a:latin typeface="楷体" panose="02010609060101010101" pitchFamily="49" charset="-122"/>
                <a:ea typeface="楷体" panose="02010609060101010101" pitchFamily="49" charset="-122"/>
              </a:rPr>
              <a:t>中的内容进行相应操作（减</a:t>
            </a:r>
            <a:r>
              <a:rPr lang="en-US" altLang="zh-CN" sz="2800" b="1" dirty="0">
                <a:latin typeface="楷体" panose="02010609060101010101" pitchFamily="49" charset="-122"/>
                <a:ea typeface="楷体" panose="02010609060101010101" pitchFamily="49" charset="-122"/>
              </a:rPr>
              <a:t>1</a:t>
            </a:r>
            <a:r>
              <a:rPr lang="zh-CN" altLang="en-US" sz="2800" b="1" dirty="0">
                <a:latin typeface="楷体" panose="02010609060101010101" pitchFamily="49" charset="-122"/>
                <a:ea typeface="楷体" panose="02010609060101010101" pitchFamily="49" charset="-122"/>
              </a:rPr>
              <a:t>或不变，对应压栈或出栈），得到操作数地址</a:t>
            </a:r>
            <a:r>
              <a:rPr lang="en-US" altLang="zh-CN" sz="2800" b="1" dirty="0">
                <a:latin typeface="楷体" panose="02010609060101010101" pitchFamily="49" charset="-122"/>
                <a:ea typeface="楷体" panose="02010609060101010101" pitchFamily="49" charset="-122"/>
              </a:rPr>
              <a:t>A</a:t>
            </a:r>
            <a:r>
              <a:rPr lang="zh-CN" altLang="en-US" sz="2800" b="1" dirty="0">
                <a:latin typeface="楷体" panose="02010609060101010101" pitchFamily="49" charset="-122"/>
                <a:ea typeface="楷体" panose="02010609060101010101" pitchFamily="49" charset="-122"/>
              </a:rPr>
              <a:t>，按地址码</a:t>
            </a:r>
            <a:r>
              <a:rPr lang="en-US" altLang="zh-CN" sz="2800" b="1" dirty="0">
                <a:latin typeface="楷体" panose="02010609060101010101" pitchFamily="49" charset="-122"/>
                <a:ea typeface="楷体" panose="02010609060101010101" pitchFamily="49" charset="-122"/>
              </a:rPr>
              <a:t>A</a:t>
            </a:r>
            <a:r>
              <a:rPr lang="zh-CN" altLang="en-US" sz="2800" b="1" dirty="0">
                <a:latin typeface="楷体" panose="02010609060101010101" pitchFamily="49" charset="-122"/>
                <a:ea typeface="楷体" panose="02010609060101010101" pitchFamily="49" charset="-122"/>
              </a:rPr>
              <a:t>访问主存，从相应单元中读取操作数</a:t>
            </a:r>
            <a:r>
              <a:rPr lang="en-US" altLang="zh-CN" sz="2800" b="1" dirty="0">
                <a:latin typeface="楷体" panose="02010609060101010101" pitchFamily="49" charset="-122"/>
                <a:ea typeface="楷体" panose="02010609060101010101" pitchFamily="49" charset="-122"/>
              </a:rPr>
              <a:t>S</a:t>
            </a:r>
            <a:r>
              <a:rPr lang="zh-CN" altLang="en-US" sz="2800" b="1" dirty="0">
                <a:latin typeface="楷体" panose="02010609060101010101" pitchFamily="49" charset="-122"/>
                <a:ea typeface="楷体" panose="02010609060101010101" pitchFamily="49" charset="-122"/>
              </a:rPr>
              <a:t>。</a:t>
            </a:r>
            <a:endParaRPr lang="zh-CN" altLang="en-US" sz="2800" b="1" dirty="0">
              <a:latin typeface="楷体" panose="02010609060101010101" pitchFamily="49" charset="-122"/>
              <a:ea typeface="楷体" panose="02010609060101010101" pitchFamily="49" charset="-122"/>
            </a:endParaRPr>
          </a:p>
        </p:txBody>
      </p:sp>
      <p:grpSp>
        <p:nvGrpSpPr>
          <p:cNvPr id="46" name="Group 21"/>
          <p:cNvGrpSpPr/>
          <p:nvPr/>
        </p:nvGrpSpPr>
        <p:grpSpPr bwMode="auto">
          <a:xfrm>
            <a:off x="300171" y="3201768"/>
            <a:ext cx="5208589" cy="962029"/>
            <a:chOff x="1248" y="2208"/>
            <a:chExt cx="3281" cy="606"/>
          </a:xfrm>
        </p:grpSpPr>
        <p:sp>
          <p:nvSpPr>
            <p:cNvPr id="47" name="Text Box 22"/>
            <p:cNvSpPr txBox="1">
              <a:spLocks noChangeArrowheads="1"/>
            </p:cNvSpPr>
            <p:nvPr/>
          </p:nvSpPr>
          <p:spPr bwMode="auto">
            <a:xfrm>
              <a:off x="1248" y="2208"/>
              <a:ext cx="3281" cy="601"/>
            </a:xfrm>
            <a:prstGeom prst="rect">
              <a:avLst/>
            </a:prstGeom>
            <a:solidFill>
              <a:srgbClr val="FEFEFA"/>
            </a:solidFill>
            <a:ln w="38100">
              <a:solidFill>
                <a:schemeClr val="tx1"/>
              </a:solidFill>
              <a:miter lim="800000"/>
              <a:headEnd type="none" w="sm" len="sm"/>
              <a:tailEnd type="none" w="sm" len="sm"/>
            </a:ln>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dirty="0">
                  <a:latin typeface="楷体" panose="02010609060101010101" pitchFamily="49" charset="-122"/>
                  <a:ea typeface="楷体" panose="02010609060101010101" pitchFamily="49" charset="-122"/>
                </a:rPr>
                <a:t> OP  </a:t>
              </a:r>
              <a:r>
                <a:rPr lang="zh-CN" altLang="en-US" sz="2800" dirty="0">
                  <a:latin typeface="楷体" panose="02010609060101010101" pitchFamily="49" charset="-122"/>
                  <a:ea typeface="楷体" panose="02010609060101010101" pitchFamily="49" charset="-122"/>
                </a:rPr>
                <a:t>地址</a:t>
              </a:r>
              <a:r>
                <a:rPr lang="en-US" altLang="zh-CN" sz="2800" dirty="0">
                  <a:latin typeface="楷体" panose="02010609060101010101" pitchFamily="49" charset="-122"/>
                  <a:ea typeface="楷体" panose="02010609060101010101" pitchFamily="49" charset="-122"/>
                </a:rPr>
                <a:t>1     </a:t>
              </a:r>
              <a:r>
                <a:rPr lang="zh-CN" altLang="en-US" sz="2800" dirty="0">
                  <a:latin typeface="楷体" panose="02010609060101010101" pitchFamily="49" charset="-122"/>
                  <a:ea typeface="楷体" panose="02010609060101010101" pitchFamily="49" charset="-122"/>
                </a:rPr>
                <a:t>地址</a:t>
              </a:r>
              <a:r>
                <a:rPr lang="en-US" altLang="zh-CN" sz="2800" dirty="0">
                  <a:latin typeface="楷体" panose="02010609060101010101" pitchFamily="49" charset="-122"/>
                  <a:ea typeface="楷体" panose="02010609060101010101" pitchFamily="49" charset="-122"/>
                </a:rPr>
                <a:t>2=100</a:t>
              </a:r>
              <a:endParaRPr lang="en-US" altLang="zh-CN" sz="2800" dirty="0">
                <a:latin typeface="楷体" panose="02010609060101010101" pitchFamily="49" charset="-122"/>
                <a:ea typeface="楷体" panose="02010609060101010101" pitchFamily="49" charset="-122"/>
              </a:endParaRPr>
            </a:p>
            <a:p>
              <a:pPr eaLnBrk="1" hangingPunct="1"/>
              <a:r>
                <a:rPr lang="en-US" altLang="zh-CN" sz="2800" dirty="0">
                  <a:latin typeface="楷体" panose="02010609060101010101" pitchFamily="49" charset="-122"/>
                  <a:ea typeface="楷体" panose="02010609060101010101" pitchFamily="49" charset="-122"/>
                </a:rPr>
                <a:t>           </a:t>
              </a:r>
              <a:r>
                <a:rPr lang="zh-CN" altLang="en-US" sz="2800" dirty="0">
                  <a:latin typeface="楷体" panose="02010609060101010101" pitchFamily="49" charset="-122"/>
                  <a:ea typeface="楷体" panose="02010609060101010101" pitchFamily="49" charset="-122"/>
                </a:rPr>
                <a:t>（寄存器</a:t>
              </a:r>
              <a:r>
                <a:rPr lang="en-US" altLang="zh-CN" sz="2800" dirty="0">
                  <a:latin typeface="楷体" panose="02010609060101010101" pitchFamily="49" charset="-122"/>
                  <a:ea typeface="楷体" panose="02010609060101010101" pitchFamily="49" charset="-122"/>
                </a:rPr>
                <a:t>SP</a:t>
              </a:r>
              <a:r>
                <a:rPr lang="zh-CN" altLang="en-US" sz="2800" dirty="0">
                  <a:latin typeface="楷体" panose="02010609060101010101" pitchFamily="49" charset="-122"/>
                  <a:ea typeface="楷体" panose="02010609060101010101" pitchFamily="49" charset="-122"/>
                </a:rPr>
                <a:t>编号）</a:t>
              </a:r>
              <a:endParaRPr lang="en-US" altLang="zh-CN" sz="2800" dirty="0">
                <a:latin typeface="楷体" panose="02010609060101010101" pitchFamily="49" charset="-122"/>
                <a:ea typeface="楷体" panose="02010609060101010101" pitchFamily="49" charset="-122"/>
              </a:endParaRPr>
            </a:p>
          </p:txBody>
        </p:sp>
        <p:sp>
          <p:nvSpPr>
            <p:cNvPr id="48" name="Line 23"/>
            <p:cNvSpPr>
              <a:spLocks noChangeShapeType="1"/>
            </p:cNvSpPr>
            <p:nvPr/>
          </p:nvSpPr>
          <p:spPr bwMode="auto">
            <a:xfrm flipH="1">
              <a:off x="1755" y="2208"/>
              <a:ext cx="0" cy="601"/>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sz="2800">
                <a:latin typeface="楷体" panose="02010609060101010101" pitchFamily="49" charset="-122"/>
                <a:ea typeface="楷体" panose="02010609060101010101" pitchFamily="49" charset="-122"/>
              </a:endParaRPr>
            </a:p>
          </p:txBody>
        </p:sp>
        <p:sp>
          <p:nvSpPr>
            <p:cNvPr id="49" name="Line 24"/>
            <p:cNvSpPr>
              <a:spLocks noChangeShapeType="1"/>
            </p:cNvSpPr>
            <p:nvPr/>
          </p:nvSpPr>
          <p:spPr bwMode="auto">
            <a:xfrm flipH="1">
              <a:off x="2546" y="2208"/>
              <a:ext cx="0" cy="606"/>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sz="2800">
                <a:latin typeface="楷体" panose="02010609060101010101" pitchFamily="49" charset="-122"/>
                <a:ea typeface="楷体" panose="02010609060101010101" pitchFamily="49" charset="-122"/>
              </a:endParaRPr>
            </a:p>
          </p:txBody>
        </p:sp>
      </p:grpSp>
      <p:sp>
        <p:nvSpPr>
          <p:cNvPr id="50" name="Line 78"/>
          <p:cNvSpPr>
            <a:spLocks noChangeShapeType="1"/>
          </p:cNvSpPr>
          <p:nvPr/>
        </p:nvSpPr>
        <p:spPr bwMode="auto">
          <a:xfrm flipH="1">
            <a:off x="3698527" y="4163797"/>
            <a:ext cx="1" cy="293553"/>
          </a:xfrm>
          <a:prstGeom prst="line">
            <a:avLst/>
          </a:prstGeom>
          <a:noFill/>
          <a:ln w="38100">
            <a:solidFill>
              <a:srgbClr val="000000"/>
            </a:solidFill>
            <a:round/>
            <a:headEnd type="none" w="med" len="med"/>
            <a:tailEnd type="triangle" w="med" len="me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51" name="Line 78"/>
          <p:cNvSpPr>
            <a:spLocks noChangeShapeType="1"/>
          </p:cNvSpPr>
          <p:nvPr/>
        </p:nvSpPr>
        <p:spPr bwMode="auto">
          <a:xfrm>
            <a:off x="4426720" y="4785360"/>
            <a:ext cx="678212" cy="249"/>
          </a:xfrm>
          <a:prstGeom prst="line">
            <a:avLst/>
          </a:prstGeom>
          <a:noFill/>
          <a:ln w="38100">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sz="2400" dirty="0">
              <a:latin typeface="楷体" panose="02010609060101010101" pitchFamily="49" charset="-122"/>
              <a:ea typeface="楷体" panose="02010609060101010101" pitchFamily="49" charset="-122"/>
            </a:endParaRPr>
          </a:p>
        </p:txBody>
      </p:sp>
      <p:sp>
        <p:nvSpPr>
          <p:cNvPr id="52" name="Text Box 74"/>
          <p:cNvSpPr txBox="1">
            <a:spLocks noChangeArrowheads="1"/>
          </p:cNvSpPr>
          <p:nvPr/>
        </p:nvSpPr>
        <p:spPr bwMode="auto">
          <a:xfrm>
            <a:off x="2354209" y="4463116"/>
            <a:ext cx="692951"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dirty="0">
                <a:latin typeface="楷体" panose="02010609060101010101" pitchFamily="49" charset="-122"/>
                <a:ea typeface="楷体" panose="02010609060101010101" pitchFamily="49" charset="-122"/>
              </a:rPr>
              <a:t>SP</a:t>
            </a:r>
            <a:endParaRPr lang="en-US" altLang="zh-CN" sz="2800" dirty="0">
              <a:latin typeface="楷体" panose="02010609060101010101" pitchFamily="49" charset="-122"/>
              <a:ea typeface="楷体" panose="02010609060101010101" pitchFamily="49" charset="-122"/>
            </a:endParaRPr>
          </a:p>
        </p:txBody>
      </p:sp>
      <p:sp>
        <p:nvSpPr>
          <p:cNvPr id="53" name="Text Box 74"/>
          <p:cNvSpPr txBox="1">
            <a:spLocks noChangeArrowheads="1"/>
          </p:cNvSpPr>
          <p:nvPr/>
        </p:nvSpPr>
        <p:spPr bwMode="auto">
          <a:xfrm>
            <a:off x="3023347" y="4471350"/>
            <a:ext cx="1322805" cy="523220"/>
          </a:xfrm>
          <a:prstGeom prst="rect">
            <a:avLst/>
          </a:prstGeom>
          <a:solidFill>
            <a:schemeClr val="bg1"/>
          </a:solidFill>
          <a:ln w="38100">
            <a:solidFill>
              <a:schemeClr val="tx1"/>
            </a:solidFill>
          </a:ln>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algn="ctr">
              <a:spcBef>
                <a:spcPct val="50000"/>
              </a:spcBef>
            </a:pPr>
            <a:r>
              <a:rPr lang="en-US" altLang="zh-CN" sz="2800" dirty="0">
                <a:latin typeface="楷体" panose="02010609060101010101" pitchFamily="49" charset="-122"/>
                <a:ea typeface="楷体" panose="02010609060101010101" pitchFamily="49" charset="-122"/>
              </a:rPr>
              <a:t>A</a:t>
            </a:r>
            <a:endParaRPr lang="en-US" altLang="zh-CN" sz="2800" dirty="0">
              <a:latin typeface="楷体" panose="02010609060101010101" pitchFamily="49" charset="-122"/>
              <a:ea typeface="楷体" panose="02010609060101010101" pitchFamily="49" charset="-122"/>
            </a:endParaRPr>
          </a:p>
        </p:txBody>
      </p:sp>
      <p:grpSp>
        <p:nvGrpSpPr>
          <p:cNvPr id="7" name="组合 6"/>
          <p:cNvGrpSpPr/>
          <p:nvPr/>
        </p:nvGrpSpPr>
        <p:grpSpPr>
          <a:xfrm>
            <a:off x="5229285" y="3345764"/>
            <a:ext cx="3722400" cy="3160861"/>
            <a:chOff x="5274812" y="3392338"/>
            <a:chExt cx="3722400" cy="3160861"/>
          </a:xfrm>
        </p:grpSpPr>
        <p:sp>
          <p:nvSpPr>
            <p:cNvPr id="59" name="Text Box 74"/>
            <p:cNvSpPr txBox="1">
              <a:spLocks noChangeArrowheads="1"/>
            </p:cNvSpPr>
            <p:nvPr/>
          </p:nvSpPr>
          <p:spPr bwMode="auto">
            <a:xfrm>
              <a:off x="5274812" y="4477945"/>
              <a:ext cx="90500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dirty="0">
                  <a:latin typeface="楷体" panose="02010609060101010101" pitchFamily="49" charset="-122"/>
                  <a:ea typeface="楷体" panose="02010609060101010101" pitchFamily="49" charset="-122"/>
                </a:rPr>
                <a:t>栈顶</a:t>
              </a:r>
              <a:endParaRPr lang="en-US" altLang="zh-CN" sz="2800" dirty="0">
                <a:latin typeface="楷体" panose="02010609060101010101" pitchFamily="49" charset="-122"/>
                <a:ea typeface="楷体" panose="02010609060101010101" pitchFamily="49" charset="-122"/>
              </a:endParaRPr>
            </a:p>
          </p:txBody>
        </p:sp>
        <p:sp>
          <p:nvSpPr>
            <p:cNvPr id="41" name="Text Box 74"/>
            <p:cNvSpPr txBox="1">
              <a:spLocks noChangeArrowheads="1"/>
            </p:cNvSpPr>
            <p:nvPr/>
          </p:nvSpPr>
          <p:spPr bwMode="auto">
            <a:xfrm>
              <a:off x="5274813" y="6015693"/>
              <a:ext cx="90500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dirty="0">
                  <a:latin typeface="楷体" panose="02010609060101010101" pitchFamily="49" charset="-122"/>
                  <a:ea typeface="楷体" panose="02010609060101010101" pitchFamily="49" charset="-122"/>
                </a:rPr>
                <a:t>栈底</a:t>
              </a:r>
              <a:endParaRPr lang="en-US" altLang="zh-CN" sz="2800" dirty="0">
                <a:latin typeface="楷体" panose="02010609060101010101" pitchFamily="49" charset="-122"/>
                <a:ea typeface="楷体" panose="02010609060101010101" pitchFamily="49" charset="-122"/>
              </a:endParaRPr>
            </a:p>
          </p:txBody>
        </p:sp>
        <p:sp>
          <p:nvSpPr>
            <p:cNvPr id="55" name="Rectangle 71"/>
            <p:cNvSpPr>
              <a:spLocks noChangeArrowheads="1"/>
            </p:cNvSpPr>
            <p:nvPr/>
          </p:nvSpPr>
          <p:spPr bwMode="auto">
            <a:xfrm>
              <a:off x="6188849" y="3400964"/>
              <a:ext cx="1772315" cy="3152235"/>
            </a:xfrm>
            <a:prstGeom prst="rect">
              <a:avLst/>
            </a:prstGeom>
            <a:solidFill>
              <a:srgbClr val="FFFFFF"/>
            </a:solidFill>
            <a:ln w="38100">
              <a:solidFill>
                <a:srgbClr val="000000"/>
              </a:solidFill>
              <a:miter lim="800000"/>
            </a:ln>
          </p:spPr>
          <p:txBody>
            <a:bodyPr wrap="none" anchor="ct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endParaRPr lang="zh-CN" altLang="en-US" sz="2400" dirty="0">
                <a:latin typeface="楷体" panose="02010609060101010101" pitchFamily="49" charset="-122"/>
                <a:ea typeface="楷体" panose="02010609060101010101" pitchFamily="49" charset="-122"/>
              </a:endParaRPr>
            </a:p>
          </p:txBody>
        </p:sp>
        <p:sp>
          <p:nvSpPr>
            <p:cNvPr id="56" name="Line 72"/>
            <p:cNvSpPr>
              <a:spLocks noChangeShapeType="1"/>
            </p:cNvSpPr>
            <p:nvPr/>
          </p:nvSpPr>
          <p:spPr bwMode="auto">
            <a:xfrm>
              <a:off x="6188849" y="3934365"/>
              <a:ext cx="1772315" cy="1588"/>
            </a:xfrm>
            <a:prstGeom prst="line">
              <a:avLst/>
            </a:prstGeom>
            <a:noFill/>
            <a:ln w="38100">
              <a:solidFill>
                <a:srgbClr val="000000"/>
              </a:solidFill>
              <a:roun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57" name="Line 73"/>
            <p:cNvSpPr>
              <a:spLocks noChangeShapeType="1"/>
            </p:cNvSpPr>
            <p:nvPr/>
          </p:nvSpPr>
          <p:spPr bwMode="auto">
            <a:xfrm>
              <a:off x="6188849" y="4467765"/>
              <a:ext cx="1772315" cy="1588"/>
            </a:xfrm>
            <a:prstGeom prst="line">
              <a:avLst/>
            </a:prstGeom>
            <a:noFill/>
            <a:ln w="38100">
              <a:solidFill>
                <a:srgbClr val="000000"/>
              </a:solidFill>
              <a:roun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37" name="Text Box 74"/>
            <p:cNvSpPr txBox="1">
              <a:spLocks noChangeArrowheads="1"/>
            </p:cNvSpPr>
            <p:nvPr/>
          </p:nvSpPr>
          <p:spPr bwMode="auto">
            <a:xfrm>
              <a:off x="6197879" y="3953487"/>
              <a:ext cx="177231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2800" dirty="0">
                  <a:latin typeface="楷体" panose="02010609060101010101" pitchFamily="49" charset="-122"/>
                  <a:ea typeface="楷体" panose="02010609060101010101" pitchFamily="49" charset="-122"/>
                </a:rPr>
                <a:t>尚未存入</a:t>
              </a:r>
              <a:endParaRPr lang="en-US" altLang="zh-CN" sz="2800" dirty="0">
                <a:latin typeface="楷体" panose="02010609060101010101" pitchFamily="49" charset="-122"/>
                <a:ea typeface="楷体" panose="02010609060101010101" pitchFamily="49" charset="-122"/>
              </a:endParaRPr>
            </a:p>
          </p:txBody>
        </p:sp>
        <p:sp>
          <p:nvSpPr>
            <p:cNvPr id="38" name="Text Box 74"/>
            <p:cNvSpPr txBox="1">
              <a:spLocks noChangeArrowheads="1"/>
            </p:cNvSpPr>
            <p:nvPr/>
          </p:nvSpPr>
          <p:spPr bwMode="auto">
            <a:xfrm>
              <a:off x="6160277" y="3392338"/>
              <a:ext cx="177231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2800" dirty="0">
                  <a:latin typeface="楷体" panose="02010609060101010101" pitchFamily="49" charset="-122"/>
                  <a:ea typeface="楷体" panose="02010609060101010101" pitchFamily="49" charset="-122"/>
                </a:rPr>
                <a:t>……</a:t>
              </a:r>
              <a:endParaRPr lang="en-US" altLang="zh-CN" sz="2800" dirty="0">
                <a:latin typeface="楷体" panose="02010609060101010101" pitchFamily="49" charset="-122"/>
                <a:ea typeface="楷体" panose="02010609060101010101" pitchFamily="49" charset="-122"/>
              </a:endParaRPr>
            </a:p>
          </p:txBody>
        </p:sp>
        <p:sp>
          <p:nvSpPr>
            <p:cNvPr id="39" name="Line 73"/>
            <p:cNvSpPr>
              <a:spLocks noChangeShapeType="1"/>
            </p:cNvSpPr>
            <p:nvPr/>
          </p:nvSpPr>
          <p:spPr bwMode="auto">
            <a:xfrm>
              <a:off x="6197879" y="4963237"/>
              <a:ext cx="1772315" cy="1588"/>
            </a:xfrm>
            <a:prstGeom prst="line">
              <a:avLst/>
            </a:prstGeom>
            <a:noFill/>
            <a:ln w="38100">
              <a:solidFill>
                <a:srgbClr val="000000"/>
              </a:solidFill>
              <a:roun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42" name="Line 73"/>
            <p:cNvSpPr>
              <a:spLocks noChangeShapeType="1"/>
            </p:cNvSpPr>
            <p:nvPr/>
          </p:nvSpPr>
          <p:spPr bwMode="auto">
            <a:xfrm>
              <a:off x="6188849" y="5450561"/>
              <a:ext cx="1772315" cy="1588"/>
            </a:xfrm>
            <a:prstGeom prst="line">
              <a:avLst/>
            </a:prstGeom>
            <a:noFill/>
            <a:ln w="38100">
              <a:solidFill>
                <a:srgbClr val="000000"/>
              </a:solidFill>
              <a:roun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43" name="Line 73"/>
            <p:cNvSpPr>
              <a:spLocks noChangeShapeType="1"/>
            </p:cNvSpPr>
            <p:nvPr/>
          </p:nvSpPr>
          <p:spPr bwMode="auto">
            <a:xfrm>
              <a:off x="6197878" y="6000292"/>
              <a:ext cx="1772315" cy="1588"/>
            </a:xfrm>
            <a:prstGeom prst="line">
              <a:avLst/>
            </a:prstGeom>
            <a:noFill/>
            <a:ln w="38100">
              <a:solidFill>
                <a:srgbClr val="000000"/>
              </a:solidFill>
              <a:roun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44" name="Text Box 74"/>
            <p:cNvSpPr txBox="1">
              <a:spLocks noChangeArrowheads="1"/>
            </p:cNvSpPr>
            <p:nvPr/>
          </p:nvSpPr>
          <p:spPr bwMode="auto">
            <a:xfrm>
              <a:off x="6160200" y="5451343"/>
              <a:ext cx="177231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2800" dirty="0">
                  <a:latin typeface="楷体" panose="02010609060101010101" pitchFamily="49" charset="-122"/>
                  <a:ea typeface="楷体" panose="02010609060101010101" pitchFamily="49" charset="-122"/>
                </a:rPr>
                <a:t>……</a:t>
              </a:r>
              <a:endParaRPr lang="en-US" altLang="zh-CN" sz="2800" dirty="0">
                <a:latin typeface="楷体" panose="02010609060101010101" pitchFamily="49" charset="-122"/>
                <a:ea typeface="楷体" panose="02010609060101010101" pitchFamily="49" charset="-122"/>
              </a:endParaRPr>
            </a:p>
          </p:txBody>
        </p:sp>
        <p:sp>
          <p:nvSpPr>
            <p:cNvPr id="45" name="右大括号 44"/>
            <p:cNvSpPr/>
            <p:nvPr/>
          </p:nvSpPr>
          <p:spPr>
            <a:xfrm>
              <a:off x="8034963" y="4020162"/>
              <a:ext cx="114300" cy="2450168"/>
            </a:xfrm>
            <a:prstGeom prst="rightBrace">
              <a:avLst>
                <a:gd name="adj1" fmla="val 101111"/>
                <a:gd name="adj2" fmla="val 50000"/>
              </a:avLst>
            </a:prstGeom>
            <a:noFill/>
            <a:ln w="19050" cap="flat" cmpd="sng">
              <a:solidFill>
                <a:srgbClr val="000000"/>
              </a:solidFill>
              <a:prstDash val="solid"/>
              <a:headEnd type="none" w="med" len="med"/>
              <a:tailEnd type="none" w="med" len="med"/>
            </a:ln>
          </p:spPr>
        </p:sp>
        <p:sp>
          <p:nvSpPr>
            <p:cNvPr id="61" name="Text Box 74"/>
            <p:cNvSpPr txBox="1">
              <a:spLocks noChangeArrowheads="1"/>
            </p:cNvSpPr>
            <p:nvPr/>
          </p:nvSpPr>
          <p:spPr bwMode="auto">
            <a:xfrm>
              <a:off x="8092205" y="4875758"/>
              <a:ext cx="90500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dirty="0">
                  <a:latin typeface="楷体" panose="02010609060101010101" pitchFamily="49" charset="-122"/>
                  <a:ea typeface="楷体" panose="02010609060101010101" pitchFamily="49" charset="-122"/>
                </a:rPr>
                <a:t>堆栈</a:t>
              </a:r>
              <a:endParaRPr lang="en-US" altLang="zh-CN" sz="2800" dirty="0">
                <a:latin typeface="楷体" panose="02010609060101010101" pitchFamily="49" charset="-122"/>
                <a:ea typeface="楷体" panose="02010609060101010101" pitchFamily="49" charset="-122"/>
              </a:endParaRPr>
            </a:p>
          </p:txBody>
        </p:sp>
      </p:grpSp>
      <p:sp>
        <p:nvSpPr>
          <p:cNvPr id="62" name="Text Box 74"/>
          <p:cNvSpPr txBox="1">
            <a:spLocks noChangeArrowheads="1"/>
          </p:cNvSpPr>
          <p:nvPr/>
        </p:nvSpPr>
        <p:spPr bwMode="auto">
          <a:xfrm>
            <a:off x="6087583" y="4402385"/>
            <a:ext cx="177231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2800" dirty="0">
                <a:latin typeface="楷体" panose="02010609060101010101" pitchFamily="49" charset="-122"/>
                <a:ea typeface="楷体" panose="02010609060101010101" pitchFamily="49" charset="-122"/>
              </a:rPr>
              <a:t>操作数</a:t>
            </a:r>
            <a:r>
              <a:rPr lang="en-US" altLang="zh-CN" sz="2800" dirty="0">
                <a:latin typeface="楷体" panose="02010609060101010101" pitchFamily="49" charset="-122"/>
                <a:ea typeface="楷体" panose="02010609060101010101" pitchFamily="49" charset="-122"/>
              </a:rPr>
              <a:t>S</a:t>
            </a:r>
            <a:endParaRPr lang="en-US" altLang="zh-CN" sz="2800" dirty="0">
              <a:latin typeface="楷体" panose="02010609060101010101" pitchFamily="49" charset="-122"/>
              <a:ea typeface="楷体" panose="020106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3">
                                            <p:txEl>
                                              <p:pRg st="0" end="0"/>
                                            </p:txEl>
                                          </p:spTgt>
                                        </p:tgtEl>
                                        <p:attrNameLst>
                                          <p:attrName>style.visibility</p:attrName>
                                        </p:attrNameLst>
                                      </p:cBhvr>
                                      <p:to>
                                        <p:strVal val="visible"/>
                                      </p:to>
                                    </p:set>
                                    <p:animEffect transition="in" filter="wipe(left)">
                                      <p:cBhvr>
                                        <p:cTn id="7" dur="500"/>
                                        <p:tgtEl>
                                          <p:spTgt spid="2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nodeType="clickEffect">
                                  <p:stCondLst>
                                    <p:cond delay="0"/>
                                  </p:stCondLst>
                                  <p:childTnLst>
                                    <p:set>
                                      <p:cBhvr>
                                        <p:cTn id="11" dur="1" fill="hold">
                                          <p:stCondLst>
                                            <p:cond delay="0"/>
                                          </p:stCondLst>
                                        </p:cTn>
                                        <p:tgtEl>
                                          <p:spTgt spid="46"/>
                                        </p:tgtEl>
                                        <p:attrNameLst>
                                          <p:attrName>style.visibility</p:attrName>
                                        </p:attrNameLst>
                                      </p:cBhvr>
                                      <p:to>
                                        <p:strVal val="visible"/>
                                      </p:to>
                                    </p:set>
                                    <p:anim calcmode="lin" valueType="num">
                                      <p:cBhvr additive="base">
                                        <p:cTn id="12" dur="500" fill="hold"/>
                                        <p:tgtEl>
                                          <p:spTgt spid="46"/>
                                        </p:tgtEl>
                                        <p:attrNameLst>
                                          <p:attrName>ppt_x</p:attrName>
                                        </p:attrNameLst>
                                      </p:cBhvr>
                                      <p:tavLst>
                                        <p:tav tm="0">
                                          <p:val>
                                            <p:strVal val="1+#ppt_w/2"/>
                                          </p:val>
                                        </p:tav>
                                        <p:tav tm="100000">
                                          <p:val>
                                            <p:strVal val="#ppt_x"/>
                                          </p:val>
                                        </p:tav>
                                      </p:tavLst>
                                    </p:anim>
                                    <p:anim calcmode="lin" valueType="num">
                                      <p:cBhvr additive="base">
                                        <p:cTn id="13" dur="500" fill="hold"/>
                                        <p:tgtEl>
                                          <p:spTgt spid="46"/>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wipe(up)">
                                      <p:cBhvr>
                                        <p:cTn id="18" dur="5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nodeType="clickEffect">
                                  <p:stCondLst>
                                    <p:cond delay="0"/>
                                  </p:stCondLst>
                                  <p:childTnLst>
                                    <p:set>
                                      <p:cBhvr>
                                        <p:cTn id="22" dur="1" fill="hold">
                                          <p:stCondLst>
                                            <p:cond delay="0"/>
                                          </p:stCondLst>
                                        </p:cTn>
                                        <p:tgtEl>
                                          <p:spTgt spid="50"/>
                                        </p:tgtEl>
                                        <p:attrNameLst>
                                          <p:attrName>style.visibility</p:attrName>
                                        </p:attrNameLst>
                                      </p:cBhvr>
                                      <p:to>
                                        <p:strVal val="visible"/>
                                      </p:to>
                                    </p:set>
                                    <p:animEffect transition="in" filter="wipe(up)">
                                      <p:cBhvr>
                                        <p:cTn id="23" dur="500"/>
                                        <p:tgtEl>
                                          <p:spTgt spid="50"/>
                                        </p:tgtEl>
                                      </p:cBhvr>
                                    </p:animEffect>
                                  </p:childTnLst>
                                </p:cTn>
                              </p:par>
                            </p:childTnLst>
                          </p:cTn>
                        </p:par>
                        <p:par>
                          <p:cTn id="24" fill="hold">
                            <p:stCondLst>
                              <p:cond delay="500"/>
                            </p:stCondLst>
                            <p:childTnLst>
                              <p:par>
                                <p:cTn id="25" presetID="22" presetClass="entr" presetSubtype="8" fill="hold" grpId="0" nodeType="afterEffect">
                                  <p:stCondLst>
                                    <p:cond delay="0"/>
                                  </p:stCondLst>
                                  <p:childTnLst>
                                    <p:set>
                                      <p:cBhvr>
                                        <p:cTn id="26" dur="1" fill="hold">
                                          <p:stCondLst>
                                            <p:cond delay="0"/>
                                          </p:stCondLst>
                                        </p:cTn>
                                        <p:tgtEl>
                                          <p:spTgt spid="52"/>
                                        </p:tgtEl>
                                        <p:attrNameLst>
                                          <p:attrName>style.visibility</p:attrName>
                                        </p:attrNameLst>
                                      </p:cBhvr>
                                      <p:to>
                                        <p:strVal val="visible"/>
                                      </p:to>
                                    </p:set>
                                    <p:animEffect transition="in" filter="wipe(left)">
                                      <p:cBhvr>
                                        <p:cTn id="27" dur="500"/>
                                        <p:tgtEl>
                                          <p:spTgt spid="52"/>
                                        </p:tgtEl>
                                      </p:cBhvr>
                                    </p:animEffect>
                                  </p:childTnLst>
                                </p:cTn>
                              </p:par>
                            </p:childTnLst>
                          </p:cTn>
                        </p:par>
                        <p:par>
                          <p:cTn id="28" fill="hold">
                            <p:stCondLst>
                              <p:cond delay="1000"/>
                            </p:stCondLst>
                            <p:childTnLst>
                              <p:par>
                                <p:cTn id="29" presetID="22" presetClass="entr" presetSubtype="8" fill="hold" grpId="0" nodeType="afterEffect">
                                  <p:stCondLst>
                                    <p:cond delay="0"/>
                                  </p:stCondLst>
                                  <p:childTnLst>
                                    <p:set>
                                      <p:cBhvr>
                                        <p:cTn id="30" dur="1" fill="hold">
                                          <p:stCondLst>
                                            <p:cond delay="0"/>
                                          </p:stCondLst>
                                        </p:cTn>
                                        <p:tgtEl>
                                          <p:spTgt spid="53"/>
                                        </p:tgtEl>
                                        <p:attrNameLst>
                                          <p:attrName>style.visibility</p:attrName>
                                        </p:attrNameLst>
                                      </p:cBhvr>
                                      <p:to>
                                        <p:strVal val="visible"/>
                                      </p:to>
                                    </p:set>
                                    <p:animEffect transition="in" filter="wipe(left)">
                                      <p:cBhvr>
                                        <p:cTn id="31" dur="500"/>
                                        <p:tgtEl>
                                          <p:spTgt spid="53"/>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51"/>
                                        </p:tgtEl>
                                        <p:attrNameLst>
                                          <p:attrName>style.visibility</p:attrName>
                                        </p:attrNameLst>
                                      </p:cBhvr>
                                      <p:to>
                                        <p:strVal val="visible"/>
                                      </p:to>
                                    </p:set>
                                    <p:animEffect transition="in" filter="wipe(left)">
                                      <p:cBhvr>
                                        <p:cTn id="36" dur="500"/>
                                        <p:tgtEl>
                                          <p:spTgt spid="51"/>
                                        </p:tgtEl>
                                      </p:cBhvr>
                                    </p:animEffect>
                                  </p:childTnLst>
                                </p:cTn>
                              </p:par>
                            </p:childTnLst>
                          </p:cTn>
                        </p:par>
                        <p:par>
                          <p:cTn id="37" fill="hold">
                            <p:stCondLst>
                              <p:cond delay="500"/>
                            </p:stCondLst>
                            <p:childTnLst>
                              <p:par>
                                <p:cTn id="38" presetID="22" presetClass="entr" presetSubtype="8" fill="hold" grpId="0" nodeType="afterEffect">
                                  <p:stCondLst>
                                    <p:cond delay="0"/>
                                  </p:stCondLst>
                                  <p:childTnLst>
                                    <p:set>
                                      <p:cBhvr>
                                        <p:cTn id="39" dur="1" fill="hold">
                                          <p:stCondLst>
                                            <p:cond delay="0"/>
                                          </p:stCondLst>
                                        </p:cTn>
                                        <p:tgtEl>
                                          <p:spTgt spid="62"/>
                                        </p:tgtEl>
                                        <p:attrNameLst>
                                          <p:attrName>style.visibility</p:attrName>
                                        </p:attrNameLst>
                                      </p:cBhvr>
                                      <p:to>
                                        <p:strVal val="visible"/>
                                      </p:to>
                                    </p:set>
                                    <p:animEffect transition="in" filter="wipe(left)">
                                      <p:cBhvr>
                                        <p:cTn id="40" dur="50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build="p"/>
      <p:bldP spid="52" grpId="0"/>
      <p:bldP spid="53" grpId="0" animBg="1"/>
      <p:bldP spid="62"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9165780" cy="6909474"/>
          </a:xfrm>
          <a:prstGeom prst="rect">
            <a:avLst/>
          </a:prstGeom>
        </p:spPr>
      </p:pic>
      <p:sp>
        <p:nvSpPr>
          <p:cNvPr id="22" name="矩形 21"/>
          <p:cNvSpPr/>
          <p:nvPr/>
        </p:nvSpPr>
        <p:spPr>
          <a:xfrm>
            <a:off x="-9030" y="0"/>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1" i="0" u="none" strike="noStrike" kern="1200" cap="none" spc="0" normalizeH="0" baseline="0" noProof="0" dirty="0">
                <a:ln>
                  <a:noFill/>
                </a:ln>
                <a:solidFill>
                  <a:prstClr val="white"/>
                </a:solidFill>
                <a:effectLst/>
                <a:uLnTx/>
                <a:uFillTx/>
                <a:latin typeface="隶书" panose="02010509060101010101" pitchFamily="49" charset="-122"/>
                <a:ea typeface="隶书" panose="02010509060101010101" pitchFamily="49" charset="-122"/>
                <a:cs typeface="+mn-cs"/>
              </a:rPr>
              <a:t>二、寻址方式</a:t>
            </a:r>
            <a:endParaRPr kumimoji="0" lang="zh-CN" altLang="en-US" sz="2800" b="1" i="0" u="none" strike="noStrike" kern="1200" cap="none" spc="0" normalizeH="0" baseline="0" noProof="0" dirty="0">
              <a:ln>
                <a:noFill/>
              </a:ln>
              <a:solidFill>
                <a:prstClr val="white"/>
              </a:solidFill>
              <a:effectLst/>
              <a:uLnTx/>
              <a:uFillTx/>
              <a:latin typeface="隶书" panose="02010509060101010101" pitchFamily="49" charset="-122"/>
              <a:ea typeface="隶书" panose="02010509060101010101" pitchFamily="49" charset="-122"/>
              <a:cs typeface="+mn-cs"/>
            </a:endParaRPr>
          </a:p>
        </p:txBody>
      </p:sp>
      <p:cxnSp>
        <p:nvCxnSpPr>
          <p:cNvPr id="31" name="直接连接符 30"/>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defRPr/>
            </a:pPr>
            <a:fld id="{52705CC4-41C6-4881-BC5C-073321AE2D90}" type="datetime1">
              <a:rPr kumimoji="0" lang="zh-CN" altLang="en-US" sz="1200" b="0" i="0" u="none" strike="noStrike" kern="1200" cap="none" spc="0" normalizeH="0" baseline="0" noProof="0" smtClean="0">
                <a:ln>
                  <a:noFill/>
                </a:ln>
                <a:solidFill>
                  <a:prstClr val="black">
                    <a:tint val="75000"/>
                  </a:prstClr>
                </a:solidFill>
                <a:effectLst/>
                <a:uLnTx/>
                <a:uFillTx/>
                <a:latin typeface="Calibri" panose="020F0502020204030204"/>
                <a:ea typeface="等线" panose="02010600030101010101" pitchFamily="2" charset="-122"/>
                <a:cs typeface="+mn-cs"/>
              </a:rPr>
            </a:fld>
            <a:endParaRPr kumimoji="0" lang="zh-CN" altLang="en-US" sz="1200" b="0" i="0" u="none" strike="noStrike" kern="1200" cap="none" spc="0" normalizeH="0" baseline="0" noProof="0" dirty="0">
              <a:ln>
                <a:noFill/>
              </a:ln>
              <a:solidFill>
                <a:prstClr val="black">
                  <a:tint val="75000"/>
                </a:prstClr>
              </a:solidFill>
              <a:effectLst/>
              <a:uLnTx/>
              <a:uFillTx/>
              <a:latin typeface="Calibri" panose="020F0502020204030204"/>
              <a:ea typeface="等线"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rPr>
              <a:t>计算机组成原理</a:t>
            </a:r>
            <a:r>
              <a:rPr kumimoji="0" lang="en-US" altLang="zh-CN" sz="12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rPr>
              <a:t>--</a:t>
            </a:r>
            <a:r>
              <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rPr>
              <a:t>第二章 指令系统</a:t>
            </a:r>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endParaRPr>
          </a:p>
        </p:txBody>
      </p:sp>
      <p:sp>
        <p:nvSpPr>
          <p:cNvPr id="8" name="灯片编号占位符 7"/>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CD331227-691F-4B7F-8493-F4368ED92163}" type="slidenum">
              <a:rPr kumimoji="0" lang="zh-CN" altLang="en-US" sz="1200" b="0" i="0" u="none" strike="noStrike" kern="1200" cap="none" spc="0" normalizeH="0" baseline="0" noProof="0" smtClean="0">
                <a:ln>
                  <a:noFill/>
                </a:ln>
                <a:solidFill>
                  <a:prstClr val="black">
                    <a:tint val="75000"/>
                  </a:prstClr>
                </a:solidFill>
                <a:effectLst/>
                <a:uLnTx/>
                <a:uFillTx/>
                <a:latin typeface="Calibri" panose="020F0502020204030204"/>
                <a:ea typeface="等线" panose="02010600030101010101" pitchFamily="2" charset="-122"/>
                <a:cs typeface="+mn-cs"/>
              </a:rPr>
            </a:fld>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endParaRPr>
          </a:p>
        </p:txBody>
      </p:sp>
      <p:sp>
        <p:nvSpPr>
          <p:cNvPr id="17" name="Text Box 4"/>
          <p:cNvSpPr txBox="1"/>
          <p:nvPr/>
        </p:nvSpPr>
        <p:spPr>
          <a:xfrm>
            <a:off x="141423" y="739198"/>
            <a:ext cx="6723833" cy="637675"/>
          </a:xfrm>
          <a:prstGeom prst="rect">
            <a:avLst/>
          </a:prstGeom>
          <a:noFill/>
          <a:ln w="9525">
            <a:noFill/>
          </a:ln>
        </p:spPr>
        <p:txBody>
          <a:bodyPr wrap="square" anchor="t">
            <a:spAutoFit/>
          </a:bodyPr>
          <a:lstStyle/>
          <a:p>
            <a:pPr lvl="0">
              <a:lnSpc>
                <a:spcPct val="150000"/>
              </a:lnSpc>
            </a:pPr>
            <a:r>
              <a:rPr kumimoji="0" lang="zh-CN" altLang="en-US" sz="2800" b="1" i="0" u="none" strike="noStrike" kern="1200" cap="none" spc="0" normalizeH="0" baseline="0" noProof="0" dirty="0">
                <a:ln>
                  <a:noFill/>
                </a:ln>
                <a:solidFill>
                  <a:srgbClr val="DF3C09"/>
                </a:solidFill>
                <a:effectLst/>
                <a:uLnTx/>
                <a:uFillTx/>
                <a:latin typeface="楷体" panose="02010609060101010101" pitchFamily="49" charset="-122"/>
                <a:ea typeface="楷体" panose="02010609060101010101" pitchFamily="49" charset="-122"/>
                <a:cs typeface="+mn-cs"/>
              </a:rPr>
              <a:t>（</a:t>
            </a:r>
            <a:r>
              <a:rPr lang="en-US" altLang="zh-CN" sz="2800" b="1" dirty="0">
                <a:solidFill>
                  <a:srgbClr val="DF3C09"/>
                </a:solidFill>
                <a:latin typeface="楷体" panose="02010609060101010101" pitchFamily="49" charset="-122"/>
                <a:ea typeface="楷体" panose="02010609060101010101" pitchFamily="49" charset="-122"/>
              </a:rPr>
              <a:t>3</a:t>
            </a:r>
            <a:r>
              <a:rPr lang="zh-CN" altLang="en-US" sz="2800" b="1" dirty="0">
                <a:solidFill>
                  <a:srgbClr val="DF3C09"/>
                </a:solidFill>
                <a:latin typeface="楷体" panose="02010609060101010101" pitchFamily="49" charset="-122"/>
                <a:ea typeface="楷体" panose="02010609060101010101" pitchFamily="49" charset="-122"/>
              </a:rPr>
              <a:t>）间接寻址及其变形</a:t>
            </a:r>
            <a:endParaRPr kumimoji="0" lang="en-US" altLang="zh-CN" sz="2800" b="1" i="0" u="none" strike="noStrike" kern="1200" cap="none" spc="0" normalizeH="0" baseline="0" noProof="0" dirty="0">
              <a:ln>
                <a:noFill/>
              </a:ln>
              <a:solidFill>
                <a:srgbClr val="DF3C09"/>
              </a:solidFill>
              <a:effectLst/>
              <a:uLnTx/>
              <a:uFillTx/>
              <a:latin typeface="楷体" panose="02010609060101010101" pitchFamily="49" charset="-122"/>
              <a:ea typeface="楷体" panose="02010609060101010101" pitchFamily="49" charset="-122"/>
              <a:cs typeface="+mn-cs"/>
            </a:endParaRPr>
          </a:p>
        </p:txBody>
      </p:sp>
      <p:sp>
        <p:nvSpPr>
          <p:cNvPr id="14" name="Text Box 4"/>
          <p:cNvSpPr txBox="1"/>
          <p:nvPr/>
        </p:nvSpPr>
        <p:spPr>
          <a:xfrm>
            <a:off x="1506577" y="4883344"/>
            <a:ext cx="6923263" cy="559769"/>
          </a:xfrm>
          <a:prstGeom prst="rect">
            <a:avLst/>
          </a:prstGeom>
          <a:noFill/>
          <a:ln w="9525">
            <a:noFill/>
          </a:ln>
        </p:spPr>
        <p:txBody>
          <a:bodyPr wrap="square" anchor="t">
            <a:spAutoFit/>
          </a:bodyPr>
          <a:lstStyle/>
          <a:p>
            <a:pPr lvl="0">
              <a:lnSpc>
                <a:spcPct val="150000"/>
              </a:lnSpc>
            </a:pPr>
            <a:r>
              <a:rPr lang="zh-CN" altLang="en-US" sz="2400" b="1" dirty="0">
                <a:latin typeface="楷体" panose="02010609060101010101" pitchFamily="49" charset="-122"/>
                <a:ea typeface="楷体" panose="02010609060101010101" pitchFamily="49" charset="-122"/>
              </a:rPr>
              <a:t>操作数</a:t>
            </a:r>
            <a:r>
              <a:rPr lang="en-US" altLang="zh-CN" sz="2400" b="1" dirty="0">
                <a:latin typeface="楷体" panose="02010609060101010101" pitchFamily="49" charset="-122"/>
                <a:ea typeface="楷体" panose="02010609060101010101" pitchFamily="49" charset="-122"/>
              </a:rPr>
              <a:t>S</a:t>
            </a:r>
            <a:r>
              <a:rPr lang="zh-CN" altLang="en-US" sz="2400" b="1" dirty="0">
                <a:latin typeface="楷体" panose="02010609060101010101" pitchFamily="49" charset="-122"/>
                <a:ea typeface="楷体" panose="02010609060101010101" pitchFamily="49" charset="-122"/>
              </a:rPr>
              <a:t>与寄存器</a:t>
            </a:r>
            <a:r>
              <a:rPr lang="en-US" altLang="zh-CN" sz="2400" b="1" dirty="0">
                <a:latin typeface="楷体" panose="02010609060101010101" pitchFamily="49" charset="-122"/>
                <a:ea typeface="楷体" panose="02010609060101010101" pitchFamily="49" charset="-122"/>
              </a:rPr>
              <a:t>SP</a:t>
            </a:r>
            <a:r>
              <a:rPr lang="zh-CN" altLang="en-US" sz="2400" b="1" dirty="0">
                <a:latin typeface="楷体" panose="02010609060101010101" pitchFamily="49" charset="-122"/>
                <a:ea typeface="楷体" panose="02010609060101010101" pitchFamily="49" charset="-122"/>
              </a:rPr>
              <a:t>的关系为：</a:t>
            </a:r>
            <a:r>
              <a:rPr lang="en-US" altLang="zh-CN" sz="2400" b="1" dirty="0">
                <a:solidFill>
                  <a:srgbClr val="DF3C09"/>
                </a:solidFill>
                <a:latin typeface="楷体" panose="02010609060101010101" pitchFamily="49" charset="-122"/>
                <a:ea typeface="楷体" panose="02010609060101010101" pitchFamily="49" charset="-122"/>
              </a:rPr>
              <a:t>S=((SP-1))</a:t>
            </a:r>
            <a:endParaRPr lang="en-US" altLang="zh-CN" sz="2400" b="1" dirty="0">
              <a:solidFill>
                <a:srgbClr val="DF3C09"/>
              </a:solidFill>
              <a:latin typeface="楷体" panose="02010609060101010101" pitchFamily="49" charset="-122"/>
              <a:ea typeface="楷体" panose="02010609060101010101" pitchFamily="49" charset="-122"/>
            </a:endParaRPr>
          </a:p>
        </p:txBody>
      </p:sp>
      <p:grpSp>
        <p:nvGrpSpPr>
          <p:cNvPr id="9" name="组合 8"/>
          <p:cNvGrpSpPr/>
          <p:nvPr/>
        </p:nvGrpSpPr>
        <p:grpSpPr>
          <a:xfrm>
            <a:off x="286949" y="4193887"/>
            <a:ext cx="8543658" cy="756649"/>
            <a:chOff x="289981" y="4292403"/>
            <a:chExt cx="8543658" cy="756649"/>
          </a:xfrm>
        </p:grpSpPr>
        <p:sp>
          <p:nvSpPr>
            <p:cNvPr id="20" name="Text Box 4"/>
            <p:cNvSpPr txBox="1"/>
            <p:nvPr/>
          </p:nvSpPr>
          <p:spPr>
            <a:xfrm>
              <a:off x="3091327" y="4292403"/>
              <a:ext cx="664279" cy="637675"/>
            </a:xfrm>
            <a:prstGeom prst="rect">
              <a:avLst/>
            </a:prstGeom>
            <a:noFill/>
            <a:ln w="9525">
              <a:noFill/>
            </a:ln>
          </p:spPr>
          <p:txBody>
            <a:bodyPr wrap="square" anchor="t">
              <a:spAutoFit/>
            </a:bodyPr>
            <a:lstStyle/>
            <a:p>
              <a:pPr marL="0" marR="0" lvl="0" indent="0" algn="l" defTabSz="457200" rtl="0" eaLnBrk="1" fontAlgn="auto" latinLnBrk="0" hangingPunct="1">
                <a:lnSpc>
                  <a:spcPct val="15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SP</a:t>
              </a:r>
              <a:endPar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endParaRPr>
            </a:p>
          </p:txBody>
        </p:sp>
        <p:grpSp>
          <p:nvGrpSpPr>
            <p:cNvPr id="7" name="组合 6"/>
            <p:cNvGrpSpPr/>
            <p:nvPr/>
          </p:nvGrpSpPr>
          <p:grpSpPr>
            <a:xfrm>
              <a:off x="289981" y="4489283"/>
              <a:ext cx="8543658" cy="559769"/>
              <a:chOff x="289981" y="4489283"/>
              <a:chExt cx="8543658" cy="559769"/>
            </a:xfrm>
          </p:grpSpPr>
          <p:sp>
            <p:nvSpPr>
              <p:cNvPr id="18" name="Line 78"/>
              <p:cNvSpPr>
                <a:spLocks noChangeShapeType="1"/>
              </p:cNvSpPr>
              <p:nvPr/>
            </p:nvSpPr>
            <p:spPr bwMode="auto">
              <a:xfrm>
                <a:off x="3028950" y="4886534"/>
                <a:ext cx="723235" cy="34"/>
              </a:xfrm>
              <a:prstGeom prst="line">
                <a:avLst/>
              </a:prstGeom>
              <a:noFill/>
              <a:ln w="38100">
                <a:solidFill>
                  <a:srgbClr val="000000"/>
                </a:solidFill>
                <a:round/>
                <a:tailEnd type="triangle" w="med" len="med"/>
              </a:ln>
              <a:extLst>
                <a:ext uri="{909E8E84-426E-40DD-AFC4-6F175D3DCCD1}">
                  <a14:hiddenFill xmlns:a14="http://schemas.microsoft.com/office/drawing/2010/main">
                    <a:noFill/>
                  </a14:hiddenFill>
                </a:ext>
              </a:extLst>
            </p:spPr>
            <p:txBody>
              <a:bodyP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zh-CN" altLang="en-US" sz="24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endParaRPr>
              </a:p>
            </p:txBody>
          </p:sp>
          <p:sp>
            <p:nvSpPr>
              <p:cNvPr id="19" name="Text Box 4"/>
              <p:cNvSpPr txBox="1"/>
              <p:nvPr/>
            </p:nvSpPr>
            <p:spPr>
              <a:xfrm>
                <a:off x="289981" y="4489283"/>
                <a:ext cx="8543658" cy="559769"/>
              </a:xfrm>
              <a:prstGeom prst="rect">
                <a:avLst/>
              </a:prstGeom>
              <a:noFill/>
              <a:ln w="9525">
                <a:noFill/>
              </a:ln>
            </p:spPr>
            <p:txBody>
              <a:bodyPr wrap="square" anchor="t">
                <a:spAutoFit/>
              </a:bodyPr>
              <a:lstStyle/>
              <a:p>
                <a:pPr lvl="0">
                  <a:lnSpc>
                    <a:spcPct val="150000"/>
                  </a:lnSpc>
                </a:pPr>
                <a:r>
                  <a:rPr lang="en-US" altLang="zh-CN" sz="2400" b="1" dirty="0">
                    <a:solidFill>
                      <a:prstClr val="black"/>
                    </a:solidFill>
                    <a:latin typeface="楷体" panose="02010609060101010101" pitchFamily="49" charset="-122"/>
                    <a:ea typeface="楷体" panose="02010609060101010101" pitchFamily="49" charset="-122"/>
                  </a:rPr>
                  <a:t>1)</a:t>
                </a:r>
                <a:r>
                  <a:rPr lang="zh-CN" altLang="en-US" sz="2400" b="1" dirty="0">
                    <a:solidFill>
                      <a:prstClr val="black"/>
                    </a:solidFill>
                    <a:latin typeface="楷体" panose="02010609060101010101" pitchFamily="49" charset="-122"/>
                    <a:ea typeface="楷体" panose="02010609060101010101" pitchFamily="49" charset="-122"/>
                  </a:rPr>
                  <a:t>压栈：寄存器号       操作数地址</a:t>
                </a:r>
                <a:r>
                  <a:rPr lang="en-US" altLang="zh-CN" sz="2400" b="1" dirty="0">
                    <a:solidFill>
                      <a:prstClr val="black"/>
                    </a:solidFill>
                    <a:latin typeface="楷体" panose="02010609060101010101" pitchFamily="49" charset="-122"/>
                    <a:ea typeface="楷体" panose="02010609060101010101" pitchFamily="49" charset="-122"/>
                  </a:rPr>
                  <a:t>=(SP)-1 </a:t>
                </a:r>
                <a:r>
                  <a:rPr lang="zh-CN" altLang="en-US" sz="2400" b="1" dirty="0">
                    <a:solidFill>
                      <a:prstClr val="black"/>
                    </a:solidFill>
                    <a:latin typeface="楷体" panose="02010609060101010101" pitchFamily="49" charset="-122"/>
                    <a:ea typeface="楷体" panose="02010609060101010101" pitchFamily="49" charset="-122"/>
                  </a:rPr>
                  <a:t>       操作数</a:t>
                </a:r>
                <a:endParaRPr lang="en-US" altLang="zh-CN" sz="2400" b="1" dirty="0">
                  <a:solidFill>
                    <a:prstClr val="black"/>
                  </a:solidFill>
                  <a:latin typeface="楷体" panose="02010609060101010101" pitchFamily="49" charset="-122"/>
                  <a:ea typeface="楷体" panose="02010609060101010101" pitchFamily="49" charset="-122"/>
                </a:endParaRPr>
              </a:p>
            </p:txBody>
          </p:sp>
          <p:sp>
            <p:nvSpPr>
              <p:cNvPr id="24" name="Line 78"/>
              <p:cNvSpPr>
                <a:spLocks noChangeShapeType="1"/>
              </p:cNvSpPr>
              <p:nvPr/>
            </p:nvSpPr>
            <p:spPr bwMode="auto">
              <a:xfrm>
                <a:off x="6804599" y="4899598"/>
                <a:ext cx="664279" cy="8007"/>
              </a:xfrm>
              <a:prstGeom prst="line">
                <a:avLst/>
              </a:prstGeom>
              <a:noFill/>
              <a:ln w="38100">
                <a:solidFill>
                  <a:srgbClr val="000000"/>
                </a:solidFill>
                <a:round/>
                <a:tailEnd type="triangle" w="med" len="med"/>
              </a:ln>
              <a:extLst>
                <a:ext uri="{909E8E84-426E-40DD-AFC4-6F175D3DCCD1}">
                  <a14:hiddenFill xmlns:a14="http://schemas.microsoft.com/office/drawing/2010/main">
                    <a:noFill/>
                  </a14:hiddenFill>
                </a:ext>
              </a:extLst>
            </p:spPr>
            <p:txBody>
              <a:bodyP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zh-CN" altLang="en-US" sz="24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endParaRPr>
              </a:p>
            </p:txBody>
          </p:sp>
        </p:grpSp>
        <p:sp>
          <p:nvSpPr>
            <p:cNvPr id="25" name="Text Box 4"/>
            <p:cNvSpPr txBox="1"/>
            <p:nvPr/>
          </p:nvSpPr>
          <p:spPr>
            <a:xfrm>
              <a:off x="6862034" y="4308593"/>
              <a:ext cx="664279" cy="637675"/>
            </a:xfrm>
            <a:prstGeom prst="rect">
              <a:avLst/>
            </a:prstGeom>
            <a:noFill/>
            <a:ln w="9525">
              <a:noFill/>
            </a:ln>
          </p:spPr>
          <p:txBody>
            <a:bodyPr wrap="square" anchor="t">
              <a:spAutoFit/>
            </a:bodyPr>
            <a:lstStyle/>
            <a:p>
              <a:pPr marL="0" marR="0" lvl="0" indent="0" algn="l" defTabSz="457200" rtl="0" eaLnBrk="1" fontAlgn="auto" latinLnBrk="0" hangingPunct="1">
                <a:lnSpc>
                  <a:spcPct val="15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M</a:t>
              </a:r>
              <a:endPar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endParaRPr>
            </a:p>
          </p:txBody>
        </p:sp>
      </p:grpSp>
      <p:grpSp>
        <p:nvGrpSpPr>
          <p:cNvPr id="3" name="组合 2"/>
          <p:cNvGrpSpPr/>
          <p:nvPr/>
        </p:nvGrpSpPr>
        <p:grpSpPr>
          <a:xfrm>
            <a:off x="1185108" y="1380282"/>
            <a:ext cx="7671872" cy="3011936"/>
            <a:chOff x="300171" y="3201768"/>
            <a:chExt cx="8651514" cy="3304857"/>
          </a:xfrm>
        </p:grpSpPr>
        <p:grpSp>
          <p:nvGrpSpPr>
            <p:cNvPr id="37" name="Group 21"/>
            <p:cNvGrpSpPr/>
            <p:nvPr/>
          </p:nvGrpSpPr>
          <p:grpSpPr bwMode="auto">
            <a:xfrm>
              <a:off x="300171" y="3201768"/>
              <a:ext cx="5208589" cy="830266"/>
              <a:chOff x="1248" y="2208"/>
              <a:chExt cx="3281" cy="523"/>
            </a:xfrm>
          </p:grpSpPr>
          <p:sp>
            <p:nvSpPr>
              <p:cNvPr id="38" name="Text Box 22"/>
              <p:cNvSpPr txBox="1">
                <a:spLocks noChangeArrowheads="1"/>
              </p:cNvSpPr>
              <p:nvPr/>
            </p:nvSpPr>
            <p:spPr bwMode="auto">
              <a:xfrm>
                <a:off x="1248" y="2208"/>
                <a:ext cx="3281" cy="523"/>
              </a:xfrm>
              <a:prstGeom prst="rect">
                <a:avLst/>
              </a:prstGeom>
              <a:solidFill>
                <a:srgbClr val="FEFEFA"/>
              </a:solidFill>
              <a:ln w="38100">
                <a:solidFill>
                  <a:schemeClr val="tx1"/>
                </a:solidFill>
                <a:miter lim="800000"/>
                <a:headEnd type="none" w="sm" len="sm"/>
                <a:tailEnd type="none" w="sm" len="sm"/>
              </a:ln>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400" dirty="0">
                    <a:latin typeface="楷体" panose="02010609060101010101" pitchFamily="49" charset="-122"/>
                    <a:ea typeface="楷体" panose="02010609060101010101" pitchFamily="49" charset="-122"/>
                  </a:rPr>
                  <a:t> OP  </a:t>
                </a:r>
                <a:r>
                  <a:rPr lang="zh-CN" altLang="en-US" sz="2400" dirty="0">
                    <a:latin typeface="楷体" panose="02010609060101010101" pitchFamily="49" charset="-122"/>
                    <a:ea typeface="楷体" panose="02010609060101010101" pitchFamily="49" charset="-122"/>
                  </a:rPr>
                  <a:t>地址</a:t>
                </a:r>
                <a:r>
                  <a:rPr lang="en-US" altLang="zh-CN" sz="2400" dirty="0">
                    <a:latin typeface="楷体" panose="02010609060101010101" pitchFamily="49" charset="-122"/>
                    <a:ea typeface="楷体" panose="02010609060101010101" pitchFamily="49" charset="-122"/>
                  </a:rPr>
                  <a:t>1     </a:t>
                </a:r>
                <a:r>
                  <a:rPr lang="zh-CN" altLang="en-US" sz="2400" dirty="0">
                    <a:latin typeface="楷体" panose="02010609060101010101" pitchFamily="49" charset="-122"/>
                    <a:ea typeface="楷体" panose="02010609060101010101" pitchFamily="49" charset="-122"/>
                  </a:rPr>
                  <a:t>地址</a:t>
                </a:r>
                <a:r>
                  <a:rPr lang="en-US" altLang="zh-CN" sz="2400" dirty="0">
                    <a:latin typeface="楷体" panose="02010609060101010101" pitchFamily="49" charset="-122"/>
                    <a:ea typeface="楷体" panose="02010609060101010101" pitchFamily="49" charset="-122"/>
                  </a:rPr>
                  <a:t>2=100</a:t>
                </a:r>
                <a:endParaRPr lang="en-US" altLang="zh-CN" sz="2400" dirty="0">
                  <a:latin typeface="楷体" panose="02010609060101010101" pitchFamily="49" charset="-122"/>
                  <a:ea typeface="楷体" panose="02010609060101010101" pitchFamily="49" charset="-122"/>
                </a:endParaRPr>
              </a:p>
              <a:p>
                <a:pPr eaLnBrk="1" hangingPunct="1"/>
                <a:r>
                  <a:rPr lang="en-US" altLang="zh-CN" sz="2400" dirty="0">
                    <a:latin typeface="楷体" panose="02010609060101010101" pitchFamily="49" charset="-122"/>
                    <a:ea typeface="楷体" panose="02010609060101010101" pitchFamily="49" charset="-122"/>
                  </a:rPr>
                  <a:t>           </a:t>
                </a:r>
                <a:r>
                  <a:rPr lang="zh-CN" altLang="en-US" sz="2400" dirty="0">
                    <a:latin typeface="楷体" panose="02010609060101010101" pitchFamily="49" charset="-122"/>
                    <a:ea typeface="楷体" panose="02010609060101010101" pitchFamily="49" charset="-122"/>
                  </a:rPr>
                  <a:t>（寄存器</a:t>
                </a:r>
                <a:r>
                  <a:rPr lang="en-US" altLang="zh-CN" sz="2400" dirty="0">
                    <a:latin typeface="楷体" panose="02010609060101010101" pitchFamily="49" charset="-122"/>
                    <a:ea typeface="楷体" panose="02010609060101010101" pitchFamily="49" charset="-122"/>
                  </a:rPr>
                  <a:t>SP</a:t>
                </a:r>
                <a:r>
                  <a:rPr lang="zh-CN" altLang="en-US" sz="2400" dirty="0">
                    <a:latin typeface="楷体" panose="02010609060101010101" pitchFamily="49" charset="-122"/>
                    <a:ea typeface="楷体" panose="02010609060101010101" pitchFamily="49" charset="-122"/>
                  </a:rPr>
                  <a:t>编号）</a:t>
                </a:r>
                <a:endParaRPr lang="en-US" altLang="zh-CN" sz="2400" dirty="0">
                  <a:latin typeface="楷体" panose="02010609060101010101" pitchFamily="49" charset="-122"/>
                  <a:ea typeface="楷体" panose="02010609060101010101" pitchFamily="49" charset="-122"/>
                </a:endParaRPr>
              </a:p>
            </p:txBody>
          </p:sp>
          <p:sp>
            <p:nvSpPr>
              <p:cNvPr id="39" name="Line 23"/>
              <p:cNvSpPr>
                <a:spLocks noChangeShapeType="1"/>
              </p:cNvSpPr>
              <p:nvPr/>
            </p:nvSpPr>
            <p:spPr bwMode="auto">
              <a:xfrm flipH="1">
                <a:off x="1751" y="2208"/>
                <a:ext cx="4" cy="523"/>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42" name="Line 24"/>
              <p:cNvSpPr>
                <a:spLocks noChangeShapeType="1"/>
              </p:cNvSpPr>
              <p:nvPr/>
            </p:nvSpPr>
            <p:spPr bwMode="auto">
              <a:xfrm flipH="1">
                <a:off x="2542" y="2208"/>
                <a:ext cx="4" cy="523"/>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grpSp>
        <p:sp>
          <p:nvSpPr>
            <p:cNvPr id="43" name="Line 78"/>
            <p:cNvSpPr>
              <a:spLocks noChangeShapeType="1"/>
            </p:cNvSpPr>
            <p:nvPr/>
          </p:nvSpPr>
          <p:spPr bwMode="auto">
            <a:xfrm flipH="1">
              <a:off x="3698527" y="4163797"/>
              <a:ext cx="1" cy="293553"/>
            </a:xfrm>
            <a:prstGeom prst="line">
              <a:avLst/>
            </a:prstGeom>
            <a:noFill/>
            <a:ln w="38100">
              <a:solidFill>
                <a:srgbClr val="000000"/>
              </a:solidFill>
              <a:round/>
              <a:headEnd type="none" w="med" len="med"/>
              <a:tailEnd type="triangle" w="med" len="me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44" name="Line 78"/>
            <p:cNvSpPr>
              <a:spLocks noChangeShapeType="1"/>
            </p:cNvSpPr>
            <p:nvPr/>
          </p:nvSpPr>
          <p:spPr bwMode="auto">
            <a:xfrm>
              <a:off x="4426720" y="4785360"/>
              <a:ext cx="678212" cy="249"/>
            </a:xfrm>
            <a:prstGeom prst="line">
              <a:avLst/>
            </a:prstGeom>
            <a:noFill/>
            <a:ln w="38100">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sz="2400" dirty="0">
                <a:latin typeface="楷体" panose="02010609060101010101" pitchFamily="49" charset="-122"/>
                <a:ea typeface="楷体" panose="02010609060101010101" pitchFamily="49" charset="-122"/>
              </a:endParaRPr>
            </a:p>
          </p:txBody>
        </p:sp>
        <p:sp>
          <p:nvSpPr>
            <p:cNvPr id="45" name="Text Box 74"/>
            <p:cNvSpPr txBox="1">
              <a:spLocks noChangeArrowheads="1"/>
            </p:cNvSpPr>
            <p:nvPr/>
          </p:nvSpPr>
          <p:spPr bwMode="auto">
            <a:xfrm>
              <a:off x="2354209" y="4463116"/>
              <a:ext cx="69295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400" dirty="0">
                  <a:latin typeface="楷体" panose="02010609060101010101" pitchFamily="49" charset="-122"/>
                  <a:ea typeface="楷体" panose="02010609060101010101" pitchFamily="49" charset="-122"/>
                </a:rPr>
                <a:t>SP</a:t>
              </a:r>
              <a:endParaRPr lang="en-US" altLang="zh-CN" sz="2400" dirty="0">
                <a:latin typeface="楷体" panose="02010609060101010101" pitchFamily="49" charset="-122"/>
                <a:ea typeface="楷体" panose="02010609060101010101" pitchFamily="49" charset="-122"/>
              </a:endParaRPr>
            </a:p>
          </p:txBody>
        </p:sp>
        <p:sp>
          <p:nvSpPr>
            <p:cNvPr id="61" name="Text Box 74"/>
            <p:cNvSpPr txBox="1">
              <a:spLocks noChangeArrowheads="1"/>
            </p:cNvSpPr>
            <p:nvPr/>
          </p:nvSpPr>
          <p:spPr bwMode="auto">
            <a:xfrm>
              <a:off x="3023347" y="4471350"/>
              <a:ext cx="1322805" cy="461665"/>
            </a:xfrm>
            <a:prstGeom prst="rect">
              <a:avLst/>
            </a:prstGeom>
            <a:solidFill>
              <a:schemeClr val="bg1"/>
            </a:solidFill>
            <a:ln w="38100">
              <a:solidFill>
                <a:schemeClr val="tx1"/>
              </a:solidFill>
            </a:ln>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algn="ctr">
                <a:spcBef>
                  <a:spcPct val="50000"/>
                </a:spcBef>
              </a:pPr>
              <a:r>
                <a:rPr lang="en-US" altLang="zh-CN" sz="2400" dirty="0">
                  <a:latin typeface="楷体" panose="02010609060101010101" pitchFamily="49" charset="-122"/>
                  <a:ea typeface="楷体" panose="02010609060101010101" pitchFamily="49" charset="-122"/>
                </a:rPr>
                <a:t>A</a:t>
              </a:r>
              <a:endParaRPr lang="en-US" altLang="zh-CN" sz="2400" dirty="0">
                <a:latin typeface="楷体" panose="02010609060101010101" pitchFamily="49" charset="-122"/>
                <a:ea typeface="楷体" panose="02010609060101010101" pitchFamily="49" charset="-122"/>
              </a:endParaRPr>
            </a:p>
          </p:txBody>
        </p:sp>
        <p:grpSp>
          <p:nvGrpSpPr>
            <p:cNvPr id="62" name="组合 61"/>
            <p:cNvGrpSpPr/>
            <p:nvPr/>
          </p:nvGrpSpPr>
          <p:grpSpPr>
            <a:xfrm>
              <a:off x="5229285" y="3345764"/>
              <a:ext cx="3722400" cy="3160861"/>
              <a:chOff x="5274812" y="3392338"/>
              <a:chExt cx="3722400" cy="3160861"/>
            </a:xfrm>
          </p:grpSpPr>
          <p:sp>
            <p:nvSpPr>
              <p:cNvPr id="63" name="Text Box 74"/>
              <p:cNvSpPr txBox="1">
                <a:spLocks noChangeArrowheads="1"/>
              </p:cNvSpPr>
              <p:nvPr/>
            </p:nvSpPr>
            <p:spPr bwMode="auto">
              <a:xfrm>
                <a:off x="5274812" y="4477945"/>
                <a:ext cx="90500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400" dirty="0">
                    <a:latin typeface="楷体" panose="02010609060101010101" pitchFamily="49" charset="-122"/>
                    <a:ea typeface="楷体" panose="02010609060101010101" pitchFamily="49" charset="-122"/>
                  </a:rPr>
                  <a:t>栈顶</a:t>
                </a:r>
                <a:endParaRPr lang="en-US" altLang="zh-CN" sz="2400" dirty="0">
                  <a:latin typeface="楷体" panose="02010609060101010101" pitchFamily="49" charset="-122"/>
                  <a:ea typeface="楷体" panose="02010609060101010101" pitchFamily="49" charset="-122"/>
                </a:endParaRPr>
              </a:p>
            </p:txBody>
          </p:sp>
          <p:sp>
            <p:nvSpPr>
              <p:cNvPr id="64" name="Text Box 74"/>
              <p:cNvSpPr txBox="1">
                <a:spLocks noChangeArrowheads="1"/>
              </p:cNvSpPr>
              <p:nvPr/>
            </p:nvSpPr>
            <p:spPr bwMode="auto">
              <a:xfrm>
                <a:off x="5274813" y="6015693"/>
                <a:ext cx="90500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400" dirty="0">
                    <a:latin typeface="楷体" panose="02010609060101010101" pitchFamily="49" charset="-122"/>
                    <a:ea typeface="楷体" panose="02010609060101010101" pitchFamily="49" charset="-122"/>
                  </a:rPr>
                  <a:t>栈底</a:t>
                </a:r>
                <a:endParaRPr lang="en-US" altLang="zh-CN" sz="2400" dirty="0">
                  <a:latin typeface="楷体" panose="02010609060101010101" pitchFamily="49" charset="-122"/>
                  <a:ea typeface="楷体" panose="02010609060101010101" pitchFamily="49" charset="-122"/>
                </a:endParaRPr>
              </a:p>
            </p:txBody>
          </p:sp>
          <p:sp>
            <p:nvSpPr>
              <p:cNvPr id="65" name="Rectangle 71"/>
              <p:cNvSpPr>
                <a:spLocks noChangeArrowheads="1"/>
              </p:cNvSpPr>
              <p:nvPr/>
            </p:nvSpPr>
            <p:spPr bwMode="auto">
              <a:xfrm>
                <a:off x="6188849" y="3400964"/>
                <a:ext cx="1772315" cy="3152235"/>
              </a:xfrm>
              <a:prstGeom prst="rect">
                <a:avLst/>
              </a:prstGeom>
              <a:solidFill>
                <a:srgbClr val="FFFFFF"/>
              </a:solidFill>
              <a:ln w="38100">
                <a:solidFill>
                  <a:srgbClr val="000000"/>
                </a:solidFill>
                <a:miter lim="800000"/>
              </a:ln>
            </p:spPr>
            <p:txBody>
              <a:bodyPr wrap="none" anchor="ct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endParaRPr lang="zh-CN" altLang="en-US" sz="2400" dirty="0">
                  <a:latin typeface="楷体" panose="02010609060101010101" pitchFamily="49" charset="-122"/>
                  <a:ea typeface="楷体" panose="02010609060101010101" pitchFamily="49" charset="-122"/>
                </a:endParaRPr>
              </a:p>
            </p:txBody>
          </p:sp>
          <p:sp>
            <p:nvSpPr>
              <p:cNvPr id="66" name="Line 72"/>
              <p:cNvSpPr>
                <a:spLocks noChangeShapeType="1"/>
              </p:cNvSpPr>
              <p:nvPr/>
            </p:nvSpPr>
            <p:spPr bwMode="auto">
              <a:xfrm>
                <a:off x="6188849" y="3934365"/>
                <a:ext cx="1772315" cy="1588"/>
              </a:xfrm>
              <a:prstGeom prst="line">
                <a:avLst/>
              </a:prstGeom>
              <a:noFill/>
              <a:ln w="38100">
                <a:solidFill>
                  <a:srgbClr val="000000"/>
                </a:solidFill>
                <a:roun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67" name="Line 73"/>
              <p:cNvSpPr>
                <a:spLocks noChangeShapeType="1"/>
              </p:cNvSpPr>
              <p:nvPr/>
            </p:nvSpPr>
            <p:spPr bwMode="auto">
              <a:xfrm>
                <a:off x="6188849" y="4467765"/>
                <a:ext cx="1772315" cy="1588"/>
              </a:xfrm>
              <a:prstGeom prst="line">
                <a:avLst/>
              </a:prstGeom>
              <a:noFill/>
              <a:ln w="38100">
                <a:solidFill>
                  <a:srgbClr val="000000"/>
                </a:solidFill>
                <a:roun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68" name="Text Box 74"/>
              <p:cNvSpPr txBox="1">
                <a:spLocks noChangeArrowheads="1"/>
              </p:cNvSpPr>
              <p:nvPr/>
            </p:nvSpPr>
            <p:spPr bwMode="auto">
              <a:xfrm>
                <a:off x="6197879" y="3953487"/>
                <a:ext cx="17723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2400" dirty="0">
                    <a:latin typeface="楷体" panose="02010609060101010101" pitchFamily="49" charset="-122"/>
                    <a:ea typeface="楷体" panose="02010609060101010101" pitchFamily="49" charset="-122"/>
                  </a:rPr>
                  <a:t>尚未存入</a:t>
                </a:r>
                <a:endParaRPr lang="en-US" altLang="zh-CN" sz="2400" dirty="0">
                  <a:latin typeface="楷体" panose="02010609060101010101" pitchFamily="49" charset="-122"/>
                  <a:ea typeface="楷体" panose="02010609060101010101" pitchFamily="49" charset="-122"/>
                </a:endParaRPr>
              </a:p>
            </p:txBody>
          </p:sp>
          <p:sp>
            <p:nvSpPr>
              <p:cNvPr id="69" name="Text Box 74"/>
              <p:cNvSpPr txBox="1">
                <a:spLocks noChangeArrowheads="1"/>
              </p:cNvSpPr>
              <p:nvPr/>
            </p:nvSpPr>
            <p:spPr bwMode="auto">
              <a:xfrm>
                <a:off x="6160277" y="3392338"/>
                <a:ext cx="17723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2400" dirty="0">
                    <a:latin typeface="楷体" panose="02010609060101010101" pitchFamily="49" charset="-122"/>
                    <a:ea typeface="楷体" panose="02010609060101010101" pitchFamily="49" charset="-122"/>
                  </a:rPr>
                  <a:t>……</a:t>
                </a:r>
                <a:endParaRPr lang="en-US" altLang="zh-CN" sz="2400" dirty="0">
                  <a:latin typeface="楷体" panose="02010609060101010101" pitchFamily="49" charset="-122"/>
                  <a:ea typeface="楷体" panose="02010609060101010101" pitchFamily="49" charset="-122"/>
                </a:endParaRPr>
              </a:p>
            </p:txBody>
          </p:sp>
          <p:sp>
            <p:nvSpPr>
              <p:cNvPr id="70" name="Line 73"/>
              <p:cNvSpPr>
                <a:spLocks noChangeShapeType="1"/>
              </p:cNvSpPr>
              <p:nvPr/>
            </p:nvSpPr>
            <p:spPr bwMode="auto">
              <a:xfrm>
                <a:off x="6197879" y="4963237"/>
                <a:ext cx="1772315" cy="1588"/>
              </a:xfrm>
              <a:prstGeom prst="line">
                <a:avLst/>
              </a:prstGeom>
              <a:noFill/>
              <a:ln w="38100">
                <a:solidFill>
                  <a:srgbClr val="000000"/>
                </a:solidFill>
                <a:roun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71" name="Line 73"/>
              <p:cNvSpPr>
                <a:spLocks noChangeShapeType="1"/>
              </p:cNvSpPr>
              <p:nvPr/>
            </p:nvSpPr>
            <p:spPr bwMode="auto">
              <a:xfrm>
                <a:off x="6188849" y="5450561"/>
                <a:ext cx="1772315" cy="1588"/>
              </a:xfrm>
              <a:prstGeom prst="line">
                <a:avLst/>
              </a:prstGeom>
              <a:noFill/>
              <a:ln w="38100">
                <a:solidFill>
                  <a:srgbClr val="000000"/>
                </a:solidFill>
                <a:roun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72" name="Line 73"/>
              <p:cNvSpPr>
                <a:spLocks noChangeShapeType="1"/>
              </p:cNvSpPr>
              <p:nvPr/>
            </p:nvSpPr>
            <p:spPr bwMode="auto">
              <a:xfrm>
                <a:off x="6197878" y="6000292"/>
                <a:ext cx="1772315" cy="1588"/>
              </a:xfrm>
              <a:prstGeom prst="line">
                <a:avLst/>
              </a:prstGeom>
              <a:noFill/>
              <a:ln w="38100">
                <a:solidFill>
                  <a:srgbClr val="000000"/>
                </a:solidFill>
                <a:roun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73" name="Text Box 74"/>
              <p:cNvSpPr txBox="1">
                <a:spLocks noChangeArrowheads="1"/>
              </p:cNvSpPr>
              <p:nvPr/>
            </p:nvSpPr>
            <p:spPr bwMode="auto">
              <a:xfrm>
                <a:off x="6160200" y="5451343"/>
                <a:ext cx="17723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2400" dirty="0">
                    <a:latin typeface="楷体" panose="02010609060101010101" pitchFamily="49" charset="-122"/>
                    <a:ea typeface="楷体" panose="02010609060101010101" pitchFamily="49" charset="-122"/>
                  </a:rPr>
                  <a:t>……</a:t>
                </a:r>
                <a:endParaRPr lang="en-US" altLang="zh-CN" sz="2400" dirty="0">
                  <a:latin typeface="楷体" panose="02010609060101010101" pitchFamily="49" charset="-122"/>
                  <a:ea typeface="楷体" panose="02010609060101010101" pitchFamily="49" charset="-122"/>
                </a:endParaRPr>
              </a:p>
            </p:txBody>
          </p:sp>
          <p:sp>
            <p:nvSpPr>
              <p:cNvPr id="74" name="右大括号 73"/>
              <p:cNvSpPr/>
              <p:nvPr/>
            </p:nvSpPr>
            <p:spPr>
              <a:xfrm>
                <a:off x="8034963" y="4020162"/>
                <a:ext cx="114300" cy="2450168"/>
              </a:xfrm>
              <a:prstGeom prst="rightBrace">
                <a:avLst>
                  <a:gd name="adj1" fmla="val 101111"/>
                  <a:gd name="adj2" fmla="val 50000"/>
                </a:avLst>
              </a:prstGeom>
              <a:noFill/>
              <a:ln w="19050" cap="flat" cmpd="sng">
                <a:solidFill>
                  <a:srgbClr val="000000"/>
                </a:solidFill>
                <a:prstDash val="solid"/>
                <a:headEnd type="none" w="med" len="med"/>
                <a:tailEnd type="none" w="med" len="med"/>
              </a:ln>
            </p:spPr>
          </p:sp>
          <p:sp>
            <p:nvSpPr>
              <p:cNvPr id="75" name="Text Box 74"/>
              <p:cNvSpPr txBox="1">
                <a:spLocks noChangeArrowheads="1"/>
              </p:cNvSpPr>
              <p:nvPr/>
            </p:nvSpPr>
            <p:spPr bwMode="auto">
              <a:xfrm>
                <a:off x="8092205" y="4875758"/>
                <a:ext cx="90500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400" dirty="0">
                    <a:latin typeface="楷体" panose="02010609060101010101" pitchFamily="49" charset="-122"/>
                    <a:ea typeface="楷体" panose="02010609060101010101" pitchFamily="49" charset="-122"/>
                  </a:rPr>
                  <a:t>堆栈</a:t>
                </a:r>
                <a:endParaRPr lang="en-US" altLang="zh-CN" sz="2400" dirty="0">
                  <a:latin typeface="楷体" panose="02010609060101010101" pitchFamily="49" charset="-122"/>
                  <a:ea typeface="楷体" panose="02010609060101010101" pitchFamily="49" charset="-122"/>
                </a:endParaRPr>
              </a:p>
            </p:txBody>
          </p:sp>
        </p:grpSp>
        <p:sp>
          <p:nvSpPr>
            <p:cNvPr id="76" name="Text Box 74"/>
            <p:cNvSpPr txBox="1">
              <a:spLocks noChangeArrowheads="1"/>
            </p:cNvSpPr>
            <p:nvPr/>
          </p:nvSpPr>
          <p:spPr bwMode="auto">
            <a:xfrm>
              <a:off x="6087583" y="4402385"/>
              <a:ext cx="17723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2400" dirty="0">
                  <a:latin typeface="楷体" panose="02010609060101010101" pitchFamily="49" charset="-122"/>
                  <a:ea typeface="楷体" panose="02010609060101010101" pitchFamily="49" charset="-122"/>
                </a:rPr>
                <a:t>操作数</a:t>
              </a:r>
              <a:r>
                <a:rPr lang="en-US" altLang="zh-CN" sz="2400" dirty="0">
                  <a:latin typeface="楷体" panose="02010609060101010101" pitchFamily="49" charset="-122"/>
                  <a:ea typeface="楷体" panose="02010609060101010101" pitchFamily="49" charset="-122"/>
                </a:rPr>
                <a:t>S</a:t>
              </a:r>
              <a:endParaRPr lang="en-US" altLang="zh-CN" sz="2400" dirty="0">
                <a:latin typeface="楷体" panose="02010609060101010101" pitchFamily="49" charset="-122"/>
                <a:ea typeface="楷体" panose="02010609060101010101" pitchFamily="49" charset="-122"/>
              </a:endParaRPr>
            </a:p>
          </p:txBody>
        </p:sp>
      </p:grpSp>
      <p:sp>
        <p:nvSpPr>
          <p:cNvPr id="77" name="Text Box 4"/>
          <p:cNvSpPr txBox="1"/>
          <p:nvPr/>
        </p:nvSpPr>
        <p:spPr>
          <a:xfrm>
            <a:off x="258119" y="3727201"/>
            <a:ext cx="2033341" cy="637675"/>
          </a:xfrm>
          <a:prstGeom prst="rect">
            <a:avLst/>
          </a:prstGeom>
          <a:noFill/>
          <a:ln w="9525">
            <a:noFill/>
          </a:ln>
        </p:spPr>
        <p:txBody>
          <a:bodyPr wrap="square" anchor="t">
            <a:spAutoFit/>
          </a:bodyPr>
          <a:lstStyle/>
          <a:p>
            <a:pPr lvl="0">
              <a:lnSpc>
                <a:spcPct val="150000"/>
              </a:lnSpc>
            </a:pPr>
            <a:r>
              <a:rPr lang="zh-CN" altLang="en-US" sz="2800" b="1" dirty="0">
                <a:solidFill>
                  <a:srgbClr val="0563C1"/>
                </a:solidFill>
                <a:latin typeface="楷体" panose="02010609060101010101" pitchFamily="49" charset="-122"/>
                <a:ea typeface="楷体" panose="02010609060101010101" pitchFamily="49" charset="-122"/>
              </a:rPr>
              <a:t>寻址过程</a:t>
            </a:r>
            <a:r>
              <a:rPr lang="zh-CN" altLang="en-US" sz="2800" b="1" dirty="0">
                <a:solidFill>
                  <a:prstClr val="black"/>
                </a:solidFill>
                <a:latin typeface="楷体" panose="02010609060101010101" pitchFamily="49" charset="-122"/>
                <a:ea typeface="楷体" panose="02010609060101010101" pitchFamily="49" charset="-122"/>
              </a:rPr>
              <a:t>：</a:t>
            </a:r>
            <a:endParaRPr lang="en-US" altLang="zh-CN" sz="2800" b="1" dirty="0">
              <a:solidFill>
                <a:prstClr val="black"/>
              </a:solidFill>
              <a:latin typeface="楷体" panose="02010609060101010101" pitchFamily="49" charset="-122"/>
              <a:ea typeface="楷体" panose="02010609060101010101" pitchFamily="49" charset="-122"/>
            </a:endParaRPr>
          </a:p>
        </p:txBody>
      </p:sp>
      <p:grpSp>
        <p:nvGrpSpPr>
          <p:cNvPr id="10" name="组合 9"/>
          <p:cNvGrpSpPr/>
          <p:nvPr/>
        </p:nvGrpSpPr>
        <p:grpSpPr>
          <a:xfrm>
            <a:off x="296882" y="5203363"/>
            <a:ext cx="7725481" cy="778723"/>
            <a:chOff x="283139" y="5134542"/>
            <a:chExt cx="7725481" cy="778723"/>
          </a:xfrm>
        </p:grpSpPr>
        <p:sp>
          <p:nvSpPr>
            <p:cNvPr id="78" name="Text Box 4"/>
            <p:cNvSpPr txBox="1"/>
            <p:nvPr/>
          </p:nvSpPr>
          <p:spPr>
            <a:xfrm>
              <a:off x="283139" y="5353496"/>
              <a:ext cx="7725481" cy="559769"/>
            </a:xfrm>
            <a:prstGeom prst="rect">
              <a:avLst/>
            </a:prstGeom>
            <a:noFill/>
            <a:ln w="9525">
              <a:noFill/>
            </a:ln>
          </p:spPr>
          <p:txBody>
            <a:bodyPr wrap="square" anchor="t">
              <a:spAutoFit/>
            </a:bodyPr>
            <a:lstStyle/>
            <a:p>
              <a:pPr lvl="0">
                <a:lnSpc>
                  <a:spcPct val="150000"/>
                </a:lnSpc>
              </a:pPr>
              <a:r>
                <a:rPr kumimoji="0" lang="en-US" altLang="zh-CN" sz="24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rPr>
                <a:t>2</a:t>
              </a:r>
              <a:r>
                <a:rPr lang="en-US" altLang="zh-CN" sz="2400" b="1" dirty="0">
                  <a:solidFill>
                    <a:prstClr val="black"/>
                  </a:solidFill>
                  <a:latin typeface="楷体" panose="02010609060101010101" pitchFamily="49" charset="-122"/>
                  <a:ea typeface="楷体" panose="02010609060101010101" pitchFamily="49" charset="-122"/>
                </a:rPr>
                <a:t>)</a:t>
              </a:r>
              <a:r>
                <a:rPr lang="zh-CN" altLang="en-US" sz="2400" b="1" dirty="0">
                  <a:solidFill>
                    <a:prstClr val="black"/>
                  </a:solidFill>
                  <a:latin typeface="楷体" panose="02010609060101010101" pitchFamily="49" charset="-122"/>
                  <a:ea typeface="楷体" panose="02010609060101010101" pitchFamily="49" charset="-122"/>
                </a:rPr>
                <a:t>出栈：寄存器号       操作数地址       操作数</a:t>
              </a:r>
              <a:endParaRPr kumimoji="0" lang="zh-CN" altLang="en-US" sz="24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endParaRPr>
            </a:p>
          </p:txBody>
        </p:sp>
        <p:sp>
          <p:nvSpPr>
            <p:cNvPr id="79" name="Text Box 4"/>
            <p:cNvSpPr txBox="1"/>
            <p:nvPr/>
          </p:nvSpPr>
          <p:spPr>
            <a:xfrm>
              <a:off x="3025918" y="5134542"/>
              <a:ext cx="664279" cy="637675"/>
            </a:xfrm>
            <a:prstGeom prst="rect">
              <a:avLst/>
            </a:prstGeom>
            <a:noFill/>
            <a:ln w="9525">
              <a:noFill/>
            </a:ln>
          </p:spPr>
          <p:txBody>
            <a:bodyPr wrap="square" anchor="t">
              <a:spAutoFit/>
            </a:bodyPr>
            <a:lstStyle/>
            <a:p>
              <a:pPr marL="0" marR="0" lvl="0" indent="0" algn="l" defTabSz="457200" rtl="0" eaLnBrk="1" fontAlgn="auto" latinLnBrk="0" hangingPunct="1">
                <a:lnSpc>
                  <a:spcPct val="15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SP</a:t>
              </a:r>
              <a:endPar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endParaRPr>
            </a:p>
          </p:txBody>
        </p:sp>
        <p:sp>
          <p:nvSpPr>
            <p:cNvPr id="80" name="Line 78"/>
            <p:cNvSpPr>
              <a:spLocks noChangeShapeType="1"/>
            </p:cNvSpPr>
            <p:nvPr/>
          </p:nvSpPr>
          <p:spPr bwMode="auto">
            <a:xfrm>
              <a:off x="2963541" y="5728673"/>
              <a:ext cx="723235" cy="34"/>
            </a:xfrm>
            <a:prstGeom prst="line">
              <a:avLst/>
            </a:prstGeom>
            <a:noFill/>
            <a:ln w="38100">
              <a:solidFill>
                <a:srgbClr val="000000"/>
              </a:solidFill>
              <a:round/>
              <a:tailEnd type="triangle" w="med" len="med"/>
            </a:ln>
            <a:extLst>
              <a:ext uri="{909E8E84-426E-40DD-AFC4-6F175D3DCCD1}">
                <a14:hiddenFill xmlns:a14="http://schemas.microsoft.com/office/drawing/2010/main">
                  <a:noFill/>
                </a14:hiddenFill>
              </a:ext>
            </a:extLst>
          </p:spPr>
          <p:txBody>
            <a:bodyP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zh-CN" altLang="en-US" sz="24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endParaRPr>
            </a:p>
          </p:txBody>
        </p:sp>
        <p:sp>
          <p:nvSpPr>
            <p:cNvPr id="81" name="Text Box 4"/>
            <p:cNvSpPr txBox="1"/>
            <p:nvPr/>
          </p:nvSpPr>
          <p:spPr>
            <a:xfrm>
              <a:off x="5750624" y="5147416"/>
              <a:ext cx="664279" cy="637675"/>
            </a:xfrm>
            <a:prstGeom prst="rect">
              <a:avLst/>
            </a:prstGeom>
            <a:noFill/>
            <a:ln w="9525">
              <a:noFill/>
            </a:ln>
          </p:spPr>
          <p:txBody>
            <a:bodyPr wrap="square" anchor="t">
              <a:spAutoFit/>
            </a:bodyPr>
            <a:lstStyle/>
            <a:p>
              <a:pPr marL="0" marR="0" lvl="0" indent="0" algn="l" defTabSz="457200" rtl="0" eaLnBrk="1" fontAlgn="auto" latinLnBrk="0" hangingPunct="1">
                <a:lnSpc>
                  <a:spcPct val="15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SP</a:t>
              </a:r>
              <a:endPar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endParaRPr>
            </a:p>
          </p:txBody>
        </p:sp>
        <p:sp>
          <p:nvSpPr>
            <p:cNvPr id="82" name="Line 78"/>
            <p:cNvSpPr>
              <a:spLocks noChangeShapeType="1"/>
            </p:cNvSpPr>
            <p:nvPr/>
          </p:nvSpPr>
          <p:spPr bwMode="auto">
            <a:xfrm>
              <a:off x="5688247" y="5741547"/>
              <a:ext cx="723235" cy="34"/>
            </a:xfrm>
            <a:prstGeom prst="line">
              <a:avLst/>
            </a:prstGeom>
            <a:noFill/>
            <a:ln w="38100">
              <a:solidFill>
                <a:srgbClr val="000000"/>
              </a:solidFill>
              <a:round/>
              <a:tailEnd type="triangle" w="med" len="med"/>
            </a:ln>
            <a:extLst>
              <a:ext uri="{909E8E84-426E-40DD-AFC4-6F175D3DCCD1}">
                <a14:hiddenFill xmlns:a14="http://schemas.microsoft.com/office/drawing/2010/main">
                  <a:noFill/>
                </a14:hiddenFill>
              </a:ext>
            </a:extLst>
          </p:spPr>
          <p:txBody>
            <a:bodyP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zh-CN" altLang="en-US" sz="24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endParaRPr>
            </a:p>
          </p:txBody>
        </p:sp>
      </p:grpSp>
      <p:sp>
        <p:nvSpPr>
          <p:cNvPr id="83" name="Text Box 4"/>
          <p:cNvSpPr txBox="1"/>
          <p:nvPr/>
        </p:nvSpPr>
        <p:spPr>
          <a:xfrm>
            <a:off x="1526497" y="5890906"/>
            <a:ext cx="6838766" cy="559769"/>
          </a:xfrm>
          <a:prstGeom prst="rect">
            <a:avLst/>
          </a:prstGeom>
          <a:noFill/>
          <a:ln w="9525">
            <a:noFill/>
          </a:ln>
        </p:spPr>
        <p:txBody>
          <a:bodyPr wrap="square" anchor="t">
            <a:spAutoFit/>
          </a:bodyPr>
          <a:lstStyle/>
          <a:p>
            <a:pPr lvl="0">
              <a:lnSpc>
                <a:spcPct val="150000"/>
              </a:lnSpc>
            </a:pPr>
            <a:r>
              <a:rPr lang="zh-CN" altLang="en-US" sz="2400" b="1" dirty="0">
                <a:latin typeface="楷体" panose="02010609060101010101" pitchFamily="49" charset="-122"/>
                <a:ea typeface="楷体" panose="02010609060101010101" pitchFamily="49" charset="-122"/>
              </a:rPr>
              <a:t>操作数</a:t>
            </a:r>
            <a:r>
              <a:rPr lang="en-US" altLang="zh-CN" sz="2400" b="1" dirty="0">
                <a:latin typeface="楷体" panose="02010609060101010101" pitchFamily="49" charset="-122"/>
                <a:ea typeface="楷体" panose="02010609060101010101" pitchFamily="49" charset="-122"/>
              </a:rPr>
              <a:t>S</a:t>
            </a:r>
            <a:r>
              <a:rPr lang="zh-CN" altLang="en-US" sz="2400" b="1" dirty="0">
                <a:latin typeface="楷体" panose="02010609060101010101" pitchFamily="49" charset="-122"/>
                <a:ea typeface="楷体" panose="02010609060101010101" pitchFamily="49" charset="-122"/>
              </a:rPr>
              <a:t>与寄存器</a:t>
            </a:r>
            <a:r>
              <a:rPr lang="en-US" altLang="zh-CN" sz="2400" b="1" dirty="0">
                <a:latin typeface="楷体" panose="02010609060101010101" pitchFamily="49" charset="-122"/>
                <a:ea typeface="楷体" panose="02010609060101010101" pitchFamily="49" charset="-122"/>
              </a:rPr>
              <a:t>SP</a:t>
            </a:r>
            <a:r>
              <a:rPr lang="zh-CN" altLang="en-US" sz="2400" b="1" dirty="0">
                <a:latin typeface="楷体" panose="02010609060101010101" pitchFamily="49" charset="-122"/>
                <a:ea typeface="楷体" panose="02010609060101010101" pitchFamily="49" charset="-122"/>
              </a:rPr>
              <a:t>的关系为：</a:t>
            </a:r>
            <a:r>
              <a:rPr lang="en-US" altLang="zh-CN" sz="2400" b="1" dirty="0">
                <a:solidFill>
                  <a:srgbClr val="DF3C09"/>
                </a:solidFill>
                <a:latin typeface="楷体" panose="02010609060101010101" pitchFamily="49" charset="-122"/>
                <a:ea typeface="楷体" panose="02010609060101010101" pitchFamily="49" charset="-122"/>
              </a:rPr>
              <a:t>S=((SP))</a:t>
            </a:r>
            <a:endParaRPr lang="en-US" altLang="zh-CN" sz="2400" b="1" dirty="0">
              <a:solidFill>
                <a:srgbClr val="DF3C09"/>
              </a:solidFill>
              <a:latin typeface="楷体" panose="02010609060101010101" pitchFamily="49" charset="-122"/>
              <a:ea typeface="楷体" panose="020106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7"/>
                                        </p:tgtEl>
                                        <p:attrNameLst>
                                          <p:attrName>style.visibility</p:attrName>
                                        </p:attrNameLst>
                                      </p:cBhvr>
                                      <p:to>
                                        <p:strVal val="visible"/>
                                      </p:to>
                                    </p:set>
                                    <p:animEffect transition="in" filter="wipe(left)">
                                      <p:cBhvr>
                                        <p:cTn id="7" dur="500"/>
                                        <p:tgtEl>
                                          <p:spTgt spid="7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wipe(left)">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left)">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83"/>
                                        </p:tgtEl>
                                        <p:attrNameLst>
                                          <p:attrName>style.visibility</p:attrName>
                                        </p:attrNameLst>
                                      </p:cBhvr>
                                      <p:to>
                                        <p:strVal val="visible"/>
                                      </p:to>
                                    </p:set>
                                    <p:animEffect transition="in" filter="wipe(left)">
                                      <p:cBhvr>
                                        <p:cTn id="27" dur="500"/>
                                        <p:tgtEl>
                                          <p:spTgt spid="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77" grpId="0"/>
      <p:bldP spid="83"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9165780" cy="6909474"/>
          </a:xfrm>
          <a:prstGeom prst="rect">
            <a:avLst/>
          </a:prstGeom>
        </p:spPr>
      </p:pic>
      <p:sp>
        <p:nvSpPr>
          <p:cNvPr id="22" name="矩形 21"/>
          <p:cNvSpPr/>
          <p:nvPr/>
        </p:nvSpPr>
        <p:spPr>
          <a:xfrm>
            <a:off x="-9030" y="0"/>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1" i="0" u="none" strike="noStrike" kern="1200" cap="none" spc="0" normalizeH="0" baseline="0" noProof="0" dirty="0">
                <a:ln>
                  <a:noFill/>
                </a:ln>
                <a:solidFill>
                  <a:prstClr val="white"/>
                </a:solidFill>
                <a:effectLst/>
                <a:uLnTx/>
                <a:uFillTx/>
                <a:latin typeface="隶书" panose="02010509060101010101" pitchFamily="49" charset="-122"/>
                <a:ea typeface="隶书" panose="02010509060101010101" pitchFamily="49" charset="-122"/>
                <a:cs typeface="+mn-cs"/>
              </a:rPr>
              <a:t>二、寻址方式</a:t>
            </a:r>
            <a:endParaRPr kumimoji="0" lang="zh-CN" altLang="en-US" sz="2800" b="1" i="0" u="none" strike="noStrike" kern="1200" cap="none" spc="0" normalizeH="0" baseline="0" noProof="0" dirty="0">
              <a:ln>
                <a:noFill/>
              </a:ln>
              <a:solidFill>
                <a:prstClr val="white"/>
              </a:solidFill>
              <a:effectLst/>
              <a:uLnTx/>
              <a:uFillTx/>
              <a:latin typeface="隶书" panose="02010509060101010101" pitchFamily="49" charset="-122"/>
              <a:ea typeface="隶书" panose="02010509060101010101" pitchFamily="49" charset="-122"/>
              <a:cs typeface="+mn-cs"/>
            </a:endParaRPr>
          </a:p>
        </p:txBody>
      </p:sp>
      <p:cxnSp>
        <p:nvCxnSpPr>
          <p:cNvPr id="31" name="直接连接符 30"/>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defRPr/>
            </a:pPr>
            <a:fld id="{A4C9351A-1E4C-444B-9C86-12ED87BD74FD}" type="datetime1">
              <a:rPr kumimoji="0" lang="zh-CN" altLang="en-US" sz="1200" b="0" i="0" u="none" strike="noStrike" kern="1200" cap="none" spc="0" normalizeH="0" baseline="0" noProof="0" smtClean="0">
                <a:ln>
                  <a:noFill/>
                </a:ln>
                <a:solidFill>
                  <a:prstClr val="black">
                    <a:tint val="75000"/>
                  </a:prstClr>
                </a:solidFill>
                <a:effectLst/>
                <a:uLnTx/>
                <a:uFillTx/>
                <a:latin typeface="Calibri" panose="020F0502020204030204"/>
                <a:ea typeface="等线" panose="02010600030101010101" pitchFamily="2" charset="-122"/>
                <a:cs typeface="+mn-cs"/>
              </a:rPr>
            </a:fld>
            <a:endParaRPr kumimoji="0" lang="zh-CN" altLang="en-US" sz="1200" b="0" i="0" u="none" strike="noStrike" kern="1200" cap="none" spc="0" normalizeH="0" baseline="0" noProof="0" dirty="0">
              <a:ln>
                <a:noFill/>
              </a:ln>
              <a:solidFill>
                <a:prstClr val="black">
                  <a:tint val="75000"/>
                </a:prstClr>
              </a:solidFill>
              <a:effectLst/>
              <a:uLnTx/>
              <a:uFillTx/>
              <a:latin typeface="Calibri" panose="020F0502020204030204"/>
              <a:ea typeface="等线"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rPr>
              <a:t>计算机组成原理</a:t>
            </a:r>
            <a:r>
              <a:rPr kumimoji="0" lang="en-US" altLang="zh-CN" sz="12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rPr>
              <a:t>--</a:t>
            </a:r>
            <a:r>
              <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rPr>
              <a:t>第二章 指令系统</a:t>
            </a:r>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endParaRPr>
          </a:p>
        </p:txBody>
      </p:sp>
      <p:sp>
        <p:nvSpPr>
          <p:cNvPr id="8" name="灯片编号占位符 7"/>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CD331227-691F-4B7F-8493-F4368ED92163}" type="slidenum">
              <a:rPr kumimoji="0" lang="zh-CN" altLang="en-US" sz="1200" b="0" i="0" u="none" strike="noStrike" kern="1200" cap="none" spc="0" normalizeH="0" baseline="0" noProof="0" smtClean="0">
                <a:ln>
                  <a:noFill/>
                </a:ln>
                <a:solidFill>
                  <a:prstClr val="black">
                    <a:tint val="75000"/>
                  </a:prstClr>
                </a:solidFill>
                <a:effectLst/>
                <a:uLnTx/>
                <a:uFillTx/>
                <a:latin typeface="Calibri" panose="020F0502020204030204"/>
                <a:ea typeface="等线" panose="02010600030101010101" pitchFamily="2" charset="-122"/>
                <a:cs typeface="+mn-cs"/>
              </a:rPr>
            </a:fld>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endParaRPr>
          </a:p>
        </p:txBody>
      </p:sp>
      <p:sp>
        <p:nvSpPr>
          <p:cNvPr id="17" name="Text Box 4"/>
          <p:cNvSpPr txBox="1"/>
          <p:nvPr/>
        </p:nvSpPr>
        <p:spPr>
          <a:xfrm>
            <a:off x="141423" y="815398"/>
            <a:ext cx="6723833" cy="637675"/>
          </a:xfrm>
          <a:prstGeom prst="rect">
            <a:avLst/>
          </a:prstGeom>
          <a:noFill/>
          <a:ln w="9525">
            <a:noFill/>
          </a:ln>
        </p:spPr>
        <p:txBody>
          <a:bodyPr wrap="square" anchor="t">
            <a:spAutoFit/>
          </a:bodyPr>
          <a:lstStyle/>
          <a:p>
            <a:pPr lvl="0">
              <a:lnSpc>
                <a:spcPct val="150000"/>
              </a:lnSpc>
            </a:pPr>
            <a:r>
              <a:rPr kumimoji="0" lang="zh-CN" altLang="en-US" sz="2800" b="1" i="0" u="none" strike="noStrike" kern="1200" cap="none" spc="0" normalizeH="0" baseline="0" noProof="0" dirty="0">
                <a:ln>
                  <a:noFill/>
                </a:ln>
                <a:solidFill>
                  <a:srgbClr val="DF3C09"/>
                </a:solidFill>
                <a:effectLst/>
                <a:uLnTx/>
                <a:uFillTx/>
                <a:latin typeface="楷体" panose="02010609060101010101" pitchFamily="49" charset="-122"/>
                <a:ea typeface="楷体" panose="02010609060101010101" pitchFamily="49" charset="-122"/>
                <a:cs typeface="+mn-cs"/>
              </a:rPr>
              <a:t>（</a:t>
            </a:r>
            <a:r>
              <a:rPr lang="en-US" altLang="zh-CN" sz="2800" b="1" dirty="0">
                <a:solidFill>
                  <a:srgbClr val="DF3C09"/>
                </a:solidFill>
                <a:latin typeface="楷体" panose="02010609060101010101" pitchFamily="49" charset="-122"/>
                <a:ea typeface="楷体" panose="02010609060101010101" pitchFamily="49" charset="-122"/>
              </a:rPr>
              <a:t>3</a:t>
            </a:r>
            <a:r>
              <a:rPr lang="zh-CN" altLang="en-US" sz="2800" b="1" dirty="0">
                <a:solidFill>
                  <a:srgbClr val="DF3C09"/>
                </a:solidFill>
                <a:latin typeface="楷体" panose="02010609060101010101" pitchFamily="49" charset="-122"/>
                <a:ea typeface="楷体" panose="02010609060101010101" pitchFamily="49" charset="-122"/>
              </a:rPr>
              <a:t>）间接寻址及其变形</a:t>
            </a:r>
            <a:endParaRPr kumimoji="0" lang="en-US" altLang="zh-CN" sz="2800" b="1" i="0" u="none" strike="noStrike" kern="1200" cap="none" spc="0" normalizeH="0" baseline="0" noProof="0" dirty="0">
              <a:ln>
                <a:noFill/>
              </a:ln>
              <a:solidFill>
                <a:srgbClr val="DF3C09"/>
              </a:solidFill>
              <a:effectLst/>
              <a:uLnTx/>
              <a:uFillTx/>
              <a:latin typeface="楷体" panose="02010609060101010101" pitchFamily="49" charset="-122"/>
              <a:ea typeface="楷体" panose="02010609060101010101" pitchFamily="49" charset="-122"/>
              <a:cs typeface="+mn-cs"/>
            </a:endParaRPr>
          </a:p>
        </p:txBody>
      </p:sp>
      <p:sp>
        <p:nvSpPr>
          <p:cNvPr id="23" name="Text Box 4"/>
          <p:cNvSpPr txBox="1"/>
          <p:nvPr/>
        </p:nvSpPr>
        <p:spPr>
          <a:xfrm>
            <a:off x="277946" y="1423683"/>
            <a:ext cx="8319248" cy="4677242"/>
          </a:xfrm>
          <a:prstGeom prst="rect">
            <a:avLst/>
          </a:prstGeom>
          <a:noFill/>
          <a:ln w="9525">
            <a:noFill/>
          </a:ln>
        </p:spPr>
        <p:txBody>
          <a:bodyPr wrap="square" anchor="t">
            <a:spAutoFit/>
          </a:bodyPr>
          <a:lstStyle/>
          <a:p>
            <a:pPr lvl="0">
              <a:lnSpc>
                <a:spcPct val="120000"/>
              </a:lnSpc>
            </a:pPr>
            <a:r>
              <a:rPr lang="zh-CN" altLang="en-US" sz="2800" b="1" dirty="0">
                <a:solidFill>
                  <a:srgbClr val="0563C1"/>
                </a:solidFill>
                <a:latin typeface="楷体" panose="02010609060101010101" pitchFamily="49" charset="-122"/>
                <a:ea typeface="楷体" panose="02010609060101010101" pitchFamily="49" charset="-122"/>
              </a:rPr>
              <a:t>例：</a:t>
            </a:r>
            <a:r>
              <a:rPr lang="zh-CN" altLang="en-US" sz="2800" b="1" dirty="0">
                <a:latin typeface="楷体" panose="02010609060101010101" pitchFamily="49" charset="-122"/>
                <a:ea typeface="楷体" panose="02010609060101010101" pitchFamily="49" charset="-122"/>
              </a:rPr>
              <a:t>对堆栈的连续压入与连续弹出（自底向上生长方式）</a:t>
            </a:r>
            <a:r>
              <a:rPr lang="en-US" altLang="zh-CN" sz="2800" b="1" dirty="0">
                <a:latin typeface="楷体" panose="02010609060101010101" pitchFamily="49" charset="-122"/>
                <a:ea typeface="楷体" panose="02010609060101010101" pitchFamily="49" charset="-122"/>
              </a:rPr>
              <a:t>, SP</a:t>
            </a:r>
            <a:r>
              <a:rPr lang="zh-CN" altLang="en-US" sz="2800" b="1" dirty="0">
                <a:latin typeface="楷体" panose="02010609060101010101" pitchFamily="49" charset="-122"/>
                <a:ea typeface="楷体" panose="02010609060101010101" pitchFamily="49" charset="-122"/>
              </a:rPr>
              <a:t>内容为</a:t>
            </a:r>
            <a:r>
              <a:rPr lang="en-US" altLang="zh-CN" sz="2800" b="1" dirty="0">
                <a:latin typeface="楷体" panose="02010609060101010101" pitchFamily="49" charset="-122"/>
                <a:ea typeface="楷体" panose="02010609060101010101" pitchFamily="49" charset="-122"/>
              </a:rPr>
              <a:t>00FFH</a:t>
            </a:r>
            <a:r>
              <a:rPr lang="zh-CN" altLang="en-US" sz="2800" b="1" dirty="0">
                <a:latin typeface="楷体" panose="02010609060101010101" pitchFamily="49" charset="-122"/>
                <a:ea typeface="楷体" panose="02010609060101010101" pitchFamily="49" charset="-122"/>
              </a:rPr>
              <a:t>，压入第一个数据元素</a:t>
            </a:r>
            <a:r>
              <a:rPr lang="en-US" altLang="zh-CN" sz="2800" b="1" dirty="0">
                <a:latin typeface="楷体" panose="02010609060101010101" pitchFamily="49" charset="-122"/>
                <a:ea typeface="楷体" panose="02010609060101010101" pitchFamily="49" charset="-122"/>
              </a:rPr>
              <a:t>a</a:t>
            </a:r>
            <a:r>
              <a:rPr lang="zh-CN" altLang="en-US" sz="2800" b="1" dirty="0">
                <a:latin typeface="楷体" panose="02010609060101010101" pitchFamily="49" charset="-122"/>
                <a:ea typeface="楷体" panose="02010609060101010101" pitchFamily="49" charset="-122"/>
              </a:rPr>
              <a:t>，然后压入第二个数据元素</a:t>
            </a:r>
            <a:r>
              <a:rPr lang="en-US" altLang="zh-CN" sz="2800" b="1" dirty="0">
                <a:latin typeface="楷体" panose="02010609060101010101" pitchFamily="49" charset="-122"/>
                <a:ea typeface="楷体" panose="02010609060101010101" pitchFamily="49" charset="-122"/>
              </a:rPr>
              <a:t>b</a:t>
            </a:r>
            <a:r>
              <a:rPr lang="zh-CN" altLang="en-US" sz="2800" b="1" dirty="0">
                <a:latin typeface="楷体" panose="02010609060101010101" pitchFamily="49" charset="-122"/>
                <a:ea typeface="楷体" panose="02010609060101010101" pitchFamily="49" charset="-122"/>
              </a:rPr>
              <a:t>，最后弹出栈顶单元内容。</a:t>
            </a:r>
            <a:endParaRPr lang="en-US" altLang="zh-CN" sz="2800" b="1" dirty="0">
              <a:latin typeface="楷体" panose="02010609060101010101" pitchFamily="49" charset="-122"/>
              <a:ea typeface="楷体" panose="02010609060101010101" pitchFamily="49" charset="-122"/>
            </a:endParaRPr>
          </a:p>
          <a:p>
            <a:pPr lvl="0">
              <a:lnSpc>
                <a:spcPct val="120000"/>
              </a:lnSpc>
            </a:pPr>
            <a:endParaRPr lang="en-US" altLang="zh-CN" sz="2800" b="1" dirty="0">
              <a:latin typeface="楷体" panose="02010609060101010101" pitchFamily="49" charset="-122"/>
              <a:ea typeface="楷体" panose="02010609060101010101" pitchFamily="49" charset="-122"/>
            </a:endParaRPr>
          </a:p>
          <a:p>
            <a:pPr lvl="0">
              <a:lnSpc>
                <a:spcPct val="120000"/>
              </a:lnSpc>
            </a:pPr>
            <a:r>
              <a:rPr lang="zh-CN" altLang="en-US" sz="2800" b="1" dirty="0">
                <a:solidFill>
                  <a:srgbClr val="ED7D31"/>
                </a:solidFill>
                <a:latin typeface="楷体" panose="02010609060101010101" pitchFamily="49" charset="-122"/>
                <a:ea typeface="楷体" panose="02010609060101010101" pitchFamily="49" charset="-122"/>
              </a:rPr>
              <a:t>最基本的堆栈操作指令有两种：</a:t>
            </a:r>
            <a:endParaRPr lang="en-US" altLang="zh-CN" sz="2800" b="1" dirty="0">
              <a:solidFill>
                <a:srgbClr val="ED7D31"/>
              </a:solidFill>
              <a:latin typeface="楷体" panose="02010609060101010101" pitchFamily="49" charset="-122"/>
              <a:ea typeface="楷体" panose="02010609060101010101" pitchFamily="49" charset="-122"/>
            </a:endParaRPr>
          </a:p>
          <a:p>
            <a:pPr lvl="0">
              <a:lnSpc>
                <a:spcPct val="120000"/>
              </a:lnSpc>
            </a:pPr>
            <a:r>
              <a:rPr lang="en-US" altLang="zh-CN" sz="2800" b="1" dirty="0">
                <a:latin typeface="楷体" panose="02010609060101010101" pitchFamily="49" charset="-122"/>
                <a:ea typeface="楷体" panose="02010609060101010101" pitchFamily="49" charset="-122"/>
              </a:rPr>
              <a:t>1.</a:t>
            </a:r>
            <a:r>
              <a:rPr lang="zh-CN" altLang="en-US" sz="2800" b="1" dirty="0">
                <a:solidFill>
                  <a:srgbClr val="DF3C09"/>
                </a:solidFill>
                <a:latin typeface="楷体" panose="02010609060101010101" pitchFamily="49" charset="-122"/>
                <a:ea typeface="楷体" panose="02010609060101010101" pitchFamily="49" charset="-122"/>
              </a:rPr>
              <a:t>压入指令</a:t>
            </a:r>
            <a:r>
              <a:rPr lang="en-US" altLang="zh-CN" sz="2800" b="1" dirty="0">
                <a:solidFill>
                  <a:srgbClr val="DF3C09"/>
                </a:solidFill>
                <a:latin typeface="楷体" panose="02010609060101010101" pitchFamily="49" charset="-122"/>
                <a:ea typeface="楷体" panose="02010609060101010101" pitchFamily="49" charset="-122"/>
              </a:rPr>
              <a:t>PUSH</a:t>
            </a:r>
            <a:r>
              <a:rPr lang="zh-CN" altLang="en-US" sz="2800" b="1" dirty="0">
                <a:latin typeface="楷体" panose="02010609060101010101" pitchFamily="49" charset="-122"/>
                <a:ea typeface="楷体" panose="02010609060101010101" pitchFamily="49" charset="-122"/>
              </a:rPr>
              <a:t>（进栈、压栈），将指定的操作数存入栈顶；</a:t>
            </a:r>
            <a:endParaRPr lang="en-US" altLang="zh-CN" sz="2800" b="1" dirty="0">
              <a:latin typeface="楷体" panose="02010609060101010101" pitchFamily="49" charset="-122"/>
              <a:ea typeface="楷体" panose="02010609060101010101" pitchFamily="49" charset="-122"/>
            </a:endParaRPr>
          </a:p>
          <a:p>
            <a:pPr lvl="0">
              <a:lnSpc>
                <a:spcPct val="120000"/>
              </a:lnSpc>
            </a:pPr>
            <a:r>
              <a:rPr lang="en-US" altLang="zh-CN" sz="2800" b="1" dirty="0">
                <a:latin typeface="楷体" panose="02010609060101010101" pitchFamily="49" charset="-122"/>
                <a:ea typeface="楷体" panose="02010609060101010101" pitchFamily="49" charset="-122"/>
              </a:rPr>
              <a:t>2.</a:t>
            </a:r>
            <a:r>
              <a:rPr lang="zh-CN" altLang="en-US" sz="2800" b="1" dirty="0">
                <a:solidFill>
                  <a:srgbClr val="DF3C09"/>
                </a:solidFill>
                <a:latin typeface="楷体" panose="02010609060101010101" pitchFamily="49" charset="-122"/>
                <a:ea typeface="楷体" panose="02010609060101010101" pitchFamily="49" charset="-122"/>
              </a:rPr>
              <a:t>弹出指令</a:t>
            </a:r>
            <a:r>
              <a:rPr lang="en-US" altLang="zh-CN" sz="2800" b="1" dirty="0">
                <a:solidFill>
                  <a:srgbClr val="DF3C09"/>
                </a:solidFill>
                <a:latin typeface="楷体" panose="02010609060101010101" pitchFamily="49" charset="-122"/>
                <a:ea typeface="楷体" panose="02010609060101010101" pitchFamily="49" charset="-122"/>
              </a:rPr>
              <a:t>POP</a:t>
            </a:r>
            <a:r>
              <a:rPr lang="zh-CN" altLang="en-US" sz="2800" b="1" dirty="0">
                <a:latin typeface="楷体" panose="02010609060101010101" pitchFamily="49" charset="-122"/>
                <a:ea typeface="楷体" panose="02010609060101010101" pitchFamily="49" charset="-122"/>
              </a:rPr>
              <a:t>（出栈），将栈顶数据读出，送入指定目的地。</a:t>
            </a:r>
            <a:endParaRPr lang="zh-CN" altLang="en-US" sz="2800" b="1" dirty="0">
              <a:latin typeface="楷体" panose="02010609060101010101" pitchFamily="49" charset="-122"/>
              <a:ea typeface="楷体" panose="020106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3">
                                            <p:txEl>
                                              <p:pRg st="0" end="0"/>
                                            </p:txEl>
                                          </p:spTgt>
                                        </p:tgtEl>
                                        <p:attrNameLst>
                                          <p:attrName>style.visibility</p:attrName>
                                        </p:attrNameLst>
                                      </p:cBhvr>
                                      <p:to>
                                        <p:strVal val="visible"/>
                                      </p:to>
                                    </p:set>
                                    <p:animEffect transition="in" filter="wipe(left)">
                                      <p:cBhvr>
                                        <p:cTn id="7" dur="500"/>
                                        <p:tgtEl>
                                          <p:spTgt spid="2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3">
                                            <p:txEl>
                                              <p:pRg st="2" end="2"/>
                                            </p:txEl>
                                          </p:spTgt>
                                        </p:tgtEl>
                                        <p:attrNameLst>
                                          <p:attrName>style.visibility</p:attrName>
                                        </p:attrNameLst>
                                      </p:cBhvr>
                                      <p:to>
                                        <p:strVal val="visible"/>
                                      </p:to>
                                    </p:set>
                                    <p:animEffect transition="in" filter="wipe(left)">
                                      <p:cBhvr>
                                        <p:cTn id="12" dur="500"/>
                                        <p:tgtEl>
                                          <p:spTgt spid="2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3">
                                            <p:txEl>
                                              <p:pRg st="3" end="3"/>
                                            </p:txEl>
                                          </p:spTgt>
                                        </p:tgtEl>
                                        <p:attrNameLst>
                                          <p:attrName>style.visibility</p:attrName>
                                        </p:attrNameLst>
                                      </p:cBhvr>
                                      <p:to>
                                        <p:strVal val="visible"/>
                                      </p:to>
                                    </p:set>
                                    <p:animEffect transition="in" filter="wipe(left)">
                                      <p:cBhvr>
                                        <p:cTn id="17" dur="500"/>
                                        <p:tgtEl>
                                          <p:spTgt spid="2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3">
                                            <p:txEl>
                                              <p:pRg st="4" end="4"/>
                                            </p:txEl>
                                          </p:spTgt>
                                        </p:tgtEl>
                                        <p:attrNameLst>
                                          <p:attrName>style.visibility</p:attrName>
                                        </p:attrNameLst>
                                      </p:cBhvr>
                                      <p:to>
                                        <p:strVal val="visible"/>
                                      </p:to>
                                    </p:set>
                                    <p:animEffect transition="in" filter="wipe(left)">
                                      <p:cBhvr>
                                        <p:cTn id="22" dur="500"/>
                                        <p:tgtEl>
                                          <p:spTgt spid="2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9165780" cy="6909474"/>
          </a:xfrm>
          <a:prstGeom prst="rect">
            <a:avLst/>
          </a:prstGeom>
        </p:spPr>
      </p:pic>
      <p:sp>
        <p:nvSpPr>
          <p:cNvPr id="22" name="矩形 21"/>
          <p:cNvSpPr/>
          <p:nvPr/>
        </p:nvSpPr>
        <p:spPr>
          <a:xfrm>
            <a:off x="-9030" y="0"/>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1" i="0" u="none" strike="noStrike" kern="1200" cap="none" spc="0" normalizeH="0" baseline="0" noProof="0" dirty="0">
                <a:ln>
                  <a:noFill/>
                </a:ln>
                <a:solidFill>
                  <a:prstClr val="white"/>
                </a:solidFill>
                <a:effectLst/>
                <a:uLnTx/>
                <a:uFillTx/>
                <a:latin typeface="隶书" panose="02010509060101010101" pitchFamily="49" charset="-122"/>
                <a:ea typeface="隶书" panose="02010509060101010101" pitchFamily="49" charset="-122"/>
                <a:cs typeface="+mn-cs"/>
              </a:rPr>
              <a:t>二、寻址方式</a:t>
            </a:r>
            <a:endParaRPr kumimoji="0" lang="zh-CN" altLang="en-US" sz="2800" b="1" i="0" u="none" strike="noStrike" kern="1200" cap="none" spc="0" normalizeH="0" baseline="0" noProof="0" dirty="0">
              <a:ln>
                <a:noFill/>
              </a:ln>
              <a:solidFill>
                <a:prstClr val="white"/>
              </a:solidFill>
              <a:effectLst/>
              <a:uLnTx/>
              <a:uFillTx/>
              <a:latin typeface="隶书" panose="02010509060101010101" pitchFamily="49" charset="-122"/>
              <a:ea typeface="隶书" panose="02010509060101010101" pitchFamily="49" charset="-122"/>
              <a:cs typeface="+mn-cs"/>
            </a:endParaRPr>
          </a:p>
        </p:txBody>
      </p:sp>
      <p:cxnSp>
        <p:nvCxnSpPr>
          <p:cNvPr id="31" name="直接连接符 30"/>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defRPr/>
            </a:pPr>
            <a:fld id="{DC3DCEA1-46AC-4D41-A76B-8017906402E4}" type="datetime1">
              <a:rPr kumimoji="0" lang="zh-CN" altLang="en-US" sz="1200" b="0" i="0" u="none" strike="noStrike" kern="1200" cap="none" spc="0" normalizeH="0" baseline="0" noProof="0" smtClean="0">
                <a:ln>
                  <a:noFill/>
                </a:ln>
                <a:solidFill>
                  <a:prstClr val="black">
                    <a:tint val="75000"/>
                  </a:prstClr>
                </a:solidFill>
                <a:effectLst/>
                <a:uLnTx/>
                <a:uFillTx/>
                <a:latin typeface="Calibri" panose="020F0502020204030204"/>
                <a:ea typeface="等线" panose="02010600030101010101" pitchFamily="2" charset="-122"/>
                <a:cs typeface="+mn-cs"/>
              </a:rPr>
            </a:fld>
            <a:endParaRPr kumimoji="0" lang="zh-CN" altLang="en-US" sz="1200" b="0" i="0" u="none" strike="noStrike" kern="1200" cap="none" spc="0" normalizeH="0" baseline="0" noProof="0" dirty="0">
              <a:ln>
                <a:noFill/>
              </a:ln>
              <a:solidFill>
                <a:prstClr val="black">
                  <a:tint val="75000"/>
                </a:prstClr>
              </a:solidFill>
              <a:effectLst/>
              <a:uLnTx/>
              <a:uFillTx/>
              <a:latin typeface="Calibri" panose="020F0502020204030204"/>
              <a:ea typeface="等线"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rPr>
              <a:t>计算机组成原理</a:t>
            </a:r>
            <a:r>
              <a:rPr kumimoji="0" lang="en-US" altLang="zh-CN" sz="12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rPr>
              <a:t>--</a:t>
            </a:r>
            <a:r>
              <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rPr>
              <a:t>第二章 指令系统</a:t>
            </a:r>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endParaRPr>
          </a:p>
        </p:txBody>
      </p:sp>
      <p:sp>
        <p:nvSpPr>
          <p:cNvPr id="8" name="灯片编号占位符 7"/>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CD331227-691F-4B7F-8493-F4368ED92163}" type="slidenum">
              <a:rPr kumimoji="0" lang="zh-CN" altLang="en-US" sz="1200" b="0" i="0" u="none" strike="noStrike" kern="1200" cap="none" spc="0" normalizeH="0" baseline="0" noProof="0" smtClean="0">
                <a:ln>
                  <a:noFill/>
                </a:ln>
                <a:solidFill>
                  <a:prstClr val="black">
                    <a:tint val="75000"/>
                  </a:prstClr>
                </a:solidFill>
                <a:effectLst/>
                <a:uLnTx/>
                <a:uFillTx/>
                <a:latin typeface="Calibri" panose="020F0502020204030204"/>
                <a:ea typeface="等线" panose="02010600030101010101" pitchFamily="2" charset="-122"/>
                <a:cs typeface="+mn-cs"/>
              </a:rPr>
            </a:fld>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endParaRPr>
          </a:p>
        </p:txBody>
      </p:sp>
      <p:sp>
        <p:nvSpPr>
          <p:cNvPr id="17" name="Text Box 4"/>
          <p:cNvSpPr txBox="1"/>
          <p:nvPr/>
        </p:nvSpPr>
        <p:spPr>
          <a:xfrm>
            <a:off x="141423" y="815398"/>
            <a:ext cx="6723833" cy="637675"/>
          </a:xfrm>
          <a:prstGeom prst="rect">
            <a:avLst/>
          </a:prstGeom>
          <a:noFill/>
          <a:ln w="9525">
            <a:noFill/>
          </a:ln>
        </p:spPr>
        <p:txBody>
          <a:bodyPr wrap="square" anchor="t">
            <a:spAutoFit/>
          </a:bodyPr>
          <a:lstStyle/>
          <a:p>
            <a:pPr lvl="0">
              <a:lnSpc>
                <a:spcPct val="150000"/>
              </a:lnSpc>
            </a:pPr>
            <a:r>
              <a:rPr kumimoji="0" lang="zh-CN" altLang="en-US" sz="2800" b="1" i="0" u="none" strike="noStrike" kern="1200" cap="none" spc="0" normalizeH="0" baseline="0" noProof="0" dirty="0">
                <a:ln>
                  <a:noFill/>
                </a:ln>
                <a:solidFill>
                  <a:srgbClr val="DF3C09"/>
                </a:solidFill>
                <a:effectLst/>
                <a:uLnTx/>
                <a:uFillTx/>
                <a:latin typeface="楷体" panose="02010609060101010101" pitchFamily="49" charset="-122"/>
                <a:ea typeface="楷体" panose="02010609060101010101" pitchFamily="49" charset="-122"/>
                <a:cs typeface="+mn-cs"/>
              </a:rPr>
              <a:t>（</a:t>
            </a:r>
            <a:r>
              <a:rPr lang="en-US" altLang="zh-CN" sz="2800" b="1" dirty="0">
                <a:solidFill>
                  <a:srgbClr val="DF3C09"/>
                </a:solidFill>
                <a:latin typeface="楷体" panose="02010609060101010101" pitchFamily="49" charset="-122"/>
                <a:ea typeface="楷体" panose="02010609060101010101" pitchFamily="49" charset="-122"/>
              </a:rPr>
              <a:t>3</a:t>
            </a:r>
            <a:r>
              <a:rPr lang="zh-CN" altLang="en-US" sz="2800" b="1" dirty="0">
                <a:solidFill>
                  <a:srgbClr val="DF3C09"/>
                </a:solidFill>
                <a:latin typeface="楷体" panose="02010609060101010101" pitchFamily="49" charset="-122"/>
                <a:ea typeface="楷体" panose="02010609060101010101" pitchFamily="49" charset="-122"/>
              </a:rPr>
              <a:t>）间接寻址及其变形</a:t>
            </a:r>
            <a:endParaRPr kumimoji="0" lang="en-US" altLang="zh-CN" sz="2800" b="1" i="0" u="none" strike="noStrike" kern="1200" cap="none" spc="0" normalizeH="0" baseline="0" noProof="0" dirty="0">
              <a:ln>
                <a:noFill/>
              </a:ln>
              <a:solidFill>
                <a:srgbClr val="DF3C09"/>
              </a:solidFill>
              <a:effectLst/>
              <a:uLnTx/>
              <a:uFillTx/>
              <a:latin typeface="楷体" panose="02010609060101010101" pitchFamily="49" charset="-122"/>
              <a:ea typeface="楷体" panose="02010609060101010101" pitchFamily="49" charset="-122"/>
              <a:cs typeface="+mn-cs"/>
            </a:endParaRPr>
          </a:p>
        </p:txBody>
      </p:sp>
      <p:grpSp>
        <p:nvGrpSpPr>
          <p:cNvPr id="27" name="Group 67"/>
          <p:cNvGrpSpPr/>
          <p:nvPr/>
        </p:nvGrpSpPr>
        <p:grpSpPr bwMode="auto">
          <a:xfrm>
            <a:off x="1225471" y="1577976"/>
            <a:ext cx="1120401" cy="1600200"/>
            <a:chOff x="4128" y="528"/>
            <a:chExt cx="720" cy="1008"/>
          </a:xfrm>
        </p:grpSpPr>
        <p:sp>
          <p:nvSpPr>
            <p:cNvPr id="28" name="Rectangle 71"/>
            <p:cNvSpPr>
              <a:spLocks noChangeArrowheads="1"/>
            </p:cNvSpPr>
            <p:nvPr/>
          </p:nvSpPr>
          <p:spPr bwMode="auto">
            <a:xfrm>
              <a:off x="4128" y="528"/>
              <a:ext cx="720" cy="1008"/>
            </a:xfrm>
            <a:prstGeom prst="rect">
              <a:avLst/>
            </a:prstGeom>
            <a:solidFill>
              <a:srgbClr val="FFFFFF"/>
            </a:solidFill>
            <a:ln w="38100">
              <a:solidFill>
                <a:srgbClr val="000000"/>
              </a:solidFill>
              <a:miter lim="800000"/>
            </a:ln>
          </p:spPr>
          <p:txBody>
            <a:bodyPr wrap="none" anchor="ct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endParaRPr lang="zh-CN" altLang="en-US" sz="2400">
                <a:latin typeface="楷体" panose="02010609060101010101" pitchFamily="49" charset="-122"/>
                <a:ea typeface="楷体" panose="02010609060101010101" pitchFamily="49" charset="-122"/>
              </a:endParaRPr>
            </a:p>
          </p:txBody>
        </p:sp>
        <p:sp>
          <p:nvSpPr>
            <p:cNvPr id="33" name="Line 73"/>
            <p:cNvSpPr>
              <a:spLocks noChangeShapeType="1"/>
            </p:cNvSpPr>
            <p:nvPr/>
          </p:nvSpPr>
          <p:spPr bwMode="auto">
            <a:xfrm>
              <a:off x="4128" y="1200"/>
              <a:ext cx="720" cy="1"/>
            </a:xfrm>
            <a:prstGeom prst="line">
              <a:avLst/>
            </a:prstGeom>
            <a:noFill/>
            <a:ln w="38100">
              <a:solidFill>
                <a:srgbClr val="000000"/>
              </a:solidFill>
              <a:roun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grpSp>
      <p:sp>
        <p:nvSpPr>
          <p:cNvPr id="46" name="Line 78"/>
          <p:cNvSpPr>
            <a:spLocks noChangeShapeType="1"/>
          </p:cNvSpPr>
          <p:nvPr/>
        </p:nvSpPr>
        <p:spPr bwMode="auto">
          <a:xfrm flipV="1">
            <a:off x="750094" y="2893411"/>
            <a:ext cx="439241" cy="2189"/>
          </a:xfrm>
          <a:prstGeom prst="line">
            <a:avLst/>
          </a:prstGeom>
          <a:noFill/>
          <a:ln w="38100">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sz="2400" dirty="0">
              <a:latin typeface="楷体" panose="02010609060101010101" pitchFamily="49" charset="-122"/>
              <a:ea typeface="楷体" panose="02010609060101010101" pitchFamily="49" charset="-122"/>
            </a:endParaRPr>
          </a:p>
        </p:txBody>
      </p:sp>
      <p:sp>
        <p:nvSpPr>
          <p:cNvPr id="47" name="Text Box 74"/>
          <p:cNvSpPr txBox="1">
            <a:spLocks noChangeArrowheads="1"/>
          </p:cNvSpPr>
          <p:nvPr/>
        </p:nvSpPr>
        <p:spPr bwMode="auto">
          <a:xfrm>
            <a:off x="275687" y="2683038"/>
            <a:ext cx="61448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400" dirty="0">
                <a:latin typeface="楷体" panose="02010609060101010101" pitchFamily="49" charset="-122"/>
                <a:ea typeface="楷体" panose="02010609060101010101" pitchFamily="49" charset="-122"/>
              </a:rPr>
              <a:t>FF</a:t>
            </a:r>
            <a:endParaRPr lang="en-US" altLang="zh-CN" sz="2400" dirty="0">
              <a:latin typeface="楷体" panose="02010609060101010101" pitchFamily="49" charset="-122"/>
              <a:ea typeface="楷体" panose="02010609060101010101" pitchFamily="49" charset="-122"/>
            </a:endParaRPr>
          </a:p>
        </p:txBody>
      </p:sp>
      <p:sp>
        <p:nvSpPr>
          <p:cNvPr id="48" name="Text Box 74"/>
          <p:cNvSpPr txBox="1">
            <a:spLocks noChangeArrowheads="1"/>
          </p:cNvSpPr>
          <p:nvPr/>
        </p:nvSpPr>
        <p:spPr bwMode="auto">
          <a:xfrm>
            <a:off x="1225471" y="3259616"/>
            <a:ext cx="11204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2400" dirty="0">
                <a:latin typeface="楷体" panose="02010609060101010101" pitchFamily="49" charset="-122"/>
                <a:ea typeface="楷体" panose="02010609060101010101" pitchFamily="49" charset="-122"/>
              </a:rPr>
              <a:t>初始化</a:t>
            </a:r>
            <a:endParaRPr lang="en-US" altLang="zh-CN" sz="2400" dirty="0">
              <a:latin typeface="楷体" panose="02010609060101010101" pitchFamily="49" charset="-122"/>
              <a:ea typeface="楷体" panose="02010609060101010101" pitchFamily="49" charset="-122"/>
            </a:endParaRPr>
          </a:p>
        </p:txBody>
      </p:sp>
      <p:sp>
        <p:nvSpPr>
          <p:cNvPr id="72" name="Text Box 4"/>
          <p:cNvSpPr txBox="1"/>
          <p:nvPr/>
        </p:nvSpPr>
        <p:spPr>
          <a:xfrm>
            <a:off x="539501" y="3804092"/>
            <a:ext cx="8319248" cy="2608984"/>
          </a:xfrm>
          <a:prstGeom prst="rect">
            <a:avLst/>
          </a:prstGeom>
          <a:noFill/>
          <a:ln w="9525">
            <a:noFill/>
          </a:ln>
        </p:spPr>
        <p:txBody>
          <a:bodyPr wrap="square" anchor="t">
            <a:spAutoFit/>
          </a:bodyPr>
          <a:lstStyle/>
          <a:p>
            <a:pPr lvl="0">
              <a:lnSpc>
                <a:spcPct val="120000"/>
              </a:lnSpc>
            </a:pPr>
            <a:r>
              <a:rPr lang="en-US" altLang="zh-CN" sz="2800" b="1" dirty="0">
                <a:solidFill>
                  <a:srgbClr val="0563C1"/>
                </a:solidFill>
                <a:latin typeface="楷体" panose="02010609060101010101" pitchFamily="49" charset="-122"/>
                <a:ea typeface="楷体" panose="02010609060101010101" pitchFamily="49" charset="-122"/>
              </a:rPr>
              <a:t>1</a:t>
            </a:r>
            <a:r>
              <a:rPr lang="zh-CN" altLang="en-US" sz="2800" b="1" dirty="0">
                <a:solidFill>
                  <a:srgbClr val="0563C1"/>
                </a:solidFill>
                <a:latin typeface="楷体" panose="02010609060101010101" pitchFamily="49" charset="-122"/>
                <a:ea typeface="楷体" panose="02010609060101010101" pitchFamily="49" charset="-122"/>
              </a:rPr>
              <a:t>）初始化</a:t>
            </a:r>
            <a:endParaRPr lang="zh-CN" altLang="en-US" sz="2800" b="1" dirty="0">
              <a:solidFill>
                <a:srgbClr val="0563C1"/>
              </a:solidFill>
              <a:latin typeface="楷体" panose="02010609060101010101" pitchFamily="49" charset="-122"/>
              <a:ea typeface="楷体" panose="02010609060101010101" pitchFamily="49" charset="-122"/>
            </a:endParaRPr>
          </a:p>
          <a:p>
            <a:pPr lvl="0">
              <a:lnSpc>
                <a:spcPct val="120000"/>
              </a:lnSpc>
            </a:pPr>
            <a:r>
              <a:rPr lang="zh-CN" altLang="en-US" sz="2800" b="1" dirty="0">
                <a:latin typeface="楷体" panose="02010609060101010101" pitchFamily="49" charset="-122"/>
                <a:ea typeface="楷体" panose="02010609060101010101" pitchFamily="49" charset="-122"/>
              </a:rPr>
              <a:t>将栈底地址即初始值送入堆栈指针</a:t>
            </a:r>
            <a:r>
              <a:rPr lang="en-US" altLang="zh-CN" sz="2800" b="1" dirty="0">
                <a:latin typeface="楷体" panose="02010609060101010101" pitchFamily="49" charset="-122"/>
                <a:ea typeface="楷体" panose="02010609060101010101" pitchFamily="49" charset="-122"/>
              </a:rPr>
              <a:t>SP</a:t>
            </a:r>
            <a:r>
              <a:rPr lang="zh-CN" altLang="en-US" sz="2800" b="1" dirty="0">
                <a:latin typeface="楷体" panose="02010609060101010101" pitchFamily="49" charset="-122"/>
                <a:ea typeface="楷体" panose="02010609060101010101" pitchFamily="49" charset="-122"/>
              </a:rPr>
              <a:t>寄存器，本例中假定初始值为</a:t>
            </a:r>
            <a:r>
              <a:rPr lang="en-US" altLang="zh-CN" sz="2800" b="1" dirty="0">
                <a:latin typeface="楷体" panose="02010609060101010101" pitchFamily="49" charset="-122"/>
                <a:ea typeface="楷体" panose="02010609060101010101" pitchFamily="49" charset="-122"/>
              </a:rPr>
              <a:t>00FFH</a:t>
            </a:r>
            <a:r>
              <a:rPr lang="zh-CN" altLang="en-US" sz="2800" b="1" dirty="0">
                <a:latin typeface="楷体" panose="02010609060101010101" pitchFamily="49" charset="-122"/>
                <a:ea typeface="楷体" panose="02010609060101010101" pitchFamily="49" charset="-122"/>
              </a:rPr>
              <a:t>。</a:t>
            </a:r>
            <a:endParaRPr lang="en-US" altLang="zh-CN" sz="2800" b="1" dirty="0">
              <a:latin typeface="楷体" panose="02010609060101010101" pitchFamily="49" charset="-122"/>
              <a:ea typeface="楷体" panose="02010609060101010101" pitchFamily="49" charset="-122"/>
            </a:endParaRPr>
          </a:p>
          <a:p>
            <a:pPr lvl="0">
              <a:lnSpc>
                <a:spcPct val="120000"/>
              </a:lnSpc>
            </a:pPr>
            <a:r>
              <a:rPr lang="zh-CN" altLang="en-US" sz="2800" b="1" dirty="0">
                <a:latin typeface="楷体" panose="02010609060101010101" pitchFamily="49" charset="-122"/>
                <a:ea typeface="楷体" panose="02010609060101010101" pitchFamily="49" charset="-122"/>
              </a:rPr>
              <a:t>（在某些实际系统中，将压入数据的第一个堆栈单元称为栈底，</a:t>
            </a:r>
            <a:r>
              <a:rPr lang="en-US" altLang="zh-CN" sz="2800" b="1" dirty="0">
                <a:latin typeface="楷体" panose="02010609060101010101" pitchFamily="49" charset="-122"/>
                <a:ea typeface="楷体" panose="02010609060101010101" pitchFamily="49" charset="-122"/>
              </a:rPr>
              <a:t>SP</a:t>
            </a:r>
            <a:r>
              <a:rPr lang="zh-CN" altLang="en-US" sz="2800" b="1" dirty="0">
                <a:latin typeface="楷体" panose="02010609060101010101" pitchFamily="49" charset="-122"/>
                <a:ea typeface="楷体" panose="02010609060101010101" pitchFamily="49" charset="-122"/>
              </a:rPr>
              <a:t>则初始化为栈底地址</a:t>
            </a:r>
            <a:r>
              <a:rPr lang="en-US" altLang="zh-CN" sz="2800" b="1" dirty="0">
                <a:latin typeface="楷体" panose="02010609060101010101" pitchFamily="49" charset="-122"/>
                <a:ea typeface="楷体" panose="02010609060101010101" pitchFamily="49" charset="-122"/>
              </a:rPr>
              <a:t>+1</a:t>
            </a:r>
            <a:r>
              <a:rPr lang="zh-CN" altLang="en-US" sz="2800" b="1" dirty="0">
                <a:latin typeface="楷体" panose="02010609060101010101" pitchFamily="49" charset="-122"/>
                <a:ea typeface="楷体" panose="02010609060101010101" pitchFamily="49" charset="-122"/>
              </a:rPr>
              <a:t>）</a:t>
            </a:r>
            <a:endParaRPr lang="en-US" altLang="zh-CN" sz="2800" b="1" dirty="0">
              <a:latin typeface="楷体" panose="02010609060101010101" pitchFamily="49" charset="-122"/>
              <a:ea typeface="楷体" panose="020106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2">
                                            <p:txEl>
                                              <p:pRg st="0" end="0"/>
                                            </p:txEl>
                                          </p:spTgt>
                                        </p:tgtEl>
                                        <p:attrNameLst>
                                          <p:attrName>style.visibility</p:attrName>
                                        </p:attrNameLst>
                                      </p:cBhvr>
                                      <p:to>
                                        <p:strVal val="visible"/>
                                      </p:to>
                                    </p:set>
                                    <p:animEffect transition="in" filter="wipe(left)">
                                      <p:cBhvr>
                                        <p:cTn id="7" dur="500"/>
                                        <p:tgtEl>
                                          <p:spTgt spid="7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2">
                                            <p:txEl>
                                              <p:pRg st="1" end="1"/>
                                            </p:txEl>
                                          </p:spTgt>
                                        </p:tgtEl>
                                        <p:attrNameLst>
                                          <p:attrName>style.visibility</p:attrName>
                                        </p:attrNameLst>
                                      </p:cBhvr>
                                      <p:to>
                                        <p:strVal val="visible"/>
                                      </p:to>
                                    </p:set>
                                    <p:animEffect transition="in" filter="wipe(left)">
                                      <p:cBhvr>
                                        <p:cTn id="12" dur="500"/>
                                        <p:tgtEl>
                                          <p:spTgt spid="7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2">
                                            <p:txEl>
                                              <p:pRg st="2" end="2"/>
                                            </p:txEl>
                                          </p:spTgt>
                                        </p:tgtEl>
                                        <p:attrNameLst>
                                          <p:attrName>style.visibility</p:attrName>
                                        </p:attrNameLst>
                                      </p:cBhvr>
                                      <p:to>
                                        <p:strVal val="visible"/>
                                      </p:to>
                                    </p:set>
                                    <p:animEffect transition="in" filter="wipe(left)">
                                      <p:cBhvr>
                                        <p:cTn id="17" dur="500"/>
                                        <p:tgtEl>
                                          <p:spTgt spid="7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1"/>
            <a:ext cx="9165780" cy="6909474"/>
          </a:xfrm>
          <a:prstGeom prst="rect">
            <a:avLst/>
          </a:prstGeom>
        </p:spPr>
      </p:pic>
      <p:sp>
        <p:nvSpPr>
          <p:cNvPr id="22" name="矩形 21"/>
          <p:cNvSpPr/>
          <p:nvPr/>
        </p:nvSpPr>
        <p:spPr>
          <a:xfrm>
            <a:off x="-9525" y="-1083"/>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zh-CN" altLang="en-US" sz="2800" b="1" dirty="0">
                <a:solidFill>
                  <a:schemeClr val="bg1"/>
                </a:solidFill>
                <a:latin typeface="隶书" panose="02010509060101010101" pitchFamily="49" charset="-122"/>
                <a:ea typeface="隶书" panose="02010509060101010101" pitchFamily="49" charset="-122"/>
              </a:rPr>
              <a:t>一、指令基本格式</a:t>
            </a:r>
            <a:endParaRPr lang="zh-CN" altLang="en-US" sz="2800" b="1" dirty="0">
              <a:solidFill>
                <a:schemeClr val="bg1"/>
              </a:solidFill>
              <a:latin typeface="隶书" panose="02010509060101010101" pitchFamily="49" charset="-122"/>
              <a:ea typeface="隶书" panose="02010509060101010101" pitchFamily="49" charset="-122"/>
            </a:endParaRPr>
          </a:p>
        </p:txBody>
      </p:sp>
      <p:cxnSp>
        <p:nvCxnSpPr>
          <p:cNvPr id="31" name="直接连接符 30"/>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fld id="{D6FD33DD-FF46-4C14-98BC-36CA7B4E2C5A}" type="datetime1">
              <a:rPr lang="zh-CN" altLang="en-US" smtClean="0"/>
            </a:fld>
            <a:endParaRPr lang="zh-CN" altLang="en-US"/>
          </a:p>
        </p:txBody>
      </p:sp>
      <p:sp>
        <p:nvSpPr>
          <p:cNvPr id="6" name="页脚占位符 5"/>
          <p:cNvSpPr>
            <a:spLocks noGrp="1"/>
          </p:cNvSpPr>
          <p:nvPr>
            <p:ph type="ftr" sz="quarter" idx="11"/>
          </p:nvPr>
        </p:nvSpPr>
        <p:spPr/>
        <p:txBody>
          <a:bodyPr/>
          <a:lstStyle/>
          <a:p>
            <a:r>
              <a:rPr lang="zh-CN" altLang="en-US"/>
              <a:t>计算机组成原理</a:t>
            </a:r>
            <a:r>
              <a:rPr lang="en-US" altLang="zh-CN"/>
              <a:t>--</a:t>
            </a:r>
            <a:r>
              <a:rPr lang="zh-CN" altLang="en-US"/>
              <a:t>第二章 指令系统</a:t>
            </a:r>
            <a:endParaRPr lang="zh-CN" altLang="en-US"/>
          </a:p>
        </p:txBody>
      </p:sp>
      <p:sp>
        <p:nvSpPr>
          <p:cNvPr id="8" name="灯片编号占位符 7"/>
          <p:cNvSpPr>
            <a:spLocks noGrp="1"/>
          </p:cNvSpPr>
          <p:nvPr>
            <p:ph type="sldNum" sz="quarter" idx="12"/>
          </p:nvPr>
        </p:nvSpPr>
        <p:spPr/>
        <p:txBody>
          <a:bodyPr/>
          <a:lstStyle/>
          <a:p>
            <a:fld id="{CD331227-691F-4B7F-8493-F4368ED92163}" type="slidenum">
              <a:rPr lang="zh-CN" altLang="en-US" smtClean="0"/>
            </a:fld>
            <a:endParaRPr lang="zh-CN" altLang="en-US"/>
          </a:p>
        </p:txBody>
      </p:sp>
      <p:sp>
        <p:nvSpPr>
          <p:cNvPr id="19" name="Text Box 55"/>
          <p:cNvSpPr txBox="1">
            <a:spLocks noChangeArrowheads="1"/>
          </p:cNvSpPr>
          <p:nvPr/>
        </p:nvSpPr>
        <p:spPr bwMode="auto">
          <a:xfrm>
            <a:off x="424041" y="3391835"/>
            <a:ext cx="490043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dirty="0">
                <a:latin typeface="楷体" panose="02010609060101010101" pitchFamily="49" charset="-122"/>
                <a:ea typeface="楷体" panose="02010609060101010101" pitchFamily="49" charset="-122"/>
              </a:rPr>
              <a:t>最基本的指令格式：</a:t>
            </a:r>
            <a:endParaRPr lang="zh-CN" altLang="en-US" sz="2800" dirty="0">
              <a:latin typeface="楷体" panose="02010609060101010101" pitchFamily="49" charset="-122"/>
              <a:ea typeface="楷体" panose="02010609060101010101" pitchFamily="49" charset="-122"/>
            </a:endParaRPr>
          </a:p>
        </p:txBody>
      </p:sp>
      <p:grpSp>
        <p:nvGrpSpPr>
          <p:cNvPr id="24" name="Group 56"/>
          <p:cNvGrpSpPr/>
          <p:nvPr/>
        </p:nvGrpSpPr>
        <p:grpSpPr bwMode="auto">
          <a:xfrm>
            <a:off x="2196654" y="4369088"/>
            <a:ext cx="4521200" cy="523876"/>
            <a:chOff x="2304" y="2880"/>
            <a:chExt cx="2848" cy="330"/>
          </a:xfrm>
        </p:grpSpPr>
        <p:sp>
          <p:nvSpPr>
            <p:cNvPr id="25" name="Text Box 57"/>
            <p:cNvSpPr txBox="1">
              <a:spLocks noChangeArrowheads="1"/>
            </p:cNvSpPr>
            <p:nvPr/>
          </p:nvSpPr>
          <p:spPr bwMode="auto">
            <a:xfrm>
              <a:off x="2304" y="2880"/>
              <a:ext cx="2848" cy="330"/>
            </a:xfrm>
            <a:prstGeom prst="rect">
              <a:avLst/>
            </a:prstGeom>
            <a:solidFill>
              <a:srgbClr val="FEFEFA"/>
            </a:solidFill>
            <a:ln w="38100">
              <a:solidFill>
                <a:schemeClr val="tx1"/>
              </a:solidFill>
              <a:miter lim="800000"/>
              <a:headEnd type="none" w="sm" len="sm"/>
              <a:tailEnd type="none" w="sm" len="sm"/>
            </a:ln>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dirty="0">
                  <a:solidFill>
                    <a:schemeClr val="accent2"/>
                  </a:solidFill>
                  <a:latin typeface="楷体" panose="02010609060101010101" pitchFamily="49" charset="-122"/>
                  <a:ea typeface="楷体" panose="02010609060101010101" pitchFamily="49" charset="-122"/>
                </a:rPr>
                <a:t> 操作码</a:t>
              </a:r>
              <a:r>
                <a:rPr lang="en-US" altLang="zh-CN" sz="2800" dirty="0">
                  <a:solidFill>
                    <a:schemeClr val="accent2"/>
                  </a:solidFill>
                  <a:latin typeface="楷体" panose="02010609060101010101" pitchFamily="49" charset="-122"/>
                  <a:ea typeface="楷体" panose="02010609060101010101" pitchFamily="49" charset="-122"/>
                </a:rPr>
                <a:t>OP      </a:t>
              </a:r>
              <a:r>
                <a:rPr lang="zh-CN" altLang="en-US" sz="2800" dirty="0">
                  <a:solidFill>
                    <a:schemeClr val="accent2"/>
                  </a:solidFill>
                  <a:latin typeface="楷体" panose="02010609060101010101" pitchFamily="49" charset="-122"/>
                  <a:ea typeface="楷体" panose="02010609060101010101" pitchFamily="49" charset="-122"/>
                </a:rPr>
                <a:t>地址码</a:t>
              </a:r>
              <a:r>
                <a:rPr lang="en-US" altLang="zh-CN" sz="2800" dirty="0">
                  <a:solidFill>
                    <a:schemeClr val="accent2"/>
                  </a:solidFill>
                  <a:latin typeface="楷体" panose="02010609060101010101" pitchFamily="49" charset="-122"/>
                  <a:ea typeface="楷体" panose="02010609060101010101" pitchFamily="49" charset="-122"/>
                </a:rPr>
                <a:t>A</a:t>
              </a:r>
              <a:endParaRPr lang="en-US" altLang="zh-CN" sz="2800" dirty="0">
                <a:solidFill>
                  <a:schemeClr val="accent2"/>
                </a:solidFill>
                <a:latin typeface="楷体" panose="02010609060101010101" pitchFamily="49" charset="-122"/>
                <a:ea typeface="楷体" panose="02010609060101010101" pitchFamily="49" charset="-122"/>
              </a:endParaRPr>
            </a:p>
          </p:txBody>
        </p:sp>
        <p:sp>
          <p:nvSpPr>
            <p:cNvPr id="26" name="Line 58"/>
            <p:cNvSpPr>
              <a:spLocks noChangeShapeType="1"/>
            </p:cNvSpPr>
            <p:nvPr/>
          </p:nvSpPr>
          <p:spPr bwMode="auto">
            <a:xfrm>
              <a:off x="3774" y="2880"/>
              <a:ext cx="2" cy="33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sz="2800">
                <a:latin typeface="楷体" panose="02010609060101010101" pitchFamily="49" charset="-122"/>
                <a:ea typeface="楷体" panose="02010609060101010101" pitchFamily="49" charset="-122"/>
              </a:endParaRPr>
            </a:p>
          </p:txBody>
        </p:sp>
      </p:grpSp>
      <p:sp>
        <p:nvSpPr>
          <p:cNvPr id="29" name="Text Box 5"/>
          <p:cNvSpPr txBox="1"/>
          <p:nvPr/>
        </p:nvSpPr>
        <p:spPr>
          <a:xfrm>
            <a:off x="424041" y="968544"/>
            <a:ext cx="8163880" cy="2238113"/>
          </a:xfrm>
          <a:prstGeom prst="rect">
            <a:avLst/>
          </a:prstGeom>
          <a:noFill/>
          <a:ln w="9525">
            <a:noFill/>
          </a:ln>
        </p:spPr>
        <p:txBody>
          <a:bodyPr wrap="square" anchor="t">
            <a:spAutoFit/>
          </a:bodyPr>
          <a:lstStyle/>
          <a:p>
            <a:pPr>
              <a:lnSpc>
                <a:spcPct val="150000"/>
              </a:lnSpc>
              <a:spcBef>
                <a:spcPts val="1200"/>
              </a:spcBef>
            </a:pPr>
            <a:r>
              <a:rPr lang="zh-CN" altLang="en-US" sz="2800" b="1" dirty="0">
                <a:latin typeface="楷体" panose="02010609060101010101" pitchFamily="49" charset="-122"/>
                <a:ea typeface="楷体" panose="02010609060101010101" pitchFamily="49" charset="-122"/>
              </a:rPr>
              <a:t>一条指令提供两方面的信息：</a:t>
            </a:r>
            <a:endParaRPr lang="en-US" altLang="zh-CN" sz="2800" b="1" dirty="0">
              <a:latin typeface="楷体" panose="02010609060101010101" pitchFamily="49" charset="-122"/>
              <a:ea typeface="楷体" panose="02010609060101010101" pitchFamily="49" charset="-122"/>
            </a:endParaRPr>
          </a:p>
          <a:p>
            <a:pPr>
              <a:lnSpc>
                <a:spcPct val="150000"/>
              </a:lnSpc>
              <a:spcBef>
                <a:spcPts val="1200"/>
              </a:spcBef>
            </a:pPr>
            <a:r>
              <a:rPr lang="zh-CN" altLang="en-US" sz="2800" b="1" dirty="0">
                <a:solidFill>
                  <a:srgbClr val="0563C1"/>
                </a:solidFill>
                <a:latin typeface="楷体" panose="02010609060101010101" pitchFamily="49" charset="-122"/>
                <a:ea typeface="楷体" panose="02010609060101010101" pitchFamily="49" charset="-122"/>
              </a:rPr>
              <a:t>① 与</a:t>
            </a:r>
            <a:r>
              <a:rPr lang="en-US" altLang="zh-CN" sz="2800" b="1" dirty="0">
                <a:solidFill>
                  <a:srgbClr val="0563C1"/>
                </a:solidFill>
                <a:latin typeface="楷体" panose="02010609060101010101" pitchFamily="49" charset="-122"/>
                <a:ea typeface="楷体" panose="02010609060101010101" pitchFamily="49" charset="-122"/>
              </a:rPr>
              <a:t>CPU</a:t>
            </a:r>
            <a:r>
              <a:rPr lang="zh-CN" altLang="en-US" sz="2800" b="1" dirty="0">
                <a:solidFill>
                  <a:srgbClr val="0563C1"/>
                </a:solidFill>
                <a:latin typeface="楷体" panose="02010609060101010101" pitchFamily="49" charset="-122"/>
                <a:ea typeface="楷体" panose="02010609060101010101" pitchFamily="49" charset="-122"/>
              </a:rPr>
              <a:t>操作有关的信息</a:t>
            </a:r>
            <a:r>
              <a:rPr lang="en-US" altLang="zh-CN" sz="2800" b="1" dirty="0">
                <a:solidFill>
                  <a:srgbClr val="0563C1"/>
                </a:solidFill>
                <a:latin typeface="楷体" panose="02010609060101010101" pitchFamily="49" charset="-122"/>
                <a:ea typeface="楷体" panose="02010609060101010101" pitchFamily="49" charset="-122"/>
              </a:rPr>
              <a:t>---</a:t>
            </a:r>
            <a:r>
              <a:rPr lang="zh-CN" altLang="en-US" sz="2800" b="1" dirty="0">
                <a:solidFill>
                  <a:srgbClr val="0563C1"/>
                </a:solidFill>
                <a:latin typeface="楷体" panose="02010609060101010101" pitchFamily="49" charset="-122"/>
                <a:ea typeface="楷体" panose="02010609060101010101" pitchFamily="49" charset="-122"/>
              </a:rPr>
              <a:t>操作码（</a:t>
            </a:r>
            <a:r>
              <a:rPr lang="en-US" altLang="zh-CN" sz="2800" b="1" dirty="0">
                <a:solidFill>
                  <a:srgbClr val="0563C1"/>
                </a:solidFill>
                <a:latin typeface="楷体" panose="02010609060101010101" pitchFamily="49" charset="-122"/>
                <a:ea typeface="楷体" panose="02010609060101010101" pitchFamily="49" charset="-122"/>
              </a:rPr>
              <a:t>OP</a:t>
            </a:r>
            <a:r>
              <a:rPr lang="zh-CN" altLang="en-US" sz="2800" b="1" dirty="0">
                <a:solidFill>
                  <a:srgbClr val="0563C1"/>
                </a:solidFill>
                <a:latin typeface="楷体" panose="02010609060101010101" pitchFamily="49" charset="-122"/>
                <a:ea typeface="楷体" panose="02010609060101010101" pitchFamily="49" charset="-122"/>
              </a:rPr>
              <a:t>）；</a:t>
            </a:r>
            <a:endParaRPr lang="zh-CN" altLang="en-US" sz="2800" b="1" dirty="0">
              <a:solidFill>
                <a:srgbClr val="0563C1"/>
              </a:solidFill>
              <a:latin typeface="楷体" panose="02010609060101010101" pitchFamily="49" charset="-122"/>
              <a:ea typeface="楷体" panose="02010609060101010101" pitchFamily="49" charset="-122"/>
            </a:endParaRPr>
          </a:p>
          <a:p>
            <a:pPr>
              <a:lnSpc>
                <a:spcPct val="150000"/>
              </a:lnSpc>
              <a:spcBef>
                <a:spcPts val="1200"/>
              </a:spcBef>
            </a:pPr>
            <a:r>
              <a:rPr lang="zh-CN" altLang="en-US" sz="2800" b="1" dirty="0">
                <a:solidFill>
                  <a:srgbClr val="0563C1"/>
                </a:solidFill>
                <a:latin typeface="楷体" panose="02010609060101010101" pitchFamily="49" charset="-122"/>
                <a:ea typeface="楷体" panose="02010609060101010101" pitchFamily="49" charset="-122"/>
              </a:rPr>
              <a:t>② 与操作数有关的信息</a:t>
            </a:r>
            <a:r>
              <a:rPr lang="en-US" altLang="zh-CN" sz="2800" b="1" dirty="0">
                <a:solidFill>
                  <a:srgbClr val="0563C1"/>
                </a:solidFill>
                <a:latin typeface="楷体" panose="02010609060101010101" pitchFamily="49" charset="-122"/>
                <a:ea typeface="楷体" panose="02010609060101010101" pitchFamily="49" charset="-122"/>
              </a:rPr>
              <a:t>---</a:t>
            </a:r>
            <a:r>
              <a:rPr lang="zh-CN" altLang="en-US" sz="2800" b="1" dirty="0">
                <a:solidFill>
                  <a:srgbClr val="0563C1"/>
                </a:solidFill>
                <a:latin typeface="楷体" panose="02010609060101010101" pitchFamily="49" charset="-122"/>
                <a:ea typeface="楷体" panose="02010609060101010101" pitchFamily="49" charset="-122"/>
              </a:rPr>
              <a:t>地址码（</a:t>
            </a:r>
            <a:r>
              <a:rPr lang="en-US" altLang="zh-CN" sz="2800" b="1" dirty="0">
                <a:solidFill>
                  <a:srgbClr val="0563C1"/>
                </a:solidFill>
                <a:latin typeface="楷体" panose="02010609060101010101" pitchFamily="49" charset="-122"/>
                <a:ea typeface="楷体" panose="02010609060101010101" pitchFamily="49" charset="-122"/>
              </a:rPr>
              <a:t>AD</a:t>
            </a:r>
            <a:r>
              <a:rPr lang="zh-CN" altLang="en-US" sz="2800" b="1" dirty="0">
                <a:solidFill>
                  <a:srgbClr val="0563C1"/>
                </a:solidFill>
                <a:latin typeface="楷体" panose="02010609060101010101" pitchFamily="49" charset="-122"/>
                <a:ea typeface="楷体" panose="02010609060101010101" pitchFamily="49" charset="-122"/>
              </a:rPr>
              <a:t>）。</a:t>
            </a:r>
            <a:endParaRPr lang="en-US" altLang="zh-CN" sz="2800" b="1" dirty="0">
              <a:solidFill>
                <a:srgbClr val="FF0E0E"/>
              </a:solidFill>
              <a:latin typeface="楷体" panose="02010609060101010101" pitchFamily="49" charset="-122"/>
              <a:ea typeface="楷体" panose="02010609060101010101" pitchFamily="49" charset="-122"/>
            </a:endParaRPr>
          </a:p>
        </p:txBody>
      </p:sp>
      <p:sp>
        <p:nvSpPr>
          <p:cNvPr id="33" name="Text Box 55"/>
          <p:cNvSpPr txBox="1">
            <a:spLocks noChangeArrowheads="1"/>
          </p:cNvSpPr>
          <p:nvPr/>
        </p:nvSpPr>
        <p:spPr bwMode="auto">
          <a:xfrm>
            <a:off x="401773" y="5023745"/>
            <a:ext cx="8319246" cy="1383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a:lnSpc>
                <a:spcPct val="150000"/>
              </a:lnSpc>
              <a:spcBef>
                <a:spcPct val="50000"/>
              </a:spcBef>
            </a:pPr>
            <a:r>
              <a:rPr lang="zh-CN" altLang="en-US" sz="2800" dirty="0">
                <a:solidFill>
                  <a:srgbClr val="FF0E0E"/>
                </a:solidFill>
                <a:latin typeface="楷体" panose="02010609060101010101" pitchFamily="49" charset="-122"/>
                <a:ea typeface="楷体" panose="02010609060101010101" pitchFamily="49" charset="-122"/>
              </a:rPr>
              <a:t>注意：一条指令中的操作码</a:t>
            </a:r>
            <a:r>
              <a:rPr lang="en-US" altLang="zh-CN" sz="2800" dirty="0">
                <a:solidFill>
                  <a:srgbClr val="FF0E0E"/>
                </a:solidFill>
                <a:latin typeface="楷体" panose="02010609060101010101" pitchFamily="49" charset="-122"/>
                <a:ea typeface="楷体" panose="02010609060101010101" pitchFamily="49" charset="-122"/>
              </a:rPr>
              <a:t>OP</a:t>
            </a:r>
            <a:r>
              <a:rPr lang="zh-CN" altLang="en-US" sz="2800" dirty="0">
                <a:solidFill>
                  <a:srgbClr val="FF0E0E"/>
                </a:solidFill>
                <a:latin typeface="楷体" panose="02010609060101010101" pitchFamily="49" charset="-122"/>
                <a:ea typeface="楷体" panose="02010609060101010101" pitchFamily="49" charset="-122"/>
              </a:rPr>
              <a:t>有且仅有一个，而地址码</a:t>
            </a:r>
            <a:r>
              <a:rPr lang="en-US" altLang="zh-CN" sz="2800" dirty="0">
                <a:solidFill>
                  <a:srgbClr val="FF0E0E"/>
                </a:solidFill>
                <a:latin typeface="楷体" panose="02010609060101010101" pitchFamily="49" charset="-122"/>
                <a:ea typeface="楷体" panose="02010609060101010101" pitchFamily="49" charset="-122"/>
              </a:rPr>
              <a:t>A</a:t>
            </a:r>
            <a:r>
              <a:rPr lang="zh-CN" altLang="en-US" sz="2800" dirty="0">
                <a:solidFill>
                  <a:srgbClr val="FF0E0E"/>
                </a:solidFill>
                <a:latin typeface="楷体" panose="02010609060101010101" pitchFamily="49" charset="-122"/>
                <a:ea typeface="楷体" panose="02010609060101010101" pitchFamily="49" charset="-122"/>
              </a:rPr>
              <a:t>可有</a:t>
            </a:r>
            <a:r>
              <a:rPr lang="en-US" altLang="zh-CN" sz="2800" dirty="0">
                <a:solidFill>
                  <a:srgbClr val="FF0E0E"/>
                </a:solidFill>
                <a:latin typeface="楷体" panose="02010609060101010101" pitchFamily="49" charset="-122"/>
                <a:ea typeface="楷体" panose="02010609060101010101" pitchFamily="49" charset="-122"/>
              </a:rPr>
              <a:t>0</a:t>
            </a:r>
            <a:r>
              <a:rPr lang="zh-CN" altLang="en-US" sz="2800" dirty="0">
                <a:solidFill>
                  <a:srgbClr val="FF0E0E"/>
                </a:solidFill>
                <a:latin typeface="楷体" panose="02010609060101010101" pitchFamily="49" charset="-122"/>
                <a:ea typeface="楷体" panose="02010609060101010101" pitchFamily="49" charset="-122"/>
              </a:rPr>
              <a:t>、</a:t>
            </a:r>
            <a:r>
              <a:rPr lang="en-US" altLang="zh-CN" sz="2800" dirty="0">
                <a:solidFill>
                  <a:srgbClr val="FF0E0E"/>
                </a:solidFill>
                <a:latin typeface="楷体" panose="02010609060101010101" pitchFamily="49" charset="-122"/>
                <a:ea typeface="楷体" panose="02010609060101010101" pitchFamily="49" charset="-122"/>
              </a:rPr>
              <a:t>1</a:t>
            </a:r>
            <a:r>
              <a:rPr lang="zh-CN" altLang="en-US" sz="2800" dirty="0">
                <a:solidFill>
                  <a:srgbClr val="FF0E0E"/>
                </a:solidFill>
                <a:latin typeface="楷体" panose="02010609060101010101" pitchFamily="49" charset="-122"/>
                <a:ea typeface="楷体" panose="02010609060101010101" pitchFamily="49" charset="-122"/>
              </a:rPr>
              <a:t>、</a:t>
            </a:r>
            <a:r>
              <a:rPr lang="en-US" altLang="zh-CN" sz="2800" dirty="0">
                <a:solidFill>
                  <a:srgbClr val="FF0E0E"/>
                </a:solidFill>
                <a:latin typeface="楷体" panose="02010609060101010101" pitchFamily="49" charset="-122"/>
                <a:ea typeface="楷体" panose="02010609060101010101" pitchFamily="49" charset="-122"/>
              </a:rPr>
              <a:t>2</a:t>
            </a:r>
            <a:r>
              <a:rPr lang="zh-CN" altLang="en-US" sz="2800" dirty="0">
                <a:solidFill>
                  <a:srgbClr val="FF0E0E"/>
                </a:solidFill>
                <a:latin typeface="楷体" panose="02010609060101010101" pitchFamily="49" charset="-122"/>
                <a:ea typeface="楷体" panose="02010609060101010101" pitchFamily="49" charset="-122"/>
              </a:rPr>
              <a:t>、</a:t>
            </a:r>
            <a:r>
              <a:rPr lang="en-US" altLang="zh-CN" sz="2800" dirty="0">
                <a:solidFill>
                  <a:srgbClr val="FF0E0E"/>
                </a:solidFill>
                <a:latin typeface="楷体" panose="02010609060101010101" pitchFamily="49" charset="-122"/>
                <a:ea typeface="楷体" panose="02010609060101010101" pitchFamily="49" charset="-122"/>
              </a:rPr>
              <a:t>3</a:t>
            </a:r>
            <a:r>
              <a:rPr lang="zh-CN" altLang="en-US" sz="2800" dirty="0">
                <a:solidFill>
                  <a:srgbClr val="FF0E0E"/>
                </a:solidFill>
                <a:latin typeface="楷体" panose="02010609060101010101" pitchFamily="49" charset="-122"/>
                <a:ea typeface="楷体" panose="02010609060101010101" pitchFamily="49" charset="-122"/>
              </a:rPr>
              <a:t>、</a:t>
            </a:r>
            <a:r>
              <a:rPr lang="en-US" altLang="zh-CN" sz="2800" dirty="0">
                <a:solidFill>
                  <a:srgbClr val="FF0E0E"/>
                </a:solidFill>
                <a:latin typeface="楷体" panose="02010609060101010101" pitchFamily="49" charset="-122"/>
                <a:ea typeface="楷体" panose="02010609060101010101" pitchFamily="49" charset="-122"/>
              </a:rPr>
              <a:t>4</a:t>
            </a:r>
            <a:r>
              <a:rPr lang="zh-CN" altLang="en-US" sz="2800" dirty="0">
                <a:solidFill>
                  <a:srgbClr val="FF0E0E"/>
                </a:solidFill>
                <a:latin typeface="楷体" panose="02010609060101010101" pitchFamily="49" charset="-122"/>
                <a:ea typeface="楷体" panose="02010609060101010101" pitchFamily="49" charset="-122"/>
              </a:rPr>
              <a:t>个。</a:t>
            </a:r>
            <a:endParaRPr lang="zh-CN" altLang="en-US" sz="2800" dirty="0">
              <a:solidFill>
                <a:srgbClr val="FF0E0E"/>
              </a:solidFill>
              <a:latin typeface="楷体" panose="02010609060101010101" pitchFamily="49" charset="-122"/>
              <a:ea typeface="楷体" panose="020106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9">
                                            <p:txEl>
                                              <p:pRg st="0" end="0"/>
                                            </p:txEl>
                                          </p:spTgt>
                                        </p:tgtEl>
                                        <p:attrNameLst>
                                          <p:attrName>style.visibility</p:attrName>
                                        </p:attrNameLst>
                                      </p:cBhvr>
                                      <p:to>
                                        <p:strVal val="visible"/>
                                      </p:to>
                                    </p:set>
                                    <p:animEffect transition="in" filter="wipe(left)">
                                      <p:cBhvr>
                                        <p:cTn id="7" dur="500"/>
                                        <p:tgtEl>
                                          <p:spTgt spid="2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9">
                                            <p:txEl>
                                              <p:pRg st="1" end="1"/>
                                            </p:txEl>
                                          </p:spTgt>
                                        </p:tgtEl>
                                        <p:attrNameLst>
                                          <p:attrName>style.visibility</p:attrName>
                                        </p:attrNameLst>
                                      </p:cBhvr>
                                      <p:to>
                                        <p:strVal val="visible"/>
                                      </p:to>
                                    </p:set>
                                    <p:animEffect transition="in" filter="wipe(left)">
                                      <p:cBhvr>
                                        <p:cTn id="12" dur="500"/>
                                        <p:tgtEl>
                                          <p:spTgt spid="2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9">
                                            <p:txEl>
                                              <p:pRg st="2" end="2"/>
                                            </p:txEl>
                                          </p:spTgt>
                                        </p:tgtEl>
                                        <p:attrNameLst>
                                          <p:attrName>style.visibility</p:attrName>
                                        </p:attrNameLst>
                                      </p:cBhvr>
                                      <p:to>
                                        <p:strVal val="visible"/>
                                      </p:to>
                                    </p:set>
                                    <p:animEffect transition="in" filter="wipe(left)">
                                      <p:cBhvr>
                                        <p:cTn id="17" dur="500"/>
                                        <p:tgtEl>
                                          <p:spTgt spid="2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8" fill="hold" grpId="0" nodeType="clickEffect">
                                  <p:stCondLst>
                                    <p:cond delay="0"/>
                                  </p:stCondLst>
                                  <p:childTnLst>
                                    <p:set>
                                      <p:cBhvr>
                                        <p:cTn id="21" dur="1" fill="hold">
                                          <p:stCondLst>
                                            <p:cond delay="0"/>
                                          </p:stCondLst>
                                        </p:cTn>
                                        <p:tgtEl>
                                          <p:spTgt spid="19"/>
                                        </p:tgtEl>
                                        <p:attrNameLst>
                                          <p:attrName>style.visibility</p:attrName>
                                        </p:attrNameLst>
                                      </p:cBhvr>
                                      <p:to>
                                        <p:strVal val="visible"/>
                                      </p:to>
                                    </p:set>
                                    <p:anim calcmode="lin" valueType="num">
                                      <p:cBhvr additive="base">
                                        <p:cTn id="22" dur="500" fill="hold"/>
                                        <p:tgtEl>
                                          <p:spTgt spid="19"/>
                                        </p:tgtEl>
                                        <p:attrNameLst>
                                          <p:attrName>ppt_x</p:attrName>
                                        </p:attrNameLst>
                                      </p:cBhvr>
                                      <p:tavLst>
                                        <p:tav tm="0">
                                          <p:val>
                                            <p:strVal val="0-#ppt_w/2"/>
                                          </p:val>
                                        </p:tav>
                                        <p:tav tm="100000">
                                          <p:val>
                                            <p:strVal val="#ppt_x"/>
                                          </p:val>
                                        </p:tav>
                                      </p:tavLst>
                                    </p:anim>
                                    <p:anim calcmode="lin" valueType="num">
                                      <p:cBhvr additive="base">
                                        <p:cTn id="23" dur="500" fill="hold"/>
                                        <p:tgtEl>
                                          <p:spTgt spid="19"/>
                                        </p:tgtEl>
                                        <p:attrNameLst>
                                          <p:attrName>ppt_y</p:attrName>
                                        </p:attrNameLst>
                                      </p:cBhvr>
                                      <p:tavLst>
                                        <p:tav tm="0">
                                          <p:val>
                                            <p:strVal val="#ppt_y"/>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2" fill="hold" nodeType="clickEffect">
                                  <p:stCondLst>
                                    <p:cond delay="0"/>
                                  </p:stCondLst>
                                  <p:childTnLst>
                                    <p:set>
                                      <p:cBhvr>
                                        <p:cTn id="27" dur="1" fill="hold">
                                          <p:stCondLst>
                                            <p:cond delay="0"/>
                                          </p:stCondLst>
                                        </p:cTn>
                                        <p:tgtEl>
                                          <p:spTgt spid="24"/>
                                        </p:tgtEl>
                                        <p:attrNameLst>
                                          <p:attrName>style.visibility</p:attrName>
                                        </p:attrNameLst>
                                      </p:cBhvr>
                                      <p:to>
                                        <p:strVal val="visible"/>
                                      </p:to>
                                    </p:set>
                                    <p:anim calcmode="lin" valueType="num">
                                      <p:cBhvr additive="base">
                                        <p:cTn id="28" dur="500" fill="hold"/>
                                        <p:tgtEl>
                                          <p:spTgt spid="24"/>
                                        </p:tgtEl>
                                        <p:attrNameLst>
                                          <p:attrName>ppt_x</p:attrName>
                                        </p:attrNameLst>
                                      </p:cBhvr>
                                      <p:tavLst>
                                        <p:tav tm="0">
                                          <p:val>
                                            <p:strVal val="1+#ppt_w/2"/>
                                          </p:val>
                                        </p:tav>
                                        <p:tav tm="100000">
                                          <p:val>
                                            <p:strVal val="#ppt_x"/>
                                          </p:val>
                                        </p:tav>
                                      </p:tavLst>
                                    </p:anim>
                                    <p:anim calcmode="lin" valueType="num">
                                      <p:cBhvr additive="base">
                                        <p:cTn id="29" dur="500" fill="hold"/>
                                        <p:tgtEl>
                                          <p:spTgt spid="24"/>
                                        </p:tgtEl>
                                        <p:attrNameLst>
                                          <p:attrName>ppt_y</p:attrName>
                                        </p:attrNameLst>
                                      </p:cBhvr>
                                      <p:tavLst>
                                        <p:tav tm="0">
                                          <p:val>
                                            <p:strVal val="#ppt_y"/>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8" fill="hold" grpId="0" nodeType="clickEffect">
                                  <p:stCondLst>
                                    <p:cond delay="0"/>
                                  </p:stCondLst>
                                  <p:childTnLst>
                                    <p:set>
                                      <p:cBhvr>
                                        <p:cTn id="33" dur="1" fill="hold">
                                          <p:stCondLst>
                                            <p:cond delay="0"/>
                                          </p:stCondLst>
                                        </p:cTn>
                                        <p:tgtEl>
                                          <p:spTgt spid="33"/>
                                        </p:tgtEl>
                                        <p:attrNameLst>
                                          <p:attrName>style.visibility</p:attrName>
                                        </p:attrNameLst>
                                      </p:cBhvr>
                                      <p:to>
                                        <p:strVal val="visible"/>
                                      </p:to>
                                    </p:set>
                                    <p:anim calcmode="lin" valueType="num">
                                      <p:cBhvr additive="base">
                                        <p:cTn id="34" dur="500" fill="hold"/>
                                        <p:tgtEl>
                                          <p:spTgt spid="33"/>
                                        </p:tgtEl>
                                        <p:attrNameLst>
                                          <p:attrName>ppt_x</p:attrName>
                                        </p:attrNameLst>
                                      </p:cBhvr>
                                      <p:tavLst>
                                        <p:tav tm="0">
                                          <p:val>
                                            <p:strVal val="0-#ppt_w/2"/>
                                          </p:val>
                                        </p:tav>
                                        <p:tav tm="100000">
                                          <p:val>
                                            <p:strVal val="#ppt_x"/>
                                          </p:val>
                                        </p:tav>
                                      </p:tavLst>
                                    </p:anim>
                                    <p:anim calcmode="lin" valueType="num">
                                      <p:cBhvr additive="base">
                                        <p:cTn id="35" dur="500" fill="hold"/>
                                        <p:tgtEl>
                                          <p:spTgt spid="3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9" grpId="0" build="p"/>
      <p:bldP spid="33"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9165780" cy="6909474"/>
          </a:xfrm>
          <a:prstGeom prst="rect">
            <a:avLst/>
          </a:prstGeom>
        </p:spPr>
      </p:pic>
      <p:sp>
        <p:nvSpPr>
          <p:cNvPr id="22" name="矩形 21"/>
          <p:cNvSpPr/>
          <p:nvPr/>
        </p:nvSpPr>
        <p:spPr>
          <a:xfrm>
            <a:off x="-9030" y="0"/>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1" i="0" u="none" strike="noStrike" kern="1200" cap="none" spc="0" normalizeH="0" baseline="0" noProof="0" dirty="0">
                <a:ln>
                  <a:noFill/>
                </a:ln>
                <a:solidFill>
                  <a:prstClr val="white"/>
                </a:solidFill>
                <a:effectLst/>
                <a:uLnTx/>
                <a:uFillTx/>
                <a:latin typeface="隶书" panose="02010509060101010101" pitchFamily="49" charset="-122"/>
                <a:ea typeface="隶书" panose="02010509060101010101" pitchFamily="49" charset="-122"/>
                <a:cs typeface="+mn-cs"/>
              </a:rPr>
              <a:t>二、寻址方式</a:t>
            </a:r>
            <a:endParaRPr kumimoji="0" lang="zh-CN" altLang="en-US" sz="2800" b="1" i="0" u="none" strike="noStrike" kern="1200" cap="none" spc="0" normalizeH="0" baseline="0" noProof="0" dirty="0">
              <a:ln>
                <a:noFill/>
              </a:ln>
              <a:solidFill>
                <a:prstClr val="white"/>
              </a:solidFill>
              <a:effectLst/>
              <a:uLnTx/>
              <a:uFillTx/>
              <a:latin typeface="隶书" panose="02010509060101010101" pitchFamily="49" charset="-122"/>
              <a:ea typeface="隶书" panose="02010509060101010101" pitchFamily="49" charset="-122"/>
              <a:cs typeface="+mn-cs"/>
            </a:endParaRPr>
          </a:p>
        </p:txBody>
      </p:sp>
      <p:cxnSp>
        <p:nvCxnSpPr>
          <p:cNvPr id="31" name="直接连接符 30"/>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defRPr/>
            </a:pPr>
            <a:fld id="{7D17F7CF-B9DD-4F4B-97B3-2AD05FB96F4C}" type="datetime1">
              <a:rPr kumimoji="0" lang="zh-CN" altLang="en-US" sz="1200" b="0" i="0" u="none" strike="noStrike" kern="1200" cap="none" spc="0" normalizeH="0" baseline="0" noProof="0" smtClean="0">
                <a:ln>
                  <a:noFill/>
                </a:ln>
                <a:solidFill>
                  <a:prstClr val="black">
                    <a:tint val="75000"/>
                  </a:prstClr>
                </a:solidFill>
                <a:effectLst/>
                <a:uLnTx/>
                <a:uFillTx/>
                <a:latin typeface="Calibri" panose="020F0502020204030204"/>
                <a:ea typeface="等线" panose="02010600030101010101" pitchFamily="2" charset="-122"/>
                <a:cs typeface="+mn-cs"/>
              </a:rPr>
            </a:fld>
            <a:endParaRPr kumimoji="0" lang="zh-CN" altLang="en-US" sz="1200" b="0" i="0" u="none" strike="noStrike" kern="1200" cap="none" spc="0" normalizeH="0" baseline="0" noProof="0" dirty="0">
              <a:ln>
                <a:noFill/>
              </a:ln>
              <a:solidFill>
                <a:prstClr val="black">
                  <a:tint val="75000"/>
                </a:prstClr>
              </a:solidFill>
              <a:effectLst/>
              <a:uLnTx/>
              <a:uFillTx/>
              <a:latin typeface="Calibri" panose="020F0502020204030204"/>
              <a:ea typeface="等线"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rPr>
              <a:t>计算机组成原理</a:t>
            </a:r>
            <a:r>
              <a:rPr kumimoji="0" lang="en-US" altLang="zh-CN" sz="12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rPr>
              <a:t>--</a:t>
            </a:r>
            <a:r>
              <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rPr>
              <a:t>第二章 指令系统</a:t>
            </a:r>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endParaRPr>
          </a:p>
        </p:txBody>
      </p:sp>
      <p:sp>
        <p:nvSpPr>
          <p:cNvPr id="8" name="灯片编号占位符 7"/>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CD331227-691F-4B7F-8493-F4368ED92163}" type="slidenum">
              <a:rPr kumimoji="0" lang="zh-CN" altLang="en-US" sz="1200" b="0" i="0" u="none" strike="noStrike" kern="1200" cap="none" spc="0" normalizeH="0" baseline="0" noProof="0" smtClean="0">
                <a:ln>
                  <a:noFill/>
                </a:ln>
                <a:solidFill>
                  <a:prstClr val="black">
                    <a:tint val="75000"/>
                  </a:prstClr>
                </a:solidFill>
                <a:effectLst/>
                <a:uLnTx/>
                <a:uFillTx/>
                <a:latin typeface="Calibri" panose="020F0502020204030204"/>
                <a:ea typeface="等线" panose="02010600030101010101" pitchFamily="2" charset="-122"/>
                <a:cs typeface="+mn-cs"/>
              </a:rPr>
            </a:fld>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endParaRPr>
          </a:p>
        </p:txBody>
      </p:sp>
      <p:sp>
        <p:nvSpPr>
          <p:cNvPr id="17" name="Text Box 4"/>
          <p:cNvSpPr txBox="1"/>
          <p:nvPr/>
        </p:nvSpPr>
        <p:spPr>
          <a:xfrm>
            <a:off x="141423" y="815398"/>
            <a:ext cx="6723833" cy="637675"/>
          </a:xfrm>
          <a:prstGeom prst="rect">
            <a:avLst/>
          </a:prstGeom>
          <a:noFill/>
          <a:ln w="9525">
            <a:noFill/>
          </a:ln>
        </p:spPr>
        <p:txBody>
          <a:bodyPr wrap="square" anchor="t">
            <a:spAutoFit/>
          </a:bodyPr>
          <a:lstStyle/>
          <a:p>
            <a:pPr lvl="0">
              <a:lnSpc>
                <a:spcPct val="150000"/>
              </a:lnSpc>
            </a:pPr>
            <a:r>
              <a:rPr kumimoji="0" lang="zh-CN" altLang="en-US" sz="2800" b="1" i="0" u="none" strike="noStrike" kern="1200" cap="none" spc="0" normalizeH="0" baseline="0" noProof="0" dirty="0">
                <a:ln>
                  <a:noFill/>
                </a:ln>
                <a:solidFill>
                  <a:srgbClr val="DF3C09"/>
                </a:solidFill>
                <a:effectLst/>
                <a:uLnTx/>
                <a:uFillTx/>
                <a:latin typeface="楷体" panose="02010609060101010101" pitchFamily="49" charset="-122"/>
                <a:ea typeface="楷体" panose="02010609060101010101" pitchFamily="49" charset="-122"/>
                <a:cs typeface="+mn-cs"/>
              </a:rPr>
              <a:t>（</a:t>
            </a:r>
            <a:r>
              <a:rPr lang="en-US" altLang="zh-CN" sz="2800" b="1" dirty="0">
                <a:solidFill>
                  <a:srgbClr val="DF3C09"/>
                </a:solidFill>
                <a:latin typeface="楷体" panose="02010609060101010101" pitchFamily="49" charset="-122"/>
                <a:ea typeface="楷体" panose="02010609060101010101" pitchFamily="49" charset="-122"/>
              </a:rPr>
              <a:t>3</a:t>
            </a:r>
            <a:r>
              <a:rPr lang="zh-CN" altLang="en-US" sz="2800" b="1" dirty="0">
                <a:solidFill>
                  <a:srgbClr val="DF3C09"/>
                </a:solidFill>
                <a:latin typeface="楷体" panose="02010609060101010101" pitchFamily="49" charset="-122"/>
                <a:ea typeface="楷体" panose="02010609060101010101" pitchFamily="49" charset="-122"/>
              </a:rPr>
              <a:t>）间接寻址及其变形</a:t>
            </a:r>
            <a:endParaRPr kumimoji="0" lang="en-US" altLang="zh-CN" sz="2800" b="1" i="0" u="none" strike="noStrike" kern="1200" cap="none" spc="0" normalizeH="0" baseline="0" noProof="0" dirty="0">
              <a:ln>
                <a:noFill/>
              </a:ln>
              <a:solidFill>
                <a:srgbClr val="DF3C09"/>
              </a:solidFill>
              <a:effectLst/>
              <a:uLnTx/>
              <a:uFillTx/>
              <a:latin typeface="楷体" panose="02010609060101010101" pitchFamily="49" charset="-122"/>
              <a:ea typeface="楷体" panose="02010609060101010101" pitchFamily="49" charset="-122"/>
              <a:cs typeface="+mn-cs"/>
            </a:endParaRPr>
          </a:p>
        </p:txBody>
      </p:sp>
      <p:grpSp>
        <p:nvGrpSpPr>
          <p:cNvPr id="27" name="Group 67"/>
          <p:cNvGrpSpPr/>
          <p:nvPr/>
        </p:nvGrpSpPr>
        <p:grpSpPr bwMode="auto">
          <a:xfrm>
            <a:off x="1225471" y="1577976"/>
            <a:ext cx="1120401" cy="1600200"/>
            <a:chOff x="4128" y="528"/>
            <a:chExt cx="720" cy="1008"/>
          </a:xfrm>
        </p:grpSpPr>
        <p:sp>
          <p:nvSpPr>
            <p:cNvPr id="28" name="Rectangle 71"/>
            <p:cNvSpPr>
              <a:spLocks noChangeArrowheads="1"/>
            </p:cNvSpPr>
            <p:nvPr/>
          </p:nvSpPr>
          <p:spPr bwMode="auto">
            <a:xfrm>
              <a:off x="4128" y="528"/>
              <a:ext cx="720" cy="1008"/>
            </a:xfrm>
            <a:prstGeom prst="rect">
              <a:avLst/>
            </a:prstGeom>
            <a:solidFill>
              <a:srgbClr val="FFFFFF"/>
            </a:solidFill>
            <a:ln w="38100">
              <a:solidFill>
                <a:srgbClr val="000000"/>
              </a:solidFill>
              <a:miter lim="800000"/>
            </a:ln>
          </p:spPr>
          <p:txBody>
            <a:bodyPr wrap="none" anchor="ct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endParaRPr lang="zh-CN" altLang="en-US" sz="2400">
                <a:latin typeface="楷体" panose="02010609060101010101" pitchFamily="49" charset="-122"/>
                <a:ea typeface="楷体" panose="02010609060101010101" pitchFamily="49" charset="-122"/>
              </a:endParaRPr>
            </a:p>
          </p:txBody>
        </p:sp>
        <p:sp>
          <p:nvSpPr>
            <p:cNvPr id="33" name="Line 73"/>
            <p:cNvSpPr>
              <a:spLocks noChangeShapeType="1"/>
            </p:cNvSpPr>
            <p:nvPr/>
          </p:nvSpPr>
          <p:spPr bwMode="auto">
            <a:xfrm>
              <a:off x="4128" y="1200"/>
              <a:ext cx="720" cy="1"/>
            </a:xfrm>
            <a:prstGeom prst="line">
              <a:avLst/>
            </a:prstGeom>
            <a:noFill/>
            <a:ln w="38100">
              <a:solidFill>
                <a:srgbClr val="000000"/>
              </a:solidFill>
              <a:roun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grpSp>
      <p:grpSp>
        <p:nvGrpSpPr>
          <p:cNvPr id="34" name="Group 67"/>
          <p:cNvGrpSpPr/>
          <p:nvPr/>
        </p:nvGrpSpPr>
        <p:grpSpPr bwMode="auto">
          <a:xfrm>
            <a:off x="3397171" y="1577976"/>
            <a:ext cx="1120401" cy="1600200"/>
            <a:chOff x="4128" y="528"/>
            <a:chExt cx="720" cy="1008"/>
          </a:xfrm>
        </p:grpSpPr>
        <p:sp>
          <p:nvSpPr>
            <p:cNvPr id="35" name="Rectangle 71"/>
            <p:cNvSpPr>
              <a:spLocks noChangeArrowheads="1"/>
            </p:cNvSpPr>
            <p:nvPr/>
          </p:nvSpPr>
          <p:spPr bwMode="auto">
            <a:xfrm>
              <a:off x="4128" y="528"/>
              <a:ext cx="720" cy="1008"/>
            </a:xfrm>
            <a:prstGeom prst="rect">
              <a:avLst/>
            </a:prstGeom>
            <a:solidFill>
              <a:srgbClr val="FFFFFF"/>
            </a:solidFill>
            <a:ln w="38100">
              <a:solidFill>
                <a:srgbClr val="000000"/>
              </a:solidFill>
              <a:miter lim="800000"/>
            </a:ln>
          </p:spPr>
          <p:txBody>
            <a:bodyPr wrap="none" anchor="ct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endParaRPr lang="zh-CN" altLang="en-US" sz="2400">
                <a:latin typeface="楷体" panose="02010609060101010101" pitchFamily="49" charset="-122"/>
                <a:ea typeface="楷体" panose="02010609060101010101" pitchFamily="49" charset="-122"/>
              </a:endParaRPr>
            </a:p>
          </p:txBody>
        </p:sp>
        <p:sp>
          <p:nvSpPr>
            <p:cNvPr id="36" name="Line 72"/>
            <p:cNvSpPr>
              <a:spLocks noChangeShapeType="1"/>
            </p:cNvSpPr>
            <p:nvPr/>
          </p:nvSpPr>
          <p:spPr bwMode="auto">
            <a:xfrm>
              <a:off x="4128" y="864"/>
              <a:ext cx="720" cy="1"/>
            </a:xfrm>
            <a:prstGeom prst="line">
              <a:avLst/>
            </a:prstGeom>
            <a:noFill/>
            <a:ln w="38100">
              <a:solidFill>
                <a:srgbClr val="000000"/>
              </a:solidFill>
              <a:roun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37" name="Line 73"/>
            <p:cNvSpPr>
              <a:spLocks noChangeShapeType="1"/>
            </p:cNvSpPr>
            <p:nvPr/>
          </p:nvSpPr>
          <p:spPr bwMode="auto">
            <a:xfrm>
              <a:off x="4128" y="1200"/>
              <a:ext cx="720" cy="1"/>
            </a:xfrm>
            <a:prstGeom prst="line">
              <a:avLst/>
            </a:prstGeom>
            <a:noFill/>
            <a:ln w="38100">
              <a:solidFill>
                <a:srgbClr val="000000"/>
              </a:solidFill>
              <a:roun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grpSp>
      <p:sp>
        <p:nvSpPr>
          <p:cNvPr id="46" name="Line 78"/>
          <p:cNvSpPr>
            <a:spLocks noChangeShapeType="1"/>
          </p:cNvSpPr>
          <p:nvPr/>
        </p:nvSpPr>
        <p:spPr bwMode="auto">
          <a:xfrm flipV="1">
            <a:off x="750094" y="2893411"/>
            <a:ext cx="439241" cy="2189"/>
          </a:xfrm>
          <a:prstGeom prst="line">
            <a:avLst/>
          </a:prstGeom>
          <a:noFill/>
          <a:ln w="38100">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sz="2400" dirty="0">
              <a:latin typeface="楷体" panose="02010609060101010101" pitchFamily="49" charset="-122"/>
              <a:ea typeface="楷体" panose="02010609060101010101" pitchFamily="49" charset="-122"/>
            </a:endParaRPr>
          </a:p>
        </p:txBody>
      </p:sp>
      <p:sp>
        <p:nvSpPr>
          <p:cNvPr id="47" name="Text Box 74"/>
          <p:cNvSpPr txBox="1">
            <a:spLocks noChangeArrowheads="1"/>
          </p:cNvSpPr>
          <p:nvPr/>
        </p:nvSpPr>
        <p:spPr bwMode="auto">
          <a:xfrm>
            <a:off x="275687" y="2683038"/>
            <a:ext cx="61448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400" dirty="0">
                <a:latin typeface="楷体" panose="02010609060101010101" pitchFamily="49" charset="-122"/>
                <a:ea typeface="楷体" panose="02010609060101010101" pitchFamily="49" charset="-122"/>
              </a:rPr>
              <a:t>FF</a:t>
            </a:r>
            <a:endParaRPr lang="en-US" altLang="zh-CN" sz="2400" dirty="0">
              <a:latin typeface="楷体" panose="02010609060101010101" pitchFamily="49" charset="-122"/>
              <a:ea typeface="楷体" panose="02010609060101010101" pitchFamily="49" charset="-122"/>
            </a:endParaRPr>
          </a:p>
        </p:txBody>
      </p:sp>
      <p:sp>
        <p:nvSpPr>
          <p:cNvPr id="48" name="Text Box 74"/>
          <p:cNvSpPr txBox="1">
            <a:spLocks noChangeArrowheads="1"/>
          </p:cNvSpPr>
          <p:nvPr/>
        </p:nvSpPr>
        <p:spPr bwMode="auto">
          <a:xfrm>
            <a:off x="1225471" y="3259616"/>
            <a:ext cx="11204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2400" dirty="0">
                <a:latin typeface="楷体" panose="02010609060101010101" pitchFamily="49" charset="-122"/>
                <a:ea typeface="楷体" panose="02010609060101010101" pitchFamily="49" charset="-122"/>
              </a:rPr>
              <a:t>初始化</a:t>
            </a:r>
            <a:endParaRPr lang="en-US" altLang="zh-CN" sz="2400" dirty="0">
              <a:latin typeface="楷体" panose="02010609060101010101" pitchFamily="49" charset="-122"/>
              <a:ea typeface="楷体" panose="02010609060101010101" pitchFamily="49" charset="-122"/>
            </a:endParaRPr>
          </a:p>
        </p:txBody>
      </p:sp>
      <p:sp>
        <p:nvSpPr>
          <p:cNvPr id="49" name="Line 78"/>
          <p:cNvSpPr>
            <a:spLocks noChangeShapeType="1"/>
          </p:cNvSpPr>
          <p:nvPr/>
        </p:nvSpPr>
        <p:spPr bwMode="auto">
          <a:xfrm flipV="1">
            <a:off x="2888457" y="2914347"/>
            <a:ext cx="457268" cy="8535"/>
          </a:xfrm>
          <a:prstGeom prst="line">
            <a:avLst/>
          </a:prstGeom>
          <a:noFill/>
          <a:ln w="38100">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sz="2400" dirty="0">
              <a:latin typeface="楷体" panose="02010609060101010101" pitchFamily="49" charset="-122"/>
              <a:ea typeface="楷体" panose="02010609060101010101" pitchFamily="49" charset="-122"/>
            </a:endParaRPr>
          </a:p>
        </p:txBody>
      </p:sp>
      <p:sp>
        <p:nvSpPr>
          <p:cNvPr id="50" name="Text Box 74"/>
          <p:cNvSpPr txBox="1">
            <a:spLocks noChangeArrowheads="1"/>
          </p:cNvSpPr>
          <p:nvPr/>
        </p:nvSpPr>
        <p:spPr bwMode="auto">
          <a:xfrm>
            <a:off x="2432076" y="2703974"/>
            <a:ext cx="61448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400" dirty="0">
                <a:latin typeface="楷体" panose="02010609060101010101" pitchFamily="49" charset="-122"/>
                <a:ea typeface="楷体" panose="02010609060101010101" pitchFamily="49" charset="-122"/>
              </a:rPr>
              <a:t>FF</a:t>
            </a:r>
            <a:endParaRPr lang="en-US" altLang="zh-CN" sz="2400" dirty="0">
              <a:latin typeface="楷体" panose="02010609060101010101" pitchFamily="49" charset="-122"/>
              <a:ea typeface="楷体" panose="02010609060101010101" pitchFamily="49" charset="-122"/>
            </a:endParaRPr>
          </a:p>
        </p:txBody>
      </p:sp>
      <p:sp>
        <p:nvSpPr>
          <p:cNvPr id="51" name="Line 78"/>
          <p:cNvSpPr>
            <a:spLocks noChangeShapeType="1"/>
          </p:cNvSpPr>
          <p:nvPr/>
        </p:nvSpPr>
        <p:spPr bwMode="auto">
          <a:xfrm flipV="1">
            <a:off x="3073718" y="2378844"/>
            <a:ext cx="272005" cy="0"/>
          </a:xfrm>
          <a:prstGeom prst="line">
            <a:avLst/>
          </a:prstGeom>
          <a:noFill/>
          <a:ln w="38100">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sz="2400" dirty="0">
              <a:latin typeface="楷体" panose="02010609060101010101" pitchFamily="49" charset="-122"/>
              <a:ea typeface="楷体" panose="02010609060101010101" pitchFamily="49" charset="-122"/>
            </a:endParaRPr>
          </a:p>
        </p:txBody>
      </p:sp>
      <p:sp>
        <p:nvSpPr>
          <p:cNvPr id="52" name="Line 78"/>
          <p:cNvSpPr>
            <a:spLocks noChangeShapeType="1"/>
          </p:cNvSpPr>
          <p:nvPr/>
        </p:nvSpPr>
        <p:spPr bwMode="auto">
          <a:xfrm flipV="1">
            <a:off x="3085624" y="2370400"/>
            <a:ext cx="0" cy="552483"/>
          </a:xfrm>
          <a:prstGeom prst="line">
            <a:avLst/>
          </a:prstGeom>
          <a:noFill/>
          <a:ln w="38100">
            <a:solidFill>
              <a:srgbClr val="000000"/>
            </a:solidFill>
            <a:round/>
            <a:headEnd type="none" w="med" len="med"/>
            <a:tailEnd type="none" w="med" len="med"/>
          </a:ln>
          <a:extLst>
            <a:ext uri="{909E8E84-426E-40DD-AFC4-6F175D3DCCD1}">
              <a14:hiddenFill xmlns:a14="http://schemas.microsoft.com/office/drawing/2010/main">
                <a:noFill/>
              </a14:hiddenFill>
            </a:ext>
          </a:extLst>
        </p:spPr>
        <p:txBody>
          <a:bodyPr/>
          <a:lstStyle/>
          <a:p>
            <a:endParaRPr lang="zh-CN" altLang="en-US" sz="2400" dirty="0">
              <a:latin typeface="楷体" panose="02010609060101010101" pitchFamily="49" charset="-122"/>
              <a:ea typeface="楷体" panose="02010609060101010101" pitchFamily="49" charset="-122"/>
            </a:endParaRPr>
          </a:p>
        </p:txBody>
      </p:sp>
      <p:sp>
        <p:nvSpPr>
          <p:cNvPr id="53" name="Text Box 74"/>
          <p:cNvSpPr txBox="1">
            <a:spLocks noChangeArrowheads="1"/>
          </p:cNvSpPr>
          <p:nvPr/>
        </p:nvSpPr>
        <p:spPr bwMode="auto">
          <a:xfrm>
            <a:off x="2424222" y="2183111"/>
            <a:ext cx="61448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400" dirty="0">
                <a:latin typeface="楷体" panose="02010609060101010101" pitchFamily="49" charset="-122"/>
                <a:ea typeface="楷体" panose="02010609060101010101" pitchFamily="49" charset="-122"/>
              </a:rPr>
              <a:t>FE</a:t>
            </a:r>
            <a:endParaRPr lang="en-US" altLang="zh-CN" sz="2400" dirty="0">
              <a:latin typeface="楷体" panose="02010609060101010101" pitchFamily="49" charset="-122"/>
              <a:ea typeface="楷体" panose="02010609060101010101" pitchFamily="49" charset="-122"/>
            </a:endParaRPr>
          </a:p>
        </p:txBody>
      </p:sp>
      <p:sp>
        <p:nvSpPr>
          <p:cNvPr id="54" name="Text Box 74"/>
          <p:cNvSpPr txBox="1">
            <a:spLocks noChangeArrowheads="1"/>
          </p:cNvSpPr>
          <p:nvPr/>
        </p:nvSpPr>
        <p:spPr bwMode="auto">
          <a:xfrm>
            <a:off x="3733635" y="2108201"/>
            <a:ext cx="61448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400" dirty="0">
                <a:latin typeface="楷体" panose="02010609060101010101" pitchFamily="49" charset="-122"/>
                <a:ea typeface="楷体" panose="02010609060101010101" pitchFamily="49" charset="-122"/>
              </a:rPr>
              <a:t>a</a:t>
            </a:r>
            <a:endParaRPr lang="en-US" altLang="zh-CN" sz="2400" dirty="0">
              <a:latin typeface="楷体" panose="02010609060101010101" pitchFamily="49" charset="-122"/>
              <a:ea typeface="楷体" panose="02010609060101010101" pitchFamily="49" charset="-122"/>
            </a:endParaRPr>
          </a:p>
        </p:txBody>
      </p:sp>
      <p:sp>
        <p:nvSpPr>
          <p:cNvPr id="55" name="Text Box 74"/>
          <p:cNvSpPr txBox="1">
            <a:spLocks noChangeArrowheads="1"/>
          </p:cNvSpPr>
          <p:nvPr/>
        </p:nvSpPr>
        <p:spPr bwMode="auto">
          <a:xfrm>
            <a:off x="3397171" y="3220940"/>
            <a:ext cx="11204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2400" dirty="0">
                <a:latin typeface="楷体" panose="02010609060101010101" pitchFamily="49" charset="-122"/>
                <a:ea typeface="楷体" panose="02010609060101010101" pitchFamily="49" charset="-122"/>
              </a:rPr>
              <a:t>压入</a:t>
            </a:r>
            <a:r>
              <a:rPr lang="en-US" altLang="zh-CN" sz="2400" dirty="0">
                <a:latin typeface="楷体" panose="02010609060101010101" pitchFamily="49" charset="-122"/>
                <a:ea typeface="楷体" panose="02010609060101010101" pitchFamily="49" charset="-122"/>
              </a:rPr>
              <a:t>a</a:t>
            </a:r>
            <a:endParaRPr lang="en-US" altLang="zh-CN" sz="2400" dirty="0">
              <a:latin typeface="楷体" panose="02010609060101010101" pitchFamily="49" charset="-122"/>
              <a:ea typeface="楷体" panose="02010609060101010101" pitchFamily="49" charset="-122"/>
            </a:endParaRPr>
          </a:p>
        </p:txBody>
      </p:sp>
      <p:sp>
        <p:nvSpPr>
          <p:cNvPr id="72" name="Text Box 4"/>
          <p:cNvSpPr txBox="1"/>
          <p:nvPr/>
        </p:nvSpPr>
        <p:spPr>
          <a:xfrm>
            <a:off x="279546" y="3731951"/>
            <a:ext cx="8604499" cy="2608984"/>
          </a:xfrm>
          <a:prstGeom prst="rect">
            <a:avLst/>
          </a:prstGeom>
          <a:noFill/>
          <a:ln w="9525">
            <a:noFill/>
          </a:ln>
        </p:spPr>
        <p:txBody>
          <a:bodyPr wrap="square" anchor="t">
            <a:spAutoFit/>
          </a:bodyPr>
          <a:lstStyle/>
          <a:p>
            <a:pPr lvl="0">
              <a:lnSpc>
                <a:spcPct val="120000"/>
              </a:lnSpc>
            </a:pPr>
            <a:r>
              <a:rPr lang="en-US" altLang="zh-CN" sz="2800" b="1" dirty="0">
                <a:solidFill>
                  <a:srgbClr val="0563C1"/>
                </a:solidFill>
                <a:latin typeface="楷体" panose="02010609060101010101" pitchFamily="49" charset="-122"/>
                <a:ea typeface="楷体" panose="02010609060101010101" pitchFamily="49" charset="-122"/>
              </a:rPr>
              <a:t>1</a:t>
            </a:r>
            <a:r>
              <a:rPr lang="zh-CN" altLang="en-US" sz="2800" b="1" dirty="0">
                <a:solidFill>
                  <a:srgbClr val="0563C1"/>
                </a:solidFill>
                <a:latin typeface="楷体" panose="02010609060101010101" pitchFamily="49" charset="-122"/>
                <a:ea typeface="楷体" panose="02010609060101010101" pitchFamily="49" charset="-122"/>
              </a:rPr>
              <a:t>）压入第一个数据元素</a:t>
            </a:r>
            <a:r>
              <a:rPr lang="en-US" altLang="zh-CN" sz="2800" b="1" dirty="0">
                <a:solidFill>
                  <a:srgbClr val="0563C1"/>
                </a:solidFill>
                <a:latin typeface="楷体" panose="02010609060101010101" pitchFamily="49" charset="-122"/>
                <a:ea typeface="楷体" panose="02010609060101010101" pitchFamily="49" charset="-122"/>
              </a:rPr>
              <a:t>a</a:t>
            </a:r>
            <a:endParaRPr lang="en-US" altLang="zh-CN" sz="2800" b="1" dirty="0">
              <a:solidFill>
                <a:srgbClr val="0563C1"/>
              </a:solidFill>
              <a:latin typeface="楷体" panose="02010609060101010101" pitchFamily="49" charset="-122"/>
              <a:ea typeface="楷体" panose="02010609060101010101" pitchFamily="49" charset="-122"/>
            </a:endParaRPr>
          </a:p>
          <a:p>
            <a:pPr lvl="0">
              <a:lnSpc>
                <a:spcPct val="120000"/>
              </a:lnSpc>
            </a:pPr>
            <a:r>
              <a:rPr lang="en-US" altLang="zh-CN" sz="2800" b="1" dirty="0">
                <a:latin typeface="楷体" panose="02010609060101010101" pitchFamily="49" charset="-122"/>
                <a:ea typeface="楷体" panose="02010609060101010101" pitchFamily="49" charset="-122"/>
              </a:rPr>
              <a:t>a.(SP)</a:t>
            </a:r>
            <a:r>
              <a:rPr lang="zh-CN" altLang="en-US" sz="2800" b="1" dirty="0">
                <a:latin typeface="楷体" panose="02010609060101010101" pitchFamily="49" charset="-122"/>
                <a:ea typeface="楷体" panose="02010609060101010101" pitchFamily="49" charset="-122"/>
              </a:rPr>
              <a:t>－</a:t>
            </a:r>
            <a:r>
              <a:rPr lang="en-US" altLang="zh-CN" sz="2800" b="1" dirty="0">
                <a:latin typeface="楷体" panose="02010609060101010101" pitchFamily="49" charset="-122"/>
                <a:ea typeface="楷体" panose="02010609060101010101" pitchFamily="49" charset="-122"/>
              </a:rPr>
              <a:t>1→SP</a:t>
            </a:r>
            <a:r>
              <a:rPr lang="zh-CN" altLang="en-US" sz="2800" b="1" dirty="0">
                <a:latin typeface="楷体" panose="02010609060101010101" pitchFamily="49" charset="-122"/>
                <a:ea typeface="楷体" panose="02010609060101010101" pitchFamily="49" charset="-122"/>
              </a:rPr>
              <a:t>。先修改堆栈指针，指向待存入的新栈顶。</a:t>
            </a:r>
            <a:r>
              <a:rPr lang="en-US" altLang="zh-CN" sz="2800" b="1" dirty="0">
                <a:latin typeface="楷体" panose="02010609060101010101" pitchFamily="49" charset="-122"/>
                <a:ea typeface="楷体" panose="02010609060101010101" pitchFamily="49" charset="-122"/>
              </a:rPr>
              <a:t>SP</a:t>
            </a:r>
            <a:r>
              <a:rPr lang="zh-CN" altLang="en-US" sz="2800" b="1" dirty="0">
                <a:latin typeface="楷体" panose="02010609060101010101" pitchFamily="49" charset="-122"/>
                <a:ea typeface="楷体" panose="02010609060101010101" pitchFamily="49" charset="-122"/>
              </a:rPr>
              <a:t>内容</a:t>
            </a:r>
            <a:r>
              <a:rPr lang="en-US" altLang="zh-CN" sz="2800" b="1" dirty="0">
                <a:latin typeface="楷体" panose="02010609060101010101" pitchFamily="49" charset="-122"/>
                <a:ea typeface="楷体" panose="02010609060101010101" pitchFamily="49" charset="-122"/>
              </a:rPr>
              <a:t>00FFH</a:t>
            </a:r>
            <a:r>
              <a:rPr lang="zh-CN" altLang="en-US" sz="2800" b="1" dirty="0">
                <a:latin typeface="楷体" panose="02010609060101010101" pitchFamily="49" charset="-122"/>
                <a:ea typeface="楷体" panose="02010609060101010101" pitchFamily="49" charset="-122"/>
              </a:rPr>
              <a:t>减</a:t>
            </a:r>
            <a:r>
              <a:rPr lang="en-US" altLang="zh-CN" sz="2800" b="1" dirty="0">
                <a:latin typeface="楷体" panose="02010609060101010101" pitchFamily="49" charset="-122"/>
                <a:ea typeface="楷体" panose="02010609060101010101" pitchFamily="49" charset="-122"/>
              </a:rPr>
              <a:t>1</a:t>
            </a:r>
            <a:r>
              <a:rPr lang="zh-CN" altLang="en-US" sz="2800" b="1" dirty="0">
                <a:latin typeface="楷体" panose="02010609060101010101" pitchFamily="49" charset="-122"/>
                <a:ea typeface="楷体" panose="02010609060101010101" pitchFamily="49" charset="-122"/>
              </a:rPr>
              <a:t>后，修改为</a:t>
            </a:r>
            <a:r>
              <a:rPr lang="en-US" altLang="zh-CN" sz="2800" b="1" dirty="0">
                <a:latin typeface="楷体" panose="02010609060101010101" pitchFamily="49" charset="-122"/>
                <a:ea typeface="楷体" panose="02010609060101010101" pitchFamily="49" charset="-122"/>
              </a:rPr>
              <a:t>00FEH</a:t>
            </a:r>
            <a:r>
              <a:rPr lang="zh-CN" altLang="en-US" sz="2800" b="1" dirty="0">
                <a:latin typeface="楷体" panose="02010609060101010101" pitchFamily="49" charset="-122"/>
                <a:ea typeface="楷体" panose="02010609060101010101" pitchFamily="49" charset="-122"/>
              </a:rPr>
              <a:t>。</a:t>
            </a:r>
            <a:endParaRPr lang="zh-CN" altLang="en-US" sz="2800" b="1" dirty="0">
              <a:latin typeface="楷体" panose="02010609060101010101" pitchFamily="49" charset="-122"/>
              <a:ea typeface="楷体" panose="02010609060101010101" pitchFamily="49" charset="-122"/>
            </a:endParaRPr>
          </a:p>
          <a:p>
            <a:pPr lvl="0">
              <a:lnSpc>
                <a:spcPct val="120000"/>
              </a:lnSpc>
            </a:pPr>
            <a:r>
              <a:rPr lang="en-US" altLang="zh-CN" sz="2800" b="1" dirty="0">
                <a:latin typeface="楷体" panose="02010609060101010101" pitchFamily="49" charset="-122"/>
                <a:ea typeface="楷体" panose="02010609060101010101" pitchFamily="49" charset="-122"/>
              </a:rPr>
              <a:t>b. </a:t>
            </a:r>
            <a:r>
              <a:rPr lang="zh-CN" altLang="en-US" sz="2800" b="1" dirty="0">
                <a:latin typeface="楷体" panose="02010609060101010101" pitchFamily="49" charset="-122"/>
                <a:ea typeface="楷体" panose="02010609060101010101" pitchFamily="49" charset="-122"/>
              </a:rPr>
              <a:t>压栈。将</a:t>
            </a:r>
            <a:r>
              <a:rPr lang="en-US" altLang="zh-CN" sz="2800" b="1" dirty="0">
                <a:latin typeface="楷体" panose="02010609060101010101" pitchFamily="49" charset="-122"/>
                <a:ea typeface="楷体" panose="02010609060101010101" pitchFamily="49" charset="-122"/>
              </a:rPr>
              <a:t>SP</a:t>
            </a:r>
            <a:r>
              <a:rPr lang="zh-CN" altLang="en-US" sz="2800" b="1" dirty="0">
                <a:latin typeface="楷体" panose="02010609060101010101" pitchFamily="49" charset="-122"/>
                <a:ea typeface="楷体" panose="02010609060101010101" pitchFamily="49" charset="-122"/>
              </a:rPr>
              <a:t>的内容</a:t>
            </a:r>
            <a:r>
              <a:rPr lang="en-US" altLang="zh-CN" sz="2800" b="1" dirty="0">
                <a:latin typeface="楷体" panose="02010609060101010101" pitchFamily="49" charset="-122"/>
                <a:ea typeface="楷体" panose="02010609060101010101" pitchFamily="49" charset="-122"/>
              </a:rPr>
              <a:t>00FEH</a:t>
            </a:r>
            <a:r>
              <a:rPr lang="zh-CN" altLang="en-US" sz="2800" b="1" dirty="0">
                <a:latin typeface="楷体" panose="02010609060101010101" pitchFamily="49" charset="-122"/>
                <a:ea typeface="楷体" panose="02010609060101010101" pitchFamily="49" charset="-122"/>
              </a:rPr>
              <a:t>送入主存地址寄存器，将待存数据</a:t>
            </a:r>
            <a:r>
              <a:rPr lang="en-US" altLang="zh-CN" sz="2800" b="1" dirty="0">
                <a:latin typeface="楷体" panose="02010609060101010101" pitchFamily="49" charset="-122"/>
                <a:ea typeface="楷体" panose="02010609060101010101" pitchFamily="49" charset="-122"/>
              </a:rPr>
              <a:t>a</a:t>
            </a:r>
            <a:r>
              <a:rPr lang="zh-CN" altLang="en-US" sz="2800" b="1" dirty="0">
                <a:latin typeface="楷体" panose="02010609060101010101" pitchFamily="49" charset="-122"/>
                <a:ea typeface="楷体" panose="02010609060101010101" pitchFamily="49" charset="-122"/>
              </a:rPr>
              <a:t>送入</a:t>
            </a:r>
            <a:r>
              <a:rPr lang="en-US" altLang="zh-CN" sz="2800" b="1" dirty="0">
                <a:latin typeface="楷体" panose="02010609060101010101" pitchFamily="49" charset="-122"/>
                <a:ea typeface="楷体" panose="02010609060101010101" pitchFamily="49" charset="-122"/>
              </a:rPr>
              <a:t>00FEH</a:t>
            </a:r>
            <a:r>
              <a:rPr lang="zh-CN" altLang="en-US" sz="2800" b="1" dirty="0">
                <a:latin typeface="楷体" panose="02010609060101010101" pitchFamily="49" charset="-122"/>
                <a:ea typeface="楷体" panose="02010609060101010101" pitchFamily="49" charset="-122"/>
              </a:rPr>
              <a:t>单元</a:t>
            </a:r>
            <a:r>
              <a:rPr lang="en-US" altLang="zh-CN" sz="2800" b="1" dirty="0">
                <a:latin typeface="楷体" panose="02010609060101010101" pitchFamily="49" charset="-122"/>
                <a:ea typeface="楷体" panose="02010609060101010101" pitchFamily="49" charset="-122"/>
              </a:rPr>
              <a:t>,00FEH</a:t>
            </a:r>
            <a:r>
              <a:rPr lang="zh-CN" altLang="en-US" sz="2800" b="1" dirty="0">
                <a:latin typeface="楷体" panose="02010609060101010101" pitchFamily="49" charset="-122"/>
                <a:ea typeface="楷体" panose="02010609060101010101" pitchFamily="49" charset="-122"/>
              </a:rPr>
              <a:t>单元成为新栈顶。</a:t>
            </a:r>
            <a:endParaRPr lang="en-US" altLang="zh-CN" sz="2800" b="1" dirty="0">
              <a:latin typeface="楷体" panose="02010609060101010101" pitchFamily="49" charset="-122"/>
              <a:ea typeface="楷体" panose="020106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2">
                                            <p:txEl>
                                              <p:pRg st="0" end="0"/>
                                            </p:txEl>
                                          </p:spTgt>
                                        </p:tgtEl>
                                        <p:attrNameLst>
                                          <p:attrName>style.visibility</p:attrName>
                                        </p:attrNameLst>
                                      </p:cBhvr>
                                      <p:to>
                                        <p:strVal val="visible"/>
                                      </p:to>
                                    </p:set>
                                    <p:animEffect transition="in" filter="wipe(left)">
                                      <p:cBhvr>
                                        <p:cTn id="7" dur="500"/>
                                        <p:tgtEl>
                                          <p:spTgt spid="7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2">
                                            <p:txEl>
                                              <p:pRg st="1" end="1"/>
                                            </p:txEl>
                                          </p:spTgt>
                                        </p:tgtEl>
                                        <p:attrNameLst>
                                          <p:attrName>style.visibility</p:attrName>
                                        </p:attrNameLst>
                                      </p:cBhvr>
                                      <p:to>
                                        <p:strVal val="visible"/>
                                      </p:to>
                                    </p:set>
                                    <p:animEffect transition="in" filter="wipe(left)">
                                      <p:cBhvr>
                                        <p:cTn id="12" dur="500"/>
                                        <p:tgtEl>
                                          <p:spTgt spid="7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2">
                                            <p:txEl>
                                              <p:pRg st="2" end="2"/>
                                            </p:txEl>
                                          </p:spTgt>
                                        </p:tgtEl>
                                        <p:attrNameLst>
                                          <p:attrName>style.visibility</p:attrName>
                                        </p:attrNameLst>
                                      </p:cBhvr>
                                      <p:to>
                                        <p:strVal val="visible"/>
                                      </p:to>
                                    </p:set>
                                    <p:animEffect transition="in" filter="wipe(left)">
                                      <p:cBhvr>
                                        <p:cTn id="17" dur="500"/>
                                        <p:tgtEl>
                                          <p:spTgt spid="7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9165780" cy="6909474"/>
          </a:xfrm>
          <a:prstGeom prst="rect">
            <a:avLst/>
          </a:prstGeom>
        </p:spPr>
      </p:pic>
      <p:sp>
        <p:nvSpPr>
          <p:cNvPr id="22" name="矩形 21"/>
          <p:cNvSpPr/>
          <p:nvPr/>
        </p:nvSpPr>
        <p:spPr>
          <a:xfrm>
            <a:off x="-9030" y="0"/>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1" i="0" u="none" strike="noStrike" kern="1200" cap="none" spc="0" normalizeH="0" baseline="0" noProof="0" dirty="0">
                <a:ln>
                  <a:noFill/>
                </a:ln>
                <a:solidFill>
                  <a:prstClr val="white"/>
                </a:solidFill>
                <a:effectLst/>
                <a:uLnTx/>
                <a:uFillTx/>
                <a:latin typeface="隶书" panose="02010509060101010101" pitchFamily="49" charset="-122"/>
                <a:ea typeface="隶书" panose="02010509060101010101" pitchFamily="49" charset="-122"/>
                <a:cs typeface="+mn-cs"/>
              </a:rPr>
              <a:t>二、寻址方式</a:t>
            </a:r>
            <a:endParaRPr kumimoji="0" lang="zh-CN" altLang="en-US" sz="2800" b="1" i="0" u="none" strike="noStrike" kern="1200" cap="none" spc="0" normalizeH="0" baseline="0" noProof="0" dirty="0">
              <a:ln>
                <a:noFill/>
              </a:ln>
              <a:solidFill>
                <a:prstClr val="white"/>
              </a:solidFill>
              <a:effectLst/>
              <a:uLnTx/>
              <a:uFillTx/>
              <a:latin typeface="隶书" panose="02010509060101010101" pitchFamily="49" charset="-122"/>
              <a:ea typeface="隶书" panose="02010509060101010101" pitchFamily="49" charset="-122"/>
              <a:cs typeface="+mn-cs"/>
            </a:endParaRPr>
          </a:p>
        </p:txBody>
      </p:sp>
      <p:cxnSp>
        <p:nvCxnSpPr>
          <p:cNvPr id="31" name="直接连接符 30"/>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defRPr/>
            </a:pPr>
            <a:fld id="{0A83823F-9710-4B74-B15F-A72FF272B49D}" type="datetime1">
              <a:rPr kumimoji="0" lang="zh-CN" altLang="en-US" sz="1200" b="0" i="0" u="none" strike="noStrike" kern="1200" cap="none" spc="0" normalizeH="0" baseline="0" noProof="0" smtClean="0">
                <a:ln>
                  <a:noFill/>
                </a:ln>
                <a:solidFill>
                  <a:prstClr val="black">
                    <a:tint val="75000"/>
                  </a:prstClr>
                </a:solidFill>
                <a:effectLst/>
                <a:uLnTx/>
                <a:uFillTx/>
                <a:latin typeface="Calibri" panose="020F0502020204030204"/>
                <a:ea typeface="等线" panose="02010600030101010101" pitchFamily="2" charset="-122"/>
                <a:cs typeface="+mn-cs"/>
              </a:rPr>
            </a:fld>
            <a:endParaRPr kumimoji="0" lang="zh-CN" altLang="en-US" sz="1200" b="0" i="0" u="none" strike="noStrike" kern="1200" cap="none" spc="0" normalizeH="0" baseline="0" noProof="0" dirty="0">
              <a:ln>
                <a:noFill/>
              </a:ln>
              <a:solidFill>
                <a:prstClr val="black">
                  <a:tint val="75000"/>
                </a:prstClr>
              </a:solidFill>
              <a:effectLst/>
              <a:uLnTx/>
              <a:uFillTx/>
              <a:latin typeface="Calibri" panose="020F0502020204030204"/>
              <a:ea typeface="等线"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rPr>
              <a:t>计算机组成原理</a:t>
            </a:r>
            <a:r>
              <a:rPr kumimoji="0" lang="en-US" altLang="zh-CN" sz="12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rPr>
              <a:t>--</a:t>
            </a:r>
            <a:r>
              <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rPr>
              <a:t>第二章 指令系统</a:t>
            </a:r>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endParaRPr>
          </a:p>
        </p:txBody>
      </p:sp>
      <p:sp>
        <p:nvSpPr>
          <p:cNvPr id="8" name="灯片编号占位符 7"/>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CD331227-691F-4B7F-8493-F4368ED92163}" type="slidenum">
              <a:rPr kumimoji="0" lang="zh-CN" altLang="en-US" sz="1200" b="0" i="0" u="none" strike="noStrike" kern="1200" cap="none" spc="0" normalizeH="0" baseline="0" noProof="0" smtClean="0">
                <a:ln>
                  <a:noFill/>
                </a:ln>
                <a:solidFill>
                  <a:prstClr val="black">
                    <a:tint val="75000"/>
                  </a:prstClr>
                </a:solidFill>
                <a:effectLst/>
                <a:uLnTx/>
                <a:uFillTx/>
                <a:latin typeface="Calibri" panose="020F0502020204030204"/>
                <a:ea typeface="等线" panose="02010600030101010101" pitchFamily="2" charset="-122"/>
                <a:cs typeface="+mn-cs"/>
              </a:rPr>
            </a:fld>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endParaRPr>
          </a:p>
        </p:txBody>
      </p:sp>
      <p:sp>
        <p:nvSpPr>
          <p:cNvPr id="17" name="Text Box 4"/>
          <p:cNvSpPr txBox="1"/>
          <p:nvPr/>
        </p:nvSpPr>
        <p:spPr>
          <a:xfrm>
            <a:off x="141423" y="815398"/>
            <a:ext cx="6723833" cy="637675"/>
          </a:xfrm>
          <a:prstGeom prst="rect">
            <a:avLst/>
          </a:prstGeom>
          <a:noFill/>
          <a:ln w="9525">
            <a:noFill/>
          </a:ln>
        </p:spPr>
        <p:txBody>
          <a:bodyPr wrap="square" anchor="t">
            <a:spAutoFit/>
          </a:bodyPr>
          <a:lstStyle/>
          <a:p>
            <a:pPr lvl="0">
              <a:lnSpc>
                <a:spcPct val="150000"/>
              </a:lnSpc>
            </a:pPr>
            <a:r>
              <a:rPr kumimoji="0" lang="zh-CN" altLang="en-US" sz="2800" b="1" i="0" u="none" strike="noStrike" kern="1200" cap="none" spc="0" normalizeH="0" baseline="0" noProof="0" dirty="0">
                <a:ln>
                  <a:noFill/>
                </a:ln>
                <a:solidFill>
                  <a:srgbClr val="DF3C09"/>
                </a:solidFill>
                <a:effectLst/>
                <a:uLnTx/>
                <a:uFillTx/>
                <a:latin typeface="楷体" panose="02010609060101010101" pitchFamily="49" charset="-122"/>
                <a:ea typeface="楷体" panose="02010609060101010101" pitchFamily="49" charset="-122"/>
                <a:cs typeface="+mn-cs"/>
              </a:rPr>
              <a:t>（</a:t>
            </a:r>
            <a:r>
              <a:rPr lang="en-US" altLang="zh-CN" sz="2800" b="1" dirty="0">
                <a:solidFill>
                  <a:srgbClr val="DF3C09"/>
                </a:solidFill>
                <a:latin typeface="楷体" panose="02010609060101010101" pitchFamily="49" charset="-122"/>
                <a:ea typeface="楷体" panose="02010609060101010101" pitchFamily="49" charset="-122"/>
              </a:rPr>
              <a:t>3</a:t>
            </a:r>
            <a:r>
              <a:rPr lang="zh-CN" altLang="en-US" sz="2800" b="1" dirty="0">
                <a:solidFill>
                  <a:srgbClr val="DF3C09"/>
                </a:solidFill>
                <a:latin typeface="楷体" panose="02010609060101010101" pitchFamily="49" charset="-122"/>
                <a:ea typeface="楷体" panose="02010609060101010101" pitchFamily="49" charset="-122"/>
              </a:rPr>
              <a:t>）间接寻址及其变形</a:t>
            </a:r>
            <a:endParaRPr kumimoji="0" lang="en-US" altLang="zh-CN" sz="2800" b="1" i="0" u="none" strike="noStrike" kern="1200" cap="none" spc="0" normalizeH="0" baseline="0" noProof="0" dirty="0">
              <a:ln>
                <a:noFill/>
              </a:ln>
              <a:solidFill>
                <a:srgbClr val="DF3C09"/>
              </a:solidFill>
              <a:effectLst/>
              <a:uLnTx/>
              <a:uFillTx/>
              <a:latin typeface="楷体" panose="02010609060101010101" pitchFamily="49" charset="-122"/>
              <a:ea typeface="楷体" panose="02010609060101010101" pitchFamily="49" charset="-122"/>
              <a:cs typeface="+mn-cs"/>
            </a:endParaRPr>
          </a:p>
        </p:txBody>
      </p:sp>
      <p:grpSp>
        <p:nvGrpSpPr>
          <p:cNvPr id="27" name="Group 67"/>
          <p:cNvGrpSpPr/>
          <p:nvPr/>
        </p:nvGrpSpPr>
        <p:grpSpPr bwMode="auto">
          <a:xfrm>
            <a:off x="1225471" y="1577976"/>
            <a:ext cx="1120401" cy="1600200"/>
            <a:chOff x="4128" y="528"/>
            <a:chExt cx="720" cy="1008"/>
          </a:xfrm>
        </p:grpSpPr>
        <p:sp>
          <p:nvSpPr>
            <p:cNvPr id="28" name="Rectangle 71"/>
            <p:cNvSpPr>
              <a:spLocks noChangeArrowheads="1"/>
            </p:cNvSpPr>
            <p:nvPr/>
          </p:nvSpPr>
          <p:spPr bwMode="auto">
            <a:xfrm>
              <a:off x="4128" y="528"/>
              <a:ext cx="720" cy="1008"/>
            </a:xfrm>
            <a:prstGeom prst="rect">
              <a:avLst/>
            </a:prstGeom>
            <a:solidFill>
              <a:srgbClr val="FFFFFF"/>
            </a:solidFill>
            <a:ln w="38100">
              <a:solidFill>
                <a:srgbClr val="000000"/>
              </a:solidFill>
              <a:miter lim="800000"/>
            </a:ln>
          </p:spPr>
          <p:txBody>
            <a:bodyPr wrap="none" anchor="ct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endParaRPr lang="zh-CN" altLang="en-US" sz="2400">
                <a:latin typeface="楷体" panose="02010609060101010101" pitchFamily="49" charset="-122"/>
                <a:ea typeface="楷体" panose="02010609060101010101" pitchFamily="49" charset="-122"/>
              </a:endParaRPr>
            </a:p>
          </p:txBody>
        </p:sp>
        <p:sp>
          <p:nvSpPr>
            <p:cNvPr id="33" name="Line 73"/>
            <p:cNvSpPr>
              <a:spLocks noChangeShapeType="1"/>
            </p:cNvSpPr>
            <p:nvPr/>
          </p:nvSpPr>
          <p:spPr bwMode="auto">
            <a:xfrm>
              <a:off x="4128" y="1200"/>
              <a:ext cx="720" cy="1"/>
            </a:xfrm>
            <a:prstGeom prst="line">
              <a:avLst/>
            </a:prstGeom>
            <a:noFill/>
            <a:ln w="38100">
              <a:solidFill>
                <a:srgbClr val="000000"/>
              </a:solidFill>
              <a:roun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grpSp>
      <p:grpSp>
        <p:nvGrpSpPr>
          <p:cNvPr id="34" name="Group 67"/>
          <p:cNvGrpSpPr/>
          <p:nvPr/>
        </p:nvGrpSpPr>
        <p:grpSpPr bwMode="auto">
          <a:xfrm>
            <a:off x="3397171" y="1577976"/>
            <a:ext cx="1120401" cy="1600200"/>
            <a:chOff x="4128" y="528"/>
            <a:chExt cx="720" cy="1008"/>
          </a:xfrm>
        </p:grpSpPr>
        <p:sp>
          <p:nvSpPr>
            <p:cNvPr id="35" name="Rectangle 71"/>
            <p:cNvSpPr>
              <a:spLocks noChangeArrowheads="1"/>
            </p:cNvSpPr>
            <p:nvPr/>
          </p:nvSpPr>
          <p:spPr bwMode="auto">
            <a:xfrm>
              <a:off x="4128" y="528"/>
              <a:ext cx="720" cy="1008"/>
            </a:xfrm>
            <a:prstGeom prst="rect">
              <a:avLst/>
            </a:prstGeom>
            <a:solidFill>
              <a:srgbClr val="FFFFFF"/>
            </a:solidFill>
            <a:ln w="38100">
              <a:solidFill>
                <a:srgbClr val="000000"/>
              </a:solidFill>
              <a:miter lim="800000"/>
            </a:ln>
          </p:spPr>
          <p:txBody>
            <a:bodyPr wrap="none" anchor="ct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endParaRPr lang="zh-CN" altLang="en-US" sz="2400">
                <a:latin typeface="楷体" panose="02010609060101010101" pitchFamily="49" charset="-122"/>
                <a:ea typeface="楷体" panose="02010609060101010101" pitchFamily="49" charset="-122"/>
              </a:endParaRPr>
            </a:p>
          </p:txBody>
        </p:sp>
        <p:sp>
          <p:nvSpPr>
            <p:cNvPr id="36" name="Line 72"/>
            <p:cNvSpPr>
              <a:spLocks noChangeShapeType="1"/>
            </p:cNvSpPr>
            <p:nvPr/>
          </p:nvSpPr>
          <p:spPr bwMode="auto">
            <a:xfrm>
              <a:off x="4128" y="864"/>
              <a:ext cx="720" cy="1"/>
            </a:xfrm>
            <a:prstGeom prst="line">
              <a:avLst/>
            </a:prstGeom>
            <a:noFill/>
            <a:ln w="38100">
              <a:solidFill>
                <a:srgbClr val="000000"/>
              </a:solidFill>
              <a:roun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37" name="Line 73"/>
            <p:cNvSpPr>
              <a:spLocks noChangeShapeType="1"/>
            </p:cNvSpPr>
            <p:nvPr/>
          </p:nvSpPr>
          <p:spPr bwMode="auto">
            <a:xfrm>
              <a:off x="4128" y="1200"/>
              <a:ext cx="720" cy="1"/>
            </a:xfrm>
            <a:prstGeom prst="line">
              <a:avLst/>
            </a:prstGeom>
            <a:noFill/>
            <a:ln w="38100">
              <a:solidFill>
                <a:srgbClr val="000000"/>
              </a:solidFill>
              <a:roun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grpSp>
      <p:grpSp>
        <p:nvGrpSpPr>
          <p:cNvPr id="38" name="Group 67"/>
          <p:cNvGrpSpPr/>
          <p:nvPr/>
        </p:nvGrpSpPr>
        <p:grpSpPr bwMode="auto">
          <a:xfrm>
            <a:off x="5471644" y="1577976"/>
            <a:ext cx="1120401" cy="1600200"/>
            <a:chOff x="4128" y="528"/>
            <a:chExt cx="720" cy="1008"/>
          </a:xfrm>
        </p:grpSpPr>
        <p:sp>
          <p:nvSpPr>
            <p:cNvPr id="39" name="Rectangle 71"/>
            <p:cNvSpPr>
              <a:spLocks noChangeArrowheads="1"/>
            </p:cNvSpPr>
            <p:nvPr/>
          </p:nvSpPr>
          <p:spPr bwMode="auto">
            <a:xfrm>
              <a:off x="4128" y="528"/>
              <a:ext cx="720" cy="1008"/>
            </a:xfrm>
            <a:prstGeom prst="rect">
              <a:avLst/>
            </a:prstGeom>
            <a:solidFill>
              <a:srgbClr val="FFFFFF"/>
            </a:solidFill>
            <a:ln w="38100">
              <a:solidFill>
                <a:srgbClr val="000000"/>
              </a:solidFill>
              <a:miter lim="800000"/>
            </a:ln>
          </p:spPr>
          <p:txBody>
            <a:bodyPr wrap="none" anchor="ct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endParaRPr lang="zh-CN" altLang="en-US" sz="2400">
                <a:latin typeface="楷体" panose="02010609060101010101" pitchFamily="49" charset="-122"/>
                <a:ea typeface="楷体" panose="02010609060101010101" pitchFamily="49" charset="-122"/>
              </a:endParaRPr>
            </a:p>
          </p:txBody>
        </p:sp>
        <p:sp>
          <p:nvSpPr>
            <p:cNvPr id="40" name="Line 72"/>
            <p:cNvSpPr>
              <a:spLocks noChangeShapeType="1"/>
            </p:cNvSpPr>
            <p:nvPr/>
          </p:nvSpPr>
          <p:spPr bwMode="auto">
            <a:xfrm>
              <a:off x="4128" y="989"/>
              <a:ext cx="720" cy="1"/>
            </a:xfrm>
            <a:prstGeom prst="line">
              <a:avLst/>
            </a:prstGeom>
            <a:noFill/>
            <a:ln w="38100">
              <a:solidFill>
                <a:srgbClr val="000000"/>
              </a:solidFill>
              <a:roun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41" name="Line 73"/>
            <p:cNvSpPr>
              <a:spLocks noChangeShapeType="1"/>
            </p:cNvSpPr>
            <p:nvPr/>
          </p:nvSpPr>
          <p:spPr bwMode="auto">
            <a:xfrm>
              <a:off x="4128" y="1274"/>
              <a:ext cx="720" cy="1"/>
            </a:xfrm>
            <a:prstGeom prst="line">
              <a:avLst/>
            </a:prstGeom>
            <a:noFill/>
            <a:ln w="38100">
              <a:solidFill>
                <a:srgbClr val="000000"/>
              </a:solidFill>
              <a:round/>
            </a:ln>
            <a:extLst>
              <a:ext uri="{909E8E84-426E-40DD-AFC4-6F175D3DCCD1}">
                <a14:hiddenFill xmlns:a14="http://schemas.microsoft.com/office/drawing/2010/main">
                  <a:noFill/>
                </a14:hiddenFill>
              </a:ext>
            </a:extLst>
          </p:spPr>
          <p:txBody>
            <a:bodyPr/>
            <a:lstStyle/>
            <a:p>
              <a:endParaRPr lang="zh-CN" altLang="en-US" sz="2400" dirty="0">
                <a:latin typeface="楷体" panose="02010609060101010101" pitchFamily="49" charset="-122"/>
                <a:ea typeface="楷体" panose="02010609060101010101" pitchFamily="49" charset="-122"/>
              </a:endParaRPr>
            </a:p>
          </p:txBody>
        </p:sp>
      </p:grpSp>
      <p:sp>
        <p:nvSpPr>
          <p:cNvPr id="46" name="Line 78"/>
          <p:cNvSpPr>
            <a:spLocks noChangeShapeType="1"/>
          </p:cNvSpPr>
          <p:nvPr/>
        </p:nvSpPr>
        <p:spPr bwMode="auto">
          <a:xfrm flipV="1">
            <a:off x="750094" y="2893411"/>
            <a:ext cx="439241" cy="2189"/>
          </a:xfrm>
          <a:prstGeom prst="line">
            <a:avLst/>
          </a:prstGeom>
          <a:noFill/>
          <a:ln w="38100">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sz="2400" dirty="0">
              <a:latin typeface="楷体" panose="02010609060101010101" pitchFamily="49" charset="-122"/>
              <a:ea typeface="楷体" panose="02010609060101010101" pitchFamily="49" charset="-122"/>
            </a:endParaRPr>
          </a:p>
        </p:txBody>
      </p:sp>
      <p:sp>
        <p:nvSpPr>
          <p:cNvPr id="47" name="Text Box 74"/>
          <p:cNvSpPr txBox="1">
            <a:spLocks noChangeArrowheads="1"/>
          </p:cNvSpPr>
          <p:nvPr/>
        </p:nvSpPr>
        <p:spPr bwMode="auto">
          <a:xfrm>
            <a:off x="275687" y="2683038"/>
            <a:ext cx="61448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400" dirty="0">
                <a:latin typeface="楷体" panose="02010609060101010101" pitchFamily="49" charset="-122"/>
                <a:ea typeface="楷体" panose="02010609060101010101" pitchFamily="49" charset="-122"/>
              </a:rPr>
              <a:t>FF</a:t>
            </a:r>
            <a:endParaRPr lang="en-US" altLang="zh-CN" sz="2400" dirty="0">
              <a:latin typeface="楷体" panose="02010609060101010101" pitchFamily="49" charset="-122"/>
              <a:ea typeface="楷体" panose="02010609060101010101" pitchFamily="49" charset="-122"/>
            </a:endParaRPr>
          </a:p>
        </p:txBody>
      </p:sp>
      <p:sp>
        <p:nvSpPr>
          <p:cNvPr id="48" name="Text Box 74"/>
          <p:cNvSpPr txBox="1">
            <a:spLocks noChangeArrowheads="1"/>
          </p:cNvSpPr>
          <p:nvPr/>
        </p:nvSpPr>
        <p:spPr bwMode="auto">
          <a:xfrm>
            <a:off x="1225471" y="3259616"/>
            <a:ext cx="11204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2400" dirty="0">
                <a:latin typeface="楷体" panose="02010609060101010101" pitchFamily="49" charset="-122"/>
                <a:ea typeface="楷体" panose="02010609060101010101" pitchFamily="49" charset="-122"/>
              </a:rPr>
              <a:t>初始化</a:t>
            </a:r>
            <a:endParaRPr lang="en-US" altLang="zh-CN" sz="2400" dirty="0">
              <a:latin typeface="楷体" panose="02010609060101010101" pitchFamily="49" charset="-122"/>
              <a:ea typeface="楷体" panose="02010609060101010101" pitchFamily="49" charset="-122"/>
            </a:endParaRPr>
          </a:p>
        </p:txBody>
      </p:sp>
      <p:sp>
        <p:nvSpPr>
          <p:cNvPr id="49" name="Line 78"/>
          <p:cNvSpPr>
            <a:spLocks noChangeShapeType="1"/>
          </p:cNvSpPr>
          <p:nvPr/>
        </p:nvSpPr>
        <p:spPr bwMode="auto">
          <a:xfrm flipV="1">
            <a:off x="2888457" y="2914347"/>
            <a:ext cx="457268" cy="8535"/>
          </a:xfrm>
          <a:prstGeom prst="line">
            <a:avLst/>
          </a:prstGeom>
          <a:noFill/>
          <a:ln w="38100">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sz="2400" dirty="0">
              <a:latin typeface="楷体" panose="02010609060101010101" pitchFamily="49" charset="-122"/>
              <a:ea typeface="楷体" panose="02010609060101010101" pitchFamily="49" charset="-122"/>
            </a:endParaRPr>
          </a:p>
        </p:txBody>
      </p:sp>
      <p:sp>
        <p:nvSpPr>
          <p:cNvPr id="50" name="Text Box 74"/>
          <p:cNvSpPr txBox="1">
            <a:spLocks noChangeArrowheads="1"/>
          </p:cNvSpPr>
          <p:nvPr/>
        </p:nvSpPr>
        <p:spPr bwMode="auto">
          <a:xfrm>
            <a:off x="2432076" y="2703974"/>
            <a:ext cx="61448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400" dirty="0">
                <a:latin typeface="楷体" panose="02010609060101010101" pitchFamily="49" charset="-122"/>
                <a:ea typeface="楷体" panose="02010609060101010101" pitchFamily="49" charset="-122"/>
              </a:rPr>
              <a:t>FF</a:t>
            </a:r>
            <a:endParaRPr lang="en-US" altLang="zh-CN" sz="2400" dirty="0">
              <a:latin typeface="楷体" panose="02010609060101010101" pitchFamily="49" charset="-122"/>
              <a:ea typeface="楷体" panose="02010609060101010101" pitchFamily="49" charset="-122"/>
            </a:endParaRPr>
          </a:p>
        </p:txBody>
      </p:sp>
      <p:sp>
        <p:nvSpPr>
          <p:cNvPr id="51" name="Line 78"/>
          <p:cNvSpPr>
            <a:spLocks noChangeShapeType="1"/>
          </p:cNvSpPr>
          <p:nvPr/>
        </p:nvSpPr>
        <p:spPr bwMode="auto">
          <a:xfrm flipV="1">
            <a:off x="3073718" y="2378844"/>
            <a:ext cx="272005" cy="0"/>
          </a:xfrm>
          <a:prstGeom prst="line">
            <a:avLst/>
          </a:prstGeom>
          <a:noFill/>
          <a:ln w="38100">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sz="2400" dirty="0">
              <a:latin typeface="楷体" panose="02010609060101010101" pitchFamily="49" charset="-122"/>
              <a:ea typeface="楷体" panose="02010609060101010101" pitchFamily="49" charset="-122"/>
            </a:endParaRPr>
          </a:p>
        </p:txBody>
      </p:sp>
      <p:sp>
        <p:nvSpPr>
          <p:cNvPr id="52" name="Line 78"/>
          <p:cNvSpPr>
            <a:spLocks noChangeShapeType="1"/>
          </p:cNvSpPr>
          <p:nvPr/>
        </p:nvSpPr>
        <p:spPr bwMode="auto">
          <a:xfrm flipV="1">
            <a:off x="3085624" y="2370400"/>
            <a:ext cx="0" cy="552483"/>
          </a:xfrm>
          <a:prstGeom prst="line">
            <a:avLst/>
          </a:prstGeom>
          <a:noFill/>
          <a:ln w="38100">
            <a:solidFill>
              <a:srgbClr val="000000"/>
            </a:solidFill>
            <a:round/>
            <a:headEnd type="none" w="med" len="med"/>
            <a:tailEnd type="none" w="med" len="med"/>
          </a:ln>
          <a:extLst>
            <a:ext uri="{909E8E84-426E-40DD-AFC4-6F175D3DCCD1}">
              <a14:hiddenFill xmlns:a14="http://schemas.microsoft.com/office/drawing/2010/main">
                <a:noFill/>
              </a14:hiddenFill>
            </a:ext>
          </a:extLst>
        </p:spPr>
        <p:txBody>
          <a:bodyPr/>
          <a:lstStyle/>
          <a:p>
            <a:endParaRPr lang="zh-CN" altLang="en-US" sz="2400" dirty="0">
              <a:latin typeface="楷体" panose="02010609060101010101" pitchFamily="49" charset="-122"/>
              <a:ea typeface="楷体" panose="02010609060101010101" pitchFamily="49" charset="-122"/>
            </a:endParaRPr>
          </a:p>
        </p:txBody>
      </p:sp>
      <p:sp>
        <p:nvSpPr>
          <p:cNvPr id="53" name="Text Box 74"/>
          <p:cNvSpPr txBox="1">
            <a:spLocks noChangeArrowheads="1"/>
          </p:cNvSpPr>
          <p:nvPr/>
        </p:nvSpPr>
        <p:spPr bwMode="auto">
          <a:xfrm>
            <a:off x="2424222" y="2183111"/>
            <a:ext cx="61448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400" dirty="0">
                <a:latin typeface="楷体" panose="02010609060101010101" pitchFamily="49" charset="-122"/>
                <a:ea typeface="楷体" panose="02010609060101010101" pitchFamily="49" charset="-122"/>
              </a:rPr>
              <a:t>FE</a:t>
            </a:r>
            <a:endParaRPr lang="en-US" altLang="zh-CN" sz="2400" dirty="0">
              <a:latin typeface="楷体" panose="02010609060101010101" pitchFamily="49" charset="-122"/>
              <a:ea typeface="楷体" panose="02010609060101010101" pitchFamily="49" charset="-122"/>
            </a:endParaRPr>
          </a:p>
        </p:txBody>
      </p:sp>
      <p:sp>
        <p:nvSpPr>
          <p:cNvPr id="54" name="Text Box 74"/>
          <p:cNvSpPr txBox="1">
            <a:spLocks noChangeArrowheads="1"/>
          </p:cNvSpPr>
          <p:nvPr/>
        </p:nvSpPr>
        <p:spPr bwMode="auto">
          <a:xfrm>
            <a:off x="3733635" y="2108201"/>
            <a:ext cx="61448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400" dirty="0">
                <a:latin typeface="楷体" panose="02010609060101010101" pitchFamily="49" charset="-122"/>
                <a:ea typeface="楷体" panose="02010609060101010101" pitchFamily="49" charset="-122"/>
              </a:rPr>
              <a:t>a</a:t>
            </a:r>
            <a:endParaRPr lang="en-US" altLang="zh-CN" sz="2400" dirty="0">
              <a:latin typeface="楷体" panose="02010609060101010101" pitchFamily="49" charset="-122"/>
              <a:ea typeface="楷体" panose="02010609060101010101" pitchFamily="49" charset="-122"/>
            </a:endParaRPr>
          </a:p>
        </p:txBody>
      </p:sp>
      <p:sp>
        <p:nvSpPr>
          <p:cNvPr id="55" name="Text Box 74"/>
          <p:cNvSpPr txBox="1">
            <a:spLocks noChangeArrowheads="1"/>
          </p:cNvSpPr>
          <p:nvPr/>
        </p:nvSpPr>
        <p:spPr bwMode="auto">
          <a:xfrm>
            <a:off x="3397171" y="3220940"/>
            <a:ext cx="11204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2400" dirty="0">
                <a:latin typeface="楷体" panose="02010609060101010101" pitchFamily="49" charset="-122"/>
                <a:ea typeface="楷体" panose="02010609060101010101" pitchFamily="49" charset="-122"/>
              </a:rPr>
              <a:t>压入</a:t>
            </a:r>
            <a:r>
              <a:rPr lang="en-US" altLang="zh-CN" sz="2400" dirty="0">
                <a:latin typeface="楷体" panose="02010609060101010101" pitchFamily="49" charset="-122"/>
                <a:ea typeface="楷体" panose="02010609060101010101" pitchFamily="49" charset="-122"/>
              </a:rPr>
              <a:t>a</a:t>
            </a:r>
            <a:endParaRPr lang="en-US" altLang="zh-CN" sz="2400" dirty="0">
              <a:latin typeface="楷体" panose="02010609060101010101" pitchFamily="49" charset="-122"/>
              <a:ea typeface="楷体" panose="02010609060101010101" pitchFamily="49" charset="-122"/>
            </a:endParaRPr>
          </a:p>
        </p:txBody>
      </p:sp>
      <p:sp>
        <p:nvSpPr>
          <p:cNvPr id="56" name="Text Box 74"/>
          <p:cNvSpPr txBox="1">
            <a:spLocks noChangeArrowheads="1"/>
          </p:cNvSpPr>
          <p:nvPr/>
        </p:nvSpPr>
        <p:spPr bwMode="auto">
          <a:xfrm>
            <a:off x="5471644" y="3229294"/>
            <a:ext cx="11204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2400" dirty="0">
                <a:latin typeface="楷体" panose="02010609060101010101" pitchFamily="49" charset="-122"/>
                <a:ea typeface="楷体" panose="02010609060101010101" pitchFamily="49" charset="-122"/>
              </a:rPr>
              <a:t>压入</a:t>
            </a:r>
            <a:r>
              <a:rPr lang="en-US" altLang="zh-CN" sz="2400" dirty="0">
                <a:latin typeface="楷体" panose="02010609060101010101" pitchFamily="49" charset="-122"/>
                <a:ea typeface="楷体" panose="02010609060101010101" pitchFamily="49" charset="-122"/>
              </a:rPr>
              <a:t>b</a:t>
            </a:r>
            <a:endParaRPr lang="en-US" altLang="zh-CN" sz="2400" dirty="0">
              <a:latin typeface="楷体" panose="02010609060101010101" pitchFamily="49" charset="-122"/>
              <a:ea typeface="楷体" panose="02010609060101010101" pitchFamily="49" charset="-122"/>
            </a:endParaRPr>
          </a:p>
        </p:txBody>
      </p:sp>
      <p:sp>
        <p:nvSpPr>
          <p:cNvPr id="57" name="Line 78"/>
          <p:cNvSpPr>
            <a:spLocks noChangeShapeType="1"/>
          </p:cNvSpPr>
          <p:nvPr/>
        </p:nvSpPr>
        <p:spPr bwMode="auto">
          <a:xfrm>
            <a:off x="5007538" y="2551453"/>
            <a:ext cx="463806" cy="3407"/>
          </a:xfrm>
          <a:prstGeom prst="line">
            <a:avLst/>
          </a:prstGeom>
          <a:noFill/>
          <a:ln w="38100">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sz="2400" dirty="0">
              <a:latin typeface="楷体" panose="02010609060101010101" pitchFamily="49" charset="-122"/>
              <a:ea typeface="楷体" panose="02010609060101010101" pitchFamily="49" charset="-122"/>
            </a:endParaRPr>
          </a:p>
        </p:txBody>
      </p:sp>
      <p:sp>
        <p:nvSpPr>
          <p:cNvPr id="58" name="Text Box 74"/>
          <p:cNvSpPr txBox="1">
            <a:spLocks noChangeArrowheads="1"/>
          </p:cNvSpPr>
          <p:nvPr/>
        </p:nvSpPr>
        <p:spPr bwMode="auto">
          <a:xfrm>
            <a:off x="4557695" y="2344487"/>
            <a:ext cx="61448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400" dirty="0">
                <a:latin typeface="楷体" panose="02010609060101010101" pitchFamily="49" charset="-122"/>
                <a:ea typeface="楷体" panose="02010609060101010101" pitchFamily="49" charset="-122"/>
              </a:rPr>
              <a:t>FE</a:t>
            </a:r>
            <a:endParaRPr lang="en-US" altLang="zh-CN" sz="2400" dirty="0">
              <a:latin typeface="楷体" panose="02010609060101010101" pitchFamily="49" charset="-122"/>
              <a:ea typeface="楷体" panose="02010609060101010101" pitchFamily="49" charset="-122"/>
            </a:endParaRPr>
          </a:p>
        </p:txBody>
      </p:sp>
      <p:sp>
        <p:nvSpPr>
          <p:cNvPr id="59" name="Line 78"/>
          <p:cNvSpPr>
            <a:spLocks noChangeShapeType="1"/>
          </p:cNvSpPr>
          <p:nvPr/>
        </p:nvSpPr>
        <p:spPr bwMode="auto">
          <a:xfrm flipV="1">
            <a:off x="5199337" y="2019357"/>
            <a:ext cx="272005" cy="0"/>
          </a:xfrm>
          <a:prstGeom prst="line">
            <a:avLst/>
          </a:prstGeom>
          <a:noFill/>
          <a:ln w="38100">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sz="2400" dirty="0">
              <a:latin typeface="楷体" panose="02010609060101010101" pitchFamily="49" charset="-122"/>
              <a:ea typeface="楷体" panose="02010609060101010101" pitchFamily="49" charset="-122"/>
            </a:endParaRPr>
          </a:p>
        </p:txBody>
      </p:sp>
      <p:sp>
        <p:nvSpPr>
          <p:cNvPr id="60" name="Line 78"/>
          <p:cNvSpPr>
            <a:spLocks noChangeShapeType="1"/>
          </p:cNvSpPr>
          <p:nvPr/>
        </p:nvSpPr>
        <p:spPr bwMode="auto">
          <a:xfrm flipV="1">
            <a:off x="5211243" y="2010913"/>
            <a:ext cx="0" cy="552483"/>
          </a:xfrm>
          <a:prstGeom prst="line">
            <a:avLst/>
          </a:prstGeom>
          <a:noFill/>
          <a:ln w="38100">
            <a:solidFill>
              <a:srgbClr val="000000"/>
            </a:solidFill>
            <a:round/>
            <a:headEnd type="none" w="med" len="med"/>
            <a:tailEnd type="none" w="med" len="med"/>
          </a:ln>
          <a:extLst>
            <a:ext uri="{909E8E84-426E-40DD-AFC4-6F175D3DCCD1}">
              <a14:hiddenFill xmlns:a14="http://schemas.microsoft.com/office/drawing/2010/main">
                <a:noFill/>
              </a14:hiddenFill>
            </a:ext>
          </a:extLst>
        </p:spPr>
        <p:txBody>
          <a:bodyPr/>
          <a:lstStyle/>
          <a:p>
            <a:endParaRPr lang="zh-CN" altLang="en-US" sz="2400" dirty="0">
              <a:latin typeface="楷体" panose="02010609060101010101" pitchFamily="49" charset="-122"/>
              <a:ea typeface="楷体" panose="02010609060101010101" pitchFamily="49" charset="-122"/>
            </a:endParaRPr>
          </a:p>
        </p:txBody>
      </p:sp>
      <p:sp>
        <p:nvSpPr>
          <p:cNvPr id="61" name="Text Box 74"/>
          <p:cNvSpPr txBox="1">
            <a:spLocks noChangeArrowheads="1"/>
          </p:cNvSpPr>
          <p:nvPr/>
        </p:nvSpPr>
        <p:spPr bwMode="auto">
          <a:xfrm>
            <a:off x="4549841" y="1823624"/>
            <a:ext cx="61448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400" dirty="0">
                <a:latin typeface="楷体" panose="02010609060101010101" pitchFamily="49" charset="-122"/>
                <a:ea typeface="楷体" panose="02010609060101010101" pitchFamily="49" charset="-122"/>
              </a:rPr>
              <a:t>FD</a:t>
            </a:r>
            <a:endParaRPr lang="en-US" altLang="zh-CN" sz="2400" dirty="0">
              <a:latin typeface="楷体" panose="02010609060101010101" pitchFamily="49" charset="-122"/>
              <a:ea typeface="楷体" panose="02010609060101010101" pitchFamily="49" charset="-122"/>
            </a:endParaRPr>
          </a:p>
        </p:txBody>
      </p:sp>
      <p:sp>
        <p:nvSpPr>
          <p:cNvPr id="62" name="Line 72"/>
          <p:cNvSpPr>
            <a:spLocks noChangeShapeType="1"/>
          </p:cNvSpPr>
          <p:nvPr/>
        </p:nvSpPr>
        <p:spPr bwMode="auto">
          <a:xfrm>
            <a:off x="5480674" y="1888174"/>
            <a:ext cx="1120401" cy="1588"/>
          </a:xfrm>
          <a:prstGeom prst="line">
            <a:avLst/>
          </a:prstGeom>
          <a:noFill/>
          <a:ln w="38100">
            <a:solidFill>
              <a:srgbClr val="000000"/>
            </a:solidFill>
            <a:roun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64" name="Text Box 74"/>
          <p:cNvSpPr txBox="1">
            <a:spLocks noChangeArrowheads="1"/>
          </p:cNvSpPr>
          <p:nvPr/>
        </p:nvSpPr>
        <p:spPr bwMode="auto">
          <a:xfrm>
            <a:off x="5851020" y="1807644"/>
            <a:ext cx="61448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400" dirty="0">
                <a:latin typeface="楷体" panose="02010609060101010101" pitchFamily="49" charset="-122"/>
                <a:ea typeface="楷体" panose="02010609060101010101" pitchFamily="49" charset="-122"/>
              </a:rPr>
              <a:t>a</a:t>
            </a:r>
            <a:endParaRPr lang="en-US" altLang="zh-CN" sz="2400" dirty="0">
              <a:latin typeface="楷体" panose="02010609060101010101" pitchFamily="49" charset="-122"/>
              <a:ea typeface="楷体" panose="02010609060101010101" pitchFamily="49" charset="-122"/>
            </a:endParaRPr>
          </a:p>
        </p:txBody>
      </p:sp>
      <p:sp>
        <p:nvSpPr>
          <p:cNvPr id="65" name="Text Box 74"/>
          <p:cNvSpPr txBox="1">
            <a:spLocks noChangeArrowheads="1"/>
          </p:cNvSpPr>
          <p:nvPr/>
        </p:nvSpPr>
        <p:spPr bwMode="auto">
          <a:xfrm>
            <a:off x="5857608" y="2339033"/>
            <a:ext cx="61448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400" dirty="0">
                <a:latin typeface="楷体" panose="02010609060101010101" pitchFamily="49" charset="-122"/>
                <a:ea typeface="楷体" panose="02010609060101010101" pitchFamily="49" charset="-122"/>
              </a:rPr>
              <a:t>b</a:t>
            </a:r>
            <a:endParaRPr lang="en-US" altLang="zh-CN" sz="2400" dirty="0">
              <a:latin typeface="楷体" panose="02010609060101010101" pitchFamily="49" charset="-122"/>
              <a:ea typeface="楷体" panose="02010609060101010101" pitchFamily="49" charset="-122"/>
            </a:endParaRPr>
          </a:p>
        </p:txBody>
      </p:sp>
      <p:sp>
        <p:nvSpPr>
          <p:cNvPr id="72" name="Text Box 4"/>
          <p:cNvSpPr txBox="1"/>
          <p:nvPr/>
        </p:nvSpPr>
        <p:spPr>
          <a:xfrm>
            <a:off x="539501" y="3804092"/>
            <a:ext cx="8319248" cy="2091919"/>
          </a:xfrm>
          <a:prstGeom prst="rect">
            <a:avLst/>
          </a:prstGeom>
          <a:noFill/>
          <a:ln w="9525">
            <a:noFill/>
          </a:ln>
        </p:spPr>
        <p:txBody>
          <a:bodyPr wrap="square" anchor="t">
            <a:spAutoFit/>
          </a:bodyPr>
          <a:lstStyle/>
          <a:p>
            <a:pPr lvl="0">
              <a:lnSpc>
                <a:spcPct val="120000"/>
              </a:lnSpc>
            </a:pPr>
            <a:r>
              <a:rPr lang="en-US" altLang="zh-CN" sz="2800" b="1" dirty="0">
                <a:solidFill>
                  <a:srgbClr val="0563C1"/>
                </a:solidFill>
                <a:latin typeface="楷体" panose="02010609060101010101" pitchFamily="49" charset="-122"/>
                <a:ea typeface="楷体" panose="02010609060101010101" pitchFamily="49" charset="-122"/>
              </a:rPr>
              <a:t>3</a:t>
            </a:r>
            <a:r>
              <a:rPr lang="zh-CN" altLang="en-US" sz="2800" b="1" dirty="0">
                <a:solidFill>
                  <a:srgbClr val="0563C1"/>
                </a:solidFill>
                <a:latin typeface="楷体" panose="02010609060101010101" pitchFamily="49" charset="-122"/>
                <a:ea typeface="楷体" panose="02010609060101010101" pitchFamily="49" charset="-122"/>
              </a:rPr>
              <a:t>）压入第二个数据元素</a:t>
            </a:r>
            <a:r>
              <a:rPr lang="en-US" altLang="zh-CN" sz="2800" b="1" dirty="0">
                <a:solidFill>
                  <a:srgbClr val="0563C1"/>
                </a:solidFill>
                <a:latin typeface="楷体" panose="02010609060101010101" pitchFamily="49" charset="-122"/>
                <a:ea typeface="楷体" panose="02010609060101010101" pitchFamily="49" charset="-122"/>
              </a:rPr>
              <a:t>b</a:t>
            </a:r>
            <a:endParaRPr lang="en-US" altLang="zh-CN" sz="2800" b="1" dirty="0">
              <a:solidFill>
                <a:srgbClr val="0563C1"/>
              </a:solidFill>
              <a:latin typeface="楷体" panose="02010609060101010101" pitchFamily="49" charset="-122"/>
              <a:ea typeface="楷体" panose="02010609060101010101" pitchFamily="49" charset="-122"/>
            </a:endParaRPr>
          </a:p>
          <a:p>
            <a:pPr lvl="0">
              <a:lnSpc>
                <a:spcPct val="120000"/>
              </a:lnSpc>
            </a:pPr>
            <a:r>
              <a:rPr lang="en-US" altLang="zh-CN" sz="2800" b="1" dirty="0">
                <a:latin typeface="楷体" panose="02010609060101010101" pitchFamily="49" charset="-122"/>
                <a:ea typeface="楷体" panose="02010609060101010101" pitchFamily="49" charset="-122"/>
              </a:rPr>
              <a:t>a. SP</a:t>
            </a:r>
            <a:r>
              <a:rPr lang="zh-CN" altLang="en-US" sz="2800" b="1" dirty="0">
                <a:latin typeface="楷体" panose="02010609060101010101" pitchFamily="49" charset="-122"/>
                <a:ea typeface="楷体" panose="02010609060101010101" pitchFamily="49" charset="-122"/>
              </a:rPr>
              <a:t>－</a:t>
            </a:r>
            <a:r>
              <a:rPr lang="en-US" altLang="zh-CN" sz="2800" b="1" dirty="0">
                <a:latin typeface="楷体" panose="02010609060101010101" pitchFamily="49" charset="-122"/>
                <a:ea typeface="楷体" panose="02010609060101010101" pitchFamily="49" charset="-122"/>
              </a:rPr>
              <a:t>1→SP</a:t>
            </a:r>
            <a:r>
              <a:rPr lang="zh-CN" altLang="en-US" sz="2800" b="1" dirty="0">
                <a:latin typeface="楷体" panose="02010609060101010101" pitchFamily="49" charset="-122"/>
                <a:ea typeface="楷体" panose="02010609060101010101" pitchFamily="49" charset="-122"/>
              </a:rPr>
              <a:t>。</a:t>
            </a:r>
            <a:r>
              <a:rPr lang="en-US" altLang="zh-CN" sz="2800" b="1" dirty="0">
                <a:latin typeface="楷体" panose="02010609060101010101" pitchFamily="49" charset="-122"/>
                <a:ea typeface="楷体" panose="02010609060101010101" pitchFamily="49" charset="-122"/>
              </a:rPr>
              <a:t>SP</a:t>
            </a:r>
            <a:r>
              <a:rPr lang="zh-CN" altLang="en-US" sz="2800" b="1" dirty="0">
                <a:latin typeface="楷体" panose="02010609060101010101" pitchFamily="49" charset="-122"/>
                <a:ea typeface="楷体" panose="02010609060101010101" pitchFamily="49" charset="-122"/>
              </a:rPr>
              <a:t>内容由</a:t>
            </a:r>
            <a:r>
              <a:rPr lang="en-US" altLang="zh-CN" sz="2800" b="1" dirty="0">
                <a:latin typeface="楷体" panose="02010609060101010101" pitchFamily="49" charset="-122"/>
                <a:ea typeface="楷体" panose="02010609060101010101" pitchFamily="49" charset="-122"/>
              </a:rPr>
              <a:t>00FEH</a:t>
            </a:r>
            <a:r>
              <a:rPr lang="zh-CN" altLang="en-US" sz="2800" b="1" dirty="0">
                <a:latin typeface="楷体" panose="02010609060101010101" pitchFamily="49" charset="-122"/>
                <a:ea typeface="楷体" panose="02010609060101010101" pitchFamily="49" charset="-122"/>
              </a:rPr>
              <a:t>修改为</a:t>
            </a:r>
            <a:r>
              <a:rPr lang="en-US" altLang="zh-CN" sz="2800" b="1" dirty="0">
                <a:latin typeface="楷体" panose="02010609060101010101" pitchFamily="49" charset="-122"/>
                <a:ea typeface="楷体" panose="02010609060101010101" pitchFamily="49" charset="-122"/>
              </a:rPr>
              <a:t>00FDH</a:t>
            </a:r>
            <a:r>
              <a:rPr lang="zh-CN" altLang="en-US" sz="2800" b="1" dirty="0">
                <a:latin typeface="楷体" panose="02010609060101010101" pitchFamily="49" charset="-122"/>
                <a:ea typeface="楷体" panose="02010609060101010101" pitchFamily="49" charset="-122"/>
              </a:rPr>
              <a:t>。</a:t>
            </a:r>
            <a:endParaRPr lang="zh-CN" altLang="en-US" sz="2800" b="1" dirty="0">
              <a:latin typeface="楷体" panose="02010609060101010101" pitchFamily="49" charset="-122"/>
              <a:ea typeface="楷体" panose="02010609060101010101" pitchFamily="49" charset="-122"/>
            </a:endParaRPr>
          </a:p>
          <a:p>
            <a:pPr lvl="0">
              <a:lnSpc>
                <a:spcPct val="120000"/>
              </a:lnSpc>
            </a:pPr>
            <a:r>
              <a:rPr lang="en-US" altLang="zh-CN" sz="2800" b="1" dirty="0">
                <a:latin typeface="楷体" panose="02010609060101010101" pitchFamily="49" charset="-122"/>
                <a:ea typeface="楷体" panose="02010609060101010101" pitchFamily="49" charset="-122"/>
              </a:rPr>
              <a:t>b. </a:t>
            </a:r>
            <a:r>
              <a:rPr lang="zh-CN" altLang="en-US" sz="2800" b="1" dirty="0">
                <a:latin typeface="楷体" panose="02010609060101010101" pitchFamily="49" charset="-122"/>
                <a:ea typeface="楷体" panose="02010609060101010101" pitchFamily="49" charset="-122"/>
              </a:rPr>
              <a:t>压栈。将待存数据</a:t>
            </a:r>
            <a:r>
              <a:rPr lang="en-US" altLang="zh-CN" sz="2800" b="1" dirty="0">
                <a:latin typeface="楷体" panose="02010609060101010101" pitchFamily="49" charset="-122"/>
                <a:ea typeface="楷体" panose="02010609060101010101" pitchFamily="49" charset="-122"/>
              </a:rPr>
              <a:t>b</a:t>
            </a:r>
            <a:r>
              <a:rPr lang="zh-CN" altLang="en-US" sz="2800" b="1" dirty="0">
                <a:latin typeface="楷体" panose="02010609060101010101" pitchFamily="49" charset="-122"/>
                <a:ea typeface="楷体" panose="02010609060101010101" pitchFamily="49" charset="-122"/>
              </a:rPr>
              <a:t>送入</a:t>
            </a:r>
            <a:r>
              <a:rPr lang="en-US" altLang="zh-CN" sz="2800" b="1" dirty="0">
                <a:latin typeface="楷体" panose="02010609060101010101" pitchFamily="49" charset="-122"/>
                <a:ea typeface="楷体" panose="02010609060101010101" pitchFamily="49" charset="-122"/>
              </a:rPr>
              <a:t>00FDH</a:t>
            </a:r>
            <a:r>
              <a:rPr lang="zh-CN" altLang="en-US" sz="2800" b="1" dirty="0">
                <a:latin typeface="楷体" panose="02010609060101010101" pitchFamily="49" charset="-122"/>
                <a:ea typeface="楷体" panose="02010609060101010101" pitchFamily="49" charset="-122"/>
              </a:rPr>
              <a:t>单元，</a:t>
            </a:r>
            <a:r>
              <a:rPr lang="en-US" altLang="zh-CN" sz="2800" b="1" dirty="0">
                <a:latin typeface="楷体" panose="02010609060101010101" pitchFamily="49" charset="-122"/>
                <a:ea typeface="楷体" panose="02010609060101010101" pitchFamily="49" charset="-122"/>
              </a:rPr>
              <a:t>00FDH</a:t>
            </a:r>
            <a:r>
              <a:rPr lang="zh-CN" altLang="en-US" sz="2800" b="1" dirty="0">
                <a:latin typeface="楷体" panose="02010609060101010101" pitchFamily="49" charset="-122"/>
                <a:ea typeface="楷体" panose="02010609060101010101" pitchFamily="49" charset="-122"/>
              </a:rPr>
              <a:t>单元成为新栈顶。</a:t>
            </a:r>
            <a:endParaRPr lang="en-US" altLang="zh-CN" sz="2800" b="1" dirty="0">
              <a:latin typeface="楷体" panose="02010609060101010101" pitchFamily="49" charset="-122"/>
              <a:ea typeface="楷体" panose="020106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2">
                                            <p:txEl>
                                              <p:pRg st="0" end="0"/>
                                            </p:txEl>
                                          </p:spTgt>
                                        </p:tgtEl>
                                        <p:attrNameLst>
                                          <p:attrName>style.visibility</p:attrName>
                                        </p:attrNameLst>
                                      </p:cBhvr>
                                      <p:to>
                                        <p:strVal val="visible"/>
                                      </p:to>
                                    </p:set>
                                    <p:animEffect transition="in" filter="wipe(left)">
                                      <p:cBhvr>
                                        <p:cTn id="7" dur="500"/>
                                        <p:tgtEl>
                                          <p:spTgt spid="7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2">
                                            <p:txEl>
                                              <p:pRg st="1" end="1"/>
                                            </p:txEl>
                                          </p:spTgt>
                                        </p:tgtEl>
                                        <p:attrNameLst>
                                          <p:attrName>style.visibility</p:attrName>
                                        </p:attrNameLst>
                                      </p:cBhvr>
                                      <p:to>
                                        <p:strVal val="visible"/>
                                      </p:to>
                                    </p:set>
                                    <p:animEffect transition="in" filter="wipe(left)">
                                      <p:cBhvr>
                                        <p:cTn id="12" dur="500"/>
                                        <p:tgtEl>
                                          <p:spTgt spid="7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2">
                                            <p:txEl>
                                              <p:pRg st="2" end="2"/>
                                            </p:txEl>
                                          </p:spTgt>
                                        </p:tgtEl>
                                        <p:attrNameLst>
                                          <p:attrName>style.visibility</p:attrName>
                                        </p:attrNameLst>
                                      </p:cBhvr>
                                      <p:to>
                                        <p:strVal val="visible"/>
                                      </p:to>
                                    </p:set>
                                    <p:animEffect transition="in" filter="wipe(left)">
                                      <p:cBhvr>
                                        <p:cTn id="17" dur="500"/>
                                        <p:tgtEl>
                                          <p:spTgt spid="7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build="p"/>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9165780" cy="6909474"/>
          </a:xfrm>
          <a:prstGeom prst="rect">
            <a:avLst/>
          </a:prstGeom>
        </p:spPr>
      </p:pic>
      <p:sp>
        <p:nvSpPr>
          <p:cNvPr id="22" name="矩形 21"/>
          <p:cNvSpPr/>
          <p:nvPr/>
        </p:nvSpPr>
        <p:spPr>
          <a:xfrm>
            <a:off x="-9030" y="0"/>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1" i="0" u="none" strike="noStrike" kern="1200" cap="none" spc="0" normalizeH="0" baseline="0" noProof="0" dirty="0">
                <a:ln>
                  <a:noFill/>
                </a:ln>
                <a:solidFill>
                  <a:prstClr val="white"/>
                </a:solidFill>
                <a:effectLst/>
                <a:uLnTx/>
                <a:uFillTx/>
                <a:latin typeface="隶书" panose="02010509060101010101" pitchFamily="49" charset="-122"/>
                <a:ea typeface="隶书" panose="02010509060101010101" pitchFamily="49" charset="-122"/>
                <a:cs typeface="+mn-cs"/>
              </a:rPr>
              <a:t>二、寻址方式</a:t>
            </a:r>
            <a:endParaRPr kumimoji="0" lang="zh-CN" altLang="en-US" sz="2800" b="1" i="0" u="none" strike="noStrike" kern="1200" cap="none" spc="0" normalizeH="0" baseline="0" noProof="0" dirty="0">
              <a:ln>
                <a:noFill/>
              </a:ln>
              <a:solidFill>
                <a:prstClr val="white"/>
              </a:solidFill>
              <a:effectLst/>
              <a:uLnTx/>
              <a:uFillTx/>
              <a:latin typeface="隶书" panose="02010509060101010101" pitchFamily="49" charset="-122"/>
              <a:ea typeface="隶书" panose="02010509060101010101" pitchFamily="49" charset="-122"/>
              <a:cs typeface="+mn-cs"/>
            </a:endParaRPr>
          </a:p>
        </p:txBody>
      </p:sp>
      <p:cxnSp>
        <p:nvCxnSpPr>
          <p:cNvPr id="31" name="直接连接符 30"/>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defRPr/>
            </a:pPr>
            <a:fld id="{54582CBE-4FFC-4EDA-B757-2A18638DC6DB}" type="datetime1">
              <a:rPr kumimoji="0" lang="zh-CN" altLang="en-US" sz="1200" b="0" i="0" u="none" strike="noStrike" kern="1200" cap="none" spc="0" normalizeH="0" baseline="0" noProof="0" smtClean="0">
                <a:ln>
                  <a:noFill/>
                </a:ln>
                <a:solidFill>
                  <a:prstClr val="black">
                    <a:tint val="75000"/>
                  </a:prstClr>
                </a:solidFill>
                <a:effectLst/>
                <a:uLnTx/>
                <a:uFillTx/>
                <a:latin typeface="Calibri" panose="020F0502020204030204"/>
                <a:ea typeface="等线" panose="02010600030101010101" pitchFamily="2" charset="-122"/>
                <a:cs typeface="+mn-cs"/>
              </a:rPr>
            </a:fld>
            <a:endParaRPr kumimoji="0" lang="zh-CN" altLang="en-US" sz="1200" b="0" i="0" u="none" strike="noStrike" kern="1200" cap="none" spc="0" normalizeH="0" baseline="0" noProof="0" dirty="0">
              <a:ln>
                <a:noFill/>
              </a:ln>
              <a:solidFill>
                <a:prstClr val="black">
                  <a:tint val="75000"/>
                </a:prstClr>
              </a:solidFill>
              <a:effectLst/>
              <a:uLnTx/>
              <a:uFillTx/>
              <a:latin typeface="Calibri" panose="020F0502020204030204"/>
              <a:ea typeface="等线"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rPr>
              <a:t>计算机组成原理</a:t>
            </a:r>
            <a:r>
              <a:rPr kumimoji="0" lang="en-US" altLang="zh-CN" sz="12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rPr>
              <a:t>--</a:t>
            </a:r>
            <a:r>
              <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rPr>
              <a:t>第二章 指令系统</a:t>
            </a:r>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endParaRPr>
          </a:p>
        </p:txBody>
      </p:sp>
      <p:sp>
        <p:nvSpPr>
          <p:cNvPr id="8" name="灯片编号占位符 7"/>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CD331227-691F-4B7F-8493-F4368ED92163}" type="slidenum">
              <a:rPr kumimoji="0" lang="zh-CN" altLang="en-US" sz="1200" b="0" i="0" u="none" strike="noStrike" kern="1200" cap="none" spc="0" normalizeH="0" baseline="0" noProof="0" smtClean="0">
                <a:ln>
                  <a:noFill/>
                </a:ln>
                <a:solidFill>
                  <a:prstClr val="black">
                    <a:tint val="75000"/>
                  </a:prstClr>
                </a:solidFill>
                <a:effectLst/>
                <a:uLnTx/>
                <a:uFillTx/>
                <a:latin typeface="Calibri" panose="020F0502020204030204"/>
                <a:ea typeface="等线" panose="02010600030101010101" pitchFamily="2" charset="-122"/>
                <a:cs typeface="+mn-cs"/>
              </a:rPr>
            </a:fld>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endParaRPr>
          </a:p>
        </p:txBody>
      </p:sp>
      <p:sp>
        <p:nvSpPr>
          <p:cNvPr id="17" name="Text Box 4"/>
          <p:cNvSpPr txBox="1"/>
          <p:nvPr/>
        </p:nvSpPr>
        <p:spPr>
          <a:xfrm>
            <a:off x="141423" y="815398"/>
            <a:ext cx="6723833" cy="637675"/>
          </a:xfrm>
          <a:prstGeom prst="rect">
            <a:avLst/>
          </a:prstGeom>
          <a:noFill/>
          <a:ln w="9525">
            <a:noFill/>
          </a:ln>
        </p:spPr>
        <p:txBody>
          <a:bodyPr wrap="square" anchor="t">
            <a:spAutoFit/>
          </a:bodyPr>
          <a:lstStyle/>
          <a:p>
            <a:pPr lvl="0">
              <a:lnSpc>
                <a:spcPct val="150000"/>
              </a:lnSpc>
            </a:pPr>
            <a:r>
              <a:rPr kumimoji="0" lang="zh-CN" altLang="en-US" sz="2800" b="1" i="0" u="none" strike="noStrike" kern="1200" cap="none" spc="0" normalizeH="0" baseline="0" noProof="0" dirty="0">
                <a:ln>
                  <a:noFill/>
                </a:ln>
                <a:solidFill>
                  <a:srgbClr val="DF3C09"/>
                </a:solidFill>
                <a:effectLst/>
                <a:uLnTx/>
                <a:uFillTx/>
                <a:latin typeface="楷体" panose="02010609060101010101" pitchFamily="49" charset="-122"/>
                <a:ea typeface="楷体" panose="02010609060101010101" pitchFamily="49" charset="-122"/>
                <a:cs typeface="+mn-cs"/>
              </a:rPr>
              <a:t>（</a:t>
            </a:r>
            <a:r>
              <a:rPr lang="en-US" altLang="zh-CN" sz="2800" b="1" dirty="0">
                <a:solidFill>
                  <a:srgbClr val="DF3C09"/>
                </a:solidFill>
                <a:latin typeface="楷体" panose="02010609060101010101" pitchFamily="49" charset="-122"/>
                <a:ea typeface="楷体" panose="02010609060101010101" pitchFamily="49" charset="-122"/>
              </a:rPr>
              <a:t>3</a:t>
            </a:r>
            <a:r>
              <a:rPr lang="zh-CN" altLang="en-US" sz="2800" b="1" dirty="0">
                <a:solidFill>
                  <a:srgbClr val="DF3C09"/>
                </a:solidFill>
                <a:latin typeface="楷体" panose="02010609060101010101" pitchFamily="49" charset="-122"/>
                <a:ea typeface="楷体" panose="02010609060101010101" pitchFamily="49" charset="-122"/>
              </a:rPr>
              <a:t>）间接寻址及其变形</a:t>
            </a:r>
            <a:endParaRPr kumimoji="0" lang="en-US" altLang="zh-CN" sz="2800" b="1" i="0" u="none" strike="noStrike" kern="1200" cap="none" spc="0" normalizeH="0" baseline="0" noProof="0" dirty="0">
              <a:ln>
                <a:noFill/>
              </a:ln>
              <a:solidFill>
                <a:srgbClr val="DF3C09"/>
              </a:solidFill>
              <a:effectLst/>
              <a:uLnTx/>
              <a:uFillTx/>
              <a:latin typeface="楷体" panose="02010609060101010101" pitchFamily="49" charset="-122"/>
              <a:ea typeface="楷体" panose="02010609060101010101" pitchFamily="49" charset="-122"/>
              <a:cs typeface="+mn-cs"/>
            </a:endParaRPr>
          </a:p>
        </p:txBody>
      </p:sp>
      <p:grpSp>
        <p:nvGrpSpPr>
          <p:cNvPr id="27" name="Group 67"/>
          <p:cNvGrpSpPr/>
          <p:nvPr/>
        </p:nvGrpSpPr>
        <p:grpSpPr bwMode="auto">
          <a:xfrm>
            <a:off x="1225471" y="1577976"/>
            <a:ext cx="1120401" cy="1600200"/>
            <a:chOff x="4128" y="528"/>
            <a:chExt cx="720" cy="1008"/>
          </a:xfrm>
        </p:grpSpPr>
        <p:sp>
          <p:nvSpPr>
            <p:cNvPr id="28" name="Rectangle 71"/>
            <p:cNvSpPr>
              <a:spLocks noChangeArrowheads="1"/>
            </p:cNvSpPr>
            <p:nvPr/>
          </p:nvSpPr>
          <p:spPr bwMode="auto">
            <a:xfrm>
              <a:off x="4128" y="528"/>
              <a:ext cx="720" cy="1008"/>
            </a:xfrm>
            <a:prstGeom prst="rect">
              <a:avLst/>
            </a:prstGeom>
            <a:solidFill>
              <a:srgbClr val="FFFFFF"/>
            </a:solidFill>
            <a:ln w="38100">
              <a:solidFill>
                <a:srgbClr val="000000"/>
              </a:solidFill>
              <a:miter lim="800000"/>
            </a:ln>
          </p:spPr>
          <p:txBody>
            <a:bodyPr wrap="none" anchor="ct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endParaRPr lang="zh-CN" altLang="en-US" sz="2400">
                <a:latin typeface="楷体" panose="02010609060101010101" pitchFamily="49" charset="-122"/>
                <a:ea typeface="楷体" panose="02010609060101010101" pitchFamily="49" charset="-122"/>
              </a:endParaRPr>
            </a:p>
          </p:txBody>
        </p:sp>
        <p:sp>
          <p:nvSpPr>
            <p:cNvPr id="33" name="Line 73"/>
            <p:cNvSpPr>
              <a:spLocks noChangeShapeType="1"/>
            </p:cNvSpPr>
            <p:nvPr/>
          </p:nvSpPr>
          <p:spPr bwMode="auto">
            <a:xfrm>
              <a:off x="4128" y="1200"/>
              <a:ext cx="720" cy="1"/>
            </a:xfrm>
            <a:prstGeom prst="line">
              <a:avLst/>
            </a:prstGeom>
            <a:noFill/>
            <a:ln w="38100">
              <a:solidFill>
                <a:srgbClr val="000000"/>
              </a:solidFill>
              <a:roun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grpSp>
      <p:grpSp>
        <p:nvGrpSpPr>
          <p:cNvPr id="34" name="Group 67"/>
          <p:cNvGrpSpPr/>
          <p:nvPr/>
        </p:nvGrpSpPr>
        <p:grpSpPr bwMode="auto">
          <a:xfrm>
            <a:off x="3397171" y="1577976"/>
            <a:ext cx="1120401" cy="1600200"/>
            <a:chOff x="4128" y="528"/>
            <a:chExt cx="720" cy="1008"/>
          </a:xfrm>
        </p:grpSpPr>
        <p:sp>
          <p:nvSpPr>
            <p:cNvPr id="35" name="Rectangle 71"/>
            <p:cNvSpPr>
              <a:spLocks noChangeArrowheads="1"/>
            </p:cNvSpPr>
            <p:nvPr/>
          </p:nvSpPr>
          <p:spPr bwMode="auto">
            <a:xfrm>
              <a:off x="4128" y="528"/>
              <a:ext cx="720" cy="1008"/>
            </a:xfrm>
            <a:prstGeom prst="rect">
              <a:avLst/>
            </a:prstGeom>
            <a:solidFill>
              <a:srgbClr val="FFFFFF"/>
            </a:solidFill>
            <a:ln w="38100">
              <a:solidFill>
                <a:srgbClr val="000000"/>
              </a:solidFill>
              <a:miter lim="800000"/>
            </a:ln>
          </p:spPr>
          <p:txBody>
            <a:bodyPr wrap="none" anchor="ct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endParaRPr lang="zh-CN" altLang="en-US" sz="2400">
                <a:latin typeface="楷体" panose="02010609060101010101" pitchFamily="49" charset="-122"/>
                <a:ea typeface="楷体" panose="02010609060101010101" pitchFamily="49" charset="-122"/>
              </a:endParaRPr>
            </a:p>
          </p:txBody>
        </p:sp>
        <p:sp>
          <p:nvSpPr>
            <p:cNvPr id="36" name="Line 72"/>
            <p:cNvSpPr>
              <a:spLocks noChangeShapeType="1"/>
            </p:cNvSpPr>
            <p:nvPr/>
          </p:nvSpPr>
          <p:spPr bwMode="auto">
            <a:xfrm>
              <a:off x="4128" y="864"/>
              <a:ext cx="720" cy="1"/>
            </a:xfrm>
            <a:prstGeom prst="line">
              <a:avLst/>
            </a:prstGeom>
            <a:noFill/>
            <a:ln w="38100">
              <a:solidFill>
                <a:srgbClr val="000000"/>
              </a:solidFill>
              <a:roun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37" name="Line 73"/>
            <p:cNvSpPr>
              <a:spLocks noChangeShapeType="1"/>
            </p:cNvSpPr>
            <p:nvPr/>
          </p:nvSpPr>
          <p:spPr bwMode="auto">
            <a:xfrm>
              <a:off x="4128" y="1200"/>
              <a:ext cx="720" cy="1"/>
            </a:xfrm>
            <a:prstGeom prst="line">
              <a:avLst/>
            </a:prstGeom>
            <a:noFill/>
            <a:ln w="38100">
              <a:solidFill>
                <a:srgbClr val="000000"/>
              </a:solidFill>
              <a:roun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grpSp>
      <p:grpSp>
        <p:nvGrpSpPr>
          <p:cNvPr id="38" name="Group 67"/>
          <p:cNvGrpSpPr/>
          <p:nvPr/>
        </p:nvGrpSpPr>
        <p:grpSpPr bwMode="auto">
          <a:xfrm>
            <a:off x="5471644" y="1577976"/>
            <a:ext cx="1120401" cy="1600200"/>
            <a:chOff x="4128" y="528"/>
            <a:chExt cx="720" cy="1008"/>
          </a:xfrm>
        </p:grpSpPr>
        <p:sp>
          <p:nvSpPr>
            <p:cNvPr id="39" name="Rectangle 71"/>
            <p:cNvSpPr>
              <a:spLocks noChangeArrowheads="1"/>
            </p:cNvSpPr>
            <p:nvPr/>
          </p:nvSpPr>
          <p:spPr bwMode="auto">
            <a:xfrm>
              <a:off x="4128" y="528"/>
              <a:ext cx="720" cy="1008"/>
            </a:xfrm>
            <a:prstGeom prst="rect">
              <a:avLst/>
            </a:prstGeom>
            <a:solidFill>
              <a:srgbClr val="FFFFFF"/>
            </a:solidFill>
            <a:ln w="38100">
              <a:solidFill>
                <a:srgbClr val="000000"/>
              </a:solidFill>
              <a:miter lim="800000"/>
            </a:ln>
          </p:spPr>
          <p:txBody>
            <a:bodyPr wrap="none" anchor="ct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endParaRPr lang="zh-CN" altLang="en-US" sz="2400">
                <a:latin typeface="楷体" panose="02010609060101010101" pitchFamily="49" charset="-122"/>
                <a:ea typeface="楷体" panose="02010609060101010101" pitchFamily="49" charset="-122"/>
              </a:endParaRPr>
            </a:p>
          </p:txBody>
        </p:sp>
        <p:sp>
          <p:nvSpPr>
            <p:cNvPr id="40" name="Line 72"/>
            <p:cNvSpPr>
              <a:spLocks noChangeShapeType="1"/>
            </p:cNvSpPr>
            <p:nvPr/>
          </p:nvSpPr>
          <p:spPr bwMode="auto">
            <a:xfrm>
              <a:off x="4128" y="989"/>
              <a:ext cx="720" cy="1"/>
            </a:xfrm>
            <a:prstGeom prst="line">
              <a:avLst/>
            </a:prstGeom>
            <a:noFill/>
            <a:ln w="38100">
              <a:solidFill>
                <a:srgbClr val="000000"/>
              </a:solidFill>
              <a:roun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41" name="Line 73"/>
            <p:cNvSpPr>
              <a:spLocks noChangeShapeType="1"/>
            </p:cNvSpPr>
            <p:nvPr/>
          </p:nvSpPr>
          <p:spPr bwMode="auto">
            <a:xfrm>
              <a:off x="4128" y="1274"/>
              <a:ext cx="720" cy="1"/>
            </a:xfrm>
            <a:prstGeom prst="line">
              <a:avLst/>
            </a:prstGeom>
            <a:noFill/>
            <a:ln w="38100">
              <a:solidFill>
                <a:srgbClr val="000000"/>
              </a:solidFill>
              <a:round/>
            </a:ln>
            <a:extLst>
              <a:ext uri="{909E8E84-426E-40DD-AFC4-6F175D3DCCD1}">
                <a14:hiddenFill xmlns:a14="http://schemas.microsoft.com/office/drawing/2010/main">
                  <a:noFill/>
                </a14:hiddenFill>
              </a:ext>
            </a:extLst>
          </p:spPr>
          <p:txBody>
            <a:bodyPr/>
            <a:lstStyle/>
            <a:p>
              <a:endParaRPr lang="zh-CN" altLang="en-US" sz="2400" dirty="0">
                <a:latin typeface="楷体" panose="02010609060101010101" pitchFamily="49" charset="-122"/>
                <a:ea typeface="楷体" panose="02010609060101010101" pitchFamily="49" charset="-122"/>
              </a:endParaRPr>
            </a:p>
          </p:txBody>
        </p:sp>
      </p:grpSp>
      <p:grpSp>
        <p:nvGrpSpPr>
          <p:cNvPr id="42" name="Group 67"/>
          <p:cNvGrpSpPr/>
          <p:nvPr/>
        </p:nvGrpSpPr>
        <p:grpSpPr bwMode="auto">
          <a:xfrm>
            <a:off x="7622969" y="1577976"/>
            <a:ext cx="1120401" cy="1600200"/>
            <a:chOff x="4128" y="528"/>
            <a:chExt cx="720" cy="1008"/>
          </a:xfrm>
        </p:grpSpPr>
        <p:sp>
          <p:nvSpPr>
            <p:cNvPr id="43" name="Rectangle 71"/>
            <p:cNvSpPr>
              <a:spLocks noChangeArrowheads="1"/>
            </p:cNvSpPr>
            <p:nvPr/>
          </p:nvSpPr>
          <p:spPr bwMode="auto">
            <a:xfrm>
              <a:off x="4128" y="528"/>
              <a:ext cx="720" cy="1008"/>
            </a:xfrm>
            <a:prstGeom prst="rect">
              <a:avLst/>
            </a:prstGeom>
            <a:solidFill>
              <a:srgbClr val="FFFFFF"/>
            </a:solidFill>
            <a:ln w="38100">
              <a:solidFill>
                <a:srgbClr val="000000"/>
              </a:solidFill>
              <a:miter lim="800000"/>
            </a:ln>
          </p:spPr>
          <p:txBody>
            <a:bodyPr wrap="none" anchor="ct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endParaRPr lang="zh-CN" altLang="en-US" sz="2400">
                <a:latin typeface="楷体" panose="02010609060101010101" pitchFamily="49" charset="-122"/>
                <a:ea typeface="楷体" panose="02010609060101010101" pitchFamily="49" charset="-122"/>
              </a:endParaRPr>
            </a:p>
          </p:txBody>
        </p:sp>
        <p:sp>
          <p:nvSpPr>
            <p:cNvPr id="44" name="Line 72"/>
            <p:cNvSpPr>
              <a:spLocks noChangeShapeType="1"/>
            </p:cNvSpPr>
            <p:nvPr/>
          </p:nvSpPr>
          <p:spPr bwMode="auto">
            <a:xfrm>
              <a:off x="4128" y="864"/>
              <a:ext cx="720" cy="1"/>
            </a:xfrm>
            <a:prstGeom prst="line">
              <a:avLst/>
            </a:prstGeom>
            <a:noFill/>
            <a:ln w="38100">
              <a:solidFill>
                <a:srgbClr val="000000"/>
              </a:solidFill>
              <a:roun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45" name="Line 73"/>
            <p:cNvSpPr>
              <a:spLocks noChangeShapeType="1"/>
            </p:cNvSpPr>
            <p:nvPr/>
          </p:nvSpPr>
          <p:spPr bwMode="auto">
            <a:xfrm>
              <a:off x="4128" y="1200"/>
              <a:ext cx="720" cy="1"/>
            </a:xfrm>
            <a:prstGeom prst="line">
              <a:avLst/>
            </a:prstGeom>
            <a:noFill/>
            <a:ln w="38100">
              <a:solidFill>
                <a:srgbClr val="000000"/>
              </a:solidFill>
              <a:roun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grpSp>
      <p:sp>
        <p:nvSpPr>
          <p:cNvPr id="46" name="Line 78"/>
          <p:cNvSpPr>
            <a:spLocks noChangeShapeType="1"/>
          </p:cNvSpPr>
          <p:nvPr/>
        </p:nvSpPr>
        <p:spPr bwMode="auto">
          <a:xfrm flipV="1">
            <a:off x="750094" y="2893411"/>
            <a:ext cx="439241" cy="2189"/>
          </a:xfrm>
          <a:prstGeom prst="line">
            <a:avLst/>
          </a:prstGeom>
          <a:noFill/>
          <a:ln w="38100">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sz="2400" dirty="0">
              <a:latin typeface="楷体" panose="02010609060101010101" pitchFamily="49" charset="-122"/>
              <a:ea typeface="楷体" panose="02010609060101010101" pitchFamily="49" charset="-122"/>
            </a:endParaRPr>
          </a:p>
        </p:txBody>
      </p:sp>
      <p:sp>
        <p:nvSpPr>
          <p:cNvPr id="47" name="Text Box 74"/>
          <p:cNvSpPr txBox="1">
            <a:spLocks noChangeArrowheads="1"/>
          </p:cNvSpPr>
          <p:nvPr/>
        </p:nvSpPr>
        <p:spPr bwMode="auto">
          <a:xfrm>
            <a:off x="275687" y="2683038"/>
            <a:ext cx="61448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400" dirty="0">
                <a:latin typeface="楷体" panose="02010609060101010101" pitchFamily="49" charset="-122"/>
                <a:ea typeface="楷体" panose="02010609060101010101" pitchFamily="49" charset="-122"/>
              </a:rPr>
              <a:t>FF</a:t>
            </a:r>
            <a:endParaRPr lang="en-US" altLang="zh-CN" sz="2400" dirty="0">
              <a:latin typeface="楷体" panose="02010609060101010101" pitchFamily="49" charset="-122"/>
              <a:ea typeface="楷体" panose="02010609060101010101" pitchFamily="49" charset="-122"/>
            </a:endParaRPr>
          </a:p>
        </p:txBody>
      </p:sp>
      <p:sp>
        <p:nvSpPr>
          <p:cNvPr id="48" name="Text Box 74"/>
          <p:cNvSpPr txBox="1">
            <a:spLocks noChangeArrowheads="1"/>
          </p:cNvSpPr>
          <p:nvPr/>
        </p:nvSpPr>
        <p:spPr bwMode="auto">
          <a:xfrm>
            <a:off x="1225471" y="3259616"/>
            <a:ext cx="11204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2400" dirty="0">
                <a:latin typeface="楷体" panose="02010609060101010101" pitchFamily="49" charset="-122"/>
                <a:ea typeface="楷体" panose="02010609060101010101" pitchFamily="49" charset="-122"/>
              </a:rPr>
              <a:t>初始化</a:t>
            </a:r>
            <a:endParaRPr lang="en-US" altLang="zh-CN" sz="2400" dirty="0">
              <a:latin typeface="楷体" panose="02010609060101010101" pitchFamily="49" charset="-122"/>
              <a:ea typeface="楷体" panose="02010609060101010101" pitchFamily="49" charset="-122"/>
            </a:endParaRPr>
          </a:p>
        </p:txBody>
      </p:sp>
      <p:sp>
        <p:nvSpPr>
          <p:cNvPr id="49" name="Line 78"/>
          <p:cNvSpPr>
            <a:spLocks noChangeShapeType="1"/>
          </p:cNvSpPr>
          <p:nvPr/>
        </p:nvSpPr>
        <p:spPr bwMode="auto">
          <a:xfrm flipV="1">
            <a:off x="2888457" y="2914347"/>
            <a:ext cx="457268" cy="8535"/>
          </a:xfrm>
          <a:prstGeom prst="line">
            <a:avLst/>
          </a:prstGeom>
          <a:noFill/>
          <a:ln w="38100">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sz="2400" dirty="0">
              <a:latin typeface="楷体" panose="02010609060101010101" pitchFamily="49" charset="-122"/>
              <a:ea typeface="楷体" panose="02010609060101010101" pitchFamily="49" charset="-122"/>
            </a:endParaRPr>
          </a:p>
        </p:txBody>
      </p:sp>
      <p:sp>
        <p:nvSpPr>
          <p:cNvPr id="50" name="Text Box 74"/>
          <p:cNvSpPr txBox="1">
            <a:spLocks noChangeArrowheads="1"/>
          </p:cNvSpPr>
          <p:nvPr/>
        </p:nvSpPr>
        <p:spPr bwMode="auto">
          <a:xfrm>
            <a:off x="2432076" y="2703974"/>
            <a:ext cx="61448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400" dirty="0">
                <a:latin typeface="楷体" panose="02010609060101010101" pitchFamily="49" charset="-122"/>
                <a:ea typeface="楷体" panose="02010609060101010101" pitchFamily="49" charset="-122"/>
              </a:rPr>
              <a:t>FF</a:t>
            </a:r>
            <a:endParaRPr lang="en-US" altLang="zh-CN" sz="2400" dirty="0">
              <a:latin typeface="楷体" panose="02010609060101010101" pitchFamily="49" charset="-122"/>
              <a:ea typeface="楷体" panose="02010609060101010101" pitchFamily="49" charset="-122"/>
            </a:endParaRPr>
          </a:p>
        </p:txBody>
      </p:sp>
      <p:sp>
        <p:nvSpPr>
          <p:cNvPr id="51" name="Line 78"/>
          <p:cNvSpPr>
            <a:spLocks noChangeShapeType="1"/>
          </p:cNvSpPr>
          <p:nvPr/>
        </p:nvSpPr>
        <p:spPr bwMode="auto">
          <a:xfrm flipV="1">
            <a:off x="3073718" y="2378844"/>
            <a:ext cx="272005" cy="0"/>
          </a:xfrm>
          <a:prstGeom prst="line">
            <a:avLst/>
          </a:prstGeom>
          <a:noFill/>
          <a:ln w="38100">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sz="2400" dirty="0">
              <a:latin typeface="楷体" panose="02010609060101010101" pitchFamily="49" charset="-122"/>
              <a:ea typeface="楷体" panose="02010609060101010101" pitchFamily="49" charset="-122"/>
            </a:endParaRPr>
          </a:p>
        </p:txBody>
      </p:sp>
      <p:sp>
        <p:nvSpPr>
          <p:cNvPr id="52" name="Line 78"/>
          <p:cNvSpPr>
            <a:spLocks noChangeShapeType="1"/>
          </p:cNvSpPr>
          <p:nvPr/>
        </p:nvSpPr>
        <p:spPr bwMode="auto">
          <a:xfrm flipV="1">
            <a:off x="3085624" y="2370400"/>
            <a:ext cx="0" cy="552483"/>
          </a:xfrm>
          <a:prstGeom prst="line">
            <a:avLst/>
          </a:prstGeom>
          <a:noFill/>
          <a:ln w="38100">
            <a:solidFill>
              <a:srgbClr val="000000"/>
            </a:solidFill>
            <a:round/>
            <a:headEnd type="none" w="med" len="med"/>
            <a:tailEnd type="none" w="med" len="med"/>
          </a:ln>
          <a:extLst>
            <a:ext uri="{909E8E84-426E-40DD-AFC4-6F175D3DCCD1}">
              <a14:hiddenFill xmlns:a14="http://schemas.microsoft.com/office/drawing/2010/main">
                <a:noFill/>
              </a14:hiddenFill>
            </a:ext>
          </a:extLst>
        </p:spPr>
        <p:txBody>
          <a:bodyPr/>
          <a:lstStyle/>
          <a:p>
            <a:endParaRPr lang="zh-CN" altLang="en-US" sz="2400" dirty="0">
              <a:latin typeface="楷体" panose="02010609060101010101" pitchFamily="49" charset="-122"/>
              <a:ea typeface="楷体" panose="02010609060101010101" pitchFamily="49" charset="-122"/>
            </a:endParaRPr>
          </a:p>
        </p:txBody>
      </p:sp>
      <p:sp>
        <p:nvSpPr>
          <p:cNvPr id="53" name="Text Box 74"/>
          <p:cNvSpPr txBox="1">
            <a:spLocks noChangeArrowheads="1"/>
          </p:cNvSpPr>
          <p:nvPr/>
        </p:nvSpPr>
        <p:spPr bwMode="auto">
          <a:xfrm>
            <a:off x="2424222" y="2183111"/>
            <a:ext cx="61448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400" dirty="0">
                <a:latin typeface="楷体" panose="02010609060101010101" pitchFamily="49" charset="-122"/>
                <a:ea typeface="楷体" panose="02010609060101010101" pitchFamily="49" charset="-122"/>
              </a:rPr>
              <a:t>FE</a:t>
            </a:r>
            <a:endParaRPr lang="en-US" altLang="zh-CN" sz="2400" dirty="0">
              <a:latin typeface="楷体" panose="02010609060101010101" pitchFamily="49" charset="-122"/>
              <a:ea typeface="楷体" panose="02010609060101010101" pitchFamily="49" charset="-122"/>
            </a:endParaRPr>
          </a:p>
        </p:txBody>
      </p:sp>
      <p:sp>
        <p:nvSpPr>
          <p:cNvPr id="54" name="Text Box 74"/>
          <p:cNvSpPr txBox="1">
            <a:spLocks noChangeArrowheads="1"/>
          </p:cNvSpPr>
          <p:nvPr/>
        </p:nvSpPr>
        <p:spPr bwMode="auto">
          <a:xfrm>
            <a:off x="3733635" y="2108201"/>
            <a:ext cx="61448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400" dirty="0">
                <a:latin typeface="楷体" panose="02010609060101010101" pitchFamily="49" charset="-122"/>
                <a:ea typeface="楷体" panose="02010609060101010101" pitchFamily="49" charset="-122"/>
              </a:rPr>
              <a:t>a</a:t>
            </a:r>
            <a:endParaRPr lang="en-US" altLang="zh-CN" sz="2400" dirty="0">
              <a:latin typeface="楷体" panose="02010609060101010101" pitchFamily="49" charset="-122"/>
              <a:ea typeface="楷体" panose="02010609060101010101" pitchFamily="49" charset="-122"/>
            </a:endParaRPr>
          </a:p>
        </p:txBody>
      </p:sp>
      <p:sp>
        <p:nvSpPr>
          <p:cNvPr id="55" name="Text Box 74"/>
          <p:cNvSpPr txBox="1">
            <a:spLocks noChangeArrowheads="1"/>
          </p:cNvSpPr>
          <p:nvPr/>
        </p:nvSpPr>
        <p:spPr bwMode="auto">
          <a:xfrm>
            <a:off x="3397171" y="3220940"/>
            <a:ext cx="11204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2400" dirty="0">
                <a:latin typeface="楷体" panose="02010609060101010101" pitchFamily="49" charset="-122"/>
                <a:ea typeface="楷体" panose="02010609060101010101" pitchFamily="49" charset="-122"/>
              </a:rPr>
              <a:t>压入</a:t>
            </a:r>
            <a:r>
              <a:rPr lang="en-US" altLang="zh-CN" sz="2400" dirty="0">
                <a:latin typeface="楷体" panose="02010609060101010101" pitchFamily="49" charset="-122"/>
                <a:ea typeface="楷体" panose="02010609060101010101" pitchFamily="49" charset="-122"/>
              </a:rPr>
              <a:t>a</a:t>
            </a:r>
            <a:endParaRPr lang="en-US" altLang="zh-CN" sz="2400" dirty="0">
              <a:latin typeface="楷体" panose="02010609060101010101" pitchFamily="49" charset="-122"/>
              <a:ea typeface="楷体" panose="02010609060101010101" pitchFamily="49" charset="-122"/>
            </a:endParaRPr>
          </a:p>
        </p:txBody>
      </p:sp>
      <p:sp>
        <p:nvSpPr>
          <p:cNvPr id="56" name="Text Box 74"/>
          <p:cNvSpPr txBox="1">
            <a:spLocks noChangeArrowheads="1"/>
          </p:cNvSpPr>
          <p:nvPr/>
        </p:nvSpPr>
        <p:spPr bwMode="auto">
          <a:xfrm>
            <a:off x="5471644" y="3229294"/>
            <a:ext cx="11204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2400" dirty="0">
                <a:latin typeface="楷体" panose="02010609060101010101" pitchFamily="49" charset="-122"/>
                <a:ea typeface="楷体" panose="02010609060101010101" pitchFamily="49" charset="-122"/>
              </a:rPr>
              <a:t>压入</a:t>
            </a:r>
            <a:r>
              <a:rPr lang="en-US" altLang="zh-CN" sz="2400" dirty="0">
                <a:latin typeface="楷体" panose="02010609060101010101" pitchFamily="49" charset="-122"/>
                <a:ea typeface="楷体" panose="02010609060101010101" pitchFamily="49" charset="-122"/>
              </a:rPr>
              <a:t>b</a:t>
            </a:r>
            <a:endParaRPr lang="en-US" altLang="zh-CN" sz="2400" dirty="0">
              <a:latin typeface="楷体" panose="02010609060101010101" pitchFamily="49" charset="-122"/>
              <a:ea typeface="楷体" panose="02010609060101010101" pitchFamily="49" charset="-122"/>
            </a:endParaRPr>
          </a:p>
        </p:txBody>
      </p:sp>
      <p:sp>
        <p:nvSpPr>
          <p:cNvPr id="57" name="Line 78"/>
          <p:cNvSpPr>
            <a:spLocks noChangeShapeType="1"/>
          </p:cNvSpPr>
          <p:nvPr/>
        </p:nvSpPr>
        <p:spPr bwMode="auto">
          <a:xfrm>
            <a:off x="5007538" y="2551453"/>
            <a:ext cx="463806" cy="3407"/>
          </a:xfrm>
          <a:prstGeom prst="line">
            <a:avLst/>
          </a:prstGeom>
          <a:noFill/>
          <a:ln w="38100">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sz="2400" dirty="0">
              <a:latin typeface="楷体" panose="02010609060101010101" pitchFamily="49" charset="-122"/>
              <a:ea typeface="楷体" panose="02010609060101010101" pitchFamily="49" charset="-122"/>
            </a:endParaRPr>
          </a:p>
        </p:txBody>
      </p:sp>
      <p:sp>
        <p:nvSpPr>
          <p:cNvPr id="58" name="Text Box 74"/>
          <p:cNvSpPr txBox="1">
            <a:spLocks noChangeArrowheads="1"/>
          </p:cNvSpPr>
          <p:nvPr/>
        </p:nvSpPr>
        <p:spPr bwMode="auto">
          <a:xfrm>
            <a:off x="4557695" y="2344487"/>
            <a:ext cx="61448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400" dirty="0">
                <a:latin typeface="楷体" panose="02010609060101010101" pitchFamily="49" charset="-122"/>
                <a:ea typeface="楷体" panose="02010609060101010101" pitchFamily="49" charset="-122"/>
              </a:rPr>
              <a:t>FE</a:t>
            </a:r>
            <a:endParaRPr lang="en-US" altLang="zh-CN" sz="2400" dirty="0">
              <a:latin typeface="楷体" panose="02010609060101010101" pitchFamily="49" charset="-122"/>
              <a:ea typeface="楷体" panose="02010609060101010101" pitchFamily="49" charset="-122"/>
            </a:endParaRPr>
          </a:p>
        </p:txBody>
      </p:sp>
      <p:sp>
        <p:nvSpPr>
          <p:cNvPr id="59" name="Line 78"/>
          <p:cNvSpPr>
            <a:spLocks noChangeShapeType="1"/>
          </p:cNvSpPr>
          <p:nvPr/>
        </p:nvSpPr>
        <p:spPr bwMode="auto">
          <a:xfrm flipV="1">
            <a:off x="5199337" y="2019357"/>
            <a:ext cx="272005" cy="0"/>
          </a:xfrm>
          <a:prstGeom prst="line">
            <a:avLst/>
          </a:prstGeom>
          <a:noFill/>
          <a:ln w="38100">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sz="2400" dirty="0">
              <a:latin typeface="楷体" panose="02010609060101010101" pitchFamily="49" charset="-122"/>
              <a:ea typeface="楷体" panose="02010609060101010101" pitchFamily="49" charset="-122"/>
            </a:endParaRPr>
          </a:p>
        </p:txBody>
      </p:sp>
      <p:sp>
        <p:nvSpPr>
          <p:cNvPr id="60" name="Line 78"/>
          <p:cNvSpPr>
            <a:spLocks noChangeShapeType="1"/>
          </p:cNvSpPr>
          <p:nvPr/>
        </p:nvSpPr>
        <p:spPr bwMode="auto">
          <a:xfrm flipV="1">
            <a:off x="5211243" y="2010913"/>
            <a:ext cx="0" cy="552483"/>
          </a:xfrm>
          <a:prstGeom prst="line">
            <a:avLst/>
          </a:prstGeom>
          <a:noFill/>
          <a:ln w="38100">
            <a:solidFill>
              <a:srgbClr val="000000"/>
            </a:solidFill>
            <a:round/>
            <a:headEnd type="none" w="med" len="med"/>
            <a:tailEnd type="none" w="med" len="med"/>
          </a:ln>
          <a:extLst>
            <a:ext uri="{909E8E84-426E-40DD-AFC4-6F175D3DCCD1}">
              <a14:hiddenFill xmlns:a14="http://schemas.microsoft.com/office/drawing/2010/main">
                <a:noFill/>
              </a14:hiddenFill>
            </a:ext>
          </a:extLst>
        </p:spPr>
        <p:txBody>
          <a:bodyPr/>
          <a:lstStyle/>
          <a:p>
            <a:endParaRPr lang="zh-CN" altLang="en-US" sz="2400" dirty="0">
              <a:latin typeface="楷体" panose="02010609060101010101" pitchFamily="49" charset="-122"/>
              <a:ea typeface="楷体" panose="02010609060101010101" pitchFamily="49" charset="-122"/>
            </a:endParaRPr>
          </a:p>
        </p:txBody>
      </p:sp>
      <p:sp>
        <p:nvSpPr>
          <p:cNvPr id="61" name="Text Box 74"/>
          <p:cNvSpPr txBox="1">
            <a:spLocks noChangeArrowheads="1"/>
          </p:cNvSpPr>
          <p:nvPr/>
        </p:nvSpPr>
        <p:spPr bwMode="auto">
          <a:xfrm>
            <a:off x="4549841" y="1823624"/>
            <a:ext cx="61448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400" dirty="0">
                <a:latin typeface="楷体" panose="02010609060101010101" pitchFamily="49" charset="-122"/>
                <a:ea typeface="楷体" panose="02010609060101010101" pitchFamily="49" charset="-122"/>
              </a:rPr>
              <a:t>FD</a:t>
            </a:r>
            <a:endParaRPr lang="en-US" altLang="zh-CN" sz="2400" dirty="0">
              <a:latin typeface="楷体" panose="02010609060101010101" pitchFamily="49" charset="-122"/>
              <a:ea typeface="楷体" panose="02010609060101010101" pitchFamily="49" charset="-122"/>
            </a:endParaRPr>
          </a:p>
        </p:txBody>
      </p:sp>
      <p:sp>
        <p:nvSpPr>
          <p:cNvPr id="62" name="Line 72"/>
          <p:cNvSpPr>
            <a:spLocks noChangeShapeType="1"/>
          </p:cNvSpPr>
          <p:nvPr/>
        </p:nvSpPr>
        <p:spPr bwMode="auto">
          <a:xfrm>
            <a:off x="5480674" y="1888174"/>
            <a:ext cx="1120401" cy="1588"/>
          </a:xfrm>
          <a:prstGeom prst="line">
            <a:avLst/>
          </a:prstGeom>
          <a:noFill/>
          <a:ln w="38100">
            <a:solidFill>
              <a:srgbClr val="000000"/>
            </a:solidFill>
            <a:roun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63" name="Text Box 74"/>
          <p:cNvSpPr txBox="1">
            <a:spLocks noChangeArrowheads="1"/>
          </p:cNvSpPr>
          <p:nvPr/>
        </p:nvSpPr>
        <p:spPr bwMode="auto">
          <a:xfrm>
            <a:off x="7622969" y="3220940"/>
            <a:ext cx="11204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2400" dirty="0">
                <a:latin typeface="楷体" panose="02010609060101010101" pitchFamily="49" charset="-122"/>
                <a:ea typeface="楷体" panose="02010609060101010101" pitchFamily="49" charset="-122"/>
              </a:rPr>
              <a:t>弹出</a:t>
            </a:r>
            <a:r>
              <a:rPr lang="en-US" altLang="zh-CN" sz="2400" dirty="0">
                <a:latin typeface="楷体" panose="02010609060101010101" pitchFamily="49" charset="-122"/>
                <a:ea typeface="楷体" panose="02010609060101010101" pitchFamily="49" charset="-122"/>
              </a:rPr>
              <a:t>b</a:t>
            </a:r>
            <a:endParaRPr lang="en-US" altLang="zh-CN" sz="2400" dirty="0">
              <a:latin typeface="楷体" panose="02010609060101010101" pitchFamily="49" charset="-122"/>
              <a:ea typeface="楷体" panose="02010609060101010101" pitchFamily="49" charset="-122"/>
            </a:endParaRPr>
          </a:p>
        </p:txBody>
      </p:sp>
      <p:sp>
        <p:nvSpPr>
          <p:cNvPr id="64" name="Text Box 74"/>
          <p:cNvSpPr txBox="1">
            <a:spLocks noChangeArrowheads="1"/>
          </p:cNvSpPr>
          <p:nvPr/>
        </p:nvSpPr>
        <p:spPr bwMode="auto">
          <a:xfrm>
            <a:off x="5851020" y="1807644"/>
            <a:ext cx="61448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400" dirty="0">
                <a:latin typeface="楷体" panose="02010609060101010101" pitchFamily="49" charset="-122"/>
                <a:ea typeface="楷体" panose="02010609060101010101" pitchFamily="49" charset="-122"/>
              </a:rPr>
              <a:t>a</a:t>
            </a:r>
            <a:endParaRPr lang="en-US" altLang="zh-CN" sz="2400" dirty="0">
              <a:latin typeface="楷体" panose="02010609060101010101" pitchFamily="49" charset="-122"/>
              <a:ea typeface="楷体" panose="02010609060101010101" pitchFamily="49" charset="-122"/>
            </a:endParaRPr>
          </a:p>
        </p:txBody>
      </p:sp>
      <p:sp>
        <p:nvSpPr>
          <p:cNvPr id="65" name="Text Box 74"/>
          <p:cNvSpPr txBox="1">
            <a:spLocks noChangeArrowheads="1"/>
          </p:cNvSpPr>
          <p:nvPr/>
        </p:nvSpPr>
        <p:spPr bwMode="auto">
          <a:xfrm>
            <a:off x="5857608" y="2339033"/>
            <a:ext cx="61448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400" dirty="0">
                <a:latin typeface="楷体" panose="02010609060101010101" pitchFamily="49" charset="-122"/>
                <a:ea typeface="楷体" panose="02010609060101010101" pitchFamily="49" charset="-122"/>
              </a:rPr>
              <a:t>b</a:t>
            </a:r>
            <a:endParaRPr lang="en-US" altLang="zh-CN" sz="2400" dirty="0">
              <a:latin typeface="楷体" panose="02010609060101010101" pitchFamily="49" charset="-122"/>
              <a:ea typeface="楷体" panose="02010609060101010101" pitchFamily="49" charset="-122"/>
            </a:endParaRPr>
          </a:p>
        </p:txBody>
      </p:sp>
      <p:sp>
        <p:nvSpPr>
          <p:cNvPr id="66" name="Line 78"/>
          <p:cNvSpPr>
            <a:spLocks noChangeShapeType="1"/>
          </p:cNvSpPr>
          <p:nvPr/>
        </p:nvSpPr>
        <p:spPr bwMode="auto">
          <a:xfrm>
            <a:off x="7327623" y="2461846"/>
            <a:ext cx="290132" cy="3691"/>
          </a:xfrm>
          <a:prstGeom prst="line">
            <a:avLst/>
          </a:prstGeom>
          <a:noFill/>
          <a:ln w="38100">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sz="2400" dirty="0">
              <a:latin typeface="楷体" panose="02010609060101010101" pitchFamily="49" charset="-122"/>
              <a:ea typeface="楷体" panose="02010609060101010101" pitchFamily="49" charset="-122"/>
            </a:endParaRPr>
          </a:p>
        </p:txBody>
      </p:sp>
      <p:sp>
        <p:nvSpPr>
          <p:cNvPr id="67" name="Text Box 74"/>
          <p:cNvSpPr txBox="1">
            <a:spLocks noChangeArrowheads="1"/>
          </p:cNvSpPr>
          <p:nvPr/>
        </p:nvSpPr>
        <p:spPr bwMode="auto">
          <a:xfrm>
            <a:off x="6704107" y="2255164"/>
            <a:ext cx="61448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400" dirty="0">
                <a:latin typeface="楷体" panose="02010609060101010101" pitchFamily="49" charset="-122"/>
                <a:ea typeface="楷体" panose="02010609060101010101" pitchFamily="49" charset="-122"/>
              </a:rPr>
              <a:t>FE</a:t>
            </a:r>
            <a:endParaRPr lang="en-US" altLang="zh-CN" sz="2400" dirty="0">
              <a:latin typeface="楷体" panose="02010609060101010101" pitchFamily="49" charset="-122"/>
              <a:ea typeface="楷体" panose="02010609060101010101" pitchFamily="49" charset="-122"/>
            </a:endParaRPr>
          </a:p>
        </p:txBody>
      </p:sp>
      <p:sp>
        <p:nvSpPr>
          <p:cNvPr id="68" name="Line 78"/>
          <p:cNvSpPr>
            <a:spLocks noChangeShapeType="1"/>
          </p:cNvSpPr>
          <p:nvPr/>
        </p:nvSpPr>
        <p:spPr bwMode="auto">
          <a:xfrm>
            <a:off x="7168511" y="1928447"/>
            <a:ext cx="449243" cy="1587"/>
          </a:xfrm>
          <a:prstGeom prst="line">
            <a:avLst/>
          </a:prstGeom>
          <a:noFill/>
          <a:ln w="38100">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sz="2400" dirty="0">
              <a:latin typeface="楷体" panose="02010609060101010101" pitchFamily="49" charset="-122"/>
              <a:ea typeface="楷体" panose="02010609060101010101" pitchFamily="49" charset="-122"/>
            </a:endParaRPr>
          </a:p>
        </p:txBody>
      </p:sp>
      <p:sp>
        <p:nvSpPr>
          <p:cNvPr id="69" name="Line 78"/>
          <p:cNvSpPr>
            <a:spLocks noChangeShapeType="1"/>
          </p:cNvSpPr>
          <p:nvPr/>
        </p:nvSpPr>
        <p:spPr bwMode="auto">
          <a:xfrm flipH="1">
            <a:off x="7343642" y="1928447"/>
            <a:ext cx="9658" cy="534074"/>
          </a:xfrm>
          <a:prstGeom prst="line">
            <a:avLst/>
          </a:prstGeom>
          <a:noFill/>
          <a:ln w="38100">
            <a:solidFill>
              <a:srgbClr val="000000"/>
            </a:solidFill>
            <a:round/>
            <a:headEnd type="none" w="med" len="med"/>
            <a:tailEnd type="none" w="med" len="med"/>
          </a:ln>
          <a:extLst>
            <a:ext uri="{909E8E84-426E-40DD-AFC4-6F175D3DCCD1}">
              <a14:hiddenFill xmlns:a14="http://schemas.microsoft.com/office/drawing/2010/main">
                <a:noFill/>
              </a14:hiddenFill>
            </a:ext>
          </a:extLst>
        </p:spPr>
        <p:txBody>
          <a:bodyPr/>
          <a:lstStyle/>
          <a:p>
            <a:endParaRPr lang="zh-CN" altLang="en-US" sz="2400" dirty="0">
              <a:latin typeface="楷体" panose="02010609060101010101" pitchFamily="49" charset="-122"/>
              <a:ea typeface="楷体" panose="02010609060101010101" pitchFamily="49" charset="-122"/>
            </a:endParaRPr>
          </a:p>
        </p:txBody>
      </p:sp>
      <p:sp>
        <p:nvSpPr>
          <p:cNvPr id="70" name="Text Box 74"/>
          <p:cNvSpPr txBox="1">
            <a:spLocks noChangeArrowheads="1"/>
          </p:cNvSpPr>
          <p:nvPr/>
        </p:nvSpPr>
        <p:spPr bwMode="auto">
          <a:xfrm>
            <a:off x="6696253" y="1734301"/>
            <a:ext cx="61448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400" dirty="0">
                <a:latin typeface="楷体" panose="02010609060101010101" pitchFamily="49" charset="-122"/>
                <a:ea typeface="楷体" panose="02010609060101010101" pitchFamily="49" charset="-122"/>
              </a:rPr>
              <a:t>FD</a:t>
            </a:r>
            <a:endParaRPr lang="en-US" altLang="zh-CN" sz="2400" dirty="0">
              <a:latin typeface="楷体" panose="02010609060101010101" pitchFamily="49" charset="-122"/>
              <a:ea typeface="楷体" panose="02010609060101010101" pitchFamily="49" charset="-122"/>
            </a:endParaRPr>
          </a:p>
        </p:txBody>
      </p:sp>
      <p:sp>
        <p:nvSpPr>
          <p:cNvPr id="71" name="Text Box 74"/>
          <p:cNvSpPr txBox="1">
            <a:spLocks noChangeArrowheads="1"/>
          </p:cNvSpPr>
          <p:nvPr/>
        </p:nvSpPr>
        <p:spPr bwMode="auto">
          <a:xfrm>
            <a:off x="8012004" y="2119575"/>
            <a:ext cx="61448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400" dirty="0">
                <a:latin typeface="楷体" panose="02010609060101010101" pitchFamily="49" charset="-122"/>
                <a:ea typeface="楷体" panose="02010609060101010101" pitchFamily="49" charset="-122"/>
              </a:rPr>
              <a:t>a</a:t>
            </a:r>
            <a:endParaRPr lang="en-US" altLang="zh-CN" sz="2400" dirty="0">
              <a:latin typeface="楷体" panose="02010609060101010101" pitchFamily="49" charset="-122"/>
              <a:ea typeface="楷体" panose="02010609060101010101" pitchFamily="49" charset="-122"/>
            </a:endParaRPr>
          </a:p>
        </p:txBody>
      </p:sp>
      <p:sp>
        <p:nvSpPr>
          <p:cNvPr id="72" name="Text Box 4"/>
          <p:cNvSpPr txBox="1"/>
          <p:nvPr/>
        </p:nvSpPr>
        <p:spPr>
          <a:xfrm>
            <a:off x="539501" y="3804092"/>
            <a:ext cx="8319248" cy="2608984"/>
          </a:xfrm>
          <a:prstGeom prst="rect">
            <a:avLst/>
          </a:prstGeom>
          <a:noFill/>
          <a:ln w="9525">
            <a:noFill/>
          </a:ln>
        </p:spPr>
        <p:txBody>
          <a:bodyPr wrap="square" anchor="t">
            <a:spAutoFit/>
          </a:bodyPr>
          <a:lstStyle/>
          <a:p>
            <a:pPr lvl="0">
              <a:lnSpc>
                <a:spcPct val="120000"/>
              </a:lnSpc>
            </a:pPr>
            <a:r>
              <a:rPr lang="en-US" altLang="zh-CN" sz="2800" b="1" dirty="0">
                <a:solidFill>
                  <a:srgbClr val="0563C1"/>
                </a:solidFill>
                <a:latin typeface="楷体" panose="02010609060101010101" pitchFamily="49" charset="-122"/>
                <a:ea typeface="楷体" panose="02010609060101010101" pitchFamily="49" charset="-122"/>
              </a:rPr>
              <a:t>4</a:t>
            </a:r>
            <a:r>
              <a:rPr lang="zh-CN" altLang="en-US" sz="2800" b="1" dirty="0">
                <a:solidFill>
                  <a:srgbClr val="0563C1"/>
                </a:solidFill>
                <a:latin typeface="楷体" panose="02010609060101010101" pitchFamily="49" charset="-122"/>
                <a:ea typeface="楷体" panose="02010609060101010101" pitchFamily="49" charset="-122"/>
              </a:rPr>
              <a:t>）弹出</a:t>
            </a:r>
            <a:endParaRPr lang="en-US" altLang="zh-CN" sz="2800" b="1" dirty="0">
              <a:solidFill>
                <a:srgbClr val="0563C1"/>
              </a:solidFill>
              <a:latin typeface="楷体" panose="02010609060101010101" pitchFamily="49" charset="-122"/>
              <a:ea typeface="楷体" panose="02010609060101010101" pitchFamily="49" charset="-122"/>
            </a:endParaRPr>
          </a:p>
          <a:p>
            <a:pPr lvl="0">
              <a:lnSpc>
                <a:spcPct val="120000"/>
              </a:lnSpc>
            </a:pPr>
            <a:r>
              <a:rPr lang="en-US" altLang="zh-CN" sz="2800" b="1" dirty="0">
                <a:latin typeface="楷体" panose="02010609060101010101" pitchFamily="49" charset="-122"/>
                <a:ea typeface="楷体" panose="02010609060101010101" pitchFamily="49" charset="-122"/>
              </a:rPr>
              <a:t>a. </a:t>
            </a:r>
            <a:r>
              <a:rPr lang="zh-CN" altLang="en-US" sz="2800" b="1" dirty="0">
                <a:latin typeface="楷体" panose="02010609060101010101" pitchFamily="49" charset="-122"/>
                <a:ea typeface="楷体" panose="02010609060101010101" pitchFamily="49" charset="-122"/>
              </a:rPr>
              <a:t>将</a:t>
            </a:r>
            <a:r>
              <a:rPr lang="en-US" altLang="zh-CN" sz="2800" b="1" dirty="0">
                <a:latin typeface="楷体" panose="02010609060101010101" pitchFamily="49" charset="-122"/>
                <a:ea typeface="楷体" panose="02010609060101010101" pitchFamily="49" charset="-122"/>
              </a:rPr>
              <a:t>SP</a:t>
            </a:r>
            <a:r>
              <a:rPr lang="zh-CN" altLang="en-US" sz="2800" b="1" dirty="0">
                <a:latin typeface="楷体" panose="02010609060101010101" pitchFamily="49" charset="-122"/>
                <a:ea typeface="楷体" panose="02010609060101010101" pitchFamily="49" charset="-122"/>
              </a:rPr>
              <a:t>的内容</a:t>
            </a:r>
            <a:r>
              <a:rPr lang="en-US" altLang="zh-CN" sz="2800" b="1" dirty="0">
                <a:latin typeface="楷体" panose="02010609060101010101" pitchFamily="49" charset="-122"/>
                <a:ea typeface="楷体" panose="02010609060101010101" pitchFamily="49" charset="-122"/>
              </a:rPr>
              <a:t>00FDH</a:t>
            </a:r>
            <a:r>
              <a:rPr lang="zh-CN" altLang="en-US" sz="2800" b="1" dirty="0">
                <a:latin typeface="楷体" panose="02010609060101010101" pitchFamily="49" charset="-122"/>
                <a:ea typeface="楷体" panose="02010609060101010101" pitchFamily="49" charset="-122"/>
              </a:rPr>
              <a:t>送入主存地址寄存器，从栈顶单元将最后压入的数据</a:t>
            </a:r>
            <a:r>
              <a:rPr lang="en-US" altLang="zh-CN" sz="2800" b="1" dirty="0">
                <a:latin typeface="楷体" panose="02010609060101010101" pitchFamily="49" charset="-122"/>
                <a:ea typeface="楷体" panose="02010609060101010101" pitchFamily="49" charset="-122"/>
              </a:rPr>
              <a:t>b</a:t>
            </a:r>
            <a:r>
              <a:rPr lang="zh-CN" altLang="en-US" sz="2800" b="1" dirty="0">
                <a:latin typeface="楷体" panose="02010609060101010101" pitchFamily="49" charset="-122"/>
                <a:ea typeface="楷体" panose="02010609060101010101" pitchFamily="49" charset="-122"/>
              </a:rPr>
              <a:t>读出，送入指定地方</a:t>
            </a:r>
            <a:endParaRPr lang="en-US" altLang="zh-CN" sz="2800" b="1" dirty="0">
              <a:latin typeface="楷体" panose="02010609060101010101" pitchFamily="49" charset="-122"/>
              <a:ea typeface="楷体" panose="02010609060101010101" pitchFamily="49" charset="-122"/>
            </a:endParaRPr>
          </a:p>
          <a:p>
            <a:pPr lvl="0">
              <a:lnSpc>
                <a:spcPct val="120000"/>
              </a:lnSpc>
            </a:pPr>
            <a:r>
              <a:rPr lang="en-US" altLang="zh-CN" sz="2800" b="1" dirty="0">
                <a:latin typeface="楷体" panose="02010609060101010101" pitchFamily="49" charset="-122"/>
                <a:ea typeface="楷体" panose="02010609060101010101" pitchFamily="49" charset="-122"/>
              </a:rPr>
              <a:t>b.(SP)</a:t>
            </a:r>
            <a:r>
              <a:rPr lang="zh-CN" altLang="en-US" sz="2800" b="1" dirty="0">
                <a:latin typeface="楷体" panose="02010609060101010101" pitchFamily="49" charset="-122"/>
                <a:ea typeface="楷体" panose="02010609060101010101" pitchFamily="49" charset="-122"/>
              </a:rPr>
              <a:t>＋</a:t>
            </a:r>
            <a:r>
              <a:rPr lang="en-US" altLang="zh-CN" sz="2800" b="1" dirty="0">
                <a:latin typeface="楷体" panose="02010609060101010101" pitchFamily="49" charset="-122"/>
                <a:ea typeface="楷体" panose="02010609060101010101" pitchFamily="49" charset="-122"/>
              </a:rPr>
              <a:t>1→SP</a:t>
            </a:r>
            <a:r>
              <a:rPr lang="zh-CN" altLang="en-US" sz="2800" b="1" dirty="0">
                <a:latin typeface="楷体" panose="02010609060101010101" pitchFamily="49" charset="-122"/>
                <a:ea typeface="楷体" panose="02010609060101010101" pitchFamily="49" charset="-122"/>
              </a:rPr>
              <a:t>。弹出数据后再修改堆栈指针，让</a:t>
            </a:r>
            <a:r>
              <a:rPr lang="en-US" altLang="zh-CN" sz="2800" b="1" dirty="0">
                <a:latin typeface="楷体" panose="02010609060101010101" pitchFamily="49" charset="-122"/>
                <a:ea typeface="楷体" panose="02010609060101010101" pitchFamily="49" charset="-122"/>
              </a:rPr>
              <a:t>SP</a:t>
            </a:r>
            <a:r>
              <a:rPr lang="zh-CN" altLang="en-US" sz="2800" b="1" dirty="0">
                <a:latin typeface="楷体" panose="02010609060101010101" pitchFamily="49" charset="-122"/>
                <a:ea typeface="楷体" panose="02010609060101010101" pitchFamily="49" charset="-122"/>
              </a:rPr>
              <a:t>内容加</a:t>
            </a:r>
            <a:r>
              <a:rPr lang="en-US" altLang="zh-CN" sz="2800" b="1" dirty="0">
                <a:latin typeface="楷体" panose="02010609060101010101" pitchFamily="49" charset="-122"/>
                <a:ea typeface="楷体" panose="02010609060101010101" pitchFamily="49" charset="-122"/>
              </a:rPr>
              <a:t>1</a:t>
            </a:r>
            <a:r>
              <a:rPr lang="zh-CN" altLang="en-US" sz="2800" b="1" dirty="0">
                <a:latin typeface="楷体" panose="02010609060101010101" pitchFamily="49" charset="-122"/>
                <a:ea typeface="楷体" panose="02010609060101010101" pitchFamily="49" charset="-122"/>
              </a:rPr>
              <a:t>，由</a:t>
            </a:r>
            <a:r>
              <a:rPr lang="en-US" altLang="zh-CN" sz="2800" b="1" dirty="0">
                <a:latin typeface="楷体" panose="02010609060101010101" pitchFamily="49" charset="-122"/>
                <a:ea typeface="楷体" panose="02010609060101010101" pitchFamily="49" charset="-122"/>
              </a:rPr>
              <a:t>00FDH</a:t>
            </a:r>
            <a:r>
              <a:rPr lang="zh-CN" altLang="en-US" sz="2800" b="1" dirty="0">
                <a:latin typeface="楷体" panose="02010609060101010101" pitchFamily="49" charset="-122"/>
                <a:ea typeface="楷体" panose="02010609060101010101" pitchFamily="49" charset="-122"/>
              </a:rPr>
              <a:t>修改为</a:t>
            </a:r>
            <a:r>
              <a:rPr lang="en-US" altLang="zh-CN" sz="2800" b="1" dirty="0">
                <a:latin typeface="楷体" panose="02010609060101010101" pitchFamily="49" charset="-122"/>
                <a:ea typeface="楷体" panose="02010609060101010101" pitchFamily="49" charset="-122"/>
              </a:rPr>
              <a:t>00FEH</a:t>
            </a:r>
            <a:r>
              <a:rPr lang="zh-CN" altLang="en-US" sz="2800" b="1" dirty="0">
                <a:latin typeface="楷体" panose="02010609060101010101" pitchFamily="49" charset="-122"/>
                <a:ea typeface="楷体" panose="02010609060101010101" pitchFamily="49" charset="-122"/>
              </a:rPr>
              <a:t>，指向新栈顶。</a:t>
            </a:r>
            <a:endParaRPr lang="en-US" altLang="zh-CN" sz="2800" b="1" dirty="0">
              <a:latin typeface="楷体" panose="02010609060101010101" pitchFamily="49" charset="-122"/>
              <a:ea typeface="楷体" panose="020106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2">
                                            <p:txEl>
                                              <p:pRg st="0" end="0"/>
                                            </p:txEl>
                                          </p:spTgt>
                                        </p:tgtEl>
                                        <p:attrNameLst>
                                          <p:attrName>style.visibility</p:attrName>
                                        </p:attrNameLst>
                                      </p:cBhvr>
                                      <p:to>
                                        <p:strVal val="visible"/>
                                      </p:to>
                                    </p:set>
                                    <p:animEffect transition="in" filter="wipe(left)">
                                      <p:cBhvr>
                                        <p:cTn id="7" dur="500"/>
                                        <p:tgtEl>
                                          <p:spTgt spid="7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2">
                                            <p:txEl>
                                              <p:pRg st="1" end="1"/>
                                            </p:txEl>
                                          </p:spTgt>
                                        </p:tgtEl>
                                        <p:attrNameLst>
                                          <p:attrName>style.visibility</p:attrName>
                                        </p:attrNameLst>
                                      </p:cBhvr>
                                      <p:to>
                                        <p:strVal val="visible"/>
                                      </p:to>
                                    </p:set>
                                    <p:animEffect transition="in" filter="wipe(left)">
                                      <p:cBhvr>
                                        <p:cTn id="12" dur="500"/>
                                        <p:tgtEl>
                                          <p:spTgt spid="7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2">
                                            <p:txEl>
                                              <p:pRg st="2" end="2"/>
                                            </p:txEl>
                                          </p:spTgt>
                                        </p:tgtEl>
                                        <p:attrNameLst>
                                          <p:attrName>style.visibility</p:attrName>
                                        </p:attrNameLst>
                                      </p:cBhvr>
                                      <p:to>
                                        <p:strVal val="visible"/>
                                      </p:to>
                                    </p:set>
                                    <p:animEffect transition="in" filter="wipe(left)">
                                      <p:cBhvr>
                                        <p:cTn id="17" dur="500"/>
                                        <p:tgtEl>
                                          <p:spTgt spid="7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build="p"/>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9165780" cy="6909474"/>
          </a:xfrm>
          <a:prstGeom prst="rect">
            <a:avLst/>
          </a:prstGeom>
        </p:spPr>
      </p:pic>
      <p:sp>
        <p:nvSpPr>
          <p:cNvPr id="22" name="矩形 21"/>
          <p:cNvSpPr/>
          <p:nvPr/>
        </p:nvSpPr>
        <p:spPr>
          <a:xfrm>
            <a:off x="-9030" y="0"/>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1" i="0" u="none" strike="noStrike" kern="1200" cap="none" spc="0" normalizeH="0" baseline="0" noProof="0" dirty="0">
                <a:ln>
                  <a:noFill/>
                </a:ln>
                <a:solidFill>
                  <a:prstClr val="white"/>
                </a:solidFill>
                <a:effectLst/>
                <a:uLnTx/>
                <a:uFillTx/>
                <a:latin typeface="隶书" panose="02010509060101010101" pitchFamily="49" charset="-122"/>
                <a:ea typeface="隶书" panose="02010509060101010101" pitchFamily="49" charset="-122"/>
                <a:cs typeface="+mn-cs"/>
              </a:rPr>
              <a:t>二、寻址方式</a:t>
            </a:r>
            <a:endParaRPr kumimoji="0" lang="zh-CN" altLang="en-US" sz="2800" b="1" i="0" u="none" strike="noStrike" kern="1200" cap="none" spc="0" normalizeH="0" baseline="0" noProof="0" dirty="0">
              <a:ln>
                <a:noFill/>
              </a:ln>
              <a:solidFill>
                <a:prstClr val="white"/>
              </a:solidFill>
              <a:effectLst/>
              <a:uLnTx/>
              <a:uFillTx/>
              <a:latin typeface="隶书" panose="02010509060101010101" pitchFamily="49" charset="-122"/>
              <a:ea typeface="隶书" panose="02010509060101010101" pitchFamily="49" charset="-122"/>
              <a:cs typeface="+mn-cs"/>
            </a:endParaRPr>
          </a:p>
        </p:txBody>
      </p:sp>
      <p:cxnSp>
        <p:nvCxnSpPr>
          <p:cNvPr id="31" name="直接连接符 30"/>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defRPr/>
            </a:pPr>
            <a:fld id="{F54BBABC-A5D0-4CC4-A62C-893F2366AB44}" type="datetime1">
              <a:rPr kumimoji="0" lang="zh-CN" altLang="en-US" sz="1200" b="0" i="0" u="none" strike="noStrike" kern="1200" cap="none" spc="0" normalizeH="0" baseline="0" noProof="0" smtClean="0">
                <a:ln>
                  <a:noFill/>
                </a:ln>
                <a:solidFill>
                  <a:prstClr val="black">
                    <a:tint val="75000"/>
                  </a:prstClr>
                </a:solidFill>
                <a:effectLst/>
                <a:uLnTx/>
                <a:uFillTx/>
                <a:latin typeface="Calibri" panose="020F0502020204030204"/>
                <a:ea typeface="等线" panose="02010600030101010101" pitchFamily="2" charset="-122"/>
                <a:cs typeface="+mn-cs"/>
              </a:rPr>
            </a:fld>
            <a:endParaRPr kumimoji="0" lang="zh-CN" altLang="en-US" sz="1200" b="0" i="0" u="none" strike="noStrike" kern="1200" cap="none" spc="0" normalizeH="0" baseline="0" noProof="0" dirty="0">
              <a:ln>
                <a:noFill/>
              </a:ln>
              <a:solidFill>
                <a:prstClr val="black">
                  <a:tint val="75000"/>
                </a:prstClr>
              </a:solidFill>
              <a:effectLst/>
              <a:uLnTx/>
              <a:uFillTx/>
              <a:latin typeface="Calibri" panose="020F0502020204030204"/>
              <a:ea typeface="等线"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rPr>
              <a:t>计算机组成原理</a:t>
            </a:r>
            <a:r>
              <a:rPr kumimoji="0" lang="en-US" altLang="zh-CN" sz="12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rPr>
              <a:t>--</a:t>
            </a:r>
            <a:r>
              <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rPr>
              <a:t>第二章 指令系统</a:t>
            </a:r>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endParaRPr>
          </a:p>
        </p:txBody>
      </p:sp>
      <p:sp>
        <p:nvSpPr>
          <p:cNvPr id="8" name="灯片编号占位符 7"/>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CD331227-691F-4B7F-8493-F4368ED92163}" type="slidenum">
              <a:rPr kumimoji="0" lang="zh-CN" altLang="en-US" sz="1200" b="0" i="0" u="none" strike="noStrike" kern="1200" cap="none" spc="0" normalizeH="0" baseline="0" noProof="0" smtClean="0">
                <a:ln>
                  <a:noFill/>
                </a:ln>
                <a:solidFill>
                  <a:prstClr val="black">
                    <a:tint val="75000"/>
                  </a:prstClr>
                </a:solidFill>
                <a:effectLst/>
                <a:uLnTx/>
                <a:uFillTx/>
                <a:latin typeface="Calibri" panose="020F0502020204030204"/>
                <a:ea typeface="等线" panose="02010600030101010101" pitchFamily="2" charset="-122"/>
                <a:cs typeface="+mn-cs"/>
              </a:rPr>
            </a:fld>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endParaRPr>
          </a:p>
        </p:txBody>
      </p:sp>
      <p:sp>
        <p:nvSpPr>
          <p:cNvPr id="17" name="Text Box 4"/>
          <p:cNvSpPr txBox="1"/>
          <p:nvPr/>
        </p:nvSpPr>
        <p:spPr>
          <a:xfrm>
            <a:off x="141423" y="815398"/>
            <a:ext cx="6723833" cy="637675"/>
          </a:xfrm>
          <a:prstGeom prst="rect">
            <a:avLst/>
          </a:prstGeom>
          <a:noFill/>
          <a:ln w="9525">
            <a:noFill/>
          </a:ln>
        </p:spPr>
        <p:txBody>
          <a:bodyPr wrap="square" anchor="t">
            <a:spAutoFit/>
          </a:bodyPr>
          <a:lstStyle/>
          <a:p>
            <a:pPr lvl="0">
              <a:lnSpc>
                <a:spcPct val="150000"/>
              </a:lnSpc>
            </a:pPr>
            <a:r>
              <a:rPr kumimoji="0" lang="zh-CN" altLang="en-US" sz="2800" b="1" i="0" u="none" strike="noStrike" kern="1200" cap="none" spc="0" normalizeH="0" baseline="0" noProof="0" dirty="0">
                <a:ln>
                  <a:noFill/>
                </a:ln>
                <a:solidFill>
                  <a:srgbClr val="DF3C09"/>
                </a:solidFill>
                <a:effectLst/>
                <a:uLnTx/>
                <a:uFillTx/>
                <a:latin typeface="楷体" panose="02010609060101010101" pitchFamily="49" charset="-122"/>
                <a:ea typeface="楷体" panose="02010609060101010101" pitchFamily="49" charset="-122"/>
                <a:cs typeface="+mn-cs"/>
              </a:rPr>
              <a:t>（</a:t>
            </a:r>
            <a:r>
              <a:rPr lang="en-US" altLang="zh-CN" sz="2800" b="1" dirty="0">
                <a:solidFill>
                  <a:srgbClr val="DF3C09"/>
                </a:solidFill>
                <a:latin typeface="楷体" panose="02010609060101010101" pitchFamily="49" charset="-122"/>
                <a:ea typeface="楷体" panose="02010609060101010101" pitchFamily="49" charset="-122"/>
              </a:rPr>
              <a:t>3</a:t>
            </a:r>
            <a:r>
              <a:rPr lang="zh-CN" altLang="en-US" sz="2800" b="1" dirty="0">
                <a:solidFill>
                  <a:srgbClr val="DF3C09"/>
                </a:solidFill>
                <a:latin typeface="楷体" panose="02010609060101010101" pitchFamily="49" charset="-122"/>
                <a:ea typeface="楷体" panose="02010609060101010101" pitchFamily="49" charset="-122"/>
              </a:rPr>
              <a:t>）间接寻址及其变形</a:t>
            </a:r>
            <a:endParaRPr kumimoji="0" lang="en-US" altLang="zh-CN" sz="2800" b="1" i="0" u="none" strike="noStrike" kern="1200" cap="none" spc="0" normalizeH="0" baseline="0" noProof="0" dirty="0">
              <a:ln>
                <a:noFill/>
              </a:ln>
              <a:solidFill>
                <a:srgbClr val="DF3C09"/>
              </a:solidFill>
              <a:effectLst/>
              <a:uLnTx/>
              <a:uFillTx/>
              <a:latin typeface="楷体" panose="02010609060101010101" pitchFamily="49" charset="-122"/>
              <a:ea typeface="楷体" panose="02010609060101010101" pitchFamily="49" charset="-122"/>
              <a:cs typeface="+mn-cs"/>
            </a:endParaRPr>
          </a:p>
        </p:txBody>
      </p:sp>
      <p:sp>
        <p:nvSpPr>
          <p:cNvPr id="72" name="Text Box 4"/>
          <p:cNvSpPr txBox="1"/>
          <p:nvPr/>
        </p:nvSpPr>
        <p:spPr>
          <a:xfrm>
            <a:off x="196102" y="1351475"/>
            <a:ext cx="8123145" cy="5262979"/>
          </a:xfrm>
          <a:prstGeom prst="rect">
            <a:avLst/>
          </a:prstGeom>
          <a:noFill/>
          <a:ln w="9525">
            <a:noFill/>
          </a:ln>
        </p:spPr>
        <p:txBody>
          <a:bodyPr wrap="square" anchor="t">
            <a:spAutoFit/>
          </a:bodyPr>
          <a:lstStyle/>
          <a:p>
            <a:pPr lvl="0"/>
            <a:r>
              <a:rPr lang="zh-CN" altLang="en-US" sz="2400" b="1" dirty="0">
                <a:solidFill>
                  <a:srgbClr val="0563C1"/>
                </a:solidFill>
                <a:latin typeface="楷体" panose="02010609060101010101" pitchFamily="49" charset="-122"/>
                <a:ea typeface="楷体" panose="02010609060101010101" pitchFamily="49" charset="-122"/>
              </a:rPr>
              <a:t>例如</a:t>
            </a:r>
            <a:r>
              <a:rPr lang="zh-CN" altLang="en-US" sz="2400" b="1" dirty="0">
                <a:latin typeface="楷体" panose="02010609060101010101" pitchFamily="49" charset="-122"/>
                <a:ea typeface="楷体" panose="02010609060101010101" pitchFamily="49" charset="-122"/>
              </a:rPr>
              <a:t>：。。。。。。。。。。。。。。。。。。。。。。</a:t>
            </a:r>
            <a:endParaRPr lang="zh-CN" altLang="en-US" sz="2400" b="1" dirty="0">
              <a:latin typeface="楷体" panose="02010609060101010101" pitchFamily="49" charset="-122"/>
              <a:ea typeface="楷体" panose="02010609060101010101" pitchFamily="49" charset="-122"/>
            </a:endParaRPr>
          </a:p>
          <a:p>
            <a:pPr lvl="0"/>
            <a:r>
              <a:rPr lang="zh-CN" altLang="en-US" sz="2400" b="1" dirty="0">
                <a:latin typeface="楷体" panose="02010609060101010101" pitchFamily="49" charset="-122"/>
                <a:ea typeface="楷体" panose="02010609060101010101" pitchFamily="49" charset="-122"/>
              </a:rPr>
              <a:t>      </a:t>
            </a:r>
            <a:r>
              <a:rPr lang="en-US" altLang="zh-CN" sz="2400" b="1" dirty="0">
                <a:latin typeface="楷体" panose="02010609060101010101" pitchFamily="49" charset="-122"/>
                <a:ea typeface="楷体" panose="02010609060101010101" pitchFamily="49" charset="-122"/>
              </a:rPr>
              <a:t>STACK1  SEGMENT PARA STACK</a:t>
            </a:r>
            <a:endParaRPr lang="en-US" altLang="zh-CN" sz="2400" b="1" dirty="0">
              <a:latin typeface="楷体" panose="02010609060101010101" pitchFamily="49" charset="-122"/>
              <a:ea typeface="楷体" panose="02010609060101010101" pitchFamily="49" charset="-122"/>
            </a:endParaRPr>
          </a:p>
          <a:p>
            <a:pPr lvl="0"/>
            <a:r>
              <a:rPr lang="en-US" altLang="zh-CN" sz="2400" b="1" dirty="0">
                <a:latin typeface="楷体" panose="02010609060101010101" pitchFamily="49" charset="-122"/>
                <a:ea typeface="楷体" panose="02010609060101010101" pitchFamily="49" charset="-122"/>
              </a:rPr>
              <a:t>          DW  100  DUP</a:t>
            </a:r>
            <a:r>
              <a:rPr lang="zh-CN" altLang="en-US" sz="2400" b="1" dirty="0">
                <a:latin typeface="楷体" panose="02010609060101010101" pitchFamily="49" charset="-122"/>
                <a:ea typeface="楷体" panose="02010609060101010101" pitchFamily="49" charset="-122"/>
              </a:rPr>
              <a:t>（</a:t>
            </a:r>
            <a:r>
              <a:rPr lang="en-US" altLang="zh-CN" sz="2400" b="1" dirty="0">
                <a:latin typeface="楷体" panose="02010609060101010101" pitchFamily="49" charset="-122"/>
                <a:ea typeface="楷体" panose="02010609060101010101" pitchFamily="49" charset="-122"/>
              </a:rPr>
              <a:t>0</a:t>
            </a:r>
            <a:r>
              <a:rPr lang="zh-CN" altLang="en-US" sz="2400" b="1" dirty="0">
                <a:latin typeface="楷体" panose="02010609060101010101" pitchFamily="49" charset="-122"/>
                <a:ea typeface="楷体" panose="02010609060101010101" pitchFamily="49" charset="-122"/>
              </a:rPr>
              <a:t>）       ；长度</a:t>
            </a:r>
            <a:r>
              <a:rPr lang="en-US" altLang="zh-CN" sz="2400" b="1" dirty="0">
                <a:latin typeface="楷体" panose="02010609060101010101" pitchFamily="49" charset="-122"/>
                <a:ea typeface="楷体" panose="02010609060101010101" pitchFamily="49" charset="-122"/>
              </a:rPr>
              <a:t>100</a:t>
            </a:r>
            <a:r>
              <a:rPr lang="zh-CN" altLang="en-US" sz="2400" b="1" dirty="0">
                <a:latin typeface="楷体" panose="02010609060101010101" pitchFamily="49" charset="-122"/>
                <a:ea typeface="楷体" panose="02010609060101010101" pitchFamily="49" charset="-122"/>
              </a:rPr>
              <a:t>（</a:t>
            </a:r>
            <a:r>
              <a:rPr lang="en-US" altLang="zh-CN" sz="2400" b="1" dirty="0">
                <a:latin typeface="楷体" panose="02010609060101010101" pitchFamily="49" charset="-122"/>
                <a:ea typeface="楷体" panose="02010609060101010101" pitchFamily="49" charset="-122"/>
              </a:rPr>
              <a:t>64H</a:t>
            </a:r>
            <a:r>
              <a:rPr lang="zh-CN" altLang="en-US" sz="2400" b="1" dirty="0">
                <a:latin typeface="楷体" panose="02010609060101010101" pitchFamily="49" charset="-122"/>
                <a:ea typeface="楷体" panose="02010609060101010101" pitchFamily="49" charset="-122"/>
              </a:rPr>
              <a:t>）</a:t>
            </a:r>
            <a:endParaRPr lang="zh-CN" altLang="en-US" sz="2400" b="1" dirty="0">
              <a:latin typeface="楷体" panose="02010609060101010101" pitchFamily="49" charset="-122"/>
              <a:ea typeface="楷体" panose="02010609060101010101" pitchFamily="49" charset="-122"/>
            </a:endParaRPr>
          </a:p>
          <a:p>
            <a:pPr lvl="0"/>
            <a:r>
              <a:rPr lang="zh-CN" altLang="en-US" sz="2400" b="1" dirty="0">
                <a:latin typeface="楷体" panose="02010609060101010101" pitchFamily="49" charset="-122"/>
                <a:ea typeface="楷体" panose="02010609060101010101" pitchFamily="49" charset="-122"/>
              </a:rPr>
              <a:t>      </a:t>
            </a:r>
            <a:r>
              <a:rPr lang="en-US" altLang="zh-CN" sz="2400" b="1" dirty="0">
                <a:latin typeface="楷体" panose="02010609060101010101" pitchFamily="49" charset="-122"/>
                <a:ea typeface="楷体" panose="02010609060101010101" pitchFamily="49" charset="-122"/>
              </a:rPr>
              <a:t>STACK1  ENDS </a:t>
            </a:r>
            <a:endParaRPr lang="en-US" altLang="zh-CN" sz="2400" b="1" dirty="0">
              <a:latin typeface="楷体" panose="02010609060101010101" pitchFamily="49" charset="-122"/>
              <a:ea typeface="楷体" panose="02010609060101010101" pitchFamily="49" charset="-122"/>
            </a:endParaRPr>
          </a:p>
          <a:p>
            <a:pPr lvl="0"/>
            <a:r>
              <a:rPr lang="en-US" altLang="zh-CN" sz="2400" b="1" dirty="0">
                <a:latin typeface="楷体" panose="02010609060101010101" pitchFamily="49" charset="-122"/>
                <a:ea typeface="楷体" panose="02010609060101010101" pitchFamily="49" charset="-122"/>
              </a:rPr>
              <a:t>      </a:t>
            </a:r>
            <a:r>
              <a:rPr lang="zh-CN" altLang="en-US" sz="2400" b="1" dirty="0">
                <a:latin typeface="楷体" panose="02010609060101010101" pitchFamily="49" charset="-122"/>
                <a:ea typeface="楷体" panose="02010609060101010101" pitchFamily="49" charset="-122"/>
              </a:rPr>
              <a:t>。。。。。。。。。。。。。。。。。。。。。。</a:t>
            </a:r>
            <a:endParaRPr lang="zh-CN" altLang="en-US" sz="2400" b="1" dirty="0">
              <a:latin typeface="楷体" panose="02010609060101010101" pitchFamily="49" charset="-122"/>
              <a:ea typeface="楷体" panose="02010609060101010101" pitchFamily="49" charset="-122"/>
            </a:endParaRPr>
          </a:p>
          <a:p>
            <a:pPr lvl="0"/>
            <a:r>
              <a:rPr lang="zh-CN" altLang="en-US" sz="2400" b="1" dirty="0">
                <a:latin typeface="楷体" panose="02010609060101010101" pitchFamily="49" charset="-122"/>
                <a:ea typeface="楷体" panose="02010609060101010101" pitchFamily="49" charset="-122"/>
              </a:rPr>
              <a:t>      </a:t>
            </a:r>
            <a:r>
              <a:rPr lang="en-US" altLang="zh-CN" sz="2400" b="1" dirty="0">
                <a:latin typeface="楷体" panose="02010609060101010101" pitchFamily="49" charset="-122"/>
                <a:ea typeface="楷体" panose="02010609060101010101" pitchFamily="49" charset="-122"/>
              </a:rPr>
              <a:t>PHSH  AX                     </a:t>
            </a:r>
            <a:r>
              <a:rPr lang="zh-CN" altLang="en-US" sz="2400" b="1" dirty="0">
                <a:latin typeface="楷体" panose="02010609060101010101" pitchFamily="49" charset="-122"/>
                <a:ea typeface="楷体" panose="02010609060101010101" pitchFamily="49" charset="-122"/>
              </a:rPr>
              <a:t>；入栈</a:t>
            </a:r>
            <a:endParaRPr lang="zh-CN" altLang="en-US" sz="2400" b="1" dirty="0">
              <a:latin typeface="楷体" panose="02010609060101010101" pitchFamily="49" charset="-122"/>
              <a:ea typeface="楷体" panose="02010609060101010101" pitchFamily="49" charset="-122"/>
            </a:endParaRPr>
          </a:p>
          <a:p>
            <a:pPr lvl="0"/>
            <a:r>
              <a:rPr lang="zh-CN" altLang="en-US" sz="2400" b="1" dirty="0">
                <a:latin typeface="楷体" panose="02010609060101010101" pitchFamily="49" charset="-122"/>
                <a:ea typeface="楷体" panose="02010609060101010101" pitchFamily="49" charset="-122"/>
              </a:rPr>
              <a:t>      </a:t>
            </a:r>
            <a:r>
              <a:rPr lang="en-US" altLang="zh-CN" sz="2400" b="1" dirty="0">
                <a:latin typeface="楷体" panose="02010609060101010101" pitchFamily="49" charset="-122"/>
                <a:ea typeface="楷体" panose="02010609060101010101" pitchFamily="49" charset="-122"/>
              </a:rPr>
              <a:t>PUSH  DS</a:t>
            </a:r>
            <a:endParaRPr lang="en-US" altLang="zh-CN" sz="2400" b="1" dirty="0">
              <a:latin typeface="楷体" panose="02010609060101010101" pitchFamily="49" charset="-122"/>
              <a:ea typeface="楷体" panose="02010609060101010101" pitchFamily="49" charset="-122"/>
            </a:endParaRPr>
          </a:p>
          <a:p>
            <a:pPr lvl="0"/>
            <a:r>
              <a:rPr lang="en-US" altLang="zh-CN" sz="2400" b="1" dirty="0">
                <a:latin typeface="楷体" panose="02010609060101010101" pitchFamily="49" charset="-122"/>
                <a:ea typeface="楷体" panose="02010609060101010101" pitchFamily="49" charset="-122"/>
              </a:rPr>
              <a:t>      PUSH  DATA-WORD</a:t>
            </a:r>
            <a:endParaRPr lang="en-US" altLang="zh-CN" sz="2400" b="1" dirty="0">
              <a:latin typeface="楷体" panose="02010609060101010101" pitchFamily="49" charset="-122"/>
              <a:ea typeface="楷体" panose="02010609060101010101" pitchFamily="49" charset="-122"/>
            </a:endParaRPr>
          </a:p>
          <a:p>
            <a:pPr lvl="0"/>
            <a:r>
              <a:rPr lang="en-US" altLang="zh-CN" sz="2400" b="1" dirty="0">
                <a:latin typeface="楷体" panose="02010609060101010101" pitchFamily="49" charset="-122"/>
                <a:ea typeface="楷体" panose="02010609060101010101" pitchFamily="49" charset="-122"/>
              </a:rPr>
              <a:t>      PUSHF</a:t>
            </a:r>
            <a:endParaRPr lang="en-US" altLang="zh-CN" sz="2400" b="1" dirty="0">
              <a:latin typeface="楷体" panose="02010609060101010101" pitchFamily="49" charset="-122"/>
              <a:ea typeface="楷体" panose="02010609060101010101" pitchFamily="49" charset="-122"/>
            </a:endParaRPr>
          </a:p>
          <a:p>
            <a:pPr lvl="0"/>
            <a:r>
              <a:rPr lang="en-US" altLang="zh-CN" sz="2400" b="1" dirty="0">
                <a:latin typeface="楷体" panose="02010609060101010101" pitchFamily="49" charset="-122"/>
                <a:ea typeface="楷体" panose="02010609060101010101" pitchFamily="49" charset="-122"/>
              </a:rPr>
              <a:t>      </a:t>
            </a:r>
            <a:r>
              <a:rPr lang="zh-CN" altLang="en-US" sz="2400" b="1" dirty="0">
                <a:latin typeface="楷体" panose="02010609060101010101" pitchFamily="49" charset="-122"/>
                <a:ea typeface="楷体" panose="02010609060101010101" pitchFamily="49" charset="-122"/>
              </a:rPr>
              <a:t>。。。。。。。。。。。。。。。。。。。。。。</a:t>
            </a:r>
            <a:endParaRPr lang="zh-CN" altLang="en-US" sz="2400" b="1" dirty="0">
              <a:latin typeface="楷体" panose="02010609060101010101" pitchFamily="49" charset="-122"/>
              <a:ea typeface="楷体" panose="02010609060101010101" pitchFamily="49" charset="-122"/>
            </a:endParaRPr>
          </a:p>
          <a:p>
            <a:pPr lvl="0"/>
            <a:r>
              <a:rPr lang="zh-CN" altLang="en-US" sz="2400" b="1" dirty="0">
                <a:latin typeface="楷体" panose="02010609060101010101" pitchFamily="49" charset="-122"/>
                <a:ea typeface="楷体" panose="02010609060101010101" pitchFamily="49" charset="-122"/>
              </a:rPr>
              <a:t>      </a:t>
            </a:r>
            <a:r>
              <a:rPr lang="en-US" altLang="zh-CN" sz="2400" b="1" dirty="0">
                <a:latin typeface="楷体" panose="02010609060101010101" pitchFamily="49" charset="-122"/>
                <a:ea typeface="楷体" panose="02010609060101010101" pitchFamily="49" charset="-122"/>
              </a:rPr>
              <a:t>POPF                          </a:t>
            </a:r>
            <a:r>
              <a:rPr lang="zh-CN" altLang="en-US" sz="2400" b="1" dirty="0">
                <a:latin typeface="楷体" panose="02010609060101010101" pitchFamily="49" charset="-122"/>
                <a:ea typeface="楷体" panose="02010609060101010101" pitchFamily="49" charset="-122"/>
              </a:rPr>
              <a:t>；出栈</a:t>
            </a:r>
            <a:endParaRPr lang="zh-CN" altLang="en-US" sz="2400" b="1" dirty="0">
              <a:latin typeface="楷体" panose="02010609060101010101" pitchFamily="49" charset="-122"/>
              <a:ea typeface="楷体" panose="02010609060101010101" pitchFamily="49" charset="-122"/>
            </a:endParaRPr>
          </a:p>
          <a:p>
            <a:pPr lvl="0"/>
            <a:r>
              <a:rPr lang="zh-CN" altLang="en-US" sz="2400" b="1" dirty="0">
                <a:latin typeface="楷体" panose="02010609060101010101" pitchFamily="49" charset="-122"/>
                <a:ea typeface="楷体" panose="02010609060101010101" pitchFamily="49" charset="-122"/>
              </a:rPr>
              <a:t>      </a:t>
            </a:r>
            <a:r>
              <a:rPr lang="en-US" altLang="zh-CN" sz="2400" b="1" dirty="0">
                <a:latin typeface="楷体" panose="02010609060101010101" pitchFamily="49" charset="-122"/>
                <a:ea typeface="楷体" panose="02010609060101010101" pitchFamily="49" charset="-122"/>
              </a:rPr>
              <a:t>POP  DATA-WORD</a:t>
            </a:r>
            <a:endParaRPr lang="en-US" altLang="zh-CN" sz="2400" b="1" dirty="0">
              <a:latin typeface="楷体" panose="02010609060101010101" pitchFamily="49" charset="-122"/>
              <a:ea typeface="楷体" panose="02010609060101010101" pitchFamily="49" charset="-122"/>
            </a:endParaRPr>
          </a:p>
          <a:p>
            <a:pPr lvl="0"/>
            <a:r>
              <a:rPr lang="en-US" altLang="zh-CN" sz="2400" b="1" dirty="0">
                <a:latin typeface="楷体" panose="02010609060101010101" pitchFamily="49" charset="-122"/>
                <a:ea typeface="楷体" panose="02010609060101010101" pitchFamily="49" charset="-122"/>
              </a:rPr>
              <a:t>      POP  DS</a:t>
            </a:r>
            <a:endParaRPr lang="en-US" altLang="zh-CN" sz="2400" b="1" dirty="0">
              <a:latin typeface="楷体" panose="02010609060101010101" pitchFamily="49" charset="-122"/>
              <a:ea typeface="楷体" panose="02010609060101010101" pitchFamily="49" charset="-122"/>
            </a:endParaRPr>
          </a:p>
          <a:p>
            <a:pPr lvl="0"/>
            <a:r>
              <a:rPr lang="en-US" altLang="zh-CN" sz="2400" b="1" dirty="0">
                <a:latin typeface="楷体" panose="02010609060101010101" pitchFamily="49" charset="-122"/>
                <a:ea typeface="楷体" panose="02010609060101010101" pitchFamily="49" charset="-122"/>
              </a:rPr>
              <a:t>      POP  AX </a:t>
            </a:r>
            <a:endParaRPr lang="en-US" altLang="zh-CN" sz="2400" b="1" dirty="0">
              <a:latin typeface="楷体" panose="02010609060101010101" pitchFamily="49" charset="-122"/>
              <a:ea typeface="楷体" panose="020106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2"/>
                                        </p:tgtEl>
                                        <p:attrNameLst>
                                          <p:attrName>style.visibility</p:attrName>
                                        </p:attrNameLst>
                                      </p:cBhvr>
                                      <p:to>
                                        <p:strVal val="visible"/>
                                      </p:to>
                                    </p:set>
                                    <p:animEffect transition="in" filter="wipe(left)">
                                      <p:cBhvr>
                                        <p:cTn id="7" dur="500"/>
                                        <p:tgtEl>
                                          <p:spTgt spid="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9165780" cy="6909474"/>
          </a:xfrm>
          <a:prstGeom prst="rect">
            <a:avLst/>
          </a:prstGeom>
        </p:spPr>
      </p:pic>
      <p:sp>
        <p:nvSpPr>
          <p:cNvPr id="22" name="矩形 21"/>
          <p:cNvSpPr/>
          <p:nvPr/>
        </p:nvSpPr>
        <p:spPr>
          <a:xfrm>
            <a:off x="-9030" y="0"/>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1" i="0" u="none" strike="noStrike" kern="1200" cap="none" spc="0" normalizeH="0" baseline="0" noProof="0" dirty="0">
                <a:ln>
                  <a:noFill/>
                </a:ln>
                <a:solidFill>
                  <a:prstClr val="white"/>
                </a:solidFill>
                <a:effectLst/>
                <a:uLnTx/>
                <a:uFillTx/>
                <a:latin typeface="隶书" panose="02010509060101010101" pitchFamily="49" charset="-122"/>
                <a:ea typeface="隶书" panose="02010509060101010101" pitchFamily="49" charset="-122"/>
                <a:cs typeface="+mn-cs"/>
              </a:rPr>
              <a:t>二、寻址方式</a:t>
            </a:r>
            <a:endParaRPr kumimoji="0" lang="zh-CN" altLang="en-US" sz="2800" b="1" i="0" u="none" strike="noStrike" kern="1200" cap="none" spc="0" normalizeH="0" baseline="0" noProof="0" dirty="0">
              <a:ln>
                <a:noFill/>
              </a:ln>
              <a:solidFill>
                <a:prstClr val="white"/>
              </a:solidFill>
              <a:effectLst/>
              <a:uLnTx/>
              <a:uFillTx/>
              <a:latin typeface="隶书" panose="02010509060101010101" pitchFamily="49" charset="-122"/>
              <a:ea typeface="隶书" panose="02010509060101010101" pitchFamily="49" charset="-122"/>
              <a:cs typeface="+mn-cs"/>
            </a:endParaRPr>
          </a:p>
        </p:txBody>
      </p:sp>
      <p:cxnSp>
        <p:nvCxnSpPr>
          <p:cNvPr id="31" name="直接连接符 30"/>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defRPr/>
            </a:pPr>
            <a:fld id="{57679EE3-8094-4747-B1CC-17C81811A629}" type="datetime1">
              <a:rPr kumimoji="0" lang="zh-CN" altLang="en-US" sz="1200" b="0" i="0" u="none" strike="noStrike" kern="1200" cap="none" spc="0" normalizeH="0" baseline="0" noProof="0" smtClean="0">
                <a:ln>
                  <a:noFill/>
                </a:ln>
                <a:solidFill>
                  <a:prstClr val="black">
                    <a:tint val="75000"/>
                  </a:prstClr>
                </a:solidFill>
                <a:effectLst/>
                <a:uLnTx/>
                <a:uFillTx/>
                <a:latin typeface="Calibri" panose="020F0502020204030204"/>
                <a:ea typeface="等线" panose="02010600030101010101" pitchFamily="2" charset="-122"/>
                <a:cs typeface="+mn-cs"/>
              </a:rPr>
            </a:fld>
            <a:endParaRPr kumimoji="0" lang="zh-CN" altLang="en-US" sz="1200" b="0" i="0" u="none" strike="noStrike" kern="1200" cap="none" spc="0" normalizeH="0" baseline="0" noProof="0" dirty="0">
              <a:ln>
                <a:noFill/>
              </a:ln>
              <a:solidFill>
                <a:prstClr val="black">
                  <a:tint val="75000"/>
                </a:prstClr>
              </a:solidFill>
              <a:effectLst/>
              <a:uLnTx/>
              <a:uFillTx/>
              <a:latin typeface="Calibri" panose="020F0502020204030204"/>
              <a:ea typeface="等线"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rPr>
              <a:t>计算机组成原理</a:t>
            </a:r>
            <a:r>
              <a:rPr kumimoji="0" lang="en-US" altLang="zh-CN" sz="12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rPr>
              <a:t>--</a:t>
            </a:r>
            <a:r>
              <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rPr>
              <a:t>第二章 指令系统</a:t>
            </a:r>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endParaRPr>
          </a:p>
        </p:txBody>
      </p:sp>
      <p:sp>
        <p:nvSpPr>
          <p:cNvPr id="8" name="灯片编号占位符 7"/>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CD331227-691F-4B7F-8493-F4368ED92163}" type="slidenum">
              <a:rPr kumimoji="0" lang="zh-CN" altLang="en-US" sz="1200" b="0" i="0" u="none" strike="noStrike" kern="1200" cap="none" spc="0" normalizeH="0" baseline="0" noProof="0" smtClean="0">
                <a:ln>
                  <a:noFill/>
                </a:ln>
                <a:solidFill>
                  <a:prstClr val="black">
                    <a:tint val="75000"/>
                  </a:prstClr>
                </a:solidFill>
                <a:effectLst/>
                <a:uLnTx/>
                <a:uFillTx/>
                <a:latin typeface="Calibri" panose="020F0502020204030204"/>
                <a:ea typeface="等线" panose="02010600030101010101" pitchFamily="2" charset="-122"/>
                <a:cs typeface="+mn-cs"/>
              </a:rPr>
            </a:fld>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endParaRPr>
          </a:p>
        </p:txBody>
      </p:sp>
      <p:sp>
        <p:nvSpPr>
          <p:cNvPr id="17" name="Text Box 4"/>
          <p:cNvSpPr txBox="1"/>
          <p:nvPr/>
        </p:nvSpPr>
        <p:spPr>
          <a:xfrm>
            <a:off x="141423" y="815398"/>
            <a:ext cx="6723833" cy="637675"/>
          </a:xfrm>
          <a:prstGeom prst="rect">
            <a:avLst/>
          </a:prstGeom>
          <a:noFill/>
          <a:ln w="9525">
            <a:noFill/>
          </a:ln>
        </p:spPr>
        <p:txBody>
          <a:bodyPr wrap="square" anchor="t">
            <a:spAutoFit/>
          </a:bodyPr>
          <a:lstStyle/>
          <a:p>
            <a:pPr lvl="0">
              <a:lnSpc>
                <a:spcPct val="150000"/>
              </a:lnSpc>
            </a:pPr>
            <a:r>
              <a:rPr kumimoji="0" lang="zh-CN" altLang="en-US" sz="2800" b="1" i="0" u="none" strike="noStrike" kern="1200" cap="none" spc="0" normalizeH="0" baseline="0" noProof="0" dirty="0">
                <a:ln>
                  <a:noFill/>
                </a:ln>
                <a:solidFill>
                  <a:srgbClr val="DF3C09"/>
                </a:solidFill>
                <a:effectLst/>
                <a:uLnTx/>
                <a:uFillTx/>
                <a:latin typeface="楷体" panose="02010609060101010101" pitchFamily="49" charset="-122"/>
                <a:ea typeface="楷体" panose="02010609060101010101" pitchFamily="49" charset="-122"/>
                <a:cs typeface="+mn-cs"/>
              </a:rPr>
              <a:t>（</a:t>
            </a:r>
            <a:r>
              <a:rPr lang="en-US" altLang="zh-CN" sz="2800" b="1" dirty="0">
                <a:solidFill>
                  <a:srgbClr val="DF3C09"/>
                </a:solidFill>
                <a:latin typeface="楷体" panose="02010609060101010101" pitchFamily="49" charset="-122"/>
                <a:ea typeface="楷体" panose="02010609060101010101" pitchFamily="49" charset="-122"/>
              </a:rPr>
              <a:t>3</a:t>
            </a:r>
            <a:r>
              <a:rPr lang="zh-CN" altLang="en-US" sz="2800" b="1" dirty="0">
                <a:solidFill>
                  <a:srgbClr val="DF3C09"/>
                </a:solidFill>
                <a:latin typeface="楷体" panose="02010609060101010101" pitchFamily="49" charset="-122"/>
                <a:ea typeface="楷体" panose="02010609060101010101" pitchFamily="49" charset="-122"/>
              </a:rPr>
              <a:t>）间接寻址及其变形</a:t>
            </a:r>
            <a:endParaRPr kumimoji="0" lang="en-US" altLang="zh-CN" sz="2800" b="1" i="0" u="none" strike="noStrike" kern="1200" cap="none" spc="0" normalizeH="0" baseline="0" noProof="0" dirty="0">
              <a:ln>
                <a:noFill/>
              </a:ln>
              <a:solidFill>
                <a:srgbClr val="DF3C09"/>
              </a:solidFill>
              <a:effectLst/>
              <a:uLnTx/>
              <a:uFillTx/>
              <a:latin typeface="楷体" panose="02010609060101010101" pitchFamily="49" charset="-122"/>
              <a:ea typeface="楷体" panose="02010609060101010101" pitchFamily="49" charset="-122"/>
              <a:cs typeface="+mn-cs"/>
            </a:endParaRPr>
          </a:p>
        </p:txBody>
      </p:sp>
      <p:sp>
        <p:nvSpPr>
          <p:cNvPr id="16" name="Text Box 4"/>
          <p:cNvSpPr txBox="1"/>
          <p:nvPr/>
        </p:nvSpPr>
        <p:spPr>
          <a:xfrm>
            <a:off x="155215" y="1482101"/>
            <a:ext cx="8833569" cy="3869329"/>
          </a:xfrm>
          <a:prstGeom prst="rect">
            <a:avLst/>
          </a:prstGeom>
          <a:noFill/>
          <a:ln w="9525">
            <a:noFill/>
          </a:ln>
        </p:spPr>
        <p:txBody>
          <a:bodyPr wrap="square" anchor="t">
            <a:spAutoFit/>
          </a:bodyPr>
          <a:lstStyle/>
          <a:p>
            <a:pPr lvl="0">
              <a:lnSpc>
                <a:spcPct val="150000"/>
              </a:lnSpc>
            </a:pPr>
            <a:r>
              <a:rPr lang="zh-CN" altLang="en-US" sz="2800" b="1" dirty="0">
                <a:solidFill>
                  <a:srgbClr val="0563C1"/>
                </a:solidFill>
                <a:latin typeface="楷体" panose="02010609060101010101" pitchFamily="49" charset="-122"/>
                <a:ea typeface="楷体" panose="02010609060101010101" pitchFamily="49" charset="-122"/>
              </a:rPr>
              <a:t>⑥多重间接寻址（主存多重间接寻址）方式</a:t>
            </a:r>
            <a:endParaRPr lang="en-US" altLang="zh-CN" sz="2800" b="1" dirty="0">
              <a:solidFill>
                <a:srgbClr val="0563C1"/>
              </a:solidFill>
              <a:latin typeface="楷体" panose="02010609060101010101" pitchFamily="49" charset="-122"/>
              <a:ea typeface="楷体" panose="02010609060101010101" pitchFamily="49" charset="-122"/>
            </a:endParaRPr>
          </a:p>
          <a:p>
            <a:pPr lvl="0">
              <a:lnSpc>
                <a:spcPct val="150000"/>
              </a:lnSpc>
            </a:pPr>
            <a:r>
              <a:rPr lang="zh-CN" altLang="en-US" sz="2800" b="1" dirty="0">
                <a:latin typeface="楷体" panose="02010609060101010101" pitchFamily="49" charset="-122"/>
                <a:ea typeface="楷体" panose="02010609060101010101" pitchFamily="49" charset="-122"/>
              </a:rPr>
              <a:t>上述间址方式均只有</a:t>
            </a:r>
            <a:r>
              <a:rPr lang="zh-CN" altLang="en-US" sz="2800" b="1" dirty="0">
                <a:solidFill>
                  <a:srgbClr val="DF3C09"/>
                </a:solidFill>
                <a:latin typeface="楷体" panose="02010609060101010101" pitchFamily="49" charset="-122"/>
                <a:ea typeface="楷体" panose="02010609060101010101" pitchFamily="49" charset="-122"/>
              </a:rPr>
              <a:t>一层间址</a:t>
            </a:r>
            <a:r>
              <a:rPr lang="zh-CN" altLang="en-US" sz="2800" b="1" dirty="0">
                <a:latin typeface="楷体" panose="02010609060101010101" pitchFamily="49" charset="-122"/>
                <a:ea typeface="楷体" panose="02010609060101010101" pitchFamily="49" charset="-122"/>
              </a:rPr>
              <a:t>。</a:t>
            </a:r>
            <a:endParaRPr lang="en-US" altLang="zh-CN" sz="2800" b="1" dirty="0">
              <a:latin typeface="楷体" panose="02010609060101010101" pitchFamily="49" charset="-122"/>
              <a:ea typeface="楷体" panose="02010609060101010101" pitchFamily="49" charset="-122"/>
            </a:endParaRPr>
          </a:p>
          <a:p>
            <a:pPr lvl="0">
              <a:lnSpc>
                <a:spcPct val="150000"/>
              </a:lnSpc>
            </a:pPr>
            <a:r>
              <a:rPr lang="zh-CN" altLang="en-US" sz="2800" b="1" dirty="0">
                <a:latin typeface="楷体" panose="02010609060101010101" pitchFamily="49" charset="-122"/>
                <a:ea typeface="楷体" panose="02010609060101010101" pitchFamily="49" charset="-122"/>
              </a:rPr>
              <a:t>有的机器允许</a:t>
            </a:r>
            <a:r>
              <a:rPr lang="zh-CN" altLang="en-US" sz="2800" b="1" dirty="0">
                <a:solidFill>
                  <a:srgbClr val="FF0E0E"/>
                </a:solidFill>
                <a:latin typeface="楷体" panose="02010609060101010101" pitchFamily="49" charset="-122"/>
                <a:ea typeface="楷体" panose="02010609060101010101" pitchFamily="49" charset="-122"/>
              </a:rPr>
              <a:t>多重间址</a:t>
            </a:r>
            <a:r>
              <a:rPr lang="en-US" altLang="zh-CN" sz="2800" b="1" dirty="0">
                <a:latin typeface="楷体" panose="02010609060101010101" pitchFamily="49" charset="-122"/>
                <a:ea typeface="楷体" panose="02010609060101010101" pitchFamily="49" charset="-122"/>
              </a:rPr>
              <a:t>,</a:t>
            </a:r>
            <a:r>
              <a:rPr lang="zh-CN" altLang="en-US" sz="2800" b="1" dirty="0">
                <a:latin typeface="楷体" panose="02010609060101010101" pitchFamily="49" charset="-122"/>
                <a:ea typeface="楷体" panose="02010609060101010101" pitchFamily="49" charset="-122"/>
              </a:rPr>
              <a:t>即根据指令找到间址单元</a:t>
            </a:r>
            <a:r>
              <a:rPr lang="en-US" altLang="zh-CN" sz="2800" b="1" dirty="0">
                <a:latin typeface="楷体" panose="02010609060101010101" pitchFamily="49" charset="-122"/>
                <a:ea typeface="楷体" panose="02010609060101010101" pitchFamily="49" charset="-122"/>
              </a:rPr>
              <a:t>,</a:t>
            </a:r>
            <a:r>
              <a:rPr lang="zh-CN" altLang="en-US" sz="2800" b="1" dirty="0">
                <a:latin typeface="楷体" panose="02010609060101010101" pitchFamily="49" charset="-122"/>
                <a:ea typeface="楷体" panose="02010609060101010101" pitchFamily="49" charset="-122"/>
              </a:rPr>
              <a:t>其中的内容还不是操作数地址</a:t>
            </a:r>
            <a:r>
              <a:rPr lang="en-US" altLang="zh-CN" sz="2800" b="1" dirty="0">
                <a:latin typeface="楷体" panose="02010609060101010101" pitchFamily="49" charset="-122"/>
                <a:ea typeface="楷体" panose="02010609060101010101" pitchFamily="49" charset="-122"/>
              </a:rPr>
              <a:t>,</a:t>
            </a:r>
            <a:r>
              <a:rPr lang="zh-CN" altLang="en-US" sz="2800" b="1" dirty="0">
                <a:latin typeface="楷体" panose="02010609060101010101" pitchFamily="49" charset="-122"/>
                <a:ea typeface="楷体" panose="02010609060101010101" pitchFamily="49" charset="-122"/>
              </a:rPr>
              <a:t>而是又一层间址单元的地址；根据该地址访问又一层间址单元</a:t>
            </a:r>
            <a:r>
              <a:rPr lang="en-US" altLang="zh-CN" sz="2800" b="1" dirty="0">
                <a:latin typeface="楷体" panose="02010609060101010101" pitchFamily="49" charset="-122"/>
                <a:ea typeface="楷体" panose="02010609060101010101" pitchFamily="49" charset="-122"/>
              </a:rPr>
              <a:t>,</a:t>
            </a:r>
            <a:r>
              <a:rPr lang="zh-CN" altLang="en-US" sz="2800" b="1" dirty="0">
                <a:latin typeface="楷体" panose="02010609060101010101" pitchFamily="49" charset="-122"/>
                <a:ea typeface="楷体" panose="02010609060101010101" pitchFamily="49" charset="-122"/>
              </a:rPr>
              <a:t>取出来的才是操作数地址</a:t>
            </a:r>
            <a:r>
              <a:rPr lang="en-US" altLang="zh-CN" sz="2800" b="1" dirty="0">
                <a:latin typeface="楷体" panose="02010609060101010101" pitchFamily="49" charset="-122"/>
                <a:ea typeface="楷体" panose="02010609060101010101" pitchFamily="49" charset="-122"/>
              </a:rPr>
              <a:t>(</a:t>
            </a:r>
            <a:r>
              <a:rPr lang="zh-CN" altLang="en-US" sz="2800" b="1" dirty="0">
                <a:latin typeface="楷体" panose="02010609060101010101" pitchFamily="49" charset="-122"/>
                <a:ea typeface="楷体" panose="02010609060101010101" pitchFamily="49" charset="-122"/>
              </a:rPr>
              <a:t>存放操作数的存储单元的地址码</a:t>
            </a:r>
            <a:r>
              <a:rPr lang="en-US" altLang="zh-CN" sz="2800" b="1" dirty="0">
                <a:latin typeface="楷体" panose="02010609060101010101" pitchFamily="49" charset="-122"/>
                <a:ea typeface="楷体" panose="02010609060101010101" pitchFamily="49" charset="-122"/>
              </a:rPr>
              <a:t>)</a:t>
            </a:r>
            <a:r>
              <a:rPr lang="zh-CN" altLang="en-US" sz="2800" b="1" dirty="0">
                <a:latin typeface="楷体" panose="02010609060101010101" pitchFamily="49" charset="-122"/>
                <a:ea typeface="楷体" panose="02010609060101010101" pitchFamily="49" charset="-122"/>
              </a:rPr>
              <a:t>。</a:t>
            </a:r>
            <a:endParaRPr lang="en-US" altLang="zh-CN" sz="2800" b="1" dirty="0">
              <a:latin typeface="楷体" panose="02010609060101010101" pitchFamily="49" charset="-122"/>
              <a:ea typeface="楷体" panose="020106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animEffect transition="in" filter="wipe(left)">
                                      <p:cBhvr>
                                        <p:cTn id="7" dur="500"/>
                                        <p:tgtEl>
                                          <p:spTgt spid="1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6">
                                            <p:txEl>
                                              <p:pRg st="1" end="1"/>
                                            </p:txEl>
                                          </p:spTgt>
                                        </p:tgtEl>
                                        <p:attrNameLst>
                                          <p:attrName>style.visibility</p:attrName>
                                        </p:attrNameLst>
                                      </p:cBhvr>
                                      <p:to>
                                        <p:strVal val="visible"/>
                                      </p:to>
                                    </p:set>
                                    <p:animEffect transition="in" filter="wipe(left)">
                                      <p:cBhvr>
                                        <p:cTn id="12" dur="500"/>
                                        <p:tgtEl>
                                          <p:spTgt spid="1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6">
                                            <p:txEl>
                                              <p:pRg st="2" end="2"/>
                                            </p:txEl>
                                          </p:spTgt>
                                        </p:tgtEl>
                                        <p:attrNameLst>
                                          <p:attrName>style.visibility</p:attrName>
                                        </p:attrNameLst>
                                      </p:cBhvr>
                                      <p:to>
                                        <p:strVal val="visible"/>
                                      </p:to>
                                    </p:set>
                                    <p:animEffect transition="in" filter="wipe(left)">
                                      <p:cBhvr>
                                        <p:cTn id="17" dur="500"/>
                                        <p:tgtEl>
                                          <p:spTgt spid="1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uild="p"/>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9165780" cy="6909474"/>
          </a:xfrm>
          <a:prstGeom prst="rect">
            <a:avLst/>
          </a:prstGeom>
        </p:spPr>
      </p:pic>
      <p:sp>
        <p:nvSpPr>
          <p:cNvPr id="22" name="矩形 21"/>
          <p:cNvSpPr/>
          <p:nvPr/>
        </p:nvSpPr>
        <p:spPr>
          <a:xfrm>
            <a:off x="-9030" y="0"/>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1" i="0" u="none" strike="noStrike" kern="1200" cap="none" spc="0" normalizeH="0" baseline="0" noProof="0" dirty="0">
                <a:ln>
                  <a:noFill/>
                </a:ln>
                <a:solidFill>
                  <a:prstClr val="white"/>
                </a:solidFill>
                <a:effectLst/>
                <a:uLnTx/>
                <a:uFillTx/>
                <a:latin typeface="隶书" panose="02010509060101010101" pitchFamily="49" charset="-122"/>
                <a:ea typeface="隶书" panose="02010509060101010101" pitchFamily="49" charset="-122"/>
                <a:cs typeface="+mn-cs"/>
              </a:rPr>
              <a:t>二、寻址方式</a:t>
            </a:r>
            <a:endParaRPr kumimoji="0" lang="zh-CN" altLang="en-US" sz="2800" b="1" i="0" u="none" strike="noStrike" kern="1200" cap="none" spc="0" normalizeH="0" baseline="0" noProof="0" dirty="0">
              <a:ln>
                <a:noFill/>
              </a:ln>
              <a:solidFill>
                <a:prstClr val="white"/>
              </a:solidFill>
              <a:effectLst/>
              <a:uLnTx/>
              <a:uFillTx/>
              <a:latin typeface="隶书" panose="02010509060101010101" pitchFamily="49" charset="-122"/>
              <a:ea typeface="隶书" panose="02010509060101010101" pitchFamily="49" charset="-122"/>
              <a:cs typeface="+mn-cs"/>
            </a:endParaRPr>
          </a:p>
        </p:txBody>
      </p:sp>
      <p:cxnSp>
        <p:nvCxnSpPr>
          <p:cNvPr id="31" name="直接连接符 30"/>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defRPr/>
            </a:pPr>
            <a:fld id="{48919794-ECCF-4BBC-821B-D7A488BC66B9}" type="datetime1">
              <a:rPr kumimoji="0" lang="zh-CN" altLang="en-US" sz="1200" b="0" i="0" u="none" strike="noStrike" kern="1200" cap="none" spc="0" normalizeH="0" baseline="0" noProof="0" smtClean="0">
                <a:ln>
                  <a:noFill/>
                </a:ln>
                <a:solidFill>
                  <a:prstClr val="black">
                    <a:tint val="75000"/>
                  </a:prstClr>
                </a:solidFill>
                <a:effectLst/>
                <a:uLnTx/>
                <a:uFillTx/>
                <a:latin typeface="Calibri" panose="020F0502020204030204"/>
                <a:ea typeface="等线" panose="02010600030101010101" pitchFamily="2" charset="-122"/>
                <a:cs typeface="+mn-cs"/>
              </a:rPr>
            </a:fld>
            <a:endParaRPr kumimoji="0" lang="zh-CN" altLang="en-US" sz="1200" b="0" i="0" u="none" strike="noStrike" kern="1200" cap="none" spc="0" normalizeH="0" baseline="0" noProof="0" dirty="0">
              <a:ln>
                <a:noFill/>
              </a:ln>
              <a:solidFill>
                <a:prstClr val="black">
                  <a:tint val="75000"/>
                </a:prstClr>
              </a:solidFill>
              <a:effectLst/>
              <a:uLnTx/>
              <a:uFillTx/>
              <a:latin typeface="Calibri" panose="020F0502020204030204"/>
              <a:ea typeface="等线"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rPr>
              <a:t>计算机组成原理</a:t>
            </a:r>
            <a:r>
              <a:rPr kumimoji="0" lang="en-US" altLang="zh-CN" sz="12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rPr>
              <a:t>--</a:t>
            </a:r>
            <a:r>
              <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rPr>
              <a:t>第二章 指令系统</a:t>
            </a:r>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endParaRPr>
          </a:p>
        </p:txBody>
      </p:sp>
      <p:sp>
        <p:nvSpPr>
          <p:cNvPr id="8" name="灯片编号占位符 7"/>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CD331227-691F-4B7F-8493-F4368ED92163}" type="slidenum">
              <a:rPr kumimoji="0" lang="zh-CN" altLang="en-US" sz="1200" b="0" i="0" u="none" strike="noStrike" kern="1200" cap="none" spc="0" normalizeH="0" baseline="0" noProof="0" smtClean="0">
                <a:ln>
                  <a:noFill/>
                </a:ln>
                <a:solidFill>
                  <a:prstClr val="black">
                    <a:tint val="75000"/>
                  </a:prstClr>
                </a:solidFill>
                <a:effectLst/>
                <a:uLnTx/>
                <a:uFillTx/>
                <a:latin typeface="Calibri" panose="020F0502020204030204"/>
                <a:ea typeface="等线" panose="02010600030101010101" pitchFamily="2" charset="-122"/>
                <a:cs typeface="+mn-cs"/>
              </a:rPr>
            </a:fld>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endParaRPr>
          </a:p>
        </p:txBody>
      </p:sp>
      <p:sp>
        <p:nvSpPr>
          <p:cNvPr id="17" name="Text Box 4"/>
          <p:cNvSpPr txBox="1"/>
          <p:nvPr/>
        </p:nvSpPr>
        <p:spPr>
          <a:xfrm>
            <a:off x="141423" y="815398"/>
            <a:ext cx="6723833" cy="637675"/>
          </a:xfrm>
          <a:prstGeom prst="rect">
            <a:avLst/>
          </a:prstGeom>
          <a:noFill/>
          <a:ln w="9525">
            <a:noFill/>
          </a:ln>
        </p:spPr>
        <p:txBody>
          <a:bodyPr wrap="square" anchor="t">
            <a:spAutoFit/>
          </a:bodyPr>
          <a:lstStyle/>
          <a:p>
            <a:pPr lvl="0">
              <a:lnSpc>
                <a:spcPct val="150000"/>
              </a:lnSpc>
            </a:pPr>
            <a:r>
              <a:rPr kumimoji="0" lang="zh-CN" altLang="en-US" sz="2800" b="1" i="0" u="none" strike="noStrike" kern="1200" cap="none" spc="0" normalizeH="0" baseline="0" noProof="0" dirty="0">
                <a:ln>
                  <a:noFill/>
                </a:ln>
                <a:solidFill>
                  <a:srgbClr val="DF3C09"/>
                </a:solidFill>
                <a:effectLst/>
                <a:uLnTx/>
                <a:uFillTx/>
                <a:latin typeface="楷体" panose="02010609060101010101" pitchFamily="49" charset="-122"/>
                <a:ea typeface="楷体" panose="02010609060101010101" pitchFamily="49" charset="-122"/>
                <a:cs typeface="+mn-cs"/>
              </a:rPr>
              <a:t>（</a:t>
            </a:r>
            <a:r>
              <a:rPr lang="en-US" altLang="zh-CN" sz="2800" b="1" dirty="0">
                <a:solidFill>
                  <a:srgbClr val="DF3C09"/>
                </a:solidFill>
                <a:latin typeface="楷体" panose="02010609060101010101" pitchFamily="49" charset="-122"/>
                <a:ea typeface="楷体" panose="02010609060101010101" pitchFamily="49" charset="-122"/>
              </a:rPr>
              <a:t>3</a:t>
            </a:r>
            <a:r>
              <a:rPr lang="zh-CN" altLang="en-US" sz="2800" b="1" dirty="0">
                <a:solidFill>
                  <a:srgbClr val="DF3C09"/>
                </a:solidFill>
                <a:latin typeface="楷体" panose="02010609060101010101" pitchFamily="49" charset="-122"/>
                <a:ea typeface="楷体" panose="02010609060101010101" pitchFamily="49" charset="-122"/>
              </a:rPr>
              <a:t>）间接寻址及其变形</a:t>
            </a:r>
            <a:endParaRPr kumimoji="0" lang="en-US" altLang="zh-CN" sz="2800" b="1" i="0" u="none" strike="noStrike" kern="1200" cap="none" spc="0" normalizeH="0" baseline="0" noProof="0" dirty="0">
              <a:ln>
                <a:noFill/>
              </a:ln>
              <a:solidFill>
                <a:srgbClr val="DF3C09"/>
              </a:solidFill>
              <a:effectLst/>
              <a:uLnTx/>
              <a:uFillTx/>
              <a:latin typeface="楷体" panose="02010609060101010101" pitchFamily="49" charset="-122"/>
              <a:ea typeface="楷体" panose="02010609060101010101" pitchFamily="49" charset="-122"/>
              <a:cs typeface="+mn-cs"/>
            </a:endParaRPr>
          </a:p>
        </p:txBody>
      </p:sp>
      <p:sp>
        <p:nvSpPr>
          <p:cNvPr id="16" name="Text Box 4"/>
          <p:cNvSpPr txBox="1"/>
          <p:nvPr/>
        </p:nvSpPr>
        <p:spPr>
          <a:xfrm>
            <a:off x="155215" y="1424045"/>
            <a:ext cx="8833569" cy="4515660"/>
          </a:xfrm>
          <a:prstGeom prst="rect">
            <a:avLst/>
          </a:prstGeom>
          <a:noFill/>
          <a:ln w="9525">
            <a:noFill/>
          </a:ln>
        </p:spPr>
        <p:txBody>
          <a:bodyPr wrap="square" anchor="t">
            <a:spAutoFit/>
          </a:bodyPr>
          <a:lstStyle/>
          <a:p>
            <a:pPr lvl="0">
              <a:lnSpc>
                <a:spcPct val="150000"/>
              </a:lnSpc>
            </a:pPr>
            <a:r>
              <a:rPr lang="zh-CN" altLang="en-US" sz="2800" b="1" dirty="0">
                <a:solidFill>
                  <a:srgbClr val="ED7D31"/>
                </a:solidFill>
                <a:latin typeface="楷体" panose="02010609060101010101" pitchFamily="49" charset="-122"/>
                <a:ea typeface="楷体" panose="02010609060101010101" pitchFamily="49" charset="-122"/>
              </a:rPr>
              <a:t>怎么知道从存储单元中读出的是有效操作数地址还是间接地址呢</a:t>
            </a:r>
            <a:r>
              <a:rPr lang="en-US" altLang="zh-CN" sz="2800" b="1" dirty="0">
                <a:solidFill>
                  <a:srgbClr val="ED7D31"/>
                </a:solidFill>
                <a:latin typeface="楷体" panose="02010609060101010101" pitchFamily="49" charset="-122"/>
                <a:ea typeface="楷体" panose="02010609060101010101" pitchFamily="49" charset="-122"/>
              </a:rPr>
              <a:t>?</a:t>
            </a:r>
            <a:endParaRPr lang="en-US" altLang="zh-CN" sz="2800" b="1" dirty="0">
              <a:solidFill>
                <a:srgbClr val="ED7D31"/>
              </a:solidFill>
              <a:latin typeface="楷体" panose="02010609060101010101" pitchFamily="49" charset="-122"/>
              <a:ea typeface="楷体" panose="02010609060101010101" pitchFamily="49" charset="-122"/>
            </a:endParaRPr>
          </a:p>
          <a:p>
            <a:pPr lvl="0">
              <a:lnSpc>
                <a:spcPct val="150000"/>
              </a:lnSpc>
            </a:pPr>
            <a:r>
              <a:rPr lang="zh-CN" altLang="en-US" sz="2800" b="1" dirty="0">
                <a:latin typeface="楷体" panose="02010609060101010101" pitchFamily="49" charset="-122"/>
                <a:ea typeface="楷体" panose="02010609060101010101" pitchFamily="49" charset="-122"/>
              </a:rPr>
              <a:t>可在间址单元的存储内容中设置一位</a:t>
            </a:r>
            <a:r>
              <a:rPr lang="zh-CN" altLang="en-US" sz="2800" b="1" dirty="0">
                <a:solidFill>
                  <a:srgbClr val="FF0E0E"/>
                </a:solidFill>
                <a:latin typeface="楷体" panose="02010609060101010101" pitchFamily="49" charset="-122"/>
                <a:ea typeface="楷体" panose="02010609060101010101" pitchFamily="49" charset="-122"/>
              </a:rPr>
              <a:t>间址标志位</a:t>
            </a:r>
            <a:r>
              <a:rPr lang="en-US" altLang="zh-CN" sz="2800" b="1" dirty="0">
                <a:latin typeface="楷体" panose="02010609060101010101" pitchFamily="49" charset="-122"/>
                <a:ea typeface="楷体" panose="02010609060101010101" pitchFamily="49" charset="-122"/>
              </a:rPr>
              <a:t>,</a:t>
            </a:r>
            <a:r>
              <a:rPr lang="zh-CN" altLang="en-US" sz="2800" b="1" dirty="0">
                <a:latin typeface="楷体" panose="02010609060101010101" pitchFamily="49" charset="-122"/>
                <a:ea typeface="楷体" panose="02010609060101010101" pitchFamily="49" charset="-122"/>
              </a:rPr>
              <a:t>一般选取最高位。</a:t>
            </a:r>
            <a:endParaRPr lang="en-US" altLang="zh-CN" sz="2800" b="1" dirty="0">
              <a:latin typeface="楷体" panose="02010609060101010101" pitchFamily="49" charset="-122"/>
              <a:ea typeface="楷体" panose="02010609060101010101" pitchFamily="49" charset="-122"/>
            </a:endParaRPr>
          </a:p>
          <a:p>
            <a:pPr lvl="0">
              <a:lnSpc>
                <a:spcPct val="150000"/>
              </a:lnSpc>
            </a:pPr>
            <a:r>
              <a:rPr lang="zh-CN" altLang="en-US" sz="2800" b="1" dirty="0">
                <a:latin typeface="楷体" panose="02010609060101010101" pitchFamily="49" charset="-122"/>
                <a:ea typeface="楷体" panose="02010609060101010101" pitchFamily="49" charset="-122"/>
              </a:rPr>
              <a:t>当该位为</a:t>
            </a:r>
            <a:r>
              <a:rPr lang="en-US" altLang="zh-CN" sz="2800" b="1" dirty="0">
                <a:latin typeface="楷体" panose="02010609060101010101" pitchFamily="49" charset="-122"/>
                <a:ea typeface="楷体" panose="02010609060101010101" pitchFamily="49" charset="-122"/>
              </a:rPr>
              <a:t>1</a:t>
            </a:r>
            <a:r>
              <a:rPr lang="zh-CN" altLang="en-US" sz="2800" b="1" dirty="0">
                <a:latin typeface="楷体" panose="02010609060101010101" pitchFamily="49" charset="-122"/>
                <a:ea typeface="楷体" panose="02010609060101010101" pitchFamily="49" charset="-122"/>
              </a:rPr>
              <a:t>时</a:t>
            </a:r>
            <a:r>
              <a:rPr lang="en-US" altLang="zh-CN" sz="2800" b="1" dirty="0">
                <a:latin typeface="楷体" panose="02010609060101010101" pitchFamily="49" charset="-122"/>
                <a:ea typeface="楷体" panose="02010609060101010101" pitchFamily="49" charset="-122"/>
              </a:rPr>
              <a:t>,</a:t>
            </a:r>
            <a:r>
              <a:rPr lang="zh-CN" altLang="en-US" sz="2800" b="1" dirty="0">
                <a:latin typeface="楷体" panose="02010609060101010101" pitchFamily="49" charset="-122"/>
                <a:ea typeface="楷体" panose="02010609060101010101" pitchFamily="49" charset="-122"/>
              </a:rPr>
              <a:t>表明所读出的是间接地址</a:t>
            </a:r>
            <a:r>
              <a:rPr lang="en-US" altLang="zh-CN" sz="2800" b="1" dirty="0">
                <a:latin typeface="楷体" panose="02010609060101010101" pitchFamily="49" charset="-122"/>
                <a:ea typeface="楷体" panose="02010609060101010101" pitchFamily="49" charset="-122"/>
              </a:rPr>
              <a:t>,</a:t>
            </a:r>
            <a:r>
              <a:rPr lang="zh-CN" altLang="en-US" sz="2800" b="1" dirty="0">
                <a:latin typeface="楷体" panose="02010609060101010101" pitchFamily="49" charset="-122"/>
                <a:ea typeface="楷体" panose="02010609060101010101" pitchFamily="49" charset="-122"/>
              </a:rPr>
              <a:t>还需再次间址；直到该位为</a:t>
            </a:r>
            <a:r>
              <a:rPr lang="en-US" altLang="zh-CN" sz="2800" b="1" dirty="0">
                <a:latin typeface="楷体" panose="02010609060101010101" pitchFamily="49" charset="-122"/>
                <a:ea typeface="楷体" panose="02010609060101010101" pitchFamily="49" charset="-122"/>
              </a:rPr>
              <a:t>0,</a:t>
            </a:r>
            <a:r>
              <a:rPr lang="zh-CN" altLang="en-US" sz="2800" b="1" dirty="0">
                <a:latin typeface="楷体" panose="02010609060101010101" pitchFamily="49" charset="-122"/>
                <a:ea typeface="楷体" panose="02010609060101010101" pitchFamily="49" charset="-122"/>
              </a:rPr>
              <a:t>表明这次取出的是操作数的有效地址，按这个地址访问主存，读出的是操作数</a:t>
            </a:r>
            <a:r>
              <a:rPr lang="en-US" altLang="zh-CN" sz="2800" b="1" dirty="0">
                <a:latin typeface="楷体" panose="02010609060101010101" pitchFamily="49" charset="-122"/>
                <a:ea typeface="楷体" panose="02010609060101010101" pitchFamily="49" charset="-122"/>
              </a:rPr>
              <a:t>(</a:t>
            </a:r>
            <a:r>
              <a:rPr lang="zh-CN" altLang="en-US" sz="2800" b="1" dirty="0">
                <a:latin typeface="楷体" panose="02010609060101010101" pitchFamily="49" charset="-122"/>
                <a:ea typeface="楷体" panose="02010609060101010101" pitchFamily="49" charset="-122"/>
              </a:rPr>
              <a:t>即间址过程结束</a:t>
            </a:r>
            <a:r>
              <a:rPr lang="en-US" altLang="zh-CN" sz="2800" b="1" dirty="0">
                <a:latin typeface="楷体" panose="02010609060101010101" pitchFamily="49" charset="-122"/>
                <a:ea typeface="楷体" panose="02010609060101010101" pitchFamily="49" charset="-122"/>
              </a:rPr>
              <a:t>)</a:t>
            </a:r>
            <a:r>
              <a:rPr lang="zh-CN" altLang="en-US" sz="2800" b="1" dirty="0">
                <a:latin typeface="楷体" panose="02010609060101010101" pitchFamily="49" charset="-122"/>
                <a:ea typeface="楷体" panose="02010609060101010101" pitchFamily="49" charset="-122"/>
              </a:rPr>
              <a:t>。</a:t>
            </a:r>
            <a:endParaRPr lang="zh-CN" altLang="en-US" sz="2800" b="1" dirty="0">
              <a:latin typeface="楷体" panose="02010609060101010101" pitchFamily="49" charset="-122"/>
              <a:ea typeface="楷体" panose="020106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animEffect transition="in" filter="wipe(left)">
                                      <p:cBhvr>
                                        <p:cTn id="7" dur="500"/>
                                        <p:tgtEl>
                                          <p:spTgt spid="1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6">
                                            <p:txEl>
                                              <p:pRg st="1" end="1"/>
                                            </p:txEl>
                                          </p:spTgt>
                                        </p:tgtEl>
                                        <p:attrNameLst>
                                          <p:attrName>style.visibility</p:attrName>
                                        </p:attrNameLst>
                                      </p:cBhvr>
                                      <p:to>
                                        <p:strVal val="visible"/>
                                      </p:to>
                                    </p:set>
                                    <p:animEffect transition="in" filter="wipe(left)">
                                      <p:cBhvr>
                                        <p:cTn id="12" dur="500"/>
                                        <p:tgtEl>
                                          <p:spTgt spid="1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6">
                                            <p:txEl>
                                              <p:pRg st="2" end="2"/>
                                            </p:txEl>
                                          </p:spTgt>
                                        </p:tgtEl>
                                        <p:attrNameLst>
                                          <p:attrName>style.visibility</p:attrName>
                                        </p:attrNameLst>
                                      </p:cBhvr>
                                      <p:to>
                                        <p:strVal val="visible"/>
                                      </p:to>
                                    </p:set>
                                    <p:animEffect transition="in" filter="wipe(left)">
                                      <p:cBhvr>
                                        <p:cTn id="17" dur="500"/>
                                        <p:tgtEl>
                                          <p:spTgt spid="1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uild="p"/>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9165780" cy="6909474"/>
          </a:xfrm>
          <a:prstGeom prst="rect">
            <a:avLst/>
          </a:prstGeom>
        </p:spPr>
      </p:pic>
      <p:sp>
        <p:nvSpPr>
          <p:cNvPr id="22" name="矩形 21"/>
          <p:cNvSpPr/>
          <p:nvPr/>
        </p:nvSpPr>
        <p:spPr>
          <a:xfrm>
            <a:off x="-7936" y="8443"/>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1" i="0" u="none" strike="noStrike" kern="1200" cap="none" spc="0" normalizeH="0" baseline="0" noProof="0" dirty="0">
                <a:ln>
                  <a:noFill/>
                </a:ln>
                <a:solidFill>
                  <a:prstClr val="white"/>
                </a:solidFill>
                <a:effectLst/>
                <a:uLnTx/>
                <a:uFillTx/>
                <a:latin typeface="隶书" panose="02010509060101010101" pitchFamily="49" charset="-122"/>
                <a:ea typeface="隶书" panose="02010509060101010101" pitchFamily="49" charset="-122"/>
                <a:cs typeface="+mn-cs"/>
              </a:rPr>
              <a:t>二、寻址方式</a:t>
            </a:r>
            <a:endParaRPr kumimoji="0" lang="zh-CN" altLang="en-US" sz="2800" b="1" i="0" u="none" strike="noStrike" kern="1200" cap="none" spc="0" normalizeH="0" baseline="0" noProof="0" dirty="0">
              <a:ln>
                <a:noFill/>
              </a:ln>
              <a:solidFill>
                <a:prstClr val="white"/>
              </a:solidFill>
              <a:effectLst/>
              <a:uLnTx/>
              <a:uFillTx/>
              <a:latin typeface="隶书" panose="02010509060101010101" pitchFamily="49" charset="-122"/>
              <a:ea typeface="隶书" panose="02010509060101010101" pitchFamily="49" charset="-122"/>
              <a:cs typeface="+mn-cs"/>
            </a:endParaRPr>
          </a:p>
        </p:txBody>
      </p:sp>
      <p:cxnSp>
        <p:nvCxnSpPr>
          <p:cNvPr id="31" name="直接连接符 30"/>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defRPr/>
            </a:pPr>
            <a:fld id="{25771259-06C4-4ABA-A88B-6AAEE241C59D}" type="datetime1">
              <a:rPr kumimoji="0" lang="zh-CN" altLang="en-US" sz="1200" b="0" i="0" u="none" strike="noStrike" kern="1200" cap="none" spc="0" normalizeH="0" baseline="0" noProof="0" smtClean="0">
                <a:ln>
                  <a:noFill/>
                </a:ln>
                <a:solidFill>
                  <a:prstClr val="black">
                    <a:tint val="75000"/>
                  </a:prstClr>
                </a:solidFill>
                <a:effectLst/>
                <a:uLnTx/>
                <a:uFillTx/>
                <a:latin typeface="Calibri" panose="020F0502020204030204"/>
                <a:ea typeface="等线" panose="02010600030101010101" pitchFamily="2" charset="-122"/>
                <a:cs typeface="+mn-cs"/>
              </a:rPr>
            </a:fld>
            <a:endParaRPr kumimoji="0" lang="zh-CN" altLang="en-US" sz="1200" b="0" i="0" u="none" strike="noStrike" kern="1200" cap="none" spc="0" normalizeH="0" baseline="0" noProof="0" dirty="0">
              <a:ln>
                <a:noFill/>
              </a:ln>
              <a:solidFill>
                <a:prstClr val="black">
                  <a:tint val="75000"/>
                </a:prstClr>
              </a:solidFill>
              <a:effectLst/>
              <a:uLnTx/>
              <a:uFillTx/>
              <a:latin typeface="Calibri" panose="020F0502020204030204"/>
              <a:ea typeface="等线"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rPr>
              <a:t>计算机组成原理</a:t>
            </a:r>
            <a:r>
              <a:rPr kumimoji="0" lang="en-US" altLang="zh-CN" sz="12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rPr>
              <a:t>--</a:t>
            </a:r>
            <a:r>
              <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rPr>
              <a:t>第二章 指令系统</a:t>
            </a:r>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endParaRPr>
          </a:p>
        </p:txBody>
      </p:sp>
      <p:sp>
        <p:nvSpPr>
          <p:cNvPr id="8" name="灯片编号占位符 7"/>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CD331227-691F-4B7F-8493-F4368ED92163}" type="slidenum">
              <a:rPr kumimoji="0" lang="zh-CN" altLang="en-US" sz="1200" b="0" i="0" u="none" strike="noStrike" kern="1200" cap="none" spc="0" normalizeH="0" baseline="0" noProof="0" smtClean="0">
                <a:ln>
                  <a:noFill/>
                </a:ln>
                <a:solidFill>
                  <a:prstClr val="black">
                    <a:tint val="75000"/>
                  </a:prstClr>
                </a:solidFill>
                <a:effectLst/>
                <a:uLnTx/>
                <a:uFillTx/>
                <a:latin typeface="Calibri" panose="020F0502020204030204"/>
                <a:ea typeface="等线" panose="02010600030101010101" pitchFamily="2" charset="-122"/>
                <a:cs typeface="+mn-cs"/>
              </a:rPr>
            </a:fld>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endParaRPr>
          </a:p>
        </p:txBody>
      </p:sp>
      <p:sp>
        <p:nvSpPr>
          <p:cNvPr id="17" name="Text Box 4"/>
          <p:cNvSpPr txBox="1"/>
          <p:nvPr/>
        </p:nvSpPr>
        <p:spPr>
          <a:xfrm>
            <a:off x="141423" y="815398"/>
            <a:ext cx="6723833" cy="637675"/>
          </a:xfrm>
          <a:prstGeom prst="rect">
            <a:avLst/>
          </a:prstGeom>
          <a:noFill/>
          <a:ln w="9525">
            <a:noFill/>
          </a:ln>
        </p:spPr>
        <p:txBody>
          <a:bodyPr wrap="square" anchor="t">
            <a:spAutoFit/>
          </a:bodyPr>
          <a:lstStyle/>
          <a:p>
            <a:pPr lvl="0">
              <a:lnSpc>
                <a:spcPct val="150000"/>
              </a:lnSpc>
            </a:pPr>
            <a:r>
              <a:rPr kumimoji="0" lang="zh-CN" altLang="en-US" sz="2800" b="1" i="0" u="none" strike="noStrike" kern="1200" cap="none" spc="0" normalizeH="0" baseline="0" noProof="0" dirty="0">
                <a:ln>
                  <a:noFill/>
                </a:ln>
                <a:solidFill>
                  <a:srgbClr val="DF3C09"/>
                </a:solidFill>
                <a:effectLst/>
                <a:uLnTx/>
                <a:uFillTx/>
                <a:latin typeface="楷体" panose="02010609060101010101" pitchFamily="49" charset="-122"/>
                <a:ea typeface="楷体" panose="02010609060101010101" pitchFamily="49" charset="-122"/>
                <a:cs typeface="+mn-cs"/>
              </a:rPr>
              <a:t>（</a:t>
            </a:r>
            <a:r>
              <a:rPr lang="en-US" altLang="zh-CN" sz="2800" b="1" dirty="0">
                <a:solidFill>
                  <a:srgbClr val="DF3C09"/>
                </a:solidFill>
                <a:latin typeface="楷体" panose="02010609060101010101" pitchFamily="49" charset="-122"/>
                <a:ea typeface="楷体" panose="02010609060101010101" pitchFamily="49" charset="-122"/>
              </a:rPr>
              <a:t>3</a:t>
            </a:r>
            <a:r>
              <a:rPr lang="zh-CN" altLang="en-US" sz="2800" b="1" dirty="0">
                <a:solidFill>
                  <a:srgbClr val="DF3C09"/>
                </a:solidFill>
                <a:latin typeface="楷体" panose="02010609060101010101" pitchFamily="49" charset="-122"/>
                <a:ea typeface="楷体" panose="02010609060101010101" pitchFamily="49" charset="-122"/>
              </a:rPr>
              <a:t>）间接寻址及其变形</a:t>
            </a:r>
            <a:endParaRPr kumimoji="0" lang="en-US" altLang="zh-CN" sz="2800" b="1" i="0" u="none" strike="noStrike" kern="1200" cap="none" spc="0" normalizeH="0" baseline="0" noProof="0" dirty="0">
              <a:ln>
                <a:noFill/>
              </a:ln>
              <a:solidFill>
                <a:srgbClr val="DF3C09"/>
              </a:solidFill>
              <a:effectLst/>
              <a:uLnTx/>
              <a:uFillTx/>
              <a:latin typeface="楷体" panose="02010609060101010101" pitchFamily="49" charset="-122"/>
              <a:ea typeface="楷体" panose="02010609060101010101" pitchFamily="49" charset="-122"/>
              <a:cs typeface="+mn-cs"/>
            </a:endParaRPr>
          </a:p>
        </p:txBody>
      </p:sp>
      <p:sp>
        <p:nvSpPr>
          <p:cNvPr id="16" name="Text Box 4"/>
          <p:cNvSpPr txBox="1"/>
          <p:nvPr/>
        </p:nvSpPr>
        <p:spPr>
          <a:xfrm>
            <a:off x="310431" y="1333454"/>
            <a:ext cx="8833569" cy="637675"/>
          </a:xfrm>
          <a:prstGeom prst="rect">
            <a:avLst/>
          </a:prstGeom>
          <a:noFill/>
          <a:ln w="9525">
            <a:noFill/>
          </a:ln>
        </p:spPr>
        <p:txBody>
          <a:bodyPr wrap="square" anchor="t">
            <a:spAutoFit/>
          </a:bodyPr>
          <a:lstStyle/>
          <a:p>
            <a:pPr lvl="0">
              <a:lnSpc>
                <a:spcPct val="150000"/>
              </a:lnSpc>
            </a:pPr>
            <a:r>
              <a:rPr lang="zh-CN" altLang="en-US" sz="2800" b="1" dirty="0">
                <a:latin typeface="楷体" panose="02010609060101010101" pitchFamily="49" charset="-122"/>
                <a:ea typeface="楷体" panose="02010609060101010101" pitchFamily="49" charset="-122"/>
              </a:rPr>
              <a:t>多重间址有分为</a:t>
            </a:r>
            <a:r>
              <a:rPr lang="zh-CN" altLang="en-US" sz="2800" b="1" dirty="0">
                <a:solidFill>
                  <a:srgbClr val="ED7D31"/>
                </a:solidFill>
                <a:latin typeface="楷体" panose="02010609060101010101" pitchFamily="49" charset="-122"/>
                <a:ea typeface="楷体" panose="02010609060101010101" pitchFamily="49" charset="-122"/>
              </a:rPr>
              <a:t>寄存器多重间址</a:t>
            </a:r>
            <a:r>
              <a:rPr lang="zh-CN" altLang="en-US" sz="2800" b="1" dirty="0">
                <a:latin typeface="楷体" panose="02010609060101010101" pitchFamily="49" charset="-122"/>
                <a:ea typeface="楷体" panose="02010609060101010101" pitchFamily="49" charset="-122"/>
              </a:rPr>
              <a:t>与</a:t>
            </a:r>
            <a:r>
              <a:rPr lang="zh-CN" altLang="en-US" sz="2800" b="1" dirty="0">
                <a:solidFill>
                  <a:srgbClr val="ED7D31"/>
                </a:solidFill>
                <a:latin typeface="楷体" panose="02010609060101010101" pitchFamily="49" charset="-122"/>
                <a:ea typeface="楷体" panose="02010609060101010101" pitchFamily="49" charset="-122"/>
              </a:rPr>
              <a:t>存储器多重间址</a:t>
            </a:r>
            <a:r>
              <a:rPr lang="zh-CN" altLang="en-US" sz="2800" b="1" dirty="0">
                <a:latin typeface="楷体" panose="02010609060101010101" pitchFamily="49" charset="-122"/>
                <a:ea typeface="楷体" panose="02010609060101010101" pitchFamily="49" charset="-122"/>
              </a:rPr>
              <a:t>。</a:t>
            </a:r>
            <a:endParaRPr lang="en-US" altLang="zh-CN" sz="2800" b="1" dirty="0">
              <a:latin typeface="楷体" panose="02010609060101010101" pitchFamily="49" charset="-122"/>
              <a:ea typeface="楷体" panose="02010609060101010101" pitchFamily="49" charset="-122"/>
            </a:endParaRPr>
          </a:p>
        </p:txBody>
      </p:sp>
      <p:grpSp>
        <p:nvGrpSpPr>
          <p:cNvPr id="13" name="Group 21"/>
          <p:cNvGrpSpPr/>
          <p:nvPr/>
        </p:nvGrpSpPr>
        <p:grpSpPr bwMode="auto">
          <a:xfrm>
            <a:off x="593816" y="2530948"/>
            <a:ext cx="5208589" cy="962029"/>
            <a:chOff x="1248" y="2208"/>
            <a:chExt cx="3281" cy="606"/>
          </a:xfrm>
        </p:grpSpPr>
        <p:sp>
          <p:nvSpPr>
            <p:cNvPr id="14" name="Text Box 22"/>
            <p:cNvSpPr txBox="1">
              <a:spLocks noChangeArrowheads="1"/>
            </p:cNvSpPr>
            <p:nvPr/>
          </p:nvSpPr>
          <p:spPr bwMode="auto">
            <a:xfrm>
              <a:off x="1248" y="2208"/>
              <a:ext cx="3281" cy="601"/>
            </a:xfrm>
            <a:prstGeom prst="rect">
              <a:avLst/>
            </a:prstGeom>
            <a:solidFill>
              <a:srgbClr val="FEFEFA"/>
            </a:solidFill>
            <a:ln w="38100">
              <a:solidFill>
                <a:schemeClr val="tx1"/>
              </a:solidFill>
              <a:miter lim="800000"/>
              <a:headEnd type="none" w="sm" len="sm"/>
              <a:tailEnd type="none" w="sm" len="sm"/>
            </a:ln>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dirty="0">
                  <a:latin typeface="楷体" panose="02010609060101010101" pitchFamily="49" charset="-122"/>
                  <a:ea typeface="楷体" panose="02010609060101010101" pitchFamily="49" charset="-122"/>
                </a:rPr>
                <a:t> OP  </a:t>
              </a:r>
              <a:r>
                <a:rPr lang="zh-CN" altLang="en-US" sz="2800" dirty="0">
                  <a:latin typeface="楷体" panose="02010609060101010101" pitchFamily="49" charset="-122"/>
                  <a:ea typeface="楷体" panose="02010609060101010101" pitchFamily="49" charset="-122"/>
                </a:rPr>
                <a:t>地址</a:t>
              </a:r>
              <a:r>
                <a:rPr lang="en-US" altLang="zh-CN" sz="2800" dirty="0">
                  <a:latin typeface="楷体" panose="02010609060101010101" pitchFamily="49" charset="-122"/>
                  <a:ea typeface="楷体" panose="02010609060101010101" pitchFamily="49" charset="-122"/>
                </a:rPr>
                <a:t>1     </a:t>
              </a:r>
              <a:r>
                <a:rPr lang="zh-CN" altLang="en-US" sz="2800" dirty="0">
                  <a:latin typeface="楷体" panose="02010609060101010101" pitchFamily="49" charset="-122"/>
                  <a:ea typeface="楷体" panose="02010609060101010101" pitchFamily="49" charset="-122"/>
                </a:rPr>
                <a:t>地址</a:t>
              </a:r>
              <a:r>
                <a:rPr lang="en-US" altLang="zh-CN" sz="2800" dirty="0">
                  <a:latin typeface="楷体" panose="02010609060101010101" pitchFamily="49" charset="-122"/>
                  <a:ea typeface="楷体" panose="02010609060101010101" pitchFamily="49" charset="-122"/>
                </a:rPr>
                <a:t>2=100</a:t>
              </a:r>
              <a:endParaRPr lang="en-US" altLang="zh-CN" sz="2800" dirty="0">
                <a:latin typeface="楷体" panose="02010609060101010101" pitchFamily="49" charset="-122"/>
                <a:ea typeface="楷体" panose="02010609060101010101" pitchFamily="49" charset="-122"/>
              </a:endParaRPr>
            </a:p>
            <a:p>
              <a:pPr eaLnBrk="1" hangingPunct="1"/>
              <a:r>
                <a:rPr lang="en-US" altLang="zh-CN" sz="2800" dirty="0">
                  <a:latin typeface="楷体" panose="02010609060101010101" pitchFamily="49" charset="-122"/>
                  <a:ea typeface="楷体" panose="02010609060101010101" pitchFamily="49" charset="-122"/>
                </a:rPr>
                <a:t>           </a:t>
              </a:r>
              <a:r>
                <a:rPr lang="zh-CN" altLang="en-US" sz="2800" dirty="0">
                  <a:latin typeface="楷体" panose="02010609060101010101" pitchFamily="49" charset="-122"/>
                  <a:ea typeface="楷体" panose="02010609060101010101" pitchFamily="49" charset="-122"/>
                </a:rPr>
                <a:t>（寄存器</a:t>
              </a:r>
              <a:r>
                <a:rPr lang="en-US" altLang="zh-CN" sz="2800" dirty="0">
                  <a:latin typeface="楷体" panose="02010609060101010101" pitchFamily="49" charset="-122"/>
                  <a:ea typeface="楷体" panose="02010609060101010101" pitchFamily="49" charset="-122"/>
                </a:rPr>
                <a:t>Ri</a:t>
              </a:r>
              <a:r>
                <a:rPr lang="zh-CN" altLang="en-US" sz="2800" dirty="0">
                  <a:latin typeface="楷体" panose="02010609060101010101" pitchFamily="49" charset="-122"/>
                  <a:ea typeface="楷体" panose="02010609060101010101" pitchFamily="49" charset="-122"/>
                </a:rPr>
                <a:t>编号）</a:t>
              </a:r>
              <a:endParaRPr lang="en-US" altLang="zh-CN" sz="2800" dirty="0">
                <a:latin typeface="楷体" panose="02010609060101010101" pitchFamily="49" charset="-122"/>
                <a:ea typeface="楷体" panose="02010609060101010101" pitchFamily="49" charset="-122"/>
              </a:endParaRPr>
            </a:p>
          </p:txBody>
        </p:sp>
        <p:sp>
          <p:nvSpPr>
            <p:cNvPr id="15" name="Line 23"/>
            <p:cNvSpPr>
              <a:spLocks noChangeShapeType="1"/>
            </p:cNvSpPr>
            <p:nvPr/>
          </p:nvSpPr>
          <p:spPr bwMode="auto">
            <a:xfrm flipH="1">
              <a:off x="1755" y="2208"/>
              <a:ext cx="0" cy="601"/>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sz="2800">
                <a:latin typeface="楷体" panose="02010609060101010101" pitchFamily="49" charset="-122"/>
                <a:ea typeface="楷体" panose="02010609060101010101" pitchFamily="49" charset="-122"/>
              </a:endParaRPr>
            </a:p>
          </p:txBody>
        </p:sp>
        <p:sp>
          <p:nvSpPr>
            <p:cNvPr id="18" name="Line 24"/>
            <p:cNvSpPr>
              <a:spLocks noChangeShapeType="1"/>
            </p:cNvSpPr>
            <p:nvPr/>
          </p:nvSpPr>
          <p:spPr bwMode="auto">
            <a:xfrm flipH="1">
              <a:off x="2546" y="2208"/>
              <a:ext cx="0" cy="606"/>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sz="2800">
                <a:latin typeface="楷体" panose="02010609060101010101" pitchFamily="49" charset="-122"/>
                <a:ea typeface="楷体" panose="02010609060101010101" pitchFamily="49" charset="-122"/>
              </a:endParaRPr>
            </a:p>
          </p:txBody>
        </p:sp>
      </p:grpSp>
      <p:sp>
        <p:nvSpPr>
          <p:cNvPr id="19" name="Line 78"/>
          <p:cNvSpPr>
            <a:spLocks noChangeShapeType="1"/>
          </p:cNvSpPr>
          <p:nvPr/>
        </p:nvSpPr>
        <p:spPr bwMode="auto">
          <a:xfrm flipH="1">
            <a:off x="3992172" y="3492977"/>
            <a:ext cx="1" cy="293553"/>
          </a:xfrm>
          <a:prstGeom prst="line">
            <a:avLst/>
          </a:prstGeom>
          <a:noFill/>
          <a:ln w="38100">
            <a:solidFill>
              <a:srgbClr val="000000"/>
            </a:solidFill>
            <a:round/>
            <a:headEnd type="none" w="med" len="med"/>
            <a:tailEnd type="triangle" w="med" len="me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20" name="Line 78"/>
          <p:cNvSpPr>
            <a:spLocks noChangeShapeType="1"/>
          </p:cNvSpPr>
          <p:nvPr/>
        </p:nvSpPr>
        <p:spPr bwMode="auto">
          <a:xfrm>
            <a:off x="4720364" y="4143116"/>
            <a:ext cx="1687509" cy="0"/>
          </a:xfrm>
          <a:prstGeom prst="line">
            <a:avLst/>
          </a:prstGeom>
          <a:noFill/>
          <a:ln w="38100">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sz="2400" dirty="0">
              <a:latin typeface="楷体" panose="02010609060101010101" pitchFamily="49" charset="-122"/>
              <a:ea typeface="楷体" panose="02010609060101010101" pitchFamily="49" charset="-122"/>
            </a:endParaRPr>
          </a:p>
        </p:txBody>
      </p:sp>
      <p:sp>
        <p:nvSpPr>
          <p:cNvPr id="23" name="Text Box 74"/>
          <p:cNvSpPr txBox="1">
            <a:spLocks noChangeArrowheads="1"/>
          </p:cNvSpPr>
          <p:nvPr/>
        </p:nvSpPr>
        <p:spPr bwMode="auto">
          <a:xfrm>
            <a:off x="2090505" y="3792296"/>
            <a:ext cx="692951"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dirty="0">
                <a:latin typeface="楷体" panose="02010609060101010101" pitchFamily="49" charset="-122"/>
                <a:ea typeface="楷体" panose="02010609060101010101" pitchFamily="49" charset="-122"/>
              </a:rPr>
              <a:t>Ri</a:t>
            </a:r>
            <a:endParaRPr lang="en-US" altLang="zh-CN" sz="2800" dirty="0">
              <a:latin typeface="楷体" panose="02010609060101010101" pitchFamily="49" charset="-122"/>
              <a:ea typeface="楷体" panose="02010609060101010101" pitchFamily="49" charset="-122"/>
            </a:endParaRPr>
          </a:p>
        </p:txBody>
      </p:sp>
      <p:sp>
        <p:nvSpPr>
          <p:cNvPr id="24" name="Text Box 74"/>
          <p:cNvSpPr txBox="1">
            <a:spLocks noChangeArrowheads="1"/>
          </p:cNvSpPr>
          <p:nvPr/>
        </p:nvSpPr>
        <p:spPr bwMode="auto">
          <a:xfrm>
            <a:off x="2654392" y="3800530"/>
            <a:ext cx="1985405" cy="523220"/>
          </a:xfrm>
          <a:prstGeom prst="rect">
            <a:avLst/>
          </a:prstGeom>
          <a:solidFill>
            <a:schemeClr val="bg1"/>
          </a:solidFill>
          <a:ln w="38100">
            <a:solidFill>
              <a:schemeClr val="tx1"/>
            </a:solidFill>
          </a:ln>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algn="ctr">
              <a:spcBef>
                <a:spcPct val="50000"/>
              </a:spcBef>
            </a:pPr>
            <a:r>
              <a:rPr lang="zh-CN" altLang="en-US" sz="2800" dirty="0">
                <a:latin typeface="楷体" panose="02010609060101010101" pitchFamily="49" charset="-122"/>
                <a:ea typeface="楷体" panose="02010609060101010101" pitchFamily="49" charset="-122"/>
              </a:rPr>
              <a:t>一级间址</a:t>
            </a:r>
            <a:endParaRPr lang="en-US" altLang="zh-CN" sz="2800" dirty="0">
              <a:latin typeface="楷体" panose="02010609060101010101" pitchFamily="49" charset="-122"/>
              <a:ea typeface="楷体" panose="02010609060101010101" pitchFamily="49" charset="-122"/>
            </a:endParaRPr>
          </a:p>
        </p:txBody>
      </p:sp>
      <p:sp>
        <p:nvSpPr>
          <p:cNvPr id="72" name="Line 78"/>
          <p:cNvSpPr>
            <a:spLocks noChangeShapeType="1"/>
          </p:cNvSpPr>
          <p:nvPr/>
        </p:nvSpPr>
        <p:spPr bwMode="auto">
          <a:xfrm flipV="1">
            <a:off x="8571518" y="5990311"/>
            <a:ext cx="316990" cy="0"/>
          </a:xfrm>
          <a:prstGeom prst="line">
            <a:avLst/>
          </a:prstGeom>
          <a:noFill/>
          <a:ln w="38100">
            <a:solidFill>
              <a:srgbClr val="000000"/>
            </a:solidFill>
            <a:round/>
            <a:headEnd type="none" w="med" len="med"/>
            <a:tailEnd type="none" w="med" len="me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73" name="Line 78"/>
          <p:cNvSpPr>
            <a:spLocks noChangeShapeType="1"/>
          </p:cNvSpPr>
          <p:nvPr/>
        </p:nvSpPr>
        <p:spPr bwMode="auto">
          <a:xfrm flipV="1">
            <a:off x="8873438" y="3377274"/>
            <a:ext cx="15068" cy="2603068"/>
          </a:xfrm>
          <a:prstGeom prst="line">
            <a:avLst/>
          </a:prstGeom>
          <a:noFill/>
          <a:ln w="38100">
            <a:solidFill>
              <a:srgbClr val="000000"/>
            </a:solidFill>
            <a:round/>
            <a:headEnd type="none" w="med" len="med"/>
            <a:tailEnd type="none" w="med" len="me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74" name="Line 78"/>
          <p:cNvSpPr>
            <a:spLocks noChangeShapeType="1"/>
          </p:cNvSpPr>
          <p:nvPr/>
        </p:nvSpPr>
        <p:spPr bwMode="auto">
          <a:xfrm flipH="1">
            <a:off x="8561375" y="3387739"/>
            <a:ext cx="335066" cy="1588"/>
          </a:xfrm>
          <a:prstGeom prst="line">
            <a:avLst/>
          </a:prstGeom>
          <a:noFill/>
          <a:ln w="38100">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grpSp>
        <p:nvGrpSpPr>
          <p:cNvPr id="7" name="组合 6"/>
          <p:cNvGrpSpPr/>
          <p:nvPr/>
        </p:nvGrpSpPr>
        <p:grpSpPr>
          <a:xfrm>
            <a:off x="6434623" y="2264980"/>
            <a:ext cx="2148314" cy="4408568"/>
            <a:chOff x="6265462" y="2027154"/>
            <a:chExt cx="2148314" cy="4408568"/>
          </a:xfrm>
        </p:grpSpPr>
        <p:sp>
          <p:nvSpPr>
            <p:cNvPr id="28" name="Rectangle 71"/>
            <p:cNvSpPr>
              <a:spLocks noChangeArrowheads="1"/>
            </p:cNvSpPr>
            <p:nvPr/>
          </p:nvSpPr>
          <p:spPr bwMode="auto">
            <a:xfrm>
              <a:off x="6276241" y="2446242"/>
              <a:ext cx="2115975" cy="3989480"/>
            </a:xfrm>
            <a:prstGeom prst="rect">
              <a:avLst/>
            </a:prstGeom>
            <a:solidFill>
              <a:srgbClr val="FFFFFF"/>
            </a:solidFill>
            <a:ln w="38100">
              <a:solidFill>
                <a:srgbClr val="000000"/>
              </a:solidFill>
              <a:miter lim="800000"/>
            </a:ln>
          </p:spPr>
          <p:txBody>
            <a:bodyPr wrap="none" anchor="ct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endParaRPr lang="zh-CN" altLang="en-US" sz="2400" dirty="0">
                <a:latin typeface="楷体" panose="02010609060101010101" pitchFamily="49" charset="-122"/>
                <a:ea typeface="楷体" panose="02010609060101010101" pitchFamily="49" charset="-122"/>
              </a:endParaRPr>
            </a:p>
          </p:txBody>
        </p:sp>
        <p:sp>
          <p:nvSpPr>
            <p:cNvPr id="29" name="Line 72"/>
            <p:cNvSpPr>
              <a:spLocks noChangeShapeType="1"/>
            </p:cNvSpPr>
            <p:nvPr/>
          </p:nvSpPr>
          <p:spPr bwMode="auto">
            <a:xfrm>
              <a:off x="6276241" y="2848513"/>
              <a:ext cx="2115975" cy="1588"/>
            </a:xfrm>
            <a:prstGeom prst="line">
              <a:avLst/>
            </a:prstGeom>
            <a:noFill/>
            <a:ln w="38100">
              <a:solidFill>
                <a:srgbClr val="000000"/>
              </a:solidFill>
              <a:roun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33" name="Line 73"/>
            <p:cNvSpPr>
              <a:spLocks noChangeShapeType="1"/>
            </p:cNvSpPr>
            <p:nvPr/>
          </p:nvSpPr>
          <p:spPr bwMode="auto">
            <a:xfrm>
              <a:off x="6276241" y="3294828"/>
              <a:ext cx="2115975" cy="1588"/>
            </a:xfrm>
            <a:prstGeom prst="line">
              <a:avLst/>
            </a:prstGeom>
            <a:noFill/>
            <a:ln w="38100">
              <a:solidFill>
                <a:srgbClr val="000000"/>
              </a:solidFill>
              <a:roun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36" name="Line 73"/>
            <p:cNvSpPr>
              <a:spLocks noChangeShapeType="1"/>
            </p:cNvSpPr>
            <p:nvPr/>
          </p:nvSpPr>
          <p:spPr bwMode="auto">
            <a:xfrm>
              <a:off x="6265462" y="3715098"/>
              <a:ext cx="2115975" cy="1588"/>
            </a:xfrm>
            <a:prstGeom prst="line">
              <a:avLst/>
            </a:prstGeom>
            <a:noFill/>
            <a:ln w="38100">
              <a:solidFill>
                <a:srgbClr val="000000"/>
              </a:solidFill>
              <a:roun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37" name="Line 73"/>
            <p:cNvSpPr>
              <a:spLocks noChangeShapeType="1"/>
            </p:cNvSpPr>
            <p:nvPr/>
          </p:nvSpPr>
          <p:spPr bwMode="auto">
            <a:xfrm>
              <a:off x="6276241" y="4162806"/>
              <a:ext cx="2115975" cy="1588"/>
            </a:xfrm>
            <a:prstGeom prst="line">
              <a:avLst/>
            </a:prstGeom>
            <a:noFill/>
            <a:ln w="38100">
              <a:solidFill>
                <a:srgbClr val="000000"/>
              </a:solidFill>
              <a:roun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38" name="Line 73"/>
            <p:cNvSpPr>
              <a:spLocks noChangeShapeType="1"/>
            </p:cNvSpPr>
            <p:nvPr/>
          </p:nvSpPr>
          <p:spPr bwMode="auto">
            <a:xfrm>
              <a:off x="6287021" y="4656538"/>
              <a:ext cx="2115975" cy="1588"/>
            </a:xfrm>
            <a:prstGeom prst="line">
              <a:avLst/>
            </a:prstGeom>
            <a:noFill/>
            <a:ln w="38100">
              <a:solidFill>
                <a:srgbClr val="000000"/>
              </a:solidFill>
              <a:roun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46" name="Line 73"/>
            <p:cNvSpPr>
              <a:spLocks noChangeShapeType="1"/>
            </p:cNvSpPr>
            <p:nvPr/>
          </p:nvSpPr>
          <p:spPr bwMode="auto">
            <a:xfrm>
              <a:off x="6287021" y="5111235"/>
              <a:ext cx="2115975" cy="1588"/>
            </a:xfrm>
            <a:prstGeom prst="line">
              <a:avLst/>
            </a:prstGeom>
            <a:noFill/>
            <a:ln w="38100">
              <a:solidFill>
                <a:srgbClr val="000000"/>
              </a:solidFill>
              <a:roun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50" name="Line 73"/>
            <p:cNvSpPr>
              <a:spLocks noChangeShapeType="1"/>
            </p:cNvSpPr>
            <p:nvPr/>
          </p:nvSpPr>
          <p:spPr bwMode="auto">
            <a:xfrm>
              <a:off x="6287021" y="5461718"/>
              <a:ext cx="2115975" cy="1588"/>
            </a:xfrm>
            <a:prstGeom prst="line">
              <a:avLst/>
            </a:prstGeom>
            <a:noFill/>
            <a:ln w="38100">
              <a:solidFill>
                <a:srgbClr val="000000"/>
              </a:solidFill>
              <a:roun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51" name="Line 73"/>
            <p:cNvSpPr>
              <a:spLocks noChangeShapeType="1"/>
            </p:cNvSpPr>
            <p:nvPr/>
          </p:nvSpPr>
          <p:spPr bwMode="auto">
            <a:xfrm>
              <a:off x="6297801" y="5909426"/>
              <a:ext cx="2115975" cy="1588"/>
            </a:xfrm>
            <a:prstGeom prst="line">
              <a:avLst/>
            </a:prstGeom>
            <a:noFill/>
            <a:ln w="38100">
              <a:solidFill>
                <a:srgbClr val="000000"/>
              </a:solidFill>
              <a:roun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75" name="Text Box 74"/>
            <p:cNvSpPr txBox="1">
              <a:spLocks noChangeArrowheads="1"/>
            </p:cNvSpPr>
            <p:nvPr/>
          </p:nvSpPr>
          <p:spPr bwMode="auto">
            <a:xfrm>
              <a:off x="6265462" y="2027154"/>
              <a:ext cx="21159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2400" dirty="0">
                  <a:latin typeface="楷体" panose="02010609060101010101" pitchFamily="49" charset="-122"/>
                  <a:ea typeface="楷体" panose="02010609060101010101" pitchFamily="49" charset="-122"/>
                </a:rPr>
                <a:t>主存</a:t>
              </a:r>
              <a:endParaRPr lang="en-US" altLang="zh-CN" sz="2400" dirty="0">
                <a:latin typeface="楷体" panose="02010609060101010101" pitchFamily="49" charset="-122"/>
                <a:ea typeface="楷体" panose="02010609060101010101" pitchFamily="49" charset="-122"/>
              </a:endParaRPr>
            </a:p>
          </p:txBody>
        </p:sp>
      </p:grpSp>
      <p:grpSp>
        <p:nvGrpSpPr>
          <p:cNvPr id="9" name="组合 8"/>
          <p:cNvGrpSpPr/>
          <p:nvPr/>
        </p:nvGrpSpPr>
        <p:grpSpPr>
          <a:xfrm>
            <a:off x="6430097" y="3932763"/>
            <a:ext cx="2215440" cy="482948"/>
            <a:chOff x="858994" y="3990982"/>
            <a:chExt cx="2215440" cy="482948"/>
          </a:xfrm>
        </p:grpSpPr>
        <p:sp>
          <p:nvSpPr>
            <p:cNvPr id="47" name="Line 73"/>
            <p:cNvSpPr>
              <a:spLocks noChangeShapeType="1"/>
            </p:cNvSpPr>
            <p:nvPr/>
          </p:nvSpPr>
          <p:spPr bwMode="auto">
            <a:xfrm>
              <a:off x="1396010" y="4035479"/>
              <a:ext cx="1" cy="438451"/>
            </a:xfrm>
            <a:prstGeom prst="line">
              <a:avLst/>
            </a:prstGeom>
            <a:noFill/>
            <a:ln w="38100">
              <a:solidFill>
                <a:srgbClr val="000000"/>
              </a:solidFill>
              <a:roun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53" name="Text Box 74"/>
            <p:cNvSpPr txBox="1">
              <a:spLocks noChangeArrowheads="1"/>
            </p:cNvSpPr>
            <p:nvPr/>
          </p:nvSpPr>
          <p:spPr bwMode="auto">
            <a:xfrm>
              <a:off x="858994" y="4012265"/>
              <a:ext cx="52908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2400" dirty="0">
                  <a:latin typeface="楷体" panose="02010609060101010101" pitchFamily="49" charset="-122"/>
                  <a:ea typeface="楷体" panose="02010609060101010101" pitchFamily="49" charset="-122"/>
                </a:rPr>
                <a:t>1</a:t>
              </a:r>
              <a:endParaRPr lang="en-US" altLang="zh-CN" sz="2400" dirty="0">
                <a:latin typeface="楷体" panose="02010609060101010101" pitchFamily="49" charset="-122"/>
                <a:ea typeface="楷体" panose="02010609060101010101" pitchFamily="49" charset="-122"/>
              </a:endParaRPr>
            </a:p>
          </p:txBody>
        </p:sp>
        <p:sp>
          <p:nvSpPr>
            <p:cNvPr id="56" name="Text Box 74"/>
            <p:cNvSpPr txBox="1">
              <a:spLocks noChangeArrowheads="1"/>
            </p:cNvSpPr>
            <p:nvPr/>
          </p:nvSpPr>
          <p:spPr bwMode="auto">
            <a:xfrm>
              <a:off x="1504956" y="3990982"/>
              <a:ext cx="156947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2400" dirty="0">
                  <a:latin typeface="楷体" panose="02010609060101010101" pitchFamily="49" charset="-122"/>
                  <a:ea typeface="楷体" panose="02010609060101010101" pitchFamily="49" charset="-122"/>
                </a:rPr>
                <a:t>二级间址</a:t>
              </a:r>
              <a:endParaRPr lang="en-US" altLang="zh-CN" sz="2400" dirty="0">
                <a:latin typeface="楷体" panose="02010609060101010101" pitchFamily="49" charset="-122"/>
                <a:ea typeface="楷体" panose="02010609060101010101" pitchFamily="49" charset="-122"/>
              </a:endParaRPr>
            </a:p>
          </p:txBody>
        </p:sp>
      </p:grpSp>
      <p:grpSp>
        <p:nvGrpSpPr>
          <p:cNvPr id="10" name="组合 9"/>
          <p:cNvGrpSpPr/>
          <p:nvPr/>
        </p:nvGrpSpPr>
        <p:grpSpPr>
          <a:xfrm>
            <a:off x="6429434" y="4868516"/>
            <a:ext cx="2191030" cy="476323"/>
            <a:chOff x="858994" y="4934335"/>
            <a:chExt cx="2191030" cy="476323"/>
          </a:xfrm>
        </p:grpSpPr>
        <p:sp>
          <p:nvSpPr>
            <p:cNvPr id="49" name="Line 73"/>
            <p:cNvSpPr>
              <a:spLocks noChangeShapeType="1"/>
            </p:cNvSpPr>
            <p:nvPr/>
          </p:nvSpPr>
          <p:spPr bwMode="auto">
            <a:xfrm>
              <a:off x="1384132" y="4961365"/>
              <a:ext cx="1" cy="443078"/>
            </a:xfrm>
            <a:prstGeom prst="line">
              <a:avLst/>
            </a:prstGeom>
            <a:noFill/>
            <a:ln w="38100">
              <a:solidFill>
                <a:srgbClr val="000000"/>
              </a:solidFill>
              <a:roun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54" name="Text Box 74"/>
            <p:cNvSpPr txBox="1">
              <a:spLocks noChangeArrowheads="1"/>
            </p:cNvSpPr>
            <p:nvPr/>
          </p:nvSpPr>
          <p:spPr bwMode="auto">
            <a:xfrm>
              <a:off x="858994" y="4948993"/>
              <a:ext cx="52908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2400" dirty="0">
                  <a:latin typeface="楷体" panose="02010609060101010101" pitchFamily="49" charset="-122"/>
                  <a:ea typeface="楷体" panose="02010609060101010101" pitchFamily="49" charset="-122"/>
                </a:rPr>
                <a:t>1</a:t>
              </a:r>
              <a:endParaRPr lang="en-US" altLang="zh-CN" sz="2400" dirty="0">
                <a:latin typeface="楷体" panose="02010609060101010101" pitchFamily="49" charset="-122"/>
                <a:ea typeface="楷体" panose="02010609060101010101" pitchFamily="49" charset="-122"/>
              </a:endParaRPr>
            </a:p>
          </p:txBody>
        </p:sp>
        <p:sp>
          <p:nvSpPr>
            <p:cNvPr id="57" name="Text Box 74"/>
            <p:cNvSpPr txBox="1">
              <a:spLocks noChangeArrowheads="1"/>
            </p:cNvSpPr>
            <p:nvPr/>
          </p:nvSpPr>
          <p:spPr bwMode="auto">
            <a:xfrm>
              <a:off x="1290947" y="4934335"/>
              <a:ext cx="175907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2400" dirty="0">
                  <a:latin typeface="楷体" panose="02010609060101010101" pitchFamily="49" charset="-122"/>
                  <a:ea typeface="楷体" panose="02010609060101010101" pitchFamily="49" charset="-122"/>
                </a:rPr>
                <a:t>三级间址</a:t>
              </a:r>
              <a:endParaRPr lang="en-US" altLang="zh-CN" sz="2400" dirty="0">
                <a:latin typeface="楷体" panose="02010609060101010101" pitchFamily="49" charset="-122"/>
                <a:ea typeface="楷体" panose="02010609060101010101" pitchFamily="49" charset="-122"/>
              </a:endParaRPr>
            </a:p>
          </p:txBody>
        </p:sp>
      </p:grpSp>
      <p:grpSp>
        <p:nvGrpSpPr>
          <p:cNvPr id="11" name="组合 10"/>
          <p:cNvGrpSpPr/>
          <p:nvPr/>
        </p:nvGrpSpPr>
        <p:grpSpPr>
          <a:xfrm>
            <a:off x="6404252" y="5676375"/>
            <a:ext cx="2157123" cy="476793"/>
            <a:chOff x="844596" y="5744911"/>
            <a:chExt cx="2157123" cy="476793"/>
          </a:xfrm>
        </p:grpSpPr>
        <p:sp>
          <p:nvSpPr>
            <p:cNvPr id="52" name="Line 73"/>
            <p:cNvSpPr>
              <a:spLocks noChangeShapeType="1"/>
            </p:cNvSpPr>
            <p:nvPr/>
          </p:nvSpPr>
          <p:spPr bwMode="auto">
            <a:xfrm>
              <a:off x="1267618" y="5783253"/>
              <a:ext cx="1" cy="438451"/>
            </a:xfrm>
            <a:prstGeom prst="line">
              <a:avLst/>
            </a:prstGeom>
            <a:noFill/>
            <a:ln w="38100">
              <a:solidFill>
                <a:srgbClr val="000000"/>
              </a:solidFill>
              <a:roun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55" name="Text Box 74"/>
            <p:cNvSpPr txBox="1">
              <a:spLocks noChangeArrowheads="1"/>
            </p:cNvSpPr>
            <p:nvPr/>
          </p:nvSpPr>
          <p:spPr bwMode="auto">
            <a:xfrm>
              <a:off x="844596" y="5759553"/>
              <a:ext cx="52908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2400" dirty="0">
                  <a:latin typeface="楷体" panose="02010609060101010101" pitchFamily="49" charset="-122"/>
                  <a:ea typeface="楷体" panose="02010609060101010101" pitchFamily="49" charset="-122"/>
                </a:rPr>
                <a:t>0</a:t>
              </a:r>
              <a:endParaRPr lang="en-US" altLang="zh-CN" sz="2400" dirty="0">
                <a:latin typeface="楷体" panose="02010609060101010101" pitchFamily="49" charset="-122"/>
                <a:ea typeface="楷体" panose="02010609060101010101" pitchFamily="49" charset="-122"/>
              </a:endParaRPr>
            </a:p>
          </p:txBody>
        </p:sp>
        <p:sp>
          <p:nvSpPr>
            <p:cNvPr id="58" name="Text Box 74"/>
            <p:cNvSpPr txBox="1">
              <a:spLocks noChangeArrowheads="1"/>
            </p:cNvSpPr>
            <p:nvPr/>
          </p:nvSpPr>
          <p:spPr bwMode="auto">
            <a:xfrm>
              <a:off x="1223652" y="5744911"/>
              <a:ext cx="177806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2400" dirty="0">
                  <a:latin typeface="楷体" panose="02010609060101010101" pitchFamily="49" charset="-122"/>
                  <a:ea typeface="楷体" panose="02010609060101010101" pitchFamily="49" charset="-122"/>
                </a:rPr>
                <a:t>操作数地址</a:t>
              </a:r>
              <a:endParaRPr lang="en-US" altLang="zh-CN" sz="2400" dirty="0">
                <a:latin typeface="楷体" panose="02010609060101010101" pitchFamily="49" charset="-122"/>
                <a:ea typeface="楷体" panose="02010609060101010101" pitchFamily="49" charset="-122"/>
              </a:endParaRPr>
            </a:p>
          </p:txBody>
        </p:sp>
      </p:grpSp>
      <p:sp>
        <p:nvSpPr>
          <p:cNvPr id="59" name="Line 78"/>
          <p:cNvSpPr>
            <a:spLocks noChangeShapeType="1"/>
          </p:cNvSpPr>
          <p:nvPr/>
        </p:nvSpPr>
        <p:spPr bwMode="auto">
          <a:xfrm>
            <a:off x="7382632" y="4418309"/>
            <a:ext cx="3495" cy="235904"/>
          </a:xfrm>
          <a:prstGeom prst="line">
            <a:avLst/>
          </a:prstGeom>
          <a:noFill/>
          <a:ln w="38100">
            <a:solidFill>
              <a:srgbClr val="000000"/>
            </a:solidFill>
            <a:round/>
            <a:headEnd type="none" w="med" len="med"/>
            <a:tailEnd type="none" w="med" len="me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60" name="Line 78"/>
          <p:cNvSpPr>
            <a:spLocks noChangeShapeType="1"/>
          </p:cNvSpPr>
          <p:nvPr/>
        </p:nvSpPr>
        <p:spPr bwMode="auto">
          <a:xfrm flipH="1" flipV="1">
            <a:off x="6009747" y="4639030"/>
            <a:ext cx="1382112" cy="35"/>
          </a:xfrm>
          <a:prstGeom prst="line">
            <a:avLst/>
          </a:prstGeom>
          <a:noFill/>
          <a:ln w="38100">
            <a:solidFill>
              <a:srgbClr val="000000"/>
            </a:solidFill>
            <a:round/>
            <a:headEnd type="none" w="med" len="med"/>
            <a:tailEnd type="none" w="med" len="me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61" name="Line 78"/>
          <p:cNvSpPr>
            <a:spLocks noChangeShapeType="1"/>
          </p:cNvSpPr>
          <p:nvPr/>
        </p:nvSpPr>
        <p:spPr bwMode="auto">
          <a:xfrm flipH="1">
            <a:off x="6028439" y="4638947"/>
            <a:ext cx="0" cy="535493"/>
          </a:xfrm>
          <a:prstGeom prst="line">
            <a:avLst/>
          </a:prstGeom>
          <a:noFill/>
          <a:ln w="38100">
            <a:solidFill>
              <a:srgbClr val="000000"/>
            </a:solidFill>
            <a:round/>
            <a:headEnd type="none" w="med" len="med"/>
            <a:tailEnd type="none" w="med" len="me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62" name="Line 78"/>
          <p:cNvSpPr>
            <a:spLocks noChangeShapeType="1"/>
          </p:cNvSpPr>
          <p:nvPr/>
        </p:nvSpPr>
        <p:spPr bwMode="auto">
          <a:xfrm>
            <a:off x="6028439" y="5161457"/>
            <a:ext cx="438414" cy="6579"/>
          </a:xfrm>
          <a:prstGeom prst="line">
            <a:avLst/>
          </a:prstGeom>
          <a:noFill/>
          <a:ln w="38100">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67" name="Line 78"/>
          <p:cNvSpPr>
            <a:spLocks noChangeShapeType="1"/>
          </p:cNvSpPr>
          <p:nvPr/>
        </p:nvSpPr>
        <p:spPr bwMode="auto">
          <a:xfrm>
            <a:off x="7373405" y="5362949"/>
            <a:ext cx="3495" cy="235904"/>
          </a:xfrm>
          <a:prstGeom prst="line">
            <a:avLst/>
          </a:prstGeom>
          <a:noFill/>
          <a:ln w="38100">
            <a:solidFill>
              <a:srgbClr val="000000"/>
            </a:solidFill>
            <a:round/>
            <a:headEnd type="none" w="med" len="med"/>
            <a:tailEnd type="none" w="med" len="me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68" name="Line 78"/>
          <p:cNvSpPr>
            <a:spLocks noChangeShapeType="1"/>
          </p:cNvSpPr>
          <p:nvPr/>
        </p:nvSpPr>
        <p:spPr bwMode="auto">
          <a:xfrm flipH="1" flipV="1">
            <a:off x="6000520" y="5583670"/>
            <a:ext cx="1382112" cy="35"/>
          </a:xfrm>
          <a:prstGeom prst="line">
            <a:avLst/>
          </a:prstGeom>
          <a:noFill/>
          <a:ln w="38100">
            <a:solidFill>
              <a:srgbClr val="000000"/>
            </a:solidFill>
            <a:round/>
            <a:headEnd type="none" w="med" len="med"/>
            <a:tailEnd type="none" w="med" len="me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69" name="Line 78"/>
          <p:cNvSpPr>
            <a:spLocks noChangeShapeType="1"/>
          </p:cNvSpPr>
          <p:nvPr/>
        </p:nvSpPr>
        <p:spPr bwMode="auto">
          <a:xfrm>
            <a:off x="6009747" y="5583670"/>
            <a:ext cx="9437" cy="388852"/>
          </a:xfrm>
          <a:prstGeom prst="line">
            <a:avLst/>
          </a:prstGeom>
          <a:noFill/>
          <a:ln w="38100">
            <a:solidFill>
              <a:srgbClr val="000000"/>
            </a:solidFill>
            <a:round/>
            <a:headEnd type="none" w="med" len="med"/>
            <a:tailEnd type="none" w="med" len="me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70" name="Line 78"/>
          <p:cNvSpPr>
            <a:spLocks noChangeShapeType="1"/>
          </p:cNvSpPr>
          <p:nvPr/>
        </p:nvSpPr>
        <p:spPr bwMode="auto">
          <a:xfrm>
            <a:off x="6019212" y="5958457"/>
            <a:ext cx="438414" cy="6579"/>
          </a:xfrm>
          <a:prstGeom prst="line">
            <a:avLst/>
          </a:prstGeom>
          <a:noFill/>
          <a:ln w="38100">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34" name="Text Box 74"/>
          <p:cNvSpPr txBox="1">
            <a:spLocks noChangeArrowheads="1"/>
          </p:cNvSpPr>
          <p:nvPr/>
        </p:nvSpPr>
        <p:spPr bwMode="auto">
          <a:xfrm>
            <a:off x="6466961" y="3062546"/>
            <a:ext cx="21159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2400" dirty="0">
                <a:latin typeface="楷体" panose="02010609060101010101" pitchFamily="49" charset="-122"/>
                <a:ea typeface="楷体" panose="02010609060101010101" pitchFamily="49" charset="-122"/>
              </a:rPr>
              <a:t>操作数</a:t>
            </a:r>
            <a:endParaRPr lang="en-US" altLang="zh-CN" sz="2400" dirty="0">
              <a:latin typeface="楷体" panose="02010609060101010101" pitchFamily="49" charset="-122"/>
              <a:ea typeface="楷体" panose="02010609060101010101" pitchFamily="49" charset="-122"/>
            </a:endParaRPr>
          </a:p>
        </p:txBody>
      </p:sp>
      <p:sp>
        <p:nvSpPr>
          <p:cNvPr id="76" name="Text Box 4"/>
          <p:cNvSpPr txBox="1"/>
          <p:nvPr/>
        </p:nvSpPr>
        <p:spPr>
          <a:xfrm>
            <a:off x="-92355" y="8655475"/>
            <a:ext cx="6923263" cy="559769"/>
          </a:xfrm>
          <a:prstGeom prst="rect">
            <a:avLst/>
          </a:prstGeom>
          <a:noFill/>
          <a:ln w="9525">
            <a:noFill/>
          </a:ln>
        </p:spPr>
        <p:txBody>
          <a:bodyPr wrap="square" anchor="t">
            <a:spAutoFit/>
          </a:bodyPr>
          <a:lstStyle/>
          <a:p>
            <a:pPr lvl="0">
              <a:lnSpc>
                <a:spcPct val="150000"/>
              </a:lnSpc>
            </a:pPr>
            <a:r>
              <a:rPr lang="zh-CN" altLang="en-US" sz="2400" b="1" dirty="0">
                <a:latin typeface="楷体" panose="02010609060101010101" pitchFamily="49" charset="-122"/>
                <a:ea typeface="楷体" panose="02010609060101010101" pitchFamily="49" charset="-122"/>
              </a:rPr>
              <a:t>操作数</a:t>
            </a:r>
            <a:r>
              <a:rPr lang="en-US" altLang="zh-CN" sz="2400" b="1" dirty="0">
                <a:latin typeface="楷体" panose="02010609060101010101" pitchFamily="49" charset="-122"/>
                <a:ea typeface="楷体" panose="02010609060101010101" pitchFamily="49" charset="-122"/>
              </a:rPr>
              <a:t>S</a:t>
            </a:r>
            <a:r>
              <a:rPr lang="zh-CN" altLang="en-US" sz="2400" b="1" dirty="0">
                <a:latin typeface="楷体" panose="02010609060101010101" pitchFamily="49" charset="-122"/>
                <a:ea typeface="楷体" panose="02010609060101010101" pitchFamily="49" charset="-122"/>
              </a:rPr>
              <a:t>与寄存器</a:t>
            </a:r>
            <a:r>
              <a:rPr lang="en-US" altLang="zh-CN" sz="2400" b="1" dirty="0">
                <a:latin typeface="楷体" panose="02010609060101010101" pitchFamily="49" charset="-122"/>
                <a:ea typeface="楷体" panose="02010609060101010101" pitchFamily="49" charset="-122"/>
              </a:rPr>
              <a:t>SP</a:t>
            </a:r>
            <a:r>
              <a:rPr lang="zh-CN" altLang="en-US" sz="2400" b="1" dirty="0">
                <a:latin typeface="楷体" panose="02010609060101010101" pitchFamily="49" charset="-122"/>
                <a:ea typeface="楷体" panose="02010609060101010101" pitchFamily="49" charset="-122"/>
              </a:rPr>
              <a:t>的关系为：</a:t>
            </a:r>
            <a:r>
              <a:rPr lang="en-US" altLang="zh-CN" sz="2400" b="1" dirty="0">
                <a:solidFill>
                  <a:srgbClr val="DF3C09"/>
                </a:solidFill>
                <a:latin typeface="楷体" panose="02010609060101010101" pitchFamily="49" charset="-122"/>
                <a:ea typeface="楷体" panose="02010609060101010101" pitchFamily="49" charset="-122"/>
              </a:rPr>
              <a:t>S=((SP-1))</a:t>
            </a:r>
            <a:endParaRPr lang="en-US" altLang="zh-CN" sz="2400" b="1" dirty="0">
              <a:solidFill>
                <a:srgbClr val="DF3C09"/>
              </a:solidFill>
              <a:latin typeface="楷体" panose="02010609060101010101" pitchFamily="49" charset="-122"/>
              <a:ea typeface="楷体" panose="02010609060101010101" pitchFamily="49" charset="-122"/>
            </a:endParaRPr>
          </a:p>
        </p:txBody>
      </p:sp>
      <p:grpSp>
        <p:nvGrpSpPr>
          <p:cNvPr id="77" name="组合 76"/>
          <p:cNvGrpSpPr/>
          <p:nvPr/>
        </p:nvGrpSpPr>
        <p:grpSpPr>
          <a:xfrm>
            <a:off x="-92355" y="7749322"/>
            <a:ext cx="7442389" cy="797796"/>
            <a:chOff x="338927" y="4409358"/>
            <a:chExt cx="7442389" cy="797796"/>
          </a:xfrm>
        </p:grpSpPr>
        <p:sp>
          <p:nvSpPr>
            <p:cNvPr id="78" name="Text Box 4"/>
            <p:cNvSpPr txBox="1"/>
            <p:nvPr/>
          </p:nvSpPr>
          <p:spPr>
            <a:xfrm>
              <a:off x="1873407" y="4409358"/>
              <a:ext cx="664279" cy="637675"/>
            </a:xfrm>
            <a:prstGeom prst="rect">
              <a:avLst/>
            </a:prstGeom>
            <a:noFill/>
            <a:ln w="9525">
              <a:noFill/>
            </a:ln>
          </p:spPr>
          <p:txBody>
            <a:bodyPr wrap="square" anchor="t">
              <a:spAutoFit/>
            </a:bodyPr>
            <a:lstStyle/>
            <a:p>
              <a:pPr marL="0" marR="0" lvl="0" indent="0" algn="l" defTabSz="457200" rtl="0" eaLnBrk="1" fontAlgn="auto" latinLnBrk="0" hangingPunct="1">
                <a:lnSpc>
                  <a:spcPct val="15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R</a:t>
              </a:r>
              <a:endPar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endParaRPr>
            </a:p>
          </p:txBody>
        </p:sp>
        <p:grpSp>
          <p:nvGrpSpPr>
            <p:cNvPr id="79" name="组合 78"/>
            <p:cNvGrpSpPr/>
            <p:nvPr/>
          </p:nvGrpSpPr>
          <p:grpSpPr>
            <a:xfrm>
              <a:off x="338927" y="4647385"/>
              <a:ext cx="7442389" cy="559769"/>
              <a:chOff x="338927" y="4647385"/>
              <a:chExt cx="7442389" cy="559769"/>
            </a:xfrm>
          </p:grpSpPr>
          <p:sp>
            <p:nvSpPr>
              <p:cNvPr id="81" name="Line 78"/>
              <p:cNvSpPr>
                <a:spLocks noChangeShapeType="1"/>
              </p:cNvSpPr>
              <p:nvPr/>
            </p:nvSpPr>
            <p:spPr bwMode="auto">
              <a:xfrm>
                <a:off x="1811030" y="5003489"/>
                <a:ext cx="723235" cy="34"/>
              </a:xfrm>
              <a:prstGeom prst="line">
                <a:avLst/>
              </a:prstGeom>
              <a:noFill/>
              <a:ln w="38100">
                <a:solidFill>
                  <a:srgbClr val="000000"/>
                </a:solidFill>
                <a:round/>
                <a:tailEnd type="triangle" w="med" len="med"/>
              </a:ln>
              <a:extLst>
                <a:ext uri="{909E8E84-426E-40DD-AFC4-6F175D3DCCD1}">
                  <a14:hiddenFill xmlns:a14="http://schemas.microsoft.com/office/drawing/2010/main">
                    <a:noFill/>
                  </a14:hiddenFill>
                </a:ext>
              </a:extLst>
            </p:spPr>
            <p:txBody>
              <a:bodyP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zh-CN" altLang="en-US" sz="24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endParaRPr>
              </a:p>
            </p:txBody>
          </p:sp>
          <p:sp>
            <p:nvSpPr>
              <p:cNvPr id="82" name="Text Box 4"/>
              <p:cNvSpPr txBox="1"/>
              <p:nvPr/>
            </p:nvSpPr>
            <p:spPr>
              <a:xfrm>
                <a:off x="338927" y="4647385"/>
                <a:ext cx="7442389" cy="559769"/>
              </a:xfrm>
              <a:prstGeom prst="rect">
                <a:avLst/>
              </a:prstGeom>
              <a:noFill/>
              <a:ln w="9525">
                <a:noFill/>
              </a:ln>
            </p:spPr>
            <p:txBody>
              <a:bodyPr wrap="square" anchor="t">
                <a:spAutoFit/>
              </a:bodyPr>
              <a:lstStyle/>
              <a:p>
                <a:pPr lvl="0">
                  <a:lnSpc>
                    <a:spcPct val="150000"/>
                  </a:lnSpc>
                </a:pPr>
                <a:r>
                  <a:rPr lang="zh-CN" altLang="en-US" sz="2400" b="1" dirty="0">
                    <a:solidFill>
                      <a:prstClr val="black"/>
                    </a:solidFill>
                    <a:latin typeface="楷体" panose="02010609060101010101" pitchFamily="49" charset="-122"/>
                    <a:ea typeface="楷体" panose="02010609060101010101" pitchFamily="49" charset="-122"/>
                  </a:rPr>
                  <a:t>寄存器号       一级间址       </a:t>
                </a:r>
                <a:r>
                  <a:rPr lang="en-US" altLang="zh-CN" sz="2400" b="1" dirty="0">
                    <a:solidFill>
                      <a:prstClr val="black"/>
                    </a:solidFill>
                    <a:latin typeface="楷体" panose="02010609060101010101" pitchFamily="49" charset="-122"/>
                    <a:ea typeface="楷体" panose="02010609060101010101" pitchFamily="49" charset="-122"/>
                  </a:rPr>
                  <a:t>……       </a:t>
                </a:r>
                <a:r>
                  <a:rPr lang="zh-CN" altLang="en-US" sz="2400" b="1" dirty="0">
                    <a:solidFill>
                      <a:prstClr val="black"/>
                    </a:solidFill>
                    <a:latin typeface="楷体" panose="02010609060101010101" pitchFamily="49" charset="-122"/>
                    <a:ea typeface="楷体" panose="02010609060101010101" pitchFamily="49" charset="-122"/>
                  </a:rPr>
                  <a:t>操作数</a:t>
                </a:r>
                <a:endParaRPr lang="en-US" altLang="zh-CN" sz="2400" b="1" dirty="0">
                  <a:solidFill>
                    <a:prstClr val="black"/>
                  </a:solidFill>
                  <a:latin typeface="楷体" panose="02010609060101010101" pitchFamily="49" charset="-122"/>
                  <a:ea typeface="楷体" panose="02010609060101010101" pitchFamily="49" charset="-122"/>
                </a:endParaRPr>
              </a:p>
            </p:txBody>
          </p:sp>
          <p:sp>
            <p:nvSpPr>
              <p:cNvPr id="83" name="Line 78"/>
              <p:cNvSpPr>
                <a:spLocks noChangeShapeType="1"/>
              </p:cNvSpPr>
              <p:nvPr/>
            </p:nvSpPr>
            <p:spPr bwMode="auto">
              <a:xfrm>
                <a:off x="4070107" y="5019048"/>
                <a:ext cx="664279" cy="8007"/>
              </a:xfrm>
              <a:prstGeom prst="line">
                <a:avLst/>
              </a:prstGeom>
              <a:noFill/>
              <a:ln w="38100">
                <a:solidFill>
                  <a:srgbClr val="000000"/>
                </a:solidFill>
                <a:round/>
                <a:tailEnd type="triangle" w="med" len="med"/>
              </a:ln>
              <a:extLst>
                <a:ext uri="{909E8E84-426E-40DD-AFC4-6F175D3DCCD1}">
                  <a14:hiddenFill xmlns:a14="http://schemas.microsoft.com/office/drawing/2010/main">
                    <a:noFill/>
                  </a14:hiddenFill>
                </a:ext>
              </a:extLst>
            </p:spPr>
            <p:txBody>
              <a:bodyP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zh-CN" altLang="en-US" sz="24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endParaRPr>
              </a:p>
            </p:txBody>
          </p:sp>
        </p:grpSp>
        <p:sp>
          <p:nvSpPr>
            <p:cNvPr id="80" name="Text Box 4"/>
            <p:cNvSpPr txBox="1"/>
            <p:nvPr/>
          </p:nvSpPr>
          <p:spPr>
            <a:xfrm>
              <a:off x="4127542" y="4428043"/>
              <a:ext cx="664279" cy="637675"/>
            </a:xfrm>
            <a:prstGeom prst="rect">
              <a:avLst/>
            </a:prstGeom>
            <a:noFill/>
            <a:ln w="9525">
              <a:noFill/>
            </a:ln>
          </p:spPr>
          <p:txBody>
            <a:bodyPr wrap="square" anchor="t">
              <a:spAutoFit/>
            </a:bodyPr>
            <a:lstStyle/>
            <a:p>
              <a:pPr marL="0" marR="0" lvl="0" indent="0" algn="l" defTabSz="457200" rtl="0" eaLnBrk="1" fontAlgn="auto" latinLnBrk="0" hangingPunct="1">
                <a:lnSpc>
                  <a:spcPct val="15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M</a:t>
              </a:r>
              <a:endPar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endParaRPr>
            </a:p>
          </p:txBody>
        </p:sp>
      </p:grpSp>
      <p:sp>
        <p:nvSpPr>
          <p:cNvPr id="84" name="Text Box 4"/>
          <p:cNvSpPr txBox="1"/>
          <p:nvPr/>
        </p:nvSpPr>
        <p:spPr>
          <a:xfrm>
            <a:off x="266208" y="1831698"/>
            <a:ext cx="4373589" cy="637675"/>
          </a:xfrm>
          <a:prstGeom prst="rect">
            <a:avLst/>
          </a:prstGeom>
          <a:noFill/>
          <a:ln w="9525">
            <a:noFill/>
          </a:ln>
        </p:spPr>
        <p:txBody>
          <a:bodyPr wrap="square" anchor="t">
            <a:spAutoFit/>
          </a:bodyPr>
          <a:lstStyle/>
          <a:p>
            <a:pPr lvl="0">
              <a:lnSpc>
                <a:spcPct val="150000"/>
              </a:lnSpc>
            </a:pPr>
            <a:r>
              <a:rPr lang="zh-CN" altLang="en-US" sz="2800" b="1" dirty="0">
                <a:solidFill>
                  <a:srgbClr val="0563C1"/>
                </a:solidFill>
                <a:latin typeface="楷体" panose="02010609060101010101" pitchFamily="49" charset="-122"/>
                <a:ea typeface="楷体" panose="02010609060101010101" pitchFamily="49" charset="-122"/>
              </a:rPr>
              <a:t>寄存器多重间址</a:t>
            </a:r>
            <a:endParaRPr lang="en-US" altLang="zh-CN" sz="2800" b="1" dirty="0">
              <a:solidFill>
                <a:prstClr val="black"/>
              </a:solidFill>
              <a:latin typeface="楷体" panose="02010609060101010101" pitchFamily="49" charset="-122"/>
              <a:ea typeface="楷体" panose="02010609060101010101" pitchFamily="49" charset="-122"/>
            </a:endParaRPr>
          </a:p>
        </p:txBody>
      </p:sp>
      <p:sp>
        <p:nvSpPr>
          <p:cNvPr id="85" name="Line 78"/>
          <p:cNvSpPr>
            <a:spLocks noChangeShapeType="1"/>
          </p:cNvSpPr>
          <p:nvPr/>
        </p:nvSpPr>
        <p:spPr bwMode="auto">
          <a:xfrm>
            <a:off x="5393514" y="8370778"/>
            <a:ext cx="664279" cy="8007"/>
          </a:xfrm>
          <a:prstGeom prst="line">
            <a:avLst/>
          </a:prstGeom>
          <a:noFill/>
          <a:ln w="38100">
            <a:solidFill>
              <a:srgbClr val="000000"/>
            </a:solidFill>
            <a:round/>
            <a:tailEnd type="triangle" w="med" len="med"/>
          </a:ln>
          <a:extLst>
            <a:ext uri="{909E8E84-426E-40DD-AFC4-6F175D3DCCD1}">
              <a14:hiddenFill xmlns:a14="http://schemas.microsoft.com/office/drawing/2010/main">
                <a:noFill/>
              </a14:hiddenFill>
            </a:ext>
          </a:extLst>
        </p:spPr>
        <p:txBody>
          <a:bodyP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zh-CN" altLang="en-US" sz="24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endParaRPr>
          </a:p>
        </p:txBody>
      </p:sp>
      <p:sp>
        <p:nvSpPr>
          <p:cNvPr id="86" name="Text Box 4"/>
          <p:cNvSpPr txBox="1"/>
          <p:nvPr/>
        </p:nvSpPr>
        <p:spPr>
          <a:xfrm>
            <a:off x="5450949" y="7779773"/>
            <a:ext cx="664279" cy="637675"/>
          </a:xfrm>
          <a:prstGeom prst="rect">
            <a:avLst/>
          </a:prstGeom>
          <a:noFill/>
          <a:ln w="9525">
            <a:noFill/>
          </a:ln>
        </p:spPr>
        <p:txBody>
          <a:bodyPr wrap="square" anchor="t">
            <a:spAutoFit/>
          </a:bodyPr>
          <a:lstStyle/>
          <a:p>
            <a:pPr marL="0" marR="0" lvl="0" indent="0" algn="l" defTabSz="457200" rtl="0" eaLnBrk="1" fontAlgn="auto" latinLnBrk="0" hangingPunct="1">
              <a:lnSpc>
                <a:spcPct val="15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M</a:t>
            </a:r>
            <a:endPar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animEffect transition="in" filter="wipe(left)">
                                      <p:cBhvr>
                                        <p:cTn id="7" dur="500"/>
                                        <p:tgtEl>
                                          <p:spTgt spid="1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4"/>
                                        </p:tgtEl>
                                        <p:attrNameLst>
                                          <p:attrName>style.visibility</p:attrName>
                                        </p:attrNameLst>
                                      </p:cBhvr>
                                      <p:to>
                                        <p:strVal val="visible"/>
                                      </p:to>
                                    </p:set>
                                    <p:animEffect transition="in" filter="wipe(left)">
                                      <p:cBhvr>
                                        <p:cTn id="12" dur="500"/>
                                        <p:tgtEl>
                                          <p:spTgt spid="84"/>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 calcmode="lin" valueType="num">
                                      <p:cBhvr additive="base">
                                        <p:cTn id="17" dur="500" fill="hold"/>
                                        <p:tgtEl>
                                          <p:spTgt spid="13"/>
                                        </p:tgtEl>
                                        <p:attrNameLst>
                                          <p:attrName>ppt_x</p:attrName>
                                        </p:attrNameLst>
                                      </p:cBhvr>
                                      <p:tavLst>
                                        <p:tav tm="0">
                                          <p:val>
                                            <p:strVal val="1+#ppt_w/2"/>
                                          </p:val>
                                        </p:tav>
                                        <p:tav tm="100000">
                                          <p:val>
                                            <p:strVal val="#ppt_x"/>
                                          </p:val>
                                        </p:tav>
                                      </p:tavLst>
                                    </p:anim>
                                    <p:anim calcmode="lin" valueType="num">
                                      <p:cBhvr additive="base">
                                        <p:cTn id="18" dur="5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nodeType="click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wipe(up)">
                                      <p:cBhvr>
                                        <p:cTn id="23" dur="500"/>
                                        <p:tgtEl>
                                          <p:spTgt spid="19"/>
                                        </p:tgtEl>
                                      </p:cBhvr>
                                    </p:animEffect>
                                  </p:childTnLst>
                                </p:cTn>
                              </p:par>
                            </p:childTnLst>
                          </p:cTn>
                        </p:par>
                        <p:par>
                          <p:cTn id="24" fill="hold">
                            <p:stCondLst>
                              <p:cond delay="500"/>
                            </p:stCondLst>
                            <p:childTnLst>
                              <p:par>
                                <p:cTn id="25" presetID="22" presetClass="entr" presetSubtype="8" fill="hold" grpId="0" nodeType="after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wipe(left)">
                                      <p:cBhvr>
                                        <p:cTn id="27" dur="500"/>
                                        <p:tgtEl>
                                          <p:spTgt spid="23"/>
                                        </p:tgtEl>
                                      </p:cBhvr>
                                    </p:animEffect>
                                  </p:childTnLst>
                                </p:cTn>
                              </p:par>
                            </p:childTnLst>
                          </p:cTn>
                        </p:par>
                        <p:par>
                          <p:cTn id="28" fill="hold">
                            <p:stCondLst>
                              <p:cond delay="1000"/>
                            </p:stCondLst>
                            <p:childTnLst>
                              <p:par>
                                <p:cTn id="29" presetID="22" presetClass="entr" presetSubtype="8" fill="hold" grpId="0" nodeType="afterEffect">
                                  <p:stCondLst>
                                    <p:cond delay="0"/>
                                  </p:stCondLst>
                                  <p:childTnLst>
                                    <p:set>
                                      <p:cBhvr>
                                        <p:cTn id="30" dur="1" fill="hold">
                                          <p:stCondLst>
                                            <p:cond delay="0"/>
                                          </p:stCondLst>
                                        </p:cTn>
                                        <p:tgtEl>
                                          <p:spTgt spid="24"/>
                                        </p:tgtEl>
                                        <p:attrNameLst>
                                          <p:attrName>style.visibility</p:attrName>
                                        </p:attrNameLst>
                                      </p:cBhvr>
                                      <p:to>
                                        <p:strVal val="visible"/>
                                      </p:to>
                                    </p:set>
                                    <p:animEffect transition="in" filter="wipe(left)">
                                      <p:cBhvr>
                                        <p:cTn id="31" dur="500"/>
                                        <p:tgtEl>
                                          <p:spTgt spid="24"/>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1" fill="hold" nodeType="clickEffect">
                                  <p:stCondLst>
                                    <p:cond delay="0"/>
                                  </p:stCondLst>
                                  <p:childTnLst>
                                    <p:set>
                                      <p:cBhvr>
                                        <p:cTn id="35" dur="1" fill="hold">
                                          <p:stCondLst>
                                            <p:cond delay="0"/>
                                          </p:stCondLst>
                                        </p:cTn>
                                        <p:tgtEl>
                                          <p:spTgt spid="7"/>
                                        </p:tgtEl>
                                        <p:attrNameLst>
                                          <p:attrName>style.visibility</p:attrName>
                                        </p:attrNameLst>
                                      </p:cBhvr>
                                      <p:to>
                                        <p:strVal val="visible"/>
                                      </p:to>
                                    </p:set>
                                    <p:animEffect transition="in" filter="wipe(up)">
                                      <p:cBhvr>
                                        <p:cTn id="36" dur="500"/>
                                        <p:tgtEl>
                                          <p:spTgt spid="7"/>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20"/>
                                        </p:tgtEl>
                                        <p:attrNameLst>
                                          <p:attrName>style.visibility</p:attrName>
                                        </p:attrNameLst>
                                      </p:cBhvr>
                                      <p:to>
                                        <p:strVal val="visible"/>
                                      </p:to>
                                    </p:set>
                                    <p:animEffect transition="in" filter="wipe(left)">
                                      <p:cBhvr>
                                        <p:cTn id="41" dur="500"/>
                                        <p:tgtEl>
                                          <p:spTgt spid="20"/>
                                        </p:tgtEl>
                                      </p:cBhvr>
                                    </p:animEffect>
                                  </p:childTnLst>
                                </p:cTn>
                              </p:par>
                            </p:childTnLst>
                          </p:cTn>
                        </p:par>
                        <p:par>
                          <p:cTn id="42" fill="hold">
                            <p:stCondLst>
                              <p:cond delay="500"/>
                            </p:stCondLst>
                            <p:childTnLst>
                              <p:par>
                                <p:cTn id="43" presetID="22" presetClass="entr" presetSubtype="8" fill="hold" nodeType="afterEffect">
                                  <p:stCondLst>
                                    <p:cond delay="0"/>
                                  </p:stCondLst>
                                  <p:childTnLst>
                                    <p:set>
                                      <p:cBhvr>
                                        <p:cTn id="44" dur="1" fill="hold">
                                          <p:stCondLst>
                                            <p:cond delay="0"/>
                                          </p:stCondLst>
                                        </p:cTn>
                                        <p:tgtEl>
                                          <p:spTgt spid="9"/>
                                        </p:tgtEl>
                                        <p:attrNameLst>
                                          <p:attrName>style.visibility</p:attrName>
                                        </p:attrNameLst>
                                      </p:cBhvr>
                                      <p:to>
                                        <p:strVal val="visible"/>
                                      </p:to>
                                    </p:set>
                                    <p:animEffect transition="in" filter="wipe(left)">
                                      <p:cBhvr>
                                        <p:cTn id="45" dur="500"/>
                                        <p:tgtEl>
                                          <p:spTgt spid="9"/>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1" fill="hold" nodeType="clickEffect">
                                  <p:stCondLst>
                                    <p:cond delay="0"/>
                                  </p:stCondLst>
                                  <p:childTnLst>
                                    <p:set>
                                      <p:cBhvr>
                                        <p:cTn id="49" dur="1" fill="hold">
                                          <p:stCondLst>
                                            <p:cond delay="0"/>
                                          </p:stCondLst>
                                        </p:cTn>
                                        <p:tgtEl>
                                          <p:spTgt spid="59"/>
                                        </p:tgtEl>
                                        <p:attrNameLst>
                                          <p:attrName>style.visibility</p:attrName>
                                        </p:attrNameLst>
                                      </p:cBhvr>
                                      <p:to>
                                        <p:strVal val="visible"/>
                                      </p:to>
                                    </p:set>
                                    <p:animEffect transition="in" filter="wipe(up)">
                                      <p:cBhvr>
                                        <p:cTn id="50" dur="500"/>
                                        <p:tgtEl>
                                          <p:spTgt spid="59"/>
                                        </p:tgtEl>
                                      </p:cBhvr>
                                    </p:animEffect>
                                  </p:childTnLst>
                                </p:cTn>
                              </p:par>
                            </p:childTnLst>
                          </p:cTn>
                        </p:par>
                        <p:par>
                          <p:cTn id="51" fill="hold">
                            <p:stCondLst>
                              <p:cond delay="500"/>
                            </p:stCondLst>
                            <p:childTnLst>
                              <p:par>
                                <p:cTn id="52" presetID="22" presetClass="entr" presetSubtype="2" fill="hold" nodeType="afterEffect">
                                  <p:stCondLst>
                                    <p:cond delay="0"/>
                                  </p:stCondLst>
                                  <p:childTnLst>
                                    <p:set>
                                      <p:cBhvr>
                                        <p:cTn id="53" dur="1" fill="hold">
                                          <p:stCondLst>
                                            <p:cond delay="0"/>
                                          </p:stCondLst>
                                        </p:cTn>
                                        <p:tgtEl>
                                          <p:spTgt spid="60"/>
                                        </p:tgtEl>
                                        <p:attrNameLst>
                                          <p:attrName>style.visibility</p:attrName>
                                        </p:attrNameLst>
                                      </p:cBhvr>
                                      <p:to>
                                        <p:strVal val="visible"/>
                                      </p:to>
                                    </p:set>
                                    <p:animEffect transition="in" filter="wipe(right)">
                                      <p:cBhvr>
                                        <p:cTn id="54" dur="500"/>
                                        <p:tgtEl>
                                          <p:spTgt spid="60"/>
                                        </p:tgtEl>
                                      </p:cBhvr>
                                    </p:animEffect>
                                  </p:childTnLst>
                                </p:cTn>
                              </p:par>
                            </p:childTnLst>
                          </p:cTn>
                        </p:par>
                        <p:par>
                          <p:cTn id="55" fill="hold">
                            <p:stCondLst>
                              <p:cond delay="1000"/>
                            </p:stCondLst>
                            <p:childTnLst>
                              <p:par>
                                <p:cTn id="56" presetID="22" presetClass="entr" presetSubtype="1" fill="hold" nodeType="afterEffect">
                                  <p:stCondLst>
                                    <p:cond delay="0"/>
                                  </p:stCondLst>
                                  <p:childTnLst>
                                    <p:set>
                                      <p:cBhvr>
                                        <p:cTn id="57" dur="1" fill="hold">
                                          <p:stCondLst>
                                            <p:cond delay="0"/>
                                          </p:stCondLst>
                                        </p:cTn>
                                        <p:tgtEl>
                                          <p:spTgt spid="61"/>
                                        </p:tgtEl>
                                        <p:attrNameLst>
                                          <p:attrName>style.visibility</p:attrName>
                                        </p:attrNameLst>
                                      </p:cBhvr>
                                      <p:to>
                                        <p:strVal val="visible"/>
                                      </p:to>
                                    </p:set>
                                    <p:animEffect transition="in" filter="wipe(up)">
                                      <p:cBhvr>
                                        <p:cTn id="58" dur="500"/>
                                        <p:tgtEl>
                                          <p:spTgt spid="61"/>
                                        </p:tgtEl>
                                      </p:cBhvr>
                                    </p:animEffect>
                                  </p:childTnLst>
                                </p:cTn>
                              </p:par>
                            </p:childTnLst>
                          </p:cTn>
                        </p:par>
                        <p:par>
                          <p:cTn id="59" fill="hold">
                            <p:stCondLst>
                              <p:cond delay="1500"/>
                            </p:stCondLst>
                            <p:childTnLst>
                              <p:par>
                                <p:cTn id="60" presetID="22" presetClass="entr" presetSubtype="8" fill="hold" nodeType="afterEffect">
                                  <p:stCondLst>
                                    <p:cond delay="0"/>
                                  </p:stCondLst>
                                  <p:childTnLst>
                                    <p:set>
                                      <p:cBhvr>
                                        <p:cTn id="61" dur="1" fill="hold">
                                          <p:stCondLst>
                                            <p:cond delay="0"/>
                                          </p:stCondLst>
                                        </p:cTn>
                                        <p:tgtEl>
                                          <p:spTgt spid="62"/>
                                        </p:tgtEl>
                                        <p:attrNameLst>
                                          <p:attrName>style.visibility</p:attrName>
                                        </p:attrNameLst>
                                      </p:cBhvr>
                                      <p:to>
                                        <p:strVal val="visible"/>
                                      </p:to>
                                    </p:set>
                                    <p:animEffect transition="in" filter="wipe(left)">
                                      <p:cBhvr>
                                        <p:cTn id="62" dur="500"/>
                                        <p:tgtEl>
                                          <p:spTgt spid="62"/>
                                        </p:tgtEl>
                                      </p:cBhvr>
                                    </p:animEffect>
                                  </p:childTnLst>
                                </p:cTn>
                              </p:par>
                            </p:childTnLst>
                          </p:cTn>
                        </p:par>
                        <p:par>
                          <p:cTn id="63" fill="hold">
                            <p:stCondLst>
                              <p:cond delay="2000"/>
                            </p:stCondLst>
                            <p:childTnLst>
                              <p:par>
                                <p:cTn id="64" presetID="22" presetClass="entr" presetSubtype="8" fill="hold" nodeType="afterEffect">
                                  <p:stCondLst>
                                    <p:cond delay="0"/>
                                  </p:stCondLst>
                                  <p:childTnLst>
                                    <p:set>
                                      <p:cBhvr>
                                        <p:cTn id="65" dur="1" fill="hold">
                                          <p:stCondLst>
                                            <p:cond delay="0"/>
                                          </p:stCondLst>
                                        </p:cTn>
                                        <p:tgtEl>
                                          <p:spTgt spid="10"/>
                                        </p:tgtEl>
                                        <p:attrNameLst>
                                          <p:attrName>style.visibility</p:attrName>
                                        </p:attrNameLst>
                                      </p:cBhvr>
                                      <p:to>
                                        <p:strVal val="visible"/>
                                      </p:to>
                                    </p:set>
                                    <p:animEffect transition="in" filter="wipe(left)">
                                      <p:cBhvr>
                                        <p:cTn id="66" dur="500"/>
                                        <p:tgtEl>
                                          <p:spTgt spid="10"/>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1" fill="hold" nodeType="clickEffect">
                                  <p:stCondLst>
                                    <p:cond delay="0"/>
                                  </p:stCondLst>
                                  <p:childTnLst>
                                    <p:set>
                                      <p:cBhvr>
                                        <p:cTn id="70" dur="1" fill="hold">
                                          <p:stCondLst>
                                            <p:cond delay="0"/>
                                          </p:stCondLst>
                                        </p:cTn>
                                        <p:tgtEl>
                                          <p:spTgt spid="67"/>
                                        </p:tgtEl>
                                        <p:attrNameLst>
                                          <p:attrName>style.visibility</p:attrName>
                                        </p:attrNameLst>
                                      </p:cBhvr>
                                      <p:to>
                                        <p:strVal val="visible"/>
                                      </p:to>
                                    </p:set>
                                    <p:animEffect transition="in" filter="wipe(up)">
                                      <p:cBhvr>
                                        <p:cTn id="71" dur="500"/>
                                        <p:tgtEl>
                                          <p:spTgt spid="67"/>
                                        </p:tgtEl>
                                      </p:cBhvr>
                                    </p:animEffect>
                                  </p:childTnLst>
                                </p:cTn>
                              </p:par>
                            </p:childTnLst>
                          </p:cTn>
                        </p:par>
                        <p:par>
                          <p:cTn id="72" fill="hold">
                            <p:stCondLst>
                              <p:cond delay="500"/>
                            </p:stCondLst>
                            <p:childTnLst>
                              <p:par>
                                <p:cTn id="73" presetID="22" presetClass="entr" presetSubtype="2" fill="hold" nodeType="afterEffect">
                                  <p:stCondLst>
                                    <p:cond delay="0"/>
                                  </p:stCondLst>
                                  <p:childTnLst>
                                    <p:set>
                                      <p:cBhvr>
                                        <p:cTn id="74" dur="1" fill="hold">
                                          <p:stCondLst>
                                            <p:cond delay="0"/>
                                          </p:stCondLst>
                                        </p:cTn>
                                        <p:tgtEl>
                                          <p:spTgt spid="68"/>
                                        </p:tgtEl>
                                        <p:attrNameLst>
                                          <p:attrName>style.visibility</p:attrName>
                                        </p:attrNameLst>
                                      </p:cBhvr>
                                      <p:to>
                                        <p:strVal val="visible"/>
                                      </p:to>
                                    </p:set>
                                    <p:animEffect transition="in" filter="wipe(right)">
                                      <p:cBhvr>
                                        <p:cTn id="75" dur="500"/>
                                        <p:tgtEl>
                                          <p:spTgt spid="68"/>
                                        </p:tgtEl>
                                      </p:cBhvr>
                                    </p:animEffect>
                                  </p:childTnLst>
                                </p:cTn>
                              </p:par>
                            </p:childTnLst>
                          </p:cTn>
                        </p:par>
                        <p:par>
                          <p:cTn id="76" fill="hold">
                            <p:stCondLst>
                              <p:cond delay="1000"/>
                            </p:stCondLst>
                            <p:childTnLst>
                              <p:par>
                                <p:cTn id="77" presetID="22" presetClass="entr" presetSubtype="1" fill="hold" nodeType="afterEffect">
                                  <p:stCondLst>
                                    <p:cond delay="0"/>
                                  </p:stCondLst>
                                  <p:childTnLst>
                                    <p:set>
                                      <p:cBhvr>
                                        <p:cTn id="78" dur="1" fill="hold">
                                          <p:stCondLst>
                                            <p:cond delay="0"/>
                                          </p:stCondLst>
                                        </p:cTn>
                                        <p:tgtEl>
                                          <p:spTgt spid="69"/>
                                        </p:tgtEl>
                                        <p:attrNameLst>
                                          <p:attrName>style.visibility</p:attrName>
                                        </p:attrNameLst>
                                      </p:cBhvr>
                                      <p:to>
                                        <p:strVal val="visible"/>
                                      </p:to>
                                    </p:set>
                                    <p:animEffect transition="in" filter="wipe(up)">
                                      <p:cBhvr>
                                        <p:cTn id="79" dur="500"/>
                                        <p:tgtEl>
                                          <p:spTgt spid="69"/>
                                        </p:tgtEl>
                                      </p:cBhvr>
                                    </p:animEffect>
                                  </p:childTnLst>
                                </p:cTn>
                              </p:par>
                            </p:childTnLst>
                          </p:cTn>
                        </p:par>
                        <p:par>
                          <p:cTn id="80" fill="hold">
                            <p:stCondLst>
                              <p:cond delay="1500"/>
                            </p:stCondLst>
                            <p:childTnLst>
                              <p:par>
                                <p:cTn id="81" presetID="22" presetClass="entr" presetSubtype="8" fill="hold" nodeType="afterEffect">
                                  <p:stCondLst>
                                    <p:cond delay="0"/>
                                  </p:stCondLst>
                                  <p:childTnLst>
                                    <p:set>
                                      <p:cBhvr>
                                        <p:cTn id="82" dur="1" fill="hold">
                                          <p:stCondLst>
                                            <p:cond delay="0"/>
                                          </p:stCondLst>
                                        </p:cTn>
                                        <p:tgtEl>
                                          <p:spTgt spid="70"/>
                                        </p:tgtEl>
                                        <p:attrNameLst>
                                          <p:attrName>style.visibility</p:attrName>
                                        </p:attrNameLst>
                                      </p:cBhvr>
                                      <p:to>
                                        <p:strVal val="visible"/>
                                      </p:to>
                                    </p:set>
                                    <p:animEffect transition="in" filter="wipe(left)">
                                      <p:cBhvr>
                                        <p:cTn id="83" dur="500"/>
                                        <p:tgtEl>
                                          <p:spTgt spid="70"/>
                                        </p:tgtEl>
                                      </p:cBhvr>
                                    </p:animEffect>
                                  </p:childTnLst>
                                </p:cTn>
                              </p:par>
                            </p:childTnLst>
                          </p:cTn>
                        </p:par>
                        <p:par>
                          <p:cTn id="84" fill="hold">
                            <p:stCondLst>
                              <p:cond delay="2000"/>
                            </p:stCondLst>
                            <p:childTnLst>
                              <p:par>
                                <p:cTn id="85" presetID="22" presetClass="entr" presetSubtype="8" fill="hold" nodeType="afterEffect">
                                  <p:stCondLst>
                                    <p:cond delay="0"/>
                                  </p:stCondLst>
                                  <p:childTnLst>
                                    <p:set>
                                      <p:cBhvr>
                                        <p:cTn id="86" dur="1" fill="hold">
                                          <p:stCondLst>
                                            <p:cond delay="0"/>
                                          </p:stCondLst>
                                        </p:cTn>
                                        <p:tgtEl>
                                          <p:spTgt spid="11"/>
                                        </p:tgtEl>
                                        <p:attrNameLst>
                                          <p:attrName>style.visibility</p:attrName>
                                        </p:attrNameLst>
                                      </p:cBhvr>
                                      <p:to>
                                        <p:strVal val="visible"/>
                                      </p:to>
                                    </p:set>
                                    <p:animEffect transition="in" filter="wipe(left)">
                                      <p:cBhvr>
                                        <p:cTn id="87" dur="500"/>
                                        <p:tgtEl>
                                          <p:spTgt spid="11"/>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8" fill="hold" nodeType="clickEffect">
                                  <p:stCondLst>
                                    <p:cond delay="0"/>
                                  </p:stCondLst>
                                  <p:childTnLst>
                                    <p:set>
                                      <p:cBhvr>
                                        <p:cTn id="91" dur="1" fill="hold">
                                          <p:stCondLst>
                                            <p:cond delay="0"/>
                                          </p:stCondLst>
                                        </p:cTn>
                                        <p:tgtEl>
                                          <p:spTgt spid="72"/>
                                        </p:tgtEl>
                                        <p:attrNameLst>
                                          <p:attrName>style.visibility</p:attrName>
                                        </p:attrNameLst>
                                      </p:cBhvr>
                                      <p:to>
                                        <p:strVal val="visible"/>
                                      </p:to>
                                    </p:set>
                                    <p:animEffect transition="in" filter="wipe(left)">
                                      <p:cBhvr>
                                        <p:cTn id="92" dur="500"/>
                                        <p:tgtEl>
                                          <p:spTgt spid="72"/>
                                        </p:tgtEl>
                                      </p:cBhvr>
                                    </p:animEffect>
                                  </p:childTnLst>
                                </p:cTn>
                              </p:par>
                            </p:childTnLst>
                          </p:cTn>
                        </p:par>
                        <p:par>
                          <p:cTn id="93" fill="hold">
                            <p:stCondLst>
                              <p:cond delay="500"/>
                            </p:stCondLst>
                            <p:childTnLst>
                              <p:par>
                                <p:cTn id="94" presetID="22" presetClass="entr" presetSubtype="4" fill="hold" nodeType="afterEffect">
                                  <p:stCondLst>
                                    <p:cond delay="0"/>
                                  </p:stCondLst>
                                  <p:childTnLst>
                                    <p:set>
                                      <p:cBhvr>
                                        <p:cTn id="95" dur="1" fill="hold">
                                          <p:stCondLst>
                                            <p:cond delay="0"/>
                                          </p:stCondLst>
                                        </p:cTn>
                                        <p:tgtEl>
                                          <p:spTgt spid="73"/>
                                        </p:tgtEl>
                                        <p:attrNameLst>
                                          <p:attrName>style.visibility</p:attrName>
                                        </p:attrNameLst>
                                      </p:cBhvr>
                                      <p:to>
                                        <p:strVal val="visible"/>
                                      </p:to>
                                    </p:set>
                                    <p:animEffect transition="in" filter="wipe(down)">
                                      <p:cBhvr>
                                        <p:cTn id="96" dur="500"/>
                                        <p:tgtEl>
                                          <p:spTgt spid="73"/>
                                        </p:tgtEl>
                                      </p:cBhvr>
                                    </p:animEffect>
                                  </p:childTnLst>
                                </p:cTn>
                              </p:par>
                            </p:childTnLst>
                          </p:cTn>
                        </p:par>
                        <p:par>
                          <p:cTn id="97" fill="hold">
                            <p:stCondLst>
                              <p:cond delay="1000"/>
                            </p:stCondLst>
                            <p:childTnLst>
                              <p:par>
                                <p:cTn id="98" presetID="22" presetClass="entr" presetSubtype="2" fill="hold" nodeType="afterEffect">
                                  <p:stCondLst>
                                    <p:cond delay="0"/>
                                  </p:stCondLst>
                                  <p:childTnLst>
                                    <p:set>
                                      <p:cBhvr>
                                        <p:cTn id="99" dur="1" fill="hold">
                                          <p:stCondLst>
                                            <p:cond delay="0"/>
                                          </p:stCondLst>
                                        </p:cTn>
                                        <p:tgtEl>
                                          <p:spTgt spid="74"/>
                                        </p:tgtEl>
                                        <p:attrNameLst>
                                          <p:attrName>style.visibility</p:attrName>
                                        </p:attrNameLst>
                                      </p:cBhvr>
                                      <p:to>
                                        <p:strVal val="visible"/>
                                      </p:to>
                                    </p:set>
                                    <p:animEffect transition="in" filter="wipe(right)">
                                      <p:cBhvr>
                                        <p:cTn id="100" dur="500"/>
                                        <p:tgtEl>
                                          <p:spTgt spid="74"/>
                                        </p:tgtEl>
                                      </p:cBhvr>
                                    </p:animEffect>
                                  </p:childTnLst>
                                </p:cTn>
                              </p:par>
                            </p:childTnLst>
                          </p:cTn>
                        </p:par>
                        <p:par>
                          <p:cTn id="101" fill="hold">
                            <p:stCondLst>
                              <p:cond delay="1500"/>
                            </p:stCondLst>
                            <p:childTnLst>
                              <p:par>
                                <p:cTn id="102" presetID="22" presetClass="entr" presetSubtype="2" fill="hold" grpId="0" nodeType="afterEffect">
                                  <p:stCondLst>
                                    <p:cond delay="0"/>
                                  </p:stCondLst>
                                  <p:childTnLst>
                                    <p:set>
                                      <p:cBhvr>
                                        <p:cTn id="103" dur="1" fill="hold">
                                          <p:stCondLst>
                                            <p:cond delay="0"/>
                                          </p:stCondLst>
                                        </p:cTn>
                                        <p:tgtEl>
                                          <p:spTgt spid="34"/>
                                        </p:tgtEl>
                                        <p:attrNameLst>
                                          <p:attrName>style.visibility</p:attrName>
                                        </p:attrNameLst>
                                      </p:cBhvr>
                                      <p:to>
                                        <p:strVal val="visible"/>
                                      </p:to>
                                    </p:set>
                                    <p:animEffect transition="in" filter="wipe(right)">
                                      <p:cBhvr>
                                        <p:cTn id="104" dur="500"/>
                                        <p:tgtEl>
                                          <p:spTgt spid="34"/>
                                        </p:tgtEl>
                                      </p:cBhvr>
                                    </p:animEffect>
                                  </p:childTnLst>
                                </p:cTn>
                              </p:par>
                            </p:childTnLst>
                          </p:cTn>
                        </p:par>
                      </p:childTnLst>
                    </p:cTn>
                  </p:par>
                  <p:par>
                    <p:cTn id="105" fill="hold">
                      <p:stCondLst>
                        <p:cond delay="indefinite"/>
                      </p:stCondLst>
                      <p:childTnLst>
                        <p:par>
                          <p:cTn id="106" fill="hold">
                            <p:stCondLst>
                              <p:cond delay="0"/>
                            </p:stCondLst>
                            <p:childTnLst>
                              <p:par>
                                <p:cTn id="107" presetID="22" presetClass="entr" presetSubtype="8" fill="hold" nodeType="clickEffect">
                                  <p:stCondLst>
                                    <p:cond delay="0"/>
                                  </p:stCondLst>
                                  <p:childTnLst>
                                    <p:set>
                                      <p:cBhvr>
                                        <p:cTn id="108" dur="1" fill="hold">
                                          <p:stCondLst>
                                            <p:cond delay="0"/>
                                          </p:stCondLst>
                                        </p:cTn>
                                        <p:tgtEl>
                                          <p:spTgt spid="77"/>
                                        </p:tgtEl>
                                        <p:attrNameLst>
                                          <p:attrName>style.visibility</p:attrName>
                                        </p:attrNameLst>
                                      </p:cBhvr>
                                      <p:to>
                                        <p:strVal val="visible"/>
                                      </p:to>
                                    </p:set>
                                    <p:animEffect transition="in" filter="wipe(left)">
                                      <p:cBhvr>
                                        <p:cTn id="109" dur="500"/>
                                        <p:tgtEl>
                                          <p:spTgt spid="77"/>
                                        </p:tgtEl>
                                      </p:cBhvr>
                                    </p:animEffect>
                                  </p:childTnLst>
                                </p:cTn>
                              </p:par>
                            </p:childTnLst>
                          </p:cTn>
                        </p:par>
                      </p:childTnLst>
                    </p:cTn>
                  </p:par>
                  <p:par>
                    <p:cTn id="110" fill="hold">
                      <p:stCondLst>
                        <p:cond delay="indefinite"/>
                      </p:stCondLst>
                      <p:childTnLst>
                        <p:par>
                          <p:cTn id="111" fill="hold">
                            <p:stCondLst>
                              <p:cond delay="0"/>
                            </p:stCondLst>
                            <p:childTnLst>
                              <p:par>
                                <p:cTn id="112" presetID="22" presetClass="entr" presetSubtype="8" fill="hold" grpId="0" nodeType="clickEffect">
                                  <p:stCondLst>
                                    <p:cond delay="0"/>
                                  </p:stCondLst>
                                  <p:childTnLst>
                                    <p:set>
                                      <p:cBhvr>
                                        <p:cTn id="113" dur="1" fill="hold">
                                          <p:stCondLst>
                                            <p:cond delay="0"/>
                                          </p:stCondLst>
                                        </p:cTn>
                                        <p:tgtEl>
                                          <p:spTgt spid="76"/>
                                        </p:tgtEl>
                                        <p:attrNameLst>
                                          <p:attrName>style.visibility</p:attrName>
                                        </p:attrNameLst>
                                      </p:cBhvr>
                                      <p:to>
                                        <p:strVal val="visible"/>
                                      </p:to>
                                    </p:set>
                                    <p:animEffect transition="in" filter="wipe(left)">
                                      <p:cBhvr>
                                        <p:cTn id="114" dur="500"/>
                                        <p:tgtEl>
                                          <p:spTgt spid="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uild="p"/>
      <p:bldP spid="23" grpId="0"/>
      <p:bldP spid="24" grpId="0" animBg="1"/>
      <p:bldP spid="34" grpId="0"/>
      <p:bldP spid="76" grpId="0"/>
      <p:bldP spid="84"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9165780" cy="6909474"/>
          </a:xfrm>
          <a:prstGeom prst="rect">
            <a:avLst/>
          </a:prstGeom>
        </p:spPr>
      </p:pic>
      <p:sp>
        <p:nvSpPr>
          <p:cNvPr id="22" name="矩形 21"/>
          <p:cNvSpPr/>
          <p:nvPr/>
        </p:nvSpPr>
        <p:spPr>
          <a:xfrm>
            <a:off x="-7936" y="8443"/>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1" i="0" u="none" strike="noStrike" kern="1200" cap="none" spc="0" normalizeH="0" baseline="0" noProof="0" dirty="0">
                <a:ln>
                  <a:noFill/>
                </a:ln>
                <a:solidFill>
                  <a:prstClr val="white"/>
                </a:solidFill>
                <a:effectLst/>
                <a:uLnTx/>
                <a:uFillTx/>
                <a:latin typeface="隶书" panose="02010509060101010101" pitchFamily="49" charset="-122"/>
                <a:ea typeface="隶书" panose="02010509060101010101" pitchFamily="49" charset="-122"/>
                <a:cs typeface="+mn-cs"/>
              </a:rPr>
              <a:t>二、寻址方式</a:t>
            </a:r>
            <a:endParaRPr kumimoji="0" lang="zh-CN" altLang="en-US" sz="2800" b="1" i="0" u="none" strike="noStrike" kern="1200" cap="none" spc="0" normalizeH="0" baseline="0" noProof="0" dirty="0">
              <a:ln>
                <a:noFill/>
              </a:ln>
              <a:solidFill>
                <a:prstClr val="white"/>
              </a:solidFill>
              <a:effectLst/>
              <a:uLnTx/>
              <a:uFillTx/>
              <a:latin typeface="隶书" panose="02010509060101010101" pitchFamily="49" charset="-122"/>
              <a:ea typeface="隶书" panose="02010509060101010101" pitchFamily="49" charset="-122"/>
              <a:cs typeface="+mn-cs"/>
            </a:endParaRPr>
          </a:p>
        </p:txBody>
      </p:sp>
      <p:cxnSp>
        <p:nvCxnSpPr>
          <p:cNvPr id="31" name="直接连接符 30"/>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defRPr/>
            </a:pPr>
            <a:fld id="{E73FBEC9-B560-4A10-BD69-CF3061CEE408}" type="datetime1">
              <a:rPr kumimoji="0" lang="zh-CN" altLang="en-US" sz="1200" b="0" i="0" u="none" strike="noStrike" kern="1200" cap="none" spc="0" normalizeH="0" baseline="0" noProof="0" smtClean="0">
                <a:ln>
                  <a:noFill/>
                </a:ln>
                <a:solidFill>
                  <a:prstClr val="black">
                    <a:tint val="75000"/>
                  </a:prstClr>
                </a:solidFill>
                <a:effectLst/>
                <a:uLnTx/>
                <a:uFillTx/>
                <a:latin typeface="Calibri" panose="020F0502020204030204"/>
                <a:ea typeface="等线" panose="02010600030101010101" pitchFamily="2" charset="-122"/>
                <a:cs typeface="+mn-cs"/>
              </a:rPr>
            </a:fld>
            <a:endParaRPr kumimoji="0" lang="zh-CN" altLang="en-US" sz="1200" b="0" i="0" u="none" strike="noStrike" kern="1200" cap="none" spc="0" normalizeH="0" baseline="0" noProof="0" dirty="0">
              <a:ln>
                <a:noFill/>
              </a:ln>
              <a:solidFill>
                <a:prstClr val="black">
                  <a:tint val="75000"/>
                </a:prstClr>
              </a:solidFill>
              <a:effectLst/>
              <a:uLnTx/>
              <a:uFillTx/>
              <a:latin typeface="Calibri" panose="020F0502020204030204"/>
              <a:ea typeface="等线"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rPr>
              <a:t>计算机组成原理</a:t>
            </a:r>
            <a:r>
              <a:rPr kumimoji="0" lang="en-US" altLang="zh-CN" sz="12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rPr>
              <a:t>--</a:t>
            </a:r>
            <a:r>
              <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rPr>
              <a:t>第二章 指令系统</a:t>
            </a:r>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endParaRPr>
          </a:p>
        </p:txBody>
      </p:sp>
      <p:sp>
        <p:nvSpPr>
          <p:cNvPr id="8" name="灯片编号占位符 7"/>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CD331227-691F-4B7F-8493-F4368ED92163}" type="slidenum">
              <a:rPr kumimoji="0" lang="zh-CN" altLang="en-US" sz="1200" b="0" i="0" u="none" strike="noStrike" kern="1200" cap="none" spc="0" normalizeH="0" baseline="0" noProof="0" smtClean="0">
                <a:ln>
                  <a:noFill/>
                </a:ln>
                <a:solidFill>
                  <a:prstClr val="black">
                    <a:tint val="75000"/>
                  </a:prstClr>
                </a:solidFill>
                <a:effectLst/>
                <a:uLnTx/>
                <a:uFillTx/>
                <a:latin typeface="Calibri" panose="020F0502020204030204"/>
                <a:ea typeface="等线" panose="02010600030101010101" pitchFamily="2" charset="-122"/>
                <a:cs typeface="+mn-cs"/>
              </a:rPr>
            </a:fld>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endParaRPr>
          </a:p>
        </p:txBody>
      </p:sp>
      <p:sp>
        <p:nvSpPr>
          <p:cNvPr id="17" name="Text Box 4"/>
          <p:cNvSpPr txBox="1"/>
          <p:nvPr/>
        </p:nvSpPr>
        <p:spPr>
          <a:xfrm>
            <a:off x="141423" y="815398"/>
            <a:ext cx="6723833" cy="637675"/>
          </a:xfrm>
          <a:prstGeom prst="rect">
            <a:avLst/>
          </a:prstGeom>
          <a:noFill/>
          <a:ln w="9525">
            <a:noFill/>
          </a:ln>
        </p:spPr>
        <p:txBody>
          <a:bodyPr wrap="square" anchor="t">
            <a:spAutoFit/>
          </a:bodyPr>
          <a:lstStyle/>
          <a:p>
            <a:pPr lvl="0">
              <a:lnSpc>
                <a:spcPct val="150000"/>
              </a:lnSpc>
            </a:pPr>
            <a:r>
              <a:rPr kumimoji="0" lang="zh-CN" altLang="en-US" sz="2800" b="1" i="0" u="none" strike="noStrike" kern="1200" cap="none" spc="0" normalizeH="0" baseline="0" noProof="0" dirty="0">
                <a:ln>
                  <a:noFill/>
                </a:ln>
                <a:solidFill>
                  <a:srgbClr val="DF3C09"/>
                </a:solidFill>
                <a:effectLst/>
                <a:uLnTx/>
                <a:uFillTx/>
                <a:latin typeface="楷体" panose="02010609060101010101" pitchFamily="49" charset="-122"/>
                <a:ea typeface="楷体" panose="02010609060101010101" pitchFamily="49" charset="-122"/>
                <a:cs typeface="+mn-cs"/>
              </a:rPr>
              <a:t>（</a:t>
            </a:r>
            <a:r>
              <a:rPr lang="en-US" altLang="zh-CN" sz="2800" b="1" dirty="0">
                <a:solidFill>
                  <a:srgbClr val="DF3C09"/>
                </a:solidFill>
                <a:latin typeface="楷体" panose="02010609060101010101" pitchFamily="49" charset="-122"/>
                <a:ea typeface="楷体" panose="02010609060101010101" pitchFamily="49" charset="-122"/>
              </a:rPr>
              <a:t>3</a:t>
            </a:r>
            <a:r>
              <a:rPr lang="zh-CN" altLang="en-US" sz="2800" b="1" dirty="0">
                <a:solidFill>
                  <a:srgbClr val="DF3C09"/>
                </a:solidFill>
                <a:latin typeface="楷体" panose="02010609060101010101" pitchFamily="49" charset="-122"/>
                <a:ea typeface="楷体" panose="02010609060101010101" pitchFamily="49" charset="-122"/>
              </a:rPr>
              <a:t>）间接寻址及其变形</a:t>
            </a:r>
            <a:endParaRPr kumimoji="0" lang="en-US" altLang="zh-CN" sz="2800" b="1" i="0" u="none" strike="noStrike" kern="1200" cap="none" spc="0" normalizeH="0" baseline="0" noProof="0" dirty="0">
              <a:ln>
                <a:noFill/>
              </a:ln>
              <a:solidFill>
                <a:srgbClr val="DF3C09"/>
              </a:solidFill>
              <a:effectLst/>
              <a:uLnTx/>
              <a:uFillTx/>
              <a:latin typeface="楷体" panose="02010609060101010101" pitchFamily="49" charset="-122"/>
              <a:ea typeface="楷体" panose="02010609060101010101" pitchFamily="49" charset="-122"/>
              <a:cs typeface="+mn-cs"/>
            </a:endParaRPr>
          </a:p>
        </p:txBody>
      </p:sp>
      <p:grpSp>
        <p:nvGrpSpPr>
          <p:cNvPr id="13" name="Group 21"/>
          <p:cNvGrpSpPr/>
          <p:nvPr/>
        </p:nvGrpSpPr>
        <p:grpSpPr bwMode="auto">
          <a:xfrm>
            <a:off x="515436" y="2529675"/>
            <a:ext cx="5208589" cy="531815"/>
            <a:chOff x="1248" y="2208"/>
            <a:chExt cx="3281" cy="335"/>
          </a:xfrm>
        </p:grpSpPr>
        <p:sp>
          <p:nvSpPr>
            <p:cNvPr id="14" name="Text Box 22"/>
            <p:cNvSpPr txBox="1">
              <a:spLocks noChangeArrowheads="1"/>
            </p:cNvSpPr>
            <p:nvPr/>
          </p:nvSpPr>
          <p:spPr bwMode="auto">
            <a:xfrm>
              <a:off x="1248" y="2208"/>
              <a:ext cx="3281" cy="330"/>
            </a:xfrm>
            <a:prstGeom prst="rect">
              <a:avLst/>
            </a:prstGeom>
            <a:solidFill>
              <a:srgbClr val="FEFEFA"/>
            </a:solidFill>
            <a:ln w="38100">
              <a:solidFill>
                <a:schemeClr val="tx1"/>
              </a:solidFill>
              <a:miter lim="800000"/>
              <a:headEnd type="none" w="sm" len="sm"/>
              <a:tailEnd type="none" w="sm" len="sm"/>
            </a:ln>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dirty="0">
                  <a:latin typeface="楷体" panose="02010609060101010101" pitchFamily="49" charset="-122"/>
                  <a:ea typeface="楷体" panose="02010609060101010101" pitchFamily="49" charset="-122"/>
                </a:rPr>
                <a:t> OP  </a:t>
              </a:r>
              <a:r>
                <a:rPr lang="zh-CN" altLang="en-US" sz="2800" dirty="0">
                  <a:latin typeface="楷体" panose="02010609060101010101" pitchFamily="49" charset="-122"/>
                  <a:ea typeface="楷体" panose="02010609060101010101" pitchFamily="49" charset="-122"/>
                </a:rPr>
                <a:t>地址</a:t>
              </a:r>
              <a:r>
                <a:rPr lang="en-US" altLang="zh-CN" sz="2800" dirty="0">
                  <a:latin typeface="楷体" panose="02010609060101010101" pitchFamily="49" charset="-122"/>
                  <a:ea typeface="楷体" panose="02010609060101010101" pitchFamily="49" charset="-122"/>
                </a:rPr>
                <a:t>1   </a:t>
              </a:r>
              <a:r>
                <a:rPr lang="zh-CN" altLang="en-US" sz="2800" dirty="0">
                  <a:latin typeface="楷体" panose="02010609060101010101" pitchFamily="49" charset="-122"/>
                  <a:ea typeface="楷体" panose="02010609060101010101" pitchFamily="49" charset="-122"/>
                </a:rPr>
                <a:t>地址</a:t>
              </a:r>
              <a:r>
                <a:rPr lang="en-US" altLang="zh-CN" sz="2800" dirty="0">
                  <a:latin typeface="楷体" panose="02010609060101010101" pitchFamily="49" charset="-122"/>
                  <a:ea typeface="楷体" panose="02010609060101010101" pitchFamily="49" charset="-122"/>
                </a:rPr>
                <a:t>2=</a:t>
              </a:r>
              <a:r>
                <a:rPr lang="zh-CN" altLang="en-US" sz="2800" dirty="0">
                  <a:latin typeface="楷体" panose="02010609060101010101" pitchFamily="49" charset="-122"/>
                  <a:ea typeface="楷体" panose="02010609060101010101" pitchFamily="49" charset="-122"/>
                </a:rPr>
                <a:t>一级间址</a:t>
              </a:r>
              <a:endParaRPr lang="en-US" altLang="zh-CN" sz="2800" dirty="0">
                <a:latin typeface="楷体" panose="02010609060101010101" pitchFamily="49" charset="-122"/>
                <a:ea typeface="楷体" panose="02010609060101010101" pitchFamily="49" charset="-122"/>
              </a:endParaRPr>
            </a:p>
          </p:txBody>
        </p:sp>
        <p:sp>
          <p:nvSpPr>
            <p:cNvPr id="15" name="Line 23"/>
            <p:cNvSpPr>
              <a:spLocks noChangeShapeType="1"/>
            </p:cNvSpPr>
            <p:nvPr/>
          </p:nvSpPr>
          <p:spPr bwMode="auto">
            <a:xfrm flipH="1">
              <a:off x="1755" y="2208"/>
              <a:ext cx="0" cy="33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sz="2800">
                <a:latin typeface="楷体" panose="02010609060101010101" pitchFamily="49" charset="-122"/>
                <a:ea typeface="楷体" panose="02010609060101010101" pitchFamily="49" charset="-122"/>
              </a:endParaRPr>
            </a:p>
          </p:txBody>
        </p:sp>
        <p:sp>
          <p:nvSpPr>
            <p:cNvPr id="18" name="Line 24"/>
            <p:cNvSpPr>
              <a:spLocks noChangeShapeType="1"/>
            </p:cNvSpPr>
            <p:nvPr/>
          </p:nvSpPr>
          <p:spPr bwMode="auto">
            <a:xfrm flipH="1">
              <a:off x="2546" y="2208"/>
              <a:ext cx="0" cy="335"/>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sz="2800">
                <a:latin typeface="楷体" panose="02010609060101010101" pitchFamily="49" charset="-122"/>
                <a:ea typeface="楷体" panose="02010609060101010101" pitchFamily="49" charset="-122"/>
              </a:endParaRPr>
            </a:p>
          </p:txBody>
        </p:sp>
      </p:grpSp>
      <p:sp>
        <p:nvSpPr>
          <p:cNvPr id="19" name="Line 78"/>
          <p:cNvSpPr>
            <a:spLocks noChangeShapeType="1"/>
          </p:cNvSpPr>
          <p:nvPr/>
        </p:nvSpPr>
        <p:spPr bwMode="auto">
          <a:xfrm flipH="1">
            <a:off x="3913792" y="3066252"/>
            <a:ext cx="0" cy="694847"/>
          </a:xfrm>
          <a:prstGeom prst="line">
            <a:avLst/>
          </a:prstGeom>
          <a:noFill/>
          <a:ln w="38100">
            <a:solidFill>
              <a:srgbClr val="000000"/>
            </a:solidFill>
            <a:round/>
            <a:headEnd type="none" w="med" len="med"/>
            <a:tailEnd type="none" w="med" len="me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20" name="Line 78"/>
          <p:cNvSpPr>
            <a:spLocks noChangeShapeType="1"/>
          </p:cNvSpPr>
          <p:nvPr/>
        </p:nvSpPr>
        <p:spPr bwMode="auto">
          <a:xfrm flipV="1">
            <a:off x="3892232" y="3716390"/>
            <a:ext cx="2437261" cy="25757"/>
          </a:xfrm>
          <a:prstGeom prst="line">
            <a:avLst/>
          </a:prstGeom>
          <a:noFill/>
          <a:ln w="38100">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sz="2400" dirty="0">
              <a:latin typeface="楷体" panose="02010609060101010101" pitchFamily="49" charset="-122"/>
              <a:ea typeface="楷体" panose="02010609060101010101" pitchFamily="49" charset="-122"/>
            </a:endParaRPr>
          </a:p>
        </p:txBody>
      </p:sp>
      <p:sp>
        <p:nvSpPr>
          <p:cNvPr id="72" name="Line 78"/>
          <p:cNvSpPr>
            <a:spLocks noChangeShapeType="1"/>
          </p:cNvSpPr>
          <p:nvPr/>
        </p:nvSpPr>
        <p:spPr bwMode="auto">
          <a:xfrm flipV="1">
            <a:off x="8493138" y="5563586"/>
            <a:ext cx="316990" cy="0"/>
          </a:xfrm>
          <a:prstGeom prst="line">
            <a:avLst/>
          </a:prstGeom>
          <a:noFill/>
          <a:ln w="38100">
            <a:solidFill>
              <a:srgbClr val="000000"/>
            </a:solidFill>
            <a:round/>
            <a:headEnd type="none" w="med" len="med"/>
            <a:tailEnd type="none" w="med" len="me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73" name="Line 78"/>
          <p:cNvSpPr>
            <a:spLocks noChangeShapeType="1"/>
          </p:cNvSpPr>
          <p:nvPr/>
        </p:nvSpPr>
        <p:spPr bwMode="auto">
          <a:xfrm flipV="1">
            <a:off x="8795058" y="2950549"/>
            <a:ext cx="15068" cy="2603068"/>
          </a:xfrm>
          <a:prstGeom prst="line">
            <a:avLst/>
          </a:prstGeom>
          <a:noFill/>
          <a:ln w="38100">
            <a:solidFill>
              <a:srgbClr val="000000"/>
            </a:solidFill>
            <a:round/>
            <a:headEnd type="none" w="med" len="med"/>
            <a:tailEnd type="none" w="med" len="me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74" name="Line 78"/>
          <p:cNvSpPr>
            <a:spLocks noChangeShapeType="1"/>
          </p:cNvSpPr>
          <p:nvPr/>
        </p:nvSpPr>
        <p:spPr bwMode="auto">
          <a:xfrm flipH="1">
            <a:off x="8482995" y="2961014"/>
            <a:ext cx="335066" cy="1588"/>
          </a:xfrm>
          <a:prstGeom prst="line">
            <a:avLst/>
          </a:prstGeom>
          <a:noFill/>
          <a:ln w="38100">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grpSp>
        <p:nvGrpSpPr>
          <p:cNvPr id="7" name="组合 6"/>
          <p:cNvGrpSpPr/>
          <p:nvPr/>
        </p:nvGrpSpPr>
        <p:grpSpPr>
          <a:xfrm>
            <a:off x="6356243" y="1838255"/>
            <a:ext cx="2148314" cy="4408568"/>
            <a:chOff x="6265462" y="2027154"/>
            <a:chExt cx="2148314" cy="4408568"/>
          </a:xfrm>
        </p:grpSpPr>
        <p:sp>
          <p:nvSpPr>
            <p:cNvPr id="28" name="Rectangle 71"/>
            <p:cNvSpPr>
              <a:spLocks noChangeArrowheads="1"/>
            </p:cNvSpPr>
            <p:nvPr/>
          </p:nvSpPr>
          <p:spPr bwMode="auto">
            <a:xfrm>
              <a:off x="6276241" y="2446242"/>
              <a:ext cx="2115975" cy="3989480"/>
            </a:xfrm>
            <a:prstGeom prst="rect">
              <a:avLst/>
            </a:prstGeom>
            <a:solidFill>
              <a:srgbClr val="FFFFFF"/>
            </a:solidFill>
            <a:ln w="38100">
              <a:solidFill>
                <a:srgbClr val="000000"/>
              </a:solidFill>
              <a:miter lim="800000"/>
            </a:ln>
          </p:spPr>
          <p:txBody>
            <a:bodyPr wrap="none" anchor="ct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endParaRPr lang="zh-CN" altLang="en-US" sz="2400" dirty="0">
                <a:latin typeface="楷体" panose="02010609060101010101" pitchFamily="49" charset="-122"/>
                <a:ea typeface="楷体" panose="02010609060101010101" pitchFamily="49" charset="-122"/>
              </a:endParaRPr>
            </a:p>
          </p:txBody>
        </p:sp>
        <p:sp>
          <p:nvSpPr>
            <p:cNvPr id="29" name="Line 72"/>
            <p:cNvSpPr>
              <a:spLocks noChangeShapeType="1"/>
            </p:cNvSpPr>
            <p:nvPr/>
          </p:nvSpPr>
          <p:spPr bwMode="auto">
            <a:xfrm>
              <a:off x="6276241" y="2848513"/>
              <a:ext cx="2115975" cy="1588"/>
            </a:xfrm>
            <a:prstGeom prst="line">
              <a:avLst/>
            </a:prstGeom>
            <a:noFill/>
            <a:ln w="38100">
              <a:solidFill>
                <a:srgbClr val="000000"/>
              </a:solidFill>
              <a:roun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33" name="Line 73"/>
            <p:cNvSpPr>
              <a:spLocks noChangeShapeType="1"/>
            </p:cNvSpPr>
            <p:nvPr/>
          </p:nvSpPr>
          <p:spPr bwMode="auto">
            <a:xfrm>
              <a:off x="6276241" y="3294828"/>
              <a:ext cx="2115975" cy="1588"/>
            </a:xfrm>
            <a:prstGeom prst="line">
              <a:avLst/>
            </a:prstGeom>
            <a:noFill/>
            <a:ln w="38100">
              <a:solidFill>
                <a:srgbClr val="000000"/>
              </a:solidFill>
              <a:roun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36" name="Line 73"/>
            <p:cNvSpPr>
              <a:spLocks noChangeShapeType="1"/>
            </p:cNvSpPr>
            <p:nvPr/>
          </p:nvSpPr>
          <p:spPr bwMode="auto">
            <a:xfrm>
              <a:off x="6265462" y="3715098"/>
              <a:ext cx="2115975" cy="1588"/>
            </a:xfrm>
            <a:prstGeom prst="line">
              <a:avLst/>
            </a:prstGeom>
            <a:noFill/>
            <a:ln w="38100">
              <a:solidFill>
                <a:srgbClr val="000000"/>
              </a:solidFill>
              <a:roun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37" name="Line 73"/>
            <p:cNvSpPr>
              <a:spLocks noChangeShapeType="1"/>
            </p:cNvSpPr>
            <p:nvPr/>
          </p:nvSpPr>
          <p:spPr bwMode="auto">
            <a:xfrm>
              <a:off x="6276241" y="4162806"/>
              <a:ext cx="2115975" cy="1588"/>
            </a:xfrm>
            <a:prstGeom prst="line">
              <a:avLst/>
            </a:prstGeom>
            <a:noFill/>
            <a:ln w="38100">
              <a:solidFill>
                <a:srgbClr val="000000"/>
              </a:solidFill>
              <a:roun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38" name="Line 73"/>
            <p:cNvSpPr>
              <a:spLocks noChangeShapeType="1"/>
            </p:cNvSpPr>
            <p:nvPr/>
          </p:nvSpPr>
          <p:spPr bwMode="auto">
            <a:xfrm>
              <a:off x="6287021" y="4656538"/>
              <a:ext cx="2115975" cy="1588"/>
            </a:xfrm>
            <a:prstGeom prst="line">
              <a:avLst/>
            </a:prstGeom>
            <a:noFill/>
            <a:ln w="38100">
              <a:solidFill>
                <a:srgbClr val="000000"/>
              </a:solidFill>
              <a:roun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46" name="Line 73"/>
            <p:cNvSpPr>
              <a:spLocks noChangeShapeType="1"/>
            </p:cNvSpPr>
            <p:nvPr/>
          </p:nvSpPr>
          <p:spPr bwMode="auto">
            <a:xfrm>
              <a:off x="6287021" y="5111235"/>
              <a:ext cx="2115975" cy="1588"/>
            </a:xfrm>
            <a:prstGeom prst="line">
              <a:avLst/>
            </a:prstGeom>
            <a:noFill/>
            <a:ln w="38100">
              <a:solidFill>
                <a:srgbClr val="000000"/>
              </a:solidFill>
              <a:roun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50" name="Line 73"/>
            <p:cNvSpPr>
              <a:spLocks noChangeShapeType="1"/>
            </p:cNvSpPr>
            <p:nvPr/>
          </p:nvSpPr>
          <p:spPr bwMode="auto">
            <a:xfrm>
              <a:off x="6287021" y="5461718"/>
              <a:ext cx="2115975" cy="1588"/>
            </a:xfrm>
            <a:prstGeom prst="line">
              <a:avLst/>
            </a:prstGeom>
            <a:noFill/>
            <a:ln w="38100">
              <a:solidFill>
                <a:srgbClr val="000000"/>
              </a:solidFill>
              <a:roun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51" name="Line 73"/>
            <p:cNvSpPr>
              <a:spLocks noChangeShapeType="1"/>
            </p:cNvSpPr>
            <p:nvPr/>
          </p:nvSpPr>
          <p:spPr bwMode="auto">
            <a:xfrm>
              <a:off x="6297801" y="5909426"/>
              <a:ext cx="2115975" cy="1588"/>
            </a:xfrm>
            <a:prstGeom prst="line">
              <a:avLst/>
            </a:prstGeom>
            <a:noFill/>
            <a:ln w="38100">
              <a:solidFill>
                <a:srgbClr val="000000"/>
              </a:solidFill>
              <a:roun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75" name="Text Box 74"/>
            <p:cNvSpPr txBox="1">
              <a:spLocks noChangeArrowheads="1"/>
            </p:cNvSpPr>
            <p:nvPr/>
          </p:nvSpPr>
          <p:spPr bwMode="auto">
            <a:xfrm>
              <a:off x="6265462" y="2027154"/>
              <a:ext cx="21159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2400" dirty="0">
                  <a:latin typeface="楷体" panose="02010609060101010101" pitchFamily="49" charset="-122"/>
                  <a:ea typeface="楷体" panose="02010609060101010101" pitchFamily="49" charset="-122"/>
                </a:rPr>
                <a:t>主存</a:t>
              </a:r>
              <a:endParaRPr lang="en-US" altLang="zh-CN" sz="2400" dirty="0">
                <a:latin typeface="楷体" panose="02010609060101010101" pitchFamily="49" charset="-122"/>
                <a:ea typeface="楷体" panose="02010609060101010101" pitchFamily="49" charset="-122"/>
              </a:endParaRPr>
            </a:p>
          </p:txBody>
        </p:sp>
      </p:grpSp>
      <p:grpSp>
        <p:nvGrpSpPr>
          <p:cNvPr id="9" name="组合 8"/>
          <p:cNvGrpSpPr/>
          <p:nvPr/>
        </p:nvGrpSpPr>
        <p:grpSpPr>
          <a:xfrm>
            <a:off x="6351717" y="3506038"/>
            <a:ext cx="2215440" cy="482948"/>
            <a:chOff x="858994" y="3990982"/>
            <a:chExt cx="2215440" cy="482948"/>
          </a:xfrm>
        </p:grpSpPr>
        <p:sp>
          <p:nvSpPr>
            <p:cNvPr id="47" name="Line 73"/>
            <p:cNvSpPr>
              <a:spLocks noChangeShapeType="1"/>
            </p:cNvSpPr>
            <p:nvPr/>
          </p:nvSpPr>
          <p:spPr bwMode="auto">
            <a:xfrm>
              <a:off x="1396010" y="4035479"/>
              <a:ext cx="1" cy="438451"/>
            </a:xfrm>
            <a:prstGeom prst="line">
              <a:avLst/>
            </a:prstGeom>
            <a:noFill/>
            <a:ln w="38100">
              <a:solidFill>
                <a:srgbClr val="000000"/>
              </a:solidFill>
              <a:roun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53" name="Text Box 74"/>
            <p:cNvSpPr txBox="1">
              <a:spLocks noChangeArrowheads="1"/>
            </p:cNvSpPr>
            <p:nvPr/>
          </p:nvSpPr>
          <p:spPr bwMode="auto">
            <a:xfrm>
              <a:off x="858994" y="4012265"/>
              <a:ext cx="52908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2400" dirty="0">
                  <a:latin typeface="楷体" panose="02010609060101010101" pitchFamily="49" charset="-122"/>
                  <a:ea typeface="楷体" panose="02010609060101010101" pitchFamily="49" charset="-122"/>
                </a:rPr>
                <a:t>1</a:t>
              </a:r>
              <a:endParaRPr lang="en-US" altLang="zh-CN" sz="2400" dirty="0">
                <a:latin typeface="楷体" panose="02010609060101010101" pitchFamily="49" charset="-122"/>
                <a:ea typeface="楷体" panose="02010609060101010101" pitchFamily="49" charset="-122"/>
              </a:endParaRPr>
            </a:p>
          </p:txBody>
        </p:sp>
        <p:sp>
          <p:nvSpPr>
            <p:cNvPr id="56" name="Text Box 74"/>
            <p:cNvSpPr txBox="1">
              <a:spLocks noChangeArrowheads="1"/>
            </p:cNvSpPr>
            <p:nvPr/>
          </p:nvSpPr>
          <p:spPr bwMode="auto">
            <a:xfrm>
              <a:off x="1504956" y="3990982"/>
              <a:ext cx="156947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2400" dirty="0">
                  <a:latin typeface="楷体" panose="02010609060101010101" pitchFamily="49" charset="-122"/>
                  <a:ea typeface="楷体" panose="02010609060101010101" pitchFamily="49" charset="-122"/>
                </a:rPr>
                <a:t>二级间址</a:t>
              </a:r>
              <a:endParaRPr lang="en-US" altLang="zh-CN" sz="2400" dirty="0">
                <a:latin typeface="楷体" panose="02010609060101010101" pitchFamily="49" charset="-122"/>
                <a:ea typeface="楷体" panose="02010609060101010101" pitchFamily="49" charset="-122"/>
              </a:endParaRPr>
            </a:p>
          </p:txBody>
        </p:sp>
      </p:grpSp>
      <p:grpSp>
        <p:nvGrpSpPr>
          <p:cNvPr id="10" name="组合 9"/>
          <p:cNvGrpSpPr/>
          <p:nvPr/>
        </p:nvGrpSpPr>
        <p:grpSpPr>
          <a:xfrm>
            <a:off x="6351054" y="4441791"/>
            <a:ext cx="2191030" cy="476323"/>
            <a:chOff x="858994" y="4934335"/>
            <a:chExt cx="2191030" cy="476323"/>
          </a:xfrm>
        </p:grpSpPr>
        <p:sp>
          <p:nvSpPr>
            <p:cNvPr id="49" name="Line 73"/>
            <p:cNvSpPr>
              <a:spLocks noChangeShapeType="1"/>
            </p:cNvSpPr>
            <p:nvPr/>
          </p:nvSpPr>
          <p:spPr bwMode="auto">
            <a:xfrm>
              <a:off x="1384132" y="4961365"/>
              <a:ext cx="1" cy="443078"/>
            </a:xfrm>
            <a:prstGeom prst="line">
              <a:avLst/>
            </a:prstGeom>
            <a:noFill/>
            <a:ln w="38100">
              <a:solidFill>
                <a:srgbClr val="000000"/>
              </a:solidFill>
              <a:roun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54" name="Text Box 74"/>
            <p:cNvSpPr txBox="1">
              <a:spLocks noChangeArrowheads="1"/>
            </p:cNvSpPr>
            <p:nvPr/>
          </p:nvSpPr>
          <p:spPr bwMode="auto">
            <a:xfrm>
              <a:off x="858994" y="4948993"/>
              <a:ext cx="52908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2400" dirty="0">
                  <a:latin typeface="楷体" panose="02010609060101010101" pitchFamily="49" charset="-122"/>
                  <a:ea typeface="楷体" panose="02010609060101010101" pitchFamily="49" charset="-122"/>
                </a:rPr>
                <a:t>1</a:t>
              </a:r>
              <a:endParaRPr lang="en-US" altLang="zh-CN" sz="2400" dirty="0">
                <a:latin typeface="楷体" panose="02010609060101010101" pitchFamily="49" charset="-122"/>
                <a:ea typeface="楷体" panose="02010609060101010101" pitchFamily="49" charset="-122"/>
              </a:endParaRPr>
            </a:p>
          </p:txBody>
        </p:sp>
        <p:sp>
          <p:nvSpPr>
            <p:cNvPr id="57" name="Text Box 74"/>
            <p:cNvSpPr txBox="1">
              <a:spLocks noChangeArrowheads="1"/>
            </p:cNvSpPr>
            <p:nvPr/>
          </p:nvSpPr>
          <p:spPr bwMode="auto">
            <a:xfrm>
              <a:off x="1290947" y="4934335"/>
              <a:ext cx="175907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2400" dirty="0">
                  <a:latin typeface="楷体" panose="02010609060101010101" pitchFamily="49" charset="-122"/>
                  <a:ea typeface="楷体" panose="02010609060101010101" pitchFamily="49" charset="-122"/>
                </a:rPr>
                <a:t>三级间址</a:t>
              </a:r>
              <a:endParaRPr lang="en-US" altLang="zh-CN" sz="2400" dirty="0">
                <a:latin typeface="楷体" panose="02010609060101010101" pitchFamily="49" charset="-122"/>
                <a:ea typeface="楷体" panose="02010609060101010101" pitchFamily="49" charset="-122"/>
              </a:endParaRPr>
            </a:p>
          </p:txBody>
        </p:sp>
      </p:grpSp>
      <p:grpSp>
        <p:nvGrpSpPr>
          <p:cNvPr id="11" name="组合 10"/>
          <p:cNvGrpSpPr/>
          <p:nvPr/>
        </p:nvGrpSpPr>
        <p:grpSpPr>
          <a:xfrm>
            <a:off x="6325872" y="5249650"/>
            <a:ext cx="2157123" cy="476793"/>
            <a:chOff x="844596" y="5744911"/>
            <a:chExt cx="2157123" cy="476793"/>
          </a:xfrm>
        </p:grpSpPr>
        <p:sp>
          <p:nvSpPr>
            <p:cNvPr id="52" name="Line 73"/>
            <p:cNvSpPr>
              <a:spLocks noChangeShapeType="1"/>
            </p:cNvSpPr>
            <p:nvPr/>
          </p:nvSpPr>
          <p:spPr bwMode="auto">
            <a:xfrm>
              <a:off x="1267618" y="5783253"/>
              <a:ext cx="1" cy="438451"/>
            </a:xfrm>
            <a:prstGeom prst="line">
              <a:avLst/>
            </a:prstGeom>
            <a:noFill/>
            <a:ln w="38100">
              <a:solidFill>
                <a:srgbClr val="000000"/>
              </a:solidFill>
              <a:roun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55" name="Text Box 74"/>
            <p:cNvSpPr txBox="1">
              <a:spLocks noChangeArrowheads="1"/>
            </p:cNvSpPr>
            <p:nvPr/>
          </p:nvSpPr>
          <p:spPr bwMode="auto">
            <a:xfrm>
              <a:off x="844596" y="5759553"/>
              <a:ext cx="52908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2400" dirty="0">
                  <a:latin typeface="楷体" panose="02010609060101010101" pitchFamily="49" charset="-122"/>
                  <a:ea typeface="楷体" panose="02010609060101010101" pitchFamily="49" charset="-122"/>
                </a:rPr>
                <a:t>0</a:t>
              </a:r>
              <a:endParaRPr lang="en-US" altLang="zh-CN" sz="2400" dirty="0">
                <a:latin typeface="楷体" panose="02010609060101010101" pitchFamily="49" charset="-122"/>
                <a:ea typeface="楷体" panose="02010609060101010101" pitchFamily="49" charset="-122"/>
              </a:endParaRPr>
            </a:p>
          </p:txBody>
        </p:sp>
        <p:sp>
          <p:nvSpPr>
            <p:cNvPr id="58" name="Text Box 74"/>
            <p:cNvSpPr txBox="1">
              <a:spLocks noChangeArrowheads="1"/>
            </p:cNvSpPr>
            <p:nvPr/>
          </p:nvSpPr>
          <p:spPr bwMode="auto">
            <a:xfrm>
              <a:off x="1223652" y="5744911"/>
              <a:ext cx="177806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2400" dirty="0">
                  <a:latin typeface="楷体" panose="02010609060101010101" pitchFamily="49" charset="-122"/>
                  <a:ea typeface="楷体" panose="02010609060101010101" pitchFamily="49" charset="-122"/>
                </a:rPr>
                <a:t>操作数地址</a:t>
              </a:r>
              <a:endParaRPr lang="en-US" altLang="zh-CN" sz="2400" dirty="0">
                <a:latin typeface="楷体" panose="02010609060101010101" pitchFamily="49" charset="-122"/>
                <a:ea typeface="楷体" panose="02010609060101010101" pitchFamily="49" charset="-122"/>
              </a:endParaRPr>
            </a:p>
          </p:txBody>
        </p:sp>
      </p:grpSp>
      <p:sp>
        <p:nvSpPr>
          <p:cNvPr id="59" name="Line 78"/>
          <p:cNvSpPr>
            <a:spLocks noChangeShapeType="1"/>
          </p:cNvSpPr>
          <p:nvPr/>
        </p:nvSpPr>
        <p:spPr bwMode="auto">
          <a:xfrm>
            <a:off x="7304252" y="3991584"/>
            <a:ext cx="3495" cy="235904"/>
          </a:xfrm>
          <a:prstGeom prst="line">
            <a:avLst/>
          </a:prstGeom>
          <a:noFill/>
          <a:ln w="38100">
            <a:solidFill>
              <a:srgbClr val="000000"/>
            </a:solidFill>
            <a:round/>
            <a:headEnd type="none" w="med" len="med"/>
            <a:tailEnd type="none" w="med" len="me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60" name="Line 78"/>
          <p:cNvSpPr>
            <a:spLocks noChangeShapeType="1"/>
          </p:cNvSpPr>
          <p:nvPr/>
        </p:nvSpPr>
        <p:spPr bwMode="auto">
          <a:xfrm flipH="1" flipV="1">
            <a:off x="5931367" y="4212305"/>
            <a:ext cx="1382112" cy="35"/>
          </a:xfrm>
          <a:prstGeom prst="line">
            <a:avLst/>
          </a:prstGeom>
          <a:noFill/>
          <a:ln w="38100">
            <a:solidFill>
              <a:srgbClr val="000000"/>
            </a:solidFill>
            <a:round/>
            <a:headEnd type="none" w="med" len="med"/>
            <a:tailEnd type="none" w="med" len="me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61" name="Line 78"/>
          <p:cNvSpPr>
            <a:spLocks noChangeShapeType="1"/>
          </p:cNvSpPr>
          <p:nvPr/>
        </p:nvSpPr>
        <p:spPr bwMode="auto">
          <a:xfrm flipH="1">
            <a:off x="5950059" y="4212222"/>
            <a:ext cx="0" cy="535493"/>
          </a:xfrm>
          <a:prstGeom prst="line">
            <a:avLst/>
          </a:prstGeom>
          <a:noFill/>
          <a:ln w="38100">
            <a:solidFill>
              <a:srgbClr val="000000"/>
            </a:solidFill>
            <a:round/>
            <a:headEnd type="none" w="med" len="med"/>
            <a:tailEnd type="none" w="med" len="me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62" name="Line 78"/>
          <p:cNvSpPr>
            <a:spLocks noChangeShapeType="1"/>
          </p:cNvSpPr>
          <p:nvPr/>
        </p:nvSpPr>
        <p:spPr bwMode="auto">
          <a:xfrm>
            <a:off x="5950059" y="4734732"/>
            <a:ext cx="438414" cy="6579"/>
          </a:xfrm>
          <a:prstGeom prst="line">
            <a:avLst/>
          </a:prstGeom>
          <a:noFill/>
          <a:ln w="38100">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67" name="Line 78"/>
          <p:cNvSpPr>
            <a:spLocks noChangeShapeType="1"/>
          </p:cNvSpPr>
          <p:nvPr/>
        </p:nvSpPr>
        <p:spPr bwMode="auto">
          <a:xfrm>
            <a:off x="7295025" y="4936224"/>
            <a:ext cx="3495" cy="235904"/>
          </a:xfrm>
          <a:prstGeom prst="line">
            <a:avLst/>
          </a:prstGeom>
          <a:noFill/>
          <a:ln w="38100">
            <a:solidFill>
              <a:srgbClr val="000000"/>
            </a:solidFill>
            <a:round/>
            <a:headEnd type="none" w="med" len="med"/>
            <a:tailEnd type="none" w="med" len="me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68" name="Line 78"/>
          <p:cNvSpPr>
            <a:spLocks noChangeShapeType="1"/>
          </p:cNvSpPr>
          <p:nvPr/>
        </p:nvSpPr>
        <p:spPr bwMode="auto">
          <a:xfrm flipH="1" flipV="1">
            <a:off x="5922140" y="5156945"/>
            <a:ext cx="1382112" cy="35"/>
          </a:xfrm>
          <a:prstGeom prst="line">
            <a:avLst/>
          </a:prstGeom>
          <a:noFill/>
          <a:ln w="38100">
            <a:solidFill>
              <a:srgbClr val="000000"/>
            </a:solidFill>
            <a:round/>
            <a:headEnd type="none" w="med" len="med"/>
            <a:tailEnd type="none" w="med" len="me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69" name="Line 78"/>
          <p:cNvSpPr>
            <a:spLocks noChangeShapeType="1"/>
          </p:cNvSpPr>
          <p:nvPr/>
        </p:nvSpPr>
        <p:spPr bwMode="auto">
          <a:xfrm>
            <a:off x="5931367" y="5156945"/>
            <a:ext cx="9437" cy="388852"/>
          </a:xfrm>
          <a:prstGeom prst="line">
            <a:avLst/>
          </a:prstGeom>
          <a:noFill/>
          <a:ln w="38100">
            <a:solidFill>
              <a:srgbClr val="000000"/>
            </a:solidFill>
            <a:round/>
            <a:headEnd type="none" w="med" len="med"/>
            <a:tailEnd type="none" w="med" len="me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70" name="Line 78"/>
          <p:cNvSpPr>
            <a:spLocks noChangeShapeType="1"/>
          </p:cNvSpPr>
          <p:nvPr/>
        </p:nvSpPr>
        <p:spPr bwMode="auto">
          <a:xfrm>
            <a:off x="5940832" y="5531732"/>
            <a:ext cx="438414" cy="6579"/>
          </a:xfrm>
          <a:prstGeom prst="line">
            <a:avLst/>
          </a:prstGeom>
          <a:noFill/>
          <a:ln w="38100">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34" name="Text Box 74"/>
          <p:cNvSpPr txBox="1">
            <a:spLocks noChangeArrowheads="1"/>
          </p:cNvSpPr>
          <p:nvPr/>
        </p:nvSpPr>
        <p:spPr bwMode="auto">
          <a:xfrm>
            <a:off x="6388581" y="2635821"/>
            <a:ext cx="21159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2400" dirty="0">
                <a:latin typeface="楷体" panose="02010609060101010101" pitchFamily="49" charset="-122"/>
                <a:ea typeface="楷体" panose="02010609060101010101" pitchFamily="49" charset="-122"/>
              </a:rPr>
              <a:t>操作数</a:t>
            </a:r>
            <a:endParaRPr lang="en-US" altLang="zh-CN" sz="2400" dirty="0">
              <a:latin typeface="楷体" panose="02010609060101010101" pitchFamily="49" charset="-122"/>
              <a:ea typeface="楷体" panose="02010609060101010101" pitchFamily="49" charset="-122"/>
            </a:endParaRPr>
          </a:p>
        </p:txBody>
      </p:sp>
      <p:sp>
        <p:nvSpPr>
          <p:cNvPr id="76" name="Text Box 4"/>
          <p:cNvSpPr txBox="1"/>
          <p:nvPr/>
        </p:nvSpPr>
        <p:spPr>
          <a:xfrm>
            <a:off x="-92355" y="8655475"/>
            <a:ext cx="6923263" cy="559769"/>
          </a:xfrm>
          <a:prstGeom prst="rect">
            <a:avLst/>
          </a:prstGeom>
          <a:noFill/>
          <a:ln w="9525">
            <a:noFill/>
          </a:ln>
        </p:spPr>
        <p:txBody>
          <a:bodyPr wrap="square" anchor="t">
            <a:spAutoFit/>
          </a:bodyPr>
          <a:lstStyle/>
          <a:p>
            <a:pPr lvl="0">
              <a:lnSpc>
                <a:spcPct val="150000"/>
              </a:lnSpc>
            </a:pPr>
            <a:r>
              <a:rPr lang="zh-CN" altLang="en-US" sz="2400" b="1" dirty="0">
                <a:latin typeface="楷体" panose="02010609060101010101" pitchFamily="49" charset="-122"/>
                <a:ea typeface="楷体" panose="02010609060101010101" pitchFamily="49" charset="-122"/>
              </a:rPr>
              <a:t>操作数</a:t>
            </a:r>
            <a:r>
              <a:rPr lang="en-US" altLang="zh-CN" sz="2400" b="1" dirty="0">
                <a:latin typeface="楷体" panose="02010609060101010101" pitchFamily="49" charset="-122"/>
                <a:ea typeface="楷体" panose="02010609060101010101" pitchFamily="49" charset="-122"/>
              </a:rPr>
              <a:t>S</a:t>
            </a:r>
            <a:r>
              <a:rPr lang="zh-CN" altLang="en-US" sz="2400" b="1" dirty="0">
                <a:latin typeface="楷体" panose="02010609060101010101" pitchFamily="49" charset="-122"/>
                <a:ea typeface="楷体" panose="02010609060101010101" pitchFamily="49" charset="-122"/>
              </a:rPr>
              <a:t>与寄存器</a:t>
            </a:r>
            <a:r>
              <a:rPr lang="en-US" altLang="zh-CN" sz="2400" b="1" dirty="0">
                <a:latin typeface="楷体" panose="02010609060101010101" pitchFamily="49" charset="-122"/>
                <a:ea typeface="楷体" panose="02010609060101010101" pitchFamily="49" charset="-122"/>
              </a:rPr>
              <a:t>SP</a:t>
            </a:r>
            <a:r>
              <a:rPr lang="zh-CN" altLang="en-US" sz="2400" b="1" dirty="0">
                <a:latin typeface="楷体" panose="02010609060101010101" pitchFamily="49" charset="-122"/>
                <a:ea typeface="楷体" panose="02010609060101010101" pitchFamily="49" charset="-122"/>
              </a:rPr>
              <a:t>的关系为：</a:t>
            </a:r>
            <a:r>
              <a:rPr lang="en-US" altLang="zh-CN" sz="2400" b="1" dirty="0">
                <a:solidFill>
                  <a:srgbClr val="DF3C09"/>
                </a:solidFill>
                <a:latin typeface="楷体" panose="02010609060101010101" pitchFamily="49" charset="-122"/>
                <a:ea typeface="楷体" panose="02010609060101010101" pitchFamily="49" charset="-122"/>
              </a:rPr>
              <a:t>S=((SP-1))</a:t>
            </a:r>
            <a:endParaRPr lang="en-US" altLang="zh-CN" sz="2400" b="1" dirty="0">
              <a:solidFill>
                <a:srgbClr val="DF3C09"/>
              </a:solidFill>
              <a:latin typeface="楷体" panose="02010609060101010101" pitchFamily="49" charset="-122"/>
              <a:ea typeface="楷体" panose="02010609060101010101" pitchFamily="49" charset="-122"/>
            </a:endParaRPr>
          </a:p>
        </p:txBody>
      </p:sp>
      <p:grpSp>
        <p:nvGrpSpPr>
          <p:cNvPr id="77" name="组合 76"/>
          <p:cNvGrpSpPr/>
          <p:nvPr/>
        </p:nvGrpSpPr>
        <p:grpSpPr>
          <a:xfrm>
            <a:off x="-92355" y="7749322"/>
            <a:ext cx="7442389" cy="797796"/>
            <a:chOff x="338927" y="4409358"/>
            <a:chExt cx="7442389" cy="797796"/>
          </a:xfrm>
        </p:grpSpPr>
        <p:sp>
          <p:nvSpPr>
            <p:cNvPr id="78" name="Text Box 4"/>
            <p:cNvSpPr txBox="1"/>
            <p:nvPr/>
          </p:nvSpPr>
          <p:spPr>
            <a:xfrm>
              <a:off x="1873407" y="4409358"/>
              <a:ext cx="664279" cy="637675"/>
            </a:xfrm>
            <a:prstGeom prst="rect">
              <a:avLst/>
            </a:prstGeom>
            <a:noFill/>
            <a:ln w="9525">
              <a:noFill/>
            </a:ln>
          </p:spPr>
          <p:txBody>
            <a:bodyPr wrap="square" anchor="t">
              <a:spAutoFit/>
            </a:bodyPr>
            <a:lstStyle/>
            <a:p>
              <a:pPr marL="0" marR="0" lvl="0" indent="0" algn="l" defTabSz="457200" rtl="0" eaLnBrk="1" fontAlgn="auto" latinLnBrk="0" hangingPunct="1">
                <a:lnSpc>
                  <a:spcPct val="15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R</a:t>
              </a:r>
              <a:endPar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endParaRPr>
            </a:p>
          </p:txBody>
        </p:sp>
        <p:grpSp>
          <p:nvGrpSpPr>
            <p:cNvPr id="79" name="组合 78"/>
            <p:cNvGrpSpPr/>
            <p:nvPr/>
          </p:nvGrpSpPr>
          <p:grpSpPr>
            <a:xfrm>
              <a:off x="338927" y="4647385"/>
              <a:ext cx="7442389" cy="559769"/>
              <a:chOff x="338927" y="4647385"/>
              <a:chExt cx="7442389" cy="559769"/>
            </a:xfrm>
          </p:grpSpPr>
          <p:sp>
            <p:nvSpPr>
              <p:cNvPr id="81" name="Line 78"/>
              <p:cNvSpPr>
                <a:spLocks noChangeShapeType="1"/>
              </p:cNvSpPr>
              <p:nvPr/>
            </p:nvSpPr>
            <p:spPr bwMode="auto">
              <a:xfrm>
                <a:off x="1811030" y="5003489"/>
                <a:ext cx="723235" cy="34"/>
              </a:xfrm>
              <a:prstGeom prst="line">
                <a:avLst/>
              </a:prstGeom>
              <a:noFill/>
              <a:ln w="38100">
                <a:solidFill>
                  <a:srgbClr val="000000"/>
                </a:solidFill>
                <a:round/>
                <a:tailEnd type="triangle" w="med" len="med"/>
              </a:ln>
              <a:extLst>
                <a:ext uri="{909E8E84-426E-40DD-AFC4-6F175D3DCCD1}">
                  <a14:hiddenFill xmlns:a14="http://schemas.microsoft.com/office/drawing/2010/main">
                    <a:noFill/>
                  </a14:hiddenFill>
                </a:ext>
              </a:extLst>
            </p:spPr>
            <p:txBody>
              <a:bodyP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zh-CN" altLang="en-US" sz="24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endParaRPr>
              </a:p>
            </p:txBody>
          </p:sp>
          <p:sp>
            <p:nvSpPr>
              <p:cNvPr id="82" name="Text Box 4"/>
              <p:cNvSpPr txBox="1"/>
              <p:nvPr/>
            </p:nvSpPr>
            <p:spPr>
              <a:xfrm>
                <a:off x="338927" y="4647385"/>
                <a:ext cx="7442389" cy="559769"/>
              </a:xfrm>
              <a:prstGeom prst="rect">
                <a:avLst/>
              </a:prstGeom>
              <a:noFill/>
              <a:ln w="9525">
                <a:noFill/>
              </a:ln>
            </p:spPr>
            <p:txBody>
              <a:bodyPr wrap="square" anchor="t">
                <a:spAutoFit/>
              </a:bodyPr>
              <a:lstStyle/>
              <a:p>
                <a:pPr lvl="0">
                  <a:lnSpc>
                    <a:spcPct val="150000"/>
                  </a:lnSpc>
                </a:pPr>
                <a:r>
                  <a:rPr lang="zh-CN" altLang="en-US" sz="2400" b="1" dirty="0">
                    <a:solidFill>
                      <a:prstClr val="black"/>
                    </a:solidFill>
                    <a:latin typeface="楷体" panose="02010609060101010101" pitchFamily="49" charset="-122"/>
                    <a:ea typeface="楷体" panose="02010609060101010101" pitchFamily="49" charset="-122"/>
                  </a:rPr>
                  <a:t>寄存器号       一级间址       </a:t>
                </a:r>
                <a:r>
                  <a:rPr lang="en-US" altLang="zh-CN" sz="2400" b="1" dirty="0">
                    <a:solidFill>
                      <a:prstClr val="black"/>
                    </a:solidFill>
                    <a:latin typeface="楷体" panose="02010609060101010101" pitchFamily="49" charset="-122"/>
                    <a:ea typeface="楷体" panose="02010609060101010101" pitchFamily="49" charset="-122"/>
                  </a:rPr>
                  <a:t>……       </a:t>
                </a:r>
                <a:r>
                  <a:rPr lang="zh-CN" altLang="en-US" sz="2400" b="1" dirty="0">
                    <a:solidFill>
                      <a:prstClr val="black"/>
                    </a:solidFill>
                    <a:latin typeface="楷体" panose="02010609060101010101" pitchFamily="49" charset="-122"/>
                    <a:ea typeface="楷体" panose="02010609060101010101" pitchFamily="49" charset="-122"/>
                  </a:rPr>
                  <a:t>操作数</a:t>
                </a:r>
                <a:endParaRPr lang="en-US" altLang="zh-CN" sz="2400" b="1" dirty="0">
                  <a:solidFill>
                    <a:prstClr val="black"/>
                  </a:solidFill>
                  <a:latin typeface="楷体" panose="02010609060101010101" pitchFamily="49" charset="-122"/>
                  <a:ea typeface="楷体" panose="02010609060101010101" pitchFamily="49" charset="-122"/>
                </a:endParaRPr>
              </a:p>
            </p:txBody>
          </p:sp>
          <p:sp>
            <p:nvSpPr>
              <p:cNvPr id="83" name="Line 78"/>
              <p:cNvSpPr>
                <a:spLocks noChangeShapeType="1"/>
              </p:cNvSpPr>
              <p:nvPr/>
            </p:nvSpPr>
            <p:spPr bwMode="auto">
              <a:xfrm>
                <a:off x="4070107" y="5019048"/>
                <a:ext cx="664279" cy="8007"/>
              </a:xfrm>
              <a:prstGeom prst="line">
                <a:avLst/>
              </a:prstGeom>
              <a:noFill/>
              <a:ln w="38100">
                <a:solidFill>
                  <a:srgbClr val="000000"/>
                </a:solidFill>
                <a:round/>
                <a:tailEnd type="triangle" w="med" len="med"/>
              </a:ln>
              <a:extLst>
                <a:ext uri="{909E8E84-426E-40DD-AFC4-6F175D3DCCD1}">
                  <a14:hiddenFill xmlns:a14="http://schemas.microsoft.com/office/drawing/2010/main">
                    <a:noFill/>
                  </a14:hiddenFill>
                </a:ext>
              </a:extLst>
            </p:spPr>
            <p:txBody>
              <a:bodyP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zh-CN" altLang="en-US" sz="24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endParaRPr>
              </a:p>
            </p:txBody>
          </p:sp>
        </p:grpSp>
        <p:sp>
          <p:nvSpPr>
            <p:cNvPr id="80" name="Text Box 4"/>
            <p:cNvSpPr txBox="1"/>
            <p:nvPr/>
          </p:nvSpPr>
          <p:spPr>
            <a:xfrm>
              <a:off x="4127542" y="4428043"/>
              <a:ext cx="664279" cy="637675"/>
            </a:xfrm>
            <a:prstGeom prst="rect">
              <a:avLst/>
            </a:prstGeom>
            <a:noFill/>
            <a:ln w="9525">
              <a:noFill/>
            </a:ln>
          </p:spPr>
          <p:txBody>
            <a:bodyPr wrap="square" anchor="t">
              <a:spAutoFit/>
            </a:bodyPr>
            <a:lstStyle/>
            <a:p>
              <a:pPr marL="0" marR="0" lvl="0" indent="0" algn="l" defTabSz="457200" rtl="0" eaLnBrk="1" fontAlgn="auto" latinLnBrk="0" hangingPunct="1">
                <a:lnSpc>
                  <a:spcPct val="15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M</a:t>
              </a:r>
              <a:endPar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endParaRPr>
            </a:p>
          </p:txBody>
        </p:sp>
      </p:grpSp>
      <p:sp>
        <p:nvSpPr>
          <p:cNvPr id="84" name="Text Box 4"/>
          <p:cNvSpPr txBox="1"/>
          <p:nvPr/>
        </p:nvSpPr>
        <p:spPr>
          <a:xfrm>
            <a:off x="261293" y="1512429"/>
            <a:ext cx="4373589" cy="637675"/>
          </a:xfrm>
          <a:prstGeom prst="rect">
            <a:avLst/>
          </a:prstGeom>
          <a:noFill/>
          <a:ln w="9525">
            <a:noFill/>
          </a:ln>
        </p:spPr>
        <p:txBody>
          <a:bodyPr wrap="square" anchor="t">
            <a:spAutoFit/>
          </a:bodyPr>
          <a:lstStyle/>
          <a:p>
            <a:pPr lvl="0">
              <a:lnSpc>
                <a:spcPct val="150000"/>
              </a:lnSpc>
            </a:pPr>
            <a:r>
              <a:rPr lang="zh-CN" altLang="en-US" sz="2800" b="1" dirty="0">
                <a:solidFill>
                  <a:srgbClr val="0563C1"/>
                </a:solidFill>
                <a:latin typeface="楷体" panose="02010609060101010101" pitchFamily="49" charset="-122"/>
                <a:ea typeface="楷体" panose="02010609060101010101" pitchFamily="49" charset="-122"/>
              </a:rPr>
              <a:t>存储器多重间址</a:t>
            </a:r>
            <a:endParaRPr lang="en-US" altLang="zh-CN" sz="2800" b="1" dirty="0">
              <a:solidFill>
                <a:prstClr val="black"/>
              </a:solidFill>
              <a:latin typeface="楷体" panose="02010609060101010101" pitchFamily="49" charset="-122"/>
              <a:ea typeface="楷体" panose="02010609060101010101" pitchFamily="49" charset="-122"/>
            </a:endParaRPr>
          </a:p>
        </p:txBody>
      </p:sp>
      <p:sp>
        <p:nvSpPr>
          <p:cNvPr id="85" name="Line 78"/>
          <p:cNvSpPr>
            <a:spLocks noChangeShapeType="1"/>
          </p:cNvSpPr>
          <p:nvPr/>
        </p:nvSpPr>
        <p:spPr bwMode="auto">
          <a:xfrm>
            <a:off x="5393514" y="8370778"/>
            <a:ext cx="664279" cy="8007"/>
          </a:xfrm>
          <a:prstGeom prst="line">
            <a:avLst/>
          </a:prstGeom>
          <a:noFill/>
          <a:ln w="38100">
            <a:solidFill>
              <a:srgbClr val="000000"/>
            </a:solidFill>
            <a:round/>
            <a:tailEnd type="triangle" w="med" len="med"/>
          </a:ln>
          <a:extLst>
            <a:ext uri="{909E8E84-426E-40DD-AFC4-6F175D3DCCD1}">
              <a14:hiddenFill xmlns:a14="http://schemas.microsoft.com/office/drawing/2010/main">
                <a:noFill/>
              </a14:hiddenFill>
            </a:ext>
          </a:extLst>
        </p:spPr>
        <p:txBody>
          <a:bodyP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zh-CN" altLang="en-US" sz="24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endParaRPr>
          </a:p>
        </p:txBody>
      </p:sp>
      <p:sp>
        <p:nvSpPr>
          <p:cNvPr id="86" name="Text Box 4"/>
          <p:cNvSpPr txBox="1"/>
          <p:nvPr/>
        </p:nvSpPr>
        <p:spPr>
          <a:xfrm>
            <a:off x="5450949" y="7779773"/>
            <a:ext cx="664279" cy="637675"/>
          </a:xfrm>
          <a:prstGeom prst="rect">
            <a:avLst/>
          </a:prstGeom>
          <a:noFill/>
          <a:ln w="9525">
            <a:noFill/>
          </a:ln>
        </p:spPr>
        <p:txBody>
          <a:bodyPr wrap="square" anchor="t">
            <a:spAutoFit/>
          </a:bodyPr>
          <a:lstStyle/>
          <a:p>
            <a:pPr marL="0" marR="0" lvl="0" indent="0" algn="l" defTabSz="457200" rtl="0" eaLnBrk="1" fontAlgn="auto" latinLnBrk="0" hangingPunct="1">
              <a:lnSpc>
                <a:spcPct val="15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M</a:t>
            </a:r>
            <a:endPar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4"/>
                                        </p:tgtEl>
                                        <p:attrNameLst>
                                          <p:attrName>style.visibility</p:attrName>
                                        </p:attrNameLst>
                                      </p:cBhvr>
                                      <p:to>
                                        <p:strVal val="visible"/>
                                      </p:to>
                                    </p:set>
                                    <p:animEffect transition="in" filter="wipe(left)">
                                      <p:cBhvr>
                                        <p:cTn id="7" dur="500"/>
                                        <p:tgtEl>
                                          <p:spTgt spid="8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 calcmode="lin" valueType="num">
                                      <p:cBhvr additive="base">
                                        <p:cTn id="12" dur="500" fill="hold"/>
                                        <p:tgtEl>
                                          <p:spTgt spid="13"/>
                                        </p:tgtEl>
                                        <p:attrNameLst>
                                          <p:attrName>ppt_x</p:attrName>
                                        </p:attrNameLst>
                                      </p:cBhvr>
                                      <p:tavLst>
                                        <p:tav tm="0">
                                          <p:val>
                                            <p:strVal val="1+#ppt_w/2"/>
                                          </p:val>
                                        </p:tav>
                                        <p:tav tm="100000">
                                          <p:val>
                                            <p:strVal val="#ppt_x"/>
                                          </p:val>
                                        </p:tav>
                                      </p:tavLst>
                                    </p:anim>
                                    <p:anim calcmode="lin" valueType="num">
                                      <p:cBhvr additive="base">
                                        <p:cTn id="13" dur="5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wipe(up)">
                                      <p:cBhvr>
                                        <p:cTn id="18" dur="5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nodeType="click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wipe(up)">
                                      <p:cBhvr>
                                        <p:cTn id="23" dur="500"/>
                                        <p:tgtEl>
                                          <p:spTgt spid="19"/>
                                        </p:tgtEl>
                                      </p:cBhvr>
                                    </p:animEffect>
                                  </p:childTnLst>
                                </p:cTn>
                              </p:par>
                            </p:childTnLst>
                          </p:cTn>
                        </p:par>
                        <p:par>
                          <p:cTn id="24" fill="hold">
                            <p:stCondLst>
                              <p:cond delay="500"/>
                            </p:stCondLst>
                            <p:childTnLst>
                              <p:par>
                                <p:cTn id="25" presetID="22" presetClass="entr" presetSubtype="8" fill="hold" nodeType="after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wipe(left)">
                                      <p:cBhvr>
                                        <p:cTn id="27" dur="500"/>
                                        <p:tgtEl>
                                          <p:spTgt spid="20"/>
                                        </p:tgtEl>
                                      </p:cBhvr>
                                    </p:animEffect>
                                  </p:childTnLst>
                                </p:cTn>
                              </p:par>
                            </p:childTnLst>
                          </p:cTn>
                        </p:par>
                        <p:par>
                          <p:cTn id="28" fill="hold">
                            <p:stCondLst>
                              <p:cond delay="1000"/>
                            </p:stCondLst>
                            <p:childTnLst>
                              <p:par>
                                <p:cTn id="29" presetID="22" presetClass="entr" presetSubtype="8" fill="hold" nodeType="after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wipe(left)">
                                      <p:cBhvr>
                                        <p:cTn id="31" dur="500"/>
                                        <p:tgtEl>
                                          <p:spTgt spid="9"/>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1" fill="hold" nodeType="clickEffect">
                                  <p:stCondLst>
                                    <p:cond delay="0"/>
                                  </p:stCondLst>
                                  <p:childTnLst>
                                    <p:set>
                                      <p:cBhvr>
                                        <p:cTn id="35" dur="1" fill="hold">
                                          <p:stCondLst>
                                            <p:cond delay="0"/>
                                          </p:stCondLst>
                                        </p:cTn>
                                        <p:tgtEl>
                                          <p:spTgt spid="59"/>
                                        </p:tgtEl>
                                        <p:attrNameLst>
                                          <p:attrName>style.visibility</p:attrName>
                                        </p:attrNameLst>
                                      </p:cBhvr>
                                      <p:to>
                                        <p:strVal val="visible"/>
                                      </p:to>
                                    </p:set>
                                    <p:animEffect transition="in" filter="wipe(up)">
                                      <p:cBhvr>
                                        <p:cTn id="36" dur="500"/>
                                        <p:tgtEl>
                                          <p:spTgt spid="59"/>
                                        </p:tgtEl>
                                      </p:cBhvr>
                                    </p:animEffect>
                                  </p:childTnLst>
                                </p:cTn>
                              </p:par>
                            </p:childTnLst>
                          </p:cTn>
                        </p:par>
                        <p:par>
                          <p:cTn id="37" fill="hold">
                            <p:stCondLst>
                              <p:cond delay="500"/>
                            </p:stCondLst>
                            <p:childTnLst>
                              <p:par>
                                <p:cTn id="38" presetID="22" presetClass="entr" presetSubtype="2" fill="hold" nodeType="afterEffect">
                                  <p:stCondLst>
                                    <p:cond delay="0"/>
                                  </p:stCondLst>
                                  <p:childTnLst>
                                    <p:set>
                                      <p:cBhvr>
                                        <p:cTn id="39" dur="1" fill="hold">
                                          <p:stCondLst>
                                            <p:cond delay="0"/>
                                          </p:stCondLst>
                                        </p:cTn>
                                        <p:tgtEl>
                                          <p:spTgt spid="60"/>
                                        </p:tgtEl>
                                        <p:attrNameLst>
                                          <p:attrName>style.visibility</p:attrName>
                                        </p:attrNameLst>
                                      </p:cBhvr>
                                      <p:to>
                                        <p:strVal val="visible"/>
                                      </p:to>
                                    </p:set>
                                    <p:animEffect transition="in" filter="wipe(right)">
                                      <p:cBhvr>
                                        <p:cTn id="40" dur="500"/>
                                        <p:tgtEl>
                                          <p:spTgt spid="60"/>
                                        </p:tgtEl>
                                      </p:cBhvr>
                                    </p:animEffect>
                                  </p:childTnLst>
                                </p:cTn>
                              </p:par>
                            </p:childTnLst>
                          </p:cTn>
                        </p:par>
                        <p:par>
                          <p:cTn id="41" fill="hold">
                            <p:stCondLst>
                              <p:cond delay="1000"/>
                            </p:stCondLst>
                            <p:childTnLst>
                              <p:par>
                                <p:cTn id="42" presetID="22" presetClass="entr" presetSubtype="1" fill="hold" nodeType="afterEffect">
                                  <p:stCondLst>
                                    <p:cond delay="0"/>
                                  </p:stCondLst>
                                  <p:childTnLst>
                                    <p:set>
                                      <p:cBhvr>
                                        <p:cTn id="43" dur="1" fill="hold">
                                          <p:stCondLst>
                                            <p:cond delay="0"/>
                                          </p:stCondLst>
                                        </p:cTn>
                                        <p:tgtEl>
                                          <p:spTgt spid="61"/>
                                        </p:tgtEl>
                                        <p:attrNameLst>
                                          <p:attrName>style.visibility</p:attrName>
                                        </p:attrNameLst>
                                      </p:cBhvr>
                                      <p:to>
                                        <p:strVal val="visible"/>
                                      </p:to>
                                    </p:set>
                                    <p:animEffect transition="in" filter="wipe(up)">
                                      <p:cBhvr>
                                        <p:cTn id="44" dur="500"/>
                                        <p:tgtEl>
                                          <p:spTgt spid="61"/>
                                        </p:tgtEl>
                                      </p:cBhvr>
                                    </p:animEffect>
                                  </p:childTnLst>
                                </p:cTn>
                              </p:par>
                            </p:childTnLst>
                          </p:cTn>
                        </p:par>
                        <p:par>
                          <p:cTn id="45" fill="hold">
                            <p:stCondLst>
                              <p:cond delay="1500"/>
                            </p:stCondLst>
                            <p:childTnLst>
                              <p:par>
                                <p:cTn id="46" presetID="22" presetClass="entr" presetSubtype="8" fill="hold" nodeType="afterEffect">
                                  <p:stCondLst>
                                    <p:cond delay="0"/>
                                  </p:stCondLst>
                                  <p:childTnLst>
                                    <p:set>
                                      <p:cBhvr>
                                        <p:cTn id="47" dur="1" fill="hold">
                                          <p:stCondLst>
                                            <p:cond delay="0"/>
                                          </p:stCondLst>
                                        </p:cTn>
                                        <p:tgtEl>
                                          <p:spTgt spid="62"/>
                                        </p:tgtEl>
                                        <p:attrNameLst>
                                          <p:attrName>style.visibility</p:attrName>
                                        </p:attrNameLst>
                                      </p:cBhvr>
                                      <p:to>
                                        <p:strVal val="visible"/>
                                      </p:to>
                                    </p:set>
                                    <p:animEffect transition="in" filter="wipe(left)">
                                      <p:cBhvr>
                                        <p:cTn id="48" dur="500"/>
                                        <p:tgtEl>
                                          <p:spTgt spid="62"/>
                                        </p:tgtEl>
                                      </p:cBhvr>
                                    </p:animEffect>
                                  </p:childTnLst>
                                </p:cTn>
                              </p:par>
                            </p:childTnLst>
                          </p:cTn>
                        </p:par>
                        <p:par>
                          <p:cTn id="49" fill="hold">
                            <p:stCondLst>
                              <p:cond delay="2000"/>
                            </p:stCondLst>
                            <p:childTnLst>
                              <p:par>
                                <p:cTn id="50" presetID="22" presetClass="entr" presetSubtype="8" fill="hold" nodeType="afterEffect">
                                  <p:stCondLst>
                                    <p:cond delay="0"/>
                                  </p:stCondLst>
                                  <p:childTnLst>
                                    <p:set>
                                      <p:cBhvr>
                                        <p:cTn id="51" dur="1" fill="hold">
                                          <p:stCondLst>
                                            <p:cond delay="0"/>
                                          </p:stCondLst>
                                        </p:cTn>
                                        <p:tgtEl>
                                          <p:spTgt spid="10"/>
                                        </p:tgtEl>
                                        <p:attrNameLst>
                                          <p:attrName>style.visibility</p:attrName>
                                        </p:attrNameLst>
                                      </p:cBhvr>
                                      <p:to>
                                        <p:strVal val="visible"/>
                                      </p:to>
                                    </p:set>
                                    <p:animEffect transition="in" filter="wipe(left)">
                                      <p:cBhvr>
                                        <p:cTn id="52" dur="500"/>
                                        <p:tgtEl>
                                          <p:spTgt spid="10"/>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1" fill="hold" nodeType="clickEffect">
                                  <p:stCondLst>
                                    <p:cond delay="0"/>
                                  </p:stCondLst>
                                  <p:childTnLst>
                                    <p:set>
                                      <p:cBhvr>
                                        <p:cTn id="56" dur="1" fill="hold">
                                          <p:stCondLst>
                                            <p:cond delay="0"/>
                                          </p:stCondLst>
                                        </p:cTn>
                                        <p:tgtEl>
                                          <p:spTgt spid="67"/>
                                        </p:tgtEl>
                                        <p:attrNameLst>
                                          <p:attrName>style.visibility</p:attrName>
                                        </p:attrNameLst>
                                      </p:cBhvr>
                                      <p:to>
                                        <p:strVal val="visible"/>
                                      </p:to>
                                    </p:set>
                                    <p:animEffect transition="in" filter="wipe(up)">
                                      <p:cBhvr>
                                        <p:cTn id="57" dur="500"/>
                                        <p:tgtEl>
                                          <p:spTgt spid="67"/>
                                        </p:tgtEl>
                                      </p:cBhvr>
                                    </p:animEffect>
                                  </p:childTnLst>
                                </p:cTn>
                              </p:par>
                            </p:childTnLst>
                          </p:cTn>
                        </p:par>
                        <p:par>
                          <p:cTn id="58" fill="hold">
                            <p:stCondLst>
                              <p:cond delay="500"/>
                            </p:stCondLst>
                            <p:childTnLst>
                              <p:par>
                                <p:cTn id="59" presetID="22" presetClass="entr" presetSubtype="2" fill="hold" nodeType="afterEffect">
                                  <p:stCondLst>
                                    <p:cond delay="0"/>
                                  </p:stCondLst>
                                  <p:childTnLst>
                                    <p:set>
                                      <p:cBhvr>
                                        <p:cTn id="60" dur="1" fill="hold">
                                          <p:stCondLst>
                                            <p:cond delay="0"/>
                                          </p:stCondLst>
                                        </p:cTn>
                                        <p:tgtEl>
                                          <p:spTgt spid="68"/>
                                        </p:tgtEl>
                                        <p:attrNameLst>
                                          <p:attrName>style.visibility</p:attrName>
                                        </p:attrNameLst>
                                      </p:cBhvr>
                                      <p:to>
                                        <p:strVal val="visible"/>
                                      </p:to>
                                    </p:set>
                                    <p:animEffect transition="in" filter="wipe(right)">
                                      <p:cBhvr>
                                        <p:cTn id="61" dur="500"/>
                                        <p:tgtEl>
                                          <p:spTgt spid="68"/>
                                        </p:tgtEl>
                                      </p:cBhvr>
                                    </p:animEffect>
                                  </p:childTnLst>
                                </p:cTn>
                              </p:par>
                            </p:childTnLst>
                          </p:cTn>
                        </p:par>
                        <p:par>
                          <p:cTn id="62" fill="hold">
                            <p:stCondLst>
                              <p:cond delay="1000"/>
                            </p:stCondLst>
                            <p:childTnLst>
                              <p:par>
                                <p:cTn id="63" presetID="22" presetClass="entr" presetSubtype="1" fill="hold" nodeType="afterEffect">
                                  <p:stCondLst>
                                    <p:cond delay="0"/>
                                  </p:stCondLst>
                                  <p:childTnLst>
                                    <p:set>
                                      <p:cBhvr>
                                        <p:cTn id="64" dur="1" fill="hold">
                                          <p:stCondLst>
                                            <p:cond delay="0"/>
                                          </p:stCondLst>
                                        </p:cTn>
                                        <p:tgtEl>
                                          <p:spTgt spid="69"/>
                                        </p:tgtEl>
                                        <p:attrNameLst>
                                          <p:attrName>style.visibility</p:attrName>
                                        </p:attrNameLst>
                                      </p:cBhvr>
                                      <p:to>
                                        <p:strVal val="visible"/>
                                      </p:to>
                                    </p:set>
                                    <p:animEffect transition="in" filter="wipe(up)">
                                      <p:cBhvr>
                                        <p:cTn id="65" dur="500"/>
                                        <p:tgtEl>
                                          <p:spTgt spid="69"/>
                                        </p:tgtEl>
                                      </p:cBhvr>
                                    </p:animEffect>
                                  </p:childTnLst>
                                </p:cTn>
                              </p:par>
                            </p:childTnLst>
                          </p:cTn>
                        </p:par>
                        <p:par>
                          <p:cTn id="66" fill="hold">
                            <p:stCondLst>
                              <p:cond delay="1500"/>
                            </p:stCondLst>
                            <p:childTnLst>
                              <p:par>
                                <p:cTn id="67" presetID="22" presetClass="entr" presetSubtype="8" fill="hold" nodeType="afterEffect">
                                  <p:stCondLst>
                                    <p:cond delay="0"/>
                                  </p:stCondLst>
                                  <p:childTnLst>
                                    <p:set>
                                      <p:cBhvr>
                                        <p:cTn id="68" dur="1" fill="hold">
                                          <p:stCondLst>
                                            <p:cond delay="0"/>
                                          </p:stCondLst>
                                        </p:cTn>
                                        <p:tgtEl>
                                          <p:spTgt spid="70"/>
                                        </p:tgtEl>
                                        <p:attrNameLst>
                                          <p:attrName>style.visibility</p:attrName>
                                        </p:attrNameLst>
                                      </p:cBhvr>
                                      <p:to>
                                        <p:strVal val="visible"/>
                                      </p:to>
                                    </p:set>
                                    <p:animEffect transition="in" filter="wipe(left)">
                                      <p:cBhvr>
                                        <p:cTn id="69" dur="500"/>
                                        <p:tgtEl>
                                          <p:spTgt spid="70"/>
                                        </p:tgtEl>
                                      </p:cBhvr>
                                    </p:animEffect>
                                  </p:childTnLst>
                                </p:cTn>
                              </p:par>
                            </p:childTnLst>
                          </p:cTn>
                        </p:par>
                        <p:par>
                          <p:cTn id="70" fill="hold">
                            <p:stCondLst>
                              <p:cond delay="2000"/>
                            </p:stCondLst>
                            <p:childTnLst>
                              <p:par>
                                <p:cTn id="71" presetID="22" presetClass="entr" presetSubtype="8" fill="hold" nodeType="afterEffect">
                                  <p:stCondLst>
                                    <p:cond delay="0"/>
                                  </p:stCondLst>
                                  <p:childTnLst>
                                    <p:set>
                                      <p:cBhvr>
                                        <p:cTn id="72" dur="1" fill="hold">
                                          <p:stCondLst>
                                            <p:cond delay="0"/>
                                          </p:stCondLst>
                                        </p:cTn>
                                        <p:tgtEl>
                                          <p:spTgt spid="11"/>
                                        </p:tgtEl>
                                        <p:attrNameLst>
                                          <p:attrName>style.visibility</p:attrName>
                                        </p:attrNameLst>
                                      </p:cBhvr>
                                      <p:to>
                                        <p:strVal val="visible"/>
                                      </p:to>
                                    </p:set>
                                    <p:animEffect transition="in" filter="wipe(left)">
                                      <p:cBhvr>
                                        <p:cTn id="73" dur="500"/>
                                        <p:tgtEl>
                                          <p:spTgt spid="11"/>
                                        </p:tgtEl>
                                      </p:cBhvr>
                                    </p:animEffect>
                                  </p:childTnLst>
                                </p:cTn>
                              </p:par>
                            </p:childTnLst>
                          </p:cTn>
                        </p:par>
                      </p:childTnLst>
                    </p:cTn>
                  </p:par>
                  <p:par>
                    <p:cTn id="74" fill="hold">
                      <p:stCondLst>
                        <p:cond delay="indefinite"/>
                      </p:stCondLst>
                      <p:childTnLst>
                        <p:par>
                          <p:cTn id="75" fill="hold">
                            <p:stCondLst>
                              <p:cond delay="0"/>
                            </p:stCondLst>
                            <p:childTnLst>
                              <p:par>
                                <p:cTn id="76" presetID="22" presetClass="entr" presetSubtype="8" fill="hold" nodeType="clickEffect">
                                  <p:stCondLst>
                                    <p:cond delay="0"/>
                                  </p:stCondLst>
                                  <p:childTnLst>
                                    <p:set>
                                      <p:cBhvr>
                                        <p:cTn id="77" dur="1" fill="hold">
                                          <p:stCondLst>
                                            <p:cond delay="0"/>
                                          </p:stCondLst>
                                        </p:cTn>
                                        <p:tgtEl>
                                          <p:spTgt spid="72"/>
                                        </p:tgtEl>
                                        <p:attrNameLst>
                                          <p:attrName>style.visibility</p:attrName>
                                        </p:attrNameLst>
                                      </p:cBhvr>
                                      <p:to>
                                        <p:strVal val="visible"/>
                                      </p:to>
                                    </p:set>
                                    <p:animEffect transition="in" filter="wipe(left)">
                                      <p:cBhvr>
                                        <p:cTn id="78" dur="500"/>
                                        <p:tgtEl>
                                          <p:spTgt spid="72"/>
                                        </p:tgtEl>
                                      </p:cBhvr>
                                    </p:animEffect>
                                  </p:childTnLst>
                                </p:cTn>
                              </p:par>
                            </p:childTnLst>
                          </p:cTn>
                        </p:par>
                        <p:par>
                          <p:cTn id="79" fill="hold">
                            <p:stCondLst>
                              <p:cond delay="500"/>
                            </p:stCondLst>
                            <p:childTnLst>
                              <p:par>
                                <p:cTn id="80" presetID="22" presetClass="entr" presetSubtype="4" fill="hold" nodeType="afterEffect">
                                  <p:stCondLst>
                                    <p:cond delay="0"/>
                                  </p:stCondLst>
                                  <p:childTnLst>
                                    <p:set>
                                      <p:cBhvr>
                                        <p:cTn id="81" dur="1" fill="hold">
                                          <p:stCondLst>
                                            <p:cond delay="0"/>
                                          </p:stCondLst>
                                        </p:cTn>
                                        <p:tgtEl>
                                          <p:spTgt spid="73"/>
                                        </p:tgtEl>
                                        <p:attrNameLst>
                                          <p:attrName>style.visibility</p:attrName>
                                        </p:attrNameLst>
                                      </p:cBhvr>
                                      <p:to>
                                        <p:strVal val="visible"/>
                                      </p:to>
                                    </p:set>
                                    <p:animEffect transition="in" filter="wipe(down)">
                                      <p:cBhvr>
                                        <p:cTn id="82" dur="500"/>
                                        <p:tgtEl>
                                          <p:spTgt spid="73"/>
                                        </p:tgtEl>
                                      </p:cBhvr>
                                    </p:animEffect>
                                  </p:childTnLst>
                                </p:cTn>
                              </p:par>
                            </p:childTnLst>
                          </p:cTn>
                        </p:par>
                        <p:par>
                          <p:cTn id="83" fill="hold">
                            <p:stCondLst>
                              <p:cond delay="1000"/>
                            </p:stCondLst>
                            <p:childTnLst>
                              <p:par>
                                <p:cTn id="84" presetID="22" presetClass="entr" presetSubtype="2" fill="hold" nodeType="afterEffect">
                                  <p:stCondLst>
                                    <p:cond delay="0"/>
                                  </p:stCondLst>
                                  <p:childTnLst>
                                    <p:set>
                                      <p:cBhvr>
                                        <p:cTn id="85" dur="1" fill="hold">
                                          <p:stCondLst>
                                            <p:cond delay="0"/>
                                          </p:stCondLst>
                                        </p:cTn>
                                        <p:tgtEl>
                                          <p:spTgt spid="74"/>
                                        </p:tgtEl>
                                        <p:attrNameLst>
                                          <p:attrName>style.visibility</p:attrName>
                                        </p:attrNameLst>
                                      </p:cBhvr>
                                      <p:to>
                                        <p:strVal val="visible"/>
                                      </p:to>
                                    </p:set>
                                    <p:animEffect transition="in" filter="wipe(right)">
                                      <p:cBhvr>
                                        <p:cTn id="86" dur="500"/>
                                        <p:tgtEl>
                                          <p:spTgt spid="74"/>
                                        </p:tgtEl>
                                      </p:cBhvr>
                                    </p:animEffect>
                                  </p:childTnLst>
                                </p:cTn>
                              </p:par>
                            </p:childTnLst>
                          </p:cTn>
                        </p:par>
                        <p:par>
                          <p:cTn id="87" fill="hold">
                            <p:stCondLst>
                              <p:cond delay="1500"/>
                            </p:stCondLst>
                            <p:childTnLst>
                              <p:par>
                                <p:cTn id="88" presetID="22" presetClass="entr" presetSubtype="2" fill="hold" grpId="0" nodeType="afterEffect">
                                  <p:stCondLst>
                                    <p:cond delay="0"/>
                                  </p:stCondLst>
                                  <p:childTnLst>
                                    <p:set>
                                      <p:cBhvr>
                                        <p:cTn id="89" dur="1" fill="hold">
                                          <p:stCondLst>
                                            <p:cond delay="0"/>
                                          </p:stCondLst>
                                        </p:cTn>
                                        <p:tgtEl>
                                          <p:spTgt spid="34"/>
                                        </p:tgtEl>
                                        <p:attrNameLst>
                                          <p:attrName>style.visibility</p:attrName>
                                        </p:attrNameLst>
                                      </p:cBhvr>
                                      <p:to>
                                        <p:strVal val="visible"/>
                                      </p:to>
                                    </p:set>
                                    <p:animEffect transition="in" filter="wipe(right)">
                                      <p:cBhvr>
                                        <p:cTn id="90" dur="500"/>
                                        <p:tgtEl>
                                          <p:spTgt spid="34"/>
                                        </p:tgtEl>
                                      </p:cBhvr>
                                    </p:animEffect>
                                  </p:childTnLst>
                                </p:cTn>
                              </p:par>
                            </p:childTnLst>
                          </p:cTn>
                        </p:par>
                      </p:childTnLst>
                    </p:cTn>
                  </p:par>
                  <p:par>
                    <p:cTn id="91" fill="hold">
                      <p:stCondLst>
                        <p:cond delay="indefinite"/>
                      </p:stCondLst>
                      <p:childTnLst>
                        <p:par>
                          <p:cTn id="92" fill="hold">
                            <p:stCondLst>
                              <p:cond delay="0"/>
                            </p:stCondLst>
                            <p:childTnLst>
                              <p:par>
                                <p:cTn id="93" presetID="22" presetClass="entr" presetSubtype="8" fill="hold" nodeType="clickEffect">
                                  <p:stCondLst>
                                    <p:cond delay="0"/>
                                  </p:stCondLst>
                                  <p:childTnLst>
                                    <p:set>
                                      <p:cBhvr>
                                        <p:cTn id="94" dur="1" fill="hold">
                                          <p:stCondLst>
                                            <p:cond delay="0"/>
                                          </p:stCondLst>
                                        </p:cTn>
                                        <p:tgtEl>
                                          <p:spTgt spid="77"/>
                                        </p:tgtEl>
                                        <p:attrNameLst>
                                          <p:attrName>style.visibility</p:attrName>
                                        </p:attrNameLst>
                                      </p:cBhvr>
                                      <p:to>
                                        <p:strVal val="visible"/>
                                      </p:to>
                                    </p:set>
                                    <p:animEffect transition="in" filter="wipe(left)">
                                      <p:cBhvr>
                                        <p:cTn id="95" dur="500"/>
                                        <p:tgtEl>
                                          <p:spTgt spid="77"/>
                                        </p:tgtEl>
                                      </p:cBhvr>
                                    </p:animEffect>
                                  </p:childTnLst>
                                </p:cTn>
                              </p:par>
                            </p:childTnLst>
                          </p:cTn>
                        </p:par>
                      </p:childTnLst>
                    </p:cTn>
                  </p:par>
                  <p:par>
                    <p:cTn id="96" fill="hold">
                      <p:stCondLst>
                        <p:cond delay="indefinite"/>
                      </p:stCondLst>
                      <p:childTnLst>
                        <p:par>
                          <p:cTn id="97" fill="hold">
                            <p:stCondLst>
                              <p:cond delay="0"/>
                            </p:stCondLst>
                            <p:childTnLst>
                              <p:par>
                                <p:cTn id="98" presetID="22" presetClass="entr" presetSubtype="8" fill="hold" grpId="0" nodeType="clickEffect">
                                  <p:stCondLst>
                                    <p:cond delay="0"/>
                                  </p:stCondLst>
                                  <p:childTnLst>
                                    <p:set>
                                      <p:cBhvr>
                                        <p:cTn id="99" dur="1" fill="hold">
                                          <p:stCondLst>
                                            <p:cond delay="0"/>
                                          </p:stCondLst>
                                        </p:cTn>
                                        <p:tgtEl>
                                          <p:spTgt spid="76"/>
                                        </p:tgtEl>
                                        <p:attrNameLst>
                                          <p:attrName>style.visibility</p:attrName>
                                        </p:attrNameLst>
                                      </p:cBhvr>
                                      <p:to>
                                        <p:strVal val="visible"/>
                                      </p:to>
                                    </p:set>
                                    <p:animEffect transition="in" filter="wipe(left)">
                                      <p:cBhvr>
                                        <p:cTn id="100" dur="500"/>
                                        <p:tgtEl>
                                          <p:spTgt spid="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76" grpId="0"/>
      <p:bldP spid="84"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9165780" cy="6909474"/>
          </a:xfrm>
          <a:prstGeom prst="rect">
            <a:avLst/>
          </a:prstGeom>
        </p:spPr>
      </p:pic>
      <p:sp>
        <p:nvSpPr>
          <p:cNvPr id="22" name="矩形 21"/>
          <p:cNvSpPr/>
          <p:nvPr/>
        </p:nvSpPr>
        <p:spPr>
          <a:xfrm>
            <a:off x="-7936" y="8443"/>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dirty="0"/>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1" i="0" u="none" strike="noStrike" kern="1200" cap="none" spc="0" normalizeH="0" baseline="0" noProof="0" dirty="0">
                <a:ln>
                  <a:noFill/>
                </a:ln>
                <a:solidFill>
                  <a:prstClr val="white"/>
                </a:solidFill>
                <a:effectLst/>
                <a:uLnTx/>
                <a:uFillTx/>
                <a:latin typeface="隶书" panose="02010509060101010101" pitchFamily="49" charset="-122"/>
                <a:ea typeface="隶书" panose="02010509060101010101" pitchFamily="49" charset="-122"/>
                <a:cs typeface="+mn-cs"/>
              </a:rPr>
              <a:t>二、寻址方式</a:t>
            </a:r>
            <a:endParaRPr kumimoji="0" lang="zh-CN" altLang="en-US" sz="2800" b="1" i="0" u="none" strike="noStrike" kern="1200" cap="none" spc="0" normalizeH="0" baseline="0" noProof="0" dirty="0">
              <a:ln>
                <a:noFill/>
              </a:ln>
              <a:solidFill>
                <a:prstClr val="white"/>
              </a:solidFill>
              <a:effectLst/>
              <a:uLnTx/>
              <a:uFillTx/>
              <a:latin typeface="隶书" panose="02010509060101010101" pitchFamily="49" charset="-122"/>
              <a:ea typeface="隶书" panose="02010509060101010101" pitchFamily="49" charset="-122"/>
              <a:cs typeface="+mn-cs"/>
            </a:endParaRPr>
          </a:p>
        </p:txBody>
      </p:sp>
      <p:cxnSp>
        <p:nvCxnSpPr>
          <p:cNvPr id="31" name="直接连接符 30"/>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defRPr/>
            </a:pPr>
            <a:fld id="{173D5FEC-F2A7-4D5E-B088-D164C3DE027D}" type="datetime1">
              <a:rPr kumimoji="0" lang="zh-CN" altLang="en-US" sz="1200" b="0" i="0" u="none" strike="noStrike" kern="1200" cap="none" spc="0" normalizeH="0" baseline="0" noProof="0" smtClean="0">
                <a:ln>
                  <a:noFill/>
                </a:ln>
                <a:solidFill>
                  <a:prstClr val="black">
                    <a:tint val="75000"/>
                  </a:prstClr>
                </a:solidFill>
                <a:effectLst/>
                <a:uLnTx/>
                <a:uFillTx/>
                <a:latin typeface="Calibri" panose="020F0502020204030204"/>
                <a:ea typeface="等线" panose="02010600030101010101" pitchFamily="2" charset="-122"/>
                <a:cs typeface="+mn-cs"/>
              </a:rPr>
            </a:fld>
            <a:endParaRPr kumimoji="0" lang="zh-CN" altLang="en-US" sz="1200" b="0" i="0" u="none" strike="noStrike" kern="1200" cap="none" spc="0" normalizeH="0" baseline="0" noProof="0" dirty="0">
              <a:ln>
                <a:noFill/>
              </a:ln>
              <a:solidFill>
                <a:prstClr val="black">
                  <a:tint val="75000"/>
                </a:prstClr>
              </a:solidFill>
              <a:effectLst/>
              <a:uLnTx/>
              <a:uFillTx/>
              <a:latin typeface="Calibri" panose="020F0502020204030204"/>
              <a:ea typeface="等线"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rPr>
              <a:t>计算机组成原理</a:t>
            </a:r>
            <a:r>
              <a:rPr kumimoji="0" lang="en-US" altLang="zh-CN" sz="12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rPr>
              <a:t>--</a:t>
            </a:r>
            <a:r>
              <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rPr>
              <a:t>第二章 指令系统</a:t>
            </a:r>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endParaRPr>
          </a:p>
        </p:txBody>
      </p:sp>
      <p:sp>
        <p:nvSpPr>
          <p:cNvPr id="8" name="灯片编号占位符 7"/>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CD331227-691F-4B7F-8493-F4368ED92163}" type="slidenum">
              <a:rPr kumimoji="0" lang="zh-CN" altLang="en-US" sz="1200" b="0" i="0" u="none" strike="noStrike" kern="1200" cap="none" spc="0" normalizeH="0" baseline="0" noProof="0" smtClean="0">
                <a:ln>
                  <a:noFill/>
                </a:ln>
                <a:solidFill>
                  <a:prstClr val="black">
                    <a:tint val="75000"/>
                  </a:prstClr>
                </a:solidFill>
                <a:effectLst/>
                <a:uLnTx/>
                <a:uFillTx/>
                <a:latin typeface="Calibri" panose="020F0502020204030204"/>
                <a:ea typeface="等线" panose="02010600030101010101" pitchFamily="2" charset="-122"/>
                <a:cs typeface="+mn-cs"/>
              </a:rPr>
            </a:fld>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endParaRPr>
          </a:p>
        </p:txBody>
      </p:sp>
      <p:grpSp>
        <p:nvGrpSpPr>
          <p:cNvPr id="2" name="组合 1"/>
          <p:cNvGrpSpPr/>
          <p:nvPr/>
        </p:nvGrpSpPr>
        <p:grpSpPr>
          <a:xfrm>
            <a:off x="271341" y="1380601"/>
            <a:ext cx="8543658" cy="1284006"/>
            <a:chOff x="271341" y="3403235"/>
            <a:chExt cx="8543658" cy="1284006"/>
          </a:xfrm>
        </p:grpSpPr>
        <p:grpSp>
          <p:nvGrpSpPr>
            <p:cNvPr id="65" name="组合 64"/>
            <p:cNvGrpSpPr/>
            <p:nvPr/>
          </p:nvGrpSpPr>
          <p:grpSpPr>
            <a:xfrm>
              <a:off x="271341" y="3403235"/>
              <a:ext cx="8543658" cy="1284006"/>
              <a:chOff x="289981" y="6683845"/>
              <a:chExt cx="8543658" cy="1284006"/>
            </a:xfrm>
          </p:grpSpPr>
          <p:sp>
            <p:nvSpPr>
              <p:cNvPr id="66" name="Text Box 4"/>
              <p:cNvSpPr txBox="1"/>
              <p:nvPr/>
            </p:nvSpPr>
            <p:spPr>
              <a:xfrm>
                <a:off x="2121623" y="7172312"/>
                <a:ext cx="664279" cy="637675"/>
              </a:xfrm>
              <a:prstGeom prst="rect">
                <a:avLst/>
              </a:prstGeom>
              <a:noFill/>
              <a:ln w="9525">
                <a:noFill/>
              </a:ln>
            </p:spPr>
            <p:txBody>
              <a:bodyPr wrap="square" anchor="t">
                <a:spAutoFit/>
              </a:bodyPr>
              <a:lstStyle/>
              <a:p>
                <a:pPr marL="0" marR="0" lvl="0" indent="0" algn="l" defTabSz="457200" rtl="0" eaLnBrk="1" fontAlgn="auto" latinLnBrk="0" hangingPunct="1">
                  <a:lnSpc>
                    <a:spcPct val="15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R</a:t>
                </a:r>
                <a:endPar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endParaRPr>
              </a:p>
            </p:txBody>
          </p:sp>
          <p:grpSp>
            <p:nvGrpSpPr>
              <p:cNvPr id="71" name="组合 70"/>
              <p:cNvGrpSpPr/>
              <p:nvPr/>
            </p:nvGrpSpPr>
            <p:grpSpPr>
              <a:xfrm>
                <a:off x="289981" y="6683845"/>
                <a:ext cx="8543658" cy="1284006"/>
                <a:chOff x="289981" y="6683845"/>
                <a:chExt cx="8543658" cy="1284006"/>
              </a:xfrm>
            </p:grpSpPr>
            <p:sp>
              <p:nvSpPr>
                <p:cNvPr id="88" name="Line 78"/>
                <p:cNvSpPr>
                  <a:spLocks noChangeShapeType="1"/>
                </p:cNvSpPr>
                <p:nvPr/>
              </p:nvSpPr>
              <p:spPr bwMode="auto">
                <a:xfrm>
                  <a:off x="2059246" y="7766443"/>
                  <a:ext cx="723235" cy="34"/>
                </a:xfrm>
                <a:prstGeom prst="line">
                  <a:avLst/>
                </a:prstGeom>
                <a:noFill/>
                <a:ln w="38100">
                  <a:solidFill>
                    <a:srgbClr val="000000"/>
                  </a:solidFill>
                  <a:round/>
                  <a:tailEnd type="triangle" w="med" len="med"/>
                </a:ln>
                <a:extLst>
                  <a:ext uri="{909E8E84-426E-40DD-AFC4-6F175D3DCCD1}">
                    <a14:hiddenFill xmlns:a14="http://schemas.microsoft.com/office/drawing/2010/main">
                      <a:noFill/>
                    </a14:hiddenFill>
                  </a:ext>
                </a:extLst>
              </p:spPr>
              <p:txBody>
                <a:bodyP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zh-CN" altLang="en-US" sz="24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endParaRPr>
                </a:p>
              </p:txBody>
            </p:sp>
            <p:sp>
              <p:nvSpPr>
                <p:cNvPr id="89" name="Text Box 4"/>
                <p:cNvSpPr txBox="1"/>
                <p:nvPr/>
              </p:nvSpPr>
              <p:spPr>
                <a:xfrm>
                  <a:off x="289981" y="6683845"/>
                  <a:ext cx="8543658" cy="1284006"/>
                </a:xfrm>
                <a:prstGeom prst="rect">
                  <a:avLst/>
                </a:prstGeom>
                <a:noFill/>
                <a:ln w="9525">
                  <a:noFill/>
                </a:ln>
              </p:spPr>
              <p:txBody>
                <a:bodyPr wrap="square" anchor="t">
                  <a:spAutoFit/>
                </a:bodyPr>
                <a:lstStyle/>
                <a:p>
                  <a:pPr lvl="0">
                    <a:lnSpc>
                      <a:spcPct val="150000"/>
                    </a:lnSpc>
                  </a:pPr>
                  <a:r>
                    <a:rPr lang="en-US" altLang="zh-CN" sz="2800" b="1" dirty="0">
                      <a:solidFill>
                        <a:srgbClr val="0563C1"/>
                      </a:solidFill>
                      <a:latin typeface="楷体" panose="02010609060101010101" pitchFamily="49" charset="-122"/>
                      <a:ea typeface="楷体" panose="02010609060101010101" pitchFamily="49" charset="-122"/>
                    </a:rPr>
                    <a:t>1)</a:t>
                  </a:r>
                  <a:r>
                    <a:rPr lang="zh-CN" altLang="en-US" sz="2800" b="1" dirty="0">
                      <a:solidFill>
                        <a:srgbClr val="0563C1"/>
                      </a:solidFill>
                      <a:latin typeface="楷体" panose="02010609060101010101" pitchFamily="49" charset="-122"/>
                      <a:ea typeface="楷体" panose="02010609060101010101" pitchFamily="49" charset="-122"/>
                    </a:rPr>
                    <a:t>寄存器多重间址：</a:t>
                  </a:r>
                  <a:endParaRPr lang="en-US" altLang="zh-CN" sz="2800" b="1" dirty="0">
                    <a:solidFill>
                      <a:srgbClr val="0563C1"/>
                    </a:solidFill>
                    <a:latin typeface="楷体" panose="02010609060101010101" pitchFamily="49" charset="-122"/>
                    <a:ea typeface="楷体" panose="02010609060101010101" pitchFamily="49" charset="-122"/>
                  </a:endParaRPr>
                </a:p>
                <a:p>
                  <a:pPr lvl="0">
                    <a:lnSpc>
                      <a:spcPct val="150000"/>
                    </a:lnSpc>
                  </a:pPr>
                  <a:r>
                    <a:rPr lang="zh-CN" altLang="en-US" sz="2800" b="1" dirty="0">
                      <a:solidFill>
                        <a:prstClr val="black"/>
                      </a:solidFill>
                      <a:latin typeface="楷体" panose="02010609060101010101" pitchFamily="49" charset="-122"/>
                      <a:ea typeface="楷体" panose="02010609060101010101" pitchFamily="49" charset="-122"/>
                    </a:rPr>
                    <a:t>寄存器号       一级间址     </a:t>
                  </a:r>
                  <a:r>
                    <a:rPr lang="en-US" altLang="zh-CN" sz="2800" b="1" dirty="0">
                      <a:solidFill>
                        <a:prstClr val="black"/>
                      </a:solidFill>
                      <a:latin typeface="楷体" panose="02010609060101010101" pitchFamily="49" charset="-122"/>
                      <a:ea typeface="楷体" panose="02010609060101010101" pitchFamily="49" charset="-122"/>
                    </a:rPr>
                    <a:t>……     </a:t>
                  </a:r>
                  <a:r>
                    <a:rPr lang="zh-CN" altLang="en-US" sz="2800" b="1" dirty="0">
                      <a:solidFill>
                        <a:prstClr val="black"/>
                      </a:solidFill>
                      <a:latin typeface="楷体" panose="02010609060101010101" pitchFamily="49" charset="-122"/>
                      <a:ea typeface="楷体" panose="02010609060101010101" pitchFamily="49" charset="-122"/>
                    </a:rPr>
                    <a:t>操作数</a:t>
                  </a:r>
                  <a:endParaRPr lang="en-US" altLang="zh-CN" sz="2800" b="1" dirty="0">
                    <a:solidFill>
                      <a:prstClr val="black"/>
                    </a:solidFill>
                    <a:latin typeface="楷体" panose="02010609060101010101" pitchFamily="49" charset="-122"/>
                    <a:ea typeface="楷体" panose="02010609060101010101" pitchFamily="49" charset="-122"/>
                  </a:endParaRPr>
                </a:p>
              </p:txBody>
            </p:sp>
            <p:sp>
              <p:nvSpPr>
                <p:cNvPr id="90" name="Line 78"/>
                <p:cNvSpPr>
                  <a:spLocks noChangeShapeType="1"/>
                </p:cNvSpPr>
                <p:nvPr/>
              </p:nvSpPr>
              <p:spPr bwMode="auto">
                <a:xfrm>
                  <a:off x="4575619" y="7760077"/>
                  <a:ext cx="664279" cy="8007"/>
                </a:xfrm>
                <a:prstGeom prst="line">
                  <a:avLst/>
                </a:prstGeom>
                <a:noFill/>
                <a:ln w="38100">
                  <a:solidFill>
                    <a:srgbClr val="000000"/>
                  </a:solidFill>
                  <a:round/>
                  <a:tailEnd type="triangle" w="med" len="med"/>
                </a:ln>
                <a:extLst>
                  <a:ext uri="{909E8E84-426E-40DD-AFC4-6F175D3DCCD1}">
                    <a14:hiddenFill xmlns:a14="http://schemas.microsoft.com/office/drawing/2010/main">
                      <a:noFill/>
                    </a14:hiddenFill>
                  </a:ext>
                </a:extLst>
              </p:spPr>
              <p:txBody>
                <a:bodyP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zh-CN" altLang="en-US" sz="24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endParaRPr>
                </a:p>
              </p:txBody>
            </p:sp>
          </p:grpSp>
          <p:sp>
            <p:nvSpPr>
              <p:cNvPr id="87" name="Text Box 4"/>
              <p:cNvSpPr txBox="1"/>
              <p:nvPr/>
            </p:nvSpPr>
            <p:spPr>
              <a:xfrm>
                <a:off x="4633055" y="7169072"/>
                <a:ext cx="360970" cy="637675"/>
              </a:xfrm>
              <a:prstGeom prst="rect">
                <a:avLst/>
              </a:prstGeom>
              <a:noFill/>
              <a:ln w="9525">
                <a:noFill/>
              </a:ln>
            </p:spPr>
            <p:txBody>
              <a:bodyPr wrap="square" anchor="t">
                <a:spAutoFit/>
              </a:bodyPr>
              <a:lstStyle/>
              <a:p>
                <a:pPr marL="0" marR="0" lvl="0" indent="0" algn="l" defTabSz="457200" rtl="0" eaLnBrk="1" fontAlgn="auto" latinLnBrk="0" hangingPunct="1">
                  <a:lnSpc>
                    <a:spcPct val="15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M</a:t>
                </a:r>
                <a:endPar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endParaRPr>
              </a:p>
            </p:txBody>
          </p:sp>
        </p:grpSp>
        <p:sp>
          <p:nvSpPr>
            <p:cNvPr id="99" name="Line 78"/>
            <p:cNvSpPr>
              <a:spLocks noChangeShapeType="1"/>
            </p:cNvSpPr>
            <p:nvPr/>
          </p:nvSpPr>
          <p:spPr bwMode="auto">
            <a:xfrm>
              <a:off x="6238200" y="4454832"/>
              <a:ext cx="664279" cy="8007"/>
            </a:xfrm>
            <a:prstGeom prst="line">
              <a:avLst/>
            </a:prstGeom>
            <a:noFill/>
            <a:ln w="38100">
              <a:solidFill>
                <a:srgbClr val="000000"/>
              </a:solidFill>
              <a:round/>
              <a:tailEnd type="triangle" w="med" len="med"/>
            </a:ln>
            <a:extLst>
              <a:ext uri="{909E8E84-426E-40DD-AFC4-6F175D3DCCD1}">
                <a14:hiddenFill xmlns:a14="http://schemas.microsoft.com/office/drawing/2010/main">
                  <a:noFill/>
                </a14:hiddenFill>
              </a:ext>
            </a:extLst>
          </p:spPr>
          <p:txBody>
            <a:bodyP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zh-CN" altLang="en-US" sz="24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endParaRPr>
            </a:p>
          </p:txBody>
        </p:sp>
        <p:sp>
          <p:nvSpPr>
            <p:cNvPr id="100" name="Text Box 4"/>
            <p:cNvSpPr txBox="1"/>
            <p:nvPr/>
          </p:nvSpPr>
          <p:spPr>
            <a:xfrm>
              <a:off x="6295635" y="3863827"/>
              <a:ext cx="349217" cy="637675"/>
            </a:xfrm>
            <a:prstGeom prst="rect">
              <a:avLst/>
            </a:prstGeom>
            <a:noFill/>
            <a:ln w="9525">
              <a:noFill/>
            </a:ln>
          </p:spPr>
          <p:txBody>
            <a:bodyPr wrap="square" anchor="t">
              <a:spAutoFit/>
            </a:bodyPr>
            <a:lstStyle/>
            <a:p>
              <a:pPr marL="0" marR="0" lvl="0" indent="0" algn="l" defTabSz="457200" rtl="0" eaLnBrk="1" fontAlgn="auto" latinLnBrk="0" hangingPunct="1">
                <a:lnSpc>
                  <a:spcPct val="15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M</a:t>
              </a:r>
              <a:endPar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endParaRPr>
            </a:p>
          </p:txBody>
        </p:sp>
      </p:grpSp>
      <p:grpSp>
        <p:nvGrpSpPr>
          <p:cNvPr id="101" name="组合 100"/>
          <p:cNvGrpSpPr/>
          <p:nvPr/>
        </p:nvGrpSpPr>
        <p:grpSpPr>
          <a:xfrm>
            <a:off x="271341" y="2813989"/>
            <a:ext cx="8543658" cy="1284006"/>
            <a:chOff x="271341" y="3385821"/>
            <a:chExt cx="8543658" cy="1284006"/>
          </a:xfrm>
        </p:grpSpPr>
        <p:grpSp>
          <p:nvGrpSpPr>
            <p:cNvPr id="102" name="组合 101"/>
            <p:cNvGrpSpPr/>
            <p:nvPr/>
          </p:nvGrpSpPr>
          <p:grpSpPr>
            <a:xfrm>
              <a:off x="271341" y="3385821"/>
              <a:ext cx="8543658" cy="1284006"/>
              <a:chOff x="289981" y="6666431"/>
              <a:chExt cx="8543658" cy="1284006"/>
            </a:xfrm>
          </p:grpSpPr>
          <p:sp>
            <p:nvSpPr>
              <p:cNvPr id="105" name="Text Box 4"/>
              <p:cNvSpPr txBox="1"/>
              <p:nvPr/>
            </p:nvSpPr>
            <p:spPr>
              <a:xfrm>
                <a:off x="2121623" y="7172312"/>
                <a:ext cx="664279" cy="637675"/>
              </a:xfrm>
              <a:prstGeom prst="rect">
                <a:avLst/>
              </a:prstGeom>
              <a:noFill/>
              <a:ln w="9525">
                <a:noFill/>
              </a:ln>
            </p:spPr>
            <p:txBody>
              <a:bodyPr wrap="square" anchor="t">
                <a:spAutoFit/>
              </a:bodyPr>
              <a:lstStyle/>
              <a:p>
                <a:pPr marL="0" marR="0" lvl="0" indent="0" algn="l" defTabSz="457200" rtl="0" eaLnBrk="1" fontAlgn="auto" latinLnBrk="0" hangingPunct="1">
                  <a:lnSpc>
                    <a:spcPct val="15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M</a:t>
                </a:r>
                <a:endPar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endParaRPr>
              </a:p>
            </p:txBody>
          </p:sp>
          <p:grpSp>
            <p:nvGrpSpPr>
              <p:cNvPr id="106" name="组合 105"/>
              <p:cNvGrpSpPr/>
              <p:nvPr/>
            </p:nvGrpSpPr>
            <p:grpSpPr>
              <a:xfrm>
                <a:off x="289981" y="6666431"/>
                <a:ext cx="8543658" cy="1284006"/>
                <a:chOff x="289981" y="6666431"/>
                <a:chExt cx="8543658" cy="1284006"/>
              </a:xfrm>
            </p:grpSpPr>
            <p:sp>
              <p:nvSpPr>
                <p:cNvPr id="108" name="Line 78"/>
                <p:cNvSpPr>
                  <a:spLocks noChangeShapeType="1"/>
                </p:cNvSpPr>
                <p:nvPr/>
              </p:nvSpPr>
              <p:spPr bwMode="auto">
                <a:xfrm>
                  <a:off x="2059246" y="7766443"/>
                  <a:ext cx="723235" cy="34"/>
                </a:xfrm>
                <a:prstGeom prst="line">
                  <a:avLst/>
                </a:prstGeom>
                <a:noFill/>
                <a:ln w="38100">
                  <a:solidFill>
                    <a:srgbClr val="000000"/>
                  </a:solidFill>
                  <a:round/>
                  <a:tailEnd type="triangle" w="med" len="med"/>
                </a:ln>
                <a:extLst>
                  <a:ext uri="{909E8E84-426E-40DD-AFC4-6F175D3DCCD1}">
                    <a14:hiddenFill xmlns:a14="http://schemas.microsoft.com/office/drawing/2010/main">
                      <a:noFill/>
                    </a14:hiddenFill>
                  </a:ext>
                </a:extLst>
              </p:spPr>
              <p:txBody>
                <a:bodyP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zh-CN" altLang="en-US" sz="24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endParaRPr>
                </a:p>
              </p:txBody>
            </p:sp>
            <p:sp>
              <p:nvSpPr>
                <p:cNvPr id="109" name="Text Box 4"/>
                <p:cNvSpPr txBox="1"/>
                <p:nvPr/>
              </p:nvSpPr>
              <p:spPr>
                <a:xfrm>
                  <a:off x="289981" y="6666431"/>
                  <a:ext cx="8543658" cy="1284006"/>
                </a:xfrm>
                <a:prstGeom prst="rect">
                  <a:avLst/>
                </a:prstGeom>
                <a:noFill/>
                <a:ln w="9525">
                  <a:noFill/>
                </a:ln>
              </p:spPr>
              <p:txBody>
                <a:bodyPr wrap="square" anchor="t">
                  <a:spAutoFit/>
                </a:bodyPr>
                <a:lstStyle/>
                <a:p>
                  <a:pPr lvl="0">
                    <a:lnSpc>
                      <a:spcPct val="150000"/>
                    </a:lnSpc>
                  </a:pPr>
                  <a:r>
                    <a:rPr lang="en-US" altLang="zh-CN" sz="2800" b="1" dirty="0">
                      <a:solidFill>
                        <a:srgbClr val="0563C1"/>
                      </a:solidFill>
                      <a:latin typeface="楷体" panose="02010609060101010101" pitchFamily="49" charset="-122"/>
                      <a:ea typeface="楷体" panose="02010609060101010101" pitchFamily="49" charset="-122"/>
                    </a:rPr>
                    <a:t>2)</a:t>
                  </a:r>
                  <a:r>
                    <a:rPr lang="zh-CN" altLang="en-US" sz="2800" b="1" dirty="0">
                      <a:solidFill>
                        <a:srgbClr val="0563C1"/>
                      </a:solidFill>
                      <a:latin typeface="楷体" panose="02010609060101010101" pitchFamily="49" charset="-122"/>
                      <a:ea typeface="楷体" panose="02010609060101010101" pitchFamily="49" charset="-122"/>
                    </a:rPr>
                    <a:t>存储器多重间址：</a:t>
                  </a:r>
                  <a:endParaRPr lang="en-US" altLang="zh-CN" sz="2800" b="1" dirty="0">
                    <a:solidFill>
                      <a:srgbClr val="0563C1"/>
                    </a:solidFill>
                    <a:latin typeface="楷体" panose="02010609060101010101" pitchFamily="49" charset="-122"/>
                    <a:ea typeface="楷体" panose="02010609060101010101" pitchFamily="49" charset="-122"/>
                  </a:endParaRPr>
                </a:p>
                <a:p>
                  <a:pPr lvl="0">
                    <a:lnSpc>
                      <a:spcPct val="150000"/>
                    </a:lnSpc>
                  </a:pPr>
                  <a:r>
                    <a:rPr lang="zh-CN" altLang="en-US" sz="2800" b="1" dirty="0">
                      <a:solidFill>
                        <a:prstClr val="black"/>
                      </a:solidFill>
                      <a:latin typeface="楷体" panose="02010609060101010101" pitchFamily="49" charset="-122"/>
                      <a:ea typeface="楷体" panose="02010609060101010101" pitchFamily="49" charset="-122"/>
                    </a:rPr>
                    <a:t>一级间址       二级间址     </a:t>
                  </a:r>
                  <a:r>
                    <a:rPr lang="en-US" altLang="zh-CN" sz="2800" b="1" dirty="0">
                      <a:solidFill>
                        <a:prstClr val="black"/>
                      </a:solidFill>
                      <a:latin typeface="楷体" panose="02010609060101010101" pitchFamily="49" charset="-122"/>
                      <a:ea typeface="楷体" panose="02010609060101010101" pitchFamily="49" charset="-122"/>
                    </a:rPr>
                    <a:t>……     </a:t>
                  </a:r>
                  <a:r>
                    <a:rPr lang="zh-CN" altLang="en-US" sz="2800" b="1" dirty="0">
                      <a:solidFill>
                        <a:prstClr val="black"/>
                      </a:solidFill>
                      <a:latin typeface="楷体" panose="02010609060101010101" pitchFamily="49" charset="-122"/>
                      <a:ea typeface="楷体" panose="02010609060101010101" pitchFamily="49" charset="-122"/>
                    </a:rPr>
                    <a:t>操作数</a:t>
                  </a:r>
                  <a:endParaRPr lang="en-US" altLang="zh-CN" sz="2800" b="1" dirty="0">
                    <a:solidFill>
                      <a:prstClr val="black"/>
                    </a:solidFill>
                    <a:latin typeface="楷体" panose="02010609060101010101" pitchFamily="49" charset="-122"/>
                    <a:ea typeface="楷体" panose="02010609060101010101" pitchFamily="49" charset="-122"/>
                  </a:endParaRPr>
                </a:p>
              </p:txBody>
            </p:sp>
            <p:sp>
              <p:nvSpPr>
                <p:cNvPr id="110" name="Line 78"/>
                <p:cNvSpPr>
                  <a:spLocks noChangeShapeType="1"/>
                </p:cNvSpPr>
                <p:nvPr/>
              </p:nvSpPr>
              <p:spPr bwMode="auto">
                <a:xfrm>
                  <a:off x="4575619" y="7760077"/>
                  <a:ext cx="664279" cy="8007"/>
                </a:xfrm>
                <a:prstGeom prst="line">
                  <a:avLst/>
                </a:prstGeom>
                <a:noFill/>
                <a:ln w="38100">
                  <a:solidFill>
                    <a:srgbClr val="000000"/>
                  </a:solidFill>
                  <a:round/>
                  <a:tailEnd type="triangle" w="med" len="med"/>
                </a:ln>
                <a:extLst>
                  <a:ext uri="{909E8E84-426E-40DD-AFC4-6F175D3DCCD1}">
                    <a14:hiddenFill xmlns:a14="http://schemas.microsoft.com/office/drawing/2010/main">
                      <a:noFill/>
                    </a14:hiddenFill>
                  </a:ext>
                </a:extLst>
              </p:spPr>
              <p:txBody>
                <a:bodyP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zh-CN" altLang="en-US" sz="24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endParaRPr>
                </a:p>
              </p:txBody>
            </p:sp>
          </p:grpSp>
          <p:sp>
            <p:nvSpPr>
              <p:cNvPr id="107" name="Text Box 4"/>
              <p:cNvSpPr txBox="1"/>
              <p:nvPr/>
            </p:nvSpPr>
            <p:spPr>
              <a:xfrm>
                <a:off x="4633055" y="7169072"/>
                <a:ext cx="360970" cy="637675"/>
              </a:xfrm>
              <a:prstGeom prst="rect">
                <a:avLst/>
              </a:prstGeom>
              <a:noFill/>
              <a:ln w="9525">
                <a:noFill/>
              </a:ln>
            </p:spPr>
            <p:txBody>
              <a:bodyPr wrap="square" anchor="t">
                <a:spAutoFit/>
              </a:bodyPr>
              <a:lstStyle/>
              <a:p>
                <a:pPr marL="0" marR="0" lvl="0" indent="0" algn="l" defTabSz="457200" rtl="0" eaLnBrk="1" fontAlgn="auto" latinLnBrk="0" hangingPunct="1">
                  <a:lnSpc>
                    <a:spcPct val="15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M</a:t>
                </a:r>
                <a:endPar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endParaRPr>
              </a:p>
            </p:txBody>
          </p:sp>
        </p:grpSp>
        <p:sp>
          <p:nvSpPr>
            <p:cNvPr id="103" name="Line 78"/>
            <p:cNvSpPr>
              <a:spLocks noChangeShapeType="1"/>
            </p:cNvSpPr>
            <p:nvPr/>
          </p:nvSpPr>
          <p:spPr bwMode="auto">
            <a:xfrm>
              <a:off x="6238200" y="4454832"/>
              <a:ext cx="664279" cy="8007"/>
            </a:xfrm>
            <a:prstGeom prst="line">
              <a:avLst/>
            </a:prstGeom>
            <a:noFill/>
            <a:ln w="38100">
              <a:solidFill>
                <a:srgbClr val="000000"/>
              </a:solidFill>
              <a:round/>
              <a:tailEnd type="triangle" w="med" len="med"/>
            </a:ln>
            <a:extLst>
              <a:ext uri="{909E8E84-426E-40DD-AFC4-6F175D3DCCD1}">
                <a14:hiddenFill xmlns:a14="http://schemas.microsoft.com/office/drawing/2010/main">
                  <a:noFill/>
                </a14:hiddenFill>
              </a:ext>
            </a:extLst>
          </p:spPr>
          <p:txBody>
            <a:bodyP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zh-CN" altLang="en-US" sz="24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endParaRPr>
            </a:p>
          </p:txBody>
        </p:sp>
        <p:sp>
          <p:nvSpPr>
            <p:cNvPr id="104" name="Text Box 4"/>
            <p:cNvSpPr txBox="1"/>
            <p:nvPr/>
          </p:nvSpPr>
          <p:spPr>
            <a:xfrm>
              <a:off x="6295635" y="3863827"/>
              <a:ext cx="349217" cy="637675"/>
            </a:xfrm>
            <a:prstGeom prst="rect">
              <a:avLst/>
            </a:prstGeom>
            <a:noFill/>
            <a:ln w="9525">
              <a:noFill/>
            </a:ln>
          </p:spPr>
          <p:txBody>
            <a:bodyPr wrap="square" anchor="t">
              <a:spAutoFit/>
            </a:bodyPr>
            <a:lstStyle/>
            <a:p>
              <a:pPr marL="0" marR="0" lvl="0" indent="0" algn="l" defTabSz="457200" rtl="0" eaLnBrk="1" fontAlgn="auto" latinLnBrk="0" hangingPunct="1">
                <a:lnSpc>
                  <a:spcPct val="15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M</a:t>
              </a:r>
              <a:endPar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endParaRPr>
            </a:p>
          </p:txBody>
        </p:sp>
      </p:grpSp>
      <p:sp>
        <p:nvSpPr>
          <p:cNvPr id="111" name="Text Box 4"/>
          <p:cNvSpPr txBox="1"/>
          <p:nvPr/>
        </p:nvSpPr>
        <p:spPr>
          <a:xfrm>
            <a:off x="223273" y="4261215"/>
            <a:ext cx="8833569" cy="1930337"/>
          </a:xfrm>
          <a:prstGeom prst="rect">
            <a:avLst/>
          </a:prstGeom>
          <a:noFill/>
          <a:ln w="9525">
            <a:noFill/>
          </a:ln>
        </p:spPr>
        <p:txBody>
          <a:bodyPr wrap="square" anchor="t">
            <a:spAutoFit/>
          </a:bodyPr>
          <a:lstStyle/>
          <a:p>
            <a:pPr lvl="0">
              <a:lnSpc>
                <a:spcPct val="150000"/>
              </a:lnSpc>
            </a:pPr>
            <a:r>
              <a:rPr lang="zh-CN" altLang="en-US" sz="2800" b="1" dirty="0">
                <a:latin typeface="楷体" panose="02010609060101010101" pitchFamily="49" charset="-122"/>
                <a:ea typeface="楷体" panose="02010609060101010101" pitchFamily="49" charset="-122"/>
              </a:rPr>
              <a:t>多重间接寻址产生地址的方法提供了</a:t>
            </a:r>
            <a:r>
              <a:rPr lang="zh-CN" altLang="en-US" sz="2800" b="1" dirty="0">
                <a:solidFill>
                  <a:srgbClr val="FF0000"/>
                </a:solidFill>
                <a:latin typeface="楷体" panose="02010609060101010101" pitchFamily="49" charset="-122"/>
                <a:ea typeface="楷体" panose="02010609060101010101" pitchFamily="49" charset="-122"/>
              </a:rPr>
              <a:t>编程的灵活性</a:t>
            </a:r>
            <a:r>
              <a:rPr lang="en-US" altLang="zh-CN" sz="2800" b="1" dirty="0">
                <a:latin typeface="楷体" panose="02010609060101010101" pitchFamily="49" charset="-122"/>
                <a:ea typeface="楷体" panose="02010609060101010101" pitchFamily="49" charset="-122"/>
              </a:rPr>
              <a:t>,</a:t>
            </a:r>
            <a:r>
              <a:rPr lang="zh-CN" altLang="en-US" sz="2800" b="1" dirty="0">
                <a:latin typeface="楷体" panose="02010609060101010101" pitchFamily="49" charset="-122"/>
                <a:ea typeface="楷体" panose="02010609060101010101" pitchFamily="49" charset="-122"/>
              </a:rPr>
              <a:t>但多重间址方式</a:t>
            </a:r>
            <a:r>
              <a:rPr lang="zh-CN" altLang="en-US" sz="2800" b="1" dirty="0">
                <a:solidFill>
                  <a:srgbClr val="0563C1"/>
                </a:solidFill>
                <a:latin typeface="楷体" panose="02010609060101010101" pitchFamily="49" charset="-122"/>
                <a:ea typeface="楷体" panose="02010609060101010101" pitchFamily="49" charset="-122"/>
              </a:rPr>
              <a:t>增加了访存次数</a:t>
            </a:r>
            <a:r>
              <a:rPr lang="zh-CN" altLang="en-US" sz="2800" b="1" dirty="0">
                <a:latin typeface="楷体" panose="02010609060101010101" pitchFamily="49" charset="-122"/>
                <a:ea typeface="楷体" panose="02010609060101010101" pitchFamily="49" charset="-122"/>
              </a:rPr>
              <a:t>，因而极大的减慢了计算机工作速度</a:t>
            </a:r>
            <a:r>
              <a:rPr lang="en-US" altLang="zh-CN" sz="2800" b="1" dirty="0">
                <a:latin typeface="楷体" panose="02010609060101010101" pitchFamily="49" charset="-122"/>
                <a:ea typeface="楷体" panose="02010609060101010101" pitchFamily="49" charset="-122"/>
              </a:rPr>
              <a:t>,</a:t>
            </a:r>
            <a:r>
              <a:rPr lang="zh-CN" altLang="en-US" sz="2800" b="1" dirty="0">
                <a:latin typeface="楷体" panose="02010609060101010101" pitchFamily="49" charset="-122"/>
                <a:ea typeface="楷体" panose="02010609060101010101" pitchFamily="49" charset="-122"/>
              </a:rPr>
              <a:t>所以现在已很少采用。</a:t>
            </a:r>
            <a:endParaRPr lang="zh-CN" altLang="en-US" sz="2800" b="1" dirty="0">
              <a:latin typeface="楷体" panose="02010609060101010101" pitchFamily="49" charset="-122"/>
              <a:ea typeface="楷体" panose="02010609060101010101" pitchFamily="49" charset="-122"/>
            </a:endParaRPr>
          </a:p>
        </p:txBody>
      </p:sp>
      <p:sp>
        <p:nvSpPr>
          <p:cNvPr id="43" name="Text Box 4"/>
          <p:cNvSpPr txBox="1"/>
          <p:nvPr/>
        </p:nvSpPr>
        <p:spPr>
          <a:xfrm>
            <a:off x="141423" y="815398"/>
            <a:ext cx="6723833" cy="637675"/>
          </a:xfrm>
          <a:prstGeom prst="rect">
            <a:avLst/>
          </a:prstGeom>
          <a:noFill/>
          <a:ln w="9525">
            <a:noFill/>
          </a:ln>
        </p:spPr>
        <p:txBody>
          <a:bodyPr wrap="square" anchor="t">
            <a:spAutoFit/>
          </a:bodyPr>
          <a:lstStyle/>
          <a:p>
            <a:pPr lvl="0">
              <a:lnSpc>
                <a:spcPct val="150000"/>
              </a:lnSpc>
            </a:pPr>
            <a:r>
              <a:rPr kumimoji="0" lang="zh-CN" altLang="en-US" sz="2800" b="1" i="0" u="none" strike="noStrike" kern="1200" cap="none" spc="0" normalizeH="0" baseline="0" noProof="0" dirty="0">
                <a:ln>
                  <a:noFill/>
                </a:ln>
                <a:solidFill>
                  <a:srgbClr val="DF3C09"/>
                </a:solidFill>
                <a:effectLst/>
                <a:uLnTx/>
                <a:uFillTx/>
                <a:latin typeface="楷体" panose="02010609060101010101" pitchFamily="49" charset="-122"/>
                <a:ea typeface="楷体" panose="02010609060101010101" pitchFamily="49" charset="-122"/>
                <a:cs typeface="+mn-cs"/>
              </a:rPr>
              <a:t>（</a:t>
            </a:r>
            <a:r>
              <a:rPr lang="en-US" altLang="zh-CN" sz="2800" b="1" dirty="0">
                <a:solidFill>
                  <a:srgbClr val="DF3C09"/>
                </a:solidFill>
                <a:latin typeface="楷体" panose="02010609060101010101" pitchFamily="49" charset="-122"/>
                <a:ea typeface="楷体" panose="02010609060101010101" pitchFamily="49" charset="-122"/>
              </a:rPr>
              <a:t>3</a:t>
            </a:r>
            <a:r>
              <a:rPr lang="zh-CN" altLang="en-US" sz="2800" b="1" dirty="0">
                <a:solidFill>
                  <a:srgbClr val="DF3C09"/>
                </a:solidFill>
                <a:latin typeface="楷体" panose="02010609060101010101" pitchFamily="49" charset="-122"/>
                <a:ea typeface="楷体" panose="02010609060101010101" pitchFamily="49" charset="-122"/>
              </a:rPr>
              <a:t>）间接寻址及其变形</a:t>
            </a:r>
            <a:endParaRPr kumimoji="0" lang="en-US" altLang="zh-CN" sz="2800" b="1" i="0" u="none" strike="noStrike" kern="1200" cap="none" spc="0" normalizeH="0" baseline="0" noProof="0" dirty="0">
              <a:ln>
                <a:noFill/>
              </a:ln>
              <a:solidFill>
                <a:srgbClr val="DF3C09"/>
              </a:solidFill>
              <a:effectLst/>
              <a:uLnTx/>
              <a:uFillTx/>
              <a:latin typeface="楷体" panose="02010609060101010101" pitchFamily="49" charset="-122"/>
              <a:ea typeface="楷体" panose="02010609060101010101" pitchFamily="49"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01"/>
                                        </p:tgtEl>
                                        <p:attrNameLst>
                                          <p:attrName>style.visibility</p:attrName>
                                        </p:attrNameLst>
                                      </p:cBhvr>
                                      <p:to>
                                        <p:strVal val="visible"/>
                                      </p:to>
                                    </p:set>
                                    <p:animEffect transition="in" filter="wipe(left)">
                                      <p:cBhvr>
                                        <p:cTn id="12" dur="500"/>
                                        <p:tgtEl>
                                          <p:spTgt spid="10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11">
                                            <p:txEl>
                                              <p:pRg st="0" end="0"/>
                                            </p:txEl>
                                          </p:spTgt>
                                        </p:tgtEl>
                                        <p:attrNameLst>
                                          <p:attrName>style.visibility</p:attrName>
                                        </p:attrNameLst>
                                      </p:cBhvr>
                                      <p:to>
                                        <p:strVal val="visible"/>
                                      </p:to>
                                    </p:set>
                                    <p:animEffect transition="in" filter="wipe(left)">
                                      <p:cBhvr>
                                        <p:cTn id="17" dur="500"/>
                                        <p:tgtEl>
                                          <p:spTgt spid="1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 grpId="0" build="p"/>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9165780" cy="6909474"/>
          </a:xfrm>
          <a:prstGeom prst="rect">
            <a:avLst/>
          </a:prstGeom>
        </p:spPr>
      </p:pic>
      <p:sp>
        <p:nvSpPr>
          <p:cNvPr id="22" name="矩形 21"/>
          <p:cNvSpPr/>
          <p:nvPr/>
        </p:nvSpPr>
        <p:spPr>
          <a:xfrm>
            <a:off x="-7936" y="8443"/>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dirty="0"/>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1" i="0" u="none" strike="noStrike" kern="1200" cap="none" spc="0" normalizeH="0" baseline="0" noProof="0" dirty="0">
                <a:ln>
                  <a:noFill/>
                </a:ln>
                <a:solidFill>
                  <a:prstClr val="white"/>
                </a:solidFill>
                <a:effectLst/>
                <a:uLnTx/>
                <a:uFillTx/>
                <a:latin typeface="隶书" panose="02010509060101010101" pitchFamily="49" charset="-122"/>
                <a:ea typeface="隶书" panose="02010509060101010101" pitchFamily="49" charset="-122"/>
                <a:cs typeface="+mn-cs"/>
              </a:rPr>
              <a:t>二、寻址方式</a:t>
            </a:r>
            <a:endParaRPr kumimoji="0" lang="zh-CN" altLang="en-US" sz="2800" b="1" i="0" u="none" strike="noStrike" kern="1200" cap="none" spc="0" normalizeH="0" baseline="0" noProof="0" dirty="0">
              <a:ln>
                <a:noFill/>
              </a:ln>
              <a:solidFill>
                <a:prstClr val="white"/>
              </a:solidFill>
              <a:effectLst/>
              <a:uLnTx/>
              <a:uFillTx/>
              <a:latin typeface="隶书" panose="02010509060101010101" pitchFamily="49" charset="-122"/>
              <a:ea typeface="隶书" panose="02010509060101010101" pitchFamily="49" charset="-122"/>
              <a:cs typeface="+mn-cs"/>
            </a:endParaRPr>
          </a:p>
        </p:txBody>
      </p:sp>
      <p:cxnSp>
        <p:nvCxnSpPr>
          <p:cNvPr id="31" name="直接连接符 30"/>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defRPr/>
            </a:pPr>
            <a:fld id="{0BDC7388-386E-417B-B9D8-E429593D9F08}" type="datetime1">
              <a:rPr kumimoji="0" lang="zh-CN" altLang="en-US" sz="1200" b="0" i="0" u="none" strike="noStrike" kern="1200" cap="none" spc="0" normalizeH="0" baseline="0" noProof="0" smtClean="0">
                <a:ln>
                  <a:noFill/>
                </a:ln>
                <a:solidFill>
                  <a:prstClr val="black">
                    <a:tint val="75000"/>
                  </a:prstClr>
                </a:solidFill>
                <a:effectLst/>
                <a:uLnTx/>
                <a:uFillTx/>
                <a:latin typeface="Calibri" panose="020F0502020204030204"/>
                <a:ea typeface="等线" panose="02010600030101010101" pitchFamily="2" charset="-122"/>
                <a:cs typeface="+mn-cs"/>
              </a:rPr>
            </a:fld>
            <a:endParaRPr kumimoji="0" lang="zh-CN" altLang="en-US" sz="1200" b="0" i="0" u="none" strike="noStrike" kern="1200" cap="none" spc="0" normalizeH="0" baseline="0" noProof="0" dirty="0">
              <a:ln>
                <a:noFill/>
              </a:ln>
              <a:solidFill>
                <a:prstClr val="black">
                  <a:tint val="75000"/>
                </a:prstClr>
              </a:solidFill>
              <a:effectLst/>
              <a:uLnTx/>
              <a:uFillTx/>
              <a:latin typeface="Calibri" panose="020F0502020204030204"/>
              <a:ea typeface="等线"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rPr>
              <a:t>计算机组成原理</a:t>
            </a:r>
            <a:r>
              <a:rPr kumimoji="0" lang="en-US" altLang="zh-CN" sz="12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rPr>
              <a:t>--</a:t>
            </a:r>
            <a:r>
              <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rPr>
              <a:t>第二章 指令系统</a:t>
            </a:r>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endParaRPr>
          </a:p>
        </p:txBody>
      </p:sp>
      <p:sp>
        <p:nvSpPr>
          <p:cNvPr id="8" name="灯片编号占位符 7"/>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CD331227-691F-4B7F-8493-F4368ED92163}" type="slidenum">
              <a:rPr kumimoji="0" lang="zh-CN" altLang="en-US" sz="1200" b="0" i="0" u="none" strike="noStrike" kern="1200" cap="none" spc="0" normalizeH="0" baseline="0" noProof="0" smtClean="0">
                <a:ln>
                  <a:noFill/>
                </a:ln>
                <a:solidFill>
                  <a:prstClr val="black">
                    <a:tint val="75000"/>
                  </a:prstClr>
                </a:solidFill>
                <a:effectLst/>
                <a:uLnTx/>
                <a:uFillTx/>
                <a:latin typeface="Calibri" panose="020F0502020204030204"/>
                <a:ea typeface="等线" panose="02010600030101010101" pitchFamily="2" charset="-122"/>
                <a:cs typeface="+mn-cs"/>
              </a:rPr>
            </a:fld>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endParaRPr>
          </a:p>
        </p:txBody>
      </p:sp>
      <p:sp>
        <p:nvSpPr>
          <p:cNvPr id="17" name="Text Box 4"/>
          <p:cNvSpPr txBox="1"/>
          <p:nvPr/>
        </p:nvSpPr>
        <p:spPr>
          <a:xfrm>
            <a:off x="141423" y="815398"/>
            <a:ext cx="6723833" cy="637675"/>
          </a:xfrm>
          <a:prstGeom prst="rect">
            <a:avLst/>
          </a:prstGeom>
          <a:noFill/>
          <a:ln w="9525">
            <a:noFill/>
          </a:ln>
        </p:spPr>
        <p:txBody>
          <a:bodyPr wrap="square" anchor="t">
            <a:spAutoFit/>
          </a:bodyPr>
          <a:lstStyle/>
          <a:p>
            <a:pPr lvl="0">
              <a:lnSpc>
                <a:spcPct val="150000"/>
              </a:lnSpc>
            </a:pPr>
            <a:r>
              <a:rPr lang="zh-CN" altLang="en-US" sz="2800" b="1" dirty="0">
                <a:solidFill>
                  <a:srgbClr val="DF3C09"/>
                </a:solidFill>
                <a:latin typeface="楷体" panose="02010609060101010101" pitchFamily="49" charset="-122"/>
                <a:ea typeface="楷体" panose="02010609060101010101" pitchFamily="49" charset="-122"/>
              </a:rPr>
              <a:t>（</a:t>
            </a:r>
            <a:r>
              <a:rPr lang="en-US" altLang="zh-CN" sz="2800" b="1" dirty="0">
                <a:solidFill>
                  <a:srgbClr val="DF3C09"/>
                </a:solidFill>
                <a:latin typeface="楷体" panose="02010609060101010101" pitchFamily="49" charset="-122"/>
                <a:ea typeface="楷体" panose="02010609060101010101" pitchFamily="49" charset="-122"/>
              </a:rPr>
              <a:t>4</a:t>
            </a:r>
            <a:r>
              <a:rPr lang="zh-CN" altLang="en-US" sz="2800" b="1" dirty="0">
                <a:solidFill>
                  <a:srgbClr val="DF3C09"/>
                </a:solidFill>
                <a:latin typeface="楷体" panose="02010609060101010101" pitchFamily="49" charset="-122"/>
                <a:ea typeface="楷体" panose="02010609060101010101" pitchFamily="49" charset="-122"/>
              </a:rPr>
              <a:t>）变址、基址寻址及其变化</a:t>
            </a:r>
            <a:endParaRPr kumimoji="0" lang="en-US" altLang="zh-CN" sz="2800" b="1" i="0" u="none" strike="noStrike" kern="1200" cap="none" spc="0" normalizeH="0" baseline="0" noProof="0" dirty="0">
              <a:ln>
                <a:noFill/>
              </a:ln>
              <a:solidFill>
                <a:srgbClr val="DF3C09"/>
              </a:solidFill>
              <a:effectLst/>
              <a:uLnTx/>
              <a:uFillTx/>
              <a:latin typeface="楷体" panose="02010609060101010101" pitchFamily="49" charset="-122"/>
              <a:ea typeface="楷体" panose="02010609060101010101" pitchFamily="49" charset="-122"/>
              <a:cs typeface="+mn-cs"/>
            </a:endParaRPr>
          </a:p>
        </p:txBody>
      </p:sp>
      <p:sp>
        <p:nvSpPr>
          <p:cNvPr id="111" name="Text Box 4"/>
          <p:cNvSpPr txBox="1"/>
          <p:nvPr/>
        </p:nvSpPr>
        <p:spPr>
          <a:xfrm>
            <a:off x="339006" y="1453073"/>
            <a:ext cx="5233119" cy="637675"/>
          </a:xfrm>
          <a:prstGeom prst="rect">
            <a:avLst/>
          </a:prstGeom>
          <a:noFill/>
          <a:ln w="9525">
            <a:noFill/>
          </a:ln>
        </p:spPr>
        <p:txBody>
          <a:bodyPr wrap="square" anchor="t">
            <a:spAutoFit/>
          </a:bodyPr>
          <a:lstStyle/>
          <a:p>
            <a:pPr lvl="0">
              <a:lnSpc>
                <a:spcPct val="150000"/>
              </a:lnSpc>
            </a:pPr>
            <a:r>
              <a:rPr lang="zh-CN" altLang="en-US" sz="2800" b="1" dirty="0">
                <a:latin typeface="楷体" panose="02010609060101010101" pitchFamily="49" charset="-122"/>
                <a:ea typeface="楷体" panose="02010609060101010101" pitchFamily="49" charset="-122"/>
              </a:rPr>
              <a:t>通过地址计算使地址灵活可变。</a:t>
            </a:r>
            <a:endParaRPr lang="zh-CN" altLang="en-US" sz="2800" b="1" dirty="0">
              <a:latin typeface="楷体" panose="02010609060101010101" pitchFamily="49" charset="-122"/>
              <a:ea typeface="楷体" panose="02010609060101010101" pitchFamily="49" charset="-122"/>
            </a:endParaRPr>
          </a:p>
        </p:txBody>
      </p:sp>
      <p:sp>
        <p:nvSpPr>
          <p:cNvPr id="33" name="Text Box 4"/>
          <p:cNvSpPr txBox="1"/>
          <p:nvPr/>
        </p:nvSpPr>
        <p:spPr>
          <a:xfrm>
            <a:off x="397520" y="1959800"/>
            <a:ext cx="8523139" cy="4515660"/>
          </a:xfrm>
          <a:prstGeom prst="rect">
            <a:avLst/>
          </a:prstGeom>
          <a:noFill/>
          <a:ln w="9525">
            <a:noFill/>
          </a:ln>
        </p:spPr>
        <p:txBody>
          <a:bodyPr wrap="square" anchor="t">
            <a:spAutoFit/>
          </a:bodyPr>
          <a:lstStyle/>
          <a:p>
            <a:pPr lvl="0">
              <a:lnSpc>
                <a:spcPct val="150000"/>
              </a:lnSpc>
            </a:pPr>
            <a:r>
              <a:rPr lang="zh-CN" altLang="en-US" sz="2800" b="1" dirty="0">
                <a:solidFill>
                  <a:srgbClr val="0563C1"/>
                </a:solidFill>
                <a:latin typeface="楷体" panose="02010609060101010101" pitchFamily="49" charset="-122"/>
                <a:ea typeface="楷体" panose="02010609060101010101" pitchFamily="49" charset="-122"/>
              </a:rPr>
              <a:t>① 变址寻址：</a:t>
            </a:r>
            <a:endParaRPr lang="en-US" altLang="zh-CN" sz="2800" b="1" dirty="0">
              <a:solidFill>
                <a:srgbClr val="0563C1"/>
              </a:solidFill>
              <a:latin typeface="楷体" panose="02010609060101010101" pitchFamily="49" charset="-122"/>
              <a:ea typeface="楷体" panose="02010609060101010101" pitchFamily="49" charset="-122"/>
            </a:endParaRPr>
          </a:p>
          <a:p>
            <a:pPr lvl="0">
              <a:lnSpc>
                <a:spcPct val="150000"/>
              </a:lnSpc>
            </a:pPr>
            <a:r>
              <a:rPr lang="zh-CN" altLang="en-US" sz="2800" b="1" dirty="0">
                <a:solidFill>
                  <a:srgbClr val="0563C1"/>
                </a:solidFill>
                <a:latin typeface="楷体" panose="02010609060101010101" pitchFamily="49" charset="-122"/>
                <a:ea typeface="楷体" panose="02010609060101010101" pitchFamily="49" charset="-122"/>
              </a:rPr>
              <a:t>在</a:t>
            </a:r>
            <a:r>
              <a:rPr lang="en-US" altLang="zh-CN" sz="2800" b="1" dirty="0">
                <a:solidFill>
                  <a:srgbClr val="0563C1"/>
                </a:solidFill>
                <a:latin typeface="楷体" panose="02010609060101010101" pitchFamily="49" charset="-122"/>
                <a:ea typeface="楷体" panose="02010609060101010101" pitchFamily="49" charset="-122"/>
              </a:rPr>
              <a:t>8086/8088</a:t>
            </a:r>
            <a:r>
              <a:rPr lang="zh-CN" altLang="en-US" sz="2800" b="1" dirty="0">
                <a:solidFill>
                  <a:srgbClr val="0563C1"/>
                </a:solidFill>
                <a:latin typeface="楷体" panose="02010609060101010101" pitchFamily="49" charset="-122"/>
                <a:ea typeface="楷体" panose="02010609060101010101" pitchFamily="49" charset="-122"/>
              </a:rPr>
              <a:t>中使用</a:t>
            </a:r>
            <a:r>
              <a:rPr lang="en-US" altLang="zh-CN" sz="2800" b="1" dirty="0">
                <a:solidFill>
                  <a:srgbClr val="0563C1"/>
                </a:solidFill>
                <a:latin typeface="楷体" panose="02010609060101010101" pitchFamily="49" charset="-122"/>
                <a:ea typeface="楷体" panose="02010609060101010101" pitchFamily="49" charset="-122"/>
              </a:rPr>
              <a:t>SI</a:t>
            </a:r>
            <a:r>
              <a:rPr lang="zh-CN" altLang="en-US" sz="2800" b="1" dirty="0">
                <a:solidFill>
                  <a:srgbClr val="0563C1"/>
                </a:solidFill>
                <a:latin typeface="楷体" panose="02010609060101010101" pitchFamily="49" charset="-122"/>
                <a:ea typeface="楷体" panose="02010609060101010101" pitchFamily="49" charset="-122"/>
              </a:rPr>
              <a:t>、</a:t>
            </a:r>
            <a:r>
              <a:rPr lang="en-US" altLang="zh-CN" sz="2800" b="1" dirty="0">
                <a:solidFill>
                  <a:srgbClr val="0563C1"/>
                </a:solidFill>
                <a:latin typeface="楷体" panose="02010609060101010101" pitchFamily="49" charset="-122"/>
                <a:ea typeface="楷体" panose="02010609060101010101" pitchFamily="49" charset="-122"/>
              </a:rPr>
              <a:t>DI</a:t>
            </a:r>
            <a:r>
              <a:rPr lang="zh-CN" altLang="en-US" sz="2800" b="1" dirty="0">
                <a:solidFill>
                  <a:srgbClr val="0563C1"/>
                </a:solidFill>
                <a:latin typeface="楷体" panose="02010609060101010101" pitchFamily="49" charset="-122"/>
                <a:ea typeface="楷体" panose="02010609060101010101" pitchFamily="49" charset="-122"/>
              </a:rPr>
              <a:t>（隐含使用</a:t>
            </a:r>
            <a:r>
              <a:rPr lang="en-US" altLang="zh-CN" sz="2800" b="1" dirty="0">
                <a:solidFill>
                  <a:srgbClr val="0563C1"/>
                </a:solidFill>
                <a:latin typeface="楷体" panose="02010609060101010101" pitchFamily="49" charset="-122"/>
                <a:ea typeface="楷体" panose="02010609060101010101" pitchFamily="49" charset="-122"/>
              </a:rPr>
              <a:t>DS</a:t>
            </a:r>
            <a:r>
              <a:rPr lang="zh-CN" altLang="en-US" sz="2800" b="1" dirty="0">
                <a:solidFill>
                  <a:srgbClr val="0563C1"/>
                </a:solidFill>
                <a:latin typeface="楷体" panose="02010609060101010101" pitchFamily="49" charset="-122"/>
                <a:ea typeface="楷体" panose="02010609060101010101" pitchFamily="49" charset="-122"/>
              </a:rPr>
              <a:t>段）</a:t>
            </a:r>
            <a:endParaRPr lang="en-US" altLang="zh-CN" sz="2800" b="1" dirty="0">
              <a:solidFill>
                <a:srgbClr val="0563C1"/>
              </a:solidFill>
              <a:latin typeface="楷体" panose="02010609060101010101" pitchFamily="49" charset="-122"/>
              <a:ea typeface="楷体" panose="02010609060101010101" pitchFamily="49" charset="-122"/>
            </a:endParaRPr>
          </a:p>
          <a:p>
            <a:pPr lvl="0">
              <a:lnSpc>
                <a:spcPct val="150000"/>
              </a:lnSpc>
            </a:pPr>
            <a:r>
              <a:rPr lang="zh-CN" altLang="en-US" sz="2800" b="1" dirty="0">
                <a:latin typeface="楷体" panose="02010609060101010101" pitchFamily="49" charset="-122"/>
                <a:ea typeface="楷体" panose="02010609060101010101" pitchFamily="49" charset="-122"/>
              </a:rPr>
              <a:t>若指令中给出变址寄存器号和一个形式地址</a:t>
            </a:r>
            <a:r>
              <a:rPr lang="en-US" altLang="zh-CN" sz="2800" b="1" dirty="0">
                <a:latin typeface="楷体" panose="02010609060101010101" pitchFamily="49" charset="-122"/>
                <a:ea typeface="楷体" panose="02010609060101010101" pitchFamily="49" charset="-122"/>
              </a:rPr>
              <a:t>,</a:t>
            </a:r>
            <a:r>
              <a:rPr lang="zh-CN" altLang="en-US" sz="2800" b="1" dirty="0">
                <a:latin typeface="楷体" panose="02010609060101010101" pitchFamily="49" charset="-122"/>
                <a:ea typeface="楷体" panose="02010609060101010101" pitchFamily="49" charset="-122"/>
              </a:rPr>
              <a:t>变址寄存器的内容</a:t>
            </a:r>
            <a:r>
              <a:rPr lang="en-US" altLang="zh-CN" sz="2800" b="1" dirty="0">
                <a:latin typeface="楷体" panose="02010609060101010101" pitchFamily="49" charset="-122"/>
                <a:ea typeface="楷体" panose="02010609060101010101" pitchFamily="49" charset="-122"/>
              </a:rPr>
              <a:t>(</a:t>
            </a:r>
            <a:r>
              <a:rPr lang="zh-CN" altLang="en-US" sz="2800" b="1" dirty="0">
                <a:latin typeface="楷体" panose="02010609060101010101" pitchFamily="49" charset="-122"/>
                <a:ea typeface="楷体" panose="02010609060101010101" pitchFamily="49" charset="-122"/>
              </a:rPr>
              <a:t>称为变址量</a:t>
            </a:r>
            <a:r>
              <a:rPr lang="en-US" altLang="zh-CN" sz="2800" b="1" dirty="0">
                <a:latin typeface="楷体" panose="02010609060101010101" pitchFamily="49" charset="-122"/>
                <a:ea typeface="楷体" panose="02010609060101010101" pitchFamily="49" charset="-122"/>
              </a:rPr>
              <a:t>)</a:t>
            </a:r>
            <a:r>
              <a:rPr lang="zh-CN" altLang="en-US" sz="2800" b="1" dirty="0">
                <a:latin typeface="楷体" panose="02010609060101010101" pitchFamily="49" charset="-122"/>
                <a:ea typeface="楷体" panose="02010609060101010101" pitchFamily="49" charset="-122"/>
              </a:rPr>
              <a:t>与形式地址相加</a:t>
            </a:r>
            <a:r>
              <a:rPr lang="en-US" altLang="zh-CN" sz="2800" b="1" dirty="0">
                <a:latin typeface="楷体" panose="02010609060101010101" pitchFamily="49" charset="-122"/>
                <a:ea typeface="楷体" panose="02010609060101010101" pitchFamily="49" charset="-122"/>
              </a:rPr>
              <a:t>,</a:t>
            </a:r>
            <a:r>
              <a:rPr lang="zh-CN" altLang="en-US" sz="2800" b="1" dirty="0">
                <a:latin typeface="楷体" panose="02010609060101010101" pitchFamily="49" charset="-122"/>
                <a:ea typeface="楷体" panose="02010609060101010101" pitchFamily="49" charset="-122"/>
              </a:rPr>
              <a:t>得到操作数有效地址</a:t>
            </a:r>
            <a:r>
              <a:rPr lang="en-US" altLang="zh-CN" sz="2800" b="1" dirty="0">
                <a:latin typeface="楷体" panose="02010609060101010101" pitchFamily="49" charset="-122"/>
                <a:ea typeface="楷体" panose="02010609060101010101" pitchFamily="49" charset="-122"/>
              </a:rPr>
              <a:t>(</a:t>
            </a:r>
            <a:r>
              <a:rPr lang="zh-CN" altLang="en-US" sz="2800" b="1" dirty="0">
                <a:latin typeface="楷体" panose="02010609060101010101" pitchFamily="49" charset="-122"/>
                <a:ea typeface="楷体" panose="02010609060101010101" pitchFamily="49" charset="-122"/>
              </a:rPr>
              <a:t>即操作数实际地址</a:t>
            </a:r>
            <a:r>
              <a:rPr lang="en-US" altLang="zh-CN" sz="2800" b="1" dirty="0">
                <a:latin typeface="楷体" panose="02010609060101010101" pitchFamily="49" charset="-122"/>
                <a:ea typeface="楷体" panose="02010609060101010101" pitchFamily="49" charset="-122"/>
              </a:rPr>
              <a:t>),</a:t>
            </a:r>
            <a:r>
              <a:rPr lang="zh-CN" altLang="en-US" sz="2800" b="1" dirty="0">
                <a:latin typeface="楷体" panose="02010609060101010101" pitchFamily="49" charset="-122"/>
                <a:ea typeface="楷体" panose="02010609060101010101" pitchFamily="49" charset="-122"/>
              </a:rPr>
              <a:t>按照有效地址访问某主存单元</a:t>
            </a:r>
            <a:r>
              <a:rPr lang="en-US" altLang="zh-CN" sz="2800" b="1" dirty="0">
                <a:latin typeface="楷体" panose="02010609060101010101" pitchFamily="49" charset="-122"/>
                <a:ea typeface="楷体" panose="02010609060101010101" pitchFamily="49" charset="-122"/>
              </a:rPr>
              <a:t>,</a:t>
            </a:r>
            <a:r>
              <a:rPr lang="zh-CN" altLang="en-US" sz="2800" b="1" dirty="0">
                <a:latin typeface="楷体" panose="02010609060101010101" pitchFamily="49" charset="-122"/>
                <a:ea typeface="楷体" panose="02010609060101010101" pitchFamily="49" charset="-122"/>
              </a:rPr>
              <a:t>该单元的内容即为操作数</a:t>
            </a:r>
            <a:r>
              <a:rPr lang="en-US" altLang="zh-CN" sz="2800" b="1" dirty="0">
                <a:latin typeface="楷体" panose="02010609060101010101" pitchFamily="49" charset="-122"/>
                <a:ea typeface="楷体" panose="02010609060101010101" pitchFamily="49" charset="-122"/>
              </a:rPr>
              <a:t>,</a:t>
            </a:r>
            <a:r>
              <a:rPr lang="zh-CN" altLang="en-US" sz="2800" b="1" dirty="0">
                <a:latin typeface="楷体" panose="02010609060101010101" pitchFamily="49" charset="-122"/>
                <a:ea typeface="楷体" panose="02010609060101010101" pitchFamily="49" charset="-122"/>
              </a:rPr>
              <a:t>这种寻址方式称为变址寻址方式。变址方式常用助记符</a:t>
            </a:r>
            <a:r>
              <a:rPr lang="en-US" altLang="zh-CN" sz="2800" b="1" dirty="0">
                <a:solidFill>
                  <a:srgbClr val="FF0E0E"/>
                </a:solidFill>
                <a:latin typeface="楷体" panose="02010609060101010101" pitchFamily="49" charset="-122"/>
                <a:ea typeface="楷体" panose="02010609060101010101" pitchFamily="49" charset="-122"/>
              </a:rPr>
              <a:t>X</a:t>
            </a:r>
            <a:r>
              <a:rPr lang="zh-CN" altLang="en-US" sz="2800" b="1" dirty="0">
                <a:solidFill>
                  <a:srgbClr val="FF0E0E"/>
                </a:solidFill>
                <a:latin typeface="楷体" panose="02010609060101010101" pitchFamily="49" charset="-122"/>
                <a:ea typeface="楷体" panose="02010609060101010101" pitchFamily="49" charset="-122"/>
              </a:rPr>
              <a:t>（</a:t>
            </a:r>
            <a:r>
              <a:rPr lang="en-US" altLang="zh-CN" sz="2800" b="1" dirty="0">
                <a:solidFill>
                  <a:srgbClr val="FF0E0E"/>
                </a:solidFill>
                <a:latin typeface="楷体" panose="02010609060101010101" pitchFamily="49" charset="-122"/>
                <a:ea typeface="楷体" panose="02010609060101010101" pitchFamily="49" charset="-122"/>
              </a:rPr>
              <a:t>R</a:t>
            </a:r>
            <a:r>
              <a:rPr lang="zh-CN" altLang="en-US" sz="2800" b="1" dirty="0">
                <a:solidFill>
                  <a:srgbClr val="FF0E0E"/>
                </a:solidFill>
                <a:latin typeface="楷体" panose="02010609060101010101" pitchFamily="49" charset="-122"/>
                <a:ea typeface="楷体" panose="02010609060101010101" pitchFamily="49" charset="-122"/>
              </a:rPr>
              <a:t>）</a:t>
            </a:r>
            <a:r>
              <a:rPr lang="zh-CN" altLang="en-US" sz="2800" b="1" dirty="0">
                <a:latin typeface="楷体" panose="02010609060101010101" pitchFamily="49" charset="-122"/>
                <a:ea typeface="楷体" panose="02010609060101010101" pitchFamily="49" charset="-122"/>
              </a:rPr>
              <a:t>表示。</a:t>
            </a:r>
            <a:endParaRPr lang="en-US" altLang="zh-CN" sz="2800" b="1" dirty="0">
              <a:latin typeface="楷体" panose="02010609060101010101" pitchFamily="49" charset="-122"/>
              <a:ea typeface="楷体" panose="020106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1">
                                            <p:txEl>
                                              <p:pRg st="0" end="0"/>
                                            </p:txEl>
                                          </p:spTgt>
                                        </p:tgtEl>
                                        <p:attrNameLst>
                                          <p:attrName>style.visibility</p:attrName>
                                        </p:attrNameLst>
                                      </p:cBhvr>
                                      <p:to>
                                        <p:strVal val="visible"/>
                                      </p:to>
                                    </p:set>
                                    <p:animEffect transition="in" filter="wipe(left)">
                                      <p:cBhvr>
                                        <p:cTn id="7" dur="500"/>
                                        <p:tgtEl>
                                          <p:spTgt spid="1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3">
                                            <p:txEl>
                                              <p:pRg st="0" end="0"/>
                                            </p:txEl>
                                          </p:spTgt>
                                        </p:tgtEl>
                                        <p:attrNameLst>
                                          <p:attrName>style.visibility</p:attrName>
                                        </p:attrNameLst>
                                      </p:cBhvr>
                                      <p:to>
                                        <p:strVal val="visible"/>
                                      </p:to>
                                    </p:set>
                                    <p:animEffect transition="in" filter="wipe(left)">
                                      <p:cBhvr>
                                        <p:cTn id="12" dur="500"/>
                                        <p:tgtEl>
                                          <p:spTgt spid="3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3">
                                            <p:txEl>
                                              <p:pRg st="1" end="1"/>
                                            </p:txEl>
                                          </p:spTgt>
                                        </p:tgtEl>
                                        <p:attrNameLst>
                                          <p:attrName>style.visibility</p:attrName>
                                        </p:attrNameLst>
                                      </p:cBhvr>
                                      <p:to>
                                        <p:strVal val="visible"/>
                                      </p:to>
                                    </p:set>
                                    <p:animEffect transition="in" filter="wipe(left)">
                                      <p:cBhvr>
                                        <p:cTn id="17" dur="500"/>
                                        <p:tgtEl>
                                          <p:spTgt spid="3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3">
                                            <p:txEl>
                                              <p:pRg st="2" end="2"/>
                                            </p:txEl>
                                          </p:spTgt>
                                        </p:tgtEl>
                                        <p:attrNameLst>
                                          <p:attrName>style.visibility</p:attrName>
                                        </p:attrNameLst>
                                      </p:cBhvr>
                                      <p:to>
                                        <p:strVal val="visible"/>
                                      </p:to>
                                    </p:set>
                                    <p:animEffect transition="in" filter="wipe(left)">
                                      <p:cBhvr>
                                        <p:cTn id="22" dur="500"/>
                                        <p:tgtEl>
                                          <p:spTgt spid="3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 grpId="0" build="p"/>
      <p:bldP spid="3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1"/>
            <a:ext cx="9165780" cy="6909474"/>
          </a:xfrm>
          <a:prstGeom prst="rect">
            <a:avLst/>
          </a:prstGeom>
        </p:spPr>
      </p:pic>
      <p:sp>
        <p:nvSpPr>
          <p:cNvPr id="22" name="矩形 21"/>
          <p:cNvSpPr/>
          <p:nvPr/>
        </p:nvSpPr>
        <p:spPr>
          <a:xfrm>
            <a:off x="-9525" y="-1083"/>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zh-CN" altLang="en-US" sz="2800" b="1" dirty="0">
                <a:solidFill>
                  <a:schemeClr val="bg1"/>
                </a:solidFill>
                <a:latin typeface="隶书" panose="02010509060101010101" pitchFamily="49" charset="-122"/>
                <a:ea typeface="隶书" panose="02010509060101010101" pitchFamily="49" charset="-122"/>
              </a:rPr>
              <a:t>一、指令基本格式</a:t>
            </a:r>
            <a:endParaRPr lang="zh-CN" altLang="en-US" sz="2800" b="1" dirty="0">
              <a:solidFill>
                <a:schemeClr val="bg1"/>
              </a:solidFill>
              <a:latin typeface="隶书" panose="02010509060101010101" pitchFamily="49" charset="-122"/>
              <a:ea typeface="隶书" panose="02010509060101010101" pitchFamily="49" charset="-122"/>
            </a:endParaRPr>
          </a:p>
        </p:txBody>
      </p:sp>
      <p:cxnSp>
        <p:nvCxnSpPr>
          <p:cNvPr id="31" name="直接连接符 30"/>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fld id="{D0C3B576-16B5-4D99-86CA-8960CA7B2F3A}" type="datetime1">
              <a:rPr lang="zh-CN" altLang="en-US" smtClean="0"/>
            </a:fld>
            <a:endParaRPr lang="zh-CN" altLang="en-US" dirty="0"/>
          </a:p>
        </p:txBody>
      </p:sp>
      <p:sp>
        <p:nvSpPr>
          <p:cNvPr id="6" name="页脚占位符 5"/>
          <p:cNvSpPr>
            <a:spLocks noGrp="1"/>
          </p:cNvSpPr>
          <p:nvPr>
            <p:ph type="ftr" sz="quarter" idx="11"/>
          </p:nvPr>
        </p:nvSpPr>
        <p:spPr/>
        <p:txBody>
          <a:bodyPr/>
          <a:lstStyle/>
          <a:p>
            <a:r>
              <a:rPr lang="zh-CN" altLang="en-US"/>
              <a:t>计算机组成原理</a:t>
            </a:r>
            <a:r>
              <a:rPr lang="en-US" altLang="zh-CN"/>
              <a:t>--</a:t>
            </a:r>
            <a:r>
              <a:rPr lang="zh-CN" altLang="en-US"/>
              <a:t>第二章 指令系统</a:t>
            </a:r>
            <a:endParaRPr lang="zh-CN" altLang="en-US"/>
          </a:p>
        </p:txBody>
      </p:sp>
      <p:sp>
        <p:nvSpPr>
          <p:cNvPr id="8" name="灯片编号占位符 7"/>
          <p:cNvSpPr>
            <a:spLocks noGrp="1"/>
          </p:cNvSpPr>
          <p:nvPr>
            <p:ph type="sldNum" sz="quarter" idx="12"/>
          </p:nvPr>
        </p:nvSpPr>
        <p:spPr/>
        <p:txBody>
          <a:bodyPr/>
          <a:lstStyle/>
          <a:p>
            <a:fld id="{CD331227-691F-4B7F-8493-F4368ED92163}" type="slidenum">
              <a:rPr lang="zh-CN" altLang="en-US" smtClean="0"/>
            </a:fld>
            <a:endParaRPr lang="zh-CN" altLang="en-US"/>
          </a:p>
        </p:txBody>
      </p:sp>
      <p:sp>
        <p:nvSpPr>
          <p:cNvPr id="18" name="Text Box 5"/>
          <p:cNvSpPr txBox="1"/>
          <p:nvPr/>
        </p:nvSpPr>
        <p:spPr>
          <a:xfrm>
            <a:off x="363634" y="968412"/>
            <a:ext cx="8693208" cy="3838551"/>
          </a:xfrm>
          <a:prstGeom prst="rect">
            <a:avLst/>
          </a:prstGeom>
          <a:noFill/>
          <a:ln w="9525">
            <a:noFill/>
          </a:ln>
        </p:spPr>
        <p:txBody>
          <a:bodyPr wrap="square" anchor="t">
            <a:spAutoFit/>
          </a:bodyPr>
          <a:lstStyle/>
          <a:p>
            <a:pPr>
              <a:lnSpc>
                <a:spcPct val="150000"/>
              </a:lnSpc>
              <a:spcBef>
                <a:spcPts val="1200"/>
              </a:spcBef>
            </a:pPr>
            <a:r>
              <a:rPr lang="zh-CN" altLang="en-US" sz="2800" b="1" dirty="0">
                <a:latin typeface="楷体" panose="02010609060101010101" pitchFamily="49" charset="-122"/>
                <a:ea typeface="楷体" panose="02010609060101010101" pitchFamily="49" charset="-122"/>
              </a:rPr>
              <a:t>在指令格式设计时相应地需要考虑以下一些问题：</a:t>
            </a:r>
            <a:endParaRPr lang="zh-CN" altLang="en-US" sz="2800" b="1" dirty="0">
              <a:latin typeface="楷体" panose="02010609060101010101" pitchFamily="49" charset="-122"/>
              <a:ea typeface="楷体" panose="02010609060101010101" pitchFamily="49" charset="-122"/>
            </a:endParaRPr>
          </a:p>
          <a:p>
            <a:pPr>
              <a:lnSpc>
                <a:spcPct val="150000"/>
              </a:lnSpc>
              <a:spcBef>
                <a:spcPts val="1200"/>
              </a:spcBef>
            </a:pPr>
            <a:r>
              <a:rPr lang="zh-CN" altLang="en-US" sz="2800" b="1" dirty="0">
                <a:latin typeface="楷体" panose="02010609060101010101" pitchFamily="49" charset="-122"/>
                <a:ea typeface="楷体" panose="02010609060101010101" pitchFamily="49" charset="-122"/>
              </a:rPr>
              <a:t>① </a:t>
            </a:r>
            <a:r>
              <a:rPr lang="zh-CN" altLang="en-US" sz="2800" b="1" dirty="0">
                <a:solidFill>
                  <a:srgbClr val="FF0E0E"/>
                </a:solidFill>
                <a:latin typeface="楷体" panose="02010609060101010101" pitchFamily="49" charset="-122"/>
                <a:ea typeface="楷体" panose="02010609060101010101" pitchFamily="49" charset="-122"/>
              </a:rPr>
              <a:t>指令字长</a:t>
            </a:r>
            <a:r>
              <a:rPr lang="zh-CN" altLang="en-US" sz="2800" b="1" dirty="0">
                <a:latin typeface="楷体" panose="02010609060101010101" pitchFamily="49" charset="-122"/>
                <a:ea typeface="楷体" panose="02010609060101010101" pitchFamily="49" charset="-122"/>
              </a:rPr>
              <a:t>需多少位？</a:t>
            </a:r>
            <a:endParaRPr lang="en-US" altLang="zh-CN" sz="2800" b="1" dirty="0">
              <a:latin typeface="楷体" panose="02010609060101010101" pitchFamily="49" charset="-122"/>
              <a:ea typeface="楷体" panose="02010609060101010101" pitchFamily="49" charset="-122"/>
            </a:endParaRPr>
          </a:p>
          <a:p>
            <a:pPr>
              <a:lnSpc>
                <a:spcPct val="150000"/>
              </a:lnSpc>
              <a:spcBef>
                <a:spcPts val="1200"/>
              </a:spcBef>
            </a:pPr>
            <a:r>
              <a:rPr lang="en-US" altLang="zh-CN" sz="2800" b="1" dirty="0">
                <a:latin typeface="楷体" panose="02010609060101010101" pitchFamily="49" charset="-122"/>
                <a:ea typeface="楷体" panose="02010609060101010101" pitchFamily="49" charset="-122"/>
              </a:rPr>
              <a:t>   </a:t>
            </a:r>
            <a:r>
              <a:rPr lang="zh-CN" altLang="en-US" sz="2800" b="1" dirty="0">
                <a:latin typeface="楷体" panose="02010609060101010101" pitchFamily="49" charset="-122"/>
                <a:ea typeface="楷体" panose="02010609060101010101" pitchFamily="49" charset="-122"/>
              </a:rPr>
              <a:t>是固定字长还是可变字长？</a:t>
            </a:r>
            <a:endParaRPr lang="zh-CN" altLang="en-US" sz="2800" b="1" dirty="0">
              <a:latin typeface="楷体" panose="02010609060101010101" pitchFamily="49" charset="-122"/>
              <a:ea typeface="楷体" panose="02010609060101010101" pitchFamily="49" charset="-122"/>
            </a:endParaRPr>
          </a:p>
          <a:p>
            <a:pPr>
              <a:lnSpc>
                <a:spcPct val="150000"/>
              </a:lnSpc>
              <a:spcBef>
                <a:spcPts val="1200"/>
              </a:spcBef>
            </a:pPr>
            <a:r>
              <a:rPr lang="zh-CN" altLang="en-US" sz="2800" b="1" dirty="0">
                <a:latin typeface="楷体" panose="02010609060101010101" pitchFamily="49" charset="-122"/>
                <a:ea typeface="楷体" panose="02010609060101010101" pitchFamily="49" charset="-122"/>
              </a:rPr>
              <a:t>② </a:t>
            </a:r>
            <a:r>
              <a:rPr lang="zh-CN" altLang="en-US" sz="2800" b="1" dirty="0">
                <a:solidFill>
                  <a:srgbClr val="FF0E0E"/>
                </a:solidFill>
                <a:latin typeface="楷体" panose="02010609060101010101" pitchFamily="49" charset="-122"/>
                <a:ea typeface="楷体" panose="02010609060101010101" pitchFamily="49" charset="-122"/>
              </a:rPr>
              <a:t>操作码</a:t>
            </a:r>
            <a:r>
              <a:rPr lang="zh-CN" altLang="en-US" sz="2800" b="1" dirty="0">
                <a:latin typeface="楷体" panose="02010609060101010101" pitchFamily="49" charset="-122"/>
                <a:ea typeface="楷体" panose="02010609060101010101" pitchFamily="49" charset="-122"/>
              </a:rPr>
              <a:t>构成需多少位？</a:t>
            </a:r>
            <a:endParaRPr lang="en-US" altLang="zh-CN" sz="2800" b="1" dirty="0">
              <a:latin typeface="楷体" panose="02010609060101010101" pitchFamily="49" charset="-122"/>
              <a:ea typeface="楷体" panose="02010609060101010101" pitchFamily="49" charset="-122"/>
            </a:endParaRPr>
          </a:p>
          <a:p>
            <a:pPr>
              <a:lnSpc>
                <a:spcPct val="150000"/>
              </a:lnSpc>
              <a:spcBef>
                <a:spcPts val="1200"/>
              </a:spcBef>
            </a:pPr>
            <a:r>
              <a:rPr lang="en-US" altLang="zh-CN" sz="2800" b="1" dirty="0">
                <a:latin typeface="楷体" panose="02010609060101010101" pitchFamily="49" charset="-122"/>
                <a:ea typeface="楷体" panose="02010609060101010101" pitchFamily="49" charset="-122"/>
              </a:rPr>
              <a:t>   </a:t>
            </a:r>
            <a:r>
              <a:rPr lang="zh-CN" altLang="en-US" sz="2800" b="1" dirty="0">
                <a:latin typeface="楷体" panose="02010609060101010101" pitchFamily="49" charset="-122"/>
                <a:ea typeface="楷体" panose="02010609060101010101" pitchFamily="49" charset="-122"/>
              </a:rPr>
              <a:t>位数与位置固定还是可扩展？</a:t>
            </a:r>
            <a:endParaRPr lang="zh-CN" altLang="en-US" sz="2800" b="1" dirty="0">
              <a:latin typeface="楷体" panose="02010609060101010101" pitchFamily="49" charset="-122"/>
              <a:ea typeface="楷体" panose="020106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Effect transition="in" filter="wipe(left)">
                                      <p:cBhvr>
                                        <p:cTn id="7" dur="500"/>
                                        <p:tgtEl>
                                          <p:spTgt spid="1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8">
                                            <p:txEl>
                                              <p:pRg st="1" end="1"/>
                                            </p:txEl>
                                          </p:spTgt>
                                        </p:tgtEl>
                                        <p:attrNameLst>
                                          <p:attrName>style.visibility</p:attrName>
                                        </p:attrNameLst>
                                      </p:cBhvr>
                                      <p:to>
                                        <p:strVal val="visible"/>
                                      </p:to>
                                    </p:set>
                                    <p:animEffect transition="in" filter="wipe(left)">
                                      <p:cBhvr>
                                        <p:cTn id="12" dur="500"/>
                                        <p:tgtEl>
                                          <p:spTgt spid="1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8">
                                            <p:txEl>
                                              <p:pRg st="2" end="2"/>
                                            </p:txEl>
                                          </p:spTgt>
                                        </p:tgtEl>
                                        <p:attrNameLst>
                                          <p:attrName>style.visibility</p:attrName>
                                        </p:attrNameLst>
                                      </p:cBhvr>
                                      <p:to>
                                        <p:strVal val="visible"/>
                                      </p:to>
                                    </p:set>
                                    <p:animEffect transition="in" filter="wipe(left)">
                                      <p:cBhvr>
                                        <p:cTn id="17" dur="500"/>
                                        <p:tgtEl>
                                          <p:spTgt spid="1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8">
                                            <p:txEl>
                                              <p:pRg st="3" end="3"/>
                                            </p:txEl>
                                          </p:spTgt>
                                        </p:tgtEl>
                                        <p:attrNameLst>
                                          <p:attrName>style.visibility</p:attrName>
                                        </p:attrNameLst>
                                      </p:cBhvr>
                                      <p:to>
                                        <p:strVal val="visible"/>
                                      </p:to>
                                    </p:set>
                                    <p:animEffect transition="in" filter="wipe(left)">
                                      <p:cBhvr>
                                        <p:cTn id="22" dur="500"/>
                                        <p:tgtEl>
                                          <p:spTgt spid="1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8">
                                            <p:txEl>
                                              <p:pRg st="4" end="4"/>
                                            </p:txEl>
                                          </p:spTgt>
                                        </p:tgtEl>
                                        <p:attrNameLst>
                                          <p:attrName>style.visibility</p:attrName>
                                        </p:attrNameLst>
                                      </p:cBhvr>
                                      <p:to>
                                        <p:strVal val="visible"/>
                                      </p:to>
                                    </p:set>
                                    <p:animEffect transition="in" filter="wipe(left)">
                                      <p:cBhvr>
                                        <p:cTn id="27" dur="500"/>
                                        <p:tgtEl>
                                          <p:spTgt spid="1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build="p"/>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9165780" cy="6909474"/>
          </a:xfrm>
          <a:prstGeom prst="rect">
            <a:avLst/>
          </a:prstGeom>
        </p:spPr>
      </p:pic>
      <p:sp>
        <p:nvSpPr>
          <p:cNvPr id="22" name="矩形 21"/>
          <p:cNvSpPr/>
          <p:nvPr/>
        </p:nvSpPr>
        <p:spPr>
          <a:xfrm>
            <a:off x="-7936" y="8443"/>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dirty="0"/>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1" i="0" u="none" strike="noStrike" kern="1200" cap="none" spc="0" normalizeH="0" baseline="0" noProof="0" dirty="0">
                <a:ln>
                  <a:noFill/>
                </a:ln>
                <a:solidFill>
                  <a:prstClr val="white"/>
                </a:solidFill>
                <a:effectLst/>
                <a:uLnTx/>
                <a:uFillTx/>
                <a:latin typeface="隶书" panose="02010509060101010101" pitchFamily="49" charset="-122"/>
                <a:ea typeface="隶书" panose="02010509060101010101" pitchFamily="49" charset="-122"/>
                <a:cs typeface="+mn-cs"/>
              </a:rPr>
              <a:t>二、寻址方式</a:t>
            </a:r>
            <a:endParaRPr kumimoji="0" lang="zh-CN" altLang="en-US" sz="2800" b="1" i="0" u="none" strike="noStrike" kern="1200" cap="none" spc="0" normalizeH="0" baseline="0" noProof="0" dirty="0">
              <a:ln>
                <a:noFill/>
              </a:ln>
              <a:solidFill>
                <a:prstClr val="white"/>
              </a:solidFill>
              <a:effectLst/>
              <a:uLnTx/>
              <a:uFillTx/>
              <a:latin typeface="隶书" panose="02010509060101010101" pitchFamily="49" charset="-122"/>
              <a:ea typeface="隶书" panose="02010509060101010101" pitchFamily="49" charset="-122"/>
              <a:cs typeface="+mn-cs"/>
            </a:endParaRPr>
          </a:p>
        </p:txBody>
      </p:sp>
      <p:cxnSp>
        <p:nvCxnSpPr>
          <p:cNvPr id="31" name="直接连接符 30"/>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defRPr/>
            </a:pPr>
            <a:fld id="{F284C47E-4E21-4FC8-AB51-32A68FC6674A}" type="datetime1">
              <a:rPr kumimoji="0" lang="zh-CN" altLang="en-US" sz="1200" b="0" i="0" u="none" strike="noStrike" kern="1200" cap="none" spc="0" normalizeH="0" baseline="0" noProof="0" smtClean="0">
                <a:ln>
                  <a:noFill/>
                </a:ln>
                <a:solidFill>
                  <a:prstClr val="black">
                    <a:tint val="75000"/>
                  </a:prstClr>
                </a:solidFill>
                <a:effectLst/>
                <a:uLnTx/>
                <a:uFillTx/>
                <a:latin typeface="Calibri" panose="020F0502020204030204"/>
                <a:ea typeface="等线" panose="02010600030101010101" pitchFamily="2" charset="-122"/>
                <a:cs typeface="+mn-cs"/>
              </a:rPr>
            </a:fld>
            <a:endParaRPr kumimoji="0" lang="zh-CN" altLang="en-US" sz="1200" b="0" i="0" u="none" strike="noStrike" kern="1200" cap="none" spc="0" normalizeH="0" baseline="0" noProof="0" dirty="0">
              <a:ln>
                <a:noFill/>
              </a:ln>
              <a:solidFill>
                <a:prstClr val="black">
                  <a:tint val="75000"/>
                </a:prstClr>
              </a:solidFill>
              <a:effectLst/>
              <a:uLnTx/>
              <a:uFillTx/>
              <a:latin typeface="Calibri" panose="020F0502020204030204"/>
              <a:ea typeface="等线"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rPr>
              <a:t>计算机组成原理</a:t>
            </a:r>
            <a:r>
              <a:rPr kumimoji="0" lang="en-US" altLang="zh-CN" sz="12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rPr>
              <a:t>--</a:t>
            </a:r>
            <a:r>
              <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rPr>
              <a:t>第二章 指令系统</a:t>
            </a:r>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endParaRPr>
          </a:p>
        </p:txBody>
      </p:sp>
      <p:sp>
        <p:nvSpPr>
          <p:cNvPr id="8" name="灯片编号占位符 7"/>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CD331227-691F-4B7F-8493-F4368ED92163}" type="slidenum">
              <a:rPr kumimoji="0" lang="zh-CN" altLang="en-US" sz="1200" b="0" i="0" u="none" strike="noStrike" kern="1200" cap="none" spc="0" normalizeH="0" baseline="0" noProof="0" smtClean="0">
                <a:ln>
                  <a:noFill/>
                </a:ln>
                <a:solidFill>
                  <a:prstClr val="black">
                    <a:tint val="75000"/>
                  </a:prstClr>
                </a:solidFill>
                <a:effectLst/>
                <a:uLnTx/>
                <a:uFillTx/>
                <a:latin typeface="Calibri" panose="020F0502020204030204"/>
                <a:ea typeface="等线" panose="02010600030101010101" pitchFamily="2" charset="-122"/>
                <a:cs typeface="+mn-cs"/>
              </a:rPr>
            </a:fld>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endParaRPr>
          </a:p>
        </p:txBody>
      </p:sp>
      <p:sp>
        <p:nvSpPr>
          <p:cNvPr id="17" name="Text Box 4"/>
          <p:cNvSpPr txBox="1"/>
          <p:nvPr/>
        </p:nvSpPr>
        <p:spPr>
          <a:xfrm>
            <a:off x="141423" y="815398"/>
            <a:ext cx="6723833" cy="637675"/>
          </a:xfrm>
          <a:prstGeom prst="rect">
            <a:avLst/>
          </a:prstGeom>
          <a:noFill/>
          <a:ln w="9525">
            <a:noFill/>
          </a:ln>
        </p:spPr>
        <p:txBody>
          <a:bodyPr wrap="square" anchor="t">
            <a:spAutoFit/>
          </a:bodyPr>
          <a:lstStyle/>
          <a:p>
            <a:pPr lvl="0">
              <a:lnSpc>
                <a:spcPct val="150000"/>
              </a:lnSpc>
            </a:pPr>
            <a:r>
              <a:rPr lang="zh-CN" altLang="en-US" sz="2800" b="1" dirty="0">
                <a:solidFill>
                  <a:srgbClr val="DF3C09"/>
                </a:solidFill>
                <a:latin typeface="楷体" panose="02010609060101010101" pitchFamily="49" charset="-122"/>
                <a:ea typeface="楷体" panose="02010609060101010101" pitchFamily="49" charset="-122"/>
              </a:rPr>
              <a:t>（</a:t>
            </a:r>
            <a:r>
              <a:rPr lang="en-US" altLang="zh-CN" sz="2800" b="1" dirty="0">
                <a:solidFill>
                  <a:srgbClr val="DF3C09"/>
                </a:solidFill>
                <a:latin typeface="楷体" panose="02010609060101010101" pitchFamily="49" charset="-122"/>
                <a:ea typeface="楷体" panose="02010609060101010101" pitchFamily="49" charset="-122"/>
              </a:rPr>
              <a:t>4</a:t>
            </a:r>
            <a:r>
              <a:rPr lang="zh-CN" altLang="en-US" sz="2800" b="1" dirty="0">
                <a:solidFill>
                  <a:srgbClr val="DF3C09"/>
                </a:solidFill>
                <a:latin typeface="楷体" panose="02010609060101010101" pitchFamily="49" charset="-122"/>
                <a:ea typeface="楷体" panose="02010609060101010101" pitchFamily="49" charset="-122"/>
              </a:rPr>
              <a:t>）变址、基址寻址及其变化</a:t>
            </a:r>
            <a:endParaRPr kumimoji="0" lang="en-US" altLang="zh-CN" sz="2800" b="1" i="0" u="none" strike="noStrike" kern="1200" cap="none" spc="0" normalizeH="0" baseline="0" noProof="0" dirty="0">
              <a:ln>
                <a:noFill/>
              </a:ln>
              <a:solidFill>
                <a:srgbClr val="DF3C09"/>
              </a:solidFill>
              <a:effectLst/>
              <a:uLnTx/>
              <a:uFillTx/>
              <a:latin typeface="楷体" panose="02010609060101010101" pitchFamily="49" charset="-122"/>
              <a:ea typeface="楷体" panose="02010609060101010101" pitchFamily="49" charset="-122"/>
              <a:cs typeface="+mn-cs"/>
            </a:endParaRPr>
          </a:p>
        </p:txBody>
      </p:sp>
      <p:sp>
        <p:nvSpPr>
          <p:cNvPr id="111" name="Text Box 4"/>
          <p:cNvSpPr txBox="1"/>
          <p:nvPr/>
        </p:nvSpPr>
        <p:spPr>
          <a:xfrm>
            <a:off x="141423" y="1409652"/>
            <a:ext cx="8915419" cy="1384995"/>
          </a:xfrm>
          <a:prstGeom prst="rect">
            <a:avLst/>
          </a:prstGeom>
          <a:noFill/>
          <a:ln w="9525">
            <a:noFill/>
          </a:ln>
        </p:spPr>
        <p:txBody>
          <a:bodyPr wrap="square" anchor="t">
            <a:spAutoFit/>
          </a:bodyPr>
          <a:lstStyle/>
          <a:p>
            <a:pPr lvl="0"/>
            <a:r>
              <a:rPr lang="zh-CN" altLang="en-US" sz="2800" b="1" dirty="0">
                <a:latin typeface="楷体" panose="02010609060101010101" pitchFamily="49" charset="-122"/>
                <a:ea typeface="楷体" panose="02010609060101010101" pitchFamily="49" charset="-122"/>
              </a:rPr>
              <a:t>指令中为获得某个操作数地址给出两个信息：</a:t>
            </a:r>
            <a:endParaRPr lang="en-US" altLang="zh-CN" sz="2800" b="1" dirty="0">
              <a:latin typeface="楷体" panose="02010609060101010101" pitchFamily="49" charset="-122"/>
              <a:ea typeface="楷体" panose="02010609060101010101" pitchFamily="49" charset="-122"/>
            </a:endParaRPr>
          </a:p>
          <a:p>
            <a:pPr lvl="0"/>
            <a:r>
              <a:rPr lang="zh-CN" altLang="en-US" sz="2800" b="1" dirty="0">
                <a:solidFill>
                  <a:srgbClr val="DF3C09"/>
                </a:solidFill>
                <a:latin typeface="楷体" panose="02010609060101010101" pitchFamily="49" charset="-122"/>
                <a:ea typeface="楷体" panose="02010609060101010101" pitchFamily="49" charset="-122"/>
              </a:rPr>
              <a:t>形式地址</a:t>
            </a:r>
            <a:r>
              <a:rPr lang="en-US" altLang="zh-CN" sz="2800" b="1" dirty="0">
                <a:solidFill>
                  <a:srgbClr val="DF3C09"/>
                </a:solidFill>
                <a:latin typeface="楷体" panose="02010609060101010101" pitchFamily="49" charset="-122"/>
                <a:ea typeface="楷体" panose="02010609060101010101" pitchFamily="49" charset="-122"/>
              </a:rPr>
              <a:t>D</a:t>
            </a:r>
            <a:r>
              <a:rPr lang="zh-CN" altLang="en-US" sz="2800" b="1" dirty="0">
                <a:solidFill>
                  <a:srgbClr val="DF3C09"/>
                </a:solidFill>
                <a:latin typeface="楷体" panose="02010609060101010101" pitchFamily="49" charset="-122"/>
                <a:ea typeface="楷体" panose="02010609060101010101" pitchFamily="49" charset="-122"/>
              </a:rPr>
              <a:t>，变址寄存器</a:t>
            </a:r>
            <a:r>
              <a:rPr lang="en-US" altLang="zh-CN" sz="2800" b="1" dirty="0">
                <a:solidFill>
                  <a:srgbClr val="DF3C09"/>
                </a:solidFill>
                <a:latin typeface="楷体" panose="02010609060101010101" pitchFamily="49" charset="-122"/>
                <a:ea typeface="楷体" panose="02010609060101010101" pitchFamily="49" charset="-122"/>
              </a:rPr>
              <a:t>Rx</a:t>
            </a:r>
            <a:r>
              <a:rPr lang="zh-CN" altLang="en-US" sz="2800" b="1" dirty="0">
                <a:latin typeface="楷体" panose="02010609060101010101" pitchFamily="49" charset="-122"/>
                <a:ea typeface="楷体" panose="02010609060101010101" pitchFamily="49" charset="-122"/>
              </a:rPr>
              <a:t>。有效地址</a:t>
            </a:r>
            <a:r>
              <a:rPr lang="en-US" altLang="zh-CN" sz="2800" b="1" dirty="0">
                <a:latin typeface="楷体" panose="02010609060101010101" pitchFamily="49" charset="-122"/>
                <a:ea typeface="楷体" panose="02010609060101010101" pitchFamily="49" charset="-122"/>
              </a:rPr>
              <a:t>A= D+(Rx)= D+N</a:t>
            </a:r>
            <a:r>
              <a:rPr lang="zh-CN" altLang="en-US" sz="2800" b="1" dirty="0">
                <a:latin typeface="楷体" panose="02010609060101010101" pitchFamily="49" charset="-122"/>
                <a:ea typeface="楷体" panose="02010609060101010101" pitchFamily="49" charset="-122"/>
              </a:rPr>
              <a:t>，根据</a:t>
            </a:r>
            <a:r>
              <a:rPr lang="en-US" altLang="zh-CN" sz="2800" b="1" dirty="0">
                <a:latin typeface="楷体" panose="02010609060101010101" pitchFamily="49" charset="-122"/>
                <a:ea typeface="楷体" panose="02010609060101010101" pitchFamily="49" charset="-122"/>
              </a:rPr>
              <a:t>A</a:t>
            </a:r>
            <a:r>
              <a:rPr lang="zh-CN" altLang="en-US" sz="2800" b="1" dirty="0">
                <a:latin typeface="楷体" panose="02010609060101010101" pitchFamily="49" charset="-122"/>
                <a:ea typeface="楷体" panose="02010609060101010101" pitchFamily="49" charset="-122"/>
              </a:rPr>
              <a:t>访问主存储器，读写操作数</a:t>
            </a:r>
            <a:r>
              <a:rPr lang="en-US" altLang="zh-CN" sz="2800" b="1" dirty="0">
                <a:latin typeface="楷体" panose="02010609060101010101" pitchFamily="49" charset="-122"/>
                <a:ea typeface="楷体" panose="02010609060101010101" pitchFamily="49" charset="-122"/>
              </a:rPr>
              <a:t>S</a:t>
            </a:r>
            <a:r>
              <a:rPr lang="zh-CN" altLang="en-US" sz="2800" b="1" dirty="0">
                <a:latin typeface="楷体" panose="02010609060101010101" pitchFamily="49" charset="-122"/>
                <a:ea typeface="楷体" panose="02010609060101010101" pitchFamily="49" charset="-122"/>
              </a:rPr>
              <a:t>。</a:t>
            </a:r>
            <a:endParaRPr lang="zh-CN" altLang="en-US" sz="2800" b="1" dirty="0">
              <a:latin typeface="楷体" panose="02010609060101010101" pitchFamily="49" charset="-122"/>
              <a:ea typeface="楷体" panose="02010609060101010101" pitchFamily="49" charset="-122"/>
            </a:endParaRPr>
          </a:p>
        </p:txBody>
      </p:sp>
      <p:sp>
        <p:nvSpPr>
          <p:cNvPr id="19" name="Line 78"/>
          <p:cNvSpPr>
            <a:spLocks noChangeShapeType="1"/>
          </p:cNvSpPr>
          <p:nvPr/>
        </p:nvSpPr>
        <p:spPr bwMode="auto">
          <a:xfrm flipH="1">
            <a:off x="2919872" y="3431102"/>
            <a:ext cx="2" cy="368584"/>
          </a:xfrm>
          <a:prstGeom prst="line">
            <a:avLst/>
          </a:prstGeom>
          <a:noFill/>
          <a:ln w="38100">
            <a:solidFill>
              <a:srgbClr val="000000"/>
            </a:solidFill>
            <a:round/>
            <a:headEnd type="none" w="med" len="med"/>
            <a:tailEnd type="none" w="med" len="me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20" name="Line 78"/>
          <p:cNvSpPr>
            <a:spLocks noChangeShapeType="1"/>
          </p:cNvSpPr>
          <p:nvPr/>
        </p:nvSpPr>
        <p:spPr bwMode="auto">
          <a:xfrm>
            <a:off x="5252884" y="4162369"/>
            <a:ext cx="1047222" cy="5071"/>
          </a:xfrm>
          <a:prstGeom prst="line">
            <a:avLst/>
          </a:prstGeom>
          <a:noFill/>
          <a:ln w="38100">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sz="2400" dirty="0">
              <a:latin typeface="楷体" panose="02010609060101010101" pitchFamily="49" charset="-122"/>
              <a:ea typeface="楷体" panose="02010609060101010101" pitchFamily="49" charset="-122"/>
            </a:endParaRPr>
          </a:p>
        </p:txBody>
      </p:sp>
      <p:sp>
        <p:nvSpPr>
          <p:cNvPr id="23" name="Text Box 74"/>
          <p:cNvSpPr txBox="1">
            <a:spLocks noChangeArrowheads="1"/>
          </p:cNvSpPr>
          <p:nvPr/>
        </p:nvSpPr>
        <p:spPr bwMode="auto">
          <a:xfrm>
            <a:off x="1758436" y="3978070"/>
            <a:ext cx="69295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dirty="0">
                <a:latin typeface="楷体" panose="02010609060101010101" pitchFamily="49" charset="-122"/>
                <a:ea typeface="楷体" panose="02010609060101010101" pitchFamily="49" charset="-122"/>
              </a:rPr>
              <a:t>Rx</a:t>
            </a:r>
            <a:endParaRPr lang="en-US" altLang="zh-CN" sz="2800" dirty="0">
              <a:latin typeface="楷体" panose="02010609060101010101" pitchFamily="49" charset="-122"/>
              <a:ea typeface="楷体" panose="02010609060101010101" pitchFamily="49" charset="-122"/>
            </a:endParaRPr>
          </a:p>
        </p:txBody>
      </p:sp>
      <p:sp>
        <p:nvSpPr>
          <p:cNvPr id="24" name="Text Box 74"/>
          <p:cNvSpPr txBox="1">
            <a:spLocks noChangeArrowheads="1"/>
          </p:cNvSpPr>
          <p:nvPr/>
        </p:nvSpPr>
        <p:spPr bwMode="auto">
          <a:xfrm>
            <a:off x="2427574" y="3986304"/>
            <a:ext cx="1047221" cy="523220"/>
          </a:xfrm>
          <a:prstGeom prst="rect">
            <a:avLst/>
          </a:prstGeom>
          <a:solidFill>
            <a:schemeClr val="bg1"/>
          </a:solidFill>
          <a:ln w="38100">
            <a:solidFill>
              <a:schemeClr val="tx1"/>
            </a:solidFill>
          </a:ln>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algn="ctr">
              <a:spcBef>
                <a:spcPct val="50000"/>
              </a:spcBef>
            </a:pPr>
            <a:r>
              <a:rPr lang="en-US" altLang="zh-CN" sz="2800" dirty="0">
                <a:latin typeface="楷体" panose="02010609060101010101" pitchFamily="49" charset="-122"/>
                <a:ea typeface="楷体" panose="02010609060101010101" pitchFamily="49" charset="-122"/>
              </a:rPr>
              <a:t>N </a:t>
            </a:r>
            <a:endParaRPr lang="en-US" altLang="zh-CN" sz="2800" dirty="0">
              <a:latin typeface="楷体" panose="02010609060101010101" pitchFamily="49" charset="-122"/>
              <a:ea typeface="楷体" panose="02010609060101010101" pitchFamily="49" charset="-122"/>
            </a:endParaRPr>
          </a:p>
        </p:txBody>
      </p:sp>
      <p:grpSp>
        <p:nvGrpSpPr>
          <p:cNvPr id="25" name="Group 67"/>
          <p:cNvGrpSpPr/>
          <p:nvPr/>
        </p:nvGrpSpPr>
        <p:grpSpPr bwMode="auto">
          <a:xfrm>
            <a:off x="6743035" y="3226028"/>
            <a:ext cx="1772315" cy="1600200"/>
            <a:chOff x="4128" y="528"/>
            <a:chExt cx="720" cy="1008"/>
          </a:xfrm>
        </p:grpSpPr>
        <p:sp>
          <p:nvSpPr>
            <p:cNvPr id="26" name="Rectangle 71"/>
            <p:cNvSpPr>
              <a:spLocks noChangeArrowheads="1"/>
            </p:cNvSpPr>
            <p:nvPr/>
          </p:nvSpPr>
          <p:spPr bwMode="auto">
            <a:xfrm>
              <a:off x="4128" y="528"/>
              <a:ext cx="720" cy="1008"/>
            </a:xfrm>
            <a:prstGeom prst="rect">
              <a:avLst/>
            </a:prstGeom>
            <a:solidFill>
              <a:srgbClr val="FFFFFF"/>
            </a:solidFill>
            <a:ln w="38100">
              <a:solidFill>
                <a:srgbClr val="000000"/>
              </a:solidFill>
              <a:miter lim="800000"/>
            </a:ln>
          </p:spPr>
          <p:txBody>
            <a:bodyPr wrap="none" anchor="ct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endParaRPr lang="zh-CN" altLang="en-US" sz="2400">
                <a:latin typeface="楷体" panose="02010609060101010101" pitchFamily="49" charset="-122"/>
                <a:ea typeface="楷体" panose="02010609060101010101" pitchFamily="49" charset="-122"/>
              </a:endParaRPr>
            </a:p>
          </p:txBody>
        </p:sp>
        <p:sp>
          <p:nvSpPr>
            <p:cNvPr id="27" name="Line 72"/>
            <p:cNvSpPr>
              <a:spLocks noChangeShapeType="1"/>
            </p:cNvSpPr>
            <p:nvPr/>
          </p:nvSpPr>
          <p:spPr bwMode="auto">
            <a:xfrm>
              <a:off x="4128" y="864"/>
              <a:ext cx="720" cy="1"/>
            </a:xfrm>
            <a:prstGeom prst="line">
              <a:avLst/>
            </a:prstGeom>
            <a:noFill/>
            <a:ln w="38100">
              <a:solidFill>
                <a:srgbClr val="000000"/>
              </a:solidFill>
              <a:roun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28" name="Line 73"/>
            <p:cNvSpPr>
              <a:spLocks noChangeShapeType="1"/>
            </p:cNvSpPr>
            <p:nvPr/>
          </p:nvSpPr>
          <p:spPr bwMode="auto">
            <a:xfrm>
              <a:off x="4128" y="1200"/>
              <a:ext cx="720" cy="1"/>
            </a:xfrm>
            <a:prstGeom prst="line">
              <a:avLst/>
            </a:prstGeom>
            <a:noFill/>
            <a:ln w="38100">
              <a:solidFill>
                <a:srgbClr val="000000"/>
              </a:solidFill>
              <a:roun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grpSp>
      <p:sp>
        <p:nvSpPr>
          <p:cNvPr id="29" name="Text Box 74"/>
          <p:cNvSpPr txBox="1">
            <a:spLocks noChangeArrowheads="1"/>
          </p:cNvSpPr>
          <p:nvPr/>
        </p:nvSpPr>
        <p:spPr bwMode="auto">
          <a:xfrm>
            <a:off x="6713520" y="2729539"/>
            <a:ext cx="177231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2800" dirty="0">
                <a:latin typeface="楷体" panose="02010609060101010101" pitchFamily="49" charset="-122"/>
                <a:ea typeface="楷体" panose="02010609060101010101" pitchFamily="49" charset="-122"/>
              </a:rPr>
              <a:t>主存</a:t>
            </a:r>
            <a:endParaRPr lang="en-US" altLang="zh-CN" sz="2800" dirty="0">
              <a:latin typeface="楷体" panose="02010609060101010101" pitchFamily="49" charset="-122"/>
              <a:ea typeface="楷体" panose="02010609060101010101" pitchFamily="49" charset="-122"/>
            </a:endParaRPr>
          </a:p>
        </p:txBody>
      </p:sp>
      <p:sp>
        <p:nvSpPr>
          <p:cNvPr id="35" name="Text Box 74"/>
          <p:cNvSpPr txBox="1">
            <a:spLocks noChangeArrowheads="1"/>
          </p:cNvSpPr>
          <p:nvPr/>
        </p:nvSpPr>
        <p:spPr bwMode="auto">
          <a:xfrm>
            <a:off x="6743035" y="3759428"/>
            <a:ext cx="177231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2800" dirty="0">
                <a:latin typeface="楷体" panose="02010609060101010101" pitchFamily="49" charset="-122"/>
                <a:ea typeface="楷体" panose="02010609060101010101" pitchFamily="49" charset="-122"/>
              </a:rPr>
              <a:t>操作数</a:t>
            </a:r>
            <a:r>
              <a:rPr lang="en-US" altLang="zh-CN" sz="2800" dirty="0">
                <a:latin typeface="楷体" panose="02010609060101010101" pitchFamily="49" charset="-122"/>
                <a:ea typeface="楷体" panose="02010609060101010101" pitchFamily="49" charset="-122"/>
              </a:rPr>
              <a:t>S</a:t>
            </a:r>
            <a:endParaRPr lang="en-US" altLang="zh-CN" sz="2800" dirty="0">
              <a:latin typeface="楷体" panose="02010609060101010101" pitchFamily="49" charset="-122"/>
              <a:ea typeface="楷体" panose="02010609060101010101" pitchFamily="49" charset="-122"/>
            </a:endParaRPr>
          </a:p>
        </p:txBody>
      </p:sp>
      <p:sp>
        <p:nvSpPr>
          <p:cNvPr id="36" name="Text Box 74"/>
          <p:cNvSpPr txBox="1">
            <a:spLocks noChangeArrowheads="1"/>
          </p:cNvSpPr>
          <p:nvPr/>
        </p:nvSpPr>
        <p:spPr bwMode="auto">
          <a:xfrm>
            <a:off x="5262589" y="3696482"/>
            <a:ext cx="121323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dirty="0">
                <a:latin typeface="楷体" panose="02010609060101010101" pitchFamily="49" charset="-122"/>
                <a:ea typeface="楷体" panose="02010609060101010101" pitchFamily="49" charset="-122"/>
              </a:rPr>
              <a:t>A=D+N</a:t>
            </a:r>
            <a:endParaRPr lang="en-US" altLang="zh-CN" sz="2800" dirty="0">
              <a:latin typeface="楷体" panose="02010609060101010101" pitchFamily="49" charset="-122"/>
              <a:ea typeface="楷体" panose="02010609060101010101" pitchFamily="49" charset="-122"/>
            </a:endParaRPr>
          </a:p>
        </p:txBody>
      </p:sp>
      <p:sp>
        <p:nvSpPr>
          <p:cNvPr id="37" name="Text Box 74"/>
          <p:cNvSpPr txBox="1">
            <a:spLocks noChangeArrowheads="1"/>
          </p:cNvSpPr>
          <p:nvPr/>
        </p:nvSpPr>
        <p:spPr bwMode="auto">
          <a:xfrm>
            <a:off x="6320211" y="3799686"/>
            <a:ext cx="77892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dirty="0">
                <a:latin typeface="楷体" panose="02010609060101010101" pitchFamily="49" charset="-122"/>
                <a:ea typeface="楷体" panose="02010609060101010101" pitchFamily="49" charset="-122"/>
              </a:rPr>
              <a:t>A</a:t>
            </a:r>
            <a:endParaRPr lang="en-US" altLang="zh-CN" sz="2800" dirty="0">
              <a:latin typeface="楷体" panose="02010609060101010101" pitchFamily="49" charset="-122"/>
              <a:ea typeface="楷体" panose="02010609060101010101" pitchFamily="49" charset="-122"/>
            </a:endParaRPr>
          </a:p>
        </p:txBody>
      </p:sp>
      <p:grpSp>
        <p:nvGrpSpPr>
          <p:cNvPr id="2" name="组合 1"/>
          <p:cNvGrpSpPr/>
          <p:nvPr/>
        </p:nvGrpSpPr>
        <p:grpSpPr>
          <a:xfrm>
            <a:off x="358441" y="2897186"/>
            <a:ext cx="4071939" cy="531814"/>
            <a:chOff x="262071" y="3428995"/>
            <a:chExt cx="4071939" cy="531814"/>
          </a:xfrm>
        </p:grpSpPr>
        <p:grpSp>
          <p:nvGrpSpPr>
            <p:cNvPr id="14" name="Group 21"/>
            <p:cNvGrpSpPr/>
            <p:nvPr/>
          </p:nvGrpSpPr>
          <p:grpSpPr bwMode="auto">
            <a:xfrm>
              <a:off x="262071" y="3428995"/>
              <a:ext cx="4071939" cy="531814"/>
              <a:chOff x="1248" y="2208"/>
              <a:chExt cx="2565" cy="335"/>
            </a:xfrm>
          </p:grpSpPr>
          <p:sp>
            <p:nvSpPr>
              <p:cNvPr id="15" name="Text Box 22"/>
              <p:cNvSpPr txBox="1">
                <a:spLocks noChangeArrowheads="1"/>
              </p:cNvSpPr>
              <p:nvPr/>
            </p:nvSpPr>
            <p:spPr bwMode="auto">
              <a:xfrm>
                <a:off x="1248" y="2208"/>
                <a:ext cx="2565" cy="330"/>
              </a:xfrm>
              <a:prstGeom prst="rect">
                <a:avLst/>
              </a:prstGeom>
              <a:solidFill>
                <a:srgbClr val="FEFEFA"/>
              </a:solidFill>
              <a:ln w="38100">
                <a:solidFill>
                  <a:schemeClr val="tx1"/>
                </a:solidFill>
                <a:miter lim="800000"/>
                <a:headEnd type="none" w="sm" len="sm"/>
                <a:tailEnd type="none" w="sm" len="sm"/>
              </a:ln>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dirty="0">
                    <a:latin typeface="楷体" panose="02010609060101010101" pitchFamily="49" charset="-122"/>
                    <a:ea typeface="楷体" panose="02010609060101010101" pitchFamily="49" charset="-122"/>
                  </a:rPr>
                  <a:t> OP  </a:t>
                </a:r>
                <a:r>
                  <a:rPr lang="zh-CN" altLang="en-US" sz="2800" dirty="0">
                    <a:latin typeface="楷体" panose="02010609060101010101" pitchFamily="49" charset="-122"/>
                    <a:ea typeface="楷体" panose="02010609060101010101" pitchFamily="49" charset="-122"/>
                  </a:rPr>
                  <a:t>地址</a:t>
                </a:r>
                <a:r>
                  <a:rPr lang="en-US" altLang="zh-CN" sz="2800" dirty="0">
                    <a:latin typeface="楷体" panose="02010609060101010101" pitchFamily="49" charset="-122"/>
                    <a:ea typeface="楷体" panose="02010609060101010101" pitchFamily="49" charset="-122"/>
                  </a:rPr>
                  <a:t>1   Rx    D</a:t>
                </a:r>
                <a:endParaRPr lang="en-US" altLang="zh-CN" sz="2800" dirty="0">
                  <a:latin typeface="楷体" panose="02010609060101010101" pitchFamily="49" charset="-122"/>
                  <a:ea typeface="楷体" panose="02010609060101010101" pitchFamily="49" charset="-122"/>
                </a:endParaRPr>
              </a:p>
            </p:txBody>
          </p:sp>
          <p:sp>
            <p:nvSpPr>
              <p:cNvPr id="16" name="Line 23"/>
              <p:cNvSpPr>
                <a:spLocks noChangeShapeType="1"/>
              </p:cNvSpPr>
              <p:nvPr/>
            </p:nvSpPr>
            <p:spPr bwMode="auto">
              <a:xfrm flipH="1">
                <a:off x="1755" y="2208"/>
                <a:ext cx="0" cy="335"/>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sz="2800">
                  <a:latin typeface="楷体" panose="02010609060101010101" pitchFamily="49" charset="-122"/>
                  <a:ea typeface="楷体" panose="02010609060101010101" pitchFamily="49" charset="-122"/>
                </a:endParaRPr>
              </a:p>
            </p:txBody>
          </p:sp>
          <p:sp>
            <p:nvSpPr>
              <p:cNvPr id="18" name="Line 24"/>
              <p:cNvSpPr>
                <a:spLocks noChangeShapeType="1"/>
              </p:cNvSpPr>
              <p:nvPr/>
            </p:nvSpPr>
            <p:spPr bwMode="auto">
              <a:xfrm flipH="1">
                <a:off x="2546" y="2208"/>
                <a:ext cx="0" cy="33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sz="2800">
                  <a:latin typeface="楷体" panose="02010609060101010101" pitchFamily="49" charset="-122"/>
                  <a:ea typeface="楷体" panose="02010609060101010101" pitchFamily="49" charset="-122"/>
                </a:endParaRPr>
              </a:p>
            </p:txBody>
          </p:sp>
        </p:grpSp>
        <p:sp>
          <p:nvSpPr>
            <p:cNvPr id="42" name="Line 24"/>
            <p:cNvSpPr>
              <a:spLocks noChangeShapeType="1"/>
            </p:cNvSpPr>
            <p:nvPr/>
          </p:nvSpPr>
          <p:spPr bwMode="auto">
            <a:xfrm flipH="1">
              <a:off x="3378428" y="3436933"/>
              <a:ext cx="0" cy="523876"/>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sz="2800">
                <a:latin typeface="楷体" panose="02010609060101010101" pitchFamily="49" charset="-122"/>
                <a:ea typeface="楷体" panose="02010609060101010101" pitchFamily="49" charset="-122"/>
              </a:endParaRPr>
            </a:p>
          </p:txBody>
        </p:sp>
      </p:grpSp>
      <p:sp>
        <p:nvSpPr>
          <p:cNvPr id="43" name="Line 78"/>
          <p:cNvSpPr>
            <a:spLocks noChangeShapeType="1"/>
          </p:cNvSpPr>
          <p:nvPr/>
        </p:nvSpPr>
        <p:spPr bwMode="auto">
          <a:xfrm>
            <a:off x="2022806" y="3761476"/>
            <a:ext cx="1718" cy="368584"/>
          </a:xfrm>
          <a:prstGeom prst="line">
            <a:avLst/>
          </a:prstGeom>
          <a:noFill/>
          <a:ln w="38100">
            <a:solidFill>
              <a:srgbClr val="000000"/>
            </a:solidFill>
            <a:round/>
            <a:headEnd type="none" w="med" len="med"/>
            <a:tailEnd type="triangle" w="med" len="me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44" name="Line 78"/>
          <p:cNvSpPr>
            <a:spLocks noChangeShapeType="1"/>
          </p:cNvSpPr>
          <p:nvPr/>
        </p:nvSpPr>
        <p:spPr bwMode="auto">
          <a:xfrm flipH="1" flipV="1">
            <a:off x="2022808" y="3780633"/>
            <a:ext cx="897064" cy="2381"/>
          </a:xfrm>
          <a:prstGeom prst="line">
            <a:avLst/>
          </a:prstGeom>
          <a:noFill/>
          <a:ln w="38100">
            <a:solidFill>
              <a:srgbClr val="000000"/>
            </a:solidFill>
            <a:round/>
            <a:headEnd type="none" w="med" len="med"/>
            <a:tailEnd type="none" w="med" len="me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45" name="Line 78"/>
          <p:cNvSpPr>
            <a:spLocks noChangeShapeType="1"/>
          </p:cNvSpPr>
          <p:nvPr/>
        </p:nvSpPr>
        <p:spPr bwMode="auto">
          <a:xfrm flipH="1">
            <a:off x="3877135" y="3416556"/>
            <a:ext cx="2" cy="368584"/>
          </a:xfrm>
          <a:prstGeom prst="line">
            <a:avLst/>
          </a:prstGeom>
          <a:noFill/>
          <a:ln w="38100">
            <a:solidFill>
              <a:srgbClr val="000000"/>
            </a:solidFill>
            <a:round/>
            <a:headEnd type="none" w="med" len="med"/>
            <a:tailEnd type="none" w="med" len="me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46" name="Line 78"/>
          <p:cNvSpPr>
            <a:spLocks noChangeShapeType="1"/>
          </p:cNvSpPr>
          <p:nvPr/>
        </p:nvSpPr>
        <p:spPr bwMode="auto">
          <a:xfrm>
            <a:off x="3865891" y="3778109"/>
            <a:ext cx="810530" cy="7031"/>
          </a:xfrm>
          <a:prstGeom prst="line">
            <a:avLst/>
          </a:prstGeom>
          <a:noFill/>
          <a:ln w="38100">
            <a:solidFill>
              <a:srgbClr val="000000"/>
            </a:solidFill>
            <a:round/>
            <a:headEnd type="none" w="med" len="med"/>
            <a:tailEnd type="triangle" w="med" len="me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47" name="Line 78"/>
          <p:cNvSpPr>
            <a:spLocks noChangeShapeType="1"/>
          </p:cNvSpPr>
          <p:nvPr/>
        </p:nvSpPr>
        <p:spPr bwMode="auto">
          <a:xfrm>
            <a:off x="3482730" y="4270886"/>
            <a:ext cx="1185639" cy="0"/>
          </a:xfrm>
          <a:prstGeom prst="line">
            <a:avLst/>
          </a:prstGeom>
          <a:noFill/>
          <a:ln w="38100">
            <a:solidFill>
              <a:srgbClr val="000000"/>
            </a:solidFill>
            <a:round/>
            <a:headEnd type="none" w="med" len="med"/>
            <a:tailEnd type="triangle" w="med" len="me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48" name="Text Box 74"/>
          <p:cNvSpPr txBox="1">
            <a:spLocks noChangeArrowheads="1"/>
          </p:cNvSpPr>
          <p:nvPr/>
        </p:nvSpPr>
        <p:spPr bwMode="auto">
          <a:xfrm>
            <a:off x="4727329" y="3332212"/>
            <a:ext cx="474647" cy="1384995"/>
          </a:xfrm>
          <a:prstGeom prst="rect">
            <a:avLst/>
          </a:prstGeom>
          <a:solidFill>
            <a:schemeClr val="bg1"/>
          </a:solidFill>
          <a:ln w="38100">
            <a:solidFill>
              <a:schemeClr val="tx1"/>
            </a:solidFill>
          </a:ln>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algn="ctr">
              <a:spcBef>
                <a:spcPct val="50000"/>
              </a:spcBef>
            </a:pPr>
            <a:r>
              <a:rPr lang="zh-CN" altLang="en-US" sz="2800" dirty="0">
                <a:latin typeface="楷体" panose="02010609060101010101" pitchFamily="49" charset="-122"/>
                <a:ea typeface="楷体" panose="02010609060101010101" pitchFamily="49" charset="-122"/>
              </a:rPr>
              <a:t>加法器</a:t>
            </a:r>
            <a:r>
              <a:rPr lang="en-US" altLang="zh-CN" sz="2800" dirty="0">
                <a:latin typeface="楷体" panose="02010609060101010101" pitchFamily="49" charset="-122"/>
                <a:ea typeface="楷体" panose="02010609060101010101" pitchFamily="49" charset="-122"/>
              </a:rPr>
              <a:t> </a:t>
            </a:r>
            <a:endParaRPr lang="en-US" altLang="zh-CN" sz="2800" dirty="0">
              <a:latin typeface="楷体" panose="02010609060101010101" pitchFamily="49" charset="-122"/>
              <a:ea typeface="楷体" panose="02010609060101010101" pitchFamily="49" charset="-122"/>
            </a:endParaRPr>
          </a:p>
        </p:txBody>
      </p:sp>
      <p:sp>
        <p:nvSpPr>
          <p:cNvPr id="51" name="Line 78"/>
          <p:cNvSpPr>
            <a:spLocks noChangeShapeType="1"/>
          </p:cNvSpPr>
          <p:nvPr/>
        </p:nvSpPr>
        <p:spPr bwMode="auto">
          <a:xfrm flipV="1">
            <a:off x="2151508" y="5119798"/>
            <a:ext cx="3111077" cy="21"/>
          </a:xfrm>
          <a:prstGeom prst="line">
            <a:avLst/>
          </a:prstGeom>
          <a:noFill/>
          <a:ln w="38100">
            <a:solidFill>
              <a:srgbClr val="000000"/>
            </a:solidFill>
            <a:round/>
            <a:tailEnd type="triangle" w="med" len="med"/>
          </a:ln>
          <a:extLst>
            <a:ext uri="{909E8E84-426E-40DD-AFC4-6F175D3DCCD1}">
              <a14:hiddenFill xmlns:a14="http://schemas.microsoft.com/office/drawing/2010/main">
                <a:noFill/>
              </a14:hiddenFill>
            </a:ext>
          </a:extLst>
        </p:spPr>
        <p:txBody>
          <a:bodyP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endParaRPr>
          </a:p>
        </p:txBody>
      </p:sp>
      <p:sp>
        <p:nvSpPr>
          <p:cNvPr id="52" name="Text Box 4"/>
          <p:cNvSpPr txBox="1"/>
          <p:nvPr/>
        </p:nvSpPr>
        <p:spPr>
          <a:xfrm>
            <a:off x="158551" y="4161725"/>
            <a:ext cx="2048810" cy="637675"/>
          </a:xfrm>
          <a:prstGeom prst="rect">
            <a:avLst/>
          </a:prstGeom>
          <a:noFill/>
          <a:ln w="9525">
            <a:noFill/>
          </a:ln>
        </p:spPr>
        <p:txBody>
          <a:bodyPr wrap="square" anchor="t">
            <a:spAutoFit/>
          </a:bodyPr>
          <a:lstStyle/>
          <a:p>
            <a:pPr lvl="0">
              <a:lnSpc>
                <a:spcPct val="150000"/>
              </a:lnSpc>
            </a:pPr>
            <a:r>
              <a:rPr lang="zh-CN" altLang="en-US" sz="2800" b="1" dirty="0">
                <a:solidFill>
                  <a:srgbClr val="0563C1"/>
                </a:solidFill>
                <a:latin typeface="楷体" panose="02010609060101010101" pitchFamily="49" charset="-122"/>
                <a:ea typeface="楷体" panose="02010609060101010101" pitchFamily="49" charset="-122"/>
              </a:rPr>
              <a:t>寻址过程</a:t>
            </a:r>
            <a:r>
              <a:rPr lang="zh-CN" altLang="en-US" sz="2800" b="1" dirty="0">
                <a:solidFill>
                  <a:prstClr val="black"/>
                </a:solidFill>
                <a:latin typeface="楷体" panose="02010609060101010101" pitchFamily="49" charset="-122"/>
                <a:ea typeface="楷体" panose="02010609060101010101" pitchFamily="49" charset="-122"/>
              </a:rPr>
              <a:t>：</a:t>
            </a:r>
            <a:endParaRPr lang="en-US" altLang="zh-CN" sz="2800" b="1" dirty="0">
              <a:solidFill>
                <a:prstClr val="black"/>
              </a:solidFill>
              <a:latin typeface="楷体" panose="02010609060101010101" pitchFamily="49" charset="-122"/>
              <a:ea typeface="楷体" panose="02010609060101010101" pitchFamily="49" charset="-122"/>
            </a:endParaRPr>
          </a:p>
        </p:txBody>
      </p:sp>
      <p:sp>
        <p:nvSpPr>
          <p:cNvPr id="54" name="Line 78"/>
          <p:cNvSpPr>
            <a:spLocks noChangeShapeType="1"/>
          </p:cNvSpPr>
          <p:nvPr/>
        </p:nvSpPr>
        <p:spPr bwMode="auto">
          <a:xfrm flipV="1">
            <a:off x="6647784" y="5412186"/>
            <a:ext cx="591047" cy="5070"/>
          </a:xfrm>
          <a:prstGeom prst="line">
            <a:avLst/>
          </a:prstGeom>
          <a:noFill/>
          <a:ln w="38100">
            <a:solidFill>
              <a:srgbClr val="000000"/>
            </a:solidFill>
            <a:round/>
            <a:tailEnd type="triangle" w="med" len="med"/>
          </a:ln>
          <a:extLst>
            <a:ext uri="{909E8E84-426E-40DD-AFC4-6F175D3DCCD1}">
              <a14:hiddenFill xmlns:a14="http://schemas.microsoft.com/office/drawing/2010/main">
                <a:noFill/>
              </a14:hiddenFill>
            </a:ext>
          </a:extLst>
        </p:spPr>
        <p:txBody>
          <a:bodyP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endParaRPr>
          </a:p>
        </p:txBody>
      </p:sp>
      <p:sp>
        <p:nvSpPr>
          <p:cNvPr id="55" name="Text Box 4"/>
          <p:cNvSpPr txBox="1"/>
          <p:nvPr/>
        </p:nvSpPr>
        <p:spPr>
          <a:xfrm>
            <a:off x="6709393" y="4824149"/>
            <a:ext cx="664279" cy="637675"/>
          </a:xfrm>
          <a:prstGeom prst="rect">
            <a:avLst/>
          </a:prstGeom>
          <a:noFill/>
          <a:ln w="9525">
            <a:noFill/>
          </a:ln>
        </p:spPr>
        <p:txBody>
          <a:bodyPr wrap="square" anchor="t">
            <a:spAutoFit/>
          </a:bodyPr>
          <a:lstStyle/>
          <a:p>
            <a:pPr marL="0" marR="0" lvl="0" indent="0" algn="l" defTabSz="457200" rtl="0" eaLnBrk="1" fontAlgn="auto" latinLnBrk="0" hangingPunct="1">
              <a:lnSpc>
                <a:spcPct val="15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M</a:t>
            </a:r>
            <a:endPar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endParaRPr>
          </a:p>
        </p:txBody>
      </p:sp>
      <p:sp>
        <p:nvSpPr>
          <p:cNvPr id="57" name="Text Box 4"/>
          <p:cNvSpPr txBox="1"/>
          <p:nvPr/>
        </p:nvSpPr>
        <p:spPr>
          <a:xfrm>
            <a:off x="179190" y="4704751"/>
            <a:ext cx="1879832" cy="637675"/>
          </a:xfrm>
          <a:prstGeom prst="rect">
            <a:avLst/>
          </a:prstGeom>
          <a:noFill/>
          <a:ln w="9525">
            <a:noFill/>
          </a:ln>
        </p:spPr>
        <p:txBody>
          <a:bodyPr wrap="square" anchor="t">
            <a:spAutoFit/>
          </a:bodyPr>
          <a:lstStyle/>
          <a:p>
            <a:pPr lvl="0">
              <a:lnSpc>
                <a:spcPct val="150000"/>
              </a:lnSpc>
            </a:pPr>
            <a:r>
              <a:rPr lang="zh-CN" altLang="en-US" sz="2800" b="1" dirty="0">
                <a:latin typeface="楷体" panose="02010609060101010101" pitchFamily="49" charset="-122"/>
                <a:ea typeface="楷体" panose="02010609060101010101" pitchFamily="49" charset="-122"/>
              </a:rPr>
              <a:t>形式地址</a:t>
            </a:r>
            <a:r>
              <a:rPr lang="en-US" altLang="zh-CN" sz="2800" b="1" dirty="0">
                <a:latin typeface="楷体" panose="02010609060101010101" pitchFamily="49" charset="-122"/>
                <a:ea typeface="楷体" panose="02010609060101010101" pitchFamily="49" charset="-122"/>
              </a:rPr>
              <a:t>D</a:t>
            </a:r>
            <a:endParaRPr lang="en-US" altLang="zh-CN" sz="2800" b="1" dirty="0">
              <a:latin typeface="楷体" panose="02010609060101010101" pitchFamily="49" charset="-122"/>
              <a:ea typeface="楷体" panose="02010609060101010101" pitchFamily="49" charset="-122"/>
            </a:endParaRPr>
          </a:p>
        </p:txBody>
      </p:sp>
      <p:sp>
        <p:nvSpPr>
          <p:cNvPr id="58" name="Line 78"/>
          <p:cNvSpPr>
            <a:spLocks noChangeShapeType="1"/>
          </p:cNvSpPr>
          <p:nvPr/>
        </p:nvSpPr>
        <p:spPr bwMode="auto">
          <a:xfrm>
            <a:off x="2441384" y="5781317"/>
            <a:ext cx="997857" cy="21"/>
          </a:xfrm>
          <a:prstGeom prst="line">
            <a:avLst/>
          </a:prstGeom>
          <a:noFill/>
          <a:ln w="38100">
            <a:solidFill>
              <a:srgbClr val="000000"/>
            </a:solidFill>
            <a:round/>
            <a:tailEnd type="triangle" w="med" len="med"/>
          </a:ln>
          <a:extLst>
            <a:ext uri="{909E8E84-426E-40DD-AFC4-6F175D3DCCD1}">
              <a14:hiddenFill xmlns:a14="http://schemas.microsoft.com/office/drawing/2010/main">
                <a:noFill/>
              </a14:hiddenFill>
            </a:ext>
          </a:extLst>
        </p:spPr>
        <p:txBody>
          <a:bodyP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endParaRPr>
          </a:p>
        </p:txBody>
      </p:sp>
      <p:sp>
        <p:nvSpPr>
          <p:cNvPr id="59" name="Text Box 4"/>
          <p:cNvSpPr txBox="1"/>
          <p:nvPr/>
        </p:nvSpPr>
        <p:spPr>
          <a:xfrm>
            <a:off x="2653901" y="5187187"/>
            <a:ext cx="664279" cy="637675"/>
          </a:xfrm>
          <a:prstGeom prst="rect">
            <a:avLst/>
          </a:prstGeom>
          <a:noFill/>
          <a:ln w="9525">
            <a:noFill/>
          </a:ln>
        </p:spPr>
        <p:txBody>
          <a:bodyPr wrap="square" anchor="t">
            <a:spAutoFit/>
          </a:bodyPr>
          <a:lstStyle/>
          <a:p>
            <a:pPr marL="0" marR="0" lvl="0" indent="0" algn="l" defTabSz="457200" rtl="0" eaLnBrk="1" fontAlgn="auto" latinLnBrk="0" hangingPunct="1">
              <a:lnSpc>
                <a:spcPct val="15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Rx</a:t>
            </a:r>
            <a:endPar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endParaRPr>
          </a:p>
        </p:txBody>
      </p:sp>
      <p:sp>
        <p:nvSpPr>
          <p:cNvPr id="60" name="Text Box 4"/>
          <p:cNvSpPr txBox="1"/>
          <p:nvPr/>
        </p:nvSpPr>
        <p:spPr>
          <a:xfrm>
            <a:off x="158550" y="5290049"/>
            <a:ext cx="2487415" cy="637675"/>
          </a:xfrm>
          <a:prstGeom prst="rect">
            <a:avLst/>
          </a:prstGeom>
          <a:noFill/>
          <a:ln w="9525">
            <a:noFill/>
          </a:ln>
        </p:spPr>
        <p:txBody>
          <a:bodyPr wrap="square" anchor="t">
            <a:spAutoFit/>
          </a:bodyPr>
          <a:lstStyle/>
          <a:p>
            <a:pPr lvl="0">
              <a:lnSpc>
                <a:spcPct val="150000"/>
              </a:lnSpc>
            </a:pPr>
            <a:r>
              <a:rPr lang="zh-CN" altLang="en-US" sz="2800" b="1" dirty="0">
                <a:latin typeface="楷体" panose="02010609060101010101" pitchFamily="49" charset="-122"/>
                <a:ea typeface="楷体" panose="02010609060101010101" pitchFamily="49" charset="-122"/>
              </a:rPr>
              <a:t>变址寄存器号</a:t>
            </a:r>
            <a:endParaRPr lang="en-US" altLang="zh-CN" sz="2800" b="1" dirty="0">
              <a:latin typeface="楷体" panose="02010609060101010101" pitchFamily="49" charset="-122"/>
              <a:ea typeface="楷体" panose="02010609060101010101" pitchFamily="49" charset="-122"/>
            </a:endParaRPr>
          </a:p>
        </p:txBody>
      </p:sp>
      <p:sp>
        <p:nvSpPr>
          <p:cNvPr id="61" name="Text Box 4"/>
          <p:cNvSpPr txBox="1"/>
          <p:nvPr/>
        </p:nvSpPr>
        <p:spPr>
          <a:xfrm>
            <a:off x="3435226" y="5290049"/>
            <a:ext cx="1493573" cy="637675"/>
          </a:xfrm>
          <a:prstGeom prst="rect">
            <a:avLst/>
          </a:prstGeom>
          <a:noFill/>
          <a:ln w="9525">
            <a:noFill/>
          </a:ln>
        </p:spPr>
        <p:txBody>
          <a:bodyPr wrap="square" anchor="t">
            <a:spAutoFit/>
          </a:bodyPr>
          <a:lstStyle/>
          <a:p>
            <a:pPr lvl="0">
              <a:lnSpc>
                <a:spcPct val="150000"/>
              </a:lnSpc>
            </a:pPr>
            <a:r>
              <a:rPr lang="zh-CN" altLang="en-US" sz="2800" b="1" dirty="0">
                <a:latin typeface="楷体" panose="02010609060101010101" pitchFamily="49" charset="-122"/>
                <a:ea typeface="楷体" panose="02010609060101010101" pitchFamily="49" charset="-122"/>
              </a:rPr>
              <a:t>变址量</a:t>
            </a:r>
            <a:r>
              <a:rPr lang="en-US" altLang="zh-CN" sz="2800" b="1" dirty="0">
                <a:latin typeface="楷体" panose="02010609060101010101" pitchFamily="49" charset="-122"/>
                <a:ea typeface="楷体" panose="02010609060101010101" pitchFamily="49" charset="-122"/>
              </a:rPr>
              <a:t>N</a:t>
            </a:r>
            <a:endParaRPr lang="en-US" altLang="zh-CN" sz="2800" b="1" dirty="0">
              <a:latin typeface="楷体" panose="02010609060101010101" pitchFamily="49" charset="-122"/>
              <a:ea typeface="楷体" panose="02010609060101010101" pitchFamily="49" charset="-122"/>
            </a:endParaRPr>
          </a:p>
        </p:txBody>
      </p:sp>
      <p:sp>
        <p:nvSpPr>
          <p:cNvPr id="62" name="Line 78"/>
          <p:cNvSpPr>
            <a:spLocks noChangeShapeType="1"/>
          </p:cNvSpPr>
          <p:nvPr/>
        </p:nvSpPr>
        <p:spPr bwMode="auto">
          <a:xfrm flipV="1">
            <a:off x="4796077" y="5746205"/>
            <a:ext cx="456807" cy="5070"/>
          </a:xfrm>
          <a:prstGeom prst="line">
            <a:avLst/>
          </a:prstGeom>
          <a:noFill/>
          <a:ln w="38100">
            <a:solidFill>
              <a:srgbClr val="000000"/>
            </a:solidFill>
            <a:round/>
            <a:tailEnd type="triangle" w="med" len="med"/>
          </a:ln>
          <a:extLst>
            <a:ext uri="{909E8E84-426E-40DD-AFC4-6F175D3DCCD1}">
              <a14:hiddenFill xmlns:a14="http://schemas.microsoft.com/office/drawing/2010/main">
                <a:noFill/>
              </a14:hiddenFill>
            </a:ext>
          </a:extLst>
        </p:spPr>
        <p:txBody>
          <a:bodyP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endParaRPr>
          </a:p>
        </p:txBody>
      </p:sp>
      <p:sp>
        <p:nvSpPr>
          <p:cNvPr id="63" name="Line 78"/>
          <p:cNvSpPr>
            <a:spLocks noChangeShapeType="1"/>
          </p:cNvSpPr>
          <p:nvPr/>
        </p:nvSpPr>
        <p:spPr bwMode="auto">
          <a:xfrm flipV="1">
            <a:off x="5244305" y="5420417"/>
            <a:ext cx="456807" cy="5070"/>
          </a:xfrm>
          <a:prstGeom prst="line">
            <a:avLst/>
          </a:prstGeom>
          <a:noFill/>
          <a:ln w="38100">
            <a:solidFill>
              <a:srgbClr val="000000"/>
            </a:solidFill>
            <a:round/>
            <a:tailEnd type="triangle" w="med" len="med"/>
          </a:ln>
          <a:extLst>
            <a:ext uri="{909E8E84-426E-40DD-AFC4-6F175D3DCCD1}">
              <a14:hiddenFill xmlns:a14="http://schemas.microsoft.com/office/drawing/2010/main">
                <a:noFill/>
              </a14:hiddenFill>
            </a:ext>
          </a:extLst>
        </p:spPr>
        <p:txBody>
          <a:bodyP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endParaRPr>
          </a:p>
        </p:txBody>
      </p:sp>
      <p:sp>
        <p:nvSpPr>
          <p:cNvPr id="64" name="Line 78"/>
          <p:cNvSpPr>
            <a:spLocks noChangeShapeType="1"/>
          </p:cNvSpPr>
          <p:nvPr/>
        </p:nvSpPr>
        <p:spPr bwMode="auto">
          <a:xfrm flipH="1">
            <a:off x="5227143" y="5121116"/>
            <a:ext cx="9226" cy="633327"/>
          </a:xfrm>
          <a:prstGeom prst="line">
            <a:avLst/>
          </a:prstGeom>
          <a:noFill/>
          <a:ln w="38100">
            <a:solidFill>
              <a:srgbClr val="000000"/>
            </a:solidFill>
            <a:round/>
            <a:headEnd type="none" w="med" len="med"/>
            <a:tailEnd type="none" w="med" len="med"/>
          </a:ln>
          <a:extLst>
            <a:ext uri="{909E8E84-426E-40DD-AFC4-6F175D3DCCD1}">
              <a14:hiddenFill xmlns:a14="http://schemas.microsoft.com/office/drawing/2010/main">
                <a:noFill/>
              </a14:hiddenFill>
            </a:ext>
          </a:extLst>
        </p:spPr>
        <p:txBody>
          <a:bodyP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endParaRPr>
          </a:p>
        </p:txBody>
      </p:sp>
      <p:sp>
        <p:nvSpPr>
          <p:cNvPr id="66" name="Text Box 74"/>
          <p:cNvSpPr txBox="1">
            <a:spLocks noChangeArrowheads="1"/>
          </p:cNvSpPr>
          <p:nvPr/>
        </p:nvSpPr>
        <p:spPr bwMode="auto">
          <a:xfrm>
            <a:off x="5651403" y="5147208"/>
            <a:ext cx="106269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400" dirty="0">
                <a:latin typeface="楷体" panose="02010609060101010101" pitchFamily="49" charset="-122"/>
                <a:ea typeface="楷体" panose="02010609060101010101" pitchFamily="49" charset="-122"/>
              </a:rPr>
              <a:t>A=D+N</a:t>
            </a:r>
            <a:endParaRPr lang="en-US" altLang="zh-CN" sz="2400" dirty="0">
              <a:latin typeface="楷体" panose="02010609060101010101" pitchFamily="49" charset="-122"/>
              <a:ea typeface="楷体" panose="02010609060101010101" pitchFamily="49" charset="-122"/>
            </a:endParaRPr>
          </a:p>
        </p:txBody>
      </p:sp>
      <p:sp>
        <p:nvSpPr>
          <p:cNvPr id="67" name="Text Box 74"/>
          <p:cNvSpPr txBox="1">
            <a:spLocks noChangeArrowheads="1"/>
          </p:cNvSpPr>
          <p:nvPr/>
        </p:nvSpPr>
        <p:spPr bwMode="auto">
          <a:xfrm>
            <a:off x="7237546" y="5122451"/>
            <a:ext cx="127780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dirty="0">
                <a:latin typeface="楷体" panose="02010609060101010101" pitchFamily="49" charset="-122"/>
                <a:ea typeface="楷体" panose="02010609060101010101" pitchFamily="49" charset="-122"/>
              </a:rPr>
              <a:t>操作数</a:t>
            </a:r>
            <a:endParaRPr lang="en-US" altLang="zh-CN" sz="2800" dirty="0">
              <a:latin typeface="楷体" panose="02010609060101010101" pitchFamily="49" charset="-122"/>
              <a:ea typeface="楷体" panose="02010609060101010101" pitchFamily="49" charset="-122"/>
            </a:endParaRPr>
          </a:p>
        </p:txBody>
      </p:sp>
      <p:sp>
        <p:nvSpPr>
          <p:cNvPr id="68" name="Text Box 4"/>
          <p:cNvSpPr txBox="1"/>
          <p:nvPr/>
        </p:nvSpPr>
        <p:spPr>
          <a:xfrm>
            <a:off x="141423" y="5883816"/>
            <a:ext cx="8844027" cy="559769"/>
          </a:xfrm>
          <a:prstGeom prst="rect">
            <a:avLst/>
          </a:prstGeom>
          <a:noFill/>
          <a:ln w="9525">
            <a:noFill/>
          </a:ln>
        </p:spPr>
        <p:txBody>
          <a:bodyPr wrap="square" anchor="t">
            <a:spAutoFit/>
          </a:bodyPr>
          <a:lstStyle/>
          <a:p>
            <a:pPr lvl="0">
              <a:lnSpc>
                <a:spcPct val="150000"/>
              </a:lnSpc>
            </a:pPr>
            <a:r>
              <a:rPr lang="zh-CN" altLang="en-US" sz="2400" b="1" dirty="0">
                <a:latin typeface="楷体" panose="02010609060101010101" pitchFamily="49" charset="-122"/>
                <a:ea typeface="楷体" panose="02010609060101010101" pitchFamily="49" charset="-122"/>
              </a:rPr>
              <a:t>操作数</a:t>
            </a:r>
            <a:r>
              <a:rPr lang="en-US" altLang="zh-CN" sz="2400" b="1" dirty="0">
                <a:latin typeface="楷体" panose="02010609060101010101" pitchFamily="49" charset="-122"/>
                <a:ea typeface="楷体" panose="02010609060101010101" pitchFamily="49" charset="-122"/>
              </a:rPr>
              <a:t>S</a:t>
            </a:r>
            <a:r>
              <a:rPr lang="zh-CN" altLang="en-US" sz="2400" b="1" dirty="0">
                <a:latin typeface="楷体" panose="02010609060101010101" pitchFamily="49" charset="-122"/>
                <a:ea typeface="楷体" panose="02010609060101010101" pitchFamily="49" charset="-122"/>
              </a:rPr>
              <a:t>与形式地址</a:t>
            </a:r>
            <a:r>
              <a:rPr lang="en-US" altLang="zh-CN" sz="2400" b="1" dirty="0">
                <a:latin typeface="楷体" panose="02010609060101010101" pitchFamily="49" charset="-122"/>
                <a:ea typeface="楷体" panose="02010609060101010101" pitchFamily="49" charset="-122"/>
              </a:rPr>
              <a:t>D </a:t>
            </a:r>
            <a:r>
              <a:rPr lang="zh-CN" altLang="en-US" sz="2400" b="1" dirty="0">
                <a:latin typeface="楷体" panose="02010609060101010101" pitchFamily="49" charset="-122"/>
                <a:ea typeface="楷体" panose="02010609060101010101" pitchFamily="49" charset="-122"/>
              </a:rPr>
              <a:t>、变址寄存器</a:t>
            </a:r>
            <a:r>
              <a:rPr lang="en-US" altLang="zh-CN" sz="2400" b="1" dirty="0">
                <a:latin typeface="楷体" panose="02010609060101010101" pitchFamily="49" charset="-122"/>
                <a:ea typeface="楷体" panose="02010609060101010101" pitchFamily="49" charset="-122"/>
              </a:rPr>
              <a:t>Rx</a:t>
            </a:r>
            <a:r>
              <a:rPr lang="zh-CN" altLang="en-US" sz="2400" b="1" dirty="0">
                <a:latin typeface="楷体" panose="02010609060101010101" pitchFamily="49" charset="-122"/>
                <a:ea typeface="楷体" panose="02010609060101010101" pitchFamily="49" charset="-122"/>
              </a:rPr>
              <a:t>的关系为：</a:t>
            </a:r>
            <a:r>
              <a:rPr lang="en-US" altLang="zh-CN" sz="2400" b="1" dirty="0">
                <a:solidFill>
                  <a:srgbClr val="DF3C09"/>
                </a:solidFill>
                <a:latin typeface="楷体" panose="02010609060101010101" pitchFamily="49" charset="-122"/>
                <a:ea typeface="楷体" panose="02010609060101010101" pitchFamily="49" charset="-122"/>
              </a:rPr>
              <a:t>S=((Rx)+ D)</a:t>
            </a:r>
            <a:endParaRPr lang="en-US" altLang="zh-CN" sz="2400" b="1" dirty="0">
              <a:solidFill>
                <a:srgbClr val="DF3C09"/>
              </a:solidFill>
              <a:latin typeface="楷体" panose="02010609060101010101" pitchFamily="49" charset="-122"/>
              <a:ea typeface="楷体" panose="020106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1">
                                            <p:txEl>
                                              <p:pRg st="0" end="0"/>
                                            </p:txEl>
                                          </p:spTgt>
                                        </p:tgtEl>
                                        <p:attrNameLst>
                                          <p:attrName>style.visibility</p:attrName>
                                        </p:attrNameLst>
                                      </p:cBhvr>
                                      <p:to>
                                        <p:strVal val="visible"/>
                                      </p:to>
                                    </p:set>
                                    <p:animEffect transition="in" filter="wipe(left)">
                                      <p:cBhvr>
                                        <p:cTn id="7" dur="500"/>
                                        <p:tgtEl>
                                          <p:spTgt spid="1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11">
                                            <p:txEl>
                                              <p:pRg st="1" end="1"/>
                                            </p:txEl>
                                          </p:spTgt>
                                        </p:tgtEl>
                                        <p:attrNameLst>
                                          <p:attrName>style.visibility</p:attrName>
                                        </p:attrNameLst>
                                      </p:cBhvr>
                                      <p:to>
                                        <p:strVal val="visible"/>
                                      </p:to>
                                    </p:set>
                                    <p:animEffect transition="in" filter="wipe(left)">
                                      <p:cBhvr>
                                        <p:cTn id="12" dur="500"/>
                                        <p:tgtEl>
                                          <p:spTgt spid="1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left)">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wipe(up)">
                                      <p:cBhvr>
                                        <p:cTn id="22" dur="500"/>
                                        <p:tgtEl>
                                          <p:spTgt spid="19"/>
                                        </p:tgtEl>
                                      </p:cBhvr>
                                    </p:animEffect>
                                  </p:childTnLst>
                                </p:cTn>
                              </p:par>
                            </p:childTnLst>
                          </p:cTn>
                        </p:par>
                        <p:par>
                          <p:cTn id="23" fill="hold">
                            <p:stCondLst>
                              <p:cond delay="500"/>
                            </p:stCondLst>
                            <p:childTnLst>
                              <p:par>
                                <p:cTn id="24" presetID="22" presetClass="entr" presetSubtype="2" fill="hold" nodeType="afterEffect">
                                  <p:stCondLst>
                                    <p:cond delay="0"/>
                                  </p:stCondLst>
                                  <p:childTnLst>
                                    <p:set>
                                      <p:cBhvr>
                                        <p:cTn id="25" dur="1" fill="hold">
                                          <p:stCondLst>
                                            <p:cond delay="0"/>
                                          </p:stCondLst>
                                        </p:cTn>
                                        <p:tgtEl>
                                          <p:spTgt spid="44"/>
                                        </p:tgtEl>
                                        <p:attrNameLst>
                                          <p:attrName>style.visibility</p:attrName>
                                        </p:attrNameLst>
                                      </p:cBhvr>
                                      <p:to>
                                        <p:strVal val="visible"/>
                                      </p:to>
                                    </p:set>
                                    <p:animEffect transition="in" filter="wipe(right)">
                                      <p:cBhvr>
                                        <p:cTn id="26" dur="500"/>
                                        <p:tgtEl>
                                          <p:spTgt spid="44"/>
                                        </p:tgtEl>
                                      </p:cBhvr>
                                    </p:animEffect>
                                  </p:childTnLst>
                                </p:cTn>
                              </p:par>
                            </p:childTnLst>
                          </p:cTn>
                        </p:par>
                        <p:par>
                          <p:cTn id="27" fill="hold">
                            <p:stCondLst>
                              <p:cond delay="1000"/>
                            </p:stCondLst>
                            <p:childTnLst>
                              <p:par>
                                <p:cTn id="28" presetID="22" presetClass="entr" presetSubtype="1" fill="hold" nodeType="afterEffect">
                                  <p:stCondLst>
                                    <p:cond delay="0"/>
                                  </p:stCondLst>
                                  <p:childTnLst>
                                    <p:set>
                                      <p:cBhvr>
                                        <p:cTn id="29" dur="1" fill="hold">
                                          <p:stCondLst>
                                            <p:cond delay="0"/>
                                          </p:stCondLst>
                                        </p:cTn>
                                        <p:tgtEl>
                                          <p:spTgt spid="43"/>
                                        </p:tgtEl>
                                        <p:attrNameLst>
                                          <p:attrName>style.visibility</p:attrName>
                                        </p:attrNameLst>
                                      </p:cBhvr>
                                      <p:to>
                                        <p:strVal val="visible"/>
                                      </p:to>
                                    </p:set>
                                    <p:animEffect transition="in" filter="wipe(up)">
                                      <p:cBhvr>
                                        <p:cTn id="30" dur="500"/>
                                        <p:tgtEl>
                                          <p:spTgt spid="43"/>
                                        </p:tgtEl>
                                      </p:cBhvr>
                                    </p:animEffect>
                                  </p:childTnLst>
                                </p:cTn>
                              </p:par>
                            </p:childTnLst>
                          </p:cTn>
                        </p:par>
                        <p:par>
                          <p:cTn id="31" fill="hold">
                            <p:stCondLst>
                              <p:cond delay="1500"/>
                            </p:stCondLst>
                            <p:childTnLst>
                              <p:par>
                                <p:cTn id="32" presetID="22" presetClass="entr" presetSubtype="8" fill="hold" grpId="0" nodeType="afterEffect">
                                  <p:stCondLst>
                                    <p:cond delay="0"/>
                                  </p:stCondLst>
                                  <p:childTnLst>
                                    <p:set>
                                      <p:cBhvr>
                                        <p:cTn id="33" dur="1" fill="hold">
                                          <p:stCondLst>
                                            <p:cond delay="0"/>
                                          </p:stCondLst>
                                        </p:cTn>
                                        <p:tgtEl>
                                          <p:spTgt spid="23"/>
                                        </p:tgtEl>
                                        <p:attrNameLst>
                                          <p:attrName>style.visibility</p:attrName>
                                        </p:attrNameLst>
                                      </p:cBhvr>
                                      <p:to>
                                        <p:strVal val="visible"/>
                                      </p:to>
                                    </p:set>
                                    <p:animEffect transition="in" filter="wipe(left)">
                                      <p:cBhvr>
                                        <p:cTn id="34" dur="500"/>
                                        <p:tgtEl>
                                          <p:spTgt spid="23"/>
                                        </p:tgtEl>
                                      </p:cBhvr>
                                    </p:animEffect>
                                  </p:childTnLst>
                                </p:cTn>
                              </p:par>
                            </p:childTnLst>
                          </p:cTn>
                        </p:par>
                        <p:par>
                          <p:cTn id="35" fill="hold">
                            <p:stCondLst>
                              <p:cond delay="2000"/>
                            </p:stCondLst>
                            <p:childTnLst>
                              <p:par>
                                <p:cTn id="36" presetID="22" presetClass="entr" presetSubtype="8" fill="hold" grpId="0" nodeType="afterEffect">
                                  <p:stCondLst>
                                    <p:cond delay="0"/>
                                  </p:stCondLst>
                                  <p:childTnLst>
                                    <p:set>
                                      <p:cBhvr>
                                        <p:cTn id="37" dur="1" fill="hold">
                                          <p:stCondLst>
                                            <p:cond delay="0"/>
                                          </p:stCondLst>
                                        </p:cTn>
                                        <p:tgtEl>
                                          <p:spTgt spid="24"/>
                                        </p:tgtEl>
                                        <p:attrNameLst>
                                          <p:attrName>style.visibility</p:attrName>
                                        </p:attrNameLst>
                                      </p:cBhvr>
                                      <p:to>
                                        <p:strVal val="visible"/>
                                      </p:to>
                                    </p:set>
                                    <p:animEffect transition="in" filter="wipe(left)">
                                      <p:cBhvr>
                                        <p:cTn id="38" dur="500"/>
                                        <p:tgtEl>
                                          <p:spTgt spid="24"/>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1" fill="hold" nodeType="clickEffect">
                                  <p:stCondLst>
                                    <p:cond delay="0"/>
                                  </p:stCondLst>
                                  <p:childTnLst>
                                    <p:set>
                                      <p:cBhvr>
                                        <p:cTn id="42" dur="1" fill="hold">
                                          <p:stCondLst>
                                            <p:cond delay="0"/>
                                          </p:stCondLst>
                                        </p:cTn>
                                        <p:tgtEl>
                                          <p:spTgt spid="45"/>
                                        </p:tgtEl>
                                        <p:attrNameLst>
                                          <p:attrName>style.visibility</p:attrName>
                                        </p:attrNameLst>
                                      </p:cBhvr>
                                      <p:to>
                                        <p:strVal val="visible"/>
                                      </p:to>
                                    </p:set>
                                    <p:animEffect transition="in" filter="wipe(up)">
                                      <p:cBhvr>
                                        <p:cTn id="43" dur="500"/>
                                        <p:tgtEl>
                                          <p:spTgt spid="45"/>
                                        </p:tgtEl>
                                      </p:cBhvr>
                                    </p:animEffect>
                                  </p:childTnLst>
                                </p:cTn>
                              </p:par>
                            </p:childTnLst>
                          </p:cTn>
                        </p:par>
                        <p:par>
                          <p:cTn id="44" fill="hold">
                            <p:stCondLst>
                              <p:cond delay="500"/>
                            </p:stCondLst>
                            <p:childTnLst>
                              <p:par>
                                <p:cTn id="45" presetID="22" presetClass="entr" presetSubtype="1" fill="hold" nodeType="afterEffect">
                                  <p:stCondLst>
                                    <p:cond delay="0"/>
                                  </p:stCondLst>
                                  <p:childTnLst>
                                    <p:set>
                                      <p:cBhvr>
                                        <p:cTn id="46" dur="1" fill="hold">
                                          <p:stCondLst>
                                            <p:cond delay="0"/>
                                          </p:stCondLst>
                                        </p:cTn>
                                        <p:tgtEl>
                                          <p:spTgt spid="46"/>
                                        </p:tgtEl>
                                        <p:attrNameLst>
                                          <p:attrName>style.visibility</p:attrName>
                                        </p:attrNameLst>
                                      </p:cBhvr>
                                      <p:to>
                                        <p:strVal val="visible"/>
                                      </p:to>
                                    </p:set>
                                    <p:animEffect transition="in" filter="wipe(up)">
                                      <p:cBhvr>
                                        <p:cTn id="47" dur="500"/>
                                        <p:tgtEl>
                                          <p:spTgt spid="46"/>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1" fill="hold" nodeType="clickEffect">
                                  <p:stCondLst>
                                    <p:cond delay="0"/>
                                  </p:stCondLst>
                                  <p:childTnLst>
                                    <p:set>
                                      <p:cBhvr>
                                        <p:cTn id="51" dur="1" fill="hold">
                                          <p:stCondLst>
                                            <p:cond delay="0"/>
                                          </p:stCondLst>
                                        </p:cTn>
                                        <p:tgtEl>
                                          <p:spTgt spid="47"/>
                                        </p:tgtEl>
                                        <p:attrNameLst>
                                          <p:attrName>style.visibility</p:attrName>
                                        </p:attrNameLst>
                                      </p:cBhvr>
                                      <p:to>
                                        <p:strVal val="visible"/>
                                      </p:to>
                                    </p:set>
                                    <p:animEffect transition="in" filter="wipe(up)">
                                      <p:cBhvr>
                                        <p:cTn id="52" dur="500"/>
                                        <p:tgtEl>
                                          <p:spTgt spid="47"/>
                                        </p:tgtEl>
                                      </p:cBhvr>
                                    </p:animEffect>
                                  </p:childTnLst>
                                </p:cTn>
                              </p:par>
                            </p:childTnLst>
                          </p:cTn>
                        </p:par>
                        <p:par>
                          <p:cTn id="53" fill="hold">
                            <p:stCondLst>
                              <p:cond delay="500"/>
                            </p:stCondLst>
                            <p:childTnLst>
                              <p:par>
                                <p:cTn id="54" presetID="22" presetClass="entr" presetSubtype="8" fill="hold" grpId="0" nodeType="afterEffect">
                                  <p:stCondLst>
                                    <p:cond delay="0"/>
                                  </p:stCondLst>
                                  <p:childTnLst>
                                    <p:set>
                                      <p:cBhvr>
                                        <p:cTn id="55" dur="1" fill="hold">
                                          <p:stCondLst>
                                            <p:cond delay="0"/>
                                          </p:stCondLst>
                                        </p:cTn>
                                        <p:tgtEl>
                                          <p:spTgt spid="48"/>
                                        </p:tgtEl>
                                        <p:attrNameLst>
                                          <p:attrName>style.visibility</p:attrName>
                                        </p:attrNameLst>
                                      </p:cBhvr>
                                      <p:to>
                                        <p:strVal val="visible"/>
                                      </p:to>
                                    </p:set>
                                    <p:animEffect transition="in" filter="wipe(left)">
                                      <p:cBhvr>
                                        <p:cTn id="56" dur="500"/>
                                        <p:tgtEl>
                                          <p:spTgt spid="48"/>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1" fill="hold" grpId="0" nodeType="clickEffect">
                                  <p:stCondLst>
                                    <p:cond delay="0"/>
                                  </p:stCondLst>
                                  <p:childTnLst>
                                    <p:set>
                                      <p:cBhvr>
                                        <p:cTn id="60" dur="1" fill="hold">
                                          <p:stCondLst>
                                            <p:cond delay="0"/>
                                          </p:stCondLst>
                                        </p:cTn>
                                        <p:tgtEl>
                                          <p:spTgt spid="29"/>
                                        </p:tgtEl>
                                        <p:attrNameLst>
                                          <p:attrName>style.visibility</p:attrName>
                                        </p:attrNameLst>
                                      </p:cBhvr>
                                      <p:to>
                                        <p:strVal val="visible"/>
                                      </p:to>
                                    </p:set>
                                    <p:animEffect transition="in" filter="wipe(up)">
                                      <p:cBhvr>
                                        <p:cTn id="61" dur="500"/>
                                        <p:tgtEl>
                                          <p:spTgt spid="29"/>
                                        </p:tgtEl>
                                      </p:cBhvr>
                                    </p:animEffect>
                                  </p:childTnLst>
                                </p:cTn>
                              </p:par>
                            </p:childTnLst>
                          </p:cTn>
                        </p:par>
                        <p:par>
                          <p:cTn id="62" fill="hold">
                            <p:stCondLst>
                              <p:cond delay="500"/>
                            </p:stCondLst>
                            <p:childTnLst>
                              <p:par>
                                <p:cTn id="63" presetID="22" presetClass="entr" presetSubtype="1" fill="hold" nodeType="afterEffect">
                                  <p:stCondLst>
                                    <p:cond delay="0"/>
                                  </p:stCondLst>
                                  <p:childTnLst>
                                    <p:set>
                                      <p:cBhvr>
                                        <p:cTn id="64" dur="1" fill="hold">
                                          <p:stCondLst>
                                            <p:cond delay="0"/>
                                          </p:stCondLst>
                                        </p:cTn>
                                        <p:tgtEl>
                                          <p:spTgt spid="25"/>
                                        </p:tgtEl>
                                        <p:attrNameLst>
                                          <p:attrName>style.visibility</p:attrName>
                                        </p:attrNameLst>
                                      </p:cBhvr>
                                      <p:to>
                                        <p:strVal val="visible"/>
                                      </p:to>
                                    </p:set>
                                    <p:animEffect transition="in" filter="wipe(up)">
                                      <p:cBhvr>
                                        <p:cTn id="65" dur="500"/>
                                        <p:tgtEl>
                                          <p:spTgt spid="25"/>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8" fill="hold" grpId="0" nodeType="clickEffect">
                                  <p:stCondLst>
                                    <p:cond delay="0"/>
                                  </p:stCondLst>
                                  <p:childTnLst>
                                    <p:set>
                                      <p:cBhvr>
                                        <p:cTn id="69" dur="1" fill="hold">
                                          <p:stCondLst>
                                            <p:cond delay="0"/>
                                          </p:stCondLst>
                                        </p:cTn>
                                        <p:tgtEl>
                                          <p:spTgt spid="36"/>
                                        </p:tgtEl>
                                        <p:attrNameLst>
                                          <p:attrName>style.visibility</p:attrName>
                                        </p:attrNameLst>
                                      </p:cBhvr>
                                      <p:to>
                                        <p:strVal val="visible"/>
                                      </p:to>
                                    </p:set>
                                    <p:animEffect transition="in" filter="wipe(left)">
                                      <p:cBhvr>
                                        <p:cTn id="70" dur="500"/>
                                        <p:tgtEl>
                                          <p:spTgt spid="36"/>
                                        </p:tgtEl>
                                      </p:cBhvr>
                                    </p:animEffect>
                                  </p:childTnLst>
                                </p:cTn>
                              </p:par>
                              <p:par>
                                <p:cTn id="71" presetID="22" presetClass="entr" presetSubtype="8" fill="hold" nodeType="withEffect">
                                  <p:stCondLst>
                                    <p:cond delay="0"/>
                                  </p:stCondLst>
                                  <p:childTnLst>
                                    <p:set>
                                      <p:cBhvr>
                                        <p:cTn id="72" dur="1" fill="hold">
                                          <p:stCondLst>
                                            <p:cond delay="0"/>
                                          </p:stCondLst>
                                        </p:cTn>
                                        <p:tgtEl>
                                          <p:spTgt spid="20"/>
                                        </p:tgtEl>
                                        <p:attrNameLst>
                                          <p:attrName>style.visibility</p:attrName>
                                        </p:attrNameLst>
                                      </p:cBhvr>
                                      <p:to>
                                        <p:strVal val="visible"/>
                                      </p:to>
                                    </p:set>
                                    <p:animEffect transition="in" filter="wipe(left)">
                                      <p:cBhvr>
                                        <p:cTn id="73" dur="500"/>
                                        <p:tgtEl>
                                          <p:spTgt spid="20"/>
                                        </p:tgtEl>
                                      </p:cBhvr>
                                    </p:animEffect>
                                  </p:childTnLst>
                                </p:cTn>
                              </p:par>
                            </p:childTnLst>
                          </p:cTn>
                        </p:par>
                        <p:par>
                          <p:cTn id="74" fill="hold">
                            <p:stCondLst>
                              <p:cond delay="500"/>
                            </p:stCondLst>
                            <p:childTnLst>
                              <p:par>
                                <p:cTn id="75" presetID="22" presetClass="entr" presetSubtype="8" fill="hold" grpId="0" nodeType="afterEffect">
                                  <p:stCondLst>
                                    <p:cond delay="0"/>
                                  </p:stCondLst>
                                  <p:childTnLst>
                                    <p:set>
                                      <p:cBhvr>
                                        <p:cTn id="76" dur="1" fill="hold">
                                          <p:stCondLst>
                                            <p:cond delay="0"/>
                                          </p:stCondLst>
                                        </p:cTn>
                                        <p:tgtEl>
                                          <p:spTgt spid="37"/>
                                        </p:tgtEl>
                                        <p:attrNameLst>
                                          <p:attrName>style.visibility</p:attrName>
                                        </p:attrNameLst>
                                      </p:cBhvr>
                                      <p:to>
                                        <p:strVal val="visible"/>
                                      </p:to>
                                    </p:set>
                                    <p:animEffect transition="in" filter="wipe(left)">
                                      <p:cBhvr>
                                        <p:cTn id="77" dur="500"/>
                                        <p:tgtEl>
                                          <p:spTgt spid="37"/>
                                        </p:tgtEl>
                                      </p:cBhvr>
                                    </p:animEffect>
                                  </p:childTnLst>
                                </p:cTn>
                              </p:par>
                            </p:childTnLst>
                          </p:cTn>
                        </p:par>
                        <p:par>
                          <p:cTn id="78" fill="hold">
                            <p:stCondLst>
                              <p:cond delay="1000"/>
                            </p:stCondLst>
                            <p:childTnLst>
                              <p:par>
                                <p:cTn id="79" presetID="22" presetClass="entr" presetSubtype="8" fill="hold" grpId="0" nodeType="afterEffect">
                                  <p:stCondLst>
                                    <p:cond delay="0"/>
                                  </p:stCondLst>
                                  <p:childTnLst>
                                    <p:set>
                                      <p:cBhvr>
                                        <p:cTn id="80" dur="1" fill="hold">
                                          <p:stCondLst>
                                            <p:cond delay="0"/>
                                          </p:stCondLst>
                                        </p:cTn>
                                        <p:tgtEl>
                                          <p:spTgt spid="35"/>
                                        </p:tgtEl>
                                        <p:attrNameLst>
                                          <p:attrName>style.visibility</p:attrName>
                                        </p:attrNameLst>
                                      </p:cBhvr>
                                      <p:to>
                                        <p:strVal val="visible"/>
                                      </p:to>
                                    </p:set>
                                    <p:animEffect transition="in" filter="wipe(left)">
                                      <p:cBhvr>
                                        <p:cTn id="81" dur="500"/>
                                        <p:tgtEl>
                                          <p:spTgt spid="35"/>
                                        </p:tgtEl>
                                      </p:cBhvr>
                                    </p:animEffect>
                                  </p:childTnLst>
                                </p:cTn>
                              </p:par>
                            </p:childTnLst>
                          </p:cTn>
                        </p:par>
                      </p:childTnLst>
                    </p:cTn>
                  </p:par>
                  <p:par>
                    <p:cTn id="82" fill="hold">
                      <p:stCondLst>
                        <p:cond delay="indefinite"/>
                      </p:stCondLst>
                      <p:childTnLst>
                        <p:par>
                          <p:cTn id="83" fill="hold">
                            <p:stCondLst>
                              <p:cond delay="0"/>
                            </p:stCondLst>
                            <p:childTnLst>
                              <p:par>
                                <p:cTn id="84" presetID="22" presetClass="entr" presetSubtype="8" fill="hold" grpId="0" nodeType="clickEffect">
                                  <p:stCondLst>
                                    <p:cond delay="0"/>
                                  </p:stCondLst>
                                  <p:childTnLst>
                                    <p:set>
                                      <p:cBhvr>
                                        <p:cTn id="85" dur="1" fill="hold">
                                          <p:stCondLst>
                                            <p:cond delay="0"/>
                                          </p:stCondLst>
                                        </p:cTn>
                                        <p:tgtEl>
                                          <p:spTgt spid="52"/>
                                        </p:tgtEl>
                                        <p:attrNameLst>
                                          <p:attrName>style.visibility</p:attrName>
                                        </p:attrNameLst>
                                      </p:cBhvr>
                                      <p:to>
                                        <p:strVal val="visible"/>
                                      </p:to>
                                    </p:set>
                                    <p:animEffect transition="in" filter="wipe(left)">
                                      <p:cBhvr>
                                        <p:cTn id="86" dur="500"/>
                                        <p:tgtEl>
                                          <p:spTgt spid="52"/>
                                        </p:tgtEl>
                                      </p:cBhvr>
                                    </p:animEffect>
                                  </p:childTnLst>
                                </p:cTn>
                              </p:par>
                            </p:childTnLst>
                          </p:cTn>
                        </p:par>
                      </p:childTnLst>
                    </p:cTn>
                  </p:par>
                  <p:par>
                    <p:cTn id="87" fill="hold">
                      <p:stCondLst>
                        <p:cond delay="indefinite"/>
                      </p:stCondLst>
                      <p:childTnLst>
                        <p:par>
                          <p:cTn id="88" fill="hold">
                            <p:stCondLst>
                              <p:cond delay="0"/>
                            </p:stCondLst>
                            <p:childTnLst>
                              <p:par>
                                <p:cTn id="89" presetID="22" presetClass="entr" presetSubtype="8" fill="hold" grpId="0" nodeType="clickEffect">
                                  <p:stCondLst>
                                    <p:cond delay="0"/>
                                  </p:stCondLst>
                                  <p:childTnLst>
                                    <p:set>
                                      <p:cBhvr>
                                        <p:cTn id="90" dur="1" fill="hold">
                                          <p:stCondLst>
                                            <p:cond delay="0"/>
                                          </p:stCondLst>
                                        </p:cTn>
                                        <p:tgtEl>
                                          <p:spTgt spid="57"/>
                                        </p:tgtEl>
                                        <p:attrNameLst>
                                          <p:attrName>style.visibility</p:attrName>
                                        </p:attrNameLst>
                                      </p:cBhvr>
                                      <p:to>
                                        <p:strVal val="visible"/>
                                      </p:to>
                                    </p:set>
                                    <p:animEffect transition="in" filter="wipe(left)">
                                      <p:cBhvr>
                                        <p:cTn id="91" dur="500"/>
                                        <p:tgtEl>
                                          <p:spTgt spid="57"/>
                                        </p:tgtEl>
                                      </p:cBhvr>
                                    </p:animEffect>
                                  </p:childTnLst>
                                </p:cTn>
                              </p:par>
                            </p:childTnLst>
                          </p:cTn>
                        </p:par>
                      </p:childTnLst>
                    </p:cTn>
                  </p:par>
                  <p:par>
                    <p:cTn id="92" fill="hold">
                      <p:stCondLst>
                        <p:cond delay="indefinite"/>
                      </p:stCondLst>
                      <p:childTnLst>
                        <p:par>
                          <p:cTn id="93" fill="hold">
                            <p:stCondLst>
                              <p:cond delay="0"/>
                            </p:stCondLst>
                            <p:childTnLst>
                              <p:par>
                                <p:cTn id="94" presetID="22" presetClass="entr" presetSubtype="8" fill="hold" grpId="0" nodeType="clickEffect">
                                  <p:stCondLst>
                                    <p:cond delay="0"/>
                                  </p:stCondLst>
                                  <p:childTnLst>
                                    <p:set>
                                      <p:cBhvr>
                                        <p:cTn id="95" dur="1" fill="hold">
                                          <p:stCondLst>
                                            <p:cond delay="0"/>
                                          </p:stCondLst>
                                        </p:cTn>
                                        <p:tgtEl>
                                          <p:spTgt spid="60"/>
                                        </p:tgtEl>
                                        <p:attrNameLst>
                                          <p:attrName>style.visibility</p:attrName>
                                        </p:attrNameLst>
                                      </p:cBhvr>
                                      <p:to>
                                        <p:strVal val="visible"/>
                                      </p:to>
                                    </p:set>
                                    <p:animEffect transition="in" filter="wipe(left)">
                                      <p:cBhvr>
                                        <p:cTn id="96" dur="500"/>
                                        <p:tgtEl>
                                          <p:spTgt spid="60"/>
                                        </p:tgtEl>
                                      </p:cBhvr>
                                    </p:animEffect>
                                  </p:childTnLst>
                                </p:cTn>
                              </p:par>
                            </p:childTnLst>
                          </p:cTn>
                        </p:par>
                      </p:childTnLst>
                    </p:cTn>
                  </p:par>
                  <p:par>
                    <p:cTn id="97" fill="hold">
                      <p:stCondLst>
                        <p:cond delay="indefinite"/>
                      </p:stCondLst>
                      <p:childTnLst>
                        <p:par>
                          <p:cTn id="98" fill="hold">
                            <p:stCondLst>
                              <p:cond delay="0"/>
                            </p:stCondLst>
                            <p:childTnLst>
                              <p:par>
                                <p:cTn id="99" presetID="22" presetClass="entr" presetSubtype="8" fill="hold" grpId="0" nodeType="clickEffect">
                                  <p:stCondLst>
                                    <p:cond delay="0"/>
                                  </p:stCondLst>
                                  <p:childTnLst>
                                    <p:set>
                                      <p:cBhvr>
                                        <p:cTn id="100" dur="1" fill="hold">
                                          <p:stCondLst>
                                            <p:cond delay="0"/>
                                          </p:stCondLst>
                                        </p:cTn>
                                        <p:tgtEl>
                                          <p:spTgt spid="59"/>
                                        </p:tgtEl>
                                        <p:attrNameLst>
                                          <p:attrName>style.visibility</p:attrName>
                                        </p:attrNameLst>
                                      </p:cBhvr>
                                      <p:to>
                                        <p:strVal val="visible"/>
                                      </p:to>
                                    </p:set>
                                    <p:animEffect transition="in" filter="wipe(left)">
                                      <p:cBhvr>
                                        <p:cTn id="101" dur="500"/>
                                        <p:tgtEl>
                                          <p:spTgt spid="59"/>
                                        </p:tgtEl>
                                      </p:cBhvr>
                                    </p:animEffect>
                                  </p:childTnLst>
                                </p:cTn>
                              </p:par>
                              <p:par>
                                <p:cTn id="102" presetID="22" presetClass="entr" presetSubtype="8" fill="hold" grpId="0" nodeType="withEffect">
                                  <p:stCondLst>
                                    <p:cond delay="0"/>
                                  </p:stCondLst>
                                  <p:childTnLst>
                                    <p:set>
                                      <p:cBhvr>
                                        <p:cTn id="103" dur="1" fill="hold">
                                          <p:stCondLst>
                                            <p:cond delay="0"/>
                                          </p:stCondLst>
                                        </p:cTn>
                                        <p:tgtEl>
                                          <p:spTgt spid="58"/>
                                        </p:tgtEl>
                                        <p:attrNameLst>
                                          <p:attrName>style.visibility</p:attrName>
                                        </p:attrNameLst>
                                      </p:cBhvr>
                                      <p:to>
                                        <p:strVal val="visible"/>
                                      </p:to>
                                    </p:set>
                                    <p:animEffect transition="in" filter="wipe(left)">
                                      <p:cBhvr>
                                        <p:cTn id="104" dur="500"/>
                                        <p:tgtEl>
                                          <p:spTgt spid="58"/>
                                        </p:tgtEl>
                                      </p:cBhvr>
                                    </p:animEffect>
                                  </p:childTnLst>
                                </p:cTn>
                              </p:par>
                            </p:childTnLst>
                          </p:cTn>
                        </p:par>
                      </p:childTnLst>
                    </p:cTn>
                  </p:par>
                  <p:par>
                    <p:cTn id="105" fill="hold">
                      <p:stCondLst>
                        <p:cond delay="indefinite"/>
                      </p:stCondLst>
                      <p:childTnLst>
                        <p:par>
                          <p:cTn id="106" fill="hold">
                            <p:stCondLst>
                              <p:cond delay="0"/>
                            </p:stCondLst>
                            <p:childTnLst>
                              <p:par>
                                <p:cTn id="107" presetID="22" presetClass="entr" presetSubtype="8" fill="hold" grpId="0" nodeType="clickEffect">
                                  <p:stCondLst>
                                    <p:cond delay="0"/>
                                  </p:stCondLst>
                                  <p:childTnLst>
                                    <p:set>
                                      <p:cBhvr>
                                        <p:cTn id="108" dur="1" fill="hold">
                                          <p:stCondLst>
                                            <p:cond delay="0"/>
                                          </p:stCondLst>
                                        </p:cTn>
                                        <p:tgtEl>
                                          <p:spTgt spid="61"/>
                                        </p:tgtEl>
                                        <p:attrNameLst>
                                          <p:attrName>style.visibility</p:attrName>
                                        </p:attrNameLst>
                                      </p:cBhvr>
                                      <p:to>
                                        <p:strVal val="visible"/>
                                      </p:to>
                                    </p:set>
                                    <p:animEffect transition="in" filter="wipe(left)">
                                      <p:cBhvr>
                                        <p:cTn id="109" dur="500"/>
                                        <p:tgtEl>
                                          <p:spTgt spid="61"/>
                                        </p:tgtEl>
                                      </p:cBhvr>
                                    </p:animEffect>
                                  </p:childTnLst>
                                </p:cTn>
                              </p:par>
                              <p:par>
                                <p:cTn id="110" presetID="22" presetClass="entr" presetSubtype="8" fill="hold" grpId="0" nodeType="withEffect">
                                  <p:stCondLst>
                                    <p:cond delay="0"/>
                                  </p:stCondLst>
                                  <p:childTnLst>
                                    <p:set>
                                      <p:cBhvr>
                                        <p:cTn id="111" dur="1" fill="hold">
                                          <p:stCondLst>
                                            <p:cond delay="0"/>
                                          </p:stCondLst>
                                        </p:cTn>
                                        <p:tgtEl>
                                          <p:spTgt spid="51"/>
                                        </p:tgtEl>
                                        <p:attrNameLst>
                                          <p:attrName>style.visibility</p:attrName>
                                        </p:attrNameLst>
                                      </p:cBhvr>
                                      <p:to>
                                        <p:strVal val="visible"/>
                                      </p:to>
                                    </p:set>
                                    <p:animEffect transition="in" filter="wipe(left)">
                                      <p:cBhvr>
                                        <p:cTn id="112" dur="500"/>
                                        <p:tgtEl>
                                          <p:spTgt spid="51"/>
                                        </p:tgtEl>
                                      </p:cBhvr>
                                    </p:animEffect>
                                  </p:childTnLst>
                                </p:cTn>
                              </p:par>
                              <p:par>
                                <p:cTn id="113" presetID="22" presetClass="entr" presetSubtype="8" fill="hold" grpId="0" nodeType="withEffect">
                                  <p:stCondLst>
                                    <p:cond delay="0"/>
                                  </p:stCondLst>
                                  <p:childTnLst>
                                    <p:set>
                                      <p:cBhvr>
                                        <p:cTn id="114" dur="1" fill="hold">
                                          <p:stCondLst>
                                            <p:cond delay="0"/>
                                          </p:stCondLst>
                                        </p:cTn>
                                        <p:tgtEl>
                                          <p:spTgt spid="62"/>
                                        </p:tgtEl>
                                        <p:attrNameLst>
                                          <p:attrName>style.visibility</p:attrName>
                                        </p:attrNameLst>
                                      </p:cBhvr>
                                      <p:to>
                                        <p:strVal val="visible"/>
                                      </p:to>
                                    </p:set>
                                    <p:animEffect transition="in" filter="wipe(left)">
                                      <p:cBhvr>
                                        <p:cTn id="115" dur="500"/>
                                        <p:tgtEl>
                                          <p:spTgt spid="62"/>
                                        </p:tgtEl>
                                      </p:cBhvr>
                                    </p:animEffect>
                                  </p:childTnLst>
                                </p:cTn>
                              </p:par>
                            </p:childTnLst>
                          </p:cTn>
                        </p:par>
                        <p:par>
                          <p:cTn id="116" fill="hold">
                            <p:stCondLst>
                              <p:cond delay="500"/>
                            </p:stCondLst>
                            <p:childTnLst>
                              <p:par>
                                <p:cTn id="117" presetID="22" presetClass="entr" presetSubtype="8" fill="hold" grpId="0" nodeType="afterEffect">
                                  <p:stCondLst>
                                    <p:cond delay="0"/>
                                  </p:stCondLst>
                                  <p:childTnLst>
                                    <p:set>
                                      <p:cBhvr>
                                        <p:cTn id="118" dur="1" fill="hold">
                                          <p:stCondLst>
                                            <p:cond delay="0"/>
                                          </p:stCondLst>
                                        </p:cTn>
                                        <p:tgtEl>
                                          <p:spTgt spid="64"/>
                                        </p:tgtEl>
                                        <p:attrNameLst>
                                          <p:attrName>style.visibility</p:attrName>
                                        </p:attrNameLst>
                                      </p:cBhvr>
                                      <p:to>
                                        <p:strVal val="visible"/>
                                      </p:to>
                                    </p:set>
                                    <p:animEffect transition="in" filter="wipe(left)">
                                      <p:cBhvr>
                                        <p:cTn id="119" dur="500"/>
                                        <p:tgtEl>
                                          <p:spTgt spid="64"/>
                                        </p:tgtEl>
                                      </p:cBhvr>
                                    </p:animEffect>
                                  </p:childTnLst>
                                </p:cTn>
                              </p:par>
                            </p:childTnLst>
                          </p:cTn>
                        </p:par>
                        <p:par>
                          <p:cTn id="120" fill="hold">
                            <p:stCondLst>
                              <p:cond delay="1000"/>
                            </p:stCondLst>
                            <p:childTnLst>
                              <p:par>
                                <p:cTn id="121" presetID="22" presetClass="entr" presetSubtype="8" fill="hold" grpId="0" nodeType="afterEffect">
                                  <p:stCondLst>
                                    <p:cond delay="0"/>
                                  </p:stCondLst>
                                  <p:childTnLst>
                                    <p:set>
                                      <p:cBhvr>
                                        <p:cTn id="122" dur="1" fill="hold">
                                          <p:stCondLst>
                                            <p:cond delay="0"/>
                                          </p:stCondLst>
                                        </p:cTn>
                                        <p:tgtEl>
                                          <p:spTgt spid="63"/>
                                        </p:tgtEl>
                                        <p:attrNameLst>
                                          <p:attrName>style.visibility</p:attrName>
                                        </p:attrNameLst>
                                      </p:cBhvr>
                                      <p:to>
                                        <p:strVal val="visible"/>
                                      </p:to>
                                    </p:set>
                                    <p:animEffect transition="in" filter="wipe(left)">
                                      <p:cBhvr>
                                        <p:cTn id="123" dur="500"/>
                                        <p:tgtEl>
                                          <p:spTgt spid="63"/>
                                        </p:tgtEl>
                                      </p:cBhvr>
                                    </p:animEffect>
                                  </p:childTnLst>
                                </p:cTn>
                              </p:par>
                            </p:childTnLst>
                          </p:cTn>
                        </p:par>
                      </p:childTnLst>
                    </p:cTn>
                  </p:par>
                  <p:par>
                    <p:cTn id="124" fill="hold">
                      <p:stCondLst>
                        <p:cond delay="indefinite"/>
                      </p:stCondLst>
                      <p:childTnLst>
                        <p:par>
                          <p:cTn id="125" fill="hold">
                            <p:stCondLst>
                              <p:cond delay="0"/>
                            </p:stCondLst>
                            <p:childTnLst>
                              <p:par>
                                <p:cTn id="126" presetID="22" presetClass="entr" presetSubtype="8" fill="hold" grpId="0" nodeType="clickEffect">
                                  <p:stCondLst>
                                    <p:cond delay="0"/>
                                  </p:stCondLst>
                                  <p:childTnLst>
                                    <p:set>
                                      <p:cBhvr>
                                        <p:cTn id="127" dur="1" fill="hold">
                                          <p:stCondLst>
                                            <p:cond delay="0"/>
                                          </p:stCondLst>
                                        </p:cTn>
                                        <p:tgtEl>
                                          <p:spTgt spid="66"/>
                                        </p:tgtEl>
                                        <p:attrNameLst>
                                          <p:attrName>style.visibility</p:attrName>
                                        </p:attrNameLst>
                                      </p:cBhvr>
                                      <p:to>
                                        <p:strVal val="visible"/>
                                      </p:to>
                                    </p:set>
                                    <p:animEffect transition="in" filter="wipe(left)">
                                      <p:cBhvr>
                                        <p:cTn id="128" dur="500"/>
                                        <p:tgtEl>
                                          <p:spTgt spid="66"/>
                                        </p:tgtEl>
                                      </p:cBhvr>
                                    </p:animEffect>
                                  </p:childTnLst>
                                </p:cTn>
                              </p:par>
                            </p:childTnLst>
                          </p:cTn>
                        </p:par>
                      </p:childTnLst>
                    </p:cTn>
                  </p:par>
                  <p:par>
                    <p:cTn id="129" fill="hold">
                      <p:stCondLst>
                        <p:cond delay="indefinite"/>
                      </p:stCondLst>
                      <p:childTnLst>
                        <p:par>
                          <p:cTn id="130" fill="hold">
                            <p:stCondLst>
                              <p:cond delay="0"/>
                            </p:stCondLst>
                            <p:childTnLst>
                              <p:par>
                                <p:cTn id="131" presetID="22" presetClass="entr" presetSubtype="8" fill="hold" grpId="0" nodeType="clickEffect">
                                  <p:stCondLst>
                                    <p:cond delay="0"/>
                                  </p:stCondLst>
                                  <p:childTnLst>
                                    <p:set>
                                      <p:cBhvr>
                                        <p:cTn id="132" dur="1" fill="hold">
                                          <p:stCondLst>
                                            <p:cond delay="0"/>
                                          </p:stCondLst>
                                        </p:cTn>
                                        <p:tgtEl>
                                          <p:spTgt spid="54"/>
                                        </p:tgtEl>
                                        <p:attrNameLst>
                                          <p:attrName>style.visibility</p:attrName>
                                        </p:attrNameLst>
                                      </p:cBhvr>
                                      <p:to>
                                        <p:strVal val="visible"/>
                                      </p:to>
                                    </p:set>
                                    <p:animEffect transition="in" filter="wipe(left)">
                                      <p:cBhvr>
                                        <p:cTn id="133" dur="500"/>
                                        <p:tgtEl>
                                          <p:spTgt spid="54"/>
                                        </p:tgtEl>
                                      </p:cBhvr>
                                    </p:animEffect>
                                  </p:childTnLst>
                                </p:cTn>
                              </p:par>
                              <p:par>
                                <p:cTn id="134" presetID="22" presetClass="entr" presetSubtype="8" fill="hold" grpId="0" nodeType="withEffect">
                                  <p:stCondLst>
                                    <p:cond delay="0"/>
                                  </p:stCondLst>
                                  <p:childTnLst>
                                    <p:set>
                                      <p:cBhvr>
                                        <p:cTn id="135" dur="1" fill="hold">
                                          <p:stCondLst>
                                            <p:cond delay="0"/>
                                          </p:stCondLst>
                                        </p:cTn>
                                        <p:tgtEl>
                                          <p:spTgt spid="55"/>
                                        </p:tgtEl>
                                        <p:attrNameLst>
                                          <p:attrName>style.visibility</p:attrName>
                                        </p:attrNameLst>
                                      </p:cBhvr>
                                      <p:to>
                                        <p:strVal val="visible"/>
                                      </p:to>
                                    </p:set>
                                    <p:animEffect transition="in" filter="wipe(left)">
                                      <p:cBhvr>
                                        <p:cTn id="136" dur="500"/>
                                        <p:tgtEl>
                                          <p:spTgt spid="55"/>
                                        </p:tgtEl>
                                      </p:cBhvr>
                                    </p:animEffect>
                                  </p:childTnLst>
                                </p:cTn>
                              </p:par>
                            </p:childTnLst>
                          </p:cTn>
                        </p:par>
                      </p:childTnLst>
                    </p:cTn>
                  </p:par>
                  <p:par>
                    <p:cTn id="137" fill="hold">
                      <p:stCondLst>
                        <p:cond delay="indefinite"/>
                      </p:stCondLst>
                      <p:childTnLst>
                        <p:par>
                          <p:cTn id="138" fill="hold">
                            <p:stCondLst>
                              <p:cond delay="0"/>
                            </p:stCondLst>
                            <p:childTnLst>
                              <p:par>
                                <p:cTn id="139" presetID="22" presetClass="entr" presetSubtype="8" fill="hold" grpId="0" nodeType="clickEffect">
                                  <p:stCondLst>
                                    <p:cond delay="0"/>
                                  </p:stCondLst>
                                  <p:childTnLst>
                                    <p:set>
                                      <p:cBhvr>
                                        <p:cTn id="140" dur="1" fill="hold">
                                          <p:stCondLst>
                                            <p:cond delay="0"/>
                                          </p:stCondLst>
                                        </p:cTn>
                                        <p:tgtEl>
                                          <p:spTgt spid="67"/>
                                        </p:tgtEl>
                                        <p:attrNameLst>
                                          <p:attrName>style.visibility</p:attrName>
                                        </p:attrNameLst>
                                      </p:cBhvr>
                                      <p:to>
                                        <p:strVal val="visible"/>
                                      </p:to>
                                    </p:set>
                                    <p:animEffect transition="in" filter="wipe(left)">
                                      <p:cBhvr>
                                        <p:cTn id="141" dur="500"/>
                                        <p:tgtEl>
                                          <p:spTgt spid="67"/>
                                        </p:tgtEl>
                                      </p:cBhvr>
                                    </p:animEffect>
                                  </p:childTnLst>
                                </p:cTn>
                              </p:par>
                            </p:childTnLst>
                          </p:cTn>
                        </p:par>
                      </p:childTnLst>
                    </p:cTn>
                  </p:par>
                  <p:par>
                    <p:cTn id="142" fill="hold">
                      <p:stCondLst>
                        <p:cond delay="indefinite"/>
                      </p:stCondLst>
                      <p:childTnLst>
                        <p:par>
                          <p:cTn id="143" fill="hold">
                            <p:stCondLst>
                              <p:cond delay="0"/>
                            </p:stCondLst>
                            <p:childTnLst>
                              <p:par>
                                <p:cTn id="144" presetID="22" presetClass="entr" presetSubtype="8" fill="hold" grpId="0" nodeType="clickEffect">
                                  <p:stCondLst>
                                    <p:cond delay="0"/>
                                  </p:stCondLst>
                                  <p:childTnLst>
                                    <p:set>
                                      <p:cBhvr>
                                        <p:cTn id="145" dur="1" fill="hold">
                                          <p:stCondLst>
                                            <p:cond delay="0"/>
                                          </p:stCondLst>
                                        </p:cTn>
                                        <p:tgtEl>
                                          <p:spTgt spid="68"/>
                                        </p:tgtEl>
                                        <p:attrNameLst>
                                          <p:attrName>style.visibility</p:attrName>
                                        </p:attrNameLst>
                                      </p:cBhvr>
                                      <p:to>
                                        <p:strVal val="visible"/>
                                      </p:to>
                                    </p:set>
                                    <p:animEffect transition="in" filter="wipe(left)">
                                      <p:cBhvr>
                                        <p:cTn id="146" dur="500"/>
                                        <p:tgtEl>
                                          <p:spTgt spid="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 grpId="0" build="p"/>
      <p:bldP spid="23" grpId="0"/>
      <p:bldP spid="24" grpId="0" animBg="1"/>
      <p:bldP spid="29" grpId="0"/>
      <p:bldP spid="35" grpId="0"/>
      <p:bldP spid="36" grpId="0"/>
      <p:bldP spid="37" grpId="0"/>
      <p:bldP spid="48" grpId="0" animBg="1"/>
      <p:bldP spid="51" grpId="0" animBg="1"/>
      <p:bldP spid="52" grpId="0"/>
      <p:bldP spid="54" grpId="0" animBg="1"/>
      <p:bldP spid="55" grpId="0"/>
      <p:bldP spid="57" grpId="0"/>
      <p:bldP spid="58" grpId="0" animBg="1"/>
      <p:bldP spid="59" grpId="0"/>
      <p:bldP spid="60" grpId="0"/>
      <p:bldP spid="61" grpId="0"/>
      <p:bldP spid="62" grpId="0" animBg="1"/>
      <p:bldP spid="63" grpId="0" animBg="1"/>
      <p:bldP spid="64" grpId="0" animBg="1"/>
      <p:bldP spid="66" grpId="0"/>
      <p:bldP spid="67" grpId="0"/>
      <p:bldP spid="68"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9165780" cy="6909474"/>
          </a:xfrm>
          <a:prstGeom prst="rect">
            <a:avLst/>
          </a:prstGeom>
        </p:spPr>
      </p:pic>
      <p:sp>
        <p:nvSpPr>
          <p:cNvPr id="22" name="矩形 21"/>
          <p:cNvSpPr/>
          <p:nvPr/>
        </p:nvSpPr>
        <p:spPr>
          <a:xfrm>
            <a:off x="-7936" y="8443"/>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dirty="0"/>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1" i="0" u="none" strike="noStrike" kern="1200" cap="none" spc="0" normalizeH="0" baseline="0" noProof="0" dirty="0">
                <a:ln>
                  <a:noFill/>
                </a:ln>
                <a:solidFill>
                  <a:prstClr val="white"/>
                </a:solidFill>
                <a:effectLst/>
                <a:uLnTx/>
                <a:uFillTx/>
                <a:latin typeface="隶书" panose="02010509060101010101" pitchFamily="49" charset="-122"/>
                <a:ea typeface="隶书" panose="02010509060101010101" pitchFamily="49" charset="-122"/>
                <a:cs typeface="+mn-cs"/>
              </a:rPr>
              <a:t>二、寻址方式</a:t>
            </a:r>
            <a:endParaRPr kumimoji="0" lang="zh-CN" altLang="en-US" sz="2800" b="1" i="0" u="none" strike="noStrike" kern="1200" cap="none" spc="0" normalizeH="0" baseline="0" noProof="0" dirty="0">
              <a:ln>
                <a:noFill/>
              </a:ln>
              <a:solidFill>
                <a:prstClr val="white"/>
              </a:solidFill>
              <a:effectLst/>
              <a:uLnTx/>
              <a:uFillTx/>
              <a:latin typeface="隶书" panose="02010509060101010101" pitchFamily="49" charset="-122"/>
              <a:ea typeface="隶书" panose="02010509060101010101" pitchFamily="49" charset="-122"/>
              <a:cs typeface="+mn-cs"/>
            </a:endParaRPr>
          </a:p>
        </p:txBody>
      </p:sp>
      <p:cxnSp>
        <p:nvCxnSpPr>
          <p:cNvPr id="31" name="直接连接符 30"/>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defRPr/>
            </a:pPr>
            <a:fld id="{CBA81AFA-3C62-4056-831E-3BB163553F2B}" type="datetime1">
              <a:rPr kumimoji="0" lang="zh-CN" altLang="en-US" sz="1200" b="0" i="0" u="none" strike="noStrike" kern="1200" cap="none" spc="0" normalizeH="0" baseline="0" noProof="0" smtClean="0">
                <a:ln>
                  <a:noFill/>
                </a:ln>
                <a:solidFill>
                  <a:prstClr val="black">
                    <a:tint val="75000"/>
                  </a:prstClr>
                </a:solidFill>
                <a:effectLst/>
                <a:uLnTx/>
                <a:uFillTx/>
                <a:latin typeface="Calibri" panose="020F0502020204030204"/>
                <a:ea typeface="等线" panose="02010600030101010101" pitchFamily="2" charset="-122"/>
                <a:cs typeface="+mn-cs"/>
              </a:rPr>
            </a:fld>
            <a:endParaRPr kumimoji="0" lang="zh-CN" altLang="en-US" sz="1200" b="0" i="0" u="none" strike="noStrike" kern="1200" cap="none" spc="0" normalizeH="0" baseline="0" noProof="0" dirty="0">
              <a:ln>
                <a:noFill/>
              </a:ln>
              <a:solidFill>
                <a:prstClr val="black">
                  <a:tint val="75000"/>
                </a:prstClr>
              </a:solidFill>
              <a:effectLst/>
              <a:uLnTx/>
              <a:uFillTx/>
              <a:latin typeface="Calibri" panose="020F0502020204030204"/>
              <a:ea typeface="等线"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rPr>
              <a:t>计算机组成原理</a:t>
            </a:r>
            <a:r>
              <a:rPr kumimoji="0" lang="en-US" altLang="zh-CN" sz="12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rPr>
              <a:t>--</a:t>
            </a:r>
            <a:r>
              <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rPr>
              <a:t>第二章 指令系统</a:t>
            </a:r>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endParaRPr>
          </a:p>
        </p:txBody>
      </p:sp>
      <p:sp>
        <p:nvSpPr>
          <p:cNvPr id="8" name="灯片编号占位符 7"/>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CD331227-691F-4B7F-8493-F4368ED92163}" type="slidenum">
              <a:rPr kumimoji="0" lang="zh-CN" altLang="en-US" sz="1200" b="0" i="0" u="none" strike="noStrike" kern="1200" cap="none" spc="0" normalizeH="0" baseline="0" noProof="0" smtClean="0">
                <a:ln>
                  <a:noFill/>
                </a:ln>
                <a:solidFill>
                  <a:prstClr val="black">
                    <a:tint val="75000"/>
                  </a:prstClr>
                </a:solidFill>
                <a:effectLst/>
                <a:uLnTx/>
                <a:uFillTx/>
                <a:latin typeface="Calibri" panose="020F0502020204030204"/>
                <a:ea typeface="等线" panose="02010600030101010101" pitchFamily="2" charset="-122"/>
                <a:cs typeface="+mn-cs"/>
              </a:rPr>
            </a:fld>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endParaRPr>
          </a:p>
        </p:txBody>
      </p:sp>
      <p:sp>
        <p:nvSpPr>
          <p:cNvPr id="17" name="Text Box 4"/>
          <p:cNvSpPr txBox="1"/>
          <p:nvPr/>
        </p:nvSpPr>
        <p:spPr>
          <a:xfrm>
            <a:off x="141423" y="815398"/>
            <a:ext cx="6723833" cy="637675"/>
          </a:xfrm>
          <a:prstGeom prst="rect">
            <a:avLst/>
          </a:prstGeom>
          <a:noFill/>
          <a:ln w="9525">
            <a:noFill/>
          </a:ln>
        </p:spPr>
        <p:txBody>
          <a:bodyPr wrap="square" anchor="t">
            <a:spAutoFit/>
          </a:bodyPr>
          <a:lstStyle/>
          <a:p>
            <a:pPr lvl="0">
              <a:lnSpc>
                <a:spcPct val="150000"/>
              </a:lnSpc>
            </a:pPr>
            <a:r>
              <a:rPr lang="zh-CN" altLang="en-US" sz="2800" b="1" dirty="0">
                <a:solidFill>
                  <a:srgbClr val="DF3C09"/>
                </a:solidFill>
                <a:latin typeface="楷体" panose="02010609060101010101" pitchFamily="49" charset="-122"/>
                <a:ea typeface="楷体" panose="02010609060101010101" pitchFamily="49" charset="-122"/>
              </a:rPr>
              <a:t>（</a:t>
            </a:r>
            <a:r>
              <a:rPr lang="en-US" altLang="zh-CN" sz="2800" b="1" dirty="0">
                <a:solidFill>
                  <a:srgbClr val="DF3C09"/>
                </a:solidFill>
                <a:latin typeface="楷体" panose="02010609060101010101" pitchFamily="49" charset="-122"/>
                <a:ea typeface="楷体" panose="02010609060101010101" pitchFamily="49" charset="-122"/>
              </a:rPr>
              <a:t>4</a:t>
            </a:r>
            <a:r>
              <a:rPr lang="zh-CN" altLang="en-US" sz="2800" b="1" dirty="0">
                <a:solidFill>
                  <a:srgbClr val="DF3C09"/>
                </a:solidFill>
                <a:latin typeface="楷体" panose="02010609060101010101" pitchFamily="49" charset="-122"/>
                <a:ea typeface="楷体" panose="02010609060101010101" pitchFamily="49" charset="-122"/>
              </a:rPr>
              <a:t>）变址、基址寻址及其变化</a:t>
            </a:r>
            <a:endParaRPr kumimoji="0" lang="en-US" altLang="zh-CN" sz="2800" b="1" i="0" u="none" strike="noStrike" kern="1200" cap="none" spc="0" normalizeH="0" baseline="0" noProof="0" dirty="0">
              <a:ln>
                <a:noFill/>
              </a:ln>
              <a:solidFill>
                <a:srgbClr val="DF3C09"/>
              </a:solidFill>
              <a:effectLst/>
              <a:uLnTx/>
              <a:uFillTx/>
              <a:latin typeface="楷体" panose="02010609060101010101" pitchFamily="49" charset="-122"/>
              <a:ea typeface="楷体" panose="02010609060101010101" pitchFamily="49" charset="-122"/>
              <a:cs typeface="+mn-cs"/>
            </a:endParaRPr>
          </a:p>
        </p:txBody>
      </p:sp>
      <p:sp>
        <p:nvSpPr>
          <p:cNvPr id="56" name="Text Box 4"/>
          <p:cNvSpPr txBox="1"/>
          <p:nvPr/>
        </p:nvSpPr>
        <p:spPr>
          <a:xfrm>
            <a:off x="277946" y="1366533"/>
            <a:ext cx="8319248" cy="1284006"/>
          </a:xfrm>
          <a:prstGeom prst="rect">
            <a:avLst/>
          </a:prstGeom>
          <a:noFill/>
          <a:ln w="9525">
            <a:noFill/>
          </a:ln>
        </p:spPr>
        <p:txBody>
          <a:bodyPr wrap="square" anchor="t">
            <a:spAutoFit/>
          </a:bodyPr>
          <a:lstStyle/>
          <a:p>
            <a:pPr lvl="0">
              <a:lnSpc>
                <a:spcPct val="150000"/>
              </a:lnSpc>
            </a:pPr>
            <a:r>
              <a:rPr lang="zh-CN" altLang="en-US" sz="2800" b="1" dirty="0">
                <a:solidFill>
                  <a:srgbClr val="0563C1"/>
                </a:solidFill>
                <a:latin typeface="楷体" panose="02010609060101010101" pitchFamily="49" charset="-122"/>
                <a:ea typeface="楷体" panose="02010609060101010101" pitchFamily="49" charset="-122"/>
              </a:rPr>
              <a:t>例：</a:t>
            </a:r>
            <a:r>
              <a:rPr lang="zh-CN" altLang="en-US" sz="2800" b="1" dirty="0">
                <a:latin typeface="楷体" panose="02010609060101010101" pitchFamily="49" charset="-122"/>
                <a:ea typeface="楷体" panose="02010609060101010101" pitchFamily="49" charset="-122"/>
              </a:rPr>
              <a:t>若指令中给出变址寄存器号为</a:t>
            </a:r>
            <a:r>
              <a:rPr lang="en-US" altLang="zh-CN" sz="2800" b="1" dirty="0">
                <a:latin typeface="楷体" panose="02010609060101010101" pitchFamily="49" charset="-122"/>
                <a:ea typeface="楷体" panose="02010609060101010101" pitchFamily="49" charset="-122"/>
              </a:rPr>
              <a:t>000</a:t>
            </a:r>
            <a:r>
              <a:rPr lang="zh-CN" altLang="en-US" sz="2800" b="1" dirty="0">
                <a:latin typeface="楷体" panose="02010609060101010101" pitchFamily="49" charset="-122"/>
                <a:ea typeface="楷体" panose="02010609060101010101" pitchFamily="49" charset="-122"/>
              </a:rPr>
              <a:t>，形式地址为</a:t>
            </a:r>
            <a:r>
              <a:rPr lang="en-US" altLang="zh-CN" sz="2800" b="1" dirty="0">
                <a:latin typeface="楷体" panose="02010609060101010101" pitchFamily="49" charset="-122"/>
                <a:ea typeface="楷体" panose="02010609060101010101" pitchFamily="49" charset="-122"/>
              </a:rPr>
              <a:t>1000H</a:t>
            </a:r>
            <a:r>
              <a:rPr lang="zh-CN" altLang="en-US" sz="2800" b="1" dirty="0">
                <a:latin typeface="楷体" panose="02010609060101010101" pitchFamily="49" charset="-122"/>
                <a:ea typeface="楷体" panose="02010609060101010101" pitchFamily="49" charset="-122"/>
              </a:rPr>
              <a:t>，按变址方式读取操作数。</a:t>
            </a:r>
            <a:endParaRPr lang="en-US" altLang="zh-CN" sz="2800" b="1" dirty="0">
              <a:latin typeface="楷体" panose="02010609060101010101" pitchFamily="49" charset="-122"/>
              <a:ea typeface="楷体" panose="02010609060101010101" pitchFamily="49" charset="-122"/>
            </a:endParaRPr>
          </a:p>
        </p:txBody>
      </p:sp>
      <p:sp>
        <p:nvSpPr>
          <p:cNvPr id="65" name="Text Box 4"/>
          <p:cNvSpPr txBox="1"/>
          <p:nvPr/>
        </p:nvSpPr>
        <p:spPr>
          <a:xfrm>
            <a:off x="283552" y="2666921"/>
            <a:ext cx="3843948" cy="1574855"/>
          </a:xfrm>
          <a:prstGeom prst="rect">
            <a:avLst/>
          </a:prstGeom>
          <a:noFill/>
          <a:ln w="9525">
            <a:noFill/>
          </a:ln>
        </p:spPr>
        <p:txBody>
          <a:bodyPr wrap="square" anchor="t">
            <a:spAutoFit/>
          </a:bodyPr>
          <a:lstStyle/>
          <a:p>
            <a:pPr lvl="0">
              <a:lnSpc>
                <a:spcPct val="120000"/>
              </a:lnSpc>
            </a:pPr>
            <a:r>
              <a:rPr lang="zh-CN" altLang="pt-BR" sz="2800" b="1" dirty="0">
                <a:latin typeface="楷体" panose="02010609060101010101" pitchFamily="49" charset="-122"/>
                <a:ea typeface="楷体" panose="02010609060101010101" pitchFamily="49" charset="-122"/>
              </a:rPr>
              <a:t>寄存器：</a:t>
            </a:r>
            <a:r>
              <a:rPr lang="pt-BR" altLang="zh-CN" sz="2800" b="1" dirty="0">
                <a:latin typeface="楷体" panose="02010609060101010101" pitchFamily="49" charset="-122"/>
                <a:ea typeface="楷体" panose="02010609060101010101" pitchFamily="49" charset="-122"/>
              </a:rPr>
              <a:t>R0  0030H</a:t>
            </a:r>
            <a:endParaRPr lang="pt-BR" altLang="zh-CN" sz="2800" b="1" dirty="0">
              <a:latin typeface="楷体" panose="02010609060101010101" pitchFamily="49" charset="-122"/>
              <a:ea typeface="楷体" panose="02010609060101010101" pitchFamily="49" charset="-122"/>
            </a:endParaRPr>
          </a:p>
          <a:p>
            <a:pPr lvl="0">
              <a:lnSpc>
                <a:spcPct val="120000"/>
              </a:lnSpc>
            </a:pPr>
            <a:r>
              <a:rPr lang="pt-BR" altLang="zh-CN" sz="2800" b="1" dirty="0">
                <a:latin typeface="楷体" panose="02010609060101010101" pitchFamily="49" charset="-122"/>
                <a:ea typeface="楷体" panose="02010609060101010101" pitchFamily="49" charset="-122"/>
              </a:rPr>
              <a:t>        R1  1000H</a:t>
            </a:r>
            <a:endParaRPr lang="pt-BR" altLang="zh-CN" sz="2800" b="1" dirty="0">
              <a:latin typeface="楷体" panose="02010609060101010101" pitchFamily="49" charset="-122"/>
              <a:ea typeface="楷体" panose="02010609060101010101" pitchFamily="49" charset="-122"/>
            </a:endParaRPr>
          </a:p>
          <a:p>
            <a:pPr lvl="0">
              <a:lnSpc>
                <a:spcPct val="120000"/>
              </a:lnSpc>
            </a:pPr>
            <a:r>
              <a:rPr lang="pt-BR" altLang="zh-CN" sz="2800" b="1" dirty="0">
                <a:latin typeface="楷体" panose="02010609060101010101" pitchFamily="49" charset="-122"/>
                <a:ea typeface="楷体" panose="02010609060101010101" pitchFamily="49" charset="-122"/>
              </a:rPr>
              <a:t>        R2  2000H</a:t>
            </a:r>
            <a:endParaRPr lang="zh-CN" altLang="en-US" sz="2800" b="1" dirty="0">
              <a:latin typeface="楷体" panose="02010609060101010101" pitchFamily="49" charset="-122"/>
              <a:ea typeface="楷体" panose="02010609060101010101" pitchFamily="49" charset="-122"/>
            </a:endParaRPr>
          </a:p>
        </p:txBody>
      </p:sp>
      <p:sp>
        <p:nvSpPr>
          <p:cNvPr id="69" name="Text Box 4"/>
          <p:cNvSpPr txBox="1"/>
          <p:nvPr/>
        </p:nvSpPr>
        <p:spPr>
          <a:xfrm>
            <a:off x="4089400" y="2672233"/>
            <a:ext cx="4864604" cy="1574855"/>
          </a:xfrm>
          <a:prstGeom prst="rect">
            <a:avLst/>
          </a:prstGeom>
          <a:noFill/>
          <a:ln w="9525">
            <a:noFill/>
          </a:ln>
        </p:spPr>
        <p:txBody>
          <a:bodyPr wrap="square" anchor="t">
            <a:spAutoFit/>
          </a:bodyPr>
          <a:lstStyle/>
          <a:p>
            <a:pPr lvl="0">
              <a:lnSpc>
                <a:spcPct val="120000"/>
              </a:lnSpc>
            </a:pPr>
            <a:r>
              <a:rPr lang="zh-CN" altLang="en-US" sz="2800" b="1" dirty="0">
                <a:latin typeface="楷体" panose="02010609060101010101" pitchFamily="49" charset="-122"/>
                <a:ea typeface="楷体" panose="02010609060101010101" pitchFamily="49" charset="-122"/>
              </a:rPr>
              <a:t>主存单元：</a:t>
            </a:r>
            <a:r>
              <a:rPr lang="pt-BR" altLang="zh-CN" sz="2800" b="1" dirty="0">
                <a:latin typeface="楷体" panose="02010609060101010101" pitchFamily="49" charset="-122"/>
                <a:ea typeface="楷体" panose="02010609060101010101" pitchFamily="49" charset="-122"/>
              </a:rPr>
              <a:t>1000H  7A00H</a:t>
            </a:r>
            <a:endParaRPr lang="pt-BR" altLang="zh-CN" sz="2800" b="1" dirty="0">
              <a:latin typeface="楷体" panose="02010609060101010101" pitchFamily="49" charset="-122"/>
              <a:ea typeface="楷体" panose="02010609060101010101" pitchFamily="49" charset="-122"/>
            </a:endParaRPr>
          </a:p>
          <a:p>
            <a:pPr lvl="0">
              <a:lnSpc>
                <a:spcPct val="120000"/>
              </a:lnSpc>
            </a:pPr>
            <a:r>
              <a:rPr lang="pt-BR" altLang="zh-CN" sz="2800" b="1" dirty="0">
                <a:latin typeface="楷体" panose="02010609060101010101" pitchFamily="49" charset="-122"/>
                <a:ea typeface="楷体" panose="02010609060101010101" pitchFamily="49" charset="-122"/>
              </a:rPr>
              <a:t>          102FH  1000H</a:t>
            </a:r>
            <a:endParaRPr lang="pt-BR" altLang="zh-CN" sz="2800" b="1" dirty="0">
              <a:latin typeface="楷体" panose="02010609060101010101" pitchFamily="49" charset="-122"/>
              <a:ea typeface="楷体" panose="02010609060101010101" pitchFamily="49" charset="-122"/>
            </a:endParaRPr>
          </a:p>
          <a:p>
            <a:pPr lvl="0">
              <a:lnSpc>
                <a:spcPct val="120000"/>
              </a:lnSpc>
            </a:pPr>
            <a:r>
              <a:rPr lang="pt-BR" altLang="zh-CN" sz="2800" b="1" dirty="0">
                <a:latin typeface="楷体" panose="02010609060101010101" pitchFamily="49" charset="-122"/>
                <a:ea typeface="楷体" panose="02010609060101010101" pitchFamily="49" charset="-122"/>
              </a:rPr>
              <a:t>          1030H  2C00H</a:t>
            </a:r>
            <a:endParaRPr lang="zh-CN" altLang="en-US" sz="2800" b="1" dirty="0">
              <a:latin typeface="楷体" panose="02010609060101010101" pitchFamily="49" charset="-122"/>
              <a:ea typeface="楷体" panose="02010609060101010101" pitchFamily="49" charset="-122"/>
            </a:endParaRPr>
          </a:p>
        </p:txBody>
      </p:sp>
      <p:sp>
        <p:nvSpPr>
          <p:cNvPr id="70" name="Text Box 4"/>
          <p:cNvSpPr txBox="1"/>
          <p:nvPr/>
        </p:nvSpPr>
        <p:spPr>
          <a:xfrm>
            <a:off x="277946" y="4233277"/>
            <a:ext cx="8319248" cy="2091919"/>
          </a:xfrm>
          <a:prstGeom prst="rect">
            <a:avLst/>
          </a:prstGeom>
          <a:noFill/>
          <a:ln w="9525">
            <a:noFill/>
          </a:ln>
        </p:spPr>
        <p:txBody>
          <a:bodyPr wrap="square" anchor="t">
            <a:spAutoFit/>
          </a:bodyPr>
          <a:lstStyle/>
          <a:p>
            <a:pPr lvl="0">
              <a:lnSpc>
                <a:spcPct val="120000"/>
              </a:lnSpc>
            </a:pPr>
            <a:r>
              <a:rPr lang="zh-CN" altLang="en-US" sz="2800" b="1" dirty="0">
                <a:latin typeface="楷体" panose="02010609060101010101" pitchFamily="49" charset="-122"/>
                <a:ea typeface="楷体" panose="02010609060101010101" pitchFamily="49" charset="-122"/>
              </a:rPr>
              <a:t>变址寄存器是</a:t>
            </a:r>
            <a:r>
              <a:rPr lang="en-US" altLang="zh-CN" sz="2800" b="1" dirty="0">
                <a:latin typeface="楷体" panose="02010609060101010101" pitchFamily="49" charset="-122"/>
                <a:ea typeface="楷体" panose="02010609060101010101" pitchFamily="49" charset="-122"/>
              </a:rPr>
              <a:t>R0</a:t>
            </a:r>
            <a:r>
              <a:rPr lang="zh-CN" altLang="en-US" sz="2800" b="1" dirty="0">
                <a:latin typeface="楷体" panose="02010609060101010101" pitchFamily="49" charset="-122"/>
                <a:ea typeface="楷体" panose="02010609060101010101" pitchFamily="49" charset="-122"/>
              </a:rPr>
              <a:t>，则变址量为</a:t>
            </a:r>
            <a:r>
              <a:rPr lang="en-US" altLang="zh-CN" sz="2800" b="1" dirty="0">
                <a:latin typeface="楷体" panose="02010609060101010101" pitchFamily="49" charset="-122"/>
                <a:ea typeface="楷体" panose="02010609060101010101" pitchFamily="49" charset="-122"/>
              </a:rPr>
              <a:t>N=</a:t>
            </a:r>
            <a:r>
              <a:rPr lang="zh-CN" altLang="en-US" sz="2800" b="1" dirty="0">
                <a:latin typeface="楷体" panose="02010609060101010101" pitchFamily="49" charset="-122"/>
                <a:ea typeface="楷体" panose="02010609060101010101" pitchFamily="49" charset="-122"/>
              </a:rPr>
              <a:t>（</a:t>
            </a:r>
            <a:r>
              <a:rPr lang="en-US" altLang="zh-CN" sz="2800" b="1" dirty="0">
                <a:latin typeface="楷体" panose="02010609060101010101" pitchFamily="49" charset="-122"/>
                <a:ea typeface="楷体" panose="02010609060101010101" pitchFamily="49" charset="-122"/>
              </a:rPr>
              <a:t>R0</a:t>
            </a:r>
            <a:r>
              <a:rPr lang="zh-CN" altLang="en-US" sz="2800" b="1" dirty="0">
                <a:latin typeface="楷体" panose="02010609060101010101" pitchFamily="49" charset="-122"/>
                <a:ea typeface="楷体" panose="02010609060101010101" pitchFamily="49" charset="-122"/>
              </a:rPr>
              <a:t>）＝</a:t>
            </a:r>
            <a:r>
              <a:rPr lang="en-US" altLang="zh-CN" sz="2800" b="1" dirty="0">
                <a:latin typeface="楷体" panose="02010609060101010101" pitchFamily="49" charset="-122"/>
                <a:ea typeface="楷体" panose="02010609060101010101" pitchFamily="49" charset="-122"/>
              </a:rPr>
              <a:t>0030H</a:t>
            </a:r>
            <a:r>
              <a:rPr lang="zh-CN" altLang="en-US" sz="2800" b="1" dirty="0">
                <a:latin typeface="楷体" panose="02010609060101010101" pitchFamily="49" charset="-122"/>
                <a:ea typeface="楷体" panose="02010609060101010101" pitchFamily="49" charset="-122"/>
              </a:rPr>
              <a:t>；</a:t>
            </a:r>
            <a:endParaRPr lang="en-US" altLang="zh-CN" sz="2800" b="1" dirty="0">
              <a:latin typeface="楷体" panose="02010609060101010101" pitchFamily="49" charset="-122"/>
              <a:ea typeface="楷体" panose="02010609060101010101" pitchFamily="49" charset="-122"/>
            </a:endParaRPr>
          </a:p>
          <a:p>
            <a:pPr lvl="0">
              <a:lnSpc>
                <a:spcPct val="120000"/>
              </a:lnSpc>
            </a:pPr>
            <a:r>
              <a:rPr lang="zh-CN" altLang="en-US" sz="2800" b="1" dirty="0">
                <a:latin typeface="楷体" panose="02010609060101010101" pitchFamily="49" charset="-122"/>
                <a:ea typeface="楷体" panose="02010609060101010101" pitchFamily="49" charset="-122"/>
              </a:rPr>
              <a:t>形式地址</a:t>
            </a:r>
            <a:r>
              <a:rPr lang="en-US" altLang="zh-CN" sz="2800" b="1" dirty="0">
                <a:latin typeface="楷体" panose="02010609060101010101" pitchFamily="49" charset="-122"/>
                <a:ea typeface="楷体" panose="02010609060101010101" pitchFamily="49" charset="-122"/>
              </a:rPr>
              <a:t>D</a:t>
            </a:r>
            <a:r>
              <a:rPr lang="zh-CN" altLang="en-US" sz="2800" b="1" dirty="0">
                <a:latin typeface="楷体" panose="02010609060101010101" pitchFamily="49" charset="-122"/>
                <a:ea typeface="楷体" panose="02010609060101010101" pitchFamily="49" charset="-122"/>
              </a:rPr>
              <a:t>＝</a:t>
            </a:r>
            <a:r>
              <a:rPr lang="en-US" altLang="zh-CN" sz="2800" b="1" dirty="0">
                <a:latin typeface="楷体" panose="02010609060101010101" pitchFamily="49" charset="-122"/>
                <a:ea typeface="楷体" panose="02010609060101010101" pitchFamily="49" charset="-122"/>
              </a:rPr>
              <a:t>1000H</a:t>
            </a:r>
            <a:r>
              <a:rPr lang="zh-CN" altLang="en-US" sz="2800" b="1" dirty="0">
                <a:latin typeface="楷体" panose="02010609060101010101" pitchFamily="49" charset="-122"/>
                <a:ea typeface="楷体" panose="02010609060101010101" pitchFamily="49" charset="-122"/>
              </a:rPr>
              <a:t>，则变址计算：</a:t>
            </a:r>
            <a:endParaRPr lang="en-US" altLang="zh-CN" sz="2800" b="1" dirty="0">
              <a:latin typeface="楷体" panose="02010609060101010101" pitchFamily="49" charset="-122"/>
              <a:ea typeface="楷体" panose="02010609060101010101" pitchFamily="49" charset="-122"/>
            </a:endParaRPr>
          </a:p>
          <a:p>
            <a:pPr lvl="0">
              <a:lnSpc>
                <a:spcPct val="120000"/>
              </a:lnSpc>
            </a:pPr>
            <a:r>
              <a:rPr lang="en-US" altLang="zh-CN" sz="2800" b="1" dirty="0">
                <a:latin typeface="楷体" panose="02010609060101010101" pitchFamily="49" charset="-122"/>
                <a:ea typeface="楷体" panose="02010609060101010101" pitchFamily="49" charset="-122"/>
              </a:rPr>
              <a:t>    A= D+(R0) =D+N=1000H+0030H=1030H</a:t>
            </a:r>
            <a:r>
              <a:rPr lang="zh-CN" altLang="en-US" sz="2800" b="1" dirty="0">
                <a:latin typeface="楷体" panose="02010609060101010101" pitchFamily="49" charset="-122"/>
                <a:ea typeface="楷体" panose="02010609060101010101" pitchFamily="49" charset="-122"/>
              </a:rPr>
              <a:t>；</a:t>
            </a:r>
            <a:endParaRPr lang="en-US" altLang="zh-CN" sz="2800" b="1" dirty="0">
              <a:latin typeface="楷体" panose="02010609060101010101" pitchFamily="49" charset="-122"/>
              <a:ea typeface="楷体" panose="02010609060101010101" pitchFamily="49" charset="-122"/>
            </a:endParaRPr>
          </a:p>
          <a:p>
            <a:pPr lvl="0">
              <a:lnSpc>
                <a:spcPct val="120000"/>
              </a:lnSpc>
            </a:pPr>
            <a:r>
              <a:rPr lang="zh-CN" altLang="en-US" sz="2800" b="1" dirty="0">
                <a:latin typeface="楷体" panose="02010609060101010101" pitchFamily="49" charset="-122"/>
                <a:ea typeface="楷体" panose="02010609060101010101" pitchFamily="49" charset="-122"/>
              </a:rPr>
              <a:t>据此访问主存储器，读得操作数</a:t>
            </a:r>
            <a:r>
              <a:rPr lang="en-US" altLang="zh-CN" sz="2800" b="1" dirty="0">
                <a:latin typeface="楷体" panose="02010609060101010101" pitchFamily="49" charset="-122"/>
                <a:ea typeface="楷体" panose="02010609060101010101" pitchFamily="49" charset="-122"/>
              </a:rPr>
              <a:t>S= (A)= 2C00H</a:t>
            </a:r>
            <a:r>
              <a:rPr lang="zh-CN" altLang="en-US" sz="2800" b="1" dirty="0">
                <a:latin typeface="楷体" panose="02010609060101010101" pitchFamily="49" charset="-122"/>
                <a:ea typeface="楷体" panose="02010609060101010101" pitchFamily="49" charset="-122"/>
              </a:rPr>
              <a:t>。</a:t>
            </a:r>
            <a:endParaRPr lang="en-US" altLang="zh-CN" sz="2800" b="1" dirty="0">
              <a:latin typeface="楷体" panose="02010609060101010101" pitchFamily="49" charset="-122"/>
              <a:ea typeface="楷体" panose="020106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6">
                                            <p:txEl>
                                              <p:pRg st="0" end="0"/>
                                            </p:txEl>
                                          </p:spTgt>
                                        </p:tgtEl>
                                        <p:attrNameLst>
                                          <p:attrName>style.visibility</p:attrName>
                                        </p:attrNameLst>
                                      </p:cBhvr>
                                      <p:to>
                                        <p:strVal val="visible"/>
                                      </p:to>
                                    </p:set>
                                    <p:animEffect transition="in" filter="wipe(left)">
                                      <p:cBhvr>
                                        <p:cTn id="7" dur="500"/>
                                        <p:tgtEl>
                                          <p:spTgt spid="5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5"/>
                                        </p:tgtEl>
                                        <p:attrNameLst>
                                          <p:attrName>style.visibility</p:attrName>
                                        </p:attrNameLst>
                                      </p:cBhvr>
                                      <p:to>
                                        <p:strVal val="visible"/>
                                      </p:to>
                                    </p:set>
                                    <p:animEffect transition="in" filter="wipe(left)">
                                      <p:cBhvr>
                                        <p:cTn id="12" dur="500"/>
                                        <p:tgtEl>
                                          <p:spTgt spid="6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9"/>
                                        </p:tgtEl>
                                        <p:attrNameLst>
                                          <p:attrName>style.visibility</p:attrName>
                                        </p:attrNameLst>
                                      </p:cBhvr>
                                      <p:to>
                                        <p:strVal val="visible"/>
                                      </p:to>
                                    </p:set>
                                    <p:animEffect transition="in" filter="wipe(left)">
                                      <p:cBhvr>
                                        <p:cTn id="17" dur="500"/>
                                        <p:tgtEl>
                                          <p:spTgt spid="6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70">
                                            <p:txEl>
                                              <p:pRg st="0" end="0"/>
                                            </p:txEl>
                                          </p:spTgt>
                                        </p:tgtEl>
                                        <p:attrNameLst>
                                          <p:attrName>style.visibility</p:attrName>
                                        </p:attrNameLst>
                                      </p:cBhvr>
                                      <p:to>
                                        <p:strVal val="visible"/>
                                      </p:to>
                                    </p:set>
                                    <p:animEffect transition="in" filter="wipe(left)">
                                      <p:cBhvr>
                                        <p:cTn id="22" dur="500"/>
                                        <p:tgtEl>
                                          <p:spTgt spid="70">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70">
                                            <p:txEl>
                                              <p:pRg st="1" end="1"/>
                                            </p:txEl>
                                          </p:spTgt>
                                        </p:tgtEl>
                                        <p:attrNameLst>
                                          <p:attrName>style.visibility</p:attrName>
                                        </p:attrNameLst>
                                      </p:cBhvr>
                                      <p:to>
                                        <p:strVal val="visible"/>
                                      </p:to>
                                    </p:set>
                                    <p:animEffect transition="in" filter="wipe(left)">
                                      <p:cBhvr>
                                        <p:cTn id="27" dur="500"/>
                                        <p:tgtEl>
                                          <p:spTgt spid="70">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70">
                                            <p:txEl>
                                              <p:pRg st="2" end="2"/>
                                            </p:txEl>
                                          </p:spTgt>
                                        </p:tgtEl>
                                        <p:attrNameLst>
                                          <p:attrName>style.visibility</p:attrName>
                                        </p:attrNameLst>
                                      </p:cBhvr>
                                      <p:to>
                                        <p:strVal val="visible"/>
                                      </p:to>
                                    </p:set>
                                    <p:animEffect transition="in" filter="wipe(left)">
                                      <p:cBhvr>
                                        <p:cTn id="32" dur="500"/>
                                        <p:tgtEl>
                                          <p:spTgt spid="70">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70">
                                            <p:txEl>
                                              <p:pRg st="3" end="3"/>
                                            </p:txEl>
                                          </p:spTgt>
                                        </p:tgtEl>
                                        <p:attrNameLst>
                                          <p:attrName>style.visibility</p:attrName>
                                        </p:attrNameLst>
                                      </p:cBhvr>
                                      <p:to>
                                        <p:strVal val="visible"/>
                                      </p:to>
                                    </p:set>
                                    <p:animEffect transition="in" filter="wipe(left)">
                                      <p:cBhvr>
                                        <p:cTn id="37" dur="500"/>
                                        <p:tgtEl>
                                          <p:spTgt spid="7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build="p"/>
      <p:bldP spid="65" grpId="0"/>
      <p:bldP spid="69" grpId="0"/>
      <p:bldP spid="70" grpId="0" build="p"/>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9165780" cy="6909474"/>
          </a:xfrm>
          <a:prstGeom prst="rect">
            <a:avLst/>
          </a:prstGeom>
        </p:spPr>
      </p:pic>
      <p:sp>
        <p:nvSpPr>
          <p:cNvPr id="22" name="矩形 21"/>
          <p:cNvSpPr/>
          <p:nvPr/>
        </p:nvSpPr>
        <p:spPr>
          <a:xfrm>
            <a:off x="-7936" y="8443"/>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dirty="0"/>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1" i="0" u="none" strike="noStrike" kern="1200" cap="none" spc="0" normalizeH="0" baseline="0" noProof="0" dirty="0">
                <a:ln>
                  <a:noFill/>
                </a:ln>
                <a:solidFill>
                  <a:prstClr val="white"/>
                </a:solidFill>
                <a:effectLst/>
                <a:uLnTx/>
                <a:uFillTx/>
                <a:latin typeface="隶书" panose="02010509060101010101" pitchFamily="49" charset="-122"/>
                <a:ea typeface="隶书" panose="02010509060101010101" pitchFamily="49" charset="-122"/>
                <a:cs typeface="+mn-cs"/>
              </a:rPr>
              <a:t>二、寻址方式</a:t>
            </a:r>
            <a:endParaRPr kumimoji="0" lang="zh-CN" altLang="en-US" sz="2800" b="1" i="0" u="none" strike="noStrike" kern="1200" cap="none" spc="0" normalizeH="0" baseline="0" noProof="0" dirty="0">
              <a:ln>
                <a:noFill/>
              </a:ln>
              <a:solidFill>
                <a:prstClr val="white"/>
              </a:solidFill>
              <a:effectLst/>
              <a:uLnTx/>
              <a:uFillTx/>
              <a:latin typeface="隶书" panose="02010509060101010101" pitchFamily="49" charset="-122"/>
              <a:ea typeface="隶书" panose="02010509060101010101" pitchFamily="49" charset="-122"/>
              <a:cs typeface="+mn-cs"/>
            </a:endParaRPr>
          </a:p>
        </p:txBody>
      </p:sp>
      <p:cxnSp>
        <p:nvCxnSpPr>
          <p:cNvPr id="31" name="直接连接符 30"/>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defRPr/>
            </a:pPr>
            <a:fld id="{8EA44DEE-A771-4CB9-9E60-C6A875AD3E5A}" type="datetime1">
              <a:rPr kumimoji="0" lang="zh-CN" altLang="en-US" sz="1200" b="0" i="0" u="none" strike="noStrike" kern="1200" cap="none" spc="0" normalizeH="0" baseline="0" noProof="0" smtClean="0">
                <a:ln>
                  <a:noFill/>
                </a:ln>
                <a:solidFill>
                  <a:prstClr val="black">
                    <a:tint val="75000"/>
                  </a:prstClr>
                </a:solidFill>
                <a:effectLst/>
                <a:uLnTx/>
                <a:uFillTx/>
                <a:latin typeface="Calibri" panose="020F0502020204030204"/>
                <a:ea typeface="等线" panose="02010600030101010101" pitchFamily="2" charset="-122"/>
                <a:cs typeface="+mn-cs"/>
              </a:rPr>
            </a:fld>
            <a:endParaRPr kumimoji="0" lang="zh-CN" altLang="en-US" sz="1200" b="0" i="0" u="none" strike="noStrike" kern="1200" cap="none" spc="0" normalizeH="0" baseline="0" noProof="0" dirty="0">
              <a:ln>
                <a:noFill/>
              </a:ln>
              <a:solidFill>
                <a:prstClr val="black">
                  <a:tint val="75000"/>
                </a:prstClr>
              </a:solidFill>
              <a:effectLst/>
              <a:uLnTx/>
              <a:uFillTx/>
              <a:latin typeface="Calibri" panose="020F0502020204030204"/>
              <a:ea typeface="等线"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rPr>
              <a:t>计算机组成原理</a:t>
            </a:r>
            <a:r>
              <a:rPr kumimoji="0" lang="en-US" altLang="zh-CN" sz="12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rPr>
              <a:t>--</a:t>
            </a:r>
            <a:r>
              <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rPr>
              <a:t>第二章 指令系统</a:t>
            </a:r>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endParaRPr>
          </a:p>
        </p:txBody>
      </p:sp>
      <p:sp>
        <p:nvSpPr>
          <p:cNvPr id="8" name="灯片编号占位符 7"/>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CD331227-691F-4B7F-8493-F4368ED92163}" type="slidenum">
              <a:rPr kumimoji="0" lang="zh-CN" altLang="en-US" sz="1200" b="0" i="0" u="none" strike="noStrike" kern="1200" cap="none" spc="0" normalizeH="0" baseline="0" noProof="0" smtClean="0">
                <a:ln>
                  <a:noFill/>
                </a:ln>
                <a:solidFill>
                  <a:prstClr val="black">
                    <a:tint val="75000"/>
                  </a:prstClr>
                </a:solidFill>
                <a:effectLst/>
                <a:uLnTx/>
                <a:uFillTx/>
                <a:latin typeface="Calibri" panose="020F0502020204030204"/>
                <a:ea typeface="等线" panose="02010600030101010101" pitchFamily="2" charset="-122"/>
                <a:cs typeface="+mn-cs"/>
              </a:rPr>
            </a:fld>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endParaRPr>
          </a:p>
        </p:txBody>
      </p:sp>
      <p:sp>
        <p:nvSpPr>
          <p:cNvPr id="17" name="Text Box 4"/>
          <p:cNvSpPr txBox="1"/>
          <p:nvPr/>
        </p:nvSpPr>
        <p:spPr>
          <a:xfrm>
            <a:off x="141423" y="815398"/>
            <a:ext cx="6723833" cy="637675"/>
          </a:xfrm>
          <a:prstGeom prst="rect">
            <a:avLst/>
          </a:prstGeom>
          <a:noFill/>
          <a:ln w="9525">
            <a:noFill/>
          </a:ln>
        </p:spPr>
        <p:txBody>
          <a:bodyPr wrap="square" anchor="t">
            <a:spAutoFit/>
          </a:bodyPr>
          <a:lstStyle/>
          <a:p>
            <a:pPr lvl="0">
              <a:lnSpc>
                <a:spcPct val="150000"/>
              </a:lnSpc>
            </a:pPr>
            <a:r>
              <a:rPr lang="zh-CN" altLang="en-US" sz="2800" b="1" dirty="0">
                <a:solidFill>
                  <a:srgbClr val="DF3C09"/>
                </a:solidFill>
                <a:latin typeface="楷体" panose="02010609060101010101" pitchFamily="49" charset="-122"/>
                <a:ea typeface="楷体" panose="02010609060101010101" pitchFamily="49" charset="-122"/>
              </a:rPr>
              <a:t>（</a:t>
            </a:r>
            <a:r>
              <a:rPr lang="en-US" altLang="zh-CN" sz="2800" b="1" dirty="0">
                <a:solidFill>
                  <a:srgbClr val="DF3C09"/>
                </a:solidFill>
                <a:latin typeface="楷体" panose="02010609060101010101" pitchFamily="49" charset="-122"/>
                <a:ea typeface="楷体" panose="02010609060101010101" pitchFamily="49" charset="-122"/>
              </a:rPr>
              <a:t>4</a:t>
            </a:r>
            <a:r>
              <a:rPr lang="zh-CN" altLang="en-US" sz="2800" b="1" dirty="0">
                <a:solidFill>
                  <a:srgbClr val="DF3C09"/>
                </a:solidFill>
                <a:latin typeface="楷体" panose="02010609060101010101" pitchFamily="49" charset="-122"/>
                <a:ea typeface="楷体" panose="02010609060101010101" pitchFamily="49" charset="-122"/>
              </a:rPr>
              <a:t>）变址、基址寻址及其变化</a:t>
            </a:r>
            <a:endParaRPr kumimoji="0" lang="en-US" altLang="zh-CN" sz="2800" b="1" i="0" u="none" strike="noStrike" kern="1200" cap="none" spc="0" normalizeH="0" baseline="0" noProof="0" dirty="0">
              <a:ln>
                <a:noFill/>
              </a:ln>
              <a:solidFill>
                <a:srgbClr val="DF3C09"/>
              </a:solidFill>
              <a:effectLst/>
              <a:uLnTx/>
              <a:uFillTx/>
              <a:latin typeface="楷体" panose="02010609060101010101" pitchFamily="49" charset="-122"/>
              <a:ea typeface="楷体" panose="02010609060101010101" pitchFamily="49" charset="-122"/>
              <a:cs typeface="+mn-cs"/>
            </a:endParaRPr>
          </a:p>
        </p:txBody>
      </p:sp>
      <p:sp>
        <p:nvSpPr>
          <p:cNvPr id="56" name="Text Box 4"/>
          <p:cNvSpPr txBox="1"/>
          <p:nvPr/>
        </p:nvSpPr>
        <p:spPr>
          <a:xfrm>
            <a:off x="277946" y="1423683"/>
            <a:ext cx="8319248" cy="3222998"/>
          </a:xfrm>
          <a:prstGeom prst="rect">
            <a:avLst/>
          </a:prstGeom>
          <a:noFill/>
          <a:ln w="9525">
            <a:noFill/>
          </a:ln>
        </p:spPr>
        <p:txBody>
          <a:bodyPr wrap="square" anchor="t">
            <a:spAutoFit/>
          </a:bodyPr>
          <a:lstStyle/>
          <a:p>
            <a:pPr lvl="0">
              <a:lnSpc>
                <a:spcPct val="150000"/>
              </a:lnSpc>
            </a:pPr>
            <a:r>
              <a:rPr lang="zh-CN" altLang="en-US" sz="2800" b="1" dirty="0">
                <a:latin typeface="楷体" panose="02010609060101010101" pitchFamily="49" charset="-122"/>
                <a:ea typeface="楷体" panose="02010609060101010101" pitchFamily="49" charset="-122"/>
              </a:rPr>
              <a:t>例如：</a:t>
            </a:r>
            <a:endParaRPr lang="en-US" altLang="zh-CN" sz="2800" b="1" dirty="0">
              <a:latin typeface="楷体" panose="02010609060101010101" pitchFamily="49" charset="-122"/>
              <a:ea typeface="楷体" panose="02010609060101010101" pitchFamily="49" charset="-122"/>
            </a:endParaRPr>
          </a:p>
          <a:p>
            <a:pPr lvl="0">
              <a:lnSpc>
                <a:spcPct val="150000"/>
              </a:lnSpc>
            </a:pPr>
            <a:r>
              <a:rPr lang="en-US" altLang="zh-CN" sz="2800" b="1" dirty="0">
                <a:latin typeface="楷体" panose="02010609060101010101" pitchFamily="49" charset="-122"/>
                <a:ea typeface="楷体" panose="02010609060101010101" pitchFamily="49" charset="-122"/>
              </a:rPr>
              <a:t>   MOV  AX</a:t>
            </a:r>
            <a:r>
              <a:rPr lang="zh-CN" altLang="en-US" sz="2800" b="1" dirty="0">
                <a:latin typeface="楷体" panose="02010609060101010101" pitchFamily="49" charset="-122"/>
                <a:ea typeface="楷体" panose="02010609060101010101" pitchFamily="49" charset="-122"/>
              </a:rPr>
              <a:t>，</a:t>
            </a:r>
            <a:r>
              <a:rPr lang="en-US" altLang="zh-CN" sz="2800" b="1" dirty="0">
                <a:latin typeface="楷体" panose="02010609060101010101" pitchFamily="49" charset="-122"/>
                <a:ea typeface="楷体" panose="02010609060101010101" pitchFamily="49" charset="-122"/>
              </a:rPr>
              <a:t>10H[BX]     </a:t>
            </a:r>
            <a:r>
              <a:rPr lang="zh-CN" altLang="en-US" sz="2800" b="1" dirty="0">
                <a:latin typeface="楷体" panose="02010609060101010101" pitchFamily="49" charset="-122"/>
                <a:ea typeface="楷体" panose="02010609060101010101" pitchFamily="49" charset="-122"/>
              </a:rPr>
              <a:t>；</a:t>
            </a:r>
            <a:endParaRPr lang="en-US" altLang="zh-CN" sz="2800" b="1" dirty="0">
              <a:latin typeface="楷体" panose="02010609060101010101" pitchFamily="49" charset="-122"/>
              <a:ea typeface="楷体" panose="02010609060101010101" pitchFamily="49" charset="-122"/>
            </a:endParaRPr>
          </a:p>
          <a:p>
            <a:pPr lvl="0">
              <a:lnSpc>
                <a:spcPct val="150000"/>
              </a:lnSpc>
            </a:pPr>
            <a:r>
              <a:rPr lang="en-US" altLang="zh-CN" sz="2800" b="1" dirty="0">
                <a:latin typeface="楷体" panose="02010609060101010101" pitchFamily="49" charset="-122"/>
                <a:ea typeface="楷体" panose="02010609060101010101" pitchFamily="49" charset="-122"/>
              </a:rPr>
              <a:t>       </a:t>
            </a:r>
            <a:r>
              <a:rPr lang="zh-CN" altLang="en-US" sz="2800" b="1" dirty="0">
                <a:latin typeface="楷体" panose="02010609060101010101" pitchFamily="49" charset="-122"/>
                <a:ea typeface="楷体" panose="02010609060101010101" pitchFamily="49" charset="-122"/>
              </a:rPr>
              <a:t>等价于</a:t>
            </a:r>
            <a:r>
              <a:rPr lang="en-US" altLang="zh-CN" sz="2800" b="1" dirty="0">
                <a:latin typeface="楷体" panose="02010609060101010101" pitchFamily="49" charset="-122"/>
                <a:ea typeface="楷体" panose="02010609060101010101" pitchFamily="49" charset="-122"/>
              </a:rPr>
              <a:t>MOV  AX</a:t>
            </a:r>
            <a:r>
              <a:rPr lang="zh-CN" altLang="en-US" sz="2800" b="1" dirty="0">
                <a:latin typeface="楷体" panose="02010609060101010101" pitchFamily="49" charset="-122"/>
                <a:ea typeface="楷体" panose="02010609060101010101" pitchFamily="49" charset="-122"/>
              </a:rPr>
              <a:t>，</a:t>
            </a:r>
            <a:r>
              <a:rPr lang="en-US" altLang="zh-CN" sz="2800" b="1" dirty="0">
                <a:latin typeface="楷体" panose="02010609060101010101" pitchFamily="49" charset="-122"/>
                <a:ea typeface="楷体" panose="02010609060101010101" pitchFamily="49" charset="-122"/>
              </a:rPr>
              <a:t>DS</a:t>
            </a:r>
            <a:r>
              <a:rPr lang="zh-CN" altLang="en-US" sz="2800" b="1" dirty="0">
                <a:latin typeface="楷体" panose="02010609060101010101" pitchFamily="49" charset="-122"/>
                <a:ea typeface="楷体" panose="02010609060101010101" pitchFamily="49" charset="-122"/>
              </a:rPr>
              <a:t>：</a:t>
            </a:r>
            <a:r>
              <a:rPr lang="en-US" altLang="zh-CN" sz="2800" b="1" dirty="0">
                <a:latin typeface="楷体" panose="02010609060101010101" pitchFamily="49" charset="-122"/>
                <a:ea typeface="楷体" panose="02010609060101010101" pitchFamily="49" charset="-122"/>
              </a:rPr>
              <a:t>10H[BX]</a:t>
            </a:r>
            <a:endParaRPr lang="en-US" altLang="zh-CN" sz="2800" b="1" dirty="0">
              <a:latin typeface="楷体" panose="02010609060101010101" pitchFamily="49" charset="-122"/>
              <a:ea typeface="楷体" panose="02010609060101010101" pitchFamily="49" charset="-122"/>
            </a:endParaRPr>
          </a:p>
          <a:p>
            <a:pPr lvl="0">
              <a:lnSpc>
                <a:spcPct val="150000"/>
              </a:lnSpc>
            </a:pPr>
            <a:r>
              <a:rPr lang="en-US" altLang="zh-CN" sz="2800" b="1" dirty="0">
                <a:latin typeface="楷体" panose="02010609060101010101" pitchFamily="49" charset="-122"/>
                <a:ea typeface="楷体" panose="02010609060101010101" pitchFamily="49" charset="-122"/>
              </a:rPr>
              <a:t>   MOV  AL</a:t>
            </a:r>
            <a:r>
              <a:rPr lang="zh-CN" altLang="en-US" sz="2800" b="1" dirty="0">
                <a:latin typeface="楷体" panose="02010609060101010101" pitchFamily="49" charset="-122"/>
                <a:ea typeface="楷体" panose="02010609060101010101" pitchFamily="49" charset="-122"/>
              </a:rPr>
              <a:t>，</a:t>
            </a:r>
            <a:r>
              <a:rPr lang="en-US" altLang="zh-CN" sz="2800" b="1" dirty="0">
                <a:latin typeface="楷体" panose="02010609060101010101" pitchFamily="49" charset="-122"/>
                <a:ea typeface="楷体" panose="02010609060101010101" pitchFamily="49" charset="-122"/>
              </a:rPr>
              <a:t>20H[SI]     </a:t>
            </a:r>
            <a:r>
              <a:rPr lang="zh-CN" altLang="en-US" sz="2800" b="1" dirty="0">
                <a:latin typeface="楷体" panose="02010609060101010101" pitchFamily="49" charset="-122"/>
                <a:ea typeface="楷体" panose="02010609060101010101" pitchFamily="49" charset="-122"/>
              </a:rPr>
              <a:t>；</a:t>
            </a:r>
            <a:endParaRPr lang="en-US" altLang="zh-CN" sz="2800" b="1" dirty="0">
              <a:latin typeface="楷体" panose="02010609060101010101" pitchFamily="49" charset="-122"/>
              <a:ea typeface="楷体" panose="02010609060101010101" pitchFamily="49" charset="-122"/>
            </a:endParaRPr>
          </a:p>
          <a:p>
            <a:pPr lvl="0">
              <a:lnSpc>
                <a:spcPct val="150000"/>
              </a:lnSpc>
            </a:pPr>
            <a:r>
              <a:rPr lang="en-US" altLang="zh-CN" sz="2800" b="1" dirty="0">
                <a:latin typeface="楷体" panose="02010609060101010101" pitchFamily="49" charset="-122"/>
                <a:ea typeface="楷体" panose="02010609060101010101" pitchFamily="49" charset="-122"/>
              </a:rPr>
              <a:t>       </a:t>
            </a:r>
            <a:r>
              <a:rPr lang="zh-CN" altLang="en-US" sz="2800" b="1" dirty="0">
                <a:latin typeface="楷体" panose="02010609060101010101" pitchFamily="49" charset="-122"/>
                <a:ea typeface="楷体" panose="02010609060101010101" pitchFamily="49" charset="-122"/>
              </a:rPr>
              <a:t>等价于</a:t>
            </a:r>
            <a:r>
              <a:rPr lang="en-US" altLang="zh-CN" sz="2800" b="1" dirty="0">
                <a:latin typeface="楷体" panose="02010609060101010101" pitchFamily="49" charset="-122"/>
                <a:ea typeface="楷体" panose="02010609060101010101" pitchFamily="49" charset="-122"/>
              </a:rPr>
              <a:t>MOV  AL</a:t>
            </a:r>
            <a:r>
              <a:rPr lang="zh-CN" altLang="en-US" sz="2800" b="1" dirty="0">
                <a:latin typeface="楷体" panose="02010609060101010101" pitchFamily="49" charset="-122"/>
                <a:ea typeface="楷体" panose="02010609060101010101" pitchFamily="49" charset="-122"/>
              </a:rPr>
              <a:t>，</a:t>
            </a:r>
            <a:r>
              <a:rPr lang="en-US" altLang="zh-CN" sz="2800" b="1" dirty="0">
                <a:latin typeface="楷体" panose="02010609060101010101" pitchFamily="49" charset="-122"/>
                <a:ea typeface="楷体" panose="02010609060101010101" pitchFamily="49" charset="-122"/>
              </a:rPr>
              <a:t>DS</a:t>
            </a:r>
            <a:r>
              <a:rPr lang="zh-CN" altLang="en-US" sz="2800" b="1" dirty="0">
                <a:latin typeface="楷体" panose="02010609060101010101" pitchFamily="49" charset="-122"/>
                <a:ea typeface="楷体" panose="02010609060101010101" pitchFamily="49" charset="-122"/>
              </a:rPr>
              <a:t>：</a:t>
            </a:r>
            <a:r>
              <a:rPr lang="en-US" altLang="zh-CN" sz="2800" b="1" dirty="0">
                <a:latin typeface="楷体" panose="02010609060101010101" pitchFamily="49" charset="-122"/>
                <a:ea typeface="楷体" panose="02010609060101010101" pitchFamily="49" charset="-122"/>
              </a:rPr>
              <a:t>20H[BX]</a:t>
            </a:r>
            <a:endParaRPr lang="en-US" altLang="zh-CN" sz="2800" b="1" dirty="0">
              <a:latin typeface="楷体" panose="02010609060101010101" pitchFamily="49" charset="-122"/>
              <a:ea typeface="楷体" panose="020106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6">
                                            <p:txEl>
                                              <p:pRg st="0" end="0"/>
                                            </p:txEl>
                                          </p:spTgt>
                                        </p:tgtEl>
                                        <p:attrNameLst>
                                          <p:attrName>style.visibility</p:attrName>
                                        </p:attrNameLst>
                                      </p:cBhvr>
                                      <p:to>
                                        <p:strVal val="visible"/>
                                      </p:to>
                                    </p:set>
                                    <p:animEffect transition="in" filter="wipe(left)">
                                      <p:cBhvr>
                                        <p:cTn id="7" dur="500"/>
                                        <p:tgtEl>
                                          <p:spTgt spid="5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6">
                                            <p:txEl>
                                              <p:pRg st="1" end="1"/>
                                            </p:txEl>
                                          </p:spTgt>
                                        </p:tgtEl>
                                        <p:attrNameLst>
                                          <p:attrName>style.visibility</p:attrName>
                                        </p:attrNameLst>
                                      </p:cBhvr>
                                      <p:to>
                                        <p:strVal val="visible"/>
                                      </p:to>
                                    </p:set>
                                    <p:animEffect transition="in" filter="wipe(left)">
                                      <p:cBhvr>
                                        <p:cTn id="12" dur="500"/>
                                        <p:tgtEl>
                                          <p:spTgt spid="5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6">
                                            <p:txEl>
                                              <p:pRg st="2" end="2"/>
                                            </p:txEl>
                                          </p:spTgt>
                                        </p:tgtEl>
                                        <p:attrNameLst>
                                          <p:attrName>style.visibility</p:attrName>
                                        </p:attrNameLst>
                                      </p:cBhvr>
                                      <p:to>
                                        <p:strVal val="visible"/>
                                      </p:to>
                                    </p:set>
                                    <p:animEffect transition="in" filter="wipe(left)">
                                      <p:cBhvr>
                                        <p:cTn id="17" dur="500"/>
                                        <p:tgtEl>
                                          <p:spTgt spid="5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6">
                                            <p:txEl>
                                              <p:pRg st="3" end="3"/>
                                            </p:txEl>
                                          </p:spTgt>
                                        </p:tgtEl>
                                        <p:attrNameLst>
                                          <p:attrName>style.visibility</p:attrName>
                                        </p:attrNameLst>
                                      </p:cBhvr>
                                      <p:to>
                                        <p:strVal val="visible"/>
                                      </p:to>
                                    </p:set>
                                    <p:animEffect transition="in" filter="wipe(left)">
                                      <p:cBhvr>
                                        <p:cTn id="22" dur="500"/>
                                        <p:tgtEl>
                                          <p:spTgt spid="5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6">
                                            <p:txEl>
                                              <p:pRg st="4" end="4"/>
                                            </p:txEl>
                                          </p:spTgt>
                                        </p:tgtEl>
                                        <p:attrNameLst>
                                          <p:attrName>style.visibility</p:attrName>
                                        </p:attrNameLst>
                                      </p:cBhvr>
                                      <p:to>
                                        <p:strVal val="visible"/>
                                      </p:to>
                                    </p:set>
                                    <p:animEffect transition="in" filter="wipe(left)">
                                      <p:cBhvr>
                                        <p:cTn id="27" dur="500"/>
                                        <p:tgtEl>
                                          <p:spTgt spid="5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build="p"/>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9165780" cy="6909474"/>
          </a:xfrm>
          <a:prstGeom prst="rect">
            <a:avLst/>
          </a:prstGeom>
        </p:spPr>
      </p:pic>
      <p:sp>
        <p:nvSpPr>
          <p:cNvPr id="22" name="矩形 21"/>
          <p:cNvSpPr/>
          <p:nvPr/>
        </p:nvSpPr>
        <p:spPr>
          <a:xfrm>
            <a:off x="-7936" y="8443"/>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dirty="0"/>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1" i="0" u="none" strike="noStrike" kern="1200" cap="none" spc="0" normalizeH="0" baseline="0" noProof="0" dirty="0">
                <a:ln>
                  <a:noFill/>
                </a:ln>
                <a:solidFill>
                  <a:prstClr val="white"/>
                </a:solidFill>
                <a:effectLst/>
                <a:uLnTx/>
                <a:uFillTx/>
                <a:latin typeface="隶书" panose="02010509060101010101" pitchFamily="49" charset="-122"/>
                <a:ea typeface="隶书" panose="02010509060101010101" pitchFamily="49" charset="-122"/>
                <a:cs typeface="+mn-cs"/>
              </a:rPr>
              <a:t>二、寻址方式</a:t>
            </a:r>
            <a:endParaRPr kumimoji="0" lang="zh-CN" altLang="en-US" sz="2800" b="1" i="0" u="none" strike="noStrike" kern="1200" cap="none" spc="0" normalizeH="0" baseline="0" noProof="0" dirty="0">
              <a:ln>
                <a:noFill/>
              </a:ln>
              <a:solidFill>
                <a:prstClr val="white"/>
              </a:solidFill>
              <a:effectLst/>
              <a:uLnTx/>
              <a:uFillTx/>
              <a:latin typeface="隶书" panose="02010509060101010101" pitchFamily="49" charset="-122"/>
              <a:ea typeface="隶书" panose="02010509060101010101" pitchFamily="49" charset="-122"/>
              <a:cs typeface="+mn-cs"/>
            </a:endParaRPr>
          </a:p>
        </p:txBody>
      </p:sp>
      <p:cxnSp>
        <p:nvCxnSpPr>
          <p:cNvPr id="31" name="直接连接符 30"/>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defRPr/>
            </a:pPr>
            <a:fld id="{6D86C72E-0B64-4783-B601-74E3DA6D9B4F}" type="datetime1">
              <a:rPr kumimoji="0" lang="zh-CN" altLang="en-US" sz="1200" b="0" i="0" u="none" strike="noStrike" kern="1200" cap="none" spc="0" normalizeH="0" baseline="0" noProof="0" smtClean="0">
                <a:ln>
                  <a:noFill/>
                </a:ln>
                <a:solidFill>
                  <a:prstClr val="black">
                    <a:tint val="75000"/>
                  </a:prstClr>
                </a:solidFill>
                <a:effectLst/>
                <a:uLnTx/>
                <a:uFillTx/>
                <a:latin typeface="Calibri" panose="020F0502020204030204"/>
                <a:ea typeface="等线" panose="02010600030101010101" pitchFamily="2" charset="-122"/>
                <a:cs typeface="+mn-cs"/>
              </a:rPr>
            </a:fld>
            <a:endParaRPr kumimoji="0" lang="zh-CN" altLang="en-US" sz="1200" b="0" i="0" u="none" strike="noStrike" kern="1200" cap="none" spc="0" normalizeH="0" baseline="0" noProof="0" dirty="0">
              <a:ln>
                <a:noFill/>
              </a:ln>
              <a:solidFill>
                <a:prstClr val="black">
                  <a:tint val="75000"/>
                </a:prstClr>
              </a:solidFill>
              <a:effectLst/>
              <a:uLnTx/>
              <a:uFillTx/>
              <a:latin typeface="Calibri" panose="020F0502020204030204"/>
              <a:ea typeface="等线"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rPr>
              <a:t>计算机组成原理</a:t>
            </a:r>
            <a:r>
              <a:rPr kumimoji="0" lang="en-US" altLang="zh-CN" sz="12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rPr>
              <a:t>--</a:t>
            </a:r>
            <a:r>
              <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rPr>
              <a:t>第二章 指令系统</a:t>
            </a:r>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endParaRPr>
          </a:p>
        </p:txBody>
      </p:sp>
      <p:sp>
        <p:nvSpPr>
          <p:cNvPr id="8" name="灯片编号占位符 7"/>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CD331227-691F-4B7F-8493-F4368ED92163}" type="slidenum">
              <a:rPr kumimoji="0" lang="zh-CN" altLang="en-US" sz="1200" b="0" i="0" u="none" strike="noStrike" kern="1200" cap="none" spc="0" normalizeH="0" baseline="0" noProof="0" smtClean="0">
                <a:ln>
                  <a:noFill/>
                </a:ln>
                <a:solidFill>
                  <a:prstClr val="black">
                    <a:tint val="75000"/>
                  </a:prstClr>
                </a:solidFill>
                <a:effectLst/>
                <a:uLnTx/>
                <a:uFillTx/>
                <a:latin typeface="Calibri" panose="020F0502020204030204"/>
                <a:ea typeface="等线" panose="02010600030101010101" pitchFamily="2" charset="-122"/>
                <a:cs typeface="+mn-cs"/>
              </a:rPr>
            </a:fld>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endParaRPr>
          </a:p>
        </p:txBody>
      </p:sp>
      <p:sp>
        <p:nvSpPr>
          <p:cNvPr id="17" name="Text Box 4"/>
          <p:cNvSpPr txBox="1"/>
          <p:nvPr/>
        </p:nvSpPr>
        <p:spPr>
          <a:xfrm>
            <a:off x="141423" y="815398"/>
            <a:ext cx="6723833" cy="637675"/>
          </a:xfrm>
          <a:prstGeom prst="rect">
            <a:avLst/>
          </a:prstGeom>
          <a:noFill/>
          <a:ln w="9525">
            <a:noFill/>
          </a:ln>
        </p:spPr>
        <p:txBody>
          <a:bodyPr wrap="square" anchor="t">
            <a:spAutoFit/>
          </a:bodyPr>
          <a:lstStyle/>
          <a:p>
            <a:pPr lvl="0">
              <a:lnSpc>
                <a:spcPct val="150000"/>
              </a:lnSpc>
            </a:pPr>
            <a:r>
              <a:rPr lang="zh-CN" altLang="en-US" sz="2800" b="1" dirty="0">
                <a:solidFill>
                  <a:srgbClr val="DF3C09"/>
                </a:solidFill>
                <a:latin typeface="楷体" panose="02010609060101010101" pitchFamily="49" charset="-122"/>
                <a:ea typeface="楷体" panose="02010609060101010101" pitchFamily="49" charset="-122"/>
              </a:rPr>
              <a:t>（</a:t>
            </a:r>
            <a:r>
              <a:rPr lang="en-US" altLang="zh-CN" sz="2800" b="1" dirty="0">
                <a:solidFill>
                  <a:srgbClr val="DF3C09"/>
                </a:solidFill>
                <a:latin typeface="楷体" panose="02010609060101010101" pitchFamily="49" charset="-122"/>
                <a:ea typeface="楷体" panose="02010609060101010101" pitchFamily="49" charset="-122"/>
              </a:rPr>
              <a:t>4</a:t>
            </a:r>
            <a:r>
              <a:rPr lang="zh-CN" altLang="en-US" sz="2800" b="1" dirty="0">
                <a:solidFill>
                  <a:srgbClr val="DF3C09"/>
                </a:solidFill>
                <a:latin typeface="楷体" panose="02010609060101010101" pitchFamily="49" charset="-122"/>
                <a:ea typeface="楷体" panose="02010609060101010101" pitchFamily="49" charset="-122"/>
              </a:rPr>
              <a:t>）变址、基址寻址及其变化</a:t>
            </a:r>
            <a:endParaRPr kumimoji="0" lang="en-US" altLang="zh-CN" sz="2800" b="1" i="0" u="none" strike="noStrike" kern="1200" cap="none" spc="0" normalizeH="0" baseline="0" noProof="0" dirty="0">
              <a:ln>
                <a:noFill/>
              </a:ln>
              <a:solidFill>
                <a:srgbClr val="DF3C09"/>
              </a:solidFill>
              <a:effectLst/>
              <a:uLnTx/>
              <a:uFillTx/>
              <a:latin typeface="楷体" panose="02010609060101010101" pitchFamily="49" charset="-122"/>
              <a:ea typeface="楷体" panose="02010609060101010101" pitchFamily="49" charset="-122"/>
              <a:cs typeface="+mn-cs"/>
            </a:endParaRPr>
          </a:p>
        </p:txBody>
      </p:sp>
      <p:sp>
        <p:nvSpPr>
          <p:cNvPr id="16" name="Text Box 4"/>
          <p:cNvSpPr txBox="1"/>
          <p:nvPr/>
        </p:nvSpPr>
        <p:spPr>
          <a:xfrm>
            <a:off x="310430" y="1350971"/>
            <a:ext cx="8523139" cy="5161991"/>
          </a:xfrm>
          <a:prstGeom prst="rect">
            <a:avLst/>
          </a:prstGeom>
          <a:noFill/>
          <a:ln w="9525">
            <a:noFill/>
          </a:ln>
        </p:spPr>
        <p:txBody>
          <a:bodyPr wrap="square" anchor="t">
            <a:spAutoFit/>
          </a:bodyPr>
          <a:lstStyle/>
          <a:p>
            <a:pPr lvl="0">
              <a:lnSpc>
                <a:spcPct val="150000"/>
              </a:lnSpc>
            </a:pPr>
            <a:r>
              <a:rPr lang="zh-CN" altLang="en-US" sz="2800" b="1" dirty="0">
                <a:solidFill>
                  <a:srgbClr val="0563C1"/>
                </a:solidFill>
                <a:latin typeface="楷体" panose="02010609060101010101" pitchFamily="49" charset="-122"/>
                <a:ea typeface="楷体" panose="02010609060101010101" pitchFamily="49" charset="-122"/>
              </a:rPr>
              <a:t>② 基址寻址：</a:t>
            </a:r>
            <a:endParaRPr lang="en-US" altLang="zh-CN" sz="2800" b="1" dirty="0">
              <a:solidFill>
                <a:srgbClr val="0563C1"/>
              </a:solidFill>
              <a:latin typeface="楷体" panose="02010609060101010101" pitchFamily="49" charset="-122"/>
              <a:ea typeface="楷体" panose="02010609060101010101" pitchFamily="49" charset="-122"/>
            </a:endParaRPr>
          </a:p>
          <a:p>
            <a:pPr lvl="0">
              <a:lnSpc>
                <a:spcPct val="150000"/>
              </a:lnSpc>
            </a:pPr>
            <a:r>
              <a:rPr lang="zh-CN" altLang="en-US" sz="2800" b="1" dirty="0">
                <a:solidFill>
                  <a:srgbClr val="0563C1"/>
                </a:solidFill>
                <a:latin typeface="楷体" panose="02010609060101010101" pitchFamily="49" charset="-122"/>
                <a:ea typeface="楷体" panose="02010609060101010101" pitchFamily="49" charset="-122"/>
              </a:rPr>
              <a:t>在</a:t>
            </a:r>
            <a:r>
              <a:rPr lang="en-US" altLang="zh-CN" sz="2800" b="1" dirty="0">
                <a:solidFill>
                  <a:srgbClr val="0563C1"/>
                </a:solidFill>
                <a:latin typeface="楷体" panose="02010609060101010101" pitchFamily="49" charset="-122"/>
                <a:ea typeface="楷体" panose="02010609060101010101" pitchFamily="49" charset="-122"/>
              </a:rPr>
              <a:t>8086/8088</a:t>
            </a:r>
            <a:r>
              <a:rPr lang="zh-CN" altLang="en-US" sz="2800" b="1" dirty="0">
                <a:solidFill>
                  <a:srgbClr val="0563C1"/>
                </a:solidFill>
                <a:latin typeface="楷体" panose="02010609060101010101" pitchFamily="49" charset="-122"/>
                <a:ea typeface="楷体" panose="02010609060101010101" pitchFamily="49" charset="-122"/>
              </a:rPr>
              <a:t>中使用</a:t>
            </a:r>
            <a:r>
              <a:rPr lang="en-US" altLang="zh-CN" sz="2800" b="1" dirty="0">
                <a:solidFill>
                  <a:srgbClr val="0563C1"/>
                </a:solidFill>
                <a:latin typeface="楷体" panose="02010609060101010101" pitchFamily="49" charset="-122"/>
                <a:ea typeface="楷体" panose="02010609060101010101" pitchFamily="49" charset="-122"/>
              </a:rPr>
              <a:t>BX</a:t>
            </a:r>
            <a:r>
              <a:rPr lang="zh-CN" altLang="en-US" sz="2800" b="1" dirty="0">
                <a:solidFill>
                  <a:srgbClr val="0563C1"/>
                </a:solidFill>
                <a:latin typeface="楷体" panose="02010609060101010101" pitchFamily="49" charset="-122"/>
                <a:ea typeface="楷体" panose="02010609060101010101" pitchFamily="49" charset="-122"/>
              </a:rPr>
              <a:t>（隐含使用</a:t>
            </a:r>
            <a:r>
              <a:rPr lang="en-US" altLang="zh-CN" sz="2800" b="1" dirty="0">
                <a:solidFill>
                  <a:srgbClr val="0563C1"/>
                </a:solidFill>
                <a:latin typeface="楷体" panose="02010609060101010101" pitchFamily="49" charset="-122"/>
                <a:ea typeface="楷体" panose="02010609060101010101" pitchFamily="49" charset="-122"/>
              </a:rPr>
              <a:t>DS</a:t>
            </a:r>
            <a:r>
              <a:rPr lang="zh-CN" altLang="en-US" sz="2800" b="1" dirty="0">
                <a:solidFill>
                  <a:srgbClr val="0563C1"/>
                </a:solidFill>
                <a:latin typeface="楷体" panose="02010609060101010101" pitchFamily="49" charset="-122"/>
                <a:ea typeface="楷体" panose="02010609060101010101" pitchFamily="49" charset="-122"/>
              </a:rPr>
              <a:t>段）、</a:t>
            </a:r>
            <a:r>
              <a:rPr lang="en-US" altLang="zh-CN" sz="2800" b="1" dirty="0">
                <a:solidFill>
                  <a:srgbClr val="0563C1"/>
                </a:solidFill>
                <a:latin typeface="楷体" panose="02010609060101010101" pitchFamily="49" charset="-122"/>
                <a:ea typeface="楷体" panose="02010609060101010101" pitchFamily="49" charset="-122"/>
              </a:rPr>
              <a:t>BP</a:t>
            </a:r>
            <a:r>
              <a:rPr lang="zh-CN" altLang="en-US" sz="2800" b="1" dirty="0">
                <a:solidFill>
                  <a:srgbClr val="0563C1"/>
                </a:solidFill>
                <a:latin typeface="楷体" panose="02010609060101010101" pitchFamily="49" charset="-122"/>
                <a:ea typeface="楷体" panose="02010609060101010101" pitchFamily="49" charset="-122"/>
              </a:rPr>
              <a:t>（隐含使用</a:t>
            </a:r>
            <a:r>
              <a:rPr lang="en-US" altLang="zh-CN" sz="2800" b="1" dirty="0">
                <a:solidFill>
                  <a:srgbClr val="0563C1"/>
                </a:solidFill>
                <a:latin typeface="楷体" panose="02010609060101010101" pitchFamily="49" charset="-122"/>
                <a:ea typeface="楷体" panose="02010609060101010101" pitchFamily="49" charset="-122"/>
              </a:rPr>
              <a:t>SS</a:t>
            </a:r>
            <a:r>
              <a:rPr lang="zh-CN" altLang="en-US" sz="2800" b="1" dirty="0">
                <a:solidFill>
                  <a:srgbClr val="0563C1"/>
                </a:solidFill>
                <a:latin typeface="楷体" panose="02010609060101010101" pitchFamily="49" charset="-122"/>
                <a:ea typeface="楷体" panose="02010609060101010101" pitchFamily="49" charset="-122"/>
              </a:rPr>
              <a:t>段）</a:t>
            </a:r>
            <a:endParaRPr lang="en-US" altLang="zh-CN" sz="2800" b="1" dirty="0">
              <a:solidFill>
                <a:srgbClr val="0563C1"/>
              </a:solidFill>
              <a:latin typeface="楷体" panose="02010609060101010101" pitchFamily="49" charset="-122"/>
              <a:ea typeface="楷体" panose="02010609060101010101" pitchFamily="49" charset="-122"/>
            </a:endParaRPr>
          </a:p>
          <a:p>
            <a:pPr lvl="0">
              <a:lnSpc>
                <a:spcPct val="150000"/>
              </a:lnSpc>
            </a:pPr>
            <a:r>
              <a:rPr lang="zh-CN" altLang="en-US" sz="2800" b="1" dirty="0">
                <a:latin typeface="楷体" panose="02010609060101010101" pitchFamily="49" charset="-122"/>
                <a:ea typeface="楷体" panose="02010609060101010101" pitchFamily="49" charset="-122"/>
              </a:rPr>
              <a:t>若指令中给出基址寄存器号和一个形式地址，基址寄存器内容（作为基准地址）与形式地址（作为位移量）相加，其和为操作数有效地址</a:t>
            </a:r>
            <a:r>
              <a:rPr lang="en-US" altLang="zh-CN" sz="2800" b="1" dirty="0">
                <a:latin typeface="楷体" panose="02010609060101010101" pitchFamily="49" charset="-122"/>
                <a:ea typeface="楷体" panose="02010609060101010101" pitchFamily="49" charset="-122"/>
              </a:rPr>
              <a:t>(</a:t>
            </a:r>
            <a:r>
              <a:rPr lang="zh-CN" altLang="en-US" sz="2800" b="1" dirty="0">
                <a:latin typeface="楷体" panose="02010609060101010101" pitchFamily="49" charset="-122"/>
                <a:ea typeface="楷体" panose="02010609060101010101" pitchFamily="49" charset="-122"/>
              </a:rPr>
              <a:t>即操作数实际地址</a:t>
            </a:r>
            <a:r>
              <a:rPr lang="en-US" altLang="zh-CN" sz="2800" b="1" dirty="0">
                <a:latin typeface="楷体" panose="02010609060101010101" pitchFamily="49" charset="-122"/>
                <a:ea typeface="楷体" panose="02010609060101010101" pitchFamily="49" charset="-122"/>
              </a:rPr>
              <a:t>)</a:t>
            </a:r>
            <a:r>
              <a:rPr lang="zh-CN" altLang="en-US" sz="2800" b="1" dirty="0">
                <a:latin typeface="楷体" panose="02010609060101010101" pitchFamily="49" charset="-122"/>
                <a:ea typeface="楷体" panose="02010609060101010101" pitchFamily="49" charset="-122"/>
              </a:rPr>
              <a:t>，按照该地址访问主存储器，该单元的内容即为操作数，这种寻址方式称为基址寻址。</a:t>
            </a:r>
            <a:endParaRPr lang="en-US" altLang="zh-CN" sz="2800" b="1" dirty="0">
              <a:latin typeface="楷体" panose="02010609060101010101" pitchFamily="49" charset="-122"/>
              <a:ea typeface="楷体" panose="020106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animEffect transition="in" filter="wipe(left)">
                                      <p:cBhvr>
                                        <p:cTn id="7" dur="500"/>
                                        <p:tgtEl>
                                          <p:spTgt spid="1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6">
                                            <p:txEl>
                                              <p:pRg st="1" end="1"/>
                                            </p:txEl>
                                          </p:spTgt>
                                        </p:tgtEl>
                                        <p:attrNameLst>
                                          <p:attrName>style.visibility</p:attrName>
                                        </p:attrNameLst>
                                      </p:cBhvr>
                                      <p:to>
                                        <p:strVal val="visible"/>
                                      </p:to>
                                    </p:set>
                                    <p:animEffect transition="in" filter="wipe(left)">
                                      <p:cBhvr>
                                        <p:cTn id="12" dur="500"/>
                                        <p:tgtEl>
                                          <p:spTgt spid="1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6">
                                            <p:txEl>
                                              <p:pRg st="2" end="2"/>
                                            </p:txEl>
                                          </p:spTgt>
                                        </p:tgtEl>
                                        <p:attrNameLst>
                                          <p:attrName>style.visibility</p:attrName>
                                        </p:attrNameLst>
                                      </p:cBhvr>
                                      <p:to>
                                        <p:strVal val="visible"/>
                                      </p:to>
                                    </p:set>
                                    <p:animEffect transition="in" filter="wipe(left)">
                                      <p:cBhvr>
                                        <p:cTn id="17" dur="500"/>
                                        <p:tgtEl>
                                          <p:spTgt spid="1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uild="p"/>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9165780" cy="6909474"/>
          </a:xfrm>
          <a:prstGeom prst="rect">
            <a:avLst/>
          </a:prstGeom>
        </p:spPr>
      </p:pic>
      <p:sp>
        <p:nvSpPr>
          <p:cNvPr id="22" name="矩形 21"/>
          <p:cNvSpPr/>
          <p:nvPr/>
        </p:nvSpPr>
        <p:spPr>
          <a:xfrm>
            <a:off x="-7936" y="8443"/>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dirty="0"/>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1" i="0" u="none" strike="noStrike" kern="1200" cap="none" spc="0" normalizeH="0" baseline="0" noProof="0" dirty="0">
                <a:ln>
                  <a:noFill/>
                </a:ln>
                <a:solidFill>
                  <a:prstClr val="white"/>
                </a:solidFill>
                <a:effectLst/>
                <a:uLnTx/>
                <a:uFillTx/>
                <a:latin typeface="隶书" panose="02010509060101010101" pitchFamily="49" charset="-122"/>
                <a:ea typeface="隶书" panose="02010509060101010101" pitchFamily="49" charset="-122"/>
                <a:cs typeface="+mn-cs"/>
              </a:rPr>
              <a:t>二、寻址方式</a:t>
            </a:r>
            <a:endParaRPr kumimoji="0" lang="zh-CN" altLang="en-US" sz="2800" b="1" i="0" u="none" strike="noStrike" kern="1200" cap="none" spc="0" normalizeH="0" baseline="0" noProof="0" dirty="0">
              <a:ln>
                <a:noFill/>
              </a:ln>
              <a:solidFill>
                <a:prstClr val="white"/>
              </a:solidFill>
              <a:effectLst/>
              <a:uLnTx/>
              <a:uFillTx/>
              <a:latin typeface="隶书" panose="02010509060101010101" pitchFamily="49" charset="-122"/>
              <a:ea typeface="隶书" panose="02010509060101010101" pitchFamily="49" charset="-122"/>
              <a:cs typeface="+mn-cs"/>
            </a:endParaRPr>
          </a:p>
        </p:txBody>
      </p:sp>
      <p:cxnSp>
        <p:nvCxnSpPr>
          <p:cNvPr id="31" name="直接连接符 30"/>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defRPr/>
            </a:pPr>
            <a:fld id="{2CE8D6F4-13F0-4F92-B32F-97D3488FAF7F}" type="datetime1">
              <a:rPr kumimoji="0" lang="zh-CN" altLang="en-US" sz="1200" b="0" i="0" u="none" strike="noStrike" kern="1200" cap="none" spc="0" normalizeH="0" baseline="0" noProof="0" smtClean="0">
                <a:ln>
                  <a:noFill/>
                </a:ln>
                <a:solidFill>
                  <a:prstClr val="black">
                    <a:tint val="75000"/>
                  </a:prstClr>
                </a:solidFill>
                <a:effectLst/>
                <a:uLnTx/>
                <a:uFillTx/>
                <a:latin typeface="Calibri" panose="020F0502020204030204"/>
                <a:ea typeface="等线" panose="02010600030101010101" pitchFamily="2" charset="-122"/>
                <a:cs typeface="+mn-cs"/>
              </a:rPr>
            </a:fld>
            <a:endParaRPr kumimoji="0" lang="zh-CN" altLang="en-US" sz="1200" b="0" i="0" u="none" strike="noStrike" kern="1200" cap="none" spc="0" normalizeH="0" baseline="0" noProof="0" dirty="0">
              <a:ln>
                <a:noFill/>
              </a:ln>
              <a:solidFill>
                <a:prstClr val="black">
                  <a:tint val="75000"/>
                </a:prstClr>
              </a:solidFill>
              <a:effectLst/>
              <a:uLnTx/>
              <a:uFillTx/>
              <a:latin typeface="Calibri" panose="020F0502020204030204"/>
              <a:ea typeface="等线"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rPr>
              <a:t>计算机组成原理</a:t>
            </a:r>
            <a:r>
              <a:rPr kumimoji="0" lang="en-US" altLang="zh-CN" sz="12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rPr>
              <a:t>--</a:t>
            </a:r>
            <a:r>
              <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rPr>
              <a:t>第二章 指令系统</a:t>
            </a:r>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endParaRPr>
          </a:p>
        </p:txBody>
      </p:sp>
      <p:sp>
        <p:nvSpPr>
          <p:cNvPr id="8" name="灯片编号占位符 7"/>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CD331227-691F-4B7F-8493-F4368ED92163}" type="slidenum">
              <a:rPr kumimoji="0" lang="zh-CN" altLang="en-US" sz="1200" b="0" i="0" u="none" strike="noStrike" kern="1200" cap="none" spc="0" normalizeH="0" baseline="0" noProof="0" smtClean="0">
                <a:ln>
                  <a:noFill/>
                </a:ln>
                <a:solidFill>
                  <a:prstClr val="black">
                    <a:tint val="75000"/>
                  </a:prstClr>
                </a:solidFill>
                <a:effectLst/>
                <a:uLnTx/>
                <a:uFillTx/>
                <a:latin typeface="Calibri" panose="020F0502020204030204"/>
                <a:ea typeface="等线" panose="02010600030101010101" pitchFamily="2" charset="-122"/>
                <a:cs typeface="+mn-cs"/>
              </a:rPr>
            </a:fld>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endParaRPr>
          </a:p>
        </p:txBody>
      </p:sp>
      <p:sp>
        <p:nvSpPr>
          <p:cNvPr id="17" name="Text Box 4"/>
          <p:cNvSpPr txBox="1"/>
          <p:nvPr/>
        </p:nvSpPr>
        <p:spPr>
          <a:xfrm>
            <a:off x="141423" y="815398"/>
            <a:ext cx="6723833" cy="637675"/>
          </a:xfrm>
          <a:prstGeom prst="rect">
            <a:avLst/>
          </a:prstGeom>
          <a:noFill/>
          <a:ln w="9525">
            <a:noFill/>
          </a:ln>
        </p:spPr>
        <p:txBody>
          <a:bodyPr wrap="square" anchor="t">
            <a:spAutoFit/>
          </a:bodyPr>
          <a:lstStyle/>
          <a:p>
            <a:pPr lvl="0">
              <a:lnSpc>
                <a:spcPct val="150000"/>
              </a:lnSpc>
            </a:pPr>
            <a:r>
              <a:rPr lang="zh-CN" altLang="en-US" sz="2800" b="1" dirty="0">
                <a:solidFill>
                  <a:srgbClr val="DF3C09"/>
                </a:solidFill>
                <a:latin typeface="楷体" panose="02010609060101010101" pitchFamily="49" charset="-122"/>
                <a:ea typeface="楷体" panose="02010609060101010101" pitchFamily="49" charset="-122"/>
              </a:rPr>
              <a:t>（</a:t>
            </a:r>
            <a:r>
              <a:rPr lang="en-US" altLang="zh-CN" sz="2800" b="1" dirty="0">
                <a:solidFill>
                  <a:srgbClr val="DF3C09"/>
                </a:solidFill>
                <a:latin typeface="楷体" panose="02010609060101010101" pitchFamily="49" charset="-122"/>
                <a:ea typeface="楷体" panose="02010609060101010101" pitchFamily="49" charset="-122"/>
              </a:rPr>
              <a:t>4</a:t>
            </a:r>
            <a:r>
              <a:rPr lang="zh-CN" altLang="en-US" sz="2800" b="1" dirty="0">
                <a:solidFill>
                  <a:srgbClr val="DF3C09"/>
                </a:solidFill>
                <a:latin typeface="楷体" panose="02010609060101010101" pitchFamily="49" charset="-122"/>
                <a:ea typeface="楷体" panose="02010609060101010101" pitchFamily="49" charset="-122"/>
              </a:rPr>
              <a:t>）变址、基址寻址及其变化</a:t>
            </a:r>
            <a:endParaRPr kumimoji="0" lang="en-US" altLang="zh-CN" sz="2800" b="1" i="0" u="none" strike="noStrike" kern="1200" cap="none" spc="0" normalizeH="0" baseline="0" noProof="0" dirty="0">
              <a:ln>
                <a:noFill/>
              </a:ln>
              <a:solidFill>
                <a:srgbClr val="DF3C09"/>
              </a:solidFill>
              <a:effectLst/>
              <a:uLnTx/>
              <a:uFillTx/>
              <a:latin typeface="楷体" panose="02010609060101010101" pitchFamily="49" charset="-122"/>
              <a:ea typeface="楷体" panose="02010609060101010101" pitchFamily="49" charset="-122"/>
              <a:cs typeface="+mn-cs"/>
            </a:endParaRPr>
          </a:p>
        </p:txBody>
      </p:sp>
      <p:sp>
        <p:nvSpPr>
          <p:cNvPr id="111" name="Text Box 4"/>
          <p:cNvSpPr txBox="1"/>
          <p:nvPr/>
        </p:nvSpPr>
        <p:spPr>
          <a:xfrm>
            <a:off x="228581" y="1313822"/>
            <a:ext cx="8953071" cy="1384995"/>
          </a:xfrm>
          <a:prstGeom prst="rect">
            <a:avLst/>
          </a:prstGeom>
          <a:noFill/>
          <a:ln w="9525">
            <a:noFill/>
          </a:ln>
        </p:spPr>
        <p:txBody>
          <a:bodyPr wrap="square" anchor="t">
            <a:spAutoFit/>
          </a:bodyPr>
          <a:lstStyle/>
          <a:p>
            <a:pPr lvl="0"/>
            <a:r>
              <a:rPr lang="zh-CN" altLang="en-US" sz="2800" b="1" dirty="0">
                <a:latin typeface="楷体" panose="02010609060101010101" pitchFamily="49" charset="-122"/>
                <a:ea typeface="楷体" panose="02010609060101010101" pitchFamily="49" charset="-122"/>
              </a:rPr>
              <a:t>指令中为获得某个操作数地址给出了两个信息：</a:t>
            </a:r>
            <a:endParaRPr lang="en-US" altLang="zh-CN" sz="2800" b="1" dirty="0">
              <a:latin typeface="楷体" panose="02010609060101010101" pitchFamily="49" charset="-122"/>
              <a:ea typeface="楷体" panose="02010609060101010101" pitchFamily="49" charset="-122"/>
            </a:endParaRPr>
          </a:p>
          <a:p>
            <a:pPr lvl="0"/>
            <a:r>
              <a:rPr lang="zh-CN" altLang="en-US" sz="2800" b="1" dirty="0">
                <a:solidFill>
                  <a:srgbClr val="DF3C09"/>
                </a:solidFill>
                <a:latin typeface="楷体" panose="02010609060101010101" pitchFamily="49" charset="-122"/>
                <a:ea typeface="楷体" panose="02010609060101010101" pitchFamily="49" charset="-122"/>
              </a:rPr>
              <a:t>形式地址</a:t>
            </a:r>
            <a:r>
              <a:rPr lang="en-US" altLang="zh-CN" sz="2800" b="1" dirty="0">
                <a:solidFill>
                  <a:srgbClr val="DF3C09"/>
                </a:solidFill>
                <a:latin typeface="楷体" panose="02010609060101010101" pitchFamily="49" charset="-122"/>
                <a:ea typeface="楷体" panose="02010609060101010101" pitchFamily="49" charset="-122"/>
              </a:rPr>
              <a:t>D</a:t>
            </a:r>
            <a:r>
              <a:rPr lang="zh-CN" altLang="en-US" sz="2800" b="1" dirty="0">
                <a:solidFill>
                  <a:srgbClr val="DF3C09"/>
                </a:solidFill>
                <a:latin typeface="楷体" panose="02010609060101010101" pitchFamily="49" charset="-122"/>
                <a:ea typeface="楷体" panose="02010609060101010101" pitchFamily="49" charset="-122"/>
              </a:rPr>
              <a:t>，基址寄存器</a:t>
            </a:r>
            <a:r>
              <a:rPr lang="en-US" altLang="zh-CN" sz="2800" b="1" dirty="0">
                <a:solidFill>
                  <a:srgbClr val="DF3C09"/>
                </a:solidFill>
                <a:latin typeface="楷体" panose="02010609060101010101" pitchFamily="49" charset="-122"/>
                <a:ea typeface="楷体" panose="02010609060101010101" pitchFamily="49" charset="-122"/>
              </a:rPr>
              <a:t>R</a:t>
            </a:r>
            <a:r>
              <a:rPr lang="en-US" altLang="zh-CN" sz="2800" b="1" baseline="-25000" dirty="0">
                <a:solidFill>
                  <a:srgbClr val="DF3C09"/>
                </a:solidFill>
                <a:latin typeface="楷体" panose="02010609060101010101" pitchFamily="49" charset="-122"/>
                <a:ea typeface="楷体" panose="02010609060101010101" pitchFamily="49" charset="-122"/>
              </a:rPr>
              <a:t>B</a:t>
            </a:r>
            <a:r>
              <a:rPr lang="zh-CN" altLang="en-US" sz="2800" b="1" dirty="0">
                <a:latin typeface="楷体" panose="02010609060101010101" pitchFamily="49" charset="-122"/>
                <a:ea typeface="楷体" panose="02010609060101010101" pitchFamily="49" charset="-122"/>
              </a:rPr>
              <a:t>。有效地址</a:t>
            </a:r>
            <a:r>
              <a:rPr lang="en-US" altLang="zh-CN" sz="2800" b="1" dirty="0">
                <a:latin typeface="楷体" panose="02010609060101010101" pitchFamily="49" charset="-122"/>
                <a:ea typeface="楷体" panose="02010609060101010101" pitchFamily="49" charset="-122"/>
              </a:rPr>
              <a:t>A= D+(RB)= D+N</a:t>
            </a:r>
            <a:r>
              <a:rPr lang="zh-CN" altLang="en-US" sz="2800" b="1" dirty="0">
                <a:latin typeface="楷体" panose="02010609060101010101" pitchFamily="49" charset="-122"/>
                <a:ea typeface="楷体" panose="02010609060101010101" pitchFamily="49" charset="-122"/>
              </a:rPr>
              <a:t>，根据</a:t>
            </a:r>
            <a:r>
              <a:rPr lang="en-US" altLang="zh-CN" sz="2800" b="1" dirty="0">
                <a:latin typeface="楷体" panose="02010609060101010101" pitchFamily="49" charset="-122"/>
                <a:ea typeface="楷体" panose="02010609060101010101" pitchFamily="49" charset="-122"/>
              </a:rPr>
              <a:t>A</a:t>
            </a:r>
            <a:r>
              <a:rPr lang="zh-CN" altLang="en-US" sz="2800" b="1" dirty="0">
                <a:latin typeface="楷体" panose="02010609060101010101" pitchFamily="49" charset="-122"/>
                <a:ea typeface="楷体" panose="02010609060101010101" pitchFamily="49" charset="-122"/>
              </a:rPr>
              <a:t>访问主存储器，读写操作数</a:t>
            </a:r>
            <a:r>
              <a:rPr lang="en-US" altLang="zh-CN" sz="2800" b="1" dirty="0">
                <a:latin typeface="楷体" panose="02010609060101010101" pitchFamily="49" charset="-122"/>
                <a:ea typeface="楷体" panose="02010609060101010101" pitchFamily="49" charset="-122"/>
              </a:rPr>
              <a:t>S</a:t>
            </a:r>
            <a:r>
              <a:rPr lang="zh-CN" altLang="en-US" sz="2800" b="1" dirty="0">
                <a:latin typeface="楷体" panose="02010609060101010101" pitchFamily="49" charset="-122"/>
                <a:ea typeface="楷体" panose="02010609060101010101" pitchFamily="49" charset="-122"/>
              </a:rPr>
              <a:t>。</a:t>
            </a:r>
            <a:endParaRPr lang="zh-CN" altLang="en-US" sz="2800" b="1" dirty="0">
              <a:latin typeface="楷体" panose="02010609060101010101" pitchFamily="49" charset="-122"/>
              <a:ea typeface="楷体" panose="02010609060101010101" pitchFamily="49" charset="-122"/>
            </a:endParaRPr>
          </a:p>
        </p:txBody>
      </p:sp>
      <p:sp>
        <p:nvSpPr>
          <p:cNvPr id="19" name="Line 78"/>
          <p:cNvSpPr>
            <a:spLocks noChangeShapeType="1"/>
          </p:cNvSpPr>
          <p:nvPr/>
        </p:nvSpPr>
        <p:spPr bwMode="auto">
          <a:xfrm flipH="1">
            <a:off x="2919872" y="3431102"/>
            <a:ext cx="2" cy="368584"/>
          </a:xfrm>
          <a:prstGeom prst="line">
            <a:avLst/>
          </a:prstGeom>
          <a:noFill/>
          <a:ln w="38100">
            <a:solidFill>
              <a:srgbClr val="000000"/>
            </a:solidFill>
            <a:round/>
            <a:headEnd type="none" w="med" len="med"/>
            <a:tailEnd type="none" w="med" len="me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20" name="Line 78"/>
          <p:cNvSpPr>
            <a:spLocks noChangeShapeType="1"/>
          </p:cNvSpPr>
          <p:nvPr/>
        </p:nvSpPr>
        <p:spPr bwMode="auto">
          <a:xfrm>
            <a:off x="5252884" y="4162369"/>
            <a:ext cx="1047222" cy="5071"/>
          </a:xfrm>
          <a:prstGeom prst="line">
            <a:avLst/>
          </a:prstGeom>
          <a:noFill/>
          <a:ln w="38100">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sz="2400" dirty="0">
              <a:latin typeface="楷体" panose="02010609060101010101" pitchFamily="49" charset="-122"/>
              <a:ea typeface="楷体" panose="02010609060101010101" pitchFamily="49" charset="-122"/>
            </a:endParaRPr>
          </a:p>
        </p:txBody>
      </p:sp>
      <p:sp>
        <p:nvSpPr>
          <p:cNvPr id="23" name="Text Box 74"/>
          <p:cNvSpPr txBox="1">
            <a:spLocks noChangeArrowheads="1"/>
          </p:cNvSpPr>
          <p:nvPr/>
        </p:nvSpPr>
        <p:spPr bwMode="auto">
          <a:xfrm>
            <a:off x="1758436" y="3978070"/>
            <a:ext cx="69295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2800" dirty="0">
                <a:latin typeface="楷体" panose="02010609060101010101" pitchFamily="49" charset="-122"/>
                <a:ea typeface="楷体" panose="02010609060101010101" pitchFamily="49" charset="-122"/>
              </a:rPr>
              <a:t>R</a:t>
            </a:r>
            <a:r>
              <a:rPr lang="en-US" altLang="zh-CN" sz="2800" baseline="-25000" dirty="0">
                <a:latin typeface="楷体" panose="02010609060101010101" pitchFamily="49" charset="-122"/>
                <a:ea typeface="楷体" panose="02010609060101010101" pitchFamily="49" charset="-122"/>
              </a:rPr>
              <a:t>B</a:t>
            </a:r>
            <a:endParaRPr lang="en-US" altLang="zh-CN" sz="2800" dirty="0">
              <a:latin typeface="楷体" panose="02010609060101010101" pitchFamily="49" charset="-122"/>
              <a:ea typeface="楷体" panose="02010609060101010101" pitchFamily="49" charset="-122"/>
            </a:endParaRPr>
          </a:p>
        </p:txBody>
      </p:sp>
      <p:sp>
        <p:nvSpPr>
          <p:cNvPr id="24" name="Text Box 74"/>
          <p:cNvSpPr txBox="1">
            <a:spLocks noChangeArrowheads="1"/>
          </p:cNvSpPr>
          <p:nvPr/>
        </p:nvSpPr>
        <p:spPr bwMode="auto">
          <a:xfrm>
            <a:off x="2427574" y="3986304"/>
            <a:ext cx="1047221" cy="523220"/>
          </a:xfrm>
          <a:prstGeom prst="rect">
            <a:avLst/>
          </a:prstGeom>
          <a:solidFill>
            <a:schemeClr val="bg1"/>
          </a:solidFill>
          <a:ln w="38100">
            <a:solidFill>
              <a:schemeClr val="tx1"/>
            </a:solidFill>
          </a:ln>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algn="ctr">
              <a:spcBef>
                <a:spcPct val="50000"/>
              </a:spcBef>
            </a:pPr>
            <a:r>
              <a:rPr lang="en-US" altLang="zh-CN" sz="2800" dirty="0">
                <a:latin typeface="楷体" panose="02010609060101010101" pitchFamily="49" charset="-122"/>
                <a:ea typeface="楷体" panose="02010609060101010101" pitchFamily="49" charset="-122"/>
              </a:rPr>
              <a:t>N </a:t>
            </a:r>
            <a:endParaRPr lang="en-US" altLang="zh-CN" sz="2800" dirty="0">
              <a:latin typeface="楷体" panose="02010609060101010101" pitchFamily="49" charset="-122"/>
              <a:ea typeface="楷体" panose="02010609060101010101" pitchFamily="49" charset="-122"/>
            </a:endParaRPr>
          </a:p>
        </p:txBody>
      </p:sp>
      <p:grpSp>
        <p:nvGrpSpPr>
          <p:cNvPr id="25" name="Group 67"/>
          <p:cNvGrpSpPr/>
          <p:nvPr/>
        </p:nvGrpSpPr>
        <p:grpSpPr bwMode="auto">
          <a:xfrm>
            <a:off x="6743035" y="3226028"/>
            <a:ext cx="1772315" cy="1600200"/>
            <a:chOff x="4128" y="528"/>
            <a:chExt cx="720" cy="1008"/>
          </a:xfrm>
        </p:grpSpPr>
        <p:sp>
          <p:nvSpPr>
            <p:cNvPr id="26" name="Rectangle 71"/>
            <p:cNvSpPr>
              <a:spLocks noChangeArrowheads="1"/>
            </p:cNvSpPr>
            <p:nvPr/>
          </p:nvSpPr>
          <p:spPr bwMode="auto">
            <a:xfrm>
              <a:off x="4128" y="528"/>
              <a:ext cx="720" cy="1008"/>
            </a:xfrm>
            <a:prstGeom prst="rect">
              <a:avLst/>
            </a:prstGeom>
            <a:solidFill>
              <a:srgbClr val="FFFFFF"/>
            </a:solidFill>
            <a:ln w="38100">
              <a:solidFill>
                <a:srgbClr val="000000"/>
              </a:solidFill>
              <a:miter lim="800000"/>
            </a:ln>
          </p:spPr>
          <p:txBody>
            <a:bodyPr wrap="none" anchor="ct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endParaRPr lang="zh-CN" altLang="en-US" sz="2400">
                <a:latin typeface="楷体" panose="02010609060101010101" pitchFamily="49" charset="-122"/>
                <a:ea typeface="楷体" panose="02010609060101010101" pitchFamily="49" charset="-122"/>
              </a:endParaRPr>
            </a:p>
          </p:txBody>
        </p:sp>
        <p:sp>
          <p:nvSpPr>
            <p:cNvPr id="27" name="Line 72"/>
            <p:cNvSpPr>
              <a:spLocks noChangeShapeType="1"/>
            </p:cNvSpPr>
            <p:nvPr/>
          </p:nvSpPr>
          <p:spPr bwMode="auto">
            <a:xfrm>
              <a:off x="4128" y="864"/>
              <a:ext cx="720" cy="1"/>
            </a:xfrm>
            <a:prstGeom prst="line">
              <a:avLst/>
            </a:prstGeom>
            <a:noFill/>
            <a:ln w="38100">
              <a:solidFill>
                <a:srgbClr val="000000"/>
              </a:solidFill>
              <a:roun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28" name="Line 73"/>
            <p:cNvSpPr>
              <a:spLocks noChangeShapeType="1"/>
            </p:cNvSpPr>
            <p:nvPr/>
          </p:nvSpPr>
          <p:spPr bwMode="auto">
            <a:xfrm>
              <a:off x="4128" y="1200"/>
              <a:ext cx="720" cy="1"/>
            </a:xfrm>
            <a:prstGeom prst="line">
              <a:avLst/>
            </a:prstGeom>
            <a:noFill/>
            <a:ln w="38100">
              <a:solidFill>
                <a:srgbClr val="000000"/>
              </a:solidFill>
              <a:roun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grpSp>
      <p:sp>
        <p:nvSpPr>
          <p:cNvPr id="29" name="Text Box 74"/>
          <p:cNvSpPr txBox="1">
            <a:spLocks noChangeArrowheads="1"/>
          </p:cNvSpPr>
          <p:nvPr/>
        </p:nvSpPr>
        <p:spPr bwMode="auto">
          <a:xfrm>
            <a:off x="6713520" y="2729539"/>
            <a:ext cx="177231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2800" dirty="0">
                <a:latin typeface="楷体" panose="02010609060101010101" pitchFamily="49" charset="-122"/>
                <a:ea typeface="楷体" panose="02010609060101010101" pitchFamily="49" charset="-122"/>
              </a:rPr>
              <a:t>主存</a:t>
            </a:r>
            <a:endParaRPr lang="en-US" altLang="zh-CN" sz="2800" dirty="0">
              <a:latin typeface="楷体" panose="02010609060101010101" pitchFamily="49" charset="-122"/>
              <a:ea typeface="楷体" panose="02010609060101010101" pitchFamily="49" charset="-122"/>
            </a:endParaRPr>
          </a:p>
        </p:txBody>
      </p:sp>
      <p:sp>
        <p:nvSpPr>
          <p:cNvPr id="35" name="Text Box 74"/>
          <p:cNvSpPr txBox="1">
            <a:spLocks noChangeArrowheads="1"/>
          </p:cNvSpPr>
          <p:nvPr/>
        </p:nvSpPr>
        <p:spPr bwMode="auto">
          <a:xfrm>
            <a:off x="6743035" y="3759428"/>
            <a:ext cx="177231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2800" dirty="0">
                <a:latin typeface="楷体" panose="02010609060101010101" pitchFamily="49" charset="-122"/>
                <a:ea typeface="楷体" panose="02010609060101010101" pitchFamily="49" charset="-122"/>
              </a:rPr>
              <a:t>操作数</a:t>
            </a:r>
            <a:r>
              <a:rPr lang="en-US" altLang="zh-CN" sz="2800" dirty="0">
                <a:latin typeface="楷体" panose="02010609060101010101" pitchFamily="49" charset="-122"/>
                <a:ea typeface="楷体" panose="02010609060101010101" pitchFamily="49" charset="-122"/>
              </a:rPr>
              <a:t>S</a:t>
            </a:r>
            <a:endParaRPr lang="en-US" altLang="zh-CN" sz="2800" dirty="0">
              <a:latin typeface="楷体" panose="02010609060101010101" pitchFamily="49" charset="-122"/>
              <a:ea typeface="楷体" panose="02010609060101010101" pitchFamily="49" charset="-122"/>
            </a:endParaRPr>
          </a:p>
        </p:txBody>
      </p:sp>
      <p:sp>
        <p:nvSpPr>
          <p:cNvPr id="36" name="Text Box 74"/>
          <p:cNvSpPr txBox="1">
            <a:spLocks noChangeArrowheads="1"/>
          </p:cNvSpPr>
          <p:nvPr/>
        </p:nvSpPr>
        <p:spPr bwMode="auto">
          <a:xfrm>
            <a:off x="5262589" y="3696482"/>
            <a:ext cx="121323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dirty="0">
                <a:latin typeface="楷体" panose="02010609060101010101" pitchFamily="49" charset="-122"/>
                <a:ea typeface="楷体" panose="02010609060101010101" pitchFamily="49" charset="-122"/>
              </a:rPr>
              <a:t>A=D+N</a:t>
            </a:r>
            <a:endParaRPr lang="en-US" altLang="zh-CN" sz="2800" dirty="0">
              <a:latin typeface="楷体" panose="02010609060101010101" pitchFamily="49" charset="-122"/>
              <a:ea typeface="楷体" panose="02010609060101010101" pitchFamily="49" charset="-122"/>
            </a:endParaRPr>
          </a:p>
        </p:txBody>
      </p:sp>
      <p:sp>
        <p:nvSpPr>
          <p:cNvPr id="37" name="Text Box 74"/>
          <p:cNvSpPr txBox="1">
            <a:spLocks noChangeArrowheads="1"/>
          </p:cNvSpPr>
          <p:nvPr/>
        </p:nvSpPr>
        <p:spPr bwMode="auto">
          <a:xfrm>
            <a:off x="6320211" y="3799686"/>
            <a:ext cx="77892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dirty="0">
                <a:latin typeface="楷体" panose="02010609060101010101" pitchFamily="49" charset="-122"/>
                <a:ea typeface="楷体" panose="02010609060101010101" pitchFamily="49" charset="-122"/>
              </a:rPr>
              <a:t>A</a:t>
            </a:r>
            <a:endParaRPr lang="en-US" altLang="zh-CN" sz="2800" dirty="0">
              <a:latin typeface="楷体" panose="02010609060101010101" pitchFamily="49" charset="-122"/>
              <a:ea typeface="楷体" panose="02010609060101010101" pitchFamily="49" charset="-122"/>
            </a:endParaRPr>
          </a:p>
        </p:txBody>
      </p:sp>
      <p:grpSp>
        <p:nvGrpSpPr>
          <p:cNvPr id="2" name="组合 1"/>
          <p:cNvGrpSpPr/>
          <p:nvPr/>
        </p:nvGrpSpPr>
        <p:grpSpPr>
          <a:xfrm>
            <a:off x="358441" y="2897186"/>
            <a:ext cx="4071939" cy="531814"/>
            <a:chOff x="262071" y="3428995"/>
            <a:chExt cx="4071939" cy="531814"/>
          </a:xfrm>
        </p:grpSpPr>
        <p:grpSp>
          <p:nvGrpSpPr>
            <p:cNvPr id="14" name="Group 21"/>
            <p:cNvGrpSpPr/>
            <p:nvPr/>
          </p:nvGrpSpPr>
          <p:grpSpPr bwMode="auto">
            <a:xfrm>
              <a:off x="262071" y="3428995"/>
              <a:ext cx="4071939" cy="531814"/>
              <a:chOff x="1248" y="2208"/>
              <a:chExt cx="2565" cy="335"/>
            </a:xfrm>
          </p:grpSpPr>
          <p:sp>
            <p:nvSpPr>
              <p:cNvPr id="15" name="Text Box 22"/>
              <p:cNvSpPr txBox="1">
                <a:spLocks noChangeArrowheads="1"/>
              </p:cNvSpPr>
              <p:nvPr/>
            </p:nvSpPr>
            <p:spPr bwMode="auto">
              <a:xfrm>
                <a:off x="1248" y="2208"/>
                <a:ext cx="2565" cy="330"/>
              </a:xfrm>
              <a:prstGeom prst="rect">
                <a:avLst/>
              </a:prstGeom>
              <a:solidFill>
                <a:srgbClr val="FEFEFA"/>
              </a:solidFill>
              <a:ln w="38100">
                <a:solidFill>
                  <a:schemeClr val="tx1"/>
                </a:solidFill>
                <a:miter lim="800000"/>
                <a:headEnd type="none" w="sm" len="sm"/>
                <a:tailEnd type="none" w="sm" len="sm"/>
              </a:ln>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dirty="0">
                    <a:latin typeface="楷体" panose="02010609060101010101" pitchFamily="49" charset="-122"/>
                    <a:ea typeface="楷体" panose="02010609060101010101" pitchFamily="49" charset="-122"/>
                  </a:rPr>
                  <a:t> OP  </a:t>
                </a:r>
                <a:r>
                  <a:rPr lang="zh-CN" altLang="en-US" sz="2800" dirty="0">
                    <a:latin typeface="楷体" panose="02010609060101010101" pitchFamily="49" charset="-122"/>
                    <a:ea typeface="楷体" panose="02010609060101010101" pitchFamily="49" charset="-122"/>
                  </a:rPr>
                  <a:t>地址</a:t>
                </a:r>
                <a:r>
                  <a:rPr lang="en-US" altLang="zh-CN" sz="2800" dirty="0">
                    <a:latin typeface="楷体" panose="02010609060101010101" pitchFamily="49" charset="-122"/>
                    <a:ea typeface="楷体" panose="02010609060101010101" pitchFamily="49" charset="-122"/>
                  </a:rPr>
                  <a:t>1   R</a:t>
                </a:r>
                <a:r>
                  <a:rPr lang="en-US" altLang="zh-CN" sz="2800" baseline="-25000" dirty="0">
                    <a:latin typeface="楷体" panose="02010609060101010101" pitchFamily="49" charset="-122"/>
                    <a:ea typeface="楷体" panose="02010609060101010101" pitchFamily="49" charset="-122"/>
                  </a:rPr>
                  <a:t>B</a:t>
                </a:r>
                <a:r>
                  <a:rPr lang="en-US" altLang="zh-CN" sz="2800" dirty="0">
                    <a:latin typeface="楷体" panose="02010609060101010101" pitchFamily="49" charset="-122"/>
                    <a:ea typeface="楷体" panose="02010609060101010101" pitchFamily="49" charset="-122"/>
                  </a:rPr>
                  <a:t>    D</a:t>
                </a:r>
                <a:endParaRPr lang="en-US" altLang="zh-CN" sz="2800" dirty="0">
                  <a:latin typeface="楷体" panose="02010609060101010101" pitchFamily="49" charset="-122"/>
                  <a:ea typeface="楷体" panose="02010609060101010101" pitchFamily="49" charset="-122"/>
                </a:endParaRPr>
              </a:p>
            </p:txBody>
          </p:sp>
          <p:sp>
            <p:nvSpPr>
              <p:cNvPr id="16" name="Line 23"/>
              <p:cNvSpPr>
                <a:spLocks noChangeShapeType="1"/>
              </p:cNvSpPr>
              <p:nvPr/>
            </p:nvSpPr>
            <p:spPr bwMode="auto">
              <a:xfrm flipH="1">
                <a:off x="1755" y="2208"/>
                <a:ext cx="0" cy="335"/>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sz="2800">
                  <a:latin typeface="楷体" panose="02010609060101010101" pitchFamily="49" charset="-122"/>
                  <a:ea typeface="楷体" panose="02010609060101010101" pitchFamily="49" charset="-122"/>
                </a:endParaRPr>
              </a:p>
            </p:txBody>
          </p:sp>
          <p:sp>
            <p:nvSpPr>
              <p:cNvPr id="18" name="Line 24"/>
              <p:cNvSpPr>
                <a:spLocks noChangeShapeType="1"/>
              </p:cNvSpPr>
              <p:nvPr/>
            </p:nvSpPr>
            <p:spPr bwMode="auto">
              <a:xfrm flipH="1">
                <a:off x="2546" y="2208"/>
                <a:ext cx="0" cy="33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sz="2800">
                  <a:latin typeface="楷体" panose="02010609060101010101" pitchFamily="49" charset="-122"/>
                  <a:ea typeface="楷体" panose="02010609060101010101" pitchFamily="49" charset="-122"/>
                </a:endParaRPr>
              </a:p>
            </p:txBody>
          </p:sp>
        </p:grpSp>
        <p:sp>
          <p:nvSpPr>
            <p:cNvPr id="42" name="Line 24"/>
            <p:cNvSpPr>
              <a:spLocks noChangeShapeType="1"/>
            </p:cNvSpPr>
            <p:nvPr/>
          </p:nvSpPr>
          <p:spPr bwMode="auto">
            <a:xfrm flipH="1">
              <a:off x="3378428" y="3436933"/>
              <a:ext cx="0" cy="523876"/>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sz="2800">
                <a:latin typeface="楷体" panose="02010609060101010101" pitchFamily="49" charset="-122"/>
                <a:ea typeface="楷体" panose="02010609060101010101" pitchFamily="49" charset="-122"/>
              </a:endParaRPr>
            </a:p>
          </p:txBody>
        </p:sp>
      </p:grpSp>
      <p:sp>
        <p:nvSpPr>
          <p:cNvPr id="43" name="Line 78"/>
          <p:cNvSpPr>
            <a:spLocks noChangeShapeType="1"/>
          </p:cNvSpPr>
          <p:nvPr/>
        </p:nvSpPr>
        <p:spPr bwMode="auto">
          <a:xfrm>
            <a:off x="2022806" y="3761476"/>
            <a:ext cx="1718" cy="368584"/>
          </a:xfrm>
          <a:prstGeom prst="line">
            <a:avLst/>
          </a:prstGeom>
          <a:noFill/>
          <a:ln w="38100">
            <a:solidFill>
              <a:srgbClr val="000000"/>
            </a:solidFill>
            <a:round/>
            <a:headEnd type="none" w="med" len="med"/>
            <a:tailEnd type="triangle" w="med" len="me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44" name="Line 78"/>
          <p:cNvSpPr>
            <a:spLocks noChangeShapeType="1"/>
          </p:cNvSpPr>
          <p:nvPr/>
        </p:nvSpPr>
        <p:spPr bwMode="auto">
          <a:xfrm flipH="1" flipV="1">
            <a:off x="2022808" y="3780633"/>
            <a:ext cx="897064" cy="2381"/>
          </a:xfrm>
          <a:prstGeom prst="line">
            <a:avLst/>
          </a:prstGeom>
          <a:noFill/>
          <a:ln w="38100">
            <a:solidFill>
              <a:srgbClr val="000000"/>
            </a:solidFill>
            <a:round/>
            <a:headEnd type="none" w="med" len="med"/>
            <a:tailEnd type="none" w="med" len="me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45" name="Line 78"/>
          <p:cNvSpPr>
            <a:spLocks noChangeShapeType="1"/>
          </p:cNvSpPr>
          <p:nvPr/>
        </p:nvSpPr>
        <p:spPr bwMode="auto">
          <a:xfrm flipH="1">
            <a:off x="3877135" y="3416556"/>
            <a:ext cx="2" cy="368584"/>
          </a:xfrm>
          <a:prstGeom prst="line">
            <a:avLst/>
          </a:prstGeom>
          <a:noFill/>
          <a:ln w="38100">
            <a:solidFill>
              <a:srgbClr val="000000"/>
            </a:solidFill>
            <a:round/>
            <a:headEnd type="none" w="med" len="med"/>
            <a:tailEnd type="none" w="med" len="me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46" name="Line 78"/>
          <p:cNvSpPr>
            <a:spLocks noChangeShapeType="1"/>
          </p:cNvSpPr>
          <p:nvPr/>
        </p:nvSpPr>
        <p:spPr bwMode="auto">
          <a:xfrm>
            <a:off x="3865891" y="3778109"/>
            <a:ext cx="810530" cy="7031"/>
          </a:xfrm>
          <a:prstGeom prst="line">
            <a:avLst/>
          </a:prstGeom>
          <a:noFill/>
          <a:ln w="38100">
            <a:solidFill>
              <a:srgbClr val="000000"/>
            </a:solidFill>
            <a:round/>
            <a:headEnd type="none" w="med" len="med"/>
            <a:tailEnd type="triangle" w="med" len="me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47" name="Line 78"/>
          <p:cNvSpPr>
            <a:spLocks noChangeShapeType="1"/>
          </p:cNvSpPr>
          <p:nvPr/>
        </p:nvSpPr>
        <p:spPr bwMode="auto">
          <a:xfrm>
            <a:off x="3482730" y="4270886"/>
            <a:ext cx="1185639" cy="0"/>
          </a:xfrm>
          <a:prstGeom prst="line">
            <a:avLst/>
          </a:prstGeom>
          <a:noFill/>
          <a:ln w="38100">
            <a:solidFill>
              <a:srgbClr val="000000"/>
            </a:solidFill>
            <a:round/>
            <a:headEnd type="none" w="med" len="med"/>
            <a:tailEnd type="triangle" w="med" len="me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48" name="Text Box 74"/>
          <p:cNvSpPr txBox="1">
            <a:spLocks noChangeArrowheads="1"/>
          </p:cNvSpPr>
          <p:nvPr/>
        </p:nvSpPr>
        <p:spPr bwMode="auto">
          <a:xfrm>
            <a:off x="4727329" y="3332212"/>
            <a:ext cx="474647" cy="1384995"/>
          </a:xfrm>
          <a:prstGeom prst="rect">
            <a:avLst/>
          </a:prstGeom>
          <a:solidFill>
            <a:schemeClr val="bg1"/>
          </a:solidFill>
          <a:ln w="38100">
            <a:solidFill>
              <a:schemeClr val="tx1"/>
            </a:solidFill>
          </a:ln>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algn="ctr">
              <a:spcBef>
                <a:spcPct val="50000"/>
              </a:spcBef>
            </a:pPr>
            <a:r>
              <a:rPr lang="zh-CN" altLang="en-US" sz="2800" dirty="0">
                <a:latin typeface="楷体" panose="02010609060101010101" pitchFamily="49" charset="-122"/>
                <a:ea typeface="楷体" panose="02010609060101010101" pitchFamily="49" charset="-122"/>
              </a:rPr>
              <a:t>加法器</a:t>
            </a:r>
            <a:r>
              <a:rPr lang="en-US" altLang="zh-CN" sz="2800" dirty="0">
                <a:latin typeface="楷体" panose="02010609060101010101" pitchFamily="49" charset="-122"/>
                <a:ea typeface="楷体" panose="02010609060101010101" pitchFamily="49" charset="-122"/>
              </a:rPr>
              <a:t> </a:t>
            </a:r>
            <a:endParaRPr lang="en-US" altLang="zh-CN" sz="2800" dirty="0">
              <a:latin typeface="楷体" panose="02010609060101010101" pitchFamily="49" charset="-122"/>
              <a:ea typeface="楷体" panose="02010609060101010101" pitchFamily="49" charset="-122"/>
            </a:endParaRPr>
          </a:p>
        </p:txBody>
      </p:sp>
      <p:sp>
        <p:nvSpPr>
          <p:cNvPr id="51" name="Line 78"/>
          <p:cNvSpPr>
            <a:spLocks noChangeShapeType="1"/>
          </p:cNvSpPr>
          <p:nvPr/>
        </p:nvSpPr>
        <p:spPr bwMode="auto">
          <a:xfrm>
            <a:off x="2151508" y="5119818"/>
            <a:ext cx="3484910" cy="14794"/>
          </a:xfrm>
          <a:prstGeom prst="line">
            <a:avLst/>
          </a:prstGeom>
          <a:noFill/>
          <a:ln w="38100">
            <a:solidFill>
              <a:srgbClr val="000000"/>
            </a:solidFill>
            <a:round/>
            <a:tailEnd type="triangle" w="med" len="med"/>
          </a:ln>
          <a:extLst>
            <a:ext uri="{909E8E84-426E-40DD-AFC4-6F175D3DCCD1}">
              <a14:hiddenFill xmlns:a14="http://schemas.microsoft.com/office/drawing/2010/main">
                <a:noFill/>
              </a14:hiddenFill>
            </a:ext>
          </a:extLst>
        </p:spPr>
        <p:txBody>
          <a:bodyP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endParaRPr>
          </a:p>
        </p:txBody>
      </p:sp>
      <p:sp>
        <p:nvSpPr>
          <p:cNvPr id="52" name="Text Box 4"/>
          <p:cNvSpPr txBox="1"/>
          <p:nvPr/>
        </p:nvSpPr>
        <p:spPr>
          <a:xfrm>
            <a:off x="158551" y="4161725"/>
            <a:ext cx="2048810" cy="637675"/>
          </a:xfrm>
          <a:prstGeom prst="rect">
            <a:avLst/>
          </a:prstGeom>
          <a:noFill/>
          <a:ln w="9525">
            <a:noFill/>
          </a:ln>
        </p:spPr>
        <p:txBody>
          <a:bodyPr wrap="square" anchor="t">
            <a:spAutoFit/>
          </a:bodyPr>
          <a:lstStyle/>
          <a:p>
            <a:pPr lvl="0">
              <a:lnSpc>
                <a:spcPct val="150000"/>
              </a:lnSpc>
            </a:pPr>
            <a:r>
              <a:rPr lang="zh-CN" altLang="en-US" sz="2800" b="1" dirty="0">
                <a:solidFill>
                  <a:srgbClr val="0563C1"/>
                </a:solidFill>
                <a:latin typeface="楷体" panose="02010609060101010101" pitchFamily="49" charset="-122"/>
                <a:ea typeface="楷体" panose="02010609060101010101" pitchFamily="49" charset="-122"/>
              </a:rPr>
              <a:t>寻址过程</a:t>
            </a:r>
            <a:r>
              <a:rPr lang="zh-CN" altLang="en-US" sz="2800" b="1" dirty="0">
                <a:solidFill>
                  <a:prstClr val="black"/>
                </a:solidFill>
                <a:latin typeface="楷体" panose="02010609060101010101" pitchFamily="49" charset="-122"/>
                <a:ea typeface="楷体" panose="02010609060101010101" pitchFamily="49" charset="-122"/>
              </a:rPr>
              <a:t>：</a:t>
            </a:r>
            <a:endParaRPr lang="en-US" altLang="zh-CN" sz="2800" b="1" dirty="0">
              <a:solidFill>
                <a:prstClr val="black"/>
              </a:solidFill>
              <a:latin typeface="楷体" panose="02010609060101010101" pitchFamily="49" charset="-122"/>
              <a:ea typeface="楷体" panose="02010609060101010101" pitchFamily="49" charset="-122"/>
            </a:endParaRPr>
          </a:p>
        </p:txBody>
      </p:sp>
      <p:sp>
        <p:nvSpPr>
          <p:cNvPr id="54" name="Line 78"/>
          <p:cNvSpPr>
            <a:spLocks noChangeShapeType="1"/>
          </p:cNvSpPr>
          <p:nvPr/>
        </p:nvSpPr>
        <p:spPr bwMode="auto">
          <a:xfrm flipV="1">
            <a:off x="7047834" y="5412186"/>
            <a:ext cx="591047" cy="5070"/>
          </a:xfrm>
          <a:prstGeom prst="line">
            <a:avLst/>
          </a:prstGeom>
          <a:noFill/>
          <a:ln w="38100">
            <a:solidFill>
              <a:srgbClr val="000000"/>
            </a:solidFill>
            <a:round/>
            <a:tailEnd type="triangle" w="med" len="med"/>
          </a:ln>
          <a:extLst>
            <a:ext uri="{909E8E84-426E-40DD-AFC4-6F175D3DCCD1}">
              <a14:hiddenFill xmlns:a14="http://schemas.microsoft.com/office/drawing/2010/main">
                <a:noFill/>
              </a14:hiddenFill>
            </a:ext>
          </a:extLst>
        </p:spPr>
        <p:txBody>
          <a:bodyP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endParaRPr>
          </a:p>
        </p:txBody>
      </p:sp>
      <p:sp>
        <p:nvSpPr>
          <p:cNvPr id="55" name="Text Box 4"/>
          <p:cNvSpPr txBox="1"/>
          <p:nvPr/>
        </p:nvSpPr>
        <p:spPr>
          <a:xfrm>
            <a:off x="7147543" y="4824149"/>
            <a:ext cx="664279" cy="637675"/>
          </a:xfrm>
          <a:prstGeom prst="rect">
            <a:avLst/>
          </a:prstGeom>
          <a:noFill/>
          <a:ln w="9525">
            <a:noFill/>
          </a:ln>
        </p:spPr>
        <p:txBody>
          <a:bodyPr wrap="square" anchor="t">
            <a:spAutoFit/>
          </a:bodyPr>
          <a:lstStyle/>
          <a:p>
            <a:pPr marL="0" marR="0" lvl="0" indent="0" algn="l" defTabSz="457200" rtl="0" eaLnBrk="1" fontAlgn="auto" latinLnBrk="0" hangingPunct="1">
              <a:lnSpc>
                <a:spcPct val="15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M</a:t>
            </a:r>
            <a:endPar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endParaRPr>
          </a:p>
        </p:txBody>
      </p:sp>
      <p:sp>
        <p:nvSpPr>
          <p:cNvPr id="57" name="Text Box 4"/>
          <p:cNvSpPr txBox="1"/>
          <p:nvPr/>
        </p:nvSpPr>
        <p:spPr>
          <a:xfrm>
            <a:off x="179190" y="4704751"/>
            <a:ext cx="1879832" cy="637675"/>
          </a:xfrm>
          <a:prstGeom prst="rect">
            <a:avLst/>
          </a:prstGeom>
          <a:noFill/>
          <a:ln w="9525">
            <a:noFill/>
          </a:ln>
        </p:spPr>
        <p:txBody>
          <a:bodyPr wrap="square" anchor="t">
            <a:spAutoFit/>
          </a:bodyPr>
          <a:lstStyle/>
          <a:p>
            <a:pPr lvl="0">
              <a:lnSpc>
                <a:spcPct val="150000"/>
              </a:lnSpc>
            </a:pPr>
            <a:r>
              <a:rPr lang="zh-CN" altLang="en-US" sz="2800" b="1" dirty="0">
                <a:latin typeface="楷体" panose="02010609060101010101" pitchFamily="49" charset="-122"/>
                <a:ea typeface="楷体" panose="02010609060101010101" pitchFamily="49" charset="-122"/>
              </a:rPr>
              <a:t>形式地址</a:t>
            </a:r>
            <a:r>
              <a:rPr lang="en-US" altLang="zh-CN" sz="2800" b="1" dirty="0">
                <a:latin typeface="楷体" panose="02010609060101010101" pitchFamily="49" charset="-122"/>
                <a:ea typeface="楷体" panose="02010609060101010101" pitchFamily="49" charset="-122"/>
              </a:rPr>
              <a:t>D</a:t>
            </a:r>
            <a:endParaRPr lang="en-US" altLang="zh-CN" sz="2800" b="1" dirty="0">
              <a:latin typeface="楷体" panose="02010609060101010101" pitchFamily="49" charset="-122"/>
              <a:ea typeface="楷体" panose="02010609060101010101" pitchFamily="49" charset="-122"/>
            </a:endParaRPr>
          </a:p>
        </p:txBody>
      </p:sp>
      <p:sp>
        <p:nvSpPr>
          <p:cNvPr id="58" name="Line 78"/>
          <p:cNvSpPr>
            <a:spLocks noChangeShapeType="1"/>
          </p:cNvSpPr>
          <p:nvPr/>
        </p:nvSpPr>
        <p:spPr bwMode="auto">
          <a:xfrm>
            <a:off x="2441384" y="5781317"/>
            <a:ext cx="997857" cy="21"/>
          </a:xfrm>
          <a:prstGeom prst="line">
            <a:avLst/>
          </a:prstGeom>
          <a:noFill/>
          <a:ln w="38100">
            <a:solidFill>
              <a:srgbClr val="000000"/>
            </a:solidFill>
            <a:round/>
            <a:tailEnd type="triangle" w="med" len="med"/>
          </a:ln>
          <a:extLst>
            <a:ext uri="{909E8E84-426E-40DD-AFC4-6F175D3DCCD1}">
              <a14:hiddenFill xmlns:a14="http://schemas.microsoft.com/office/drawing/2010/main">
                <a:noFill/>
              </a14:hiddenFill>
            </a:ext>
          </a:extLst>
        </p:spPr>
        <p:txBody>
          <a:bodyP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endParaRPr>
          </a:p>
        </p:txBody>
      </p:sp>
      <p:sp>
        <p:nvSpPr>
          <p:cNvPr id="59" name="Text Box 4"/>
          <p:cNvSpPr txBox="1"/>
          <p:nvPr/>
        </p:nvSpPr>
        <p:spPr>
          <a:xfrm>
            <a:off x="2653901" y="5187187"/>
            <a:ext cx="664279" cy="637675"/>
          </a:xfrm>
          <a:prstGeom prst="rect">
            <a:avLst/>
          </a:prstGeom>
          <a:noFill/>
          <a:ln w="9525">
            <a:noFill/>
          </a:ln>
        </p:spPr>
        <p:txBody>
          <a:bodyPr wrap="square" anchor="t">
            <a:spAutoFit/>
          </a:bodyPr>
          <a:lstStyle/>
          <a:p>
            <a:pPr lvl="0">
              <a:lnSpc>
                <a:spcPct val="150000"/>
              </a:lnSpc>
            </a:pPr>
            <a:r>
              <a:rPr lang="en-US" altLang="zh-CN" sz="2800" b="1" dirty="0">
                <a:latin typeface="楷体" panose="02010609060101010101" pitchFamily="49" charset="-122"/>
                <a:ea typeface="楷体" panose="02010609060101010101" pitchFamily="49" charset="-122"/>
              </a:rPr>
              <a:t>R</a:t>
            </a:r>
            <a:r>
              <a:rPr lang="en-US" altLang="zh-CN" sz="2800" b="1" baseline="-25000" dirty="0">
                <a:latin typeface="楷体" panose="02010609060101010101" pitchFamily="49" charset="-122"/>
                <a:ea typeface="楷体" panose="02010609060101010101" pitchFamily="49" charset="-122"/>
              </a:rPr>
              <a:t>B</a:t>
            </a:r>
            <a:endPar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endParaRPr>
          </a:p>
        </p:txBody>
      </p:sp>
      <p:sp>
        <p:nvSpPr>
          <p:cNvPr id="60" name="Text Box 4"/>
          <p:cNvSpPr txBox="1"/>
          <p:nvPr/>
        </p:nvSpPr>
        <p:spPr>
          <a:xfrm>
            <a:off x="158550" y="5290049"/>
            <a:ext cx="2487415" cy="637675"/>
          </a:xfrm>
          <a:prstGeom prst="rect">
            <a:avLst/>
          </a:prstGeom>
          <a:noFill/>
          <a:ln w="9525">
            <a:noFill/>
          </a:ln>
        </p:spPr>
        <p:txBody>
          <a:bodyPr wrap="square" anchor="t">
            <a:spAutoFit/>
          </a:bodyPr>
          <a:lstStyle/>
          <a:p>
            <a:pPr lvl="0">
              <a:lnSpc>
                <a:spcPct val="150000"/>
              </a:lnSpc>
            </a:pPr>
            <a:r>
              <a:rPr lang="zh-CN" altLang="en-US" sz="2800" b="1" dirty="0">
                <a:latin typeface="楷体" panose="02010609060101010101" pitchFamily="49" charset="-122"/>
                <a:ea typeface="楷体" panose="02010609060101010101" pitchFamily="49" charset="-122"/>
              </a:rPr>
              <a:t>基址寄存器号</a:t>
            </a:r>
            <a:endParaRPr lang="en-US" altLang="zh-CN" sz="2800" b="1" dirty="0">
              <a:latin typeface="楷体" panose="02010609060101010101" pitchFamily="49" charset="-122"/>
              <a:ea typeface="楷体" panose="02010609060101010101" pitchFamily="49" charset="-122"/>
            </a:endParaRPr>
          </a:p>
        </p:txBody>
      </p:sp>
      <p:sp>
        <p:nvSpPr>
          <p:cNvPr id="61" name="Text Box 4"/>
          <p:cNvSpPr txBox="1"/>
          <p:nvPr/>
        </p:nvSpPr>
        <p:spPr>
          <a:xfrm>
            <a:off x="3435226" y="5290049"/>
            <a:ext cx="1919146" cy="637675"/>
          </a:xfrm>
          <a:prstGeom prst="rect">
            <a:avLst/>
          </a:prstGeom>
          <a:noFill/>
          <a:ln w="9525">
            <a:noFill/>
          </a:ln>
        </p:spPr>
        <p:txBody>
          <a:bodyPr wrap="square" anchor="t">
            <a:spAutoFit/>
          </a:bodyPr>
          <a:lstStyle/>
          <a:p>
            <a:pPr lvl="0">
              <a:lnSpc>
                <a:spcPct val="150000"/>
              </a:lnSpc>
            </a:pPr>
            <a:r>
              <a:rPr lang="zh-CN" altLang="en-US" sz="2800" b="1" dirty="0">
                <a:latin typeface="楷体" panose="02010609060101010101" pitchFamily="49" charset="-122"/>
                <a:ea typeface="楷体" panose="02010609060101010101" pitchFamily="49" charset="-122"/>
              </a:rPr>
              <a:t>基准地址</a:t>
            </a:r>
            <a:r>
              <a:rPr lang="en-US" altLang="zh-CN" sz="2800" b="1" dirty="0">
                <a:latin typeface="楷体" panose="02010609060101010101" pitchFamily="49" charset="-122"/>
                <a:ea typeface="楷体" panose="02010609060101010101" pitchFamily="49" charset="-122"/>
              </a:rPr>
              <a:t>N</a:t>
            </a:r>
            <a:endParaRPr lang="en-US" altLang="zh-CN" sz="2800" b="1" dirty="0">
              <a:latin typeface="楷体" panose="02010609060101010101" pitchFamily="49" charset="-122"/>
              <a:ea typeface="楷体" panose="02010609060101010101" pitchFamily="49" charset="-122"/>
            </a:endParaRPr>
          </a:p>
        </p:txBody>
      </p:sp>
      <p:sp>
        <p:nvSpPr>
          <p:cNvPr id="62" name="Line 78"/>
          <p:cNvSpPr>
            <a:spLocks noChangeShapeType="1"/>
          </p:cNvSpPr>
          <p:nvPr/>
        </p:nvSpPr>
        <p:spPr bwMode="auto">
          <a:xfrm flipV="1">
            <a:off x="5196127" y="5746205"/>
            <a:ext cx="456807" cy="5070"/>
          </a:xfrm>
          <a:prstGeom prst="line">
            <a:avLst/>
          </a:prstGeom>
          <a:noFill/>
          <a:ln w="38100">
            <a:solidFill>
              <a:srgbClr val="000000"/>
            </a:solidFill>
            <a:round/>
            <a:tailEnd type="triangle" w="med" len="med"/>
          </a:ln>
          <a:extLst>
            <a:ext uri="{909E8E84-426E-40DD-AFC4-6F175D3DCCD1}">
              <a14:hiddenFill xmlns:a14="http://schemas.microsoft.com/office/drawing/2010/main">
                <a:noFill/>
              </a14:hiddenFill>
            </a:ext>
          </a:extLst>
        </p:spPr>
        <p:txBody>
          <a:bodyP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endParaRPr>
          </a:p>
        </p:txBody>
      </p:sp>
      <p:sp>
        <p:nvSpPr>
          <p:cNvPr id="63" name="Line 78"/>
          <p:cNvSpPr>
            <a:spLocks noChangeShapeType="1"/>
          </p:cNvSpPr>
          <p:nvPr/>
        </p:nvSpPr>
        <p:spPr bwMode="auto">
          <a:xfrm flipV="1">
            <a:off x="5644355" y="5420417"/>
            <a:ext cx="456807" cy="5070"/>
          </a:xfrm>
          <a:prstGeom prst="line">
            <a:avLst/>
          </a:prstGeom>
          <a:noFill/>
          <a:ln w="38100">
            <a:solidFill>
              <a:srgbClr val="000000"/>
            </a:solidFill>
            <a:round/>
            <a:tailEnd type="triangle" w="med" len="med"/>
          </a:ln>
          <a:extLst>
            <a:ext uri="{909E8E84-426E-40DD-AFC4-6F175D3DCCD1}">
              <a14:hiddenFill xmlns:a14="http://schemas.microsoft.com/office/drawing/2010/main">
                <a:noFill/>
              </a14:hiddenFill>
            </a:ext>
          </a:extLst>
        </p:spPr>
        <p:txBody>
          <a:bodyP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endParaRPr>
          </a:p>
        </p:txBody>
      </p:sp>
      <p:sp>
        <p:nvSpPr>
          <p:cNvPr id="64" name="Line 78"/>
          <p:cNvSpPr>
            <a:spLocks noChangeShapeType="1"/>
          </p:cNvSpPr>
          <p:nvPr/>
        </p:nvSpPr>
        <p:spPr bwMode="auto">
          <a:xfrm flipH="1">
            <a:off x="5627193" y="5121116"/>
            <a:ext cx="9226" cy="633327"/>
          </a:xfrm>
          <a:prstGeom prst="line">
            <a:avLst/>
          </a:prstGeom>
          <a:noFill/>
          <a:ln w="38100">
            <a:solidFill>
              <a:srgbClr val="000000"/>
            </a:solidFill>
            <a:round/>
            <a:headEnd type="none" w="med" len="med"/>
            <a:tailEnd type="none" w="med" len="med"/>
          </a:ln>
          <a:extLst>
            <a:ext uri="{909E8E84-426E-40DD-AFC4-6F175D3DCCD1}">
              <a14:hiddenFill xmlns:a14="http://schemas.microsoft.com/office/drawing/2010/main">
                <a:noFill/>
              </a14:hiddenFill>
            </a:ext>
          </a:extLst>
        </p:spPr>
        <p:txBody>
          <a:bodyP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endParaRPr>
          </a:p>
        </p:txBody>
      </p:sp>
      <p:sp>
        <p:nvSpPr>
          <p:cNvPr id="66" name="Text Box 74"/>
          <p:cNvSpPr txBox="1">
            <a:spLocks noChangeArrowheads="1"/>
          </p:cNvSpPr>
          <p:nvPr/>
        </p:nvSpPr>
        <p:spPr bwMode="auto">
          <a:xfrm>
            <a:off x="6051453" y="5147208"/>
            <a:ext cx="106269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400" dirty="0">
                <a:latin typeface="楷体" panose="02010609060101010101" pitchFamily="49" charset="-122"/>
                <a:ea typeface="楷体" panose="02010609060101010101" pitchFamily="49" charset="-122"/>
              </a:rPr>
              <a:t>A=D+N</a:t>
            </a:r>
            <a:endParaRPr lang="en-US" altLang="zh-CN" sz="2400" dirty="0">
              <a:latin typeface="楷体" panose="02010609060101010101" pitchFamily="49" charset="-122"/>
              <a:ea typeface="楷体" panose="02010609060101010101" pitchFamily="49" charset="-122"/>
            </a:endParaRPr>
          </a:p>
        </p:txBody>
      </p:sp>
      <p:sp>
        <p:nvSpPr>
          <p:cNvPr id="67" name="Text Box 74"/>
          <p:cNvSpPr txBox="1">
            <a:spLocks noChangeArrowheads="1"/>
          </p:cNvSpPr>
          <p:nvPr/>
        </p:nvSpPr>
        <p:spPr bwMode="auto">
          <a:xfrm>
            <a:off x="7637596" y="5122451"/>
            <a:ext cx="127780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dirty="0">
                <a:latin typeface="楷体" panose="02010609060101010101" pitchFamily="49" charset="-122"/>
                <a:ea typeface="楷体" panose="02010609060101010101" pitchFamily="49" charset="-122"/>
              </a:rPr>
              <a:t>操作数</a:t>
            </a:r>
            <a:endParaRPr lang="en-US" altLang="zh-CN" sz="2800" dirty="0">
              <a:latin typeface="楷体" panose="02010609060101010101" pitchFamily="49" charset="-122"/>
              <a:ea typeface="楷体" panose="02010609060101010101" pitchFamily="49" charset="-122"/>
            </a:endParaRPr>
          </a:p>
        </p:txBody>
      </p:sp>
      <p:sp>
        <p:nvSpPr>
          <p:cNvPr id="68" name="Text Box 4"/>
          <p:cNvSpPr txBox="1"/>
          <p:nvPr/>
        </p:nvSpPr>
        <p:spPr>
          <a:xfrm>
            <a:off x="141423" y="5883816"/>
            <a:ext cx="8844027" cy="559769"/>
          </a:xfrm>
          <a:prstGeom prst="rect">
            <a:avLst/>
          </a:prstGeom>
          <a:noFill/>
          <a:ln w="9525">
            <a:noFill/>
          </a:ln>
        </p:spPr>
        <p:txBody>
          <a:bodyPr wrap="square" anchor="t">
            <a:spAutoFit/>
          </a:bodyPr>
          <a:lstStyle/>
          <a:p>
            <a:pPr>
              <a:lnSpc>
                <a:spcPct val="150000"/>
              </a:lnSpc>
            </a:pPr>
            <a:r>
              <a:rPr lang="zh-CN" altLang="en-US" sz="2400" b="1" dirty="0">
                <a:latin typeface="楷体" panose="02010609060101010101" pitchFamily="49" charset="-122"/>
                <a:ea typeface="楷体" panose="02010609060101010101" pitchFamily="49" charset="-122"/>
              </a:rPr>
              <a:t>操作数</a:t>
            </a:r>
            <a:r>
              <a:rPr lang="en-US" altLang="zh-CN" sz="2400" b="1" dirty="0">
                <a:latin typeface="楷体" panose="02010609060101010101" pitchFamily="49" charset="-122"/>
                <a:ea typeface="楷体" panose="02010609060101010101" pitchFamily="49" charset="-122"/>
              </a:rPr>
              <a:t>S</a:t>
            </a:r>
            <a:r>
              <a:rPr lang="zh-CN" altLang="en-US" sz="2400" b="1" dirty="0">
                <a:latin typeface="楷体" panose="02010609060101010101" pitchFamily="49" charset="-122"/>
                <a:ea typeface="楷体" panose="02010609060101010101" pitchFamily="49" charset="-122"/>
              </a:rPr>
              <a:t>与形式地址</a:t>
            </a:r>
            <a:r>
              <a:rPr lang="en-US" altLang="zh-CN" sz="2400" b="1" dirty="0">
                <a:latin typeface="楷体" panose="02010609060101010101" pitchFamily="49" charset="-122"/>
                <a:ea typeface="楷体" panose="02010609060101010101" pitchFamily="49" charset="-122"/>
              </a:rPr>
              <a:t>D </a:t>
            </a:r>
            <a:r>
              <a:rPr lang="zh-CN" altLang="en-US" sz="2400" b="1" dirty="0">
                <a:latin typeface="楷体" panose="02010609060101010101" pitchFamily="49" charset="-122"/>
                <a:ea typeface="楷体" panose="02010609060101010101" pitchFamily="49" charset="-122"/>
              </a:rPr>
              <a:t>、变址寄存器</a:t>
            </a:r>
            <a:r>
              <a:rPr lang="en-US" altLang="zh-CN" sz="2400" b="1" dirty="0">
                <a:latin typeface="楷体" panose="02010609060101010101" pitchFamily="49" charset="-122"/>
                <a:ea typeface="楷体" panose="02010609060101010101" pitchFamily="49" charset="-122"/>
              </a:rPr>
              <a:t>R</a:t>
            </a:r>
            <a:r>
              <a:rPr lang="en-US" altLang="zh-CN" sz="2400" b="1" baseline="-25000" dirty="0">
                <a:latin typeface="楷体" panose="02010609060101010101" pitchFamily="49" charset="-122"/>
                <a:ea typeface="楷体" panose="02010609060101010101" pitchFamily="49" charset="-122"/>
              </a:rPr>
              <a:t>B</a:t>
            </a:r>
            <a:r>
              <a:rPr lang="zh-CN" altLang="en-US" sz="2400" b="1" dirty="0">
                <a:latin typeface="楷体" panose="02010609060101010101" pitchFamily="49" charset="-122"/>
                <a:ea typeface="楷体" panose="02010609060101010101" pitchFamily="49" charset="-122"/>
              </a:rPr>
              <a:t>的关系为：</a:t>
            </a:r>
            <a:r>
              <a:rPr lang="en-US" altLang="zh-CN" sz="2400" b="1" dirty="0">
                <a:solidFill>
                  <a:srgbClr val="DF3C09"/>
                </a:solidFill>
                <a:latin typeface="楷体" panose="02010609060101010101" pitchFamily="49" charset="-122"/>
                <a:ea typeface="楷体" panose="02010609060101010101" pitchFamily="49" charset="-122"/>
              </a:rPr>
              <a:t>S=((R</a:t>
            </a:r>
            <a:r>
              <a:rPr lang="en-US" altLang="zh-CN" sz="2400" b="1" baseline="-25000" dirty="0">
                <a:solidFill>
                  <a:srgbClr val="DF3C09"/>
                </a:solidFill>
                <a:latin typeface="楷体" panose="02010609060101010101" pitchFamily="49" charset="-122"/>
                <a:ea typeface="楷体" panose="02010609060101010101" pitchFamily="49" charset="-122"/>
              </a:rPr>
              <a:t>B</a:t>
            </a:r>
            <a:r>
              <a:rPr lang="en-US" altLang="zh-CN" sz="2400" b="1" dirty="0">
                <a:solidFill>
                  <a:srgbClr val="DF3C09"/>
                </a:solidFill>
                <a:latin typeface="楷体" panose="02010609060101010101" pitchFamily="49" charset="-122"/>
                <a:ea typeface="楷体" panose="02010609060101010101" pitchFamily="49" charset="-122"/>
              </a:rPr>
              <a:t>)+ D)</a:t>
            </a:r>
            <a:endParaRPr lang="en-US" altLang="zh-CN" sz="2400" b="1" dirty="0">
              <a:solidFill>
                <a:srgbClr val="DF3C09"/>
              </a:solidFill>
              <a:latin typeface="楷体" panose="02010609060101010101" pitchFamily="49" charset="-122"/>
              <a:ea typeface="楷体" panose="020106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1">
                                            <p:txEl>
                                              <p:pRg st="0" end="0"/>
                                            </p:txEl>
                                          </p:spTgt>
                                        </p:tgtEl>
                                        <p:attrNameLst>
                                          <p:attrName>style.visibility</p:attrName>
                                        </p:attrNameLst>
                                      </p:cBhvr>
                                      <p:to>
                                        <p:strVal val="visible"/>
                                      </p:to>
                                    </p:set>
                                    <p:animEffect transition="in" filter="wipe(left)">
                                      <p:cBhvr>
                                        <p:cTn id="7" dur="500"/>
                                        <p:tgtEl>
                                          <p:spTgt spid="1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11">
                                            <p:txEl>
                                              <p:pRg st="1" end="1"/>
                                            </p:txEl>
                                          </p:spTgt>
                                        </p:tgtEl>
                                        <p:attrNameLst>
                                          <p:attrName>style.visibility</p:attrName>
                                        </p:attrNameLst>
                                      </p:cBhvr>
                                      <p:to>
                                        <p:strVal val="visible"/>
                                      </p:to>
                                    </p:set>
                                    <p:animEffect transition="in" filter="wipe(left)">
                                      <p:cBhvr>
                                        <p:cTn id="12" dur="500"/>
                                        <p:tgtEl>
                                          <p:spTgt spid="1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left)">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wipe(up)">
                                      <p:cBhvr>
                                        <p:cTn id="22" dur="500"/>
                                        <p:tgtEl>
                                          <p:spTgt spid="19"/>
                                        </p:tgtEl>
                                      </p:cBhvr>
                                    </p:animEffect>
                                  </p:childTnLst>
                                </p:cTn>
                              </p:par>
                            </p:childTnLst>
                          </p:cTn>
                        </p:par>
                        <p:par>
                          <p:cTn id="23" fill="hold">
                            <p:stCondLst>
                              <p:cond delay="500"/>
                            </p:stCondLst>
                            <p:childTnLst>
                              <p:par>
                                <p:cTn id="24" presetID="22" presetClass="entr" presetSubtype="2" fill="hold" nodeType="afterEffect">
                                  <p:stCondLst>
                                    <p:cond delay="0"/>
                                  </p:stCondLst>
                                  <p:childTnLst>
                                    <p:set>
                                      <p:cBhvr>
                                        <p:cTn id="25" dur="1" fill="hold">
                                          <p:stCondLst>
                                            <p:cond delay="0"/>
                                          </p:stCondLst>
                                        </p:cTn>
                                        <p:tgtEl>
                                          <p:spTgt spid="44"/>
                                        </p:tgtEl>
                                        <p:attrNameLst>
                                          <p:attrName>style.visibility</p:attrName>
                                        </p:attrNameLst>
                                      </p:cBhvr>
                                      <p:to>
                                        <p:strVal val="visible"/>
                                      </p:to>
                                    </p:set>
                                    <p:animEffect transition="in" filter="wipe(right)">
                                      <p:cBhvr>
                                        <p:cTn id="26" dur="500"/>
                                        <p:tgtEl>
                                          <p:spTgt spid="44"/>
                                        </p:tgtEl>
                                      </p:cBhvr>
                                    </p:animEffect>
                                  </p:childTnLst>
                                </p:cTn>
                              </p:par>
                            </p:childTnLst>
                          </p:cTn>
                        </p:par>
                        <p:par>
                          <p:cTn id="27" fill="hold">
                            <p:stCondLst>
                              <p:cond delay="1000"/>
                            </p:stCondLst>
                            <p:childTnLst>
                              <p:par>
                                <p:cTn id="28" presetID="22" presetClass="entr" presetSubtype="1" fill="hold" nodeType="afterEffect">
                                  <p:stCondLst>
                                    <p:cond delay="0"/>
                                  </p:stCondLst>
                                  <p:childTnLst>
                                    <p:set>
                                      <p:cBhvr>
                                        <p:cTn id="29" dur="1" fill="hold">
                                          <p:stCondLst>
                                            <p:cond delay="0"/>
                                          </p:stCondLst>
                                        </p:cTn>
                                        <p:tgtEl>
                                          <p:spTgt spid="43"/>
                                        </p:tgtEl>
                                        <p:attrNameLst>
                                          <p:attrName>style.visibility</p:attrName>
                                        </p:attrNameLst>
                                      </p:cBhvr>
                                      <p:to>
                                        <p:strVal val="visible"/>
                                      </p:to>
                                    </p:set>
                                    <p:animEffect transition="in" filter="wipe(up)">
                                      <p:cBhvr>
                                        <p:cTn id="30" dur="500"/>
                                        <p:tgtEl>
                                          <p:spTgt spid="43"/>
                                        </p:tgtEl>
                                      </p:cBhvr>
                                    </p:animEffect>
                                  </p:childTnLst>
                                </p:cTn>
                              </p:par>
                            </p:childTnLst>
                          </p:cTn>
                        </p:par>
                        <p:par>
                          <p:cTn id="31" fill="hold">
                            <p:stCondLst>
                              <p:cond delay="1500"/>
                            </p:stCondLst>
                            <p:childTnLst>
                              <p:par>
                                <p:cTn id="32" presetID="22" presetClass="entr" presetSubtype="8" fill="hold" grpId="0" nodeType="afterEffect">
                                  <p:stCondLst>
                                    <p:cond delay="0"/>
                                  </p:stCondLst>
                                  <p:childTnLst>
                                    <p:set>
                                      <p:cBhvr>
                                        <p:cTn id="33" dur="1" fill="hold">
                                          <p:stCondLst>
                                            <p:cond delay="0"/>
                                          </p:stCondLst>
                                        </p:cTn>
                                        <p:tgtEl>
                                          <p:spTgt spid="23"/>
                                        </p:tgtEl>
                                        <p:attrNameLst>
                                          <p:attrName>style.visibility</p:attrName>
                                        </p:attrNameLst>
                                      </p:cBhvr>
                                      <p:to>
                                        <p:strVal val="visible"/>
                                      </p:to>
                                    </p:set>
                                    <p:animEffect transition="in" filter="wipe(left)">
                                      <p:cBhvr>
                                        <p:cTn id="34" dur="500"/>
                                        <p:tgtEl>
                                          <p:spTgt spid="23"/>
                                        </p:tgtEl>
                                      </p:cBhvr>
                                    </p:animEffect>
                                  </p:childTnLst>
                                </p:cTn>
                              </p:par>
                            </p:childTnLst>
                          </p:cTn>
                        </p:par>
                        <p:par>
                          <p:cTn id="35" fill="hold">
                            <p:stCondLst>
                              <p:cond delay="2000"/>
                            </p:stCondLst>
                            <p:childTnLst>
                              <p:par>
                                <p:cTn id="36" presetID="22" presetClass="entr" presetSubtype="8" fill="hold" grpId="0" nodeType="afterEffect">
                                  <p:stCondLst>
                                    <p:cond delay="0"/>
                                  </p:stCondLst>
                                  <p:childTnLst>
                                    <p:set>
                                      <p:cBhvr>
                                        <p:cTn id="37" dur="1" fill="hold">
                                          <p:stCondLst>
                                            <p:cond delay="0"/>
                                          </p:stCondLst>
                                        </p:cTn>
                                        <p:tgtEl>
                                          <p:spTgt spid="24"/>
                                        </p:tgtEl>
                                        <p:attrNameLst>
                                          <p:attrName>style.visibility</p:attrName>
                                        </p:attrNameLst>
                                      </p:cBhvr>
                                      <p:to>
                                        <p:strVal val="visible"/>
                                      </p:to>
                                    </p:set>
                                    <p:animEffect transition="in" filter="wipe(left)">
                                      <p:cBhvr>
                                        <p:cTn id="38" dur="500"/>
                                        <p:tgtEl>
                                          <p:spTgt spid="24"/>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1" fill="hold" nodeType="clickEffect">
                                  <p:stCondLst>
                                    <p:cond delay="0"/>
                                  </p:stCondLst>
                                  <p:childTnLst>
                                    <p:set>
                                      <p:cBhvr>
                                        <p:cTn id="42" dur="1" fill="hold">
                                          <p:stCondLst>
                                            <p:cond delay="0"/>
                                          </p:stCondLst>
                                        </p:cTn>
                                        <p:tgtEl>
                                          <p:spTgt spid="45"/>
                                        </p:tgtEl>
                                        <p:attrNameLst>
                                          <p:attrName>style.visibility</p:attrName>
                                        </p:attrNameLst>
                                      </p:cBhvr>
                                      <p:to>
                                        <p:strVal val="visible"/>
                                      </p:to>
                                    </p:set>
                                    <p:animEffect transition="in" filter="wipe(up)">
                                      <p:cBhvr>
                                        <p:cTn id="43" dur="500"/>
                                        <p:tgtEl>
                                          <p:spTgt spid="45"/>
                                        </p:tgtEl>
                                      </p:cBhvr>
                                    </p:animEffect>
                                  </p:childTnLst>
                                </p:cTn>
                              </p:par>
                            </p:childTnLst>
                          </p:cTn>
                        </p:par>
                        <p:par>
                          <p:cTn id="44" fill="hold">
                            <p:stCondLst>
                              <p:cond delay="500"/>
                            </p:stCondLst>
                            <p:childTnLst>
                              <p:par>
                                <p:cTn id="45" presetID="22" presetClass="entr" presetSubtype="1" fill="hold" nodeType="afterEffect">
                                  <p:stCondLst>
                                    <p:cond delay="0"/>
                                  </p:stCondLst>
                                  <p:childTnLst>
                                    <p:set>
                                      <p:cBhvr>
                                        <p:cTn id="46" dur="1" fill="hold">
                                          <p:stCondLst>
                                            <p:cond delay="0"/>
                                          </p:stCondLst>
                                        </p:cTn>
                                        <p:tgtEl>
                                          <p:spTgt spid="46"/>
                                        </p:tgtEl>
                                        <p:attrNameLst>
                                          <p:attrName>style.visibility</p:attrName>
                                        </p:attrNameLst>
                                      </p:cBhvr>
                                      <p:to>
                                        <p:strVal val="visible"/>
                                      </p:to>
                                    </p:set>
                                    <p:animEffect transition="in" filter="wipe(up)">
                                      <p:cBhvr>
                                        <p:cTn id="47" dur="500"/>
                                        <p:tgtEl>
                                          <p:spTgt spid="46"/>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1" fill="hold" nodeType="clickEffect">
                                  <p:stCondLst>
                                    <p:cond delay="0"/>
                                  </p:stCondLst>
                                  <p:childTnLst>
                                    <p:set>
                                      <p:cBhvr>
                                        <p:cTn id="51" dur="1" fill="hold">
                                          <p:stCondLst>
                                            <p:cond delay="0"/>
                                          </p:stCondLst>
                                        </p:cTn>
                                        <p:tgtEl>
                                          <p:spTgt spid="47"/>
                                        </p:tgtEl>
                                        <p:attrNameLst>
                                          <p:attrName>style.visibility</p:attrName>
                                        </p:attrNameLst>
                                      </p:cBhvr>
                                      <p:to>
                                        <p:strVal val="visible"/>
                                      </p:to>
                                    </p:set>
                                    <p:animEffect transition="in" filter="wipe(up)">
                                      <p:cBhvr>
                                        <p:cTn id="52" dur="500"/>
                                        <p:tgtEl>
                                          <p:spTgt spid="47"/>
                                        </p:tgtEl>
                                      </p:cBhvr>
                                    </p:animEffect>
                                  </p:childTnLst>
                                </p:cTn>
                              </p:par>
                            </p:childTnLst>
                          </p:cTn>
                        </p:par>
                        <p:par>
                          <p:cTn id="53" fill="hold">
                            <p:stCondLst>
                              <p:cond delay="500"/>
                            </p:stCondLst>
                            <p:childTnLst>
                              <p:par>
                                <p:cTn id="54" presetID="22" presetClass="entr" presetSubtype="8" fill="hold" grpId="0" nodeType="afterEffect">
                                  <p:stCondLst>
                                    <p:cond delay="0"/>
                                  </p:stCondLst>
                                  <p:childTnLst>
                                    <p:set>
                                      <p:cBhvr>
                                        <p:cTn id="55" dur="1" fill="hold">
                                          <p:stCondLst>
                                            <p:cond delay="0"/>
                                          </p:stCondLst>
                                        </p:cTn>
                                        <p:tgtEl>
                                          <p:spTgt spid="48"/>
                                        </p:tgtEl>
                                        <p:attrNameLst>
                                          <p:attrName>style.visibility</p:attrName>
                                        </p:attrNameLst>
                                      </p:cBhvr>
                                      <p:to>
                                        <p:strVal val="visible"/>
                                      </p:to>
                                    </p:set>
                                    <p:animEffect transition="in" filter="wipe(left)">
                                      <p:cBhvr>
                                        <p:cTn id="56" dur="500"/>
                                        <p:tgtEl>
                                          <p:spTgt spid="48"/>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1" fill="hold" grpId="0" nodeType="clickEffect">
                                  <p:stCondLst>
                                    <p:cond delay="0"/>
                                  </p:stCondLst>
                                  <p:childTnLst>
                                    <p:set>
                                      <p:cBhvr>
                                        <p:cTn id="60" dur="1" fill="hold">
                                          <p:stCondLst>
                                            <p:cond delay="0"/>
                                          </p:stCondLst>
                                        </p:cTn>
                                        <p:tgtEl>
                                          <p:spTgt spid="29"/>
                                        </p:tgtEl>
                                        <p:attrNameLst>
                                          <p:attrName>style.visibility</p:attrName>
                                        </p:attrNameLst>
                                      </p:cBhvr>
                                      <p:to>
                                        <p:strVal val="visible"/>
                                      </p:to>
                                    </p:set>
                                    <p:animEffect transition="in" filter="wipe(up)">
                                      <p:cBhvr>
                                        <p:cTn id="61" dur="500"/>
                                        <p:tgtEl>
                                          <p:spTgt spid="29"/>
                                        </p:tgtEl>
                                      </p:cBhvr>
                                    </p:animEffect>
                                  </p:childTnLst>
                                </p:cTn>
                              </p:par>
                            </p:childTnLst>
                          </p:cTn>
                        </p:par>
                        <p:par>
                          <p:cTn id="62" fill="hold">
                            <p:stCondLst>
                              <p:cond delay="500"/>
                            </p:stCondLst>
                            <p:childTnLst>
                              <p:par>
                                <p:cTn id="63" presetID="22" presetClass="entr" presetSubtype="1" fill="hold" nodeType="afterEffect">
                                  <p:stCondLst>
                                    <p:cond delay="0"/>
                                  </p:stCondLst>
                                  <p:childTnLst>
                                    <p:set>
                                      <p:cBhvr>
                                        <p:cTn id="64" dur="1" fill="hold">
                                          <p:stCondLst>
                                            <p:cond delay="0"/>
                                          </p:stCondLst>
                                        </p:cTn>
                                        <p:tgtEl>
                                          <p:spTgt spid="25"/>
                                        </p:tgtEl>
                                        <p:attrNameLst>
                                          <p:attrName>style.visibility</p:attrName>
                                        </p:attrNameLst>
                                      </p:cBhvr>
                                      <p:to>
                                        <p:strVal val="visible"/>
                                      </p:to>
                                    </p:set>
                                    <p:animEffect transition="in" filter="wipe(up)">
                                      <p:cBhvr>
                                        <p:cTn id="65" dur="500"/>
                                        <p:tgtEl>
                                          <p:spTgt spid="25"/>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8" fill="hold" grpId="0" nodeType="clickEffect">
                                  <p:stCondLst>
                                    <p:cond delay="0"/>
                                  </p:stCondLst>
                                  <p:childTnLst>
                                    <p:set>
                                      <p:cBhvr>
                                        <p:cTn id="69" dur="1" fill="hold">
                                          <p:stCondLst>
                                            <p:cond delay="0"/>
                                          </p:stCondLst>
                                        </p:cTn>
                                        <p:tgtEl>
                                          <p:spTgt spid="36"/>
                                        </p:tgtEl>
                                        <p:attrNameLst>
                                          <p:attrName>style.visibility</p:attrName>
                                        </p:attrNameLst>
                                      </p:cBhvr>
                                      <p:to>
                                        <p:strVal val="visible"/>
                                      </p:to>
                                    </p:set>
                                    <p:animEffect transition="in" filter="wipe(left)">
                                      <p:cBhvr>
                                        <p:cTn id="70" dur="500"/>
                                        <p:tgtEl>
                                          <p:spTgt spid="36"/>
                                        </p:tgtEl>
                                      </p:cBhvr>
                                    </p:animEffect>
                                  </p:childTnLst>
                                </p:cTn>
                              </p:par>
                              <p:par>
                                <p:cTn id="71" presetID="22" presetClass="entr" presetSubtype="8" fill="hold" nodeType="withEffect">
                                  <p:stCondLst>
                                    <p:cond delay="0"/>
                                  </p:stCondLst>
                                  <p:childTnLst>
                                    <p:set>
                                      <p:cBhvr>
                                        <p:cTn id="72" dur="1" fill="hold">
                                          <p:stCondLst>
                                            <p:cond delay="0"/>
                                          </p:stCondLst>
                                        </p:cTn>
                                        <p:tgtEl>
                                          <p:spTgt spid="20"/>
                                        </p:tgtEl>
                                        <p:attrNameLst>
                                          <p:attrName>style.visibility</p:attrName>
                                        </p:attrNameLst>
                                      </p:cBhvr>
                                      <p:to>
                                        <p:strVal val="visible"/>
                                      </p:to>
                                    </p:set>
                                    <p:animEffect transition="in" filter="wipe(left)">
                                      <p:cBhvr>
                                        <p:cTn id="73" dur="500"/>
                                        <p:tgtEl>
                                          <p:spTgt spid="20"/>
                                        </p:tgtEl>
                                      </p:cBhvr>
                                    </p:animEffect>
                                  </p:childTnLst>
                                </p:cTn>
                              </p:par>
                            </p:childTnLst>
                          </p:cTn>
                        </p:par>
                        <p:par>
                          <p:cTn id="74" fill="hold">
                            <p:stCondLst>
                              <p:cond delay="500"/>
                            </p:stCondLst>
                            <p:childTnLst>
                              <p:par>
                                <p:cTn id="75" presetID="22" presetClass="entr" presetSubtype="8" fill="hold" grpId="0" nodeType="afterEffect">
                                  <p:stCondLst>
                                    <p:cond delay="0"/>
                                  </p:stCondLst>
                                  <p:childTnLst>
                                    <p:set>
                                      <p:cBhvr>
                                        <p:cTn id="76" dur="1" fill="hold">
                                          <p:stCondLst>
                                            <p:cond delay="0"/>
                                          </p:stCondLst>
                                        </p:cTn>
                                        <p:tgtEl>
                                          <p:spTgt spid="37"/>
                                        </p:tgtEl>
                                        <p:attrNameLst>
                                          <p:attrName>style.visibility</p:attrName>
                                        </p:attrNameLst>
                                      </p:cBhvr>
                                      <p:to>
                                        <p:strVal val="visible"/>
                                      </p:to>
                                    </p:set>
                                    <p:animEffect transition="in" filter="wipe(left)">
                                      <p:cBhvr>
                                        <p:cTn id="77" dur="500"/>
                                        <p:tgtEl>
                                          <p:spTgt spid="37"/>
                                        </p:tgtEl>
                                      </p:cBhvr>
                                    </p:animEffect>
                                  </p:childTnLst>
                                </p:cTn>
                              </p:par>
                            </p:childTnLst>
                          </p:cTn>
                        </p:par>
                        <p:par>
                          <p:cTn id="78" fill="hold">
                            <p:stCondLst>
                              <p:cond delay="1000"/>
                            </p:stCondLst>
                            <p:childTnLst>
                              <p:par>
                                <p:cTn id="79" presetID="22" presetClass="entr" presetSubtype="8" fill="hold" grpId="0" nodeType="afterEffect">
                                  <p:stCondLst>
                                    <p:cond delay="0"/>
                                  </p:stCondLst>
                                  <p:childTnLst>
                                    <p:set>
                                      <p:cBhvr>
                                        <p:cTn id="80" dur="1" fill="hold">
                                          <p:stCondLst>
                                            <p:cond delay="0"/>
                                          </p:stCondLst>
                                        </p:cTn>
                                        <p:tgtEl>
                                          <p:spTgt spid="35"/>
                                        </p:tgtEl>
                                        <p:attrNameLst>
                                          <p:attrName>style.visibility</p:attrName>
                                        </p:attrNameLst>
                                      </p:cBhvr>
                                      <p:to>
                                        <p:strVal val="visible"/>
                                      </p:to>
                                    </p:set>
                                    <p:animEffect transition="in" filter="wipe(left)">
                                      <p:cBhvr>
                                        <p:cTn id="81" dur="500"/>
                                        <p:tgtEl>
                                          <p:spTgt spid="35"/>
                                        </p:tgtEl>
                                      </p:cBhvr>
                                    </p:animEffect>
                                  </p:childTnLst>
                                </p:cTn>
                              </p:par>
                            </p:childTnLst>
                          </p:cTn>
                        </p:par>
                      </p:childTnLst>
                    </p:cTn>
                  </p:par>
                  <p:par>
                    <p:cTn id="82" fill="hold">
                      <p:stCondLst>
                        <p:cond delay="indefinite"/>
                      </p:stCondLst>
                      <p:childTnLst>
                        <p:par>
                          <p:cTn id="83" fill="hold">
                            <p:stCondLst>
                              <p:cond delay="0"/>
                            </p:stCondLst>
                            <p:childTnLst>
                              <p:par>
                                <p:cTn id="84" presetID="22" presetClass="entr" presetSubtype="8" fill="hold" grpId="0" nodeType="clickEffect">
                                  <p:stCondLst>
                                    <p:cond delay="0"/>
                                  </p:stCondLst>
                                  <p:childTnLst>
                                    <p:set>
                                      <p:cBhvr>
                                        <p:cTn id="85" dur="1" fill="hold">
                                          <p:stCondLst>
                                            <p:cond delay="0"/>
                                          </p:stCondLst>
                                        </p:cTn>
                                        <p:tgtEl>
                                          <p:spTgt spid="52"/>
                                        </p:tgtEl>
                                        <p:attrNameLst>
                                          <p:attrName>style.visibility</p:attrName>
                                        </p:attrNameLst>
                                      </p:cBhvr>
                                      <p:to>
                                        <p:strVal val="visible"/>
                                      </p:to>
                                    </p:set>
                                    <p:animEffect transition="in" filter="wipe(left)">
                                      <p:cBhvr>
                                        <p:cTn id="86" dur="500"/>
                                        <p:tgtEl>
                                          <p:spTgt spid="52"/>
                                        </p:tgtEl>
                                      </p:cBhvr>
                                    </p:animEffect>
                                  </p:childTnLst>
                                </p:cTn>
                              </p:par>
                            </p:childTnLst>
                          </p:cTn>
                        </p:par>
                      </p:childTnLst>
                    </p:cTn>
                  </p:par>
                  <p:par>
                    <p:cTn id="87" fill="hold">
                      <p:stCondLst>
                        <p:cond delay="indefinite"/>
                      </p:stCondLst>
                      <p:childTnLst>
                        <p:par>
                          <p:cTn id="88" fill="hold">
                            <p:stCondLst>
                              <p:cond delay="0"/>
                            </p:stCondLst>
                            <p:childTnLst>
                              <p:par>
                                <p:cTn id="89" presetID="22" presetClass="entr" presetSubtype="8" fill="hold" grpId="0" nodeType="clickEffect">
                                  <p:stCondLst>
                                    <p:cond delay="0"/>
                                  </p:stCondLst>
                                  <p:childTnLst>
                                    <p:set>
                                      <p:cBhvr>
                                        <p:cTn id="90" dur="1" fill="hold">
                                          <p:stCondLst>
                                            <p:cond delay="0"/>
                                          </p:stCondLst>
                                        </p:cTn>
                                        <p:tgtEl>
                                          <p:spTgt spid="57"/>
                                        </p:tgtEl>
                                        <p:attrNameLst>
                                          <p:attrName>style.visibility</p:attrName>
                                        </p:attrNameLst>
                                      </p:cBhvr>
                                      <p:to>
                                        <p:strVal val="visible"/>
                                      </p:to>
                                    </p:set>
                                    <p:animEffect transition="in" filter="wipe(left)">
                                      <p:cBhvr>
                                        <p:cTn id="91" dur="500"/>
                                        <p:tgtEl>
                                          <p:spTgt spid="57"/>
                                        </p:tgtEl>
                                      </p:cBhvr>
                                    </p:animEffect>
                                  </p:childTnLst>
                                </p:cTn>
                              </p:par>
                            </p:childTnLst>
                          </p:cTn>
                        </p:par>
                      </p:childTnLst>
                    </p:cTn>
                  </p:par>
                  <p:par>
                    <p:cTn id="92" fill="hold">
                      <p:stCondLst>
                        <p:cond delay="indefinite"/>
                      </p:stCondLst>
                      <p:childTnLst>
                        <p:par>
                          <p:cTn id="93" fill="hold">
                            <p:stCondLst>
                              <p:cond delay="0"/>
                            </p:stCondLst>
                            <p:childTnLst>
                              <p:par>
                                <p:cTn id="94" presetID="22" presetClass="entr" presetSubtype="8" fill="hold" grpId="0" nodeType="clickEffect">
                                  <p:stCondLst>
                                    <p:cond delay="0"/>
                                  </p:stCondLst>
                                  <p:childTnLst>
                                    <p:set>
                                      <p:cBhvr>
                                        <p:cTn id="95" dur="1" fill="hold">
                                          <p:stCondLst>
                                            <p:cond delay="0"/>
                                          </p:stCondLst>
                                        </p:cTn>
                                        <p:tgtEl>
                                          <p:spTgt spid="60"/>
                                        </p:tgtEl>
                                        <p:attrNameLst>
                                          <p:attrName>style.visibility</p:attrName>
                                        </p:attrNameLst>
                                      </p:cBhvr>
                                      <p:to>
                                        <p:strVal val="visible"/>
                                      </p:to>
                                    </p:set>
                                    <p:animEffect transition="in" filter="wipe(left)">
                                      <p:cBhvr>
                                        <p:cTn id="96" dur="500"/>
                                        <p:tgtEl>
                                          <p:spTgt spid="60"/>
                                        </p:tgtEl>
                                      </p:cBhvr>
                                    </p:animEffect>
                                  </p:childTnLst>
                                </p:cTn>
                              </p:par>
                            </p:childTnLst>
                          </p:cTn>
                        </p:par>
                      </p:childTnLst>
                    </p:cTn>
                  </p:par>
                  <p:par>
                    <p:cTn id="97" fill="hold">
                      <p:stCondLst>
                        <p:cond delay="indefinite"/>
                      </p:stCondLst>
                      <p:childTnLst>
                        <p:par>
                          <p:cTn id="98" fill="hold">
                            <p:stCondLst>
                              <p:cond delay="0"/>
                            </p:stCondLst>
                            <p:childTnLst>
                              <p:par>
                                <p:cTn id="99" presetID="22" presetClass="entr" presetSubtype="8" fill="hold" grpId="0" nodeType="clickEffect">
                                  <p:stCondLst>
                                    <p:cond delay="0"/>
                                  </p:stCondLst>
                                  <p:childTnLst>
                                    <p:set>
                                      <p:cBhvr>
                                        <p:cTn id="100" dur="1" fill="hold">
                                          <p:stCondLst>
                                            <p:cond delay="0"/>
                                          </p:stCondLst>
                                        </p:cTn>
                                        <p:tgtEl>
                                          <p:spTgt spid="59"/>
                                        </p:tgtEl>
                                        <p:attrNameLst>
                                          <p:attrName>style.visibility</p:attrName>
                                        </p:attrNameLst>
                                      </p:cBhvr>
                                      <p:to>
                                        <p:strVal val="visible"/>
                                      </p:to>
                                    </p:set>
                                    <p:animEffect transition="in" filter="wipe(left)">
                                      <p:cBhvr>
                                        <p:cTn id="101" dur="500"/>
                                        <p:tgtEl>
                                          <p:spTgt spid="59"/>
                                        </p:tgtEl>
                                      </p:cBhvr>
                                    </p:animEffect>
                                  </p:childTnLst>
                                </p:cTn>
                              </p:par>
                              <p:par>
                                <p:cTn id="102" presetID="22" presetClass="entr" presetSubtype="8" fill="hold" grpId="0" nodeType="withEffect">
                                  <p:stCondLst>
                                    <p:cond delay="0"/>
                                  </p:stCondLst>
                                  <p:childTnLst>
                                    <p:set>
                                      <p:cBhvr>
                                        <p:cTn id="103" dur="1" fill="hold">
                                          <p:stCondLst>
                                            <p:cond delay="0"/>
                                          </p:stCondLst>
                                        </p:cTn>
                                        <p:tgtEl>
                                          <p:spTgt spid="58"/>
                                        </p:tgtEl>
                                        <p:attrNameLst>
                                          <p:attrName>style.visibility</p:attrName>
                                        </p:attrNameLst>
                                      </p:cBhvr>
                                      <p:to>
                                        <p:strVal val="visible"/>
                                      </p:to>
                                    </p:set>
                                    <p:animEffect transition="in" filter="wipe(left)">
                                      <p:cBhvr>
                                        <p:cTn id="104" dur="500"/>
                                        <p:tgtEl>
                                          <p:spTgt spid="58"/>
                                        </p:tgtEl>
                                      </p:cBhvr>
                                    </p:animEffect>
                                  </p:childTnLst>
                                </p:cTn>
                              </p:par>
                            </p:childTnLst>
                          </p:cTn>
                        </p:par>
                      </p:childTnLst>
                    </p:cTn>
                  </p:par>
                  <p:par>
                    <p:cTn id="105" fill="hold">
                      <p:stCondLst>
                        <p:cond delay="indefinite"/>
                      </p:stCondLst>
                      <p:childTnLst>
                        <p:par>
                          <p:cTn id="106" fill="hold">
                            <p:stCondLst>
                              <p:cond delay="0"/>
                            </p:stCondLst>
                            <p:childTnLst>
                              <p:par>
                                <p:cTn id="107" presetID="22" presetClass="entr" presetSubtype="8" fill="hold" grpId="0" nodeType="clickEffect">
                                  <p:stCondLst>
                                    <p:cond delay="0"/>
                                  </p:stCondLst>
                                  <p:childTnLst>
                                    <p:set>
                                      <p:cBhvr>
                                        <p:cTn id="108" dur="1" fill="hold">
                                          <p:stCondLst>
                                            <p:cond delay="0"/>
                                          </p:stCondLst>
                                        </p:cTn>
                                        <p:tgtEl>
                                          <p:spTgt spid="61"/>
                                        </p:tgtEl>
                                        <p:attrNameLst>
                                          <p:attrName>style.visibility</p:attrName>
                                        </p:attrNameLst>
                                      </p:cBhvr>
                                      <p:to>
                                        <p:strVal val="visible"/>
                                      </p:to>
                                    </p:set>
                                    <p:animEffect transition="in" filter="wipe(left)">
                                      <p:cBhvr>
                                        <p:cTn id="109" dur="500"/>
                                        <p:tgtEl>
                                          <p:spTgt spid="61"/>
                                        </p:tgtEl>
                                      </p:cBhvr>
                                    </p:animEffect>
                                  </p:childTnLst>
                                </p:cTn>
                              </p:par>
                              <p:par>
                                <p:cTn id="110" presetID="22" presetClass="entr" presetSubtype="8" fill="hold" grpId="0" nodeType="withEffect">
                                  <p:stCondLst>
                                    <p:cond delay="0"/>
                                  </p:stCondLst>
                                  <p:childTnLst>
                                    <p:set>
                                      <p:cBhvr>
                                        <p:cTn id="111" dur="1" fill="hold">
                                          <p:stCondLst>
                                            <p:cond delay="0"/>
                                          </p:stCondLst>
                                        </p:cTn>
                                        <p:tgtEl>
                                          <p:spTgt spid="51"/>
                                        </p:tgtEl>
                                        <p:attrNameLst>
                                          <p:attrName>style.visibility</p:attrName>
                                        </p:attrNameLst>
                                      </p:cBhvr>
                                      <p:to>
                                        <p:strVal val="visible"/>
                                      </p:to>
                                    </p:set>
                                    <p:animEffect transition="in" filter="wipe(left)">
                                      <p:cBhvr>
                                        <p:cTn id="112" dur="500"/>
                                        <p:tgtEl>
                                          <p:spTgt spid="51"/>
                                        </p:tgtEl>
                                      </p:cBhvr>
                                    </p:animEffect>
                                  </p:childTnLst>
                                </p:cTn>
                              </p:par>
                              <p:par>
                                <p:cTn id="113" presetID="22" presetClass="entr" presetSubtype="8" fill="hold" grpId="0" nodeType="withEffect">
                                  <p:stCondLst>
                                    <p:cond delay="0"/>
                                  </p:stCondLst>
                                  <p:childTnLst>
                                    <p:set>
                                      <p:cBhvr>
                                        <p:cTn id="114" dur="1" fill="hold">
                                          <p:stCondLst>
                                            <p:cond delay="0"/>
                                          </p:stCondLst>
                                        </p:cTn>
                                        <p:tgtEl>
                                          <p:spTgt spid="62"/>
                                        </p:tgtEl>
                                        <p:attrNameLst>
                                          <p:attrName>style.visibility</p:attrName>
                                        </p:attrNameLst>
                                      </p:cBhvr>
                                      <p:to>
                                        <p:strVal val="visible"/>
                                      </p:to>
                                    </p:set>
                                    <p:animEffect transition="in" filter="wipe(left)">
                                      <p:cBhvr>
                                        <p:cTn id="115" dur="500"/>
                                        <p:tgtEl>
                                          <p:spTgt spid="62"/>
                                        </p:tgtEl>
                                      </p:cBhvr>
                                    </p:animEffect>
                                  </p:childTnLst>
                                </p:cTn>
                              </p:par>
                            </p:childTnLst>
                          </p:cTn>
                        </p:par>
                        <p:par>
                          <p:cTn id="116" fill="hold">
                            <p:stCondLst>
                              <p:cond delay="500"/>
                            </p:stCondLst>
                            <p:childTnLst>
                              <p:par>
                                <p:cTn id="117" presetID="22" presetClass="entr" presetSubtype="8" fill="hold" grpId="0" nodeType="afterEffect">
                                  <p:stCondLst>
                                    <p:cond delay="0"/>
                                  </p:stCondLst>
                                  <p:childTnLst>
                                    <p:set>
                                      <p:cBhvr>
                                        <p:cTn id="118" dur="1" fill="hold">
                                          <p:stCondLst>
                                            <p:cond delay="0"/>
                                          </p:stCondLst>
                                        </p:cTn>
                                        <p:tgtEl>
                                          <p:spTgt spid="64"/>
                                        </p:tgtEl>
                                        <p:attrNameLst>
                                          <p:attrName>style.visibility</p:attrName>
                                        </p:attrNameLst>
                                      </p:cBhvr>
                                      <p:to>
                                        <p:strVal val="visible"/>
                                      </p:to>
                                    </p:set>
                                    <p:animEffect transition="in" filter="wipe(left)">
                                      <p:cBhvr>
                                        <p:cTn id="119" dur="500"/>
                                        <p:tgtEl>
                                          <p:spTgt spid="64"/>
                                        </p:tgtEl>
                                      </p:cBhvr>
                                    </p:animEffect>
                                  </p:childTnLst>
                                </p:cTn>
                              </p:par>
                            </p:childTnLst>
                          </p:cTn>
                        </p:par>
                        <p:par>
                          <p:cTn id="120" fill="hold">
                            <p:stCondLst>
                              <p:cond delay="1000"/>
                            </p:stCondLst>
                            <p:childTnLst>
                              <p:par>
                                <p:cTn id="121" presetID="22" presetClass="entr" presetSubtype="8" fill="hold" grpId="0" nodeType="afterEffect">
                                  <p:stCondLst>
                                    <p:cond delay="0"/>
                                  </p:stCondLst>
                                  <p:childTnLst>
                                    <p:set>
                                      <p:cBhvr>
                                        <p:cTn id="122" dur="1" fill="hold">
                                          <p:stCondLst>
                                            <p:cond delay="0"/>
                                          </p:stCondLst>
                                        </p:cTn>
                                        <p:tgtEl>
                                          <p:spTgt spid="63"/>
                                        </p:tgtEl>
                                        <p:attrNameLst>
                                          <p:attrName>style.visibility</p:attrName>
                                        </p:attrNameLst>
                                      </p:cBhvr>
                                      <p:to>
                                        <p:strVal val="visible"/>
                                      </p:to>
                                    </p:set>
                                    <p:animEffect transition="in" filter="wipe(left)">
                                      <p:cBhvr>
                                        <p:cTn id="123" dur="500"/>
                                        <p:tgtEl>
                                          <p:spTgt spid="63"/>
                                        </p:tgtEl>
                                      </p:cBhvr>
                                    </p:animEffect>
                                  </p:childTnLst>
                                </p:cTn>
                              </p:par>
                            </p:childTnLst>
                          </p:cTn>
                        </p:par>
                      </p:childTnLst>
                    </p:cTn>
                  </p:par>
                  <p:par>
                    <p:cTn id="124" fill="hold">
                      <p:stCondLst>
                        <p:cond delay="indefinite"/>
                      </p:stCondLst>
                      <p:childTnLst>
                        <p:par>
                          <p:cTn id="125" fill="hold">
                            <p:stCondLst>
                              <p:cond delay="0"/>
                            </p:stCondLst>
                            <p:childTnLst>
                              <p:par>
                                <p:cTn id="126" presetID="22" presetClass="entr" presetSubtype="8" fill="hold" grpId="0" nodeType="clickEffect">
                                  <p:stCondLst>
                                    <p:cond delay="0"/>
                                  </p:stCondLst>
                                  <p:childTnLst>
                                    <p:set>
                                      <p:cBhvr>
                                        <p:cTn id="127" dur="1" fill="hold">
                                          <p:stCondLst>
                                            <p:cond delay="0"/>
                                          </p:stCondLst>
                                        </p:cTn>
                                        <p:tgtEl>
                                          <p:spTgt spid="66"/>
                                        </p:tgtEl>
                                        <p:attrNameLst>
                                          <p:attrName>style.visibility</p:attrName>
                                        </p:attrNameLst>
                                      </p:cBhvr>
                                      <p:to>
                                        <p:strVal val="visible"/>
                                      </p:to>
                                    </p:set>
                                    <p:animEffect transition="in" filter="wipe(left)">
                                      <p:cBhvr>
                                        <p:cTn id="128" dur="500"/>
                                        <p:tgtEl>
                                          <p:spTgt spid="66"/>
                                        </p:tgtEl>
                                      </p:cBhvr>
                                    </p:animEffect>
                                  </p:childTnLst>
                                </p:cTn>
                              </p:par>
                            </p:childTnLst>
                          </p:cTn>
                        </p:par>
                      </p:childTnLst>
                    </p:cTn>
                  </p:par>
                  <p:par>
                    <p:cTn id="129" fill="hold">
                      <p:stCondLst>
                        <p:cond delay="indefinite"/>
                      </p:stCondLst>
                      <p:childTnLst>
                        <p:par>
                          <p:cTn id="130" fill="hold">
                            <p:stCondLst>
                              <p:cond delay="0"/>
                            </p:stCondLst>
                            <p:childTnLst>
                              <p:par>
                                <p:cTn id="131" presetID="22" presetClass="entr" presetSubtype="8" fill="hold" grpId="0" nodeType="clickEffect">
                                  <p:stCondLst>
                                    <p:cond delay="0"/>
                                  </p:stCondLst>
                                  <p:childTnLst>
                                    <p:set>
                                      <p:cBhvr>
                                        <p:cTn id="132" dur="1" fill="hold">
                                          <p:stCondLst>
                                            <p:cond delay="0"/>
                                          </p:stCondLst>
                                        </p:cTn>
                                        <p:tgtEl>
                                          <p:spTgt spid="54"/>
                                        </p:tgtEl>
                                        <p:attrNameLst>
                                          <p:attrName>style.visibility</p:attrName>
                                        </p:attrNameLst>
                                      </p:cBhvr>
                                      <p:to>
                                        <p:strVal val="visible"/>
                                      </p:to>
                                    </p:set>
                                    <p:animEffect transition="in" filter="wipe(left)">
                                      <p:cBhvr>
                                        <p:cTn id="133" dur="500"/>
                                        <p:tgtEl>
                                          <p:spTgt spid="54"/>
                                        </p:tgtEl>
                                      </p:cBhvr>
                                    </p:animEffect>
                                  </p:childTnLst>
                                </p:cTn>
                              </p:par>
                              <p:par>
                                <p:cTn id="134" presetID="22" presetClass="entr" presetSubtype="8" fill="hold" grpId="0" nodeType="withEffect">
                                  <p:stCondLst>
                                    <p:cond delay="0"/>
                                  </p:stCondLst>
                                  <p:childTnLst>
                                    <p:set>
                                      <p:cBhvr>
                                        <p:cTn id="135" dur="1" fill="hold">
                                          <p:stCondLst>
                                            <p:cond delay="0"/>
                                          </p:stCondLst>
                                        </p:cTn>
                                        <p:tgtEl>
                                          <p:spTgt spid="55"/>
                                        </p:tgtEl>
                                        <p:attrNameLst>
                                          <p:attrName>style.visibility</p:attrName>
                                        </p:attrNameLst>
                                      </p:cBhvr>
                                      <p:to>
                                        <p:strVal val="visible"/>
                                      </p:to>
                                    </p:set>
                                    <p:animEffect transition="in" filter="wipe(left)">
                                      <p:cBhvr>
                                        <p:cTn id="136" dur="500"/>
                                        <p:tgtEl>
                                          <p:spTgt spid="55"/>
                                        </p:tgtEl>
                                      </p:cBhvr>
                                    </p:animEffect>
                                  </p:childTnLst>
                                </p:cTn>
                              </p:par>
                            </p:childTnLst>
                          </p:cTn>
                        </p:par>
                      </p:childTnLst>
                    </p:cTn>
                  </p:par>
                  <p:par>
                    <p:cTn id="137" fill="hold">
                      <p:stCondLst>
                        <p:cond delay="indefinite"/>
                      </p:stCondLst>
                      <p:childTnLst>
                        <p:par>
                          <p:cTn id="138" fill="hold">
                            <p:stCondLst>
                              <p:cond delay="0"/>
                            </p:stCondLst>
                            <p:childTnLst>
                              <p:par>
                                <p:cTn id="139" presetID="22" presetClass="entr" presetSubtype="8" fill="hold" grpId="0" nodeType="clickEffect">
                                  <p:stCondLst>
                                    <p:cond delay="0"/>
                                  </p:stCondLst>
                                  <p:childTnLst>
                                    <p:set>
                                      <p:cBhvr>
                                        <p:cTn id="140" dur="1" fill="hold">
                                          <p:stCondLst>
                                            <p:cond delay="0"/>
                                          </p:stCondLst>
                                        </p:cTn>
                                        <p:tgtEl>
                                          <p:spTgt spid="67"/>
                                        </p:tgtEl>
                                        <p:attrNameLst>
                                          <p:attrName>style.visibility</p:attrName>
                                        </p:attrNameLst>
                                      </p:cBhvr>
                                      <p:to>
                                        <p:strVal val="visible"/>
                                      </p:to>
                                    </p:set>
                                    <p:animEffect transition="in" filter="wipe(left)">
                                      <p:cBhvr>
                                        <p:cTn id="141" dur="500"/>
                                        <p:tgtEl>
                                          <p:spTgt spid="67"/>
                                        </p:tgtEl>
                                      </p:cBhvr>
                                    </p:animEffect>
                                  </p:childTnLst>
                                </p:cTn>
                              </p:par>
                            </p:childTnLst>
                          </p:cTn>
                        </p:par>
                      </p:childTnLst>
                    </p:cTn>
                  </p:par>
                  <p:par>
                    <p:cTn id="142" fill="hold">
                      <p:stCondLst>
                        <p:cond delay="indefinite"/>
                      </p:stCondLst>
                      <p:childTnLst>
                        <p:par>
                          <p:cTn id="143" fill="hold">
                            <p:stCondLst>
                              <p:cond delay="0"/>
                            </p:stCondLst>
                            <p:childTnLst>
                              <p:par>
                                <p:cTn id="144" presetID="22" presetClass="entr" presetSubtype="8" fill="hold" grpId="0" nodeType="clickEffect">
                                  <p:stCondLst>
                                    <p:cond delay="0"/>
                                  </p:stCondLst>
                                  <p:childTnLst>
                                    <p:set>
                                      <p:cBhvr>
                                        <p:cTn id="145" dur="1" fill="hold">
                                          <p:stCondLst>
                                            <p:cond delay="0"/>
                                          </p:stCondLst>
                                        </p:cTn>
                                        <p:tgtEl>
                                          <p:spTgt spid="68"/>
                                        </p:tgtEl>
                                        <p:attrNameLst>
                                          <p:attrName>style.visibility</p:attrName>
                                        </p:attrNameLst>
                                      </p:cBhvr>
                                      <p:to>
                                        <p:strVal val="visible"/>
                                      </p:to>
                                    </p:set>
                                    <p:animEffect transition="in" filter="wipe(left)">
                                      <p:cBhvr>
                                        <p:cTn id="146" dur="500"/>
                                        <p:tgtEl>
                                          <p:spTgt spid="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 grpId="0" build="p"/>
      <p:bldP spid="23" grpId="0"/>
      <p:bldP spid="24" grpId="0" animBg="1"/>
      <p:bldP spid="29" grpId="0"/>
      <p:bldP spid="35" grpId="0"/>
      <p:bldP spid="36" grpId="0"/>
      <p:bldP spid="37" grpId="0"/>
      <p:bldP spid="48" grpId="0" animBg="1"/>
      <p:bldP spid="51" grpId="0" animBg="1"/>
      <p:bldP spid="52" grpId="0"/>
      <p:bldP spid="54" grpId="0" animBg="1"/>
      <p:bldP spid="55" grpId="0"/>
      <p:bldP spid="57" grpId="0"/>
      <p:bldP spid="58" grpId="0" animBg="1"/>
      <p:bldP spid="59" grpId="0"/>
      <p:bldP spid="60" grpId="0"/>
      <p:bldP spid="61" grpId="0"/>
      <p:bldP spid="62" grpId="0" animBg="1"/>
      <p:bldP spid="63" grpId="0" animBg="1"/>
      <p:bldP spid="64" grpId="0" animBg="1"/>
      <p:bldP spid="66" grpId="0"/>
      <p:bldP spid="67" grpId="0"/>
      <p:bldP spid="68"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9165780" cy="6909474"/>
          </a:xfrm>
          <a:prstGeom prst="rect">
            <a:avLst/>
          </a:prstGeom>
        </p:spPr>
      </p:pic>
      <p:sp>
        <p:nvSpPr>
          <p:cNvPr id="22" name="矩形 21"/>
          <p:cNvSpPr/>
          <p:nvPr/>
        </p:nvSpPr>
        <p:spPr>
          <a:xfrm>
            <a:off x="-7936" y="8443"/>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dirty="0"/>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1" i="0" u="none" strike="noStrike" kern="1200" cap="none" spc="0" normalizeH="0" baseline="0" noProof="0" dirty="0">
                <a:ln>
                  <a:noFill/>
                </a:ln>
                <a:solidFill>
                  <a:prstClr val="white"/>
                </a:solidFill>
                <a:effectLst/>
                <a:uLnTx/>
                <a:uFillTx/>
                <a:latin typeface="隶书" panose="02010509060101010101" pitchFamily="49" charset="-122"/>
                <a:ea typeface="隶书" panose="02010509060101010101" pitchFamily="49" charset="-122"/>
                <a:cs typeface="+mn-cs"/>
              </a:rPr>
              <a:t>二、寻址方式</a:t>
            </a:r>
            <a:endParaRPr kumimoji="0" lang="zh-CN" altLang="en-US" sz="2800" b="1" i="0" u="none" strike="noStrike" kern="1200" cap="none" spc="0" normalizeH="0" baseline="0" noProof="0" dirty="0">
              <a:ln>
                <a:noFill/>
              </a:ln>
              <a:solidFill>
                <a:prstClr val="white"/>
              </a:solidFill>
              <a:effectLst/>
              <a:uLnTx/>
              <a:uFillTx/>
              <a:latin typeface="隶书" panose="02010509060101010101" pitchFamily="49" charset="-122"/>
              <a:ea typeface="隶书" panose="02010509060101010101" pitchFamily="49" charset="-122"/>
              <a:cs typeface="+mn-cs"/>
            </a:endParaRPr>
          </a:p>
        </p:txBody>
      </p:sp>
      <p:cxnSp>
        <p:nvCxnSpPr>
          <p:cNvPr id="31" name="直接连接符 30"/>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defRPr/>
            </a:pPr>
            <a:fld id="{B08C8D0C-8071-4DEB-87E8-C051B2CBA03A}" type="datetime1">
              <a:rPr kumimoji="0" lang="zh-CN" altLang="en-US" sz="1200" b="0" i="0" u="none" strike="noStrike" kern="1200" cap="none" spc="0" normalizeH="0" baseline="0" noProof="0" smtClean="0">
                <a:ln>
                  <a:noFill/>
                </a:ln>
                <a:solidFill>
                  <a:prstClr val="black">
                    <a:tint val="75000"/>
                  </a:prstClr>
                </a:solidFill>
                <a:effectLst/>
                <a:uLnTx/>
                <a:uFillTx/>
                <a:latin typeface="Calibri" panose="020F0502020204030204"/>
                <a:ea typeface="等线" panose="02010600030101010101" pitchFamily="2" charset="-122"/>
                <a:cs typeface="+mn-cs"/>
              </a:rPr>
            </a:fld>
            <a:endParaRPr kumimoji="0" lang="zh-CN" altLang="en-US" sz="1200" b="0" i="0" u="none" strike="noStrike" kern="1200" cap="none" spc="0" normalizeH="0" baseline="0" noProof="0" dirty="0">
              <a:ln>
                <a:noFill/>
              </a:ln>
              <a:solidFill>
                <a:prstClr val="black">
                  <a:tint val="75000"/>
                </a:prstClr>
              </a:solidFill>
              <a:effectLst/>
              <a:uLnTx/>
              <a:uFillTx/>
              <a:latin typeface="Calibri" panose="020F0502020204030204"/>
              <a:ea typeface="等线"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rPr>
              <a:t>计算机组成原理</a:t>
            </a:r>
            <a:r>
              <a:rPr kumimoji="0" lang="en-US" altLang="zh-CN" sz="12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rPr>
              <a:t>--</a:t>
            </a:r>
            <a:r>
              <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rPr>
              <a:t>第二章 指令系统</a:t>
            </a:r>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endParaRPr>
          </a:p>
        </p:txBody>
      </p:sp>
      <p:sp>
        <p:nvSpPr>
          <p:cNvPr id="8" name="灯片编号占位符 7"/>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CD331227-691F-4B7F-8493-F4368ED92163}" type="slidenum">
              <a:rPr kumimoji="0" lang="zh-CN" altLang="en-US" sz="1200" b="0" i="0" u="none" strike="noStrike" kern="1200" cap="none" spc="0" normalizeH="0" baseline="0" noProof="0" smtClean="0">
                <a:ln>
                  <a:noFill/>
                </a:ln>
                <a:solidFill>
                  <a:prstClr val="black">
                    <a:tint val="75000"/>
                  </a:prstClr>
                </a:solidFill>
                <a:effectLst/>
                <a:uLnTx/>
                <a:uFillTx/>
                <a:latin typeface="Calibri" panose="020F0502020204030204"/>
                <a:ea typeface="等线" panose="02010600030101010101" pitchFamily="2" charset="-122"/>
                <a:cs typeface="+mn-cs"/>
              </a:rPr>
            </a:fld>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endParaRPr>
          </a:p>
        </p:txBody>
      </p:sp>
      <p:sp>
        <p:nvSpPr>
          <p:cNvPr id="17" name="Text Box 4"/>
          <p:cNvSpPr txBox="1"/>
          <p:nvPr/>
        </p:nvSpPr>
        <p:spPr>
          <a:xfrm>
            <a:off x="141423" y="815398"/>
            <a:ext cx="6723833" cy="637675"/>
          </a:xfrm>
          <a:prstGeom prst="rect">
            <a:avLst/>
          </a:prstGeom>
          <a:noFill/>
          <a:ln w="9525">
            <a:noFill/>
          </a:ln>
        </p:spPr>
        <p:txBody>
          <a:bodyPr wrap="square" anchor="t">
            <a:spAutoFit/>
          </a:bodyPr>
          <a:lstStyle/>
          <a:p>
            <a:pPr lvl="0">
              <a:lnSpc>
                <a:spcPct val="150000"/>
              </a:lnSpc>
            </a:pPr>
            <a:r>
              <a:rPr lang="zh-CN" altLang="en-US" sz="2800" b="1" dirty="0">
                <a:solidFill>
                  <a:srgbClr val="DF3C09"/>
                </a:solidFill>
                <a:latin typeface="楷体" panose="02010609060101010101" pitchFamily="49" charset="-122"/>
                <a:ea typeface="楷体" panose="02010609060101010101" pitchFamily="49" charset="-122"/>
              </a:rPr>
              <a:t>（</a:t>
            </a:r>
            <a:r>
              <a:rPr lang="en-US" altLang="zh-CN" sz="2800" b="1" dirty="0">
                <a:solidFill>
                  <a:srgbClr val="DF3C09"/>
                </a:solidFill>
                <a:latin typeface="楷体" panose="02010609060101010101" pitchFamily="49" charset="-122"/>
                <a:ea typeface="楷体" panose="02010609060101010101" pitchFamily="49" charset="-122"/>
              </a:rPr>
              <a:t>4</a:t>
            </a:r>
            <a:r>
              <a:rPr lang="zh-CN" altLang="en-US" sz="2800" b="1" dirty="0">
                <a:solidFill>
                  <a:srgbClr val="DF3C09"/>
                </a:solidFill>
                <a:latin typeface="楷体" panose="02010609060101010101" pitchFamily="49" charset="-122"/>
                <a:ea typeface="楷体" panose="02010609060101010101" pitchFamily="49" charset="-122"/>
              </a:rPr>
              <a:t>）变址、基址寻址及其变化</a:t>
            </a:r>
            <a:endParaRPr kumimoji="0" lang="en-US" altLang="zh-CN" sz="2800" b="1" i="0" u="none" strike="noStrike" kern="1200" cap="none" spc="0" normalizeH="0" baseline="0" noProof="0" dirty="0">
              <a:ln>
                <a:noFill/>
              </a:ln>
              <a:solidFill>
                <a:srgbClr val="DF3C09"/>
              </a:solidFill>
              <a:effectLst/>
              <a:uLnTx/>
              <a:uFillTx/>
              <a:latin typeface="楷体" panose="02010609060101010101" pitchFamily="49" charset="-122"/>
              <a:ea typeface="楷体" panose="02010609060101010101" pitchFamily="49" charset="-122"/>
              <a:cs typeface="+mn-cs"/>
            </a:endParaRPr>
          </a:p>
        </p:txBody>
      </p:sp>
      <p:sp>
        <p:nvSpPr>
          <p:cNvPr id="53" name="Text Box 4"/>
          <p:cNvSpPr txBox="1"/>
          <p:nvPr/>
        </p:nvSpPr>
        <p:spPr>
          <a:xfrm>
            <a:off x="282846" y="1386398"/>
            <a:ext cx="8773996" cy="954107"/>
          </a:xfrm>
          <a:prstGeom prst="rect">
            <a:avLst/>
          </a:prstGeom>
          <a:noFill/>
          <a:ln w="9525">
            <a:noFill/>
          </a:ln>
        </p:spPr>
        <p:txBody>
          <a:bodyPr wrap="square" anchor="t">
            <a:spAutoFit/>
          </a:bodyPr>
          <a:lstStyle/>
          <a:p>
            <a:pPr lvl="0"/>
            <a:r>
              <a:rPr lang="zh-CN" altLang="en-US" sz="2800" b="1" dirty="0">
                <a:latin typeface="楷体" panose="02010609060101010101" pitchFamily="49" charset="-122"/>
                <a:ea typeface="楷体" panose="02010609060101010101" pitchFamily="49" charset="-122"/>
              </a:rPr>
              <a:t>在</a:t>
            </a:r>
            <a:r>
              <a:rPr lang="en-US" altLang="zh-CN" sz="2800" b="1" dirty="0">
                <a:latin typeface="楷体" panose="02010609060101010101" pitchFamily="49" charset="-122"/>
                <a:ea typeface="楷体" panose="02010609060101010101" pitchFamily="49" charset="-122"/>
              </a:rPr>
              <a:t>CPU</a:t>
            </a:r>
            <a:r>
              <a:rPr lang="zh-CN" altLang="en-US" sz="2800" b="1" dirty="0">
                <a:latin typeface="楷体" panose="02010609060101010101" pitchFamily="49" charset="-122"/>
                <a:ea typeface="楷体" panose="02010609060101010101" pitchFamily="49" charset="-122"/>
              </a:rPr>
              <a:t>中有</a:t>
            </a:r>
            <a:r>
              <a:rPr lang="zh-CN" altLang="en-US" sz="2800" b="1" dirty="0">
                <a:solidFill>
                  <a:schemeClr val="accent1"/>
                </a:solidFill>
                <a:latin typeface="楷体" panose="02010609060101010101" pitchFamily="49" charset="-122"/>
                <a:ea typeface="楷体" panose="02010609060101010101" pitchFamily="49" charset="-122"/>
              </a:rPr>
              <a:t>专用的基址寄存器</a:t>
            </a:r>
            <a:r>
              <a:rPr lang="zh-CN" altLang="en-US" sz="2800" b="1" dirty="0">
                <a:latin typeface="楷体" panose="02010609060101010101" pitchFamily="49" charset="-122"/>
                <a:ea typeface="楷体" panose="02010609060101010101" pitchFamily="49" charset="-122"/>
              </a:rPr>
              <a:t>，或者由程序指定某个通用寄存器担任基址寄存器。</a:t>
            </a:r>
            <a:endParaRPr lang="zh-CN" altLang="en-US" sz="2800" b="1" dirty="0">
              <a:latin typeface="楷体" panose="02010609060101010101" pitchFamily="49" charset="-122"/>
              <a:ea typeface="楷体" panose="02010609060101010101" pitchFamily="49" charset="-122"/>
            </a:endParaRPr>
          </a:p>
        </p:txBody>
      </p:sp>
      <p:sp>
        <p:nvSpPr>
          <p:cNvPr id="56" name="Text Box 4"/>
          <p:cNvSpPr txBox="1"/>
          <p:nvPr/>
        </p:nvSpPr>
        <p:spPr>
          <a:xfrm>
            <a:off x="282846" y="2271408"/>
            <a:ext cx="8578308" cy="954107"/>
          </a:xfrm>
          <a:prstGeom prst="rect">
            <a:avLst/>
          </a:prstGeom>
          <a:noFill/>
          <a:ln w="9525">
            <a:noFill/>
          </a:ln>
        </p:spPr>
        <p:txBody>
          <a:bodyPr wrap="square" anchor="t">
            <a:spAutoFit/>
          </a:bodyPr>
          <a:lstStyle/>
          <a:p>
            <a:pPr lvl="0"/>
            <a:r>
              <a:rPr lang="zh-CN" altLang="en-US" sz="2800" b="1" dirty="0">
                <a:solidFill>
                  <a:srgbClr val="0563C1"/>
                </a:solidFill>
                <a:latin typeface="楷体" panose="02010609060101010101" pitchFamily="49" charset="-122"/>
                <a:ea typeface="楷体" panose="02010609060101010101" pitchFamily="49" charset="-122"/>
              </a:rPr>
              <a:t>例：</a:t>
            </a:r>
            <a:r>
              <a:rPr lang="zh-CN" altLang="en-US" sz="2800" b="1" dirty="0">
                <a:latin typeface="楷体" panose="02010609060101010101" pitchFamily="49" charset="-122"/>
                <a:ea typeface="楷体" panose="02010609060101010101" pitchFamily="49" charset="-122"/>
              </a:rPr>
              <a:t>若指令中给出基址寄存器号为</a:t>
            </a:r>
            <a:r>
              <a:rPr lang="en-US" altLang="zh-CN" sz="2800" b="1" dirty="0">
                <a:latin typeface="楷体" panose="02010609060101010101" pitchFamily="49" charset="-122"/>
                <a:ea typeface="楷体" panose="02010609060101010101" pitchFamily="49" charset="-122"/>
              </a:rPr>
              <a:t>001</a:t>
            </a:r>
            <a:r>
              <a:rPr lang="zh-CN" altLang="en-US" sz="2800" b="1" dirty="0">
                <a:latin typeface="楷体" panose="02010609060101010101" pitchFamily="49" charset="-122"/>
                <a:ea typeface="楷体" panose="02010609060101010101" pitchFamily="49" charset="-122"/>
              </a:rPr>
              <a:t>，形式地址（位移量）为</a:t>
            </a:r>
            <a:r>
              <a:rPr lang="en-US" altLang="zh-CN" sz="2800" b="1" dirty="0">
                <a:latin typeface="楷体" panose="02010609060101010101" pitchFamily="49" charset="-122"/>
                <a:ea typeface="楷体" panose="02010609060101010101" pitchFamily="49" charset="-122"/>
              </a:rPr>
              <a:t>007FH</a:t>
            </a:r>
            <a:r>
              <a:rPr lang="zh-CN" altLang="en-US" sz="2800" b="1" dirty="0">
                <a:latin typeface="楷体" panose="02010609060101010101" pitchFamily="49" charset="-122"/>
                <a:ea typeface="楷体" panose="02010609060101010101" pitchFamily="49" charset="-122"/>
              </a:rPr>
              <a:t>，按基址寻址方式读取操作数。</a:t>
            </a:r>
            <a:endParaRPr lang="en-US" altLang="zh-CN" sz="2800" b="1" dirty="0">
              <a:latin typeface="楷体" panose="02010609060101010101" pitchFamily="49" charset="-122"/>
              <a:ea typeface="楷体" panose="02010609060101010101" pitchFamily="49" charset="-122"/>
            </a:endParaRPr>
          </a:p>
        </p:txBody>
      </p:sp>
      <p:sp>
        <p:nvSpPr>
          <p:cNvPr id="65" name="Text Box 4"/>
          <p:cNvSpPr txBox="1"/>
          <p:nvPr/>
        </p:nvSpPr>
        <p:spPr>
          <a:xfrm>
            <a:off x="283552" y="3286046"/>
            <a:ext cx="3843948" cy="1384995"/>
          </a:xfrm>
          <a:prstGeom prst="rect">
            <a:avLst/>
          </a:prstGeom>
          <a:noFill/>
          <a:ln w="9525">
            <a:noFill/>
          </a:ln>
        </p:spPr>
        <p:txBody>
          <a:bodyPr wrap="square" anchor="t">
            <a:spAutoFit/>
          </a:bodyPr>
          <a:lstStyle/>
          <a:p>
            <a:pPr lvl="0"/>
            <a:r>
              <a:rPr lang="zh-CN" altLang="pt-BR" sz="2800" b="1" dirty="0">
                <a:latin typeface="楷体" panose="02010609060101010101" pitchFamily="49" charset="-122"/>
                <a:ea typeface="楷体" panose="02010609060101010101" pitchFamily="49" charset="-122"/>
              </a:rPr>
              <a:t>寄存器：</a:t>
            </a:r>
            <a:r>
              <a:rPr lang="pt-BR" altLang="zh-CN" sz="2800" b="1" dirty="0">
                <a:latin typeface="楷体" panose="02010609060101010101" pitchFamily="49" charset="-122"/>
                <a:ea typeface="楷体" panose="02010609060101010101" pitchFamily="49" charset="-122"/>
              </a:rPr>
              <a:t>R0  0030H</a:t>
            </a:r>
            <a:endParaRPr lang="pt-BR" altLang="zh-CN" sz="2800" b="1" dirty="0">
              <a:latin typeface="楷体" panose="02010609060101010101" pitchFamily="49" charset="-122"/>
              <a:ea typeface="楷体" panose="02010609060101010101" pitchFamily="49" charset="-122"/>
            </a:endParaRPr>
          </a:p>
          <a:p>
            <a:pPr lvl="0"/>
            <a:r>
              <a:rPr lang="pt-BR" altLang="zh-CN" sz="2800" b="1" dirty="0">
                <a:latin typeface="楷体" panose="02010609060101010101" pitchFamily="49" charset="-122"/>
                <a:ea typeface="楷体" panose="02010609060101010101" pitchFamily="49" charset="-122"/>
              </a:rPr>
              <a:t>        R1  1000H</a:t>
            </a:r>
            <a:endParaRPr lang="pt-BR" altLang="zh-CN" sz="2800" b="1" dirty="0">
              <a:latin typeface="楷体" panose="02010609060101010101" pitchFamily="49" charset="-122"/>
              <a:ea typeface="楷体" panose="02010609060101010101" pitchFamily="49" charset="-122"/>
            </a:endParaRPr>
          </a:p>
          <a:p>
            <a:pPr lvl="0"/>
            <a:r>
              <a:rPr lang="pt-BR" altLang="zh-CN" sz="2800" b="1" dirty="0">
                <a:latin typeface="楷体" panose="02010609060101010101" pitchFamily="49" charset="-122"/>
                <a:ea typeface="楷体" panose="02010609060101010101" pitchFamily="49" charset="-122"/>
              </a:rPr>
              <a:t>        R2  2000H</a:t>
            </a:r>
            <a:endParaRPr lang="zh-CN" altLang="en-US" sz="2800" b="1" dirty="0">
              <a:latin typeface="楷体" panose="02010609060101010101" pitchFamily="49" charset="-122"/>
              <a:ea typeface="楷体" panose="02010609060101010101" pitchFamily="49" charset="-122"/>
            </a:endParaRPr>
          </a:p>
        </p:txBody>
      </p:sp>
      <p:sp>
        <p:nvSpPr>
          <p:cNvPr id="69" name="Text Box 4"/>
          <p:cNvSpPr txBox="1"/>
          <p:nvPr/>
        </p:nvSpPr>
        <p:spPr>
          <a:xfrm>
            <a:off x="4089400" y="3291358"/>
            <a:ext cx="4864604" cy="1384995"/>
          </a:xfrm>
          <a:prstGeom prst="rect">
            <a:avLst/>
          </a:prstGeom>
          <a:noFill/>
          <a:ln w="9525">
            <a:noFill/>
          </a:ln>
        </p:spPr>
        <p:txBody>
          <a:bodyPr wrap="square" anchor="t">
            <a:spAutoFit/>
          </a:bodyPr>
          <a:lstStyle/>
          <a:p>
            <a:pPr lvl="0"/>
            <a:r>
              <a:rPr lang="zh-CN" altLang="en-US" sz="2800" b="1" dirty="0">
                <a:latin typeface="楷体" panose="02010609060101010101" pitchFamily="49" charset="-122"/>
                <a:ea typeface="楷体" panose="02010609060101010101" pitchFamily="49" charset="-122"/>
              </a:rPr>
              <a:t>主存单元：</a:t>
            </a:r>
            <a:r>
              <a:rPr lang="pt-BR" altLang="zh-CN" sz="2800" b="1" dirty="0">
                <a:latin typeface="楷体" panose="02010609060101010101" pitchFamily="49" charset="-122"/>
                <a:ea typeface="楷体" panose="02010609060101010101" pitchFamily="49" charset="-122"/>
              </a:rPr>
              <a:t>1000H  7A00H</a:t>
            </a:r>
            <a:endParaRPr lang="pt-BR" altLang="zh-CN" sz="2800" b="1" dirty="0">
              <a:latin typeface="楷体" panose="02010609060101010101" pitchFamily="49" charset="-122"/>
              <a:ea typeface="楷体" panose="02010609060101010101" pitchFamily="49" charset="-122"/>
            </a:endParaRPr>
          </a:p>
          <a:p>
            <a:pPr lvl="0"/>
            <a:r>
              <a:rPr lang="pt-BR" altLang="zh-CN" sz="2800" b="1" dirty="0">
                <a:latin typeface="楷体" panose="02010609060101010101" pitchFamily="49" charset="-122"/>
                <a:ea typeface="楷体" panose="02010609060101010101" pitchFamily="49" charset="-122"/>
              </a:rPr>
              <a:t>          102FH  1000H</a:t>
            </a:r>
            <a:endParaRPr lang="pt-BR" altLang="zh-CN" sz="2800" b="1" dirty="0">
              <a:latin typeface="楷体" panose="02010609060101010101" pitchFamily="49" charset="-122"/>
              <a:ea typeface="楷体" panose="02010609060101010101" pitchFamily="49" charset="-122"/>
            </a:endParaRPr>
          </a:p>
          <a:p>
            <a:pPr lvl="0"/>
            <a:r>
              <a:rPr lang="pt-BR" altLang="zh-CN" sz="2800" b="1" dirty="0">
                <a:latin typeface="楷体" panose="02010609060101010101" pitchFamily="49" charset="-122"/>
                <a:ea typeface="楷体" panose="02010609060101010101" pitchFamily="49" charset="-122"/>
              </a:rPr>
              <a:t>          1030H  2C00H</a:t>
            </a:r>
            <a:endParaRPr lang="zh-CN" altLang="en-US" sz="2800" b="1" dirty="0">
              <a:latin typeface="楷体" panose="02010609060101010101" pitchFamily="49" charset="-122"/>
              <a:ea typeface="楷体" panose="02010609060101010101" pitchFamily="49" charset="-122"/>
            </a:endParaRPr>
          </a:p>
        </p:txBody>
      </p:sp>
      <p:sp>
        <p:nvSpPr>
          <p:cNvPr id="70" name="Text Box 4"/>
          <p:cNvSpPr txBox="1"/>
          <p:nvPr/>
        </p:nvSpPr>
        <p:spPr>
          <a:xfrm>
            <a:off x="277946" y="4636267"/>
            <a:ext cx="8319248" cy="1815882"/>
          </a:xfrm>
          <a:prstGeom prst="rect">
            <a:avLst/>
          </a:prstGeom>
          <a:noFill/>
          <a:ln w="9525">
            <a:noFill/>
          </a:ln>
        </p:spPr>
        <p:txBody>
          <a:bodyPr wrap="square" anchor="t">
            <a:spAutoFit/>
          </a:bodyPr>
          <a:lstStyle/>
          <a:p>
            <a:pPr lvl="0"/>
            <a:r>
              <a:rPr lang="zh-CN" altLang="en-US" sz="2800" b="1" dirty="0">
                <a:latin typeface="楷体" panose="02010609060101010101" pitchFamily="49" charset="-122"/>
                <a:ea typeface="楷体" panose="02010609060101010101" pitchFamily="49" charset="-122"/>
              </a:rPr>
              <a:t>基址寄存器为</a:t>
            </a:r>
            <a:r>
              <a:rPr lang="en-US" altLang="zh-CN" sz="2800" b="1" dirty="0">
                <a:latin typeface="楷体" panose="02010609060101010101" pitchFamily="49" charset="-122"/>
                <a:ea typeface="楷体" panose="02010609060101010101" pitchFamily="49" charset="-122"/>
              </a:rPr>
              <a:t>R1</a:t>
            </a:r>
            <a:r>
              <a:rPr lang="zh-CN" altLang="en-US" sz="2800" b="1" dirty="0">
                <a:latin typeface="楷体" panose="02010609060101010101" pitchFamily="49" charset="-122"/>
                <a:ea typeface="楷体" panose="02010609060101010101" pitchFamily="49" charset="-122"/>
              </a:rPr>
              <a:t>，则基准地址为</a:t>
            </a:r>
            <a:r>
              <a:rPr lang="en-US" altLang="zh-CN" sz="2800" b="1" dirty="0">
                <a:latin typeface="楷体" panose="02010609060101010101" pitchFamily="49" charset="-122"/>
                <a:ea typeface="楷体" panose="02010609060101010101" pitchFamily="49" charset="-122"/>
              </a:rPr>
              <a:t>N= (R1)= 2000H</a:t>
            </a:r>
            <a:r>
              <a:rPr lang="zh-CN" altLang="en-US" sz="2800" b="1" dirty="0">
                <a:latin typeface="楷体" panose="02010609060101010101" pitchFamily="49" charset="-122"/>
                <a:ea typeface="楷体" panose="02010609060101010101" pitchFamily="49" charset="-122"/>
              </a:rPr>
              <a:t>；</a:t>
            </a:r>
            <a:endParaRPr lang="en-US" altLang="zh-CN" sz="2800" b="1" dirty="0">
              <a:latin typeface="楷体" panose="02010609060101010101" pitchFamily="49" charset="-122"/>
              <a:ea typeface="楷体" panose="02010609060101010101" pitchFamily="49" charset="-122"/>
            </a:endParaRPr>
          </a:p>
          <a:p>
            <a:pPr lvl="0"/>
            <a:r>
              <a:rPr lang="zh-CN" altLang="en-US" sz="2800" b="1" dirty="0">
                <a:latin typeface="楷体" panose="02010609060101010101" pitchFamily="49" charset="-122"/>
                <a:ea typeface="楷体" panose="02010609060101010101" pitchFamily="49" charset="-122"/>
              </a:rPr>
              <a:t>位移量为</a:t>
            </a:r>
            <a:r>
              <a:rPr lang="en-US" altLang="zh-CN" sz="2800" b="1" dirty="0">
                <a:latin typeface="楷体" panose="02010609060101010101" pitchFamily="49" charset="-122"/>
                <a:ea typeface="楷体" panose="02010609060101010101" pitchFamily="49" charset="-122"/>
              </a:rPr>
              <a:t>D=007FH</a:t>
            </a:r>
            <a:r>
              <a:rPr lang="zh-CN" altLang="en-US" sz="2800" b="1" dirty="0">
                <a:latin typeface="楷体" panose="02010609060101010101" pitchFamily="49" charset="-122"/>
                <a:ea typeface="楷体" panose="02010609060101010101" pitchFamily="49" charset="-122"/>
              </a:rPr>
              <a:t>，则基址计算：</a:t>
            </a:r>
            <a:endParaRPr lang="en-US" altLang="zh-CN" sz="2800" b="1" dirty="0">
              <a:latin typeface="楷体" panose="02010609060101010101" pitchFamily="49" charset="-122"/>
              <a:ea typeface="楷体" panose="02010609060101010101" pitchFamily="49" charset="-122"/>
            </a:endParaRPr>
          </a:p>
          <a:p>
            <a:pPr lvl="0"/>
            <a:r>
              <a:rPr lang="en-US" altLang="zh-CN" sz="2800" b="1" dirty="0">
                <a:latin typeface="楷体" panose="02010609060101010101" pitchFamily="49" charset="-122"/>
                <a:ea typeface="楷体" panose="02010609060101010101" pitchFamily="49" charset="-122"/>
              </a:rPr>
              <a:t>   A=D+(R1)=D+N= 007FH+2000H=207FH</a:t>
            </a:r>
            <a:r>
              <a:rPr lang="zh-CN" altLang="en-US" sz="2800" b="1" dirty="0">
                <a:latin typeface="楷体" panose="02010609060101010101" pitchFamily="49" charset="-122"/>
                <a:ea typeface="楷体" panose="02010609060101010101" pitchFamily="49" charset="-122"/>
              </a:rPr>
              <a:t>；</a:t>
            </a:r>
            <a:endParaRPr lang="en-US" altLang="zh-CN" sz="2800" b="1" dirty="0">
              <a:latin typeface="楷体" panose="02010609060101010101" pitchFamily="49" charset="-122"/>
              <a:ea typeface="楷体" panose="02010609060101010101" pitchFamily="49" charset="-122"/>
            </a:endParaRPr>
          </a:p>
          <a:p>
            <a:pPr lvl="0"/>
            <a:r>
              <a:rPr lang="zh-CN" altLang="en-US" sz="2800" b="1" dirty="0">
                <a:latin typeface="楷体" panose="02010609060101010101" pitchFamily="49" charset="-122"/>
                <a:ea typeface="楷体" panose="02010609060101010101" pitchFamily="49" charset="-122"/>
              </a:rPr>
              <a:t>据此访问主存储器，读得操作数</a:t>
            </a:r>
            <a:r>
              <a:rPr lang="en-US" altLang="zh-CN" sz="2800" b="1" dirty="0">
                <a:latin typeface="楷体" panose="02010609060101010101" pitchFamily="49" charset="-122"/>
                <a:ea typeface="楷体" panose="02010609060101010101" pitchFamily="49" charset="-122"/>
              </a:rPr>
              <a:t>S= (A)= 7A3CH</a:t>
            </a:r>
            <a:r>
              <a:rPr lang="zh-CN" altLang="en-US" sz="2800" b="1" dirty="0">
                <a:latin typeface="楷体" panose="02010609060101010101" pitchFamily="49" charset="-122"/>
                <a:ea typeface="楷体" panose="02010609060101010101" pitchFamily="49" charset="-122"/>
              </a:rPr>
              <a:t>。</a:t>
            </a:r>
            <a:endParaRPr lang="en-US" altLang="zh-CN" sz="2800" b="1" dirty="0">
              <a:latin typeface="楷体" panose="02010609060101010101" pitchFamily="49" charset="-122"/>
              <a:ea typeface="楷体" panose="020106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3">
                                            <p:txEl>
                                              <p:pRg st="0" end="0"/>
                                            </p:txEl>
                                          </p:spTgt>
                                        </p:tgtEl>
                                        <p:attrNameLst>
                                          <p:attrName>style.visibility</p:attrName>
                                        </p:attrNameLst>
                                      </p:cBhvr>
                                      <p:to>
                                        <p:strVal val="visible"/>
                                      </p:to>
                                    </p:set>
                                    <p:animEffect transition="in" filter="wipe(left)">
                                      <p:cBhvr>
                                        <p:cTn id="7" dur="500"/>
                                        <p:tgtEl>
                                          <p:spTgt spid="5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6">
                                            <p:txEl>
                                              <p:pRg st="0" end="0"/>
                                            </p:txEl>
                                          </p:spTgt>
                                        </p:tgtEl>
                                        <p:attrNameLst>
                                          <p:attrName>style.visibility</p:attrName>
                                        </p:attrNameLst>
                                      </p:cBhvr>
                                      <p:to>
                                        <p:strVal val="visible"/>
                                      </p:to>
                                    </p:set>
                                    <p:animEffect transition="in" filter="wipe(left)">
                                      <p:cBhvr>
                                        <p:cTn id="12" dur="500"/>
                                        <p:tgtEl>
                                          <p:spTgt spid="5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5"/>
                                        </p:tgtEl>
                                        <p:attrNameLst>
                                          <p:attrName>style.visibility</p:attrName>
                                        </p:attrNameLst>
                                      </p:cBhvr>
                                      <p:to>
                                        <p:strVal val="visible"/>
                                      </p:to>
                                    </p:set>
                                    <p:animEffect transition="in" filter="wipe(left)">
                                      <p:cBhvr>
                                        <p:cTn id="17" dur="500"/>
                                        <p:tgtEl>
                                          <p:spTgt spid="6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9"/>
                                        </p:tgtEl>
                                        <p:attrNameLst>
                                          <p:attrName>style.visibility</p:attrName>
                                        </p:attrNameLst>
                                      </p:cBhvr>
                                      <p:to>
                                        <p:strVal val="visible"/>
                                      </p:to>
                                    </p:set>
                                    <p:animEffect transition="in" filter="wipe(left)">
                                      <p:cBhvr>
                                        <p:cTn id="22" dur="500"/>
                                        <p:tgtEl>
                                          <p:spTgt spid="6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70">
                                            <p:txEl>
                                              <p:pRg st="0" end="0"/>
                                            </p:txEl>
                                          </p:spTgt>
                                        </p:tgtEl>
                                        <p:attrNameLst>
                                          <p:attrName>style.visibility</p:attrName>
                                        </p:attrNameLst>
                                      </p:cBhvr>
                                      <p:to>
                                        <p:strVal val="visible"/>
                                      </p:to>
                                    </p:set>
                                    <p:animEffect transition="in" filter="wipe(left)">
                                      <p:cBhvr>
                                        <p:cTn id="27" dur="500"/>
                                        <p:tgtEl>
                                          <p:spTgt spid="70">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70">
                                            <p:txEl>
                                              <p:pRg st="1" end="1"/>
                                            </p:txEl>
                                          </p:spTgt>
                                        </p:tgtEl>
                                        <p:attrNameLst>
                                          <p:attrName>style.visibility</p:attrName>
                                        </p:attrNameLst>
                                      </p:cBhvr>
                                      <p:to>
                                        <p:strVal val="visible"/>
                                      </p:to>
                                    </p:set>
                                    <p:animEffect transition="in" filter="wipe(left)">
                                      <p:cBhvr>
                                        <p:cTn id="32" dur="500"/>
                                        <p:tgtEl>
                                          <p:spTgt spid="70">
                                            <p:txEl>
                                              <p:pRg st="1" end="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70">
                                            <p:txEl>
                                              <p:pRg st="2" end="2"/>
                                            </p:txEl>
                                          </p:spTgt>
                                        </p:tgtEl>
                                        <p:attrNameLst>
                                          <p:attrName>style.visibility</p:attrName>
                                        </p:attrNameLst>
                                      </p:cBhvr>
                                      <p:to>
                                        <p:strVal val="visible"/>
                                      </p:to>
                                    </p:set>
                                    <p:animEffect transition="in" filter="wipe(left)">
                                      <p:cBhvr>
                                        <p:cTn id="37" dur="500"/>
                                        <p:tgtEl>
                                          <p:spTgt spid="70">
                                            <p:txEl>
                                              <p:pRg st="2" end="2"/>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70">
                                            <p:txEl>
                                              <p:pRg st="3" end="3"/>
                                            </p:txEl>
                                          </p:spTgt>
                                        </p:tgtEl>
                                        <p:attrNameLst>
                                          <p:attrName>style.visibility</p:attrName>
                                        </p:attrNameLst>
                                      </p:cBhvr>
                                      <p:to>
                                        <p:strVal val="visible"/>
                                      </p:to>
                                    </p:set>
                                    <p:animEffect transition="in" filter="wipe(left)">
                                      <p:cBhvr>
                                        <p:cTn id="42" dur="500"/>
                                        <p:tgtEl>
                                          <p:spTgt spid="7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build="p"/>
      <p:bldP spid="56" grpId="0" build="p"/>
      <p:bldP spid="65" grpId="0"/>
      <p:bldP spid="69" grpId="0"/>
      <p:bldP spid="70" grpId="0" build="p"/>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9165780" cy="6909474"/>
          </a:xfrm>
          <a:prstGeom prst="rect">
            <a:avLst/>
          </a:prstGeom>
        </p:spPr>
      </p:pic>
      <p:sp>
        <p:nvSpPr>
          <p:cNvPr id="22" name="矩形 21"/>
          <p:cNvSpPr/>
          <p:nvPr/>
        </p:nvSpPr>
        <p:spPr>
          <a:xfrm>
            <a:off x="-7936" y="8443"/>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dirty="0"/>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1" i="0" u="none" strike="noStrike" kern="1200" cap="none" spc="0" normalizeH="0" baseline="0" noProof="0" dirty="0">
                <a:ln>
                  <a:noFill/>
                </a:ln>
                <a:solidFill>
                  <a:prstClr val="white"/>
                </a:solidFill>
                <a:effectLst/>
                <a:uLnTx/>
                <a:uFillTx/>
                <a:latin typeface="隶书" panose="02010509060101010101" pitchFamily="49" charset="-122"/>
                <a:ea typeface="隶书" panose="02010509060101010101" pitchFamily="49" charset="-122"/>
                <a:cs typeface="+mn-cs"/>
              </a:rPr>
              <a:t>二、寻址方式</a:t>
            </a:r>
            <a:endParaRPr kumimoji="0" lang="zh-CN" altLang="en-US" sz="2800" b="1" i="0" u="none" strike="noStrike" kern="1200" cap="none" spc="0" normalizeH="0" baseline="0" noProof="0" dirty="0">
              <a:ln>
                <a:noFill/>
              </a:ln>
              <a:solidFill>
                <a:prstClr val="white"/>
              </a:solidFill>
              <a:effectLst/>
              <a:uLnTx/>
              <a:uFillTx/>
              <a:latin typeface="隶书" panose="02010509060101010101" pitchFamily="49" charset="-122"/>
              <a:ea typeface="隶书" panose="02010509060101010101" pitchFamily="49" charset="-122"/>
              <a:cs typeface="+mn-cs"/>
            </a:endParaRPr>
          </a:p>
        </p:txBody>
      </p:sp>
      <p:cxnSp>
        <p:nvCxnSpPr>
          <p:cNvPr id="31" name="直接连接符 30"/>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defRPr/>
            </a:pPr>
            <a:fld id="{FF2FACAF-F68A-42FE-9F77-62EBF8306216}" type="datetime1">
              <a:rPr kumimoji="0" lang="zh-CN" altLang="en-US" sz="1200" b="0" i="0" u="none" strike="noStrike" kern="1200" cap="none" spc="0" normalizeH="0" baseline="0" noProof="0" smtClean="0">
                <a:ln>
                  <a:noFill/>
                </a:ln>
                <a:solidFill>
                  <a:prstClr val="black">
                    <a:tint val="75000"/>
                  </a:prstClr>
                </a:solidFill>
                <a:effectLst/>
                <a:uLnTx/>
                <a:uFillTx/>
                <a:latin typeface="Calibri" panose="020F0502020204030204"/>
                <a:ea typeface="等线" panose="02010600030101010101" pitchFamily="2" charset="-122"/>
                <a:cs typeface="+mn-cs"/>
              </a:rPr>
            </a:fld>
            <a:endParaRPr kumimoji="0" lang="zh-CN" altLang="en-US" sz="1200" b="0" i="0" u="none" strike="noStrike" kern="1200" cap="none" spc="0" normalizeH="0" baseline="0" noProof="0" dirty="0">
              <a:ln>
                <a:noFill/>
              </a:ln>
              <a:solidFill>
                <a:prstClr val="black">
                  <a:tint val="75000"/>
                </a:prstClr>
              </a:solidFill>
              <a:effectLst/>
              <a:uLnTx/>
              <a:uFillTx/>
              <a:latin typeface="Calibri" panose="020F0502020204030204"/>
              <a:ea typeface="等线"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rPr>
              <a:t>计算机组成原理</a:t>
            </a:r>
            <a:r>
              <a:rPr kumimoji="0" lang="en-US" altLang="zh-CN" sz="12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rPr>
              <a:t>--</a:t>
            </a:r>
            <a:r>
              <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rPr>
              <a:t>第二章 指令系统</a:t>
            </a:r>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endParaRPr>
          </a:p>
        </p:txBody>
      </p:sp>
      <p:sp>
        <p:nvSpPr>
          <p:cNvPr id="8" name="灯片编号占位符 7"/>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CD331227-691F-4B7F-8493-F4368ED92163}" type="slidenum">
              <a:rPr kumimoji="0" lang="zh-CN" altLang="en-US" sz="1200" b="0" i="0" u="none" strike="noStrike" kern="1200" cap="none" spc="0" normalizeH="0" baseline="0" noProof="0" smtClean="0">
                <a:ln>
                  <a:noFill/>
                </a:ln>
                <a:solidFill>
                  <a:prstClr val="black">
                    <a:tint val="75000"/>
                  </a:prstClr>
                </a:solidFill>
                <a:effectLst/>
                <a:uLnTx/>
                <a:uFillTx/>
                <a:latin typeface="Calibri" panose="020F0502020204030204"/>
                <a:ea typeface="等线" panose="02010600030101010101" pitchFamily="2" charset="-122"/>
                <a:cs typeface="+mn-cs"/>
              </a:rPr>
            </a:fld>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endParaRPr>
          </a:p>
        </p:txBody>
      </p:sp>
      <p:sp>
        <p:nvSpPr>
          <p:cNvPr id="17" name="Text Box 4"/>
          <p:cNvSpPr txBox="1"/>
          <p:nvPr/>
        </p:nvSpPr>
        <p:spPr>
          <a:xfrm>
            <a:off x="141423" y="815398"/>
            <a:ext cx="6723833" cy="637675"/>
          </a:xfrm>
          <a:prstGeom prst="rect">
            <a:avLst/>
          </a:prstGeom>
          <a:noFill/>
          <a:ln w="9525">
            <a:noFill/>
          </a:ln>
        </p:spPr>
        <p:txBody>
          <a:bodyPr wrap="square" anchor="t">
            <a:spAutoFit/>
          </a:bodyPr>
          <a:lstStyle/>
          <a:p>
            <a:pPr lvl="0">
              <a:lnSpc>
                <a:spcPct val="150000"/>
              </a:lnSpc>
            </a:pPr>
            <a:r>
              <a:rPr lang="zh-CN" altLang="en-US" sz="2800" b="1" dirty="0">
                <a:solidFill>
                  <a:srgbClr val="DF3C09"/>
                </a:solidFill>
                <a:latin typeface="楷体" panose="02010609060101010101" pitchFamily="49" charset="-122"/>
                <a:ea typeface="楷体" panose="02010609060101010101" pitchFamily="49" charset="-122"/>
              </a:rPr>
              <a:t>（</a:t>
            </a:r>
            <a:r>
              <a:rPr lang="en-US" altLang="zh-CN" sz="2800" b="1" dirty="0">
                <a:solidFill>
                  <a:srgbClr val="DF3C09"/>
                </a:solidFill>
                <a:latin typeface="楷体" panose="02010609060101010101" pitchFamily="49" charset="-122"/>
                <a:ea typeface="楷体" panose="02010609060101010101" pitchFamily="49" charset="-122"/>
              </a:rPr>
              <a:t>4</a:t>
            </a:r>
            <a:r>
              <a:rPr lang="zh-CN" altLang="en-US" sz="2800" b="1" dirty="0">
                <a:solidFill>
                  <a:srgbClr val="DF3C09"/>
                </a:solidFill>
                <a:latin typeface="楷体" panose="02010609060101010101" pitchFamily="49" charset="-122"/>
                <a:ea typeface="楷体" panose="02010609060101010101" pitchFamily="49" charset="-122"/>
              </a:rPr>
              <a:t>）变址、基址寻址及其变化</a:t>
            </a:r>
            <a:endParaRPr kumimoji="0" lang="en-US" altLang="zh-CN" sz="2800" b="1" i="0" u="none" strike="noStrike" kern="1200" cap="none" spc="0" normalizeH="0" baseline="0" noProof="0" dirty="0">
              <a:ln>
                <a:noFill/>
              </a:ln>
              <a:solidFill>
                <a:srgbClr val="DF3C09"/>
              </a:solidFill>
              <a:effectLst/>
              <a:uLnTx/>
              <a:uFillTx/>
              <a:latin typeface="楷体" panose="02010609060101010101" pitchFamily="49" charset="-122"/>
              <a:ea typeface="楷体" panose="02010609060101010101" pitchFamily="49" charset="-122"/>
              <a:cs typeface="+mn-cs"/>
            </a:endParaRPr>
          </a:p>
        </p:txBody>
      </p:sp>
      <p:graphicFrame>
        <p:nvGraphicFramePr>
          <p:cNvPr id="2" name="表格 1"/>
          <p:cNvGraphicFramePr>
            <a:graphicFrameLocks noGrp="1"/>
          </p:cNvGraphicFramePr>
          <p:nvPr/>
        </p:nvGraphicFramePr>
        <p:xfrm>
          <a:off x="505042" y="1684665"/>
          <a:ext cx="8133915" cy="4389120"/>
        </p:xfrm>
        <a:graphic>
          <a:graphicData uri="http://schemas.openxmlformats.org/drawingml/2006/table">
            <a:tbl>
              <a:tblPr firstRow="1" bandRow="1">
                <a:tableStyleId>{5DA37D80-6434-44D0-A028-1B22A696006F}</a:tableStyleId>
              </a:tblPr>
              <a:tblGrid>
                <a:gridCol w="1142869"/>
                <a:gridCol w="3254690"/>
                <a:gridCol w="3736356"/>
              </a:tblGrid>
              <a:tr h="370840">
                <a:tc>
                  <a:txBody>
                    <a:bodyPr/>
                    <a:lstStyle/>
                    <a:p>
                      <a:endParaRPr lang="zh-CN" altLang="en-US" sz="2400" b="1" dirty="0">
                        <a:latin typeface="楷体" panose="02010609060101010101" pitchFamily="49" charset="-122"/>
                        <a:ea typeface="楷体" panose="02010609060101010101" pitchFamily="49" charset="-122"/>
                      </a:endParaRPr>
                    </a:p>
                  </a:txBody>
                  <a:tcPr/>
                </a:tc>
                <a:tc>
                  <a:txBody>
                    <a:bodyPr/>
                    <a:lstStyle/>
                    <a:p>
                      <a:pPr algn="ctr"/>
                      <a:r>
                        <a:rPr lang="zh-CN" altLang="en-US" sz="2400" b="1" dirty="0">
                          <a:latin typeface="楷体" panose="02010609060101010101" pitchFamily="49" charset="-122"/>
                          <a:ea typeface="楷体" panose="02010609060101010101" pitchFamily="49" charset="-122"/>
                        </a:rPr>
                        <a:t>变址寻址</a:t>
                      </a:r>
                      <a:endParaRPr lang="zh-CN" altLang="en-US" sz="2400" b="1" dirty="0">
                        <a:latin typeface="楷体" panose="02010609060101010101" pitchFamily="49" charset="-122"/>
                        <a:ea typeface="楷体" panose="02010609060101010101" pitchFamily="49" charset="-122"/>
                      </a:endParaRPr>
                    </a:p>
                  </a:txBody>
                  <a:tcPr/>
                </a:tc>
                <a:tc>
                  <a:txBody>
                    <a:bodyPr/>
                    <a:lstStyle/>
                    <a:p>
                      <a:pPr algn="ctr"/>
                      <a:r>
                        <a:rPr lang="zh-CN" altLang="en-US" sz="2400" b="1" dirty="0">
                          <a:latin typeface="楷体" panose="02010609060101010101" pitchFamily="49" charset="-122"/>
                          <a:ea typeface="楷体" panose="02010609060101010101" pitchFamily="49" charset="-122"/>
                        </a:rPr>
                        <a:t>基址寻址</a:t>
                      </a:r>
                      <a:endParaRPr lang="zh-CN" altLang="en-US" sz="2400" b="1" dirty="0">
                        <a:latin typeface="楷体" panose="02010609060101010101" pitchFamily="49" charset="-122"/>
                        <a:ea typeface="楷体" panose="02010609060101010101" pitchFamily="49" charset="-122"/>
                      </a:endParaRPr>
                    </a:p>
                  </a:txBody>
                  <a:tcPr/>
                </a:tc>
              </a:tr>
              <a:tr h="370840">
                <a:tc>
                  <a:txBody>
                    <a:bodyPr/>
                    <a:lstStyle/>
                    <a:p>
                      <a:r>
                        <a:rPr lang="zh-CN" altLang="en-US" sz="2400" b="1" dirty="0">
                          <a:latin typeface="楷体" panose="02010609060101010101" pitchFamily="49" charset="-122"/>
                          <a:ea typeface="楷体" panose="02010609060101010101" pitchFamily="49" charset="-122"/>
                        </a:rPr>
                        <a:t>相同点</a:t>
                      </a:r>
                      <a:endParaRPr lang="zh-CN" altLang="en-US" sz="2400" b="1" dirty="0">
                        <a:latin typeface="楷体" panose="02010609060101010101" pitchFamily="49" charset="-122"/>
                        <a:ea typeface="楷体" panose="02010609060101010101" pitchFamily="49" charset="-122"/>
                      </a:endParaRPr>
                    </a:p>
                  </a:txBody>
                  <a:tcPr anchor="ctr"/>
                </a:tc>
                <a:tc gridSpan="2">
                  <a:txBody>
                    <a:bodyPr/>
                    <a:lstStyle/>
                    <a:p>
                      <a:pPr lvl="0"/>
                      <a:r>
                        <a:rPr lang="zh-CN" altLang="en-US" sz="2400" b="1" dirty="0">
                          <a:latin typeface="楷体" panose="02010609060101010101" pitchFamily="49" charset="-122"/>
                          <a:ea typeface="楷体" panose="02010609060101010101" pitchFamily="49" charset="-122"/>
                        </a:rPr>
                        <a:t>有效地址计算方法相同</a:t>
                      </a:r>
                      <a:r>
                        <a:rPr lang="en-US" altLang="zh-CN" sz="2400" b="1" dirty="0">
                          <a:latin typeface="楷体" panose="02010609060101010101" pitchFamily="49" charset="-122"/>
                          <a:ea typeface="楷体" panose="02010609060101010101" pitchFamily="49" charset="-122"/>
                        </a:rPr>
                        <a:t>;</a:t>
                      </a:r>
                      <a:endParaRPr lang="en-US" altLang="zh-CN" sz="2400" b="1" dirty="0">
                        <a:latin typeface="楷体" panose="02010609060101010101" pitchFamily="49" charset="-122"/>
                        <a:ea typeface="楷体" panose="02010609060101010101" pitchFamily="49" charset="-122"/>
                      </a:endParaRPr>
                    </a:p>
                    <a:p>
                      <a:pPr lvl="0"/>
                      <a:r>
                        <a:rPr lang="zh-CN" altLang="en-US" sz="2400" b="1" dirty="0">
                          <a:latin typeface="楷体" panose="02010609060101010101" pitchFamily="49" charset="-122"/>
                          <a:ea typeface="楷体" panose="02010609060101010101" pitchFamily="49" charset="-122"/>
                        </a:rPr>
                        <a:t>在一些计算中，都是由相同硬件实现。</a:t>
                      </a:r>
                      <a:endParaRPr lang="en-US" altLang="zh-CN" sz="2400" b="1" dirty="0">
                        <a:latin typeface="楷体" panose="02010609060101010101" pitchFamily="49" charset="-122"/>
                        <a:ea typeface="楷体" panose="02010609060101010101" pitchFamily="49" charset="-122"/>
                      </a:endParaRPr>
                    </a:p>
                  </a:txBody>
                  <a:tcPr/>
                </a:tc>
                <a:tc hMerge="1">
                  <a:tcPr/>
                </a:tc>
              </a:tr>
              <a:tr h="370840">
                <a:tc rowSpan="2">
                  <a:txBody>
                    <a:bodyPr/>
                    <a:lstStyle/>
                    <a:p>
                      <a:r>
                        <a:rPr lang="zh-CN" altLang="en-US" sz="2400" b="1" dirty="0">
                          <a:latin typeface="楷体" panose="02010609060101010101" pitchFamily="49" charset="-122"/>
                          <a:ea typeface="楷体" panose="02010609060101010101" pitchFamily="49" charset="-122"/>
                        </a:rPr>
                        <a:t>不同点</a:t>
                      </a:r>
                      <a:endParaRPr lang="zh-CN" altLang="en-US" sz="2400" b="1" dirty="0">
                        <a:latin typeface="楷体" panose="02010609060101010101" pitchFamily="49" charset="-122"/>
                        <a:ea typeface="楷体" panose="02010609060101010101" pitchFamily="49" charset="-122"/>
                      </a:endParaRPr>
                    </a:p>
                  </a:txBody>
                  <a:tcPr anchor="ctr"/>
                </a:tc>
                <a:tc>
                  <a:txBody>
                    <a:bodyPr/>
                    <a:lstStyle/>
                    <a:p>
                      <a:r>
                        <a:rPr lang="zh-CN" altLang="en-US" sz="2400" b="1" dirty="0">
                          <a:latin typeface="楷体" panose="02010609060101010101" pitchFamily="49" charset="-122"/>
                          <a:ea typeface="楷体" panose="02010609060101010101" pitchFamily="49" charset="-122"/>
                        </a:rPr>
                        <a:t>变址寄存器提供修改量（可变的），而指令中提供基准量（固定的）</a:t>
                      </a:r>
                      <a:endParaRPr lang="zh-CN" altLang="en-US" sz="2400" b="1" dirty="0">
                        <a:latin typeface="楷体" panose="02010609060101010101" pitchFamily="49" charset="-122"/>
                        <a:ea typeface="楷体" panose="02010609060101010101" pitchFamily="49" charset="-122"/>
                      </a:endParaRPr>
                    </a:p>
                  </a:txBody>
                  <a:tcPr/>
                </a:tc>
                <a:tc>
                  <a:txBody>
                    <a:bodyPr/>
                    <a:lstStyle/>
                    <a:p>
                      <a:r>
                        <a:rPr lang="zh-CN" altLang="en-US" sz="2400" b="1">
                          <a:latin typeface="楷体" panose="02010609060101010101" pitchFamily="49" charset="-122"/>
                          <a:ea typeface="楷体" panose="02010609060101010101" pitchFamily="49" charset="-122"/>
                        </a:rPr>
                        <a:t>基址寄存器提供基准量（固定的），而指令中提供位移量（可变的）</a:t>
                      </a:r>
                      <a:endParaRPr lang="zh-CN" altLang="en-US" sz="2400" b="1" dirty="0">
                        <a:latin typeface="楷体" panose="02010609060101010101" pitchFamily="49" charset="-122"/>
                        <a:ea typeface="楷体" panose="02010609060101010101" pitchFamily="49" charset="-122"/>
                      </a:endParaRPr>
                    </a:p>
                  </a:txBody>
                  <a:tcPr/>
                </a:tc>
              </a:tr>
              <a:tr h="370840">
                <a:tc vMerge="1">
                  <a:tcPr/>
                </a:tc>
                <a:tc>
                  <a:txBody>
                    <a:bodyPr/>
                    <a:lstStyle/>
                    <a:p>
                      <a:r>
                        <a:rPr lang="zh-CN" altLang="en-US" sz="2400" b="1" dirty="0">
                          <a:latin typeface="楷体" panose="02010609060101010101" pitchFamily="49" charset="-122"/>
                          <a:ea typeface="楷体" panose="02010609060101010101" pitchFamily="49" charset="-122"/>
                        </a:rPr>
                        <a:t>面向用户的，用于访问字符串，向量和数组等成批数据</a:t>
                      </a:r>
                      <a:endParaRPr lang="zh-CN" altLang="en-US" sz="2400" b="1" dirty="0">
                        <a:latin typeface="楷体" panose="02010609060101010101" pitchFamily="49" charset="-122"/>
                        <a:ea typeface="楷体" panose="02010609060101010101" pitchFamily="49" charset="-122"/>
                      </a:endParaRPr>
                    </a:p>
                  </a:txBody>
                  <a:tcPr/>
                </a:tc>
                <a:tc>
                  <a:txBody>
                    <a:bodyPr/>
                    <a:lstStyle/>
                    <a:p>
                      <a:r>
                        <a:rPr lang="zh-CN" altLang="en-US" sz="2400" b="1" dirty="0">
                          <a:latin typeface="楷体" panose="02010609060101010101" pitchFamily="49" charset="-122"/>
                          <a:ea typeface="楷体" panose="02010609060101010101" pitchFamily="49" charset="-122"/>
                        </a:rPr>
                        <a:t>面向系统，主要用于逻辑地址和物理地址的转换，用以解决程序在主存中的再定位和扩大寻址空间等问题</a:t>
                      </a:r>
                      <a:endParaRPr lang="zh-CN" altLang="en-US" sz="2400" b="1" dirty="0">
                        <a:latin typeface="楷体" panose="02010609060101010101" pitchFamily="49" charset="-122"/>
                        <a:ea typeface="楷体" panose="02010609060101010101" pitchFamily="49" charset="-122"/>
                      </a:endParaRPr>
                    </a:p>
                  </a:txBody>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9165780" cy="6909474"/>
          </a:xfrm>
          <a:prstGeom prst="rect">
            <a:avLst/>
          </a:prstGeom>
        </p:spPr>
      </p:pic>
      <p:sp>
        <p:nvSpPr>
          <p:cNvPr id="22" name="矩形 21"/>
          <p:cNvSpPr/>
          <p:nvPr/>
        </p:nvSpPr>
        <p:spPr>
          <a:xfrm>
            <a:off x="-7936" y="8443"/>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dirty="0"/>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1" i="0" u="none" strike="noStrike" kern="1200" cap="none" spc="0" normalizeH="0" baseline="0" noProof="0" dirty="0">
                <a:ln>
                  <a:noFill/>
                </a:ln>
                <a:solidFill>
                  <a:prstClr val="white"/>
                </a:solidFill>
                <a:effectLst/>
                <a:uLnTx/>
                <a:uFillTx/>
                <a:latin typeface="隶书" panose="02010509060101010101" pitchFamily="49" charset="-122"/>
                <a:ea typeface="隶书" panose="02010509060101010101" pitchFamily="49" charset="-122"/>
                <a:cs typeface="+mn-cs"/>
              </a:rPr>
              <a:t>二、寻址方式</a:t>
            </a:r>
            <a:endParaRPr kumimoji="0" lang="zh-CN" altLang="en-US" sz="2800" b="1" i="0" u="none" strike="noStrike" kern="1200" cap="none" spc="0" normalizeH="0" baseline="0" noProof="0" dirty="0">
              <a:ln>
                <a:noFill/>
              </a:ln>
              <a:solidFill>
                <a:prstClr val="white"/>
              </a:solidFill>
              <a:effectLst/>
              <a:uLnTx/>
              <a:uFillTx/>
              <a:latin typeface="隶书" panose="02010509060101010101" pitchFamily="49" charset="-122"/>
              <a:ea typeface="隶书" panose="02010509060101010101" pitchFamily="49" charset="-122"/>
              <a:cs typeface="+mn-cs"/>
            </a:endParaRPr>
          </a:p>
        </p:txBody>
      </p:sp>
      <p:cxnSp>
        <p:nvCxnSpPr>
          <p:cNvPr id="31" name="直接连接符 30"/>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defRPr/>
            </a:pPr>
            <a:fld id="{F54ACC73-89AA-4DB0-8ACC-AFE5A4CE5B77}" type="datetime1">
              <a:rPr kumimoji="0" lang="zh-CN" altLang="en-US" sz="1200" b="0" i="0" u="none" strike="noStrike" kern="1200" cap="none" spc="0" normalizeH="0" baseline="0" noProof="0" smtClean="0">
                <a:ln>
                  <a:noFill/>
                </a:ln>
                <a:solidFill>
                  <a:prstClr val="black">
                    <a:tint val="75000"/>
                  </a:prstClr>
                </a:solidFill>
                <a:effectLst/>
                <a:uLnTx/>
                <a:uFillTx/>
                <a:latin typeface="Calibri" panose="020F0502020204030204"/>
                <a:ea typeface="等线" panose="02010600030101010101" pitchFamily="2" charset="-122"/>
                <a:cs typeface="+mn-cs"/>
              </a:rPr>
            </a:fld>
            <a:endParaRPr kumimoji="0" lang="zh-CN" altLang="en-US" sz="1200" b="0" i="0" u="none" strike="noStrike" kern="1200" cap="none" spc="0" normalizeH="0" baseline="0" noProof="0" dirty="0">
              <a:ln>
                <a:noFill/>
              </a:ln>
              <a:solidFill>
                <a:prstClr val="black">
                  <a:tint val="75000"/>
                </a:prstClr>
              </a:solidFill>
              <a:effectLst/>
              <a:uLnTx/>
              <a:uFillTx/>
              <a:latin typeface="Calibri" panose="020F0502020204030204"/>
              <a:ea typeface="等线"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rPr>
              <a:t>计算机组成原理</a:t>
            </a:r>
            <a:r>
              <a:rPr kumimoji="0" lang="en-US" altLang="zh-CN" sz="12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rPr>
              <a:t>--</a:t>
            </a:r>
            <a:r>
              <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rPr>
              <a:t>第二章 指令系统</a:t>
            </a:r>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endParaRPr>
          </a:p>
        </p:txBody>
      </p:sp>
      <p:sp>
        <p:nvSpPr>
          <p:cNvPr id="8" name="灯片编号占位符 7"/>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CD331227-691F-4B7F-8493-F4368ED92163}" type="slidenum">
              <a:rPr kumimoji="0" lang="zh-CN" altLang="en-US" sz="1200" b="0" i="0" u="none" strike="noStrike" kern="1200" cap="none" spc="0" normalizeH="0" baseline="0" noProof="0" smtClean="0">
                <a:ln>
                  <a:noFill/>
                </a:ln>
                <a:solidFill>
                  <a:prstClr val="black">
                    <a:tint val="75000"/>
                  </a:prstClr>
                </a:solidFill>
                <a:effectLst/>
                <a:uLnTx/>
                <a:uFillTx/>
                <a:latin typeface="Calibri" panose="020F0502020204030204"/>
                <a:ea typeface="等线" panose="02010600030101010101" pitchFamily="2" charset="-122"/>
                <a:cs typeface="+mn-cs"/>
              </a:rPr>
            </a:fld>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endParaRPr>
          </a:p>
        </p:txBody>
      </p:sp>
      <p:sp>
        <p:nvSpPr>
          <p:cNvPr id="17" name="Text Box 4"/>
          <p:cNvSpPr txBox="1"/>
          <p:nvPr/>
        </p:nvSpPr>
        <p:spPr>
          <a:xfrm>
            <a:off x="141423" y="815398"/>
            <a:ext cx="6723833" cy="637675"/>
          </a:xfrm>
          <a:prstGeom prst="rect">
            <a:avLst/>
          </a:prstGeom>
          <a:noFill/>
          <a:ln w="9525">
            <a:noFill/>
          </a:ln>
        </p:spPr>
        <p:txBody>
          <a:bodyPr wrap="square" anchor="t">
            <a:spAutoFit/>
          </a:bodyPr>
          <a:lstStyle/>
          <a:p>
            <a:pPr lvl="0">
              <a:lnSpc>
                <a:spcPct val="150000"/>
              </a:lnSpc>
            </a:pPr>
            <a:r>
              <a:rPr lang="zh-CN" altLang="en-US" sz="2800" b="1" dirty="0">
                <a:solidFill>
                  <a:srgbClr val="DF3C09"/>
                </a:solidFill>
                <a:latin typeface="楷体" panose="02010609060101010101" pitchFamily="49" charset="-122"/>
                <a:ea typeface="楷体" panose="02010609060101010101" pitchFamily="49" charset="-122"/>
              </a:rPr>
              <a:t>（</a:t>
            </a:r>
            <a:r>
              <a:rPr lang="en-US" altLang="zh-CN" sz="2800" b="1" dirty="0">
                <a:solidFill>
                  <a:srgbClr val="DF3C09"/>
                </a:solidFill>
                <a:latin typeface="楷体" panose="02010609060101010101" pitchFamily="49" charset="-122"/>
                <a:ea typeface="楷体" panose="02010609060101010101" pitchFamily="49" charset="-122"/>
              </a:rPr>
              <a:t>4</a:t>
            </a:r>
            <a:r>
              <a:rPr lang="zh-CN" altLang="en-US" sz="2800" b="1" dirty="0">
                <a:solidFill>
                  <a:srgbClr val="DF3C09"/>
                </a:solidFill>
                <a:latin typeface="楷体" panose="02010609060101010101" pitchFamily="49" charset="-122"/>
                <a:ea typeface="楷体" panose="02010609060101010101" pitchFamily="49" charset="-122"/>
              </a:rPr>
              <a:t>）变址、基址寻址及其变化</a:t>
            </a:r>
            <a:endParaRPr kumimoji="0" lang="en-US" altLang="zh-CN" sz="2800" b="1" i="0" u="none" strike="noStrike" kern="1200" cap="none" spc="0" normalizeH="0" baseline="0" noProof="0" dirty="0">
              <a:ln>
                <a:noFill/>
              </a:ln>
              <a:solidFill>
                <a:srgbClr val="DF3C09"/>
              </a:solidFill>
              <a:effectLst/>
              <a:uLnTx/>
              <a:uFillTx/>
              <a:latin typeface="楷体" panose="02010609060101010101" pitchFamily="49" charset="-122"/>
              <a:ea typeface="楷体" panose="02010609060101010101" pitchFamily="49" charset="-122"/>
              <a:cs typeface="+mn-cs"/>
            </a:endParaRPr>
          </a:p>
        </p:txBody>
      </p:sp>
      <p:sp>
        <p:nvSpPr>
          <p:cNvPr id="53" name="Text Box 4"/>
          <p:cNvSpPr txBox="1"/>
          <p:nvPr/>
        </p:nvSpPr>
        <p:spPr>
          <a:xfrm>
            <a:off x="282846" y="1461516"/>
            <a:ext cx="8773996" cy="3222998"/>
          </a:xfrm>
          <a:prstGeom prst="rect">
            <a:avLst/>
          </a:prstGeom>
          <a:noFill/>
          <a:ln w="9525">
            <a:noFill/>
          </a:ln>
        </p:spPr>
        <p:txBody>
          <a:bodyPr wrap="square" anchor="t">
            <a:spAutoFit/>
          </a:bodyPr>
          <a:lstStyle/>
          <a:p>
            <a:pPr lvl="0">
              <a:lnSpc>
                <a:spcPct val="150000"/>
              </a:lnSpc>
            </a:pPr>
            <a:r>
              <a:rPr lang="zh-CN" altLang="en-US" sz="2800" b="1" dirty="0">
                <a:latin typeface="楷体" panose="02010609060101010101" pitchFamily="49" charset="-122"/>
                <a:ea typeface="楷体" panose="02010609060101010101" pitchFamily="49" charset="-122"/>
              </a:rPr>
              <a:t>在某些大型机中，基址寄存器只能由特权指令来管理，用户指令无权操作和修改。在某些小，微型计算机中，基址和变址寻址实际上是合二为一的。</a:t>
            </a:r>
            <a:endParaRPr lang="en-US" altLang="zh-CN" sz="2800" b="1" dirty="0">
              <a:latin typeface="楷体" panose="02010609060101010101" pitchFamily="49" charset="-122"/>
              <a:ea typeface="楷体" panose="02010609060101010101" pitchFamily="49" charset="-122"/>
            </a:endParaRPr>
          </a:p>
          <a:p>
            <a:pPr lvl="0">
              <a:lnSpc>
                <a:spcPct val="150000"/>
              </a:lnSpc>
            </a:pPr>
            <a:r>
              <a:rPr lang="zh-CN" altLang="en-US" sz="2800" b="1" dirty="0">
                <a:latin typeface="楷体" panose="02010609060101010101" pitchFamily="49" charset="-122"/>
                <a:ea typeface="楷体" panose="02010609060101010101" pitchFamily="49" charset="-122"/>
              </a:rPr>
              <a:t>例如：</a:t>
            </a:r>
            <a:r>
              <a:rPr lang="en-US" altLang="zh-CN" sz="2800" b="1" dirty="0">
                <a:latin typeface="楷体" panose="02010609060101010101" pitchFamily="49" charset="-122"/>
                <a:ea typeface="楷体" panose="02010609060101010101" pitchFamily="49" charset="-122"/>
              </a:rPr>
              <a:t>MOV  DX</a:t>
            </a:r>
            <a:r>
              <a:rPr lang="zh-CN" altLang="en-US" sz="2800" b="1" dirty="0">
                <a:latin typeface="楷体" panose="02010609060101010101" pitchFamily="49" charset="-122"/>
                <a:ea typeface="楷体" panose="02010609060101010101" pitchFamily="49" charset="-122"/>
              </a:rPr>
              <a:t>，</a:t>
            </a:r>
            <a:r>
              <a:rPr lang="en-US" altLang="zh-CN" sz="2800" b="1" dirty="0">
                <a:latin typeface="楷体" panose="02010609060101010101" pitchFamily="49" charset="-122"/>
                <a:ea typeface="楷体" panose="02010609060101010101" pitchFamily="49" charset="-122"/>
              </a:rPr>
              <a:t>VAR[BP]     </a:t>
            </a:r>
            <a:r>
              <a:rPr lang="zh-CN" altLang="en-US" sz="2800" b="1" dirty="0">
                <a:latin typeface="楷体" panose="02010609060101010101" pitchFamily="49" charset="-122"/>
                <a:ea typeface="楷体" panose="02010609060101010101" pitchFamily="49" charset="-122"/>
              </a:rPr>
              <a:t>；</a:t>
            </a:r>
            <a:endParaRPr lang="en-US" altLang="zh-CN" sz="2800" b="1" dirty="0">
              <a:latin typeface="楷体" panose="02010609060101010101" pitchFamily="49" charset="-122"/>
              <a:ea typeface="楷体" panose="02010609060101010101" pitchFamily="49" charset="-122"/>
            </a:endParaRPr>
          </a:p>
          <a:p>
            <a:pPr lvl="0">
              <a:lnSpc>
                <a:spcPct val="150000"/>
              </a:lnSpc>
            </a:pPr>
            <a:r>
              <a:rPr lang="en-US" altLang="zh-CN" sz="2800" b="1" dirty="0">
                <a:latin typeface="楷体" panose="02010609060101010101" pitchFamily="49" charset="-122"/>
                <a:ea typeface="楷体" panose="02010609060101010101" pitchFamily="49" charset="-122"/>
              </a:rPr>
              <a:t>      </a:t>
            </a:r>
            <a:r>
              <a:rPr lang="zh-CN" altLang="en-US" sz="2800" b="1" dirty="0">
                <a:latin typeface="楷体" panose="02010609060101010101" pitchFamily="49" charset="-122"/>
                <a:ea typeface="楷体" panose="02010609060101010101" pitchFamily="49" charset="-122"/>
              </a:rPr>
              <a:t>等价于</a:t>
            </a:r>
            <a:r>
              <a:rPr lang="en-US" altLang="zh-CN" sz="2800" b="1" dirty="0">
                <a:latin typeface="楷体" panose="02010609060101010101" pitchFamily="49" charset="-122"/>
                <a:ea typeface="楷体" panose="02010609060101010101" pitchFamily="49" charset="-122"/>
              </a:rPr>
              <a:t>MOV  DX</a:t>
            </a:r>
            <a:r>
              <a:rPr lang="zh-CN" altLang="en-US" sz="2800" b="1" dirty="0">
                <a:latin typeface="楷体" panose="02010609060101010101" pitchFamily="49" charset="-122"/>
                <a:ea typeface="楷体" panose="02010609060101010101" pitchFamily="49" charset="-122"/>
              </a:rPr>
              <a:t>，</a:t>
            </a:r>
            <a:r>
              <a:rPr lang="en-US" altLang="zh-CN" sz="2800" b="1" dirty="0">
                <a:latin typeface="楷体" panose="02010609060101010101" pitchFamily="49" charset="-122"/>
                <a:ea typeface="楷体" panose="02010609060101010101" pitchFamily="49" charset="-122"/>
              </a:rPr>
              <a:t>SS</a:t>
            </a:r>
            <a:r>
              <a:rPr lang="zh-CN" altLang="en-US" sz="2800" b="1" dirty="0">
                <a:latin typeface="楷体" panose="02010609060101010101" pitchFamily="49" charset="-122"/>
                <a:ea typeface="楷体" panose="02010609060101010101" pitchFamily="49" charset="-122"/>
              </a:rPr>
              <a:t>：</a:t>
            </a:r>
            <a:r>
              <a:rPr lang="en-US" altLang="zh-CN" sz="2800" b="1" dirty="0">
                <a:latin typeface="楷体" panose="02010609060101010101" pitchFamily="49" charset="-122"/>
                <a:ea typeface="楷体" panose="02010609060101010101" pitchFamily="49" charset="-122"/>
              </a:rPr>
              <a:t>VAR[BP]</a:t>
            </a:r>
            <a:endParaRPr lang="zh-CN" altLang="en-US" sz="2800" b="1" dirty="0">
              <a:latin typeface="楷体" panose="02010609060101010101" pitchFamily="49" charset="-122"/>
              <a:ea typeface="楷体" panose="020106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3">
                                            <p:txEl>
                                              <p:pRg st="0" end="0"/>
                                            </p:txEl>
                                          </p:spTgt>
                                        </p:tgtEl>
                                        <p:attrNameLst>
                                          <p:attrName>style.visibility</p:attrName>
                                        </p:attrNameLst>
                                      </p:cBhvr>
                                      <p:to>
                                        <p:strVal val="visible"/>
                                      </p:to>
                                    </p:set>
                                    <p:animEffect transition="in" filter="wipe(left)">
                                      <p:cBhvr>
                                        <p:cTn id="7" dur="500"/>
                                        <p:tgtEl>
                                          <p:spTgt spid="5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3">
                                            <p:txEl>
                                              <p:pRg st="1" end="1"/>
                                            </p:txEl>
                                          </p:spTgt>
                                        </p:tgtEl>
                                        <p:attrNameLst>
                                          <p:attrName>style.visibility</p:attrName>
                                        </p:attrNameLst>
                                      </p:cBhvr>
                                      <p:to>
                                        <p:strVal val="visible"/>
                                      </p:to>
                                    </p:set>
                                    <p:animEffect transition="in" filter="wipe(left)">
                                      <p:cBhvr>
                                        <p:cTn id="12" dur="500"/>
                                        <p:tgtEl>
                                          <p:spTgt spid="5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3">
                                            <p:txEl>
                                              <p:pRg st="2" end="2"/>
                                            </p:txEl>
                                          </p:spTgt>
                                        </p:tgtEl>
                                        <p:attrNameLst>
                                          <p:attrName>style.visibility</p:attrName>
                                        </p:attrNameLst>
                                      </p:cBhvr>
                                      <p:to>
                                        <p:strVal val="visible"/>
                                      </p:to>
                                    </p:set>
                                    <p:animEffect transition="in" filter="wipe(left)">
                                      <p:cBhvr>
                                        <p:cTn id="17" dur="500"/>
                                        <p:tgtEl>
                                          <p:spTgt spid="5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build="p"/>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9165780" cy="6909474"/>
          </a:xfrm>
          <a:prstGeom prst="rect">
            <a:avLst/>
          </a:prstGeom>
        </p:spPr>
      </p:pic>
      <p:sp>
        <p:nvSpPr>
          <p:cNvPr id="22" name="矩形 21"/>
          <p:cNvSpPr/>
          <p:nvPr/>
        </p:nvSpPr>
        <p:spPr>
          <a:xfrm>
            <a:off x="-7936" y="8443"/>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dirty="0"/>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1" i="0" u="none" strike="noStrike" kern="1200" cap="none" spc="0" normalizeH="0" baseline="0" noProof="0" dirty="0">
                <a:ln>
                  <a:noFill/>
                </a:ln>
                <a:solidFill>
                  <a:prstClr val="white"/>
                </a:solidFill>
                <a:effectLst/>
                <a:uLnTx/>
                <a:uFillTx/>
                <a:latin typeface="隶书" panose="02010509060101010101" pitchFamily="49" charset="-122"/>
                <a:ea typeface="隶书" panose="02010509060101010101" pitchFamily="49" charset="-122"/>
                <a:cs typeface="+mn-cs"/>
              </a:rPr>
              <a:t>二、寻址方式</a:t>
            </a:r>
            <a:endParaRPr kumimoji="0" lang="zh-CN" altLang="en-US" sz="2800" b="1" i="0" u="none" strike="noStrike" kern="1200" cap="none" spc="0" normalizeH="0" baseline="0" noProof="0" dirty="0">
              <a:ln>
                <a:noFill/>
              </a:ln>
              <a:solidFill>
                <a:prstClr val="white"/>
              </a:solidFill>
              <a:effectLst/>
              <a:uLnTx/>
              <a:uFillTx/>
              <a:latin typeface="隶书" panose="02010509060101010101" pitchFamily="49" charset="-122"/>
              <a:ea typeface="隶书" panose="02010509060101010101" pitchFamily="49" charset="-122"/>
              <a:cs typeface="+mn-cs"/>
            </a:endParaRPr>
          </a:p>
        </p:txBody>
      </p:sp>
      <p:cxnSp>
        <p:nvCxnSpPr>
          <p:cNvPr id="31" name="直接连接符 30"/>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defRPr/>
            </a:pPr>
            <a:fld id="{3A17DA61-1CDF-4D56-A0BE-DA825AF66BED}" type="datetime1">
              <a:rPr kumimoji="0" lang="zh-CN" altLang="en-US" sz="1200" b="0" i="0" u="none" strike="noStrike" kern="1200" cap="none" spc="0" normalizeH="0" baseline="0" noProof="0" smtClean="0">
                <a:ln>
                  <a:noFill/>
                </a:ln>
                <a:solidFill>
                  <a:prstClr val="black">
                    <a:tint val="75000"/>
                  </a:prstClr>
                </a:solidFill>
                <a:effectLst/>
                <a:uLnTx/>
                <a:uFillTx/>
                <a:latin typeface="Calibri" panose="020F0502020204030204"/>
                <a:ea typeface="等线" panose="02010600030101010101" pitchFamily="2" charset="-122"/>
                <a:cs typeface="+mn-cs"/>
              </a:rPr>
            </a:fld>
            <a:endParaRPr kumimoji="0" lang="zh-CN" altLang="en-US" sz="1200" b="0" i="0" u="none" strike="noStrike" kern="1200" cap="none" spc="0" normalizeH="0" baseline="0" noProof="0" dirty="0">
              <a:ln>
                <a:noFill/>
              </a:ln>
              <a:solidFill>
                <a:prstClr val="black">
                  <a:tint val="75000"/>
                </a:prstClr>
              </a:solidFill>
              <a:effectLst/>
              <a:uLnTx/>
              <a:uFillTx/>
              <a:latin typeface="Calibri" panose="020F0502020204030204"/>
              <a:ea typeface="等线"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rPr>
              <a:t>计算机组成原理</a:t>
            </a:r>
            <a:r>
              <a:rPr kumimoji="0" lang="en-US" altLang="zh-CN" sz="12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rPr>
              <a:t>--</a:t>
            </a:r>
            <a:r>
              <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rPr>
              <a:t>第二章 指令系统</a:t>
            </a:r>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endParaRPr>
          </a:p>
        </p:txBody>
      </p:sp>
      <p:sp>
        <p:nvSpPr>
          <p:cNvPr id="8" name="灯片编号占位符 7"/>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CD331227-691F-4B7F-8493-F4368ED92163}" type="slidenum">
              <a:rPr kumimoji="0" lang="zh-CN" altLang="en-US" sz="1200" b="0" i="0" u="none" strike="noStrike" kern="1200" cap="none" spc="0" normalizeH="0" baseline="0" noProof="0" smtClean="0">
                <a:ln>
                  <a:noFill/>
                </a:ln>
                <a:solidFill>
                  <a:prstClr val="black">
                    <a:tint val="75000"/>
                  </a:prstClr>
                </a:solidFill>
                <a:effectLst/>
                <a:uLnTx/>
                <a:uFillTx/>
                <a:latin typeface="Calibri" panose="020F0502020204030204"/>
                <a:ea typeface="等线" panose="02010600030101010101" pitchFamily="2" charset="-122"/>
                <a:cs typeface="+mn-cs"/>
              </a:rPr>
            </a:fld>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endParaRPr>
          </a:p>
        </p:txBody>
      </p:sp>
      <p:sp>
        <p:nvSpPr>
          <p:cNvPr id="17" name="Text Box 4"/>
          <p:cNvSpPr txBox="1"/>
          <p:nvPr/>
        </p:nvSpPr>
        <p:spPr>
          <a:xfrm>
            <a:off x="141423" y="815398"/>
            <a:ext cx="6723833" cy="637675"/>
          </a:xfrm>
          <a:prstGeom prst="rect">
            <a:avLst/>
          </a:prstGeom>
          <a:noFill/>
          <a:ln w="9525">
            <a:noFill/>
          </a:ln>
        </p:spPr>
        <p:txBody>
          <a:bodyPr wrap="square" anchor="t">
            <a:spAutoFit/>
          </a:bodyPr>
          <a:lstStyle/>
          <a:p>
            <a:pPr lvl="0">
              <a:lnSpc>
                <a:spcPct val="150000"/>
              </a:lnSpc>
            </a:pPr>
            <a:r>
              <a:rPr lang="zh-CN" altLang="en-US" sz="2800" b="1" dirty="0">
                <a:solidFill>
                  <a:srgbClr val="DF3C09"/>
                </a:solidFill>
                <a:latin typeface="楷体" panose="02010609060101010101" pitchFamily="49" charset="-122"/>
                <a:ea typeface="楷体" panose="02010609060101010101" pitchFamily="49" charset="-122"/>
              </a:rPr>
              <a:t>（</a:t>
            </a:r>
            <a:r>
              <a:rPr lang="en-US" altLang="zh-CN" sz="2800" b="1" dirty="0">
                <a:solidFill>
                  <a:srgbClr val="DF3C09"/>
                </a:solidFill>
                <a:latin typeface="楷体" panose="02010609060101010101" pitchFamily="49" charset="-122"/>
                <a:ea typeface="楷体" panose="02010609060101010101" pitchFamily="49" charset="-122"/>
              </a:rPr>
              <a:t>4</a:t>
            </a:r>
            <a:r>
              <a:rPr lang="zh-CN" altLang="en-US" sz="2800" b="1" dirty="0">
                <a:solidFill>
                  <a:srgbClr val="DF3C09"/>
                </a:solidFill>
                <a:latin typeface="楷体" panose="02010609060101010101" pitchFamily="49" charset="-122"/>
                <a:ea typeface="楷体" panose="02010609060101010101" pitchFamily="49" charset="-122"/>
              </a:rPr>
              <a:t>）变址、基址寻址及其变化</a:t>
            </a:r>
            <a:endParaRPr kumimoji="0" lang="en-US" altLang="zh-CN" sz="2800" b="1" i="0" u="none" strike="noStrike" kern="1200" cap="none" spc="0" normalizeH="0" baseline="0" noProof="0" dirty="0">
              <a:ln>
                <a:noFill/>
              </a:ln>
              <a:solidFill>
                <a:srgbClr val="DF3C09"/>
              </a:solidFill>
              <a:effectLst/>
              <a:uLnTx/>
              <a:uFillTx/>
              <a:latin typeface="楷体" panose="02010609060101010101" pitchFamily="49" charset="-122"/>
              <a:ea typeface="楷体" panose="02010609060101010101" pitchFamily="49" charset="-122"/>
              <a:cs typeface="+mn-cs"/>
            </a:endParaRPr>
          </a:p>
        </p:txBody>
      </p:sp>
      <p:sp>
        <p:nvSpPr>
          <p:cNvPr id="13" name="Text Box 4"/>
          <p:cNvSpPr txBox="1"/>
          <p:nvPr/>
        </p:nvSpPr>
        <p:spPr>
          <a:xfrm>
            <a:off x="310430" y="1448882"/>
            <a:ext cx="8523139" cy="3869329"/>
          </a:xfrm>
          <a:prstGeom prst="rect">
            <a:avLst/>
          </a:prstGeom>
          <a:noFill/>
          <a:ln w="9525">
            <a:noFill/>
          </a:ln>
        </p:spPr>
        <p:txBody>
          <a:bodyPr wrap="square" anchor="t">
            <a:spAutoFit/>
          </a:bodyPr>
          <a:lstStyle/>
          <a:p>
            <a:pPr lvl="0">
              <a:lnSpc>
                <a:spcPct val="150000"/>
              </a:lnSpc>
            </a:pPr>
            <a:r>
              <a:rPr lang="zh-CN" altLang="en-US" sz="2800" b="1" dirty="0">
                <a:solidFill>
                  <a:srgbClr val="0563C1"/>
                </a:solidFill>
                <a:latin typeface="楷体" panose="02010609060101010101" pitchFamily="49" charset="-122"/>
                <a:ea typeface="楷体" panose="02010609060101010101" pitchFamily="49" charset="-122"/>
              </a:rPr>
              <a:t>③ 基址加变址方式</a:t>
            </a:r>
            <a:endParaRPr lang="en-US" altLang="zh-CN" sz="2800" b="1" dirty="0">
              <a:solidFill>
                <a:srgbClr val="0563C1"/>
              </a:solidFill>
              <a:latin typeface="楷体" panose="02010609060101010101" pitchFamily="49" charset="-122"/>
              <a:ea typeface="楷体" panose="02010609060101010101" pitchFamily="49" charset="-122"/>
            </a:endParaRPr>
          </a:p>
          <a:p>
            <a:pPr lvl="0">
              <a:lnSpc>
                <a:spcPct val="150000"/>
              </a:lnSpc>
            </a:pPr>
            <a:r>
              <a:rPr lang="zh-CN" altLang="en-US" sz="2800" b="1" dirty="0">
                <a:latin typeface="楷体" panose="02010609060101010101" pitchFamily="49" charset="-122"/>
                <a:ea typeface="楷体" panose="02010609060101010101" pitchFamily="49" charset="-122"/>
              </a:rPr>
              <a:t>基址寻址方式的目的是扩大有限字长指令的寻址空间</a:t>
            </a:r>
            <a:r>
              <a:rPr lang="en-US" altLang="zh-CN" sz="2800" b="1" dirty="0">
                <a:latin typeface="楷体" panose="02010609060101010101" pitchFamily="49" charset="-122"/>
                <a:ea typeface="楷体" panose="02010609060101010101" pitchFamily="49" charset="-122"/>
              </a:rPr>
              <a:t>,</a:t>
            </a:r>
            <a:r>
              <a:rPr lang="zh-CN" altLang="en-US" sz="2800" b="1" dirty="0">
                <a:latin typeface="楷体" panose="02010609060101010101" pitchFamily="49" charset="-122"/>
                <a:ea typeface="楷体" panose="02010609060101010101" pitchFamily="49" charset="-122"/>
              </a:rPr>
              <a:t>变址寻址方式的目的是为了灵活修改地址以适应连续区间</a:t>
            </a:r>
            <a:r>
              <a:rPr lang="en-US" altLang="zh-CN" sz="2800" b="1" dirty="0">
                <a:latin typeface="楷体" panose="02010609060101010101" pitchFamily="49" charset="-122"/>
                <a:ea typeface="楷体" panose="02010609060101010101" pitchFamily="49" charset="-122"/>
              </a:rPr>
              <a:t>(</a:t>
            </a:r>
            <a:r>
              <a:rPr lang="zh-CN" altLang="en-US" sz="2800" b="1" dirty="0">
                <a:latin typeface="楷体" panose="02010609060101010101" pitchFamily="49" charset="-122"/>
                <a:ea typeface="楷体" panose="02010609060101010101" pitchFamily="49" charset="-122"/>
              </a:rPr>
              <a:t>程序循环</a:t>
            </a:r>
            <a:r>
              <a:rPr lang="en-US" altLang="zh-CN" sz="2800" b="1" dirty="0">
                <a:latin typeface="楷体" panose="02010609060101010101" pitchFamily="49" charset="-122"/>
                <a:ea typeface="楷体" panose="02010609060101010101" pitchFamily="49" charset="-122"/>
              </a:rPr>
              <a:t>)</a:t>
            </a:r>
            <a:r>
              <a:rPr lang="zh-CN" altLang="en-US" sz="2800" b="1" dirty="0">
                <a:latin typeface="楷体" panose="02010609060101010101" pitchFamily="49" charset="-122"/>
                <a:ea typeface="楷体" panose="02010609060101010101" pitchFamily="49" charset="-122"/>
              </a:rPr>
              <a:t>的操作。</a:t>
            </a:r>
            <a:endParaRPr lang="en-US" altLang="zh-CN" sz="2800" b="1" dirty="0">
              <a:latin typeface="楷体" panose="02010609060101010101" pitchFamily="49" charset="-122"/>
              <a:ea typeface="楷体" panose="02010609060101010101" pitchFamily="49" charset="-122"/>
            </a:endParaRPr>
          </a:p>
          <a:p>
            <a:pPr lvl="0">
              <a:lnSpc>
                <a:spcPct val="150000"/>
              </a:lnSpc>
            </a:pPr>
            <a:r>
              <a:rPr lang="zh-CN" altLang="en-US" sz="2800" b="1" dirty="0">
                <a:latin typeface="楷体" panose="02010609060101010101" pitchFamily="49" charset="-122"/>
                <a:ea typeface="楷体" panose="02010609060101010101" pitchFamily="49" charset="-122"/>
              </a:rPr>
              <a:t>如果在同一条指令中要兼有这两种功能，可以采取复合型的寻址方式，即</a:t>
            </a:r>
            <a:r>
              <a:rPr lang="zh-CN" altLang="en-US" sz="2800" b="1" dirty="0">
                <a:solidFill>
                  <a:srgbClr val="DF3C09"/>
                </a:solidFill>
                <a:latin typeface="楷体" panose="02010609060101010101" pitchFamily="49" charset="-122"/>
                <a:ea typeface="楷体" panose="02010609060101010101" pitchFamily="49" charset="-122"/>
              </a:rPr>
              <a:t>基址加变址方式</a:t>
            </a:r>
            <a:r>
              <a:rPr lang="zh-CN" altLang="en-US" sz="2800" b="1" dirty="0">
                <a:latin typeface="楷体" panose="02010609060101010101" pitchFamily="49" charset="-122"/>
                <a:ea typeface="楷体" panose="02010609060101010101" pitchFamily="49" charset="-122"/>
              </a:rPr>
              <a:t>。</a:t>
            </a:r>
            <a:endParaRPr lang="en-US" altLang="zh-CN" sz="2800" b="1" dirty="0">
              <a:latin typeface="楷体" panose="02010609060101010101" pitchFamily="49" charset="-122"/>
              <a:ea typeface="楷体" panose="020106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wipe(left)">
                                      <p:cBhvr>
                                        <p:cTn id="7" dur="500"/>
                                        <p:tgtEl>
                                          <p:spTgt spid="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
                                            <p:txEl>
                                              <p:pRg st="1" end="1"/>
                                            </p:txEl>
                                          </p:spTgt>
                                        </p:tgtEl>
                                        <p:attrNameLst>
                                          <p:attrName>style.visibility</p:attrName>
                                        </p:attrNameLst>
                                      </p:cBhvr>
                                      <p:to>
                                        <p:strVal val="visible"/>
                                      </p:to>
                                    </p:set>
                                    <p:animEffect transition="in" filter="wipe(left)">
                                      <p:cBhvr>
                                        <p:cTn id="12" dur="500"/>
                                        <p:tgtEl>
                                          <p:spTgt spid="1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3">
                                            <p:txEl>
                                              <p:pRg st="2" end="2"/>
                                            </p:txEl>
                                          </p:spTgt>
                                        </p:tgtEl>
                                        <p:attrNameLst>
                                          <p:attrName>style.visibility</p:attrName>
                                        </p:attrNameLst>
                                      </p:cBhvr>
                                      <p:to>
                                        <p:strVal val="visible"/>
                                      </p:to>
                                    </p:set>
                                    <p:animEffect transition="in" filter="wipe(left)">
                                      <p:cBhvr>
                                        <p:cTn id="17" dur="500"/>
                                        <p:tgtEl>
                                          <p:spTgt spid="1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Lst>
  </p:timing>
</p:sld>
</file>

<file path=ppt/slides/slide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1" name="图片 20"/>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9165780" cy="6909474"/>
          </a:xfrm>
          <a:prstGeom prst="rect">
            <a:avLst/>
          </a:prstGeom>
        </p:spPr>
      </p:pic>
      <p:sp>
        <p:nvSpPr>
          <p:cNvPr id="22" name="矩形 21"/>
          <p:cNvSpPr/>
          <p:nvPr/>
        </p:nvSpPr>
        <p:spPr>
          <a:xfrm>
            <a:off x="-7936" y="8443"/>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dirty="0"/>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1" i="0" u="none" strike="noStrike" kern="1200" cap="none" spc="0" normalizeH="0" baseline="0" noProof="0" dirty="0">
                <a:ln>
                  <a:noFill/>
                </a:ln>
                <a:solidFill>
                  <a:prstClr val="white"/>
                </a:solidFill>
                <a:effectLst/>
                <a:uLnTx/>
                <a:uFillTx/>
                <a:latin typeface="隶书" panose="02010509060101010101" pitchFamily="49" charset="-122"/>
                <a:ea typeface="隶书" panose="02010509060101010101" pitchFamily="49" charset="-122"/>
                <a:cs typeface="+mn-cs"/>
              </a:rPr>
              <a:t>二、寻址方式</a:t>
            </a:r>
            <a:endParaRPr kumimoji="0" lang="zh-CN" altLang="en-US" sz="2800" b="1" i="0" u="none" strike="noStrike" kern="1200" cap="none" spc="0" normalizeH="0" baseline="0" noProof="0" dirty="0">
              <a:ln>
                <a:noFill/>
              </a:ln>
              <a:solidFill>
                <a:prstClr val="white"/>
              </a:solidFill>
              <a:effectLst/>
              <a:uLnTx/>
              <a:uFillTx/>
              <a:latin typeface="隶书" panose="02010509060101010101" pitchFamily="49" charset="-122"/>
              <a:ea typeface="隶书" panose="02010509060101010101" pitchFamily="49" charset="-122"/>
              <a:cs typeface="+mn-cs"/>
            </a:endParaRPr>
          </a:p>
        </p:txBody>
      </p:sp>
      <p:cxnSp>
        <p:nvCxnSpPr>
          <p:cNvPr id="31" name="直接连接符 30"/>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defRPr/>
            </a:pPr>
            <a:fld id="{9D25D1EA-39F4-4A02-957F-A1D6894898BE}" type="datetime1">
              <a:rPr kumimoji="0" lang="zh-CN" altLang="en-US" sz="1200" b="0" i="0" u="none" strike="noStrike" kern="1200" cap="none" spc="0" normalizeH="0" baseline="0" noProof="0" smtClean="0">
                <a:ln>
                  <a:noFill/>
                </a:ln>
                <a:solidFill>
                  <a:prstClr val="black">
                    <a:tint val="75000"/>
                  </a:prstClr>
                </a:solidFill>
                <a:effectLst/>
                <a:uLnTx/>
                <a:uFillTx/>
                <a:latin typeface="Calibri" panose="020F0502020204030204"/>
                <a:ea typeface="等线" panose="02010600030101010101" pitchFamily="2" charset="-122"/>
                <a:cs typeface="+mn-cs"/>
              </a:rPr>
            </a:fld>
            <a:endParaRPr kumimoji="0" lang="zh-CN" altLang="en-US" sz="1200" b="0" i="0" u="none" strike="noStrike" kern="1200" cap="none" spc="0" normalizeH="0" baseline="0" noProof="0" dirty="0">
              <a:ln>
                <a:noFill/>
              </a:ln>
              <a:solidFill>
                <a:prstClr val="black">
                  <a:tint val="75000"/>
                </a:prstClr>
              </a:solidFill>
              <a:effectLst/>
              <a:uLnTx/>
              <a:uFillTx/>
              <a:latin typeface="Calibri" panose="020F0502020204030204"/>
              <a:ea typeface="等线"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rPr>
              <a:t>计算机组成原理</a:t>
            </a:r>
            <a:r>
              <a:rPr kumimoji="0" lang="en-US" altLang="zh-CN" sz="12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rPr>
              <a:t>--</a:t>
            </a:r>
            <a:r>
              <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rPr>
              <a:t>第二章 指令系统</a:t>
            </a:r>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endParaRPr>
          </a:p>
        </p:txBody>
      </p:sp>
      <p:sp>
        <p:nvSpPr>
          <p:cNvPr id="8" name="灯片编号占位符 7"/>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CD331227-691F-4B7F-8493-F4368ED92163}" type="slidenum">
              <a:rPr kumimoji="0" lang="zh-CN" altLang="en-US" sz="1200" b="0" i="0" u="none" strike="noStrike" kern="1200" cap="none" spc="0" normalizeH="0" baseline="0" noProof="0" smtClean="0">
                <a:ln>
                  <a:noFill/>
                </a:ln>
                <a:solidFill>
                  <a:prstClr val="black">
                    <a:tint val="75000"/>
                  </a:prstClr>
                </a:solidFill>
                <a:effectLst/>
                <a:uLnTx/>
                <a:uFillTx/>
                <a:latin typeface="Calibri" panose="020F0502020204030204"/>
                <a:ea typeface="等线" panose="02010600030101010101" pitchFamily="2" charset="-122"/>
                <a:cs typeface="+mn-cs"/>
              </a:rPr>
            </a:fld>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endParaRPr>
          </a:p>
        </p:txBody>
      </p:sp>
      <p:sp>
        <p:nvSpPr>
          <p:cNvPr id="17" name="Text Box 4"/>
          <p:cNvSpPr txBox="1"/>
          <p:nvPr/>
        </p:nvSpPr>
        <p:spPr>
          <a:xfrm>
            <a:off x="141423" y="815398"/>
            <a:ext cx="6723833" cy="637675"/>
          </a:xfrm>
          <a:prstGeom prst="rect">
            <a:avLst/>
          </a:prstGeom>
          <a:noFill/>
          <a:ln w="9525">
            <a:noFill/>
          </a:ln>
        </p:spPr>
        <p:txBody>
          <a:bodyPr wrap="square" anchor="t">
            <a:spAutoFit/>
          </a:bodyPr>
          <a:lstStyle/>
          <a:p>
            <a:pPr lvl="0">
              <a:lnSpc>
                <a:spcPct val="150000"/>
              </a:lnSpc>
            </a:pPr>
            <a:r>
              <a:rPr lang="zh-CN" altLang="en-US" sz="2800" b="1" dirty="0">
                <a:solidFill>
                  <a:srgbClr val="DF3C09"/>
                </a:solidFill>
                <a:latin typeface="楷体" panose="02010609060101010101" pitchFamily="49" charset="-122"/>
                <a:ea typeface="楷体" panose="02010609060101010101" pitchFamily="49" charset="-122"/>
              </a:rPr>
              <a:t>（</a:t>
            </a:r>
            <a:r>
              <a:rPr lang="en-US" altLang="zh-CN" sz="2800" b="1" dirty="0">
                <a:solidFill>
                  <a:srgbClr val="DF3C09"/>
                </a:solidFill>
                <a:latin typeface="楷体" panose="02010609060101010101" pitchFamily="49" charset="-122"/>
                <a:ea typeface="楷体" panose="02010609060101010101" pitchFamily="49" charset="-122"/>
              </a:rPr>
              <a:t>4</a:t>
            </a:r>
            <a:r>
              <a:rPr lang="zh-CN" altLang="en-US" sz="2800" b="1" dirty="0">
                <a:solidFill>
                  <a:srgbClr val="DF3C09"/>
                </a:solidFill>
                <a:latin typeface="楷体" panose="02010609060101010101" pitchFamily="49" charset="-122"/>
                <a:ea typeface="楷体" panose="02010609060101010101" pitchFamily="49" charset="-122"/>
              </a:rPr>
              <a:t>）变址、基址寻址及其变化</a:t>
            </a:r>
            <a:endParaRPr kumimoji="0" lang="en-US" altLang="zh-CN" sz="2800" b="1" i="0" u="none" strike="noStrike" kern="1200" cap="none" spc="0" normalizeH="0" baseline="0" noProof="0" dirty="0">
              <a:ln>
                <a:noFill/>
              </a:ln>
              <a:solidFill>
                <a:srgbClr val="DF3C09"/>
              </a:solidFill>
              <a:effectLst/>
              <a:uLnTx/>
              <a:uFillTx/>
              <a:latin typeface="楷体" panose="02010609060101010101" pitchFamily="49" charset="-122"/>
              <a:ea typeface="楷体" panose="02010609060101010101" pitchFamily="49" charset="-122"/>
              <a:cs typeface="+mn-cs"/>
            </a:endParaRPr>
          </a:p>
        </p:txBody>
      </p:sp>
      <p:sp>
        <p:nvSpPr>
          <p:cNvPr id="13" name="Text Box 4"/>
          <p:cNvSpPr txBox="1"/>
          <p:nvPr/>
        </p:nvSpPr>
        <p:spPr>
          <a:xfrm>
            <a:off x="310430" y="1448882"/>
            <a:ext cx="8523139" cy="954107"/>
          </a:xfrm>
          <a:prstGeom prst="rect">
            <a:avLst/>
          </a:prstGeom>
          <a:noFill/>
          <a:ln w="9525">
            <a:noFill/>
          </a:ln>
        </p:spPr>
        <p:txBody>
          <a:bodyPr wrap="square" anchor="t">
            <a:spAutoFit/>
          </a:bodyPr>
          <a:lstStyle/>
          <a:p>
            <a:pPr lvl="0"/>
            <a:r>
              <a:rPr lang="zh-CN" altLang="en-US" sz="2800" b="1" dirty="0">
                <a:solidFill>
                  <a:srgbClr val="0563C1"/>
                </a:solidFill>
                <a:latin typeface="楷体" panose="02010609060101010101" pitchFamily="49" charset="-122"/>
                <a:ea typeface="楷体" panose="02010609060101010101" pitchFamily="49" charset="-122"/>
              </a:rPr>
              <a:t>例：</a:t>
            </a:r>
            <a:r>
              <a:rPr lang="zh-CN" altLang="en-US" sz="2800" b="1" dirty="0">
                <a:latin typeface="楷体" panose="02010609060101010101" pitchFamily="49" charset="-122"/>
                <a:ea typeface="楷体" panose="02010609060101010101" pitchFamily="49" charset="-122"/>
              </a:rPr>
              <a:t>某商场的销售金额汇总表如表所示，采用基址加变址方式查询某天的销售额。</a:t>
            </a:r>
            <a:endParaRPr lang="en-US" altLang="zh-CN" sz="2800" b="1" dirty="0">
              <a:latin typeface="楷体" panose="02010609060101010101" pitchFamily="49" charset="-122"/>
              <a:ea typeface="楷体" panose="02010609060101010101" pitchFamily="49" charset="-122"/>
            </a:endParaRPr>
          </a:p>
        </p:txBody>
      </p:sp>
      <p:sp>
        <p:nvSpPr>
          <p:cNvPr id="3" name="矩形 2"/>
          <p:cNvSpPr/>
          <p:nvPr/>
        </p:nvSpPr>
        <p:spPr>
          <a:xfrm>
            <a:off x="2436489" y="2400853"/>
            <a:ext cx="4602222" cy="461665"/>
          </a:xfrm>
          <a:prstGeom prst="rect">
            <a:avLst/>
          </a:prstGeom>
        </p:spPr>
        <p:txBody>
          <a:bodyPr wrap="none">
            <a:spAutoFit/>
          </a:bodyPr>
          <a:lstStyle/>
          <a:p>
            <a:pPr marL="266700" marR="0" indent="277495" algn="ctr">
              <a:spcBef>
                <a:spcPts val="0"/>
              </a:spcBef>
              <a:spcAft>
                <a:spcPts val="0"/>
              </a:spcAft>
            </a:pPr>
            <a:r>
              <a:rPr lang="zh-CN" altLang="en-US" sz="2400" b="1" kern="100" dirty="0">
                <a:latin typeface="楷体" panose="02010609060101010101" pitchFamily="49" charset="-122"/>
                <a:ea typeface="楷体" panose="02010609060101010101" pitchFamily="49" charset="-122"/>
                <a:cs typeface="Times New Roman" panose="02020603050405020304" pitchFamily="18" charset="0"/>
              </a:rPr>
              <a:t>表 商场销售金额统计示意表</a:t>
            </a:r>
            <a:endParaRPr lang="zh-CN" altLang="en-US" b="1" kern="100" dirty="0">
              <a:effectLst/>
              <a:latin typeface="楷体" panose="02010609060101010101" pitchFamily="49" charset="-122"/>
              <a:ea typeface="楷体" panose="02010609060101010101" pitchFamily="49" charset="-122"/>
              <a:cs typeface="Times New Roman" panose="02020603050405020304" pitchFamily="18" charset="0"/>
            </a:endParaRPr>
          </a:p>
        </p:txBody>
      </p:sp>
      <p:graphicFrame>
        <p:nvGraphicFramePr>
          <p:cNvPr id="7" name="表格 6"/>
          <p:cNvGraphicFramePr>
            <a:graphicFrameLocks noGrp="1"/>
          </p:cNvGraphicFramePr>
          <p:nvPr/>
        </p:nvGraphicFramePr>
        <p:xfrm>
          <a:off x="455339" y="2884786"/>
          <a:ext cx="8378232" cy="3568265"/>
        </p:xfrm>
        <a:graphic>
          <a:graphicData uri="http://schemas.openxmlformats.org/drawingml/2006/table">
            <a:tbl>
              <a:tblPr firstRow="1" bandRow="1">
                <a:tableStyleId>{5A111915-BE36-4E01-A7E5-04B1672EAD32}</a:tableStyleId>
              </a:tblPr>
              <a:tblGrid>
                <a:gridCol w="2275161"/>
                <a:gridCol w="952500"/>
                <a:gridCol w="889000"/>
                <a:gridCol w="1003300"/>
                <a:gridCol w="647700"/>
                <a:gridCol w="1079500"/>
                <a:gridCol w="800100"/>
                <a:gridCol w="730971"/>
              </a:tblGrid>
              <a:tr h="825065">
                <a:tc>
                  <a:txBody>
                    <a:bodyPr/>
                    <a:lstStyle/>
                    <a:p>
                      <a:pPr algn="ctr"/>
                      <a:endParaRPr lang="zh-CN" altLang="en-US" sz="2400" b="1" dirty="0">
                        <a:latin typeface="楷体" panose="02010609060101010101" pitchFamily="49" charset="-122"/>
                        <a:ea typeface="楷体" panose="02010609060101010101" pitchFamily="49" charset="-122"/>
                      </a:endParaRPr>
                    </a:p>
                  </a:txBody>
                  <a:tcPr/>
                </a:tc>
                <a:tc>
                  <a:txBody>
                    <a:bodyPr/>
                    <a:lstStyle/>
                    <a:p>
                      <a:pPr algn="ctr"/>
                      <a:r>
                        <a:rPr lang="en-US" altLang="zh-CN" sz="2400" dirty="0">
                          <a:solidFill>
                            <a:schemeClr val="tx1"/>
                          </a:solidFill>
                          <a:latin typeface="楷体" panose="02010609060101010101" pitchFamily="49" charset="-122"/>
                          <a:ea typeface="楷体" panose="02010609060101010101" pitchFamily="49" charset="-122"/>
                        </a:rPr>
                        <a:t>1</a:t>
                      </a:r>
                      <a:endParaRPr lang="zh-CN" altLang="en-US" sz="2400" dirty="0">
                        <a:solidFill>
                          <a:schemeClr val="tx1"/>
                        </a:solidFill>
                        <a:latin typeface="楷体" panose="02010609060101010101" pitchFamily="49" charset="-122"/>
                        <a:ea typeface="楷体" panose="02010609060101010101" pitchFamily="49" charset="-122"/>
                      </a:endParaRPr>
                    </a:p>
                  </a:txBody>
                  <a:tcPr anchor="ctr"/>
                </a:tc>
                <a:tc>
                  <a:txBody>
                    <a:bodyPr/>
                    <a:lstStyle/>
                    <a:p>
                      <a:pPr algn="ctr"/>
                      <a:r>
                        <a:rPr lang="en-US" altLang="zh-CN" sz="2400" dirty="0">
                          <a:solidFill>
                            <a:schemeClr val="tx1"/>
                          </a:solidFill>
                          <a:latin typeface="楷体" panose="02010609060101010101" pitchFamily="49" charset="-122"/>
                          <a:ea typeface="楷体" panose="02010609060101010101" pitchFamily="49" charset="-122"/>
                        </a:rPr>
                        <a:t>2</a:t>
                      </a:r>
                      <a:endParaRPr lang="zh-CN" altLang="en-US" sz="2400" dirty="0">
                        <a:solidFill>
                          <a:schemeClr val="tx1"/>
                        </a:solidFill>
                        <a:latin typeface="楷体" panose="02010609060101010101" pitchFamily="49" charset="-122"/>
                        <a:ea typeface="楷体" panose="02010609060101010101" pitchFamily="49" charset="-122"/>
                      </a:endParaRPr>
                    </a:p>
                  </a:txBody>
                  <a:tcPr anchor="ctr"/>
                </a:tc>
                <a:tc>
                  <a:txBody>
                    <a:bodyPr/>
                    <a:lstStyle/>
                    <a:p>
                      <a:pPr algn="ctr"/>
                      <a:r>
                        <a:rPr lang="en-US" altLang="zh-CN" sz="2400" dirty="0">
                          <a:solidFill>
                            <a:schemeClr val="tx1"/>
                          </a:solidFill>
                          <a:latin typeface="楷体" panose="02010609060101010101" pitchFamily="49" charset="-122"/>
                          <a:ea typeface="楷体" panose="02010609060101010101" pitchFamily="49" charset="-122"/>
                        </a:rPr>
                        <a:t>……</a:t>
                      </a:r>
                      <a:endParaRPr lang="zh-CN" altLang="en-US" sz="2400" dirty="0">
                        <a:solidFill>
                          <a:schemeClr val="tx1"/>
                        </a:solidFill>
                        <a:latin typeface="楷体" panose="02010609060101010101" pitchFamily="49" charset="-122"/>
                        <a:ea typeface="楷体" panose="02010609060101010101" pitchFamily="49" charset="-122"/>
                      </a:endParaRPr>
                    </a:p>
                  </a:txBody>
                  <a:tcPr anchor="ctr"/>
                </a:tc>
                <a:tc>
                  <a:txBody>
                    <a:bodyPr/>
                    <a:lstStyle/>
                    <a:p>
                      <a:pPr algn="ctr"/>
                      <a:r>
                        <a:rPr lang="en-US" altLang="zh-CN" sz="2400" dirty="0">
                          <a:solidFill>
                            <a:schemeClr val="tx1"/>
                          </a:solidFill>
                          <a:latin typeface="楷体" panose="02010609060101010101" pitchFamily="49" charset="-122"/>
                          <a:ea typeface="楷体" panose="02010609060101010101" pitchFamily="49" charset="-122"/>
                        </a:rPr>
                        <a:t>17</a:t>
                      </a:r>
                      <a:endParaRPr lang="zh-CN" altLang="en-US" sz="2400" dirty="0">
                        <a:solidFill>
                          <a:schemeClr val="tx1"/>
                        </a:solidFill>
                        <a:latin typeface="楷体" panose="02010609060101010101" pitchFamily="49" charset="-122"/>
                        <a:ea typeface="楷体" panose="02010609060101010101" pitchFamily="49" charset="-122"/>
                      </a:endParaRPr>
                    </a:p>
                  </a:txBody>
                  <a:tcPr anchor="ctr"/>
                </a:tc>
                <a:tc>
                  <a:txBody>
                    <a:bodyPr/>
                    <a:lstStyle/>
                    <a:p>
                      <a:pPr algn="ctr"/>
                      <a:r>
                        <a:rPr lang="en-US" altLang="zh-CN" sz="2400" dirty="0">
                          <a:solidFill>
                            <a:schemeClr val="tx1"/>
                          </a:solidFill>
                          <a:latin typeface="楷体" panose="02010609060101010101" pitchFamily="49" charset="-122"/>
                          <a:ea typeface="楷体" panose="02010609060101010101" pitchFamily="49" charset="-122"/>
                        </a:rPr>
                        <a:t>……</a:t>
                      </a:r>
                      <a:endParaRPr lang="zh-CN" altLang="en-US" sz="2400" dirty="0">
                        <a:solidFill>
                          <a:schemeClr val="tx1"/>
                        </a:solidFill>
                        <a:latin typeface="楷体" panose="02010609060101010101" pitchFamily="49" charset="-122"/>
                        <a:ea typeface="楷体" panose="02010609060101010101" pitchFamily="49" charset="-122"/>
                      </a:endParaRPr>
                    </a:p>
                  </a:txBody>
                  <a:tcPr anchor="ctr"/>
                </a:tc>
                <a:tc>
                  <a:txBody>
                    <a:bodyPr/>
                    <a:lstStyle/>
                    <a:p>
                      <a:pPr algn="ctr"/>
                      <a:r>
                        <a:rPr lang="en-US" altLang="zh-CN" sz="2400" dirty="0">
                          <a:solidFill>
                            <a:schemeClr val="tx1"/>
                          </a:solidFill>
                          <a:latin typeface="楷体" panose="02010609060101010101" pitchFamily="49" charset="-122"/>
                          <a:ea typeface="楷体" panose="02010609060101010101" pitchFamily="49" charset="-122"/>
                        </a:rPr>
                        <a:t>30</a:t>
                      </a:r>
                      <a:endParaRPr lang="zh-CN" altLang="en-US" sz="2400" dirty="0">
                        <a:solidFill>
                          <a:schemeClr val="tx1"/>
                        </a:solidFill>
                        <a:latin typeface="楷体" panose="02010609060101010101" pitchFamily="49" charset="-122"/>
                        <a:ea typeface="楷体" panose="02010609060101010101" pitchFamily="49" charset="-122"/>
                      </a:endParaRPr>
                    </a:p>
                  </a:txBody>
                  <a:tcPr anchor="ctr"/>
                </a:tc>
                <a:tc>
                  <a:txBody>
                    <a:bodyPr/>
                    <a:lstStyle/>
                    <a:p>
                      <a:pPr algn="ctr"/>
                      <a:r>
                        <a:rPr lang="en-US" altLang="zh-CN" sz="2400" dirty="0">
                          <a:solidFill>
                            <a:schemeClr val="tx1"/>
                          </a:solidFill>
                          <a:latin typeface="楷体" panose="02010609060101010101" pitchFamily="49" charset="-122"/>
                          <a:ea typeface="楷体" panose="02010609060101010101" pitchFamily="49" charset="-122"/>
                        </a:rPr>
                        <a:t>31</a:t>
                      </a:r>
                      <a:endParaRPr lang="zh-CN" altLang="en-US" sz="2400" dirty="0">
                        <a:solidFill>
                          <a:schemeClr val="tx1"/>
                        </a:solidFill>
                        <a:latin typeface="楷体" panose="02010609060101010101" pitchFamily="49" charset="-122"/>
                        <a:ea typeface="楷体" panose="02010609060101010101" pitchFamily="49" charset="-122"/>
                      </a:endParaRPr>
                    </a:p>
                  </a:txBody>
                  <a:tcPr anchor="ctr"/>
                </a:tc>
              </a:tr>
              <a:tr h="370840">
                <a:tc>
                  <a:txBody>
                    <a:bodyPr/>
                    <a:lstStyle/>
                    <a:p>
                      <a:pPr algn="ctr"/>
                      <a:r>
                        <a:rPr lang="en-US" altLang="zh-CN" sz="2400" b="1" dirty="0">
                          <a:latin typeface="楷体" panose="02010609060101010101" pitchFamily="49" charset="-122"/>
                          <a:ea typeface="楷体" panose="02010609060101010101" pitchFamily="49" charset="-122"/>
                        </a:rPr>
                        <a:t>1</a:t>
                      </a:r>
                      <a:endParaRPr lang="zh-CN" altLang="en-US" sz="2400" b="1" dirty="0">
                        <a:latin typeface="楷体" panose="02010609060101010101" pitchFamily="49" charset="-122"/>
                        <a:ea typeface="楷体" panose="02010609060101010101" pitchFamily="49" charset="-122"/>
                      </a:endParaRPr>
                    </a:p>
                  </a:txBody>
                  <a:tcPr/>
                </a:tc>
                <a:tc>
                  <a:txBody>
                    <a:bodyPr/>
                    <a:lstStyle/>
                    <a:p>
                      <a:pPr algn="ctr"/>
                      <a:r>
                        <a:rPr lang="en-US" altLang="zh-CN" sz="2400" dirty="0">
                          <a:latin typeface="楷体" panose="02010609060101010101" pitchFamily="49" charset="-122"/>
                          <a:ea typeface="楷体" panose="02010609060101010101" pitchFamily="49" charset="-122"/>
                        </a:rPr>
                        <a:t>100</a:t>
                      </a:r>
                      <a:endParaRPr lang="zh-CN" altLang="en-US" sz="2400" dirty="0">
                        <a:latin typeface="楷体" panose="02010609060101010101" pitchFamily="49" charset="-122"/>
                        <a:ea typeface="楷体" panose="02010609060101010101" pitchFamily="49" charset="-122"/>
                      </a:endParaRPr>
                    </a:p>
                  </a:txBody>
                  <a:tcPr/>
                </a:tc>
                <a:tc>
                  <a:txBody>
                    <a:bodyPr/>
                    <a:lstStyle/>
                    <a:p>
                      <a:pPr algn="ctr"/>
                      <a:r>
                        <a:rPr lang="en-US" altLang="zh-CN" sz="2400" dirty="0">
                          <a:latin typeface="楷体" panose="02010609060101010101" pitchFamily="49" charset="-122"/>
                          <a:ea typeface="楷体" panose="02010609060101010101" pitchFamily="49" charset="-122"/>
                        </a:rPr>
                        <a:t>100</a:t>
                      </a:r>
                      <a:endParaRPr lang="zh-CN" altLang="en-US" sz="2400" dirty="0">
                        <a:latin typeface="楷体" panose="02010609060101010101" pitchFamily="49" charset="-122"/>
                        <a:ea typeface="楷体" panose="02010609060101010101" pitchFamily="49" charset="-122"/>
                      </a:endParaRPr>
                    </a:p>
                  </a:txBody>
                  <a:tcPr/>
                </a:tc>
                <a:tc>
                  <a:txBody>
                    <a:bodyPr/>
                    <a:lstStyle/>
                    <a:p>
                      <a:pPr algn="ctr"/>
                      <a:endParaRPr lang="zh-CN" altLang="en-US" sz="2400" dirty="0">
                        <a:latin typeface="楷体" panose="02010609060101010101" pitchFamily="49" charset="-122"/>
                        <a:ea typeface="楷体" panose="02010609060101010101" pitchFamily="49" charset="-122"/>
                      </a:endParaRPr>
                    </a:p>
                  </a:txBody>
                  <a:tcPr/>
                </a:tc>
                <a:tc>
                  <a:txBody>
                    <a:bodyPr/>
                    <a:lstStyle/>
                    <a:p>
                      <a:pPr algn="ctr"/>
                      <a:r>
                        <a:rPr lang="en-US" altLang="zh-CN" sz="2400" dirty="0">
                          <a:latin typeface="楷体" panose="02010609060101010101" pitchFamily="49" charset="-122"/>
                          <a:ea typeface="楷体" panose="02010609060101010101" pitchFamily="49" charset="-122"/>
                        </a:rPr>
                        <a:t>80</a:t>
                      </a:r>
                      <a:endParaRPr lang="zh-CN" altLang="en-US" sz="2400" dirty="0">
                        <a:latin typeface="楷体" panose="02010609060101010101" pitchFamily="49" charset="-122"/>
                        <a:ea typeface="楷体" panose="02010609060101010101" pitchFamily="49" charset="-122"/>
                      </a:endParaRPr>
                    </a:p>
                  </a:txBody>
                  <a:tcPr/>
                </a:tc>
                <a:tc>
                  <a:txBody>
                    <a:bodyPr/>
                    <a:lstStyle/>
                    <a:p>
                      <a:pPr algn="ctr"/>
                      <a:endParaRPr lang="zh-CN" altLang="en-US" sz="2400" dirty="0">
                        <a:latin typeface="楷体" panose="02010609060101010101" pitchFamily="49" charset="-122"/>
                        <a:ea typeface="楷体" panose="02010609060101010101" pitchFamily="49" charset="-122"/>
                      </a:endParaRPr>
                    </a:p>
                  </a:txBody>
                  <a:tcPr/>
                </a:tc>
                <a:tc>
                  <a:txBody>
                    <a:bodyPr/>
                    <a:lstStyle/>
                    <a:p>
                      <a:pPr algn="ctr"/>
                      <a:r>
                        <a:rPr lang="en-US" altLang="zh-CN" sz="2400" dirty="0">
                          <a:latin typeface="楷体" panose="02010609060101010101" pitchFamily="49" charset="-122"/>
                          <a:ea typeface="楷体" panose="02010609060101010101" pitchFamily="49" charset="-122"/>
                        </a:rPr>
                        <a:t>60</a:t>
                      </a:r>
                      <a:endParaRPr lang="zh-CN" altLang="en-US" sz="2400" dirty="0">
                        <a:latin typeface="楷体" panose="02010609060101010101" pitchFamily="49" charset="-122"/>
                        <a:ea typeface="楷体" panose="02010609060101010101" pitchFamily="49" charset="-122"/>
                      </a:endParaRPr>
                    </a:p>
                  </a:txBody>
                  <a:tcPr/>
                </a:tc>
                <a:tc>
                  <a:txBody>
                    <a:bodyPr/>
                    <a:lstStyle/>
                    <a:p>
                      <a:pPr algn="ctr"/>
                      <a:r>
                        <a:rPr lang="en-US" altLang="zh-CN" sz="2400" dirty="0">
                          <a:latin typeface="楷体" panose="02010609060101010101" pitchFamily="49" charset="-122"/>
                          <a:ea typeface="楷体" panose="02010609060101010101" pitchFamily="49" charset="-122"/>
                        </a:rPr>
                        <a:t>80</a:t>
                      </a:r>
                      <a:endParaRPr lang="zh-CN" altLang="en-US" sz="2400" dirty="0">
                        <a:latin typeface="楷体" panose="02010609060101010101" pitchFamily="49" charset="-122"/>
                        <a:ea typeface="楷体" panose="02010609060101010101" pitchFamily="49" charset="-122"/>
                      </a:endParaRPr>
                    </a:p>
                  </a:txBody>
                  <a:tcPr/>
                </a:tc>
              </a:tr>
              <a:tr h="370840">
                <a:tc>
                  <a:txBody>
                    <a:bodyPr/>
                    <a:lstStyle/>
                    <a:p>
                      <a:pPr algn="ctr"/>
                      <a:r>
                        <a:rPr lang="en-US" altLang="zh-CN" sz="2400" b="1" dirty="0">
                          <a:latin typeface="楷体" panose="02010609060101010101" pitchFamily="49" charset="-122"/>
                          <a:ea typeface="楷体" panose="02010609060101010101" pitchFamily="49" charset="-122"/>
                        </a:rPr>
                        <a:t>2</a:t>
                      </a:r>
                      <a:endParaRPr lang="zh-CN" altLang="en-US" sz="2400" b="1" dirty="0">
                        <a:latin typeface="楷体" panose="02010609060101010101" pitchFamily="49" charset="-122"/>
                        <a:ea typeface="楷体" panose="02010609060101010101" pitchFamily="49" charset="-122"/>
                      </a:endParaRPr>
                    </a:p>
                  </a:txBody>
                  <a:tcPr/>
                </a:tc>
                <a:tc>
                  <a:txBody>
                    <a:bodyPr/>
                    <a:lstStyle/>
                    <a:p>
                      <a:pPr algn="ctr"/>
                      <a:r>
                        <a:rPr lang="en-US" altLang="zh-CN" sz="2400" dirty="0">
                          <a:latin typeface="楷体" panose="02010609060101010101" pitchFamily="49" charset="-122"/>
                          <a:ea typeface="楷体" panose="02010609060101010101" pitchFamily="49" charset="-122"/>
                        </a:rPr>
                        <a:t>50</a:t>
                      </a:r>
                      <a:endParaRPr lang="zh-CN" altLang="en-US" sz="2400" dirty="0">
                        <a:latin typeface="楷体" panose="02010609060101010101" pitchFamily="49" charset="-122"/>
                        <a:ea typeface="楷体" panose="02010609060101010101" pitchFamily="49" charset="-122"/>
                      </a:endParaRPr>
                    </a:p>
                  </a:txBody>
                  <a:tcPr/>
                </a:tc>
                <a:tc>
                  <a:txBody>
                    <a:bodyPr/>
                    <a:lstStyle/>
                    <a:p>
                      <a:pPr algn="ctr"/>
                      <a:r>
                        <a:rPr lang="en-US" altLang="zh-CN" sz="2400" dirty="0">
                          <a:latin typeface="楷体" panose="02010609060101010101" pitchFamily="49" charset="-122"/>
                          <a:ea typeface="楷体" panose="02010609060101010101" pitchFamily="49" charset="-122"/>
                        </a:rPr>
                        <a:t>60</a:t>
                      </a:r>
                      <a:endParaRPr lang="zh-CN" altLang="en-US" sz="2400" dirty="0">
                        <a:latin typeface="楷体" panose="02010609060101010101" pitchFamily="49" charset="-122"/>
                        <a:ea typeface="楷体" panose="02010609060101010101" pitchFamily="49" charset="-122"/>
                      </a:endParaRPr>
                    </a:p>
                  </a:txBody>
                  <a:tcPr/>
                </a:tc>
                <a:tc>
                  <a:txBody>
                    <a:bodyPr/>
                    <a:lstStyle/>
                    <a:p>
                      <a:pPr algn="ctr"/>
                      <a:endParaRPr lang="zh-CN" altLang="en-US" sz="2400" dirty="0">
                        <a:latin typeface="楷体" panose="02010609060101010101" pitchFamily="49" charset="-122"/>
                        <a:ea typeface="楷体" panose="02010609060101010101" pitchFamily="49" charset="-122"/>
                      </a:endParaRPr>
                    </a:p>
                  </a:txBody>
                  <a:tcPr/>
                </a:tc>
                <a:tc>
                  <a:txBody>
                    <a:bodyPr/>
                    <a:lstStyle/>
                    <a:p>
                      <a:pPr algn="ctr"/>
                      <a:r>
                        <a:rPr lang="en-US" altLang="zh-CN" sz="2400" dirty="0">
                          <a:latin typeface="楷体" panose="02010609060101010101" pitchFamily="49" charset="-122"/>
                          <a:ea typeface="楷体" panose="02010609060101010101" pitchFamily="49" charset="-122"/>
                        </a:rPr>
                        <a:t>100</a:t>
                      </a:r>
                      <a:endParaRPr lang="zh-CN" altLang="en-US" sz="2400" dirty="0">
                        <a:latin typeface="楷体" panose="02010609060101010101" pitchFamily="49" charset="-122"/>
                        <a:ea typeface="楷体" panose="02010609060101010101" pitchFamily="49" charset="-122"/>
                      </a:endParaRPr>
                    </a:p>
                  </a:txBody>
                  <a:tcPr/>
                </a:tc>
                <a:tc>
                  <a:txBody>
                    <a:bodyPr/>
                    <a:lstStyle/>
                    <a:p>
                      <a:pPr algn="ctr"/>
                      <a:endParaRPr lang="zh-CN" altLang="en-US" sz="2400" dirty="0">
                        <a:latin typeface="楷体" panose="02010609060101010101" pitchFamily="49" charset="-122"/>
                        <a:ea typeface="楷体" panose="02010609060101010101" pitchFamily="49" charset="-122"/>
                      </a:endParaRPr>
                    </a:p>
                  </a:txBody>
                  <a:tcPr/>
                </a:tc>
                <a:tc>
                  <a:txBody>
                    <a:bodyPr/>
                    <a:lstStyle/>
                    <a:p>
                      <a:pPr algn="ctr"/>
                      <a:endParaRPr lang="zh-CN" altLang="en-US" sz="2400" dirty="0">
                        <a:latin typeface="楷体" panose="02010609060101010101" pitchFamily="49" charset="-122"/>
                        <a:ea typeface="楷体" panose="02010609060101010101" pitchFamily="49" charset="-122"/>
                      </a:endParaRPr>
                    </a:p>
                  </a:txBody>
                  <a:tcPr/>
                </a:tc>
                <a:tc>
                  <a:txBody>
                    <a:bodyPr/>
                    <a:lstStyle/>
                    <a:p>
                      <a:pPr algn="ctr"/>
                      <a:endParaRPr lang="zh-CN" altLang="en-US" sz="2400" dirty="0">
                        <a:latin typeface="楷体" panose="02010609060101010101" pitchFamily="49" charset="-122"/>
                        <a:ea typeface="楷体" panose="02010609060101010101" pitchFamily="49" charset="-122"/>
                      </a:endParaRPr>
                    </a:p>
                  </a:txBody>
                  <a:tcPr/>
                </a:tc>
              </a:tr>
              <a:tr h="370840">
                <a:tc>
                  <a:txBody>
                    <a:bodyPr/>
                    <a:lstStyle/>
                    <a:p>
                      <a:pPr algn="ctr"/>
                      <a:endParaRPr lang="zh-CN" altLang="en-US" sz="2400" b="1" dirty="0">
                        <a:latin typeface="楷体" panose="02010609060101010101" pitchFamily="49" charset="-122"/>
                        <a:ea typeface="楷体" panose="02010609060101010101" pitchFamily="49" charset="-122"/>
                      </a:endParaRPr>
                    </a:p>
                  </a:txBody>
                  <a:tcPr/>
                </a:tc>
                <a:tc>
                  <a:txBody>
                    <a:bodyPr/>
                    <a:lstStyle/>
                    <a:p>
                      <a:pPr algn="ctr"/>
                      <a:endParaRPr lang="zh-CN" altLang="en-US" sz="2400">
                        <a:latin typeface="楷体" panose="02010609060101010101" pitchFamily="49" charset="-122"/>
                        <a:ea typeface="楷体" panose="02010609060101010101" pitchFamily="49" charset="-122"/>
                      </a:endParaRPr>
                    </a:p>
                  </a:txBody>
                  <a:tcPr/>
                </a:tc>
                <a:tc>
                  <a:txBody>
                    <a:bodyPr/>
                    <a:lstStyle/>
                    <a:p>
                      <a:pPr algn="ctr"/>
                      <a:endParaRPr lang="zh-CN" altLang="en-US" sz="2400">
                        <a:latin typeface="楷体" panose="02010609060101010101" pitchFamily="49" charset="-122"/>
                        <a:ea typeface="楷体" panose="02010609060101010101" pitchFamily="49" charset="-122"/>
                      </a:endParaRPr>
                    </a:p>
                  </a:txBody>
                  <a:tcPr/>
                </a:tc>
                <a:tc>
                  <a:txBody>
                    <a:bodyPr/>
                    <a:lstStyle/>
                    <a:p>
                      <a:pPr algn="ctr"/>
                      <a:endParaRPr lang="zh-CN" altLang="en-US" sz="2400">
                        <a:latin typeface="楷体" panose="02010609060101010101" pitchFamily="49" charset="-122"/>
                        <a:ea typeface="楷体" panose="02010609060101010101" pitchFamily="49" charset="-122"/>
                      </a:endParaRPr>
                    </a:p>
                  </a:txBody>
                  <a:tcPr/>
                </a:tc>
                <a:tc>
                  <a:txBody>
                    <a:bodyPr/>
                    <a:lstStyle/>
                    <a:p>
                      <a:pPr algn="ctr"/>
                      <a:endParaRPr lang="zh-CN" altLang="en-US" sz="2400" dirty="0">
                        <a:latin typeface="楷体" panose="02010609060101010101" pitchFamily="49" charset="-122"/>
                        <a:ea typeface="楷体" panose="02010609060101010101" pitchFamily="49" charset="-122"/>
                      </a:endParaRPr>
                    </a:p>
                  </a:txBody>
                  <a:tcPr/>
                </a:tc>
                <a:tc>
                  <a:txBody>
                    <a:bodyPr/>
                    <a:lstStyle/>
                    <a:p>
                      <a:pPr algn="ctr"/>
                      <a:endParaRPr lang="zh-CN" altLang="en-US" sz="2400" dirty="0">
                        <a:latin typeface="楷体" panose="02010609060101010101" pitchFamily="49" charset="-122"/>
                        <a:ea typeface="楷体" panose="02010609060101010101" pitchFamily="49" charset="-122"/>
                      </a:endParaRPr>
                    </a:p>
                  </a:txBody>
                  <a:tcPr/>
                </a:tc>
                <a:tc>
                  <a:txBody>
                    <a:bodyPr/>
                    <a:lstStyle/>
                    <a:p>
                      <a:pPr algn="ctr"/>
                      <a:endParaRPr lang="zh-CN" altLang="en-US" sz="2400" dirty="0">
                        <a:latin typeface="楷体" panose="02010609060101010101" pitchFamily="49" charset="-122"/>
                        <a:ea typeface="楷体" panose="02010609060101010101" pitchFamily="49" charset="-122"/>
                      </a:endParaRPr>
                    </a:p>
                  </a:txBody>
                  <a:tcPr/>
                </a:tc>
                <a:tc>
                  <a:txBody>
                    <a:bodyPr/>
                    <a:lstStyle/>
                    <a:p>
                      <a:pPr algn="ctr"/>
                      <a:endParaRPr lang="zh-CN" altLang="en-US" sz="2400" dirty="0">
                        <a:latin typeface="楷体" panose="02010609060101010101" pitchFamily="49" charset="-122"/>
                        <a:ea typeface="楷体" panose="02010609060101010101" pitchFamily="49" charset="-122"/>
                      </a:endParaRPr>
                    </a:p>
                  </a:txBody>
                  <a:tcPr/>
                </a:tc>
              </a:tr>
              <a:tr h="370840">
                <a:tc>
                  <a:txBody>
                    <a:bodyPr/>
                    <a:lstStyle/>
                    <a:p>
                      <a:pPr algn="ctr"/>
                      <a:r>
                        <a:rPr lang="en-US" altLang="zh-CN" sz="2400" b="1" dirty="0">
                          <a:latin typeface="楷体" panose="02010609060101010101" pitchFamily="49" charset="-122"/>
                          <a:ea typeface="楷体" panose="02010609060101010101" pitchFamily="49" charset="-122"/>
                        </a:rPr>
                        <a:t>6</a:t>
                      </a:r>
                      <a:endParaRPr lang="zh-CN" altLang="en-US" sz="2400" b="1" dirty="0">
                        <a:latin typeface="楷体" panose="02010609060101010101" pitchFamily="49" charset="-122"/>
                        <a:ea typeface="楷体" panose="02010609060101010101" pitchFamily="49" charset="-122"/>
                      </a:endParaRPr>
                    </a:p>
                  </a:txBody>
                  <a:tcPr/>
                </a:tc>
                <a:tc>
                  <a:txBody>
                    <a:bodyPr/>
                    <a:lstStyle/>
                    <a:p>
                      <a:pPr algn="ctr"/>
                      <a:r>
                        <a:rPr lang="en-US" altLang="zh-CN" sz="2400" dirty="0">
                          <a:latin typeface="楷体" panose="02010609060101010101" pitchFamily="49" charset="-122"/>
                          <a:ea typeface="楷体" panose="02010609060101010101" pitchFamily="49" charset="-122"/>
                        </a:rPr>
                        <a:t>60</a:t>
                      </a:r>
                      <a:endParaRPr lang="zh-CN" altLang="en-US" sz="2400" dirty="0">
                        <a:latin typeface="楷体" panose="02010609060101010101" pitchFamily="49" charset="-122"/>
                        <a:ea typeface="楷体" panose="02010609060101010101" pitchFamily="49" charset="-122"/>
                      </a:endParaRPr>
                    </a:p>
                  </a:txBody>
                  <a:tcPr/>
                </a:tc>
                <a:tc>
                  <a:txBody>
                    <a:bodyPr/>
                    <a:lstStyle/>
                    <a:p>
                      <a:pPr algn="ctr"/>
                      <a:r>
                        <a:rPr lang="en-US" altLang="zh-CN" sz="2400" dirty="0">
                          <a:latin typeface="楷体" panose="02010609060101010101" pitchFamily="49" charset="-122"/>
                          <a:ea typeface="楷体" panose="02010609060101010101" pitchFamily="49" charset="-122"/>
                        </a:rPr>
                        <a:t>80</a:t>
                      </a:r>
                      <a:endParaRPr lang="zh-CN" altLang="en-US" sz="2400" dirty="0">
                        <a:latin typeface="楷体" panose="02010609060101010101" pitchFamily="49" charset="-122"/>
                        <a:ea typeface="楷体" panose="02010609060101010101" pitchFamily="49" charset="-122"/>
                      </a:endParaRPr>
                    </a:p>
                  </a:txBody>
                  <a:tcPr/>
                </a:tc>
                <a:tc>
                  <a:txBody>
                    <a:bodyPr/>
                    <a:lstStyle/>
                    <a:p>
                      <a:pPr algn="ctr"/>
                      <a:endParaRPr lang="zh-CN" altLang="en-US" sz="2400" dirty="0">
                        <a:latin typeface="楷体" panose="02010609060101010101" pitchFamily="49" charset="-122"/>
                        <a:ea typeface="楷体" panose="02010609060101010101" pitchFamily="49" charset="-122"/>
                      </a:endParaRPr>
                    </a:p>
                  </a:txBody>
                  <a:tcPr/>
                </a:tc>
                <a:tc>
                  <a:txBody>
                    <a:bodyPr/>
                    <a:lstStyle/>
                    <a:p>
                      <a:pPr algn="ctr"/>
                      <a:r>
                        <a:rPr lang="en-US" altLang="zh-CN" sz="2400" dirty="0">
                          <a:latin typeface="楷体" panose="02010609060101010101" pitchFamily="49" charset="-122"/>
                          <a:ea typeface="楷体" panose="02010609060101010101" pitchFamily="49" charset="-122"/>
                        </a:rPr>
                        <a:t>90</a:t>
                      </a:r>
                      <a:endParaRPr lang="zh-CN" altLang="en-US" sz="2400" dirty="0">
                        <a:latin typeface="楷体" panose="02010609060101010101" pitchFamily="49" charset="-122"/>
                        <a:ea typeface="楷体" panose="02010609060101010101" pitchFamily="49" charset="-122"/>
                      </a:endParaRPr>
                    </a:p>
                  </a:txBody>
                  <a:tcPr/>
                </a:tc>
                <a:tc>
                  <a:txBody>
                    <a:bodyPr/>
                    <a:lstStyle/>
                    <a:p>
                      <a:pPr algn="ctr"/>
                      <a:endParaRPr lang="zh-CN" altLang="en-US" sz="2400" dirty="0">
                        <a:latin typeface="楷体" panose="02010609060101010101" pitchFamily="49" charset="-122"/>
                        <a:ea typeface="楷体" panose="02010609060101010101" pitchFamily="49" charset="-122"/>
                      </a:endParaRPr>
                    </a:p>
                  </a:txBody>
                  <a:tcPr/>
                </a:tc>
                <a:tc>
                  <a:txBody>
                    <a:bodyPr/>
                    <a:lstStyle/>
                    <a:p>
                      <a:pPr algn="ctr"/>
                      <a:r>
                        <a:rPr lang="en-US" altLang="zh-CN" sz="2400" dirty="0">
                          <a:latin typeface="楷体" panose="02010609060101010101" pitchFamily="49" charset="-122"/>
                          <a:ea typeface="楷体" panose="02010609060101010101" pitchFamily="49" charset="-122"/>
                        </a:rPr>
                        <a:t>80</a:t>
                      </a:r>
                      <a:endParaRPr lang="zh-CN" altLang="en-US" sz="2400" dirty="0">
                        <a:latin typeface="楷体" panose="02010609060101010101" pitchFamily="49" charset="-122"/>
                        <a:ea typeface="楷体" panose="02010609060101010101" pitchFamily="49" charset="-122"/>
                      </a:endParaRPr>
                    </a:p>
                  </a:txBody>
                  <a:tcPr/>
                </a:tc>
                <a:tc>
                  <a:txBody>
                    <a:bodyPr/>
                    <a:lstStyle/>
                    <a:p>
                      <a:pPr algn="ctr"/>
                      <a:endParaRPr lang="zh-CN" altLang="en-US" sz="2400" dirty="0">
                        <a:latin typeface="楷体" panose="02010609060101010101" pitchFamily="49" charset="-122"/>
                        <a:ea typeface="楷体" panose="02010609060101010101" pitchFamily="49" charset="-122"/>
                      </a:endParaRPr>
                    </a:p>
                  </a:txBody>
                  <a:tcPr/>
                </a:tc>
              </a:tr>
              <a:tr h="370840">
                <a:tc>
                  <a:txBody>
                    <a:bodyPr/>
                    <a:lstStyle/>
                    <a:p>
                      <a:pPr algn="ctr"/>
                      <a:endParaRPr lang="zh-CN" altLang="en-US" sz="2400" b="1" dirty="0">
                        <a:latin typeface="楷体" panose="02010609060101010101" pitchFamily="49" charset="-122"/>
                        <a:ea typeface="楷体" panose="02010609060101010101" pitchFamily="49" charset="-122"/>
                      </a:endParaRPr>
                    </a:p>
                  </a:txBody>
                  <a:tcPr/>
                </a:tc>
                <a:tc>
                  <a:txBody>
                    <a:bodyPr/>
                    <a:lstStyle/>
                    <a:p>
                      <a:pPr algn="ctr"/>
                      <a:endParaRPr lang="zh-CN" altLang="en-US" sz="2400" dirty="0">
                        <a:latin typeface="楷体" panose="02010609060101010101" pitchFamily="49" charset="-122"/>
                        <a:ea typeface="楷体" panose="02010609060101010101" pitchFamily="49" charset="-122"/>
                      </a:endParaRPr>
                    </a:p>
                  </a:txBody>
                  <a:tcPr/>
                </a:tc>
                <a:tc>
                  <a:txBody>
                    <a:bodyPr/>
                    <a:lstStyle/>
                    <a:p>
                      <a:pPr algn="ctr"/>
                      <a:endParaRPr lang="zh-CN" altLang="en-US" sz="2400" dirty="0">
                        <a:latin typeface="楷体" panose="02010609060101010101" pitchFamily="49" charset="-122"/>
                        <a:ea typeface="楷体" panose="02010609060101010101" pitchFamily="49" charset="-122"/>
                      </a:endParaRPr>
                    </a:p>
                  </a:txBody>
                  <a:tcPr/>
                </a:tc>
                <a:tc>
                  <a:txBody>
                    <a:bodyPr/>
                    <a:lstStyle/>
                    <a:p>
                      <a:pPr algn="ctr"/>
                      <a:endParaRPr lang="zh-CN" altLang="en-US" sz="2400" dirty="0">
                        <a:latin typeface="楷体" panose="02010609060101010101" pitchFamily="49" charset="-122"/>
                        <a:ea typeface="楷体" panose="02010609060101010101" pitchFamily="49" charset="-122"/>
                      </a:endParaRPr>
                    </a:p>
                  </a:txBody>
                  <a:tcPr/>
                </a:tc>
                <a:tc>
                  <a:txBody>
                    <a:bodyPr/>
                    <a:lstStyle/>
                    <a:p>
                      <a:pPr algn="ctr"/>
                      <a:endParaRPr lang="zh-CN" altLang="en-US" sz="2400" dirty="0">
                        <a:latin typeface="楷体" panose="02010609060101010101" pitchFamily="49" charset="-122"/>
                        <a:ea typeface="楷体" panose="02010609060101010101" pitchFamily="49" charset="-122"/>
                      </a:endParaRPr>
                    </a:p>
                  </a:txBody>
                  <a:tcPr/>
                </a:tc>
                <a:tc>
                  <a:txBody>
                    <a:bodyPr/>
                    <a:lstStyle/>
                    <a:p>
                      <a:pPr algn="ctr"/>
                      <a:endParaRPr lang="zh-CN" altLang="en-US" sz="2400" dirty="0">
                        <a:latin typeface="楷体" panose="02010609060101010101" pitchFamily="49" charset="-122"/>
                        <a:ea typeface="楷体" panose="02010609060101010101" pitchFamily="49" charset="-122"/>
                      </a:endParaRPr>
                    </a:p>
                  </a:txBody>
                  <a:tcPr/>
                </a:tc>
                <a:tc>
                  <a:txBody>
                    <a:bodyPr/>
                    <a:lstStyle/>
                    <a:p>
                      <a:pPr algn="ctr"/>
                      <a:endParaRPr lang="zh-CN" altLang="en-US" sz="2400" dirty="0">
                        <a:latin typeface="楷体" panose="02010609060101010101" pitchFamily="49" charset="-122"/>
                        <a:ea typeface="楷体" panose="02010609060101010101" pitchFamily="49" charset="-122"/>
                      </a:endParaRPr>
                    </a:p>
                  </a:txBody>
                  <a:tcPr/>
                </a:tc>
                <a:tc>
                  <a:txBody>
                    <a:bodyPr/>
                    <a:lstStyle/>
                    <a:p>
                      <a:pPr algn="ctr"/>
                      <a:endParaRPr lang="zh-CN" altLang="en-US" sz="2400" dirty="0">
                        <a:latin typeface="楷体" panose="02010609060101010101" pitchFamily="49" charset="-122"/>
                        <a:ea typeface="楷体" panose="02010609060101010101" pitchFamily="49" charset="-122"/>
                      </a:endParaRPr>
                    </a:p>
                  </a:txBody>
                  <a:tcPr/>
                </a:tc>
              </a:tr>
              <a:tr h="370840">
                <a:tc>
                  <a:txBody>
                    <a:bodyPr/>
                    <a:lstStyle/>
                    <a:p>
                      <a:pPr algn="ctr"/>
                      <a:r>
                        <a:rPr lang="en-US" altLang="zh-CN" sz="2400" b="1" dirty="0">
                          <a:latin typeface="楷体" panose="02010609060101010101" pitchFamily="49" charset="-122"/>
                          <a:ea typeface="楷体" panose="02010609060101010101" pitchFamily="49" charset="-122"/>
                        </a:rPr>
                        <a:t>12</a:t>
                      </a:r>
                      <a:endParaRPr lang="zh-CN" altLang="en-US" sz="2400" b="1" dirty="0">
                        <a:latin typeface="楷体" panose="02010609060101010101" pitchFamily="49" charset="-122"/>
                        <a:ea typeface="楷体" panose="02010609060101010101" pitchFamily="49" charset="-122"/>
                      </a:endParaRPr>
                    </a:p>
                  </a:txBody>
                  <a:tcPr/>
                </a:tc>
                <a:tc>
                  <a:txBody>
                    <a:bodyPr/>
                    <a:lstStyle/>
                    <a:p>
                      <a:pPr algn="ctr"/>
                      <a:r>
                        <a:rPr lang="en-US" altLang="zh-CN" sz="2400" dirty="0">
                          <a:latin typeface="楷体" panose="02010609060101010101" pitchFamily="49" charset="-122"/>
                          <a:ea typeface="楷体" panose="02010609060101010101" pitchFamily="49" charset="-122"/>
                        </a:rPr>
                        <a:t>100</a:t>
                      </a:r>
                      <a:endParaRPr lang="zh-CN" altLang="en-US" sz="2400" dirty="0">
                        <a:latin typeface="楷体" panose="02010609060101010101" pitchFamily="49" charset="-122"/>
                        <a:ea typeface="楷体" panose="02010609060101010101" pitchFamily="49" charset="-122"/>
                      </a:endParaRPr>
                    </a:p>
                  </a:txBody>
                  <a:tcPr/>
                </a:tc>
                <a:tc>
                  <a:txBody>
                    <a:bodyPr/>
                    <a:lstStyle/>
                    <a:p>
                      <a:pPr algn="ctr"/>
                      <a:r>
                        <a:rPr lang="en-US" altLang="zh-CN" sz="2400" dirty="0">
                          <a:latin typeface="楷体" panose="02010609060101010101" pitchFamily="49" charset="-122"/>
                          <a:ea typeface="楷体" panose="02010609060101010101" pitchFamily="49" charset="-122"/>
                        </a:rPr>
                        <a:t>100</a:t>
                      </a:r>
                      <a:endParaRPr lang="zh-CN" altLang="en-US" sz="2400" dirty="0">
                        <a:latin typeface="楷体" panose="02010609060101010101" pitchFamily="49" charset="-122"/>
                        <a:ea typeface="楷体" panose="02010609060101010101" pitchFamily="49" charset="-122"/>
                      </a:endParaRPr>
                    </a:p>
                  </a:txBody>
                  <a:tcPr/>
                </a:tc>
                <a:tc>
                  <a:txBody>
                    <a:bodyPr/>
                    <a:lstStyle/>
                    <a:p>
                      <a:pPr algn="ctr"/>
                      <a:endParaRPr lang="zh-CN" altLang="en-US" sz="2400" dirty="0">
                        <a:latin typeface="楷体" panose="02010609060101010101" pitchFamily="49" charset="-122"/>
                        <a:ea typeface="楷体" panose="02010609060101010101" pitchFamily="49" charset="-122"/>
                      </a:endParaRPr>
                    </a:p>
                  </a:txBody>
                  <a:tcPr/>
                </a:tc>
                <a:tc>
                  <a:txBody>
                    <a:bodyPr/>
                    <a:lstStyle/>
                    <a:p>
                      <a:pPr algn="ctr"/>
                      <a:r>
                        <a:rPr lang="en-US" altLang="zh-CN" sz="2400" dirty="0">
                          <a:latin typeface="楷体" panose="02010609060101010101" pitchFamily="49" charset="-122"/>
                          <a:ea typeface="楷体" panose="02010609060101010101" pitchFamily="49" charset="-122"/>
                        </a:rPr>
                        <a:t>100</a:t>
                      </a:r>
                      <a:endParaRPr lang="zh-CN" altLang="en-US" sz="2400" dirty="0">
                        <a:latin typeface="楷体" panose="02010609060101010101" pitchFamily="49" charset="-122"/>
                        <a:ea typeface="楷体" panose="02010609060101010101" pitchFamily="49" charset="-122"/>
                      </a:endParaRPr>
                    </a:p>
                  </a:txBody>
                  <a:tcPr/>
                </a:tc>
                <a:tc>
                  <a:txBody>
                    <a:bodyPr/>
                    <a:lstStyle/>
                    <a:p>
                      <a:pPr algn="ctr"/>
                      <a:endParaRPr lang="zh-CN" altLang="en-US" sz="2400" dirty="0">
                        <a:latin typeface="楷体" panose="02010609060101010101" pitchFamily="49" charset="-122"/>
                        <a:ea typeface="楷体" panose="02010609060101010101" pitchFamily="49" charset="-122"/>
                      </a:endParaRPr>
                    </a:p>
                  </a:txBody>
                  <a:tcPr/>
                </a:tc>
                <a:tc>
                  <a:txBody>
                    <a:bodyPr/>
                    <a:lstStyle/>
                    <a:p>
                      <a:pPr algn="ctr"/>
                      <a:r>
                        <a:rPr lang="en-US" altLang="zh-CN" sz="2400" dirty="0">
                          <a:latin typeface="楷体" panose="02010609060101010101" pitchFamily="49" charset="-122"/>
                          <a:ea typeface="楷体" panose="02010609060101010101" pitchFamily="49" charset="-122"/>
                        </a:rPr>
                        <a:t>90</a:t>
                      </a:r>
                      <a:endParaRPr lang="zh-CN" altLang="en-US" sz="2400" dirty="0">
                        <a:latin typeface="楷体" panose="02010609060101010101" pitchFamily="49" charset="-122"/>
                        <a:ea typeface="楷体" panose="02010609060101010101" pitchFamily="49" charset="-122"/>
                      </a:endParaRPr>
                    </a:p>
                  </a:txBody>
                  <a:tcPr/>
                </a:tc>
                <a:tc>
                  <a:txBody>
                    <a:bodyPr/>
                    <a:lstStyle/>
                    <a:p>
                      <a:pPr algn="ctr"/>
                      <a:r>
                        <a:rPr lang="en-US" altLang="zh-CN" sz="2400" dirty="0">
                          <a:latin typeface="楷体" panose="02010609060101010101" pitchFamily="49" charset="-122"/>
                          <a:ea typeface="楷体" panose="02010609060101010101" pitchFamily="49" charset="-122"/>
                        </a:rPr>
                        <a:t>100</a:t>
                      </a:r>
                      <a:endParaRPr lang="zh-CN" altLang="en-US" sz="2400" dirty="0">
                        <a:latin typeface="楷体" panose="02010609060101010101" pitchFamily="49" charset="-122"/>
                        <a:ea typeface="楷体" panose="02010609060101010101" pitchFamily="49" charset="-122"/>
                      </a:endParaRPr>
                    </a:p>
                  </a:txBody>
                  <a:tcPr/>
                </a:tc>
              </a:tr>
            </a:tbl>
          </a:graphicData>
        </a:graphic>
      </p:graphicFrame>
      <p:cxnSp>
        <p:nvCxnSpPr>
          <p:cNvPr id="18" name="直接连接符 17"/>
          <p:cNvCxnSpPr/>
          <p:nvPr/>
        </p:nvCxnSpPr>
        <p:spPr>
          <a:xfrm>
            <a:off x="493439" y="2899676"/>
            <a:ext cx="2192611" cy="388291"/>
          </a:xfrm>
          <a:prstGeom prst="line">
            <a:avLst/>
          </a:prstGeom>
          <a:ln w="9525" cap="flat" cmpd="sng">
            <a:solidFill>
              <a:srgbClr val="000000"/>
            </a:solidFill>
            <a:prstDash val="solid"/>
            <a:headEnd type="none" w="med" len="med"/>
            <a:tailEnd type="none" w="med" len="med"/>
          </a:ln>
        </p:spPr>
      </p:cxnSp>
      <p:cxnSp>
        <p:nvCxnSpPr>
          <p:cNvPr id="23" name="直接连接符 22"/>
          <p:cNvCxnSpPr/>
          <p:nvPr/>
        </p:nvCxnSpPr>
        <p:spPr>
          <a:xfrm>
            <a:off x="455339" y="2893512"/>
            <a:ext cx="592615" cy="830218"/>
          </a:xfrm>
          <a:prstGeom prst="line">
            <a:avLst/>
          </a:prstGeom>
          <a:ln w="9525" cap="flat" cmpd="sng">
            <a:solidFill>
              <a:srgbClr val="000000"/>
            </a:solidFill>
            <a:prstDash val="solid"/>
            <a:headEnd type="none" w="med" len="med"/>
            <a:tailEnd type="none" w="med" len="med"/>
          </a:ln>
        </p:spPr>
      </p:cxnSp>
      <p:sp>
        <p:nvSpPr>
          <p:cNvPr id="33" name="Text Box 4"/>
          <p:cNvSpPr txBox="1"/>
          <p:nvPr/>
        </p:nvSpPr>
        <p:spPr>
          <a:xfrm>
            <a:off x="384453" y="3310235"/>
            <a:ext cx="625401" cy="461665"/>
          </a:xfrm>
          <a:prstGeom prst="rect">
            <a:avLst/>
          </a:prstGeom>
          <a:noFill/>
          <a:ln w="9525">
            <a:noFill/>
          </a:ln>
        </p:spPr>
        <p:txBody>
          <a:bodyPr wrap="square" anchor="t">
            <a:spAutoFit/>
          </a:bodyPr>
          <a:lstStyle/>
          <a:p>
            <a:pPr lvl="0"/>
            <a:r>
              <a:rPr lang="zh-CN" altLang="en-US" sz="2400" b="1" dirty="0">
                <a:latin typeface="楷体" panose="02010609060101010101" pitchFamily="49" charset="-122"/>
                <a:ea typeface="楷体" panose="02010609060101010101" pitchFamily="49" charset="-122"/>
              </a:rPr>
              <a:t>月</a:t>
            </a:r>
            <a:endParaRPr lang="en-US" altLang="zh-CN" sz="2400" b="1" dirty="0">
              <a:latin typeface="楷体" panose="02010609060101010101" pitchFamily="49" charset="-122"/>
              <a:ea typeface="楷体" panose="02010609060101010101" pitchFamily="49" charset="-122"/>
            </a:endParaRPr>
          </a:p>
        </p:txBody>
      </p:sp>
      <p:sp>
        <p:nvSpPr>
          <p:cNvPr id="34" name="Text Box 4"/>
          <p:cNvSpPr txBox="1"/>
          <p:nvPr/>
        </p:nvSpPr>
        <p:spPr>
          <a:xfrm>
            <a:off x="2131535" y="2819657"/>
            <a:ext cx="625401" cy="461665"/>
          </a:xfrm>
          <a:prstGeom prst="rect">
            <a:avLst/>
          </a:prstGeom>
          <a:noFill/>
          <a:ln w="9525">
            <a:noFill/>
          </a:ln>
        </p:spPr>
        <p:txBody>
          <a:bodyPr wrap="square" anchor="t">
            <a:spAutoFit/>
          </a:bodyPr>
          <a:lstStyle/>
          <a:p>
            <a:pPr lvl="0"/>
            <a:r>
              <a:rPr lang="zh-CN" altLang="en-US" sz="2400" b="1" dirty="0">
                <a:latin typeface="楷体" panose="02010609060101010101" pitchFamily="49" charset="-122"/>
                <a:ea typeface="楷体" panose="02010609060101010101" pitchFamily="49" charset="-122"/>
              </a:rPr>
              <a:t>日</a:t>
            </a:r>
            <a:endParaRPr lang="en-US" altLang="zh-CN" sz="2400" b="1" dirty="0">
              <a:latin typeface="楷体" panose="02010609060101010101" pitchFamily="49" charset="-122"/>
              <a:ea typeface="楷体" panose="02010609060101010101" pitchFamily="49" charset="-122"/>
            </a:endParaRPr>
          </a:p>
        </p:txBody>
      </p:sp>
      <p:sp>
        <p:nvSpPr>
          <p:cNvPr id="35" name="Text Box 4"/>
          <p:cNvSpPr txBox="1"/>
          <p:nvPr/>
        </p:nvSpPr>
        <p:spPr>
          <a:xfrm>
            <a:off x="1032690" y="3223904"/>
            <a:ext cx="1739486" cy="461665"/>
          </a:xfrm>
          <a:prstGeom prst="rect">
            <a:avLst/>
          </a:prstGeom>
          <a:noFill/>
          <a:ln w="9525">
            <a:noFill/>
          </a:ln>
        </p:spPr>
        <p:txBody>
          <a:bodyPr wrap="square" anchor="t">
            <a:spAutoFit/>
          </a:bodyPr>
          <a:lstStyle/>
          <a:p>
            <a:pPr lvl="0"/>
            <a:r>
              <a:rPr lang="zh-CN" altLang="en-US" sz="2400" b="1" dirty="0">
                <a:latin typeface="楷体" panose="02010609060101010101" pitchFamily="49" charset="-122"/>
                <a:ea typeface="楷体" panose="02010609060101010101" pitchFamily="49" charset="-122"/>
              </a:rPr>
              <a:t>金额（万）</a:t>
            </a:r>
            <a:endParaRPr lang="en-US" altLang="zh-CN" sz="2400" b="1" dirty="0">
              <a:latin typeface="楷体" panose="02010609060101010101" pitchFamily="49" charset="-122"/>
              <a:ea typeface="楷体" panose="020106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1"/>
            <a:ext cx="9165780" cy="6909474"/>
          </a:xfrm>
          <a:prstGeom prst="rect">
            <a:avLst/>
          </a:prstGeom>
        </p:spPr>
      </p:pic>
      <p:sp>
        <p:nvSpPr>
          <p:cNvPr id="22" name="矩形 21"/>
          <p:cNvSpPr/>
          <p:nvPr/>
        </p:nvSpPr>
        <p:spPr>
          <a:xfrm>
            <a:off x="-9525" y="-1083"/>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zh-CN" altLang="en-US" sz="2800" b="1" dirty="0">
                <a:solidFill>
                  <a:schemeClr val="bg1"/>
                </a:solidFill>
                <a:latin typeface="隶书" panose="02010509060101010101" pitchFamily="49" charset="-122"/>
                <a:ea typeface="隶书" panose="02010509060101010101" pitchFamily="49" charset="-122"/>
              </a:rPr>
              <a:t>一、指令基本格式</a:t>
            </a:r>
            <a:endParaRPr lang="zh-CN" altLang="en-US" sz="2800" b="1" dirty="0">
              <a:solidFill>
                <a:schemeClr val="bg1"/>
              </a:solidFill>
              <a:latin typeface="隶书" panose="02010509060101010101" pitchFamily="49" charset="-122"/>
              <a:ea typeface="隶书" panose="02010509060101010101" pitchFamily="49" charset="-122"/>
            </a:endParaRPr>
          </a:p>
        </p:txBody>
      </p:sp>
      <p:cxnSp>
        <p:nvCxnSpPr>
          <p:cNvPr id="31" name="直接连接符 30"/>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fld id="{560CEE56-BC7A-4A25-85B8-F33C0219BC05}" type="datetime1">
              <a:rPr lang="zh-CN" altLang="en-US" smtClean="0"/>
            </a:fld>
            <a:endParaRPr lang="zh-CN" altLang="en-US" dirty="0"/>
          </a:p>
        </p:txBody>
      </p:sp>
      <p:sp>
        <p:nvSpPr>
          <p:cNvPr id="6" name="页脚占位符 5"/>
          <p:cNvSpPr>
            <a:spLocks noGrp="1"/>
          </p:cNvSpPr>
          <p:nvPr>
            <p:ph type="ftr" sz="quarter" idx="11"/>
          </p:nvPr>
        </p:nvSpPr>
        <p:spPr/>
        <p:txBody>
          <a:bodyPr/>
          <a:lstStyle/>
          <a:p>
            <a:r>
              <a:rPr lang="zh-CN" altLang="en-US"/>
              <a:t>计算机组成原理</a:t>
            </a:r>
            <a:r>
              <a:rPr lang="en-US" altLang="zh-CN"/>
              <a:t>--</a:t>
            </a:r>
            <a:r>
              <a:rPr lang="zh-CN" altLang="en-US"/>
              <a:t>第二章 指令系统</a:t>
            </a:r>
            <a:endParaRPr lang="zh-CN" altLang="en-US"/>
          </a:p>
        </p:txBody>
      </p:sp>
      <p:sp>
        <p:nvSpPr>
          <p:cNvPr id="8" name="灯片编号占位符 7"/>
          <p:cNvSpPr>
            <a:spLocks noGrp="1"/>
          </p:cNvSpPr>
          <p:nvPr>
            <p:ph type="sldNum" sz="quarter" idx="12"/>
          </p:nvPr>
        </p:nvSpPr>
        <p:spPr/>
        <p:txBody>
          <a:bodyPr/>
          <a:lstStyle/>
          <a:p>
            <a:fld id="{CD331227-691F-4B7F-8493-F4368ED92163}" type="slidenum">
              <a:rPr lang="zh-CN" altLang="en-US" smtClean="0"/>
            </a:fld>
            <a:endParaRPr lang="zh-CN" altLang="en-US"/>
          </a:p>
        </p:txBody>
      </p:sp>
      <p:sp>
        <p:nvSpPr>
          <p:cNvPr id="18" name="Text Box 5"/>
          <p:cNvSpPr txBox="1"/>
          <p:nvPr/>
        </p:nvSpPr>
        <p:spPr>
          <a:xfrm>
            <a:off x="363634" y="968412"/>
            <a:ext cx="8693208" cy="637675"/>
          </a:xfrm>
          <a:prstGeom prst="rect">
            <a:avLst/>
          </a:prstGeom>
          <a:noFill/>
          <a:ln w="9525">
            <a:noFill/>
          </a:ln>
        </p:spPr>
        <p:txBody>
          <a:bodyPr wrap="square" anchor="t">
            <a:spAutoFit/>
          </a:bodyPr>
          <a:lstStyle/>
          <a:p>
            <a:pPr>
              <a:lnSpc>
                <a:spcPct val="150000"/>
              </a:lnSpc>
              <a:spcBef>
                <a:spcPts val="1200"/>
              </a:spcBef>
            </a:pPr>
            <a:r>
              <a:rPr lang="zh-CN" altLang="en-US" sz="2800" b="1" dirty="0">
                <a:latin typeface="楷体" panose="02010609060101010101" pitchFamily="49" charset="-122"/>
                <a:ea typeface="楷体" panose="02010609060101010101" pitchFamily="49" charset="-122"/>
              </a:rPr>
              <a:t>在指令格式设计时相应地需要考虑以下一些问题：</a:t>
            </a:r>
            <a:endParaRPr lang="zh-CN" altLang="en-US" sz="2800" b="1" dirty="0">
              <a:latin typeface="楷体" panose="02010609060101010101" pitchFamily="49" charset="-122"/>
              <a:ea typeface="楷体" panose="02010609060101010101" pitchFamily="49" charset="-122"/>
            </a:endParaRPr>
          </a:p>
        </p:txBody>
      </p:sp>
      <p:sp>
        <p:nvSpPr>
          <p:cNvPr id="12" name="Text Box 5"/>
          <p:cNvSpPr txBox="1"/>
          <p:nvPr/>
        </p:nvSpPr>
        <p:spPr>
          <a:xfrm>
            <a:off x="234697" y="1779370"/>
            <a:ext cx="8693208" cy="4023217"/>
          </a:xfrm>
          <a:prstGeom prst="rect">
            <a:avLst/>
          </a:prstGeom>
          <a:noFill/>
          <a:ln w="9525">
            <a:noFill/>
          </a:ln>
        </p:spPr>
        <p:txBody>
          <a:bodyPr wrap="square" anchor="t">
            <a:spAutoFit/>
          </a:bodyPr>
          <a:lstStyle/>
          <a:p>
            <a:pPr>
              <a:lnSpc>
                <a:spcPct val="150000"/>
              </a:lnSpc>
              <a:spcBef>
                <a:spcPts val="1200"/>
              </a:spcBef>
            </a:pPr>
            <a:r>
              <a:rPr lang="zh-CN" altLang="en-US" sz="2800" b="1" dirty="0">
                <a:latin typeface="楷体" panose="02010609060101010101" pitchFamily="49" charset="-122"/>
                <a:ea typeface="楷体" panose="02010609060101010101" pitchFamily="49" charset="-122"/>
              </a:rPr>
              <a:t>③ </a:t>
            </a:r>
            <a:r>
              <a:rPr lang="zh-CN" altLang="en-US" sz="2800" b="1" dirty="0">
                <a:solidFill>
                  <a:srgbClr val="FF0E0E"/>
                </a:solidFill>
                <a:latin typeface="楷体" panose="02010609060101010101" pitchFamily="49" charset="-122"/>
                <a:ea typeface="楷体" panose="02010609060101010101" pitchFamily="49" charset="-122"/>
              </a:rPr>
              <a:t>地址码</a:t>
            </a:r>
            <a:r>
              <a:rPr lang="zh-CN" altLang="en-US" sz="2800" b="1" dirty="0">
                <a:latin typeface="楷体" panose="02010609060101010101" pitchFamily="49" charset="-122"/>
                <a:ea typeface="楷体" panose="02010609060101010101" pitchFamily="49" charset="-122"/>
              </a:rPr>
              <a:t>：一条指令的执行涉及到哪些地址？在指令中给出哪些地址？有几个？哪些地址是系统隐含约定的？</a:t>
            </a:r>
            <a:endParaRPr lang="zh-CN" altLang="en-US" sz="2800" b="1" dirty="0">
              <a:latin typeface="楷体" panose="02010609060101010101" pitchFamily="49" charset="-122"/>
              <a:ea typeface="楷体" panose="02010609060101010101" pitchFamily="49" charset="-122"/>
            </a:endParaRPr>
          </a:p>
          <a:p>
            <a:pPr>
              <a:lnSpc>
                <a:spcPct val="150000"/>
              </a:lnSpc>
              <a:spcBef>
                <a:spcPts val="1200"/>
              </a:spcBef>
            </a:pPr>
            <a:r>
              <a:rPr lang="zh-CN" altLang="en-US" sz="2800" b="1" dirty="0">
                <a:latin typeface="楷体" panose="02010609060101010101" pitchFamily="49" charset="-122"/>
                <a:ea typeface="楷体" panose="02010609060101010101" pitchFamily="49" charset="-122"/>
              </a:rPr>
              <a:t>④ </a:t>
            </a:r>
            <a:r>
              <a:rPr lang="zh-CN" altLang="en-US" sz="2800" b="1" dirty="0">
                <a:solidFill>
                  <a:srgbClr val="FF0E0E"/>
                </a:solidFill>
                <a:latin typeface="楷体" panose="02010609060101010101" pitchFamily="49" charset="-122"/>
                <a:ea typeface="楷体" panose="02010609060101010101" pitchFamily="49" charset="-122"/>
              </a:rPr>
              <a:t>寻址方式</a:t>
            </a:r>
            <a:r>
              <a:rPr lang="zh-CN" altLang="en-US" sz="2800" b="1" dirty="0">
                <a:latin typeface="楷体" panose="02010609060101010101" pitchFamily="49" charset="-122"/>
                <a:ea typeface="楷体" panose="02010609060101010101" pitchFamily="49" charset="-122"/>
              </a:rPr>
              <a:t>：根据地址码如何获取操作数地址？是直接给出还是间接给出？或是经过某种变换（包括计算）获取的？</a:t>
            </a:r>
            <a:endParaRPr lang="en-US" altLang="zh-CN" sz="2800" b="1" dirty="0">
              <a:latin typeface="楷体" panose="02010609060101010101" pitchFamily="49" charset="-122"/>
              <a:ea typeface="楷体" panose="020106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wipe(left)">
                                      <p:cBhvr>
                                        <p:cTn id="7" dur="500"/>
                                        <p:tgtEl>
                                          <p:spTgt spid="1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
                                            <p:txEl>
                                              <p:pRg st="1" end="1"/>
                                            </p:txEl>
                                          </p:spTgt>
                                        </p:tgtEl>
                                        <p:attrNameLst>
                                          <p:attrName>style.visibility</p:attrName>
                                        </p:attrNameLst>
                                      </p:cBhvr>
                                      <p:to>
                                        <p:strVal val="visible"/>
                                      </p:to>
                                    </p:set>
                                    <p:animEffect transition="in" filter="wipe(left)">
                                      <p:cBhvr>
                                        <p:cTn id="12" dur="500"/>
                                        <p:tgtEl>
                                          <p:spTgt spid="1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9165780" cy="6909474"/>
          </a:xfrm>
          <a:prstGeom prst="rect">
            <a:avLst/>
          </a:prstGeom>
        </p:spPr>
      </p:pic>
      <p:sp>
        <p:nvSpPr>
          <p:cNvPr id="22" name="矩形 21"/>
          <p:cNvSpPr/>
          <p:nvPr/>
        </p:nvSpPr>
        <p:spPr>
          <a:xfrm>
            <a:off x="-7936" y="8443"/>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dirty="0"/>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1" i="0" u="none" strike="noStrike" kern="1200" cap="none" spc="0" normalizeH="0" baseline="0" noProof="0" dirty="0">
                <a:ln>
                  <a:noFill/>
                </a:ln>
                <a:solidFill>
                  <a:prstClr val="white"/>
                </a:solidFill>
                <a:effectLst/>
                <a:uLnTx/>
                <a:uFillTx/>
                <a:latin typeface="隶书" panose="02010509060101010101" pitchFamily="49" charset="-122"/>
                <a:ea typeface="隶书" panose="02010509060101010101" pitchFamily="49" charset="-122"/>
                <a:cs typeface="+mn-cs"/>
              </a:rPr>
              <a:t>二、寻址方式</a:t>
            </a:r>
            <a:endParaRPr kumimoji="0" lang="zh-CN" altLang="en-US" sz="2800" b="1" i="0" u="none" strike="noStrike" kern="1200" cap="none" spc="0" normalizeH="0" baseline="0" noProof="0" dirty="0">
              <a:ln>
                <a:noFill/>
              </a:ln>
              <a:solidFill>
                <a:prstClr val="white"/>
              </a:solidFill>
              <a:effectLst/>
              <a:uLnTx/>
              <a:uFillTx/>
              <a:latin typeface="隶书" panose="02010509060101010101" pitchFamily="49" charset="-122"/>
              <a:ea typeface="隶书" panose="02010509060101010101" pitchFamily="49" charset="-122"/>
              <a:cs typeface="+mn-cs"/>
            </a:endParaRPr>
          </a:p>
        </p:txBody>
      </p:sp>
      <p:cxnSp>
        <p:nvCxnSpPr>
          <p:cNvPr id="31" name="直接连接符 30"/>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defRPr/>
            </a:pPr>
            <a:fld id="{81C8B1CE-9E8F-474C-9446-96AEB6D7BB3B}" type="datetime1">
              <a:rPr kumimoji="0" lang="zh-CN" altLang="en-US" sz="1200" b="0" i="0" u="none" strike="noStrike" kern="1200" cap="none" spc="0" normalizeH="0" baseline="0" noProof="0" smtClean="0">
                <a:ln>
                  <a:noFill/>
                </a:ln>
                <a:solidFill>
                  <a:prstClr val="black">
                    <a:tint val="75000"/>
                  </a:prstClr>
                </a:solidFill>
                <a:effectLst/>
                <a:uLnTx/>
                <a:uFillTx/>
                <a:latin typeface="Calibri" panose="020F0502020204030204"/>
                <a:ea typeface="等线" panose="02010600030101010101" pitchFamily="2" charset="-122"/>
                <a:cs typeface="+mn-cs"/>
              </a:rPr>
            </a:fld>
            <a:endParaRPr kumimoji="0" lang="zh-CN" altLang="en-US" sz="1200" b="0" i="0" u="none" strike="noStrike" kern="1200" cap="none" spc="0" normalizeH="0" baseline="0" noProof="0" dirty="0">
              <a:ln>
                <a:noFill/>
              </a:ln>
              <a:solidFill>
                <a:prstClr val="black">
                  <a:tint val="75000"/>
                </a:prstClr>
              </a:solidFill>
              <a:effectLst/>
              <a:uLnTx/>
              <a:uFillTx/>
              <a:latin typeface="Calibri" panose="020F0502020204030204"/>
              <a:ea typeface="等线"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rPr>
              <a:t>计算机组成原理</a:t>
            </a:r>
            <a:r>
              <a:rPr kumimoji="0" lang="en-US" altLang="zh-CN" sz="12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rPr>
              <a:t>--</a:t>
            </a:r>
            <a:r>
              <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rPr>
              <a:t>第二章 指令系统</a:t>
            </a:r>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endParaRPr>
          </a:p>
        </p:txBody>
      </p:sp>
      <p:sp>
        <p:nvSpPr>
          <p:cNvPr id="8" name="灯片编号占位符 7"/>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CD331227-691F-4B7F-8493-F4368ED92163}" type="slidenum">
              <a:rPr kumimoji="0" lang="zh-CN" altLang="en-US" sz="1200" b="0" i="0" u="none" strike="noStrike" kern="1200" cap="none" spc="0" normalizeH="0" baseline="0" noProof="0" smtClean="0">
                <a:ln>
                  <a:noFill/>
                </a:ln>
                <a:solidFill>
                  <a:prstClr val="black">
                    <a:tint val="75000"/>
                  </a:prstClr>
                </a:solidFill>
                <a:effectLst/>
                <a:uLnTx/>
                <a:uFillTx/>
                <a:latin typeface="Calibri" panose="020F0502020204030204"/>
                <a:ea typeface="等线" panose="02010600030101010101" pitchFamily="2" charset="-122"/>
                <a:cs typeface="+mn-cs"/>
              </a:rPr>
            </a:fld>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endParaRPr>
          </a:p>
        </p:txBody>
      </p:sp>
      <p:sp>
        <p:nvSpPr>
          <p:cNvPr id="17" name="Text Box 4"/>
          <p:cNvSpPr txBox="1"/>
          <p:nvPr/>
        </p:nvSpPr>
        <p:spPr>
          <a:xfrm>
            <a:off x="141423" y="815398"/>
            <a:ext cx="6723833" cy="637675"/>
          </a:xfrm>
          <a:prstGeom prst="rect">
            <a:avLst/>
          </a:prstGeom>
          <a:noFill/>
          <a:ln w="9525">
            <a:noFill/>
          </a:ln>
        </p:spPr>
        <p:txBody>
          <a:bodyPr wrap="square" anchor="t">
            <a:spAutoFit/>
          </a:bodyPr>
          <a:lstStyle/>
          <a:p>
            <a:pPr lvl="0">
              <a:lnSpc>
                <a:spcPct val="150000"/>
              </a:lnSpc>
            </a:pPr>
            <a:r>
              <a:rPr lang="zh-CN" altLang="en-US" sz="2800" b="1" dirty="0">
                <a:solidFill>
                  <a:srgbClr val="DF3C09"/>
                </a:solidFill>
                <a:latin typeface="楷体" panose="02010609060101010101" pitchFamily="49" charset="-122"/>
                <a:ea typeface="楷体" panose="02010609060101010101" pitchFamily="49" charset="-122"/>
              </a:rPr>
              <a:t>（</a:t>
            </a:r>
            <a:r>
              <a:rPr lang="en-US" altLang="zh-CN" sz="2800" b="1" dirty="0">
                <a:solidFill>
                  <a:srgbClr val="DF3C09"/>
                </a:solidFill>
                <a:latin typeface="楷体" panose="02010609060101010101" pitchFamily="49" charset="-122"/>
                <a:ea typeface="楷体" panose="02010609060101010101" pitchFamily="49" charset="-122"/>
              </a:rPr>
              <a:t>4</a:t>
            </a:r>
            <a:r>
              <a:rPr lang="zh-CN" altLang="en-US" sz="2800" b="1" dirty="0">
                <a:solidFill>
                  <a:srgbClr val="DF3C09"/>
                </a:solidFill>
                <a:latin typeface="楷体" panose="02010609060101010101" pitchFamily="49" charset="-122"/>
                <a:ea typeface="楷体" panose="02010609060101010101" pitchFamily="49" charset="-122"/>
              </a:rPr>
              <a:t>）变址、基址寻址及其变化</a:t>
            </a:r>
            <a:endParaRPr kumimoji="0" lang="en-US" altLang="zh-CN" sz="2800" b="1" i="0" u="none" strike="noStrike" kern="1200" cap="none" spc="0" normalizeH="0" baseline="0" noProof="0" dirty="0">
              <a:ln>
                <a:noFill/>
              </a:ln>
              <a:solidFill>
                <a:srgbClr val="DF3C09"/>
              </a:solidFill>
              <a:effectLst/>
              <a:uLnTx/>
              <a:uFillTx/>
              <a:latin typeface="楷体" panose="02010609060101010101" pitchFamily="49" charset="-122"/>
              <a:ea typeface="楷体" panose="02010609060101010101" pitchFamily="49" charset="-122"/>
              <a:cs typeface="+mn-cs"/>
            </a:endParaRPr>
          </a:p>
        </p:txBody>
      </p:sp>
      <p:sp>
        <p:nvSpPr>
          <p:cNvPr id="13" name="Text Box 4"/>
          <p:cNvSpPr txBox="1"/>
          <p:nvPr/>
        </p:nvSpPr>
        <p:spPr>
          <a:xfrm>
            <a:off x="310430" y="1448882"/>
            <a:ext cx="8523139" cy="2246769"/>
          </a:xfrm>
          <a:prstGeom prst="rect">
            <a:avLst/>
          </a:prstGeom>
          <a:noFill/>
          <a:ln w="9525">
            <a:noFill/>
          </a:ln>
        </p:spPr>
        <p:txBody>
          <a:bodyPr wrap="square" anchor="t">
            <a:spAutoFit/>
          </a:bodyPr>
          <a:lstStyle/>
          <a:p>
            <a:r>
              <a:rPr lang="zh-CN" altLang="en-US" sz="2800" b="1" dirty="0">
                <a:solidFill>
                  <a:srgbClr val="0563C1"/>
                </a:solidFill>
                <a:latin typeface="楷体" panose="02010609060101010101" pitchFamily="49" charset="-122"/>
                <a:ea typeface="楷体" panose="02010609060101010101" pitchFamily="49" charset="-122"/>
              </a:rPr>
              <a:t>例：</a:t>
            </a:r>
            <a:r>
              <a:rPr lang="zh-CN" altLang="en-US" sz="2800" b="1" dirty="0">
                <a:latin typeface="楷体" panose="02010609060101010101" pitchFamily="49" charset="-122"/>
                <a:ea typeface="楷体" panose="02010609060101010101" pitchFamily="49" charset="-122"/>
              </a:rPr>
              <a:t>某商场的销售金额汇总表如表所示，采用基址加变址方式查询某天的销售额。假定：存储首址为</a:t>
            </a:r>
            <a:r>
              <a:rPr lang="en-US" altLang="zh-CN" sz="2800" b="1" dirty="0">
                <a:solidFill>
                  <a:schemeClr val="accent2"/>
                </a:solidFill>
                <a:latin typeface="楷体" panose="02010609060101010101" pitchFamily="49" charset="-122"/>
                <a:ea typeface="楷体" panose="02010609060101010101" pitchFamily="49" charset="-122"/>
              </a:rPr>
              <a:t>1000H</a:t>
            </a:r>
            <a:r>
              <a:rPr lang="zh-CN" altLang="en-US" sz="2800" b="1" dirty="0">
                <a:latin typeface="楷体" panose="02010609060101010101" pitchFamily="49" charset="-122"/>
                <a:ea typeface="楷体" panose="02010609060101010101" pitchFamily="49" charset="-122"/>
              </a:rPr>
              <a:t>（内容为</a:t>
            </a:r>
            <a:r>
              <a:rPr lang="en-US" altLang="zh-CN" sz="2800" b="1" dirty="0">
                <a:latin typeface="楷体" panose="02010609060101010101" pitchFamily="49" charset="-122"/>
                <a:ea typeface="楷体" panose="02010609060101010101" pitchFamily="49" charset="-122"/>
              </a:rPr>
              <a:t>1</a:t>
            </a:r>
            <a:r>
              <a:rPr lang="zh-CN" altLang="en-US" sz="2800" b="1" dirty="0">
                <a:latin typeface="楷体" panose="02010609060101010101" pitchFamily="49" charset="-122"/>
                <a:ea typeface="楷体" panose="02010609060101010101" pitchFamily="49" charset="-122"/>
              </a:rPr>
              <a:t>月</a:t>
            </a:r>
            <a:r>
              <a:rPr lang="en-US" altLang="zh-CN" sz="2800" b="1" dirty="0">
                <a:latin typeface="楷体" panose="02010609060101010101" pitchFamily="49" charset="-122"/>
                <a:ea typeface="楷体" panose="02010609060101010101" pitchFamily="49" charset="-122"/>
              </a:rPr>
              <a:t>1</a:t>
            </a:r>
            <a:r>
              <a:rPr lang="zh-CN" altLang="en-US" sz="2800" b="1" dirty="0">
                <a:latin typeface="楷体" panose="02010609060101010101" pitchFamily="49" charset="-122"/>
                <a:ea typeface="楷体" panose="02010609060101010101" pitchFamily="49" charset="-122"/>
              </a:rPr>
              <a:t>日销售金额），每天的销售金额存放在一个主存单元之中，为每个月份分配</a:t>
            </a:r>
            <a:r>
              <a:rPr lang="en-US" altLang="zh-CN" sz="2800" b="1" dirty="0">
                <a:latin typeface="楷体" panose="02010609060101010101" pitchFamily="49" charset="-122"/>
                <a:ea typeface="楷体" panose="02010609060101010101" pitchFamily="49" charset="-122"/>
              </a:rPr>
              <a:t>31</a:t>
            </a:r>
            <a:r>
              <a:rPr lang="zh-CN" altLang="en-US" sz="2800" b="1" dirty="0">
                <a:latin typeface="楷体" panose="02010609060101010101" pitchFamily="49" charset="-122"/>
                <a:ea typeface="楷体" panose="02010609060101010101" pitchFamily="49" charset="-122"/>
              </a:rPr>
              <a:t>个单元。</a:t>
            </a:r>
            <a:endParaRPr lang="en-US" altLang="zh-CN" sz="2800" b="1" dirty="0">
              <a:latin typeface="楷体" panose="02010609060101010101" pitchFamily="49" charset="-122"/>
              <a:ea typeface="楷体" panose="02010609060101010101" pitchFamily="49" charset="-122"/>
            </a:endParaRPr>
          </a:p>
          <a:p>
            <a:pPr lvl="0"/>
            <a:endParaRPr lang="en-US" altLang="zh-CN" sz="2800" b="1" dirty="0">
              <a:latin typeface="楷体" panose="02010609060101010101" pitchFamily="49" charset="-122"/>
              <a:ea typeface="楷体" panose="02010609060101010101" pitchFamily="49" charset="-122"/>
            </a:endParaRPr>
          </a:p>
        </p:txBody>
      </p:sp>
      <p:sp>
        <p:nvSpPr>
          <p:cNvPr id="3" name="矩形 2"/>
          <p:cNvSpPr/>
          <p:nvPr/>
        </p:nvSpPr>
        <p:spPr>
          <a:xfrm>
            <a:off x="2281779" y="3195745"/>
            <a:ext cx="4602222" cy="461665"/>
          </a:xfrm>
          <a:prstGeom prst="rect">
            <a:avLst/>
          </a:prstGeom>
        </p:spPr>
        <p:txBody>
          <a:bodyPr wrap="none">
            <a:spAutoFit/>
          </a:bodyPr>
          <a:lstStyle/>
          <a:p>
            <a:pPr marL="266700" marR="0" indent="277495" algn="ctr">
              <a:spcBef>
                <a:spcPts val="0"/>
              </a:spcBef>
              <a:spcAft>
                <a:spcPts val="0"/>
              </a:spcAft>
            </a:pPr>
            <a:r>
              <a:rPr lang="zh-CN" altLang="en-US" sz="2400" b="1" kern="100" dirty="0">
                <a:latin typeface="楷体" panose="02010609060101010101" pitchFamily="49" charset="-122"/>
                <a:ea typeface="楷体" panose="02010609060101010101" pitchFamily="49" charset="-122"/>
                <a:cs typeface="Times New Roman" panose="02020603050405020304" pitchFamily="18" charset="0"/>
              </a:rPr>
              <a:t>表 商场销售金额统计示意表</a:t>
            </a:r>
            <a:endParaRPr lang="zh-CN" altLang="en-US" b="1" kern="100" dirty="0">
              <a:effectLst/>
              <a:latin typeface="楷体" panose="02010609060101010101" pitchFamily="49" charset="-122"/>
              <a:ea typeface="楷体" panose="02010609060101010101" pitchFamily="49" charset="-122"/>
              <a:cs typeface="Times New Roman" panose="02020603050405020304" pitchFamily="18" charset="0"/>
            </a:endParaRPr>
          </a:p>
        </p:txBody>
      </p:sp>
      <p:pic>
        <p:nvPicPr>
          <p:cNvPr id="20" name="图片 19"/>
          <p:cNvPicPr>
            <a:picLocks noChangeAspect="1"/>
          </p:cNvPicPr>
          <p:nvPr/>
        </p:nvPicPr>
        <p:blipFill>
          <a:blip r:embed="rId3"/>
          <a:stretch>
            <a:fillRect/>
          </a:stretch>
        </p:blipFill>
        <p:spPr>
          <a:xfrm>
            <a:off x="1771299" y="3599178"/>
            <a:ext cx="5601399" cy="2405121"/>
          </a:xfrm>
          <a:prstGeom prst="rect">
            <a:avLst/>
          </a:prstGeom>
        </p:spPr>
      </p:pic>
      <p:sp>
        <p:nvSpPr>
          <p:cNvPr id="24" name="Text Box 4"/>
          <p:cNvSpPr txBox="1"/>
          <p:nvPr/>
        </p:nvSpPr>
        <p:spPr>
          <a:xfrm>
            <a:off x="321320" y="5851281"/>
            <a:ext cx="8523139" cy="637675"/>
          </a:xfrm>
          <a:prstGeom prst="rect">
            <a:avLst/>
          </a:prstGeom>
          <a:noFill/>
          <a:ln w="9525">
            <a:noFill/>
          </a:ln>
        </p:spPr>
        <p:txBody>
          <a:bodyPr wrap="square" anchor="t">
            <a:spAutoFit/>
          </a:bodyPr>
          <a:lstStyle/>
          <a:p>
            <a:pPr lvl="0">
              <a:lnSpc>
                <a:spcPct val="150000"/>
              </a:lnSpc>
            </a:pPr>
            <a:r>
              <a:rPr lang="zh-CN" altLang="en-US" sz="2800" b="1" dirty="0">
                <a:latin typeface="楷体" panose="02010609060101010101" pitchFamily="49" charset="-122"/>
                <a:ea typeface="楷体" panose="02010609060101010101" pitchFamily="49" charset="-122"/>
              </a:rPr>
              <a:t>运用基址加变址的寻址方式查找</a:t>
            </a:r>
            <a:r>
              <a:rPr lang="en-US" altLang="zh-CN" sz="2800" b="1" dirty="0">
                <a:solidFill>
                  <a:srgbClr val="FF0000"/>
                </a:solidFill>
                <a:latin typeface="楷体" panose="02010609060101010101" pitchFamily="49" charset="-122"/>
                <a:ea typeface="楷体" panose="02010609060101010101" pitchFamily="49" charset="-122"/>
              </a:rPr>
              <a:t>6</a:t>
            </a:r>
            <a:r>
              <a:rPr lang="zh-CN" altLang="en-US" sz="2800" b="1" dirty="0">
                <a:solidFill>
                  <a:srgbClr val="FF0000"/>
                </a:solidFill>
                <a:latin typeface="楷体" panose="02010609060101010101" pitchFamily="49" charset="-122"/>
                <a:ea typeface="楷体" panose="02010609060101010101" pitchFamily="49" charset="-122"/>
              </a:rPr>
              <a:t>月</a:t>
            </a:r>
            <a:r>
              <a:rPr lang="en-US" altLang="zh-CN" sz="2800" b="1" dirty="0">
                <a:solidFill>
                  <a:srgbClr val="FF0000"/>
                </a:solidFill>
                <a:latin typeface="楷体" panose="02010609060101010101" pitchFamily="49" charset="-122"/>
                <a:ea typeface="楷体" panose="02010609060101010101" pitchFamily="49" charset="-122"/>
              </a:rPr>
              <a:t>17</a:t>
            </a:r>
            <a:r>
              <a:rPr lang="zh-CN" altLang="en-US" sz="2800" b="1" dirty="0">
                <a:solidFill>
                  <a:srgbClr val="FF0000"/>
                </a:solidFill>
                <a:latin typeface="楷体" panose="02010609060101010101" pitchFamily="49" charset="-122"/>
                <a:ea typeface="楷体" panose="02010609060101010101" pitchFamily="49" charset="-122"/>
              </a:rPr>
              <a:t>日</a:t>
            </a:r>
            <a:r>
              <a:rPr lang="zh-CN" altLang="en-US" sz="2800" b="1" dirty="0">
                <a:latin typeface="楷体" panose="02010609060101010101" pitchFamily="49" charset="-122"/>
                <a:ea typeface="楷体" panose="02010609060101010101" pitchFamily="49" charset="-122"/>
              </a:rPr>
              <a:t>的销售金额。</a:t>
            </a:r>
            <a:endParaRPr lang="en-US" altLang="zh-CN" sz="2800" b="1" dirty="0">
              <a:latin typeface="楷体" panose="02010609060101010101" pitchFamily="49" charset="-122"/>
              <a:ea typeface="楷体" panose="020106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500" fill="hold"/>
                                        <p:tgtEl>
                                          <p:spTgt spid="3"/>
                                        </p:tgtEl>
                                        <p:attrNameLst>
                                          <p:attrName>ppt_w</p:attrName>
                                        </p:attrNameLst>
                                      </p:cBhvr>
                                      <p:tavLst>
                                        <p:tav tm="0">
                                          <p:val>
                                            <p:fltVal val="0"/>
                                          </p:val>
                                        </p:tav>
                                        <p:tav tm="100000">
                                          <p:val>
                                            <p:strVal val="#ppt_w"/>
                                          </p:val>
                                        </p:tav>
                                      </p:tavLst>
                                    </p:anim>
                                    <p:anim calcmode="lin" valueType="num">
                                      <p:cBhvr>
                                        <p:cTn id="13" dur="500" fill="hold"/>
                                        <p:tgtEl>
                                          <p:spTgt spid="3"/>
                                        </p:tgtEl>
                                        <p:attrNameLst>
                                          <p:attrName>ppt_h</p:attrName>
                                        </p:attrNameLst>
                                      </p:cBhvr>
                                      <p:tavLst>
                                        <p:tav tm="0">
                                          <p:val>
                                            <p:fltVal val="0"/>
                                          </p:val>
                                        </p:tav>
                                        <p:tav tm="100000">
                                          <p:val>
                                            <p:strVal val="#ppt_h"/>
                                          </p:val>
                                        </p:tav>
                                      </p:tavLst>
                                    </p:anim>
                                    <p:animEffect transition="in" filter="fade">
                                      <p:cBhvr>
                                        <p:cTn id="14" dur="500"/>
                                        <p:tgtEl>
                                          <p:spTgt spid="3"/>
                                        </p:tgtEl>
                                      </p:cBhvr>
                                    </p:animEffect>
                                  </p:childTnLst>
                                </p:cTn>
                              </p:par>
                              <p:par>
                                <p:cTn id="15" presetID="53" presetClass="entr" presetSubtype="16" fill="hold" nodeType="withEffect">
                                  <p:stCondLst>
                                    <p:cond delay="0"/>
                                  </p:stCondLst>
                                  <p:childTnLst>
                                    <p:set>
                                      <p:cBhvr>
                                        <p:cTn id="16" dur="1" fill="hold">
                                          <p:stCondLst>
                                            <p:cond delay="0"/>
                                          </p:stCondLst>
                                        </p:cTn>
                                        <p:tgtEl>
                                          <p:spTgt spid="20"/>
                                        </p:tgtEl>
                                        <p:attrNameLst>
                                          <p:attrName>style.visibility</p:attrName>
                                        </p:attrNameLst>
                                      </p:cBhvr>
                                      <p:to>
                                        <p:strVal val="visible"/>
                                      </p:to>
                                    </p:set>
                                    <p:anim calcmode="lin" valueType="num">
                                      <p:cBhvr>
                                        <p:cTn id="17" dur="500" fill="hold"/>
                                        <p:tgtEl>
                                          <p:spTgt spid="20"/>
                                        </p:tgtEl>
                                        <p:attrNameLst>
                                          <p:attrName>ppt_w</p:attrName>
                                        </p:attrNameLst>
                                      </p:cBhvr>
                                      <p:tavLst>
                                        <p:tav tm="0">
                                          <p:val>
                                            <p:fltVal val="0"/>
                                          </p:val>
                                        </p:tav>
                                        <p:tav tm="100000">
                                          <p:val>
                                            <p:strVal val="#ppt_w"/>
                                          </p:val>
                                        </p:tav>
                                      </p:tavLst>
                                    </p:anim>
                                    <p:anim calcmode="lin" valueType="num">
                                      <p:cBhvr>
                                        <p:cTn id="18" dur="500" fill="hold"/>
                                        <p:tgtEl>
                                          <p:spTgt spid="20"/>
                                        </p:tgtEl>
                                        <p:attrNameLst>
                                          <p:attrName>ppt_h</p:attrName>
                                        </p:attrNameLst>
                                      </p:cBhvr>
                                      <p:tavLst>
                                        <p:tav tm="0">
                                          <p:val>
                                            <p:fltVal val="0"/>
                                          </p:val>
                                        </p:tav>
                                        <p:tav tm="100000">
                                          <p:val>
                                            <p:strVal val="#ppt_h"/>
                                          </p:val>
                                        </p:tav>
                                      </p:tavLst>
                                    </p:anim>
                                    <p:animEffect transition="in" filter="fade">
                                      <p:cBhvr>
                                        <p:cTn id="19" dur="500"/>
                                        <p:tgtEl>
                                          <p:spTgt spid="20"/>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24">
                                            <p:txEl>
                                              <p:pRg st="0" end="0"/>
                                            </p:txEl>
                                          </p:spTgt>
                                        </p:tgtEl>
                                        <p:attrNameLst>
                                          <p:attrName>style.visibility</p:attrName>
                                        </p:attrNameLst>
                                      </p:cBhvr>
                                      <p:to>
                                        <p:strVal val="visible"/>
                                      </p:to>
                                    </p:set>
                                    <p:animEffect transition="in" filter="wipe(left)">
                                      <p:cBhvr>
                                        <p:cTn id="24" dur="500"/>
                                        <p:tgtEl>
                                          <p:spTgt spid="2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3" grpId="0"/>
      <p:bldP spid="24" grpId="0" build="p"/>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9165780" cy="6909474"/>
          </a:xfrm>
          <a:prstGeom prst="rect">
            <a:avLst/>
          </a:prstGeom>
        </p:spPr>
      </p:pic>
      <p:sp>
        <p:nvSpPr>
          <p:cNvPr id="22" name="矩形 21"/>
          <p:cNvSpPr/>
          <p:nvPr/>
        </p:nvSpPr>
        <p:spPr>
          <a:xfrm>
            <a:off x="-7936" y="8443"/>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dirty="0"/>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1" i="0" u="none" strike="noStrike" kern="1200" cap="none" spc="0" normalizeH="0" baseline="0" noProof="0" dirty="0">
                <a:ln>
                  <a:noFill/>
                </a:ln>
                <a:solidFill>
                  <a:prstClr val="white"/>
                </a:solidFill>
                <a:effectLst/>
                <a:uLnTx/>
                <a:uFillTx/>
                <a:latin typeface="隶书" panose="02010509060101010101" pitchFamily="49" charset="-122"/>
                <a:ea typeface="隶书" panose="02010509060101010101" pitchFamily="49" charset="-122"/>
                <a:cs typeface="+mn-cs"/>
              </a:rPr>
              <a:t>二、寻址方式</a:t>
            </a:r>
            <a:endParaRPr kumimoji="0" lang="zh-CN" altLang="en-US" sz="2800" b="1" i="0" u="none" strike="noStrike" kern="1200" cap="none" spc="0" normalizeH="0" baseline="0" noProof="0" dirty="0">
              <a:ln>
                <a:noFill/>
              </a:ln>
              <a:solidFill>
                <a:prstClr val="white"/>
              </a:solidFill>
              <a:effectLst/>
              <a:uLnTx/>
              <a:uFillTx/>
              <a:latin typeface="隶书" panose="02010509060101010101" pitchFamily="49" charset="-122"/>
              <a:ea typeface="隶书" panose="02010509060101010101" pitchFamily="49" charset="-122"/>
              <a:cs typeface="+mn-cs"/>
            </a:endParaRPr>
          </a:p>
        </p:txBody>
      </p:sp>
      <p:cxnSp>
        <p:nvCxnSpPr>
          <p:cNvPr id="31" name="直接连接符 30"/>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defRPr/>
            </a:pPr>
            <a:fld id="{66434052-64AA-4476-9C2E-35CC2FBB23C5}" type="datetime1">
              <a:rPr kumimoji="0" lang="zh-CN" altLang="en-US" sz="1200" b="0" i="0" u="none" strike="noStrike" kern="1200" cap="none" spc="0" normalizeH="0" baseline="0" noProof="0" smtClean="0">
                <a:ln>
                  <a:noFill/>
                </a:ln>
                <a:solidFill>
                  <a:prstClr val="black">
                    <a:tint val="75000"/>
                  </a:prstClr>
                </a:solidFill>
                <a:effectLst/>
                <a:uLnTx/>
                <a:uFillTx/>
                <a:latin typeface="Calibri" panose="020F0502020204030204"/>
                <a:ea typeface="等线" panose="02010600030101010101" pitchFamily="2" charset="-122"/>
                <a:cs typeface="+mn-cs"/>
              </a:rPr>
            </a:fld>
            <a:endParaRPr kumimoji="0" lang="zh-CN" altLang="en-US" sz="1200" b="0" i="0" u="none" strike="noStrike" kern="1200" cap="none" spc="0" normalizeH="0" baseline="0" noProof="0" dirty="0">
              <a:ln>
                <a:noFill/>
              </a:ln>
              <a:solidFill>
                <a:prstClr val="black">
                  <a:tint val="75000"/>
                </a:prstClr>
              </a:solidFill>
              <a:effectLst/>
              <a:uLnTx/>
              <a:uFillTx/>
              <a:latin typeface="Calibri" panose="020F0502020204030204"/>
              <a:ea typeface="等线"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rPr>
              <a:t>计算机组成原理</a:t>
            </a:r>
            <a:r>
              <a:rPr kumimoji="0" lang="en-US" altLang="zh-CN" sz="12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rPr>
              <a:t>--</a:t>
            </a:r>
            <a:r>
              <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rPr>
              <a:t>第二章 指令系统</a:t>
            </a:r>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endParaRPr>
          </a:p>
        </p:txBody>
      </p:sp>
      <p:sp>
        <p:nvSpPr>
          <p:cNvPr id="8" name="灯片编号占位符 7"/>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CD331227-691F-4B7F-8493-F4368ED92163}" type="slidenum">
              <a:rPr kumimoji="0" lang="zh-CN" altLang="en-US" sz="1200" b="0" i="0" u="none" strike="noStrike" kern="1200" cap="none" spc="0" normalizeH="0" baseline="0" noProof="0" smtClean="0">
                <a:ln>
                  <a:noFill/>
                </a:ln>
                <a:solidFill>
                  <a:prstClr val="black">
                    <a:tint val="75000"/>
                  </a:prstClr>
                </a:solidFill>
                <a:effectLst/>
                <a:uLnTx/>
                <a:uFillTx/>
                <a:latin typeface="Calibri" panose="020F0502020204030204"/>
                <a:ea typeface="等线" panose="02010600030101010101" pitchFamily="2" charset="-122"/>
                <a:cs typeface="+mn-cs"/>
              </a:rPr>
            </a:fld>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endParaRPr>
          </a:p>
        </p:txBody>
      </p:sp>
      <p:sp>
        <p:nvSpPr>
          <p:cNvPr id="17" name="Text Box 4"/>
          <p:cNvSpPr txBox="1"/>
          <p:nvPr/>
        </p:nvSpPr>
        <p:spPr>
          <a:xfrm>
            <a:off x="141423" y="815398"/>
            <a:ext cx="6723833" cy="637675"/>
          </a:xfrm>
          <a:prstGeom prst="rect">
            <a:avLst/>
          </a:prstGeom>
          <a:noFill/>
          <a:ln w="9525">
            <a:noFill/>
          </a:ln>
        </p:spPr>
        <p:txBody>
          <a:bodyPr wrap="square" anchor="t">
            <a:spAutoFit/>
          </a:bodyPr>
          <a:lstStyle/>
          <a:p>
            <a:pPr lvl="0">
              <a:lnSpc>
                <a:spcPct val="150000"/>
              </a:lnSpc>
            </a:pPr>
            <a:r>
              <a:rPr lang="zh-CN" altLang="en-US" sz="2800" b="1" dirty="0">
                <a:solidFill>
                  <a:srgbClr val="DF3C09"/>
                </a:solidFill>
                <a:latin typeface="楷体" panose="02010609060101010101" pitchFamily="49" charset="-122"/>
                <a:ea typeface="楷体" panose="02010609060101010101" pitchFamily="49" charset="-122"/>
              </a:rPr>
              <a:t>（</a:t>
            </a:r>
            <a:r>
              <a:rPr lang="en-US" altLang="zh-CN" sz="2800" b="1" dirty="0">
                <a:solidFill>
                  <a:srgbClr val="DF3C09"/>
                </a:solidFill>
                <a:latin typeface="楷体" panose="02010609060101010101" pitchFamily="49" charset="-122"/>
                <a:ea typeface="楷体" panose="02010609060101010101" pitchFamily="49" charset="-122"/>
              </a:rPr>
              <a:t>4</a:t>
            </a:r>
            <a:r>
              <a:rPr lang="zh-CN" altLang="en-US" sz="2800" b="1" dirty="0">
                <a:solidFill>
                  <a:srgbClr val="DF3C09"/>
                </a:solidFill>
                <a:latin typeface="楷体" panose="02010609060101010101" pitchFamily="49" charset="-122"/>
                <a:ea typeface="楷体" panose="02010609060101010101" pitchFamily="49" charset="-122"/>
              </a:rPr>
              <a:t>）变址、基址寻址及其变化</a:t>
            </a:r>
            <a:endParaRPr kumimoji="0" lang="en-US" altLang="zh-CN" sz="2800" b="1" i="0" u="none" strike="noStrike" kern="1200" cap="none" spc="0" normalizeH="0" baseline="0" noProof="0" dirty="0">
              <a:ln>
                <a:noFill/>
              </a:ln>
              <a:solidFill>
                <a:srgbClr val="DF3C09"/>
              </a:solidFill>
              <a:effectLst/>
              <a:uLnTx/>
              <a:uFillTx/>
              <a:latin typeface="楷体" panose="02010609060101010101" pitchFamily="49" charset="-122"/>
              <a:ea typeface="楷体" panose="02010609060101010101" pitchFamily="49" charset="-122"/>
              <a:cs typeface="+mn-cs"/>
            </a:endParaRPr>
          </a:p>
        </p:txBody>
      </p:sp>
      <p:sp>
        <p:nvSpPr>
          <p:cNvPr id="13" name="Text Box 4"/>
          <p:cNvSpPr txBox="1"/>
          <p:nvPr/>
        </p:nvSpPr>
        <p:spPr>
          <a:xfrm>
            <a:off x="204239" y="1259957"/>
            <a:ext cx="8852603" cy="5161991"/>
          </a:xfrm>
          <a:prstGeom prst="rect">
            <a:avLst/>
          </a:prstGeom>
          <a:noFill/>
          <a:ln w="9525">
            <a:noFill/>
          </a:ln>
        </p:spPr>
        <p:txBody>
          <a:bodyPr wrap="square" anchor="t">
            <a:spAutoFit/>
          </a:bodyPr>
          <a:lstStyle/>
          <a:p>
            <a:pPr lvl="0">
              <a:lnSpc>
                <a:spcPct val="150000"/>
              </a:lnSpc>
            </a:pPr>
            <a:r>
              <a:rPr lang="zh-CN" altLang="en-US" sz="2800" b="1" dirty="0">
                <a:latin typeface="楷体" panose="02010609060101010101" pitchFamily="49" charset="-122"/>
                <a:ea typeface="楷体" panose="02010609060101010101" pitchFamily="49" charset="-122"/>
              </a:rPr>
              <a:t>若：</a:t>
            </a:r>
            <a:endParaRPr lang="en-US" altLang="zh-CN" sz="2800" b="1" dirty="0">
              <a:latin typeface="楷体" panose="02010609060101010101" pitchFamily="49" charset="-122"/>
              <a:ea typeface="楷体" panose="02010609060101010101" pitchFamily="49" charset="-122"/>
            </a:endParaRPr>
          </a:p>
          <a:p>
            <a:pPr lvl="0">
              <a:lnSpc>
                <a:spcPct val="150000"/>
              </a:lnSpc>
            </a:pPr>
            <a:r>
              <a:rPr lang="zh-CN" altLang="en-US" sz="2800" b="1" dirty="0">
                <a:latin typeface="楷体" panose="02010609060101010101" pitchFamily="49" charset="-122"/>
                <a:ea typeface="楷体" panose="02010609060101010101" pitchFamily="49" charset="-122"/>
              </a:rPr>
              <a:t>指定</a:t>
            </a:r>
            <a:r>
              <a:rPr lang="en-US" altLang="zh-CN" sz="2800" b="1" dirty="0">
                <a:solidFill>
                  <a:srgbClr val="FF0000"/>
                </a:solidFill>
                <a:latin typeface="楷体" panose="02010609060101010101" pitchFamily="49" charset="-122"/>
                <a:ea typeface="楷体" panose="02010609060101010101" pitchFamily="49" charset="-122"/>
              </a:rPr>
              <a:t>R0</a:t>
            </a:r>
            <a:r>
              <a:rPr lang="zh-CN" altLang="en-US" sz="2800" b="1" dirty="0">
                <a:solidFill>
                  <a:srgbClr val="FF0000"/>
                </a:solidFill>
                <a:latin typeface="楷体" panose="02010609060101010101" pitchFamily="49" charset="-122"/>
                <a:ea typeface="楷体" panose="02010609060101010101" pitchFamily="49" charset="-122"/>
              </a:rPr>
              <a:t>为基址寄存器</a:t>
            </a:r>
            <a:r>
              <a:rPr lang="zh-CN" altLang="en-US" sz="2800" b="1" dirty="0">
                <a:latin typeface="楷体" panose="02010609060101010101" pitchFamily="49" charset="-122"/>
                <a:ea typeface="楷体" panose="02010609060101010101" pitchFamily="49" charset="-122"/>
              </a:rPr>
              <a:t>，其中存放表格的首址</a:t>
            </a:r>
            <a:r>
              <a:rPr lang="en-US" altLang="zh-CN" sz="2800" b="1" dirty="0">
                <a:latin typeface="楷体" panose="02010609060101010101" pitchFamily="49" charset="-122"/>
                <a:ea typeface="楷体" panose="02010609060101010101" pitchFamily="49" charset="-122"/>
              </a:rPr>
              <a:t>1000H</a:t>
            </a:r>
            <a:r>
              <a:rPr lang="zh-CN" altLang="en-US" sz="2800" b="1" dirty="0">
                <a:latin typeface="楷体" panose="02010609060101010101" pitchFamily="49" charset="-122"/>
                <a:ea typeface="楷体" panose="02010609060101010101" pitchFamily="49" charset="-122"/>
              </a:rPr>
              <a:t>，作为基准地址；</a:t>
            </a:r>
            <a:endParaRPr lang="en-US" altLang="zh-CN" sz="2800" b="1" dirty="0">
              <a:latin typeface="楷体" panose="02010609060101010101" pitchFamily="49" charset="-122"/>
              <a:ea typeface="楷体" panose="02010609060101010101" pitchFamily="49" charset="-122"/>
            </a:endParaRPr>
          </a:p>
          <a:p>
            <a:pPr lvl="0">
              <a:lnSpc>
                <a:spcPct val="150000"/>
              </a:lnSpc>
            </a:pPr>
            <a:r>
              <a:rPr lang="zh-CN" altLang="en-US" sz="2800" b="1" dirty="0">
                <a:latin typeface="楷体" panose="02010609060101010101" pitchFamily="49" charset="-122"/>
                <a:ea typeface="楷体" panose="02010609060101010101" pitchFamily="49" charset="-122"/>
              </a:rPr>
              <a:t>指定</a:t>
            </a:r>
            <a:r>
              <a:rPr lang="en-US" altLang="zh-CN" sz="2800" b="1" dirty="0">
                <a:solidFill>
                  <a:schemeClr val="accent2"/>
                </a:solidFill>
                <a:latin typeface="楷体" panose="02010609060101010101" pitchFamily="49" charset="-122"/>
                <a:ea typeface="楷体" panose="02010609060101010101" pitchFamily="49" charset="-122"/>
              </a:rPr>
              <a:t>R1</a:t>
            </a:r>
            <a:r>
              <a:rPr lang="zh-CN" altLang="en-US" sz="2800" b="1" dirty="0">
                <a:solidFill>
                  <a:schemeClr val="accent2"/>
                </a:solidFill>
                <a:latin typeface="楷体" panose="02010609060101010101" pitchFamily="49" charset="-122"/>
                <a:ea typeface="楷体" panose="02010609060101010101" pitchFamily="49" charset="-122"/>
              </a:rPr>
              <a:t>为变址寄存器</a:t>
            </a:r>
            <a:r>
              <a:rPr lang="zh-CN" altLang="en-US" sz="2800" b="1" dirty="0">
                <a:latin typeface="楷体" panose="02010609060101010101" pitchFamily="49" charset="-122"/>
                <a:ea typeface="楷体" panose="02010609060101010101" pitchFamily="49" charset="-122"/>
              </a:rPr>
              <a:t>，其中存放的变址量为：从表的首址到六月份这一行的起始单元之间的距离，即  </a:t>
            </a:r>
            <a:endParaRPr lang="en-US" altLang="zh-CN" sz="2800" b="1" dirty="0">
              <a:latin typeface="楷体" panose="02010609060101010101" pitchFamily="49" charset="-122"/>
              <a:ea typeface="楷体" panose="02010609060101010101" pitchFamily="49" charset="-122"/>
            </a:endParaRPr>
          </a:p>
          <a:p>
            <a:pPr lvl="0">
              <a:lnSpc>
                <a:spcPct val="150000"/>
              </a:lnSpc>
            </a:pPr>
            <a:r>
              <a:rPr lang="en-US" altLang="zh-CN" sz="2800" b="1" dirty="0">
                <a:latin typeface="楷体" panose="02010609060101010101" pitchFamily="49" charset="-122"/>
                <a:ea typeface="楷体" panose="02010609060101010101" pitchFamily="49" charset="-122"/>
              </a:rPr>
              <a:t>      (5×31)10=(155)10=(10011011)2=009BH</a:t>
            </a:r>
            <a:r>
              <a:rPr lang="zh-CN" altLang="en-US" sz="2800" b="1" dirty="0">
                <a:latin typeface="楷体" panose="02010609060101010101" pitchFamily="49" charset="-122"/>
                <a:ea typeface="楷体" panose="02010609060101010101" pitchFamily="49" charset="-122"/>
              </a:rPr>
              <a:t>；</a:t>
            </a:r>
            <a:endParaRPr lang="en-US" altLang="zh-CN" sz="2800" b="1" dirty="0">
              <a:latin typeface="楷体" panose="02010609060101010101" pitchFamily="49" charset="-122"/>
              <a:ea typeface="楷体" panose="02010609060101010101" pitchFamily="49" charset="-122"/>
            </a:endParaRPr>
          </a:p>
          <a:p>
            <a:pPr lvl="0">
              <a:lnSpc>
                <a:spcPct val="150000"/>
              </a:lnSpc>
            </a:pPr>
            <a:r>
              <a:rPr lang="zh-CN" altLang="en-US" sz="2800" b="1" dirty="0">
                <a:latin typeface="楷体" panose="02010609060101010101" pitchFamily="49" charset="-122"/>
                <a:ea typeface="楷体" panose="02010609060101010101" pitchFamily="49" charset="-122"/>
              </a:rPr>
              <a:t>位移量为从该行起点到</a:t>
            </a:r>
            <a:r>
              <a:rPr lang="en-US" altLang="zh-CN" sz="2800" b="1" dirty="0">
                <a:latin typeface="楷体" panose="02010609060101010101" pitchFamily="49" charset="-122"/>
                <a:ea typeface="楷体" panose="02010609060101010101" pitchFamily="49" charset="-122"/>
              </a:rPr>
              <a:t>17</a:t>
            </a:r>
            <a:r>
              <a:rPr lang="zh-CN" altLang="en-US" sz="2800" b="1" dirty="0">
                <a:latin typeface="楷体" panose="02010609060101010101" pitchFamily="49" charset="-122"/>
                <a:ea typeface="楷体" panose="02010609060101010101" pitchFamily="49" charset="-122"/>
              </a:rPr>
              <a:t>日这一列的距离，即</a:t>
            </a:r>
            <a:r>
              <a:rPr lang="en-US" altLang="zh-CN" sz="2800" b="1" dirty="0">
                <a:latin typeface="楷体" panose="02010609060101010101" pitchFamily="49" charset="-122"/>
                <a:ea typeface="楷体" panose="02010609060101010101" pitchFamily="49" charset="-122"/>
              </a:rPr>
              <a:t>0010H</a:t>
            </a:r>
            <a:r>
              <a:rPr lang="zh-CN" altLang="en-US" sz="2800" b="1" dirty="0">
                <a:latin typeface="楷体" panose="02010609060101010101" pitchFamily="49" charset="-122"/>
                <a:ea typeface="楷体" panose="02010609060101010101" pitchFamily="49" charset="-122"/>
              </a:rPr>
              <a:t>。</a:t>
            </a:r>
            <a:endParaRPr lang="en-US" altLang="zh-CN" sz="2800" b="1" dirty="0">
              <a:latin typeface="楷体" panose="02010609060101010101" pitchFamily="49" charset="-122"/>
              <a:ea typeface="楷体" panose="02010609060101010101" pitchFamily="49" charset="-122"/>
            </a:endParaRPr>
          </a:p>
          <a:p>
            <a:pPr lvl="0">
              <a:lnSpc>
                <a:spcPct val="150000"/>
              </a:lnSpc>
            </a:pPr>
            <a:r>
              <a:rPr lang="zh-CN" altLang="en-US" sz="2800" b="1" dirty="0">
                <a:latin typeface="楷体" panose="02010609060101010101" pitchFamily="49" charset="-122"/>
                <a:ea typeface="楷体" panose="02010609060101010101" pitchFamily="49" charset="-122"/>
              </a:rPr>
              <a:t>则有：操作数有效地址</a:t>
            </a:r>
            <a:r>
              <a:rPr lang="en-US" altLang="zh-CN" sz="2800" b="1" dirty="0">
                <a:latin typeface="楷体" panose="02010609060101010101" pitchFamily="49" charset="-122"/>
                <a:ea typeface="楷体" panose="02010609060101010101" pitchFamily="49" charset="-122"/>
              </a:rPr>
              <a:t>=1000H+009BH+0010H=10ABH</a:t>
            </a:r>
            <a:endParaRPr lang="en-US" altLang="zh-CN" sz="2800" b="1" dirty="0">
              <a:latin typeface="楷体" panose="02010609060101010101" pitchFamily="49" charset="-122"/>
              <a:ea typeface="楷体" panose="020106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wipe(left)">
                                      <p:cBhvr>
                                        <p:cTn id="7" dur="500"/>
                                        <p:tgtEl>
                                          <p:spTgt spid="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
                                            <p:txEl>
                                              <p:pRg st="1" end="1"/>
                                            </p:txEl>
                                          </p:spTgt>
                                        </p:tgtEl>
                                        <p:attrNameLst>
                                          <p:attrName>style.visibility</p:attrName>
                                        </p:attrNameLst>
                                      </p:cBhvr>
                                      <p:to>
                                        <p:strVal val="visible"/>
                                      </p:to>
                                    </p:set>
                                    <p:animEffect transition="in" filter="wipe(left)">
                                      <p:cBhvr>
                                        <p:cTn id="12" dur="500"/>
                                        <p:tgtEl>
                                          <p:spTgt spid="1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3">
                                            <p:txEl>
                                              <p:pRg st="2" end="2"/>
                                            </p:txEl>
                                          </p:spTgt>
                                        </p:tgtEl>
                                        <p:attrNameLst>
                                          <p:attrName>style.visibility</p:attrName>
                                        </p:attrNameLst>
                                      </p:cBhvr>
                                      <p:to>
                                        <p:strVal val="visible"/>
                                      </p:to>
                                    </p:set>
                                    <p:animEffect transition="in" filter="wipe(left)">
                                      <p:cBhvr>
                                        <p:cTn id="17" dur="500"/>
                                        <p:tgtEl>
                                          <p:spTgt spid="1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3">
                                            <p:txEl>
                                              <p:pRg st="3" end="3"/>
                                            </p:txEl>
                                          </p:spTgt>
                                        </p:tgtEl>
                                        <p:attrNameLst>
                                          <p:attrName>style.visibility</p:attrName>
                                        </p:attrNameLst>
                                      </p:cBhvr>
                                      <p:to>
                                        <p:strVal val="visible"/>
                                      </p:to>
                                    </p:set>
                                    <p:animEffect transition="in" filter="wipe(left)">
                                      <p:cBhvr>
                                        <p:cTn id="22" dur="500"/>
                                        <p:tgtEl>
                                          <p:spTgt spid="1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3">
                                            <p:txEl>
                                              <p:pRg st="4" end="4"/>
                                            </p:txEl>
                                          </p:spTgt>
                                        </p:tgtEl>
                                        <p:attrNameLst>
                                          <p:attrName>style.visibility</p:attrName>
                                        </p:attrNameLst>
                                      </p:cBhvr>
                                      <p:to>
                                        <p:strVal val="visible"/>
                                      </p:to>
                                    </p:set>
                                    <p:animEffect transition="in" filter="wipe(left)">
                                      <p:cBhvr>
                                        <p:cTn id="27" dur="500"/>
                                        <p:tgtEl>
                                          <p:spTgt spid="1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3">
                                            <p:txEl>
                                              <p:pRg st="5" end="5"/>
                                            </p:txEl>
                                          </p:spTgt>
                                        </p:tgtEl>
                                        <p:attrNameLst>
                                          <p:attrName>style.visibility</p:attrName>
                                        </p:attrNameLst>
                                      </p:cBhvr>
                                      <p:to>
                                        <p:strVal val="visible"/>
                                      </p:to>
                                    </p:set>
                                    <p:animEffect transition="in" filter="wipe(left)">
                                      <p:cBhvr>
                                        <p:cTn id="32" dur="500"/>
                                        <p:tgtEl>
                                          <p:spTgt spid="1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9165780" cy="6909474"/>
          </a:xfrm>
          <a:prstGeom prst="rect">
            <a:avLst/>
          </a:prstGeom>
        </p:spPr>
      </p:pic>
      <p:sp>
        <p:nvSpPr>
          <p:cNvPr id="22" name="矩形 21"/>
          <p:cNvSpPr/>
          <p:nvPr/>
        </p:nvSpPr>
        <p:spPr>
          <a:xfrm>
            <a:off x="-7936" y="8443"/>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dirty="0"/>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1" i="0" u="none" strike="noStrike" kern="1200" cap="none" spc="0" normalizeH="0" baseline="0" noProof="0" dirty="0">
                <a:ln>
                  <a:noFill/>
                </a:ln>
                <a:solidFill>
                  <a:prstClr val="white"/>
                </a:solidFill>
                <a:effectLst/>
                <a:uLnTx/>
                <a:uFillTx/>
                <a:latin typeface="隶书" panose="02010509060101010101" pitchFamily="49" charset="-122"/>
                <a:ea typeface="隶书" panose="02010509060101010101" pitchFamily="49" charset="-122"/>
                <a:cs typeface="+mn-cs"/>
              </a:rPr>
              <a:t>二、寻址方式</a:t>
            </a:r>
            <a:endParaRPr kumimoji="0" lang="zh-CN" altLang="en-US" sz="2800" b="1" i="0" u="none" strike="noStrike" kern="1200" cap="none" spc="0" normalizeH="0" baseline="0" noProof="0" dirty="0">
              <a:ln>
                <a:noFill/>
              </a:ln>
              <a:solidFill>
                <a:prstClr val="white"/>
              </a:solidFill>
              <a:effectLst/>
              <a:uLnTx/>
              <a:uFillTx/>
              <a:latin typeface="隶书" panose="02010509060101010101" pitchFamily="49" charset="-122"/>
              <a:ea typeface="隶书" panose="02010509060101010101" pitchFamily="49" charset="-122"/>
              <a:cs typeface="+mn-cs"/>
            </a:endParaRPr>
          </a:p>
        </p:txBody>
      </p:sp>
      <p:cxnSp>
        <p:nvCxnSpPr>
          <p:cNvPr id="31" name="直接连接符 30"/>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defRPr/>
            </a:pPr>
            <a:fld id="{43809EAB-5A3D-4A21-B03C-1D5F05ABF99B}" type="datetime1">
              <a:rPr kumimoji="0" lang="zh-CN" altLang="en-US" sz="1200" b="0" i="0" u="none" strike="noStrike" kern="1200" cap="none" spc="0" normalizeH="0" baseline="0" noProof="0" smtClean="0">
                <a:ln>
                  <a:noFill/>
                </a:ln>
                <a:solidFill>
                  <a:prstClr val="black">
                    <a:tint val="75000"/>
                  </a:prstClr>
                </a:solidFill>
                <a:effectLst/>
                <a:uLnTx/>
                <a:uFillTx/>
                <a:latin typeface="Calibri" panose="020F0502020204030204"/>
                <a:ea typeface="等线" panose="02010600030101010101" pitchFamily="2" charset="-122"/>
                <a:cs typeface="+mn-cs"/>
              </a:rPr>
            </a:fld>
            <a:endParaRPr kumimoji="0" lang="zh-CN" altLang="en-US" sz="1200" b="0" i="0" u="none" strike="noStrike" kern="1200" cap="none" spc="0" normalizeH="0" baseline="0" noProof="0" dirty="0">
              <a:ln>
                <a:noFill/>
              </a:ln>
              <a:solidFill>
                <a:prstClr val="black">
                  <a:tint val="75000"/>
                </a:prstClr>
              </a:solidFill>
              <a:effectLst/>
              <a:uLnTx/>
              <a:uFillTx/>
              <a:latin typeface="Calibri" panose="020F0502020204030204"/>
              <a:ea typeface="等线"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rPr>
              <a:t>计算机组成原理</a:t>
            </a:r>
            <a:r>
              <a:rPr kumimoji="0" lang="en-US" altLang="zh-CN" sz="12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rPr>
              <a:t>--</a:t>
            </a:r>
            <a:r>
              <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rPr>
              <a:t>第二章 指令系统</a:t>
            </a:r>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endParaRPr>
          </a:p>
        </p:txBody>
      </p:sp>
      <p:sp>
        <p:nvSpPr>
          <p:cNvPr id="8" name="灯片编号占位符 7"/>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CD331227-691F-4B7F-8493-F4368ED92163}" type="slidenum">
              <a:rPr kumimoji="0" lang="zh-CN" altLang="en-US" sz="1200" b="0" i="0" u="none" strike="noStrike" kern="1200" cap="none" spc="0" normalizeH="0" baseline="0" noProof="0" smtClean="0">
                <a:ln>
                  <a:noFill/>
                </a:ln>
                <a:solidFill>
                  <a:prstClr val="black">
                    <a:tint val="75000"/>
                  </a:prstClr>
                </a:solidFill>
                <a:effectLst/>
                <a:uLnTx/>
                <a:uFillTx/>
                <a:latin typeface="Calibri" panose="020F0502020204030204"/>
                <a:ea typeface="等线" panose="02010600030101010101" pitchFamily="2" charset="-122"/>
                <a:cs typeface="+mn-cs"/>
              </a:rPr>
            </a:fld>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endParaRPr>
          </a:p>
        </p:txBody>
      </p:sp>
      <p:sp>
        <p:nvSpPr>
          <p:cNvPr id="17" name="Text Box 4"/>
          <p:cNvSpPr txBox="1"/>
          <p:nvPr/>
        </p:nvSpPr>
        <p:spPr>
          <a:xfrm>
            <a:off x="141423" y="815398"/>
            <a:ext cx="6723833" cy="637675"/>
          </a:xfrm>
          <a:prstGeom prst="rect">
            <a:avLst/>
          </a:prstGeom>
          <a:noFill/>
          <a:ln w="9525">
            <a:noFill/>
          </a:ln>
        </p:spPr>
        <p:txBody>
          <a:bodyPr wrap="square" anchor="t">
            <a:spAutoFit/>
          </a:bodyPr>
          <a:lstStyle/>
          <a:p>
            <a:pPr lvl="0">
              <a:lnSpc>
                <a:spcPct val="150000"/>
              </a:lnSpc>
            </a:pPr>
            <a:r>
              <a:rPr lang="zh-CN" altLang="en-US" sz="2800" b="1" dirty="0">
                <a:solidFill>
                  <a:srgbClr val="DF3C09"/>
                </a:solidFill>
                <a:latin typeface="楷体" panose="02010609060101010101" pitchFamily="49" charset="-122"/>
                <a:ea typeface="楷体" panose="02010609060101010101" pitchFamily="49" charset="-122"/>
              </a:rPr>
              <a:t>（</a:t>
            </a:r>
            <a:r>
              <a:rPr lang="en-US" altLang="zh-CN" sz="2800" b="1" dirty="0">
                <a:solidFill>
                  <a:srgbClr val="DF3C09"/>
                </a:solidFill>
                <a:latin typeface="楷体" panose="02010609060101010101" pitchFamily="49" charset="-122"/>
                <a:ea typeface="楷体" panose="02010609060101010101" pitchFamily="49" charset="-122"/>
              </a:rPr>
              <a:t>4</a:t>
            </a:r>
            <a:r>
              <a:rPr lang="zh-CN" altLang="en-US" sz="2800" b="1" dirty="0">
                <a:solidFill>
                  <a:srgbClr val="DF3C09"/>
                </a:solidFill>
                <a:latin typeface="楷体" panose="02010609060101010101" pitchFamily="49" charset="-122"/>
                <a:ea typeface="楷体" panose="02010609060101010101" pitchFamily="49" charset="-122"/>
              </a:rPr>
              <a:t>）变址、基址寻址及其变化</a:t>
            </a:r>
            <a:endParaRPr kumimoji="0" lang="en-US" altLang="zh-CN" sz="2800" b="1" i="0" u="none" strike="noStrike" kern="1200" cap="none" spc="0" normalizeH="0" baseline="0" noProof="0" dirty="0">
              <a:ln>
                <a:noFill/>
              </a:ln>
              <a:solidFill>
                <a:srgbClr val="DF3C09"/>
              </a:solidFill>
              <a:effectLst/>
              <a:uLnTx/>
              <a:uFillTx/>
              <a:latin typeface="楷体" panose="02010609060101010101" pitchFamily="49" charset="-122"/>
              <a:ea typeface="楷体" panose="02010609060101010101" pitchFamily="49" charset="-122"/>
              <a:cs typeface="+mn-cs"/>
            </a:endParaRPr>
          </a:p>
        </p:txBody>
      </p:sp>
      <p:sp>
        <p:nvSpPr>
          <p:cNvPr id="13" name="Text Box 4"/>
          <p:cNvSpPr txBox="1"/>
          <p:nvPr/>
        </p:nvSpPr>
        <p:spPr>
          <a:xfrm>
            <a:off x="321320" y="1351475"/>
            <a:ext cx="8523139" cy="5161991"/>
          </a:xfrm>
          <a:prstGeom prst="rect">
            <a:avLst/>
          </a:prstGeom>
          <a:noFill/>
          <a:ln w="9525">
            <a:noFill/>
          </a:ln>
        </p:spPr>
        <p:txBody>
          <a:bodyPr wrap="square" anchor="t">
            <a:spAutoFit/>
          </a:bodyPr>
          <a:lstStyle/>
          <a:p>
            <a:pPr lvl="0">
              <a:lnSpc>
                <a:spcPct val="150000"/>
              </a:lnSpc>
            </a:pPr>
            <a:r>
              <a:rPr lang="zh-CN" altLang="en-US" sz="2800" b="1" dirty="0">
                <a:latin typeface="楷体" panose="02010609060101010101" pitchFamily="49" charset="-122"/>
                <a:ea typeface="楷体" panose="02010609060101010101" pitchFamily="49" charset="-122"/>
              </a:rPr>
              <a:t>通过修改基址</a:t>
            </a:r>
            <a:r>
              <a:rPr lang="en-US" altLang="zh-CN" sz="2800" b="1" dirty="0">
                <a:latin typeface="楷体" panose="02010609060101010101" pitchFamily="49" charset="-122"/>
                <a:ea typeface="楷体" panose="02010609060101010101" pitchFamily="49" charset="-122"/>
              </a:rPr>
              <a:t>,</a:t>
            </a:r>
            <a:r>
              <a:rPr lang="zh-CN" altLang="en-US" sz="2800" b="1" dirty="0">
                <a:latin typeface="楷体" panose="02010609060101010101" pitchFamily="49" charset="-122"/>
                <a:ea typeface="楷体" panose="02010609060101010101" pitchFamily="49" charset="-122"/>
              </a:rPr>
              <a:t>还可以实现</a:t>
            </a:r>
            <a:r>
              <a:rPr lang="zh-CN" altLang="en-US" sz="2800" b="1" dirty="0">
                <a:solidFill>
                  <a:srgbClr val="0563C1"/>
                </a:solidFill>
                <a:latin typeface="楷体" panose="02010609060101010101" pitchFamily="49" charset="-122"/>
                <a:ea typeface="楷体" panose="02010609060101010101" pitchFamily="49" charset="-122"/>
              </a:rPr>
              <a:t>程序段在存储空间中的重新定位</a:t>
            </a:r>
            <a:r>
              <a:rPr lang="zh-CN" altLang="en-US" sz="2800" b="1" dirty="0">
                <a:latin typeface="楷体" panose="02010609060101010101" pitchFamily="49" charset="-122"/>
                <a:ea typeface="楷体" panose="02010609060101010101" pitchFamily="49" charset="-122"/>
              </a:rPr>
              <a:t>。</a:t>
            </a:r>
            <a:endParaRPr lang="en-US" altLang="zh-CN" sz="2800" b="1" dirty="0">
              <a:latin typeface="楷体" panose="02010609060101010101" pitchFamily="49" charset="-122"/>
              <a:ea typeface="楷体" panose="02010609060101010101" pitchFamily="49" charset="-122"/>
            </a:endParaRPr>
          </a:p>
          <a:p>
            <a:pPr lvl="0">
              <a:lnSpc>
                <a:spcPct val="150000"/>
              </a:lnSpc>
            </a:pPr>
            <a:r>
              <a:rPr lang="zh-CN" altLang="en-US" sz="2800" b="1" dirty="0">
                <a:latin typeface="楷体" panose="02010609060101010101" pitchFamily="49" charset="-122"/>
                <a:ea typeface="楷体" panose="02010609060101010101" pitchFamily="49" charset="-122"/>
              </a:rPr>
              <a:t>现在</a:t>
            </a:r>
            <a:r>
              <a:rPr lang="en-US" altLang="zh-CN" sz="2800" b="1" dirty="0">
                <a:latin typeface="楷体" panose="02010609060101010101" pitchFamily="49" charset="-122"/>
                <a:ea typeface="楷体" panose="02010609060101010101" pitchFamily="49" charset="-122"/>
              </a:rPr>
              <a:t>,</a:t>
            </a:r>
            <a:r>
              <a:rPr lang="zh-CN" altLang="en-US" sz="2800" b="1" dirty="0">
                <a:latin typeface="楷体" panose="02010609060101010101" pitchFamily="49" charset="-122"/>
                <a:ea typeface="楷体" panose="02010609060101010101" pitchFamily="49" charset="-122"/>
              </a:rPr>
              <a:t>变址加基址的寻址方式广泛应用于许多计算机中</a:t>
            </a:r>
            <a:r>
              <a:rPr lang="en-US" altLang="zh-CN" sz="2800" b="1" dirty="0">
                <a:latin typeface="楷体" panose="02010609060101010101" pitchFamily="49" charset="-122"/>
                <a:ea typeface="楷体" panose="02010609060101010101" pitchFamily="49" charset="-122"/>
              </a:rPr>
              <a:t>,</a:t>
            </a:r>
            <a:r>
              <a:rPr lang="zh-CN" altLang="en-US" sz="2800" b="1" dirty="0">
                <a:latin typeface="楷体" panose="02010609060101010101" pitchFamily="49" charset="-122"/>
                <a:ea typeface="楷体" panose="02010609060101010101" pitchFamily="49" charset="-122"/>
              </a:rPr>
              <a:t>包括微型计算机。</a:t>
            </a:r>
            <a:endParaRPr lang="zh-CN" altLang="en-US" sz="2800" b="1" dirty="0">
              <a:latin typeface="楷体" panose="02010609060101010101" pitchFamily="49" charset="-122"/>
              <a:ea typeface="楷体" panose="02010609060101010101" pitchFamily="49" charset="-122"/>
            </a:endParaRPr>
          </a:p>
          <a:p>
            <a:pPr lvl="0">
              <a:lnSpc>
                <a:spcPct val="150000"/>
              </a:lnSpc>
            </a:pPr>
            <a:r>
              <a:rPr lang="zh-CN" altLang="en-US" sz="2800" b="1" dirty="0">
                <a:latin typeface="楷体" panose="02010609060101010101" pitchFamily="49" charset="-122"/>
                <a:ea typeface="楷体" panose="02010609060101010101" pitchFamily="49" charset="-122"/>
              </a:rPr>
              <a:t>例如：</a:t>
            </a:r>
            <a:r>
              <a:rPr lang="en-US" altLang="zh-CN" sz="2800" b="1" dirty="0">
                <a:latin typeface="楷体" panose="02010609060101010101" pitchFamily="49" charset="-122"/>
                <a:ea typeface="楷体" panose="02010609060101010101" pitchFamily="49" charset="-122"/>
              </a:rPr>
              <a:t>MOV  AX</a:t>
            </a:r>
            <a:r>
              <a:rPr lang="zh-CN" altLang="en-US" sz="2800" b="1" dirty="0">
                <a:latin typeface="楷体" panose="02010609060101010101" pitchFamily="49" charset="-122"/>
                <a:ea typeface="楷体" panose="02010609060101010101" pitchFamily="49" charset="-122"/>
              </a:rPr>
              <a:t>，</a:t>
            </a:r>
            <a:r>
              <a:rPr lang="en-US" altLang="zh-CN" sz="2800" b="1" dirty="0">
                <a:latin typeface="楷体" panose="02010609060101010101" pitchFamily="49" charset="-122"/>
                <a:ea typeface="楷体" panose="02010609060101010101" pitchFamily="49" charset="-122"/>
              </a:rPr>
              <a:t>10[BX][SI]  </a:t>
            </a:r>
            <a:r>
              <a:rPr lang="zh-CN" altLang="en-US" sz="2800" b="1" dirty="0">
                <a:latin typeface="楷体" panose="02010609060101010101" pitchFamily="49" charset="-122"/>
                <a:ea typeface="楷体" panose="02010609060101010101" pitchFamily="49" charset="-122"/>
              </a:rPr>
              <a:t>；</a:t>
            </a:r>
            <a:endParaRPr lang="en-US" altLang="zh-CN" sz="2800" b="1" dirty="0">
              <a:latin typeface="楷体" panose="02010609060101010101" pitchFamily="49" charset="-122"/>
              <a:ea typeface="楷体" panose="02010609060101010101" pitchFamily="49" charset="-122"/>
            </a:endParaRPr>
          </a:p>
          <a:p>
            <a:pPr lvl="0">
              <a:lnSpc>
                <a:spcPct val="150000"/>
              </a:lnSpc>
            </a:pPr>
            <a:r>
              <a:rPr lang="en-US" altLang="zh-CN" sz="2800" b="1" dirty="0">
                <a:latin typeface="楷体" panose="02010609060101010101" pitchFamily="49" charset="-122"/>
                <a:ea typeface="楷体" panose="02010609060101010101" pitchFamily="49" charset="-122"/>
              </a:rPr>
              <a:t>      </a:t>
            </a:r>
            <a:r>
              <a:rPr lang="zh-CN" altLang="en-US" sz="2800" b="1" dirty="0">
                <a:latin typeface="楷体" panose="02010609060101010101" pitchFamily="49" charset="-122"/>
                <a:ea typeface="楷体" panose="02010609060101010101" pitchFamily="49" charset="-122"/>
              </a:rPr>
              <a:t>等价于</a:t>
            </a:r>
            <a:r>
              <a:rPr lang="en-US" altLang="zh-CN" sz="2800" b="1" dirty="0">
                <a:latin typeface="楷体" panose="02010609060101010101" pitchFamily="49" charset="-122"/>
                <a:ea typeface="楷体" panose="02010609060101010101" pitchFamily="49" charset="-122"/>
              </a:rPr>
              <a:t>MOV  AX</a:t>
            </a:r>
            <a:r>
              <a:rPr lang="zh-CN" altLang="en-US" sz="2800" b="1" dirty="0">
                <a:latin typeface="楷体" panose="02010609060101010101" pitchFamily="49" charset="-122"/>
                <a:ea typeface="楷体" panose="02010609060101010101" pitchFamily="49" charset="-122"/>
              </a:rPr>
              <a:t>，</a:t>
            </a:r>
            <a:r>
              <a:rPr lang="en-US" altLang="zh-CN" sz="2800" b="1" dirty="0">
                <a:latin typeface="楷体" panose="02010609060101010101" pitchFamily="49" charset="-122"/>
                <a:ea typeface="楷体" panose="02010609060101010101" pitchFamily="49" charset="-122"/>
              </a:rPr>
              <a:t>DS</a:t>
            </a:r>
            <a:r>
              <a:rPr lang="zh-CN" altLang="en-US" sz="2800" b="1" dirty="0">
                <a:latin typeface="楷体" panose="02010609060101010101" pitchFamily="49" charset="-122"/>
                <a:ea typeface="楷体" panose="02010609060101010101" pitchFamily="49" charset="-122"/>
              </a:rPr>
              <a:t>：</a:t>
            </a:r>
            <a:r>
              <a:rPr lang="en-US" altLang="zh-CN" sz="2800" b="1" dirty="0">
                <a:latin typeface="楷体" panose="02010609060101010101" pitchFamily="49" charset="-122"/>
                <a:ea typeface="楷体" panose="02010609060101010101" pitchFamily="49" charset="-122"/>
              </a:rPr>
              <a:t>10[BX][SI]</a:t>
            </a:r>
            <a:endParaRPr lang="en-US" altLang="zh-CN" sz="2800" b="1" dirty="0">
              <a:latin typeface="楷体" panose="02010609060101010101" pitchFamily="49" charset="-122"/>
              <a:ea typeface="楷体" panose="02010609060101010101" pitchFamily="49" charset="-122"/>
            </a:endParaRPr>
          </a:p>
          <a:p>
            <a:pPr lvl="0">
              <a:lnSpc>
                <a:spcPct val="150000"/>
              </a:lnSpc>
            </a:pPr>
            <a:r>
              <a:rPr lang="en-US" altLang="zh-CN" sz="2800" b="1" dirty="0">
                <a:latin typeface="楷体" panose="02010609060101010101" pitchFamily="49" charset="-122"/>
                <a:ea typeface="楷体" panose="02010609060101010101" pitchFamily="49" charset="-122"/>
              </a:rPr>
              <a:t>      MOV  DX</a:t>
            </a:r>
            <a:r>
              <a:rPr lang="zh-CN" altLang="en-US" sz="2800" b="1" dirty="0">
                <a:latin typeface="楷体" panose="02010609060101010101" pitchFamily="49" charset="-122"/>
                <a:ea typeface="楷体" panose="02010609060101010101" pitchFamily="49" charset="-122"/>
              </a:rPr>
              <a:t>，</a:t>
            </a:r>
            <a:r>
              <a:rPr lang="en-US" altLang="zh-CN" sz="2800" b="1" dirty="0">
                <a:latin typeface="楷体" panose="02010609060101010101" pitchFamily="49" charset="-122"/>
                <a:ea typeface="楷体" panose="02010609060101010101" pitchFamily="49" charset="-122"/>
              </a:rPr>
              <a:t>VAR[BP][SI]    </a:t>
            </a:r>
            <a:r>
              <a:rPr lang="zh-CN" altLang="en-US" sz="2800" b="1" dirty="0">
                <a:latin typeface="楷体" panose="02010609060101010101" pitchFamily="49" charset="-122"/>
                <a:ea typeface="楷体" panose="02010609060101010101" pitchFamily="49" charset="-122"/>
              </a:rPr>
              <a:t>；</a:t>
            </a:r>
            <a:endParaRPr lang="en-US" altLang="zh-CN" sz="2800" b="1" dirty="0">
              <a:latin typeface="楷体" panose="02010609060101010101" pitchFamily="49" charset="-122"/>
              <a:ea typeface="楷体" panose="02010609060101010101" pitchFamily="49" charset="-122"/>
            </a:endParaRPr>
          </a:p>
          <a:p>
            <a:pPr lvl="0">
              <a:lnSpc>
                <a:spcPct val="150000"/>
              </a:lnSpc>
            </a:pPr>
            <a:r>
              <a:rPr lang="en-US" altLang="zh-CN" sz="2800" b="1" dirty="0">
                <a:latin typeface="楷体" panose="02010609060101010101" pitchFamily="49" charset="-122"/>
                <a:ea typeface="楷体" panose="02010609060101010101" pitchFamily="49" charset="-122"/>
              </a:rPr>
              <a:t>      </a:t>
            </a:r>
            <a:r>
              <a:rPr lang="zh-CN" altLang="en-US" sz="2800" b="1" dirty="0">
                <a:latin typeface="楷体" panose="02010609060101010101" pitchFamily="49" charset="-122"/>
                <a:ea typeface="楷体" panose="02010609060101010101" pitchFamily="49" charset="-122"/>
              </a:rPr>
              <a:t>等价于</a:t>
            </a:r>
            <a:r>
              <a:rPr lang="en-US" altLang="zh-CN" sz="2800" b="1" dirty="0">
                <a:latin typeface="楷体" panose="02010609060101010101" pitchFamily="49" charset="-122"/>
                <a:ea typeface="楷体" panose="02010609060101010101" pitchFamily="49" charset="-122"/>
              </a:rPr>
              <a:t>MOV  DX</a:t>
            </a:r>
            <a:r>
              <a:rPr lang="zh-CN" altLang="en-US" sz="2800" b="1" dirty="0">
                <a:latin typeface="楷体" panose="02010609060101010101" pitchFamily="49" charset="-122"/>
                <a:ea typeface="楷体" panose="02010609060101010101" pitchFamily="49" charset="-122"/>
              </a:rPr>
              <a:t>，</a:t>
            </a:r>
            <a:r>
              <a:rPr lang="en-US" altLang="zh-CN" sz="2800" b="1" dirty="0">
                <a:latin typeface="楷体" panose="02010609060101010101" pitchFamily="49" charset="-122"/>
                <a:ea typeface="楷体" panose="02010609060101010101" pitchFamily="49" charset="-122"/>
              </a:rPr>
              <a:t>SS</a:t>
            </a:r>
            <a:r>
              <a:rPr lang="zh-CN" altLang="en-US" sz="2800" b="1" dirty="0">
                <a:latin typeface="楷体" panose="02010609060101010101" pitchFamily="49" charset="-122"/>
                <a:ea typeface="楷体" panose="02010609060101010101" pitchFamily="49" charset="-122"/>
              </a:rPr>
              <a:t>：</a:t>
            </a:r>
            <a:r>
              <a:rPr lang="en-US" altLang="zh-CN" sz="2800" b="1" dirty="0">
                <a:latin typeface="楷体" panose="02010609060101010101" pitchFamily="49" charset="-122"/>
                <a:ea typeface="楷体" panose="02010609060101010101" pitchFamily="49" charset="-122"/>
              </a:rPr>
              <a:t>VAR[BP][SI] </a:t>
            </a:r>
            <a:endParaRPr lang="en-US" altLang="zh-CN" sz="2800" b="1" dirty="0">
              <a:latin typeface="楷体" panose="02010609060101010101" pitchFamily="49" charset="-122"/>
              <a:ea typeface="楷体" panose="020106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wipe(left)">
                                      <p:cBhvr>
                                        <p:cTn id="7" dur="500"/>
                                        <p:tgtEl>
                                          <p:spTgt spid="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
                                            <p:txEl>
                                              <p:pRg st="1" end="1"/>
                                            </p:txEl>
                                          </p:spTgt>
                                        </p:tgtEl>
                                        <p:attrNameLst>
                                          <p:attrName>style.visibility</p:attrName>
                                        </p:attrNameLst>
                                      </p:cBhvr>
                                      <p:to>
                                        <p:strVal val="visible"/>
                                      </p:to>
                                    </p:set>
                                    <p:animEffect transition="in" filter="wipe(left)">
                                      <p:cBhvr>
                                        <p:cTn id="12" dur="500"/>
                                        <p:tgtEl>
                                          <p:spTgt spid="1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3">
                                            <p:txEl>
                                              <p:pRg st="2" end="2"/>
                                            </p:txEl>
                                          </p:spTgt>
                                        </p:tgtEl>
                                        <p:attrNameLst>
                                          <p:attrName>style.visibility</p:attrName>
                                        </p:attrNameLst>
                                      </p:cBhvr>
                                      <p:to>
                                        <p:strVal val="visible"/>
                                      </p:to>
                                    </p:set>
                                    <p:animEffect transition="in" filter="wipe(left)">
                                      <p:cBhvr>
                                        <p:cTn id="17" dur="500"/>
                                        <p:tgtEl>
                                          <p:spTgt spid="1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3">
                                            <p:txEl>
                                              <p:pRg st="3" end="3"/>
                                            </p:txEl>
                                          </p:spTgt>
                                        </p:tgtEl>
                                        <p:attrNameLst>
                                          <p:attrName>style.visibility</p:attrName>
                                        </p:attrNameLst>
                                      </p:cBhvr>
                                      <p:to>
                                        <p:strVal val="visible"/>
                                      </p:to>
                                    </p:set>
                                    <p:animEffect transition="in" filter="wipe(left)">
                                      <p:cBhvr>
                                        <p:cTn id="22" dur="500"/>
                                        <p:tgtEl>
                                          <p:spTgt spid="1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3">
                                            <p:txEl>
                                              <p:pRg st="4" end="4"/>
                                            </p:txEl>
                                          </p:spTgt>
                                        </p:tgtEl>
                                        <p:attrNameLst>
                                          <p:attrName>style.visibility</p:attrName>
                                        </p:attrNameLst>
                                      </p:cBhvr>
                                      <p:to>
                                        <p:strVal val="visible"/>
                                      </p:to>
                                    </p:set>
                                    <p:animEffect transition="in" filter="wipe(left)">
                                      <p:cBhvr>
                                        <p:cTn id="27" dur="500"/>
                                        <p:tgtEl>
                                          <p:spTgt spid="1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3">
                                            <p:txEl>
                                              <p:pRg st="5" end="5"/>
                                            </p:txEl>
                                          </p:spTgt>
                                        </p:tgtEl>
                                        <p:attrNameLst>
                                          <p:attrName>style.visibility</p:attrName>
                                        </p:attrNameLst>
                                      </p:cBhvr>
                                      <p:to>
                                        <p:strVal val="visible"/>
                                      </p:to>
                                    </p:set>
                                    <p:animEffect transition="in" filter="wipe(left)">
                                      <p:cBhvr>
                                        <p:cTn id="32" dur="500"/>
                                        <p:tgtEl>
                                          <p:spTgt spid="1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9165780" cy="6909474"/>
          </a:xfrm>
          <a:prstGeom prst="rect">
            <a:avLst/>
          </a:prstGeom>
        </p:spPr>
      </p:pic>
      <p:sp>
        <p:nvSpPr>
          <p:cNvPr id="22" name="矩形 21"/>
          <p:cNvSpPr/>
          <p:nvPr/>
        </p:nvSpPr>
        <p:spPr>
          <a:xfrm>
            <a:off x="-7936" y="8443"/>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dirty="0"/>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1" i="0" u="none" strike="noStrike" kern="1200" cap="none" spc="0" normalizeH="0" baseline="0" noProof="0" dirty="0">
                <a:ln>
                  <a:noFill/>
                </a:ln>
                <a:solidFill>
                  <a:prstClr val="white"/>
                </a:solidFill>
                <a:effectLst/>
                <a:uLnTx/>
                <a:uFillTx/>
                <a:latin typeface="隶书" panose="02010509060101010101" pitchFamily="49" charset="-122"/>
                <a:ea typeface="隶书" panose="02010509060101010101" pitchFamily="49" charset="-122"/>
                <a:cs typeface="+mn-cs"/>
              </a:rPr>
              <a:t>二、寻址方式</a:t>
            </a:r>
            <a:endParaRPr kumimoji="0" lang="zh-CN" altLang="en-US" sz="2800" b="1" i="0" u="none" strike="noStrike" kern="1200" cap="none" spc="0" normalizeH="0" baseline="0" noProof="0" dirty="0">
              <a:ln>
                <a:noFill/>
              </a:ln>
              <a:solidFill>
                <a:prstClr val="white"/>
              </a:solidFill>
              <a:effectLst/>
              <a:uLnTx/>
              <a:uFillTx/>
              <a:latin typeface="隶书" panose="02010509060101010101" pitchFamily="49" charset="-122"/>
              <a:ea typeface="隶书" panose="02010509060101010101" pitchFamily="49" charset="-122"/>
              <a:cs typeface="+mn-cs"/>
            </a:endParaRPr>
          </a:p>
        </p:txBody>
      </p:sp>
      <p:cxnSp>
        <p:nvCxnSpPr>
          <p:cNvPr id="31" name="直接连接符 30"/>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defRPr/>
            </a:pPr>
            <a:fld id="{A4335AFB-1060-4D55-8232-A86439D4005C}" type="datetime1">
              <a:rPr kumimoji="0" lang="zh-CN" altLang="en-US" sz="1200" b="0" i="0" u="none" strike="noStrike" kern="1200" cap="none" spc="0" normalizeH="0" baseline="0" noProof="0" smtClean="0">
                <a:ln>
                  <a:noFill/>
                </a:ln>
                <a:solidFill>
                  <a:prstClr val="black">
                    <a:tint val="75000"/>
                  </a:prstClr>
                </a:solidFill>
                <a:effectLst/>
                <a:uLnTx/>
                <a:uFillTx/>
                <a:latin typeface="Calibri" panose="020F0502020204030204"/>
                <a:ea typeface="等线" panose="02010600030101010101" pitchFamily="2" charset="-122"/>
                <a:cs typeface="+mn-cs"/>
              </a:rPr>
            </a:fld>
            <a:endParaRPr kumimoji="0" lang="zh-CN" altLang="en-US" sz="1200" b="0" i="0" u="none" strike="noStrike" kern="1200" cap="none" spc="0" normalizeH="0" baseline="0" noProof="0" dirty="0">
              <a:ln>
                <a:noFill/>
              </a:ln>
              <a:solidFill>
                <a:prstClr val="black">
                  <a:tint val="75000"/>
                </a:prstClr>
              </a:solidFill>
              <a:effectLst/>
              <a:uLnTx/>
              <a:uFillTx/>
              <a:latin typeface="Calibri" panose="020F0502020204030204"/>
              <a:ea typeface="等线"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rPr>
              <a:t>计算机组成原理</a:t>
            </a:r>
            <a:r>
              <a:rPr kumimoji="0" lang="en-US" altLang="zh-CN" sz="12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rPr>
              <a:t>--</a:t>
            </a:r>
            <a:r>
              <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rPr>
              <a:t>第二章 指令系统</a:t>
            </a:r>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endParaRPr>
          </a:p>
        </p:txBody>
      </p:sp>
      <p:sp>
        <p:nvSpPr>
          <p:cNvPr id="8" name="灯片编号占位符 7"/>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CD331227-691F-4B7F-8493-F4368ED92163}" type="slidenum">
              <a:rPr kumimoji="0" lang="zh-CN" altLang="en-US" sz="1200" b="0" i="0" u="none" strike="noStrike" kern="1200" cap="none" spc="0" normalizeH="0" baseline="0" noProof="0" smtClean="0">
                <a:ln>
                  <a:noFill/>
                </a:ln>
                <a:solidFill>
                  <a:prstClr val="black">
                    <a:tint val="75000"/>
                  </a:prstClr>
                </a:solidFill>
                <a:effectLst/>
                <a:uLnTx/>
                <a:uFillTx/>
                <a:latin typeface="Calibri" panose="020F0502020204030204"/>
                <a:ea typeface="等线" panose="02010600030101010101" pitchFamily="2" charset="-122"/>
                <a:cs typeface="+mn-cs"/>
              </a:rPr>
            </a:fld>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endParaRPr>
          </a:p>
        </p:txBody>
      </p:sp>
      <p:sp>
        <p:nvSpPr>
          <p:cNvPr id="17" name="Text Box 4"/>
          <p:cNvSpPr txBox="1"/>
          <p:nvPr/>
        </p:nvSpPr>
        <p:spPr>
          <a:xfrm>
            <a:off x="141423" y="815398"/>
            <a:ext cx="6723833" cy="637675"/>
          </a:xfrm>
          <a:prstGeom prst="rect">
            <a:avLst/>
          </a:prstGeom>
          <a:noFill/>
          <a:ln w="9525">
            <a:noFill/>
          </a:ln>
        </p:spPr>
        <p:txBody>
          <a:bodyPr wrap="square" anchor="t">
            <a:spAutoFit/>
          </a:bodyPr>
          <a:lstStyle/>
          <a:p>
            <a:pPr lvl="0">
              <a:lnSpc>
                <a:spcPct val="150000"/>
              </a:lnSpc>
            </a:pPr>
            <a:r>
              <a:rPr lang="zh-CN" altLang="en-US" sz="2800" b="1" dirty="0">
                <a:solidFill>
                  <a:srgbClr val="DF3C09"/>
                </a:solidFill>
                <a:latin typeface="楷体" panose="02010609060101010101" pitchFamily="49" charset="-122"/>
                <a:ea typeface="楷体" panose="02010609060101010101" pitchFamily="49" charset="-122"/>
              </a:rPr>
              <a:t>（</a:t>
            </a:r>
            <a:r>
              <a:rPr lang="en-US" altLang="zh-CN" sz="2800" b="1" dirty="0">
                <a:solidFill>
                  <a:srgbClr val="DF3C09"/>
                </a:solidFill>
                <a:latin typeface="楷体" panose="02010609060101010101" pitchFamily="49" charset="-122"/>
                <a:ea typeface="楷体" panose="02010609060101010101" pitchFamily="49" charset="-122"/>
              </a:rPr>
              <a:t>4</a:t>
            </a:r>
            <a:r>
              <a:rPr lang="zh-CN" altLang="en-US" sz="2800" b="1" dirty="0">
                <a:solidFill>
                  <a:srgbClr val="DF3C09"/>
                </a:solidFill>
                <a:latin typeface="楷体" panose="02010609060101010101" pitchFamily="49" charset="-122"/>
                <a:ea typeface="楷体" panose="02010609060101010101" pitchFamily="49" charset="-122"/>
              </a:rPr>
              <a:t>）变址、基址寻址及其变化</a:t>
            </a:r>
            <a:endParaRPr kumimoji="0" lang="en-US" altLang="zh-CN" sz="2800" b="1" i="0" u="none" strike="noStrike" kern="1200" cap="none" spc="0" normalizeH="0" baseline="0" noProof="0" dirty="0">
              <a:ln>
                <a:noFill/>
              </a:ln>
              <a:solidFill>
                <a:srgbClr val="DF3C09"/>
              </a:solidFill>
              <a:effectLst/>
              <a:uLnTx/>
              <a:uFillTx/>
              <a:latin typeface="楷体" panose="02010609060101010101" pitchFamily="49" charset="-122"/>
              <a:ea typeface="楷体" panose="02010609060101010101" pitchFamily="49" charset="-122"/>
              <a:cs typeface="+mn-cs"/>
            </a:endParaRPr>
          </a:p>
        </p:txBody>
      </p:sp>
      <p:sp>
        <p:nvSpPr>
          <p:cNvPr id="14" name="Text Box 4"/>
          <p:cNvSpPr txBox="1"/>
          <p:nvPr/>
        </p:nvSpPr>
        <p:spPr>
          <a:xfrm>
            <a:off x="310430" y="1448882"/>
            <a:ext cx="8523139" cy="4515660"/>
          </a:xfrm>
          <a:prstGeom prst="rect">
            <a:avLst/>
          </a:prstGeom>
          <a:noFill/>
          <a:ln w="9525">
            <a:noFill/>
          </a:ln>
        </p:spPr>
        <p:txBody>
          <a:bodyPr wrap="square" anchor="t">
            <a:spAutoFit/>
          </a:bodyPr>
          <a:lstStyle/>
          <a:p>
            <a:pPr lvl="0">
              <a:lnSpc>
                <a:spcPct val="150000"/>
              </a:lnSpc>
            </a:pPr>
            <a:r>
              <a:rPr lang="zh-CN" altLang="en-US" sz="2800" b="1" dirty="0">
                <a:solidFill>
                  <a:srgbClr val="0563C1"/>
                </a:solidFill>
                <a:latin typeface="楷体" panose="02010609060101010101" pitchFamily="49" charset="-122"/>
                <a:ea typeface="楷体" panose="02010609060101010101" pitchFamily="49" charset="-122"/>
              </a:rPr>
              <a:t>④ 相对寻址（浮动编址）</a:t>
            </a:r>
            <a:endParaRPr lang="en-US" altLang="zh-CN" sz="2800" b="1" dirty="0">
              <a:solidFill>
                <a:srgbClr val="0563C1"/>
              </a:solidFill>
              <a:latin typeface="楷体" panose="02010609060101010101" pitchFamily="49" charset="-122"/>
              <a:ea typeface="楷体" panose="02010609060101010101" pitchFamily="49" charset="-122"/>
            </a:endParaRPr>
          </a:p>
          <a:p>
            <a:pPr lvl="0">
              <a:lnSpc>
                <a:spcPct val="150000"/>
              </a:lnSpc>
            </a:pPr>
            <a:r>
              <a:rPr lang="zh-CN" altLang="en-US" sz="2800" b="1" dirty="0">
                <a:solidFill>
                  <a:schemeClr val="accent2"/>
                </a:solidFill>
                <a:latin typeface="楷体" panose="02010609060101010101" pitchFamily="49" charset="-122"/>
                <a:ea typeface="楷体" panose="02010609060101010101" pitchFamily="49" charset="-122"/>
              </a:rPr>
              <a:t>变址寻址的变形，助记符为</a:t>
            </a:r>
            <a:r>
              <a:rPr lang="en-US" altLang="zh-CN" sz="2800" b="1" dirty="0">
                <a:solidFill>
                  <a:schemeClr val="accent2"/>
                </a:solidFill>
                <a:latin typeface="楷体" panose="02010609060101010101" pitchFamily="49" charset="-122"/>
                <a:ea typeface="楷体" panose="02010609060101010101" pitchFamily="49" charset="-122"/>
              </a:rPr>
              <a:t>X</a:t>
            </a:r>
            <a:r>
              <a:rPr lang="zh-CN" altLang="en-US" sz="2800" b="1" dirty="0">
                <a:solidFill>
                  <a:schemeClr val="accent2"/>
                </a:solidFill>
                <a:latin typeface="楷体" panose="02010609060101010101" pitchFamily="49" charset="-122"/>
                <a:ea typeface="楷体" panose="02010609060101010101" pitchFamily="49" charset="-122"/>
              </a:rPr>
              <a:t>（</a:t>
            </a:r>
            <a:r>
              <a:rPr lang="en-US" altLang="zh-CN" sz="2800" b="1" dirty="0">
                <a:solidFill>
                  <a:schemeClr val="accent2"/>
                </a:solidFill>
                <a:latin typeface="楷体" panose="02010609060101010101" pitchFamily="49" charset="-122"/>
                <a:ea typeface="楷体" panose="02010609060101010101" pitchFamily="49" charset="-122"/>
              </a:rPr>
              <a:t>PC</a:t>
            </a:r>
            <a:r>
              <a:rPr lang="zh-CN" altLang="en-US" sz="2800" b="1" dirty="0">
                <a:solidFill>
                  <a:schemeClr val="accent2"/>
                </a:solidFill>
                <a:latin typeface="楷体" panose="02010609060101010101" pitchFamily="49" charset="-122"/>
                <a:ea typeface="楷体" panose="02010609060101010101" pitchFamily="49" charset="-122"/>
              </a:rPr>
              <a:t>）</a:t>
            </a:r>
            <a:endParaRPr lang="en-US" altLang="zh-CN" sz="2800" b="1" dirty="0">
              <a:solidFill>
                <a:schemeClr val="accent2"/>
              </a:solidFill>
              <a:latin typeface="楷体" panose="02010609060101010101" pitchFamily="49" charset="-122"/>
              <a:ea typeface="楷体" panose="02010609060101010101" pitchFamily="49" charset="-122"/>
            </a:endParaRPr>
          </a:p>
          <a:p>
            <a:pPr lvl="0">
              <a:lnSpc>
                <a:spcPct val="150000"/>
              </a:lnSpc>
            </a:pPr>
            <a:r>
              <a:rPr lang="zh-CN" altLang="en-US" sz="2800" b="1" dirty="0">
                <a:latin typeface="楷体" panose="02010609060101010101" pitchFamily="49" charset="-122"/>
                <a:ea typeface="楷体" panose="02010609060101010101" pitchFamily="49" charset="-122"/>
              </a:rPr>
              <a:t>若指令中选定程序计数器</a:t>
            </a:r>
            <a:r>
              <a:rPr lang="en-US" altLang="zh-CN" sz="2800" b="1" dirty="0">
                <a:latin typeface="楷体" panose="02010609060101010101" pitchFamily="49" charset="-122"/>
                <a:ea typeface="楷体" panose="02010609060101010101" pitchFamily="49" charset="-122"/>
              </a:rPr>
              <a:t>PC</a:t>
            </a:r>
            <a:r>
              <a:rPr lang="zh-CN" altLang="en-US" sz="2800" b="1" dirty="0">
                <a:latin typeface="楷体" panose="02010609060101010101" pitchFamily="49" charset="-122"/>
                <a:ea typeface="楷体" panose="02010609060101010101" pitchFamily="49" charset="-122"/>
              </a:rPr>
              <a:t>作为变址寄存器，或是隐含地指定</a:t>
            </a:r>
            <a:r>
              <a:rPr lang="en-US" altLang="zh-CN" sz="2800" b="1" dirty="0">
                <a:latin typeface="楷体" panose="02010609060101010101" pitchFamily="49" charset="-122"/>
                <a:ea typeface="楷体" panose="02010609060101010101" pitchFamily="49" charset="-122"/>
              </a:rPr>
              <a:t>PC</a:t>
            </a:r>
            <a:r>
              <a:rPr lang="zh-CN" altLang="en-US" sz="2800" b="1" dirty="0">
                <a:latin typeface="楷体" panose="02010609060101010101" pitchFamily="49" charset="-122"/>
                <a:ea typeface="楷体" panose="02010609060101010101" pitchFamily="49" charset="-122"/>
              </a:rPr>
              <a:t>，指令中给出的形式地址作为位移量（可正、可负），二者相加后形成操作数的有效地址。这种寻址方式实际上就是以当前指令位置为基准，相对它进行位移定位（往前或往后），所以称为相对寻址。</a:t>
            </a:r>
            <a:endParaRPr lang="en-US" altLang="zh-CN" sz="2800" b="1" dirty="0">
              <a:latin typeface="楷体" panose="02010609060101010101" pitchFamily="49" charset="-122"/>
              <a:ea typeface="楷体" panose="020106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wipe(left)">
                                      <p:cBhvr>
                                        <p:cTn id="7" dur="500"/>
                                        <p:tgtEl>
                                          <p:spTgt spid="1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4">
                                            <p:txEl>
                                              <p:pRg st="1" end="1"/>
                                            </p:txEl>
                                          </p:spTgt>
                                        </p:tgtEl>
                                        <p:attrNameLst>
                                          <p:attrName>style.visibility</p:attrName>
                                        </p:attrNameLst>
                                      </p:cBhvr>
                                      <p:to>
                                        <p:strVal val="visible"/>
                                      </p:to>
                                    </p:set>
                                    <p:animEffect transition="in" filter="wipe(left)">
                                      <p:cBhvr>
                                        <p:cTn id="12" dur="500"/>
                                        <p:tgtEl>
                                          <p:spTgt spid="1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4">
                                            <p:txEl>
                                              <p:pRg st="2" end="2"/>
                                            </p:txEl>
                                          </p:spTgt>
                                        </p:tgtEl>
                                        <p:attrNameLst>
                                          <p:attrName>style.visibility</p:attrName>
                                        </p:attrNameLst>
                                      </p:cBhvr>
                                      <p:to>
                                        <p:strVal val="visible"/>
                                      </p:to>
                                    </p:set>
                                    <p:animEffect transition="in" filter="wipe(left)">
                                      <p:cBhvr>
                                        <p:cTn id="17" dur="500"/>
                                        <p:tgtEl>
                                          <p:spTgt spid="1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9165780" cy="6909474"/>
          </a:xfrm>
          <a:prstGeom prst="rect">
            <a:avLst/>
          </a:prstGeom>
        </p:spPr>
      </p:pic>
      <p:sp>
        <p:nvSpPr>
          <p:cNvPr id="22" name="矩形 21"/>
          <p:cNvSpPr/>
          <p:nvPr/>
        </p:nvSpPr>
        <p:spPr>
          <a:xfrm>
            <a:off x="-7936" y="8443"/>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dirty="0"/>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1" i="0" u="none" strike="noStrike" kern="1200" cap="none" spc="0" normalizeH="0" baseline="0" noProof="0" dirty="0">
                <a:ln>
                  <a:noFill/>
                </a:ln>
                <a:solidFill>
                  <a:prstClr val="white"/>
                </a:solidFill>
                <a:effectLst/>
                <a:uLnTx/>
                <a:uFillTx/>
                <a:latin typeface="隶书" panose="02010509060101010101" pitchFamily="49" charset="-122"/>
                <a:ea typeface="隶书" panose="02010509060101010101" pitchFamily="49" charset="-122"/>
                <a:cs typeface="+mn-cs"/>
              </a:rPr>
              <a:t>二、寻址方式</a:t>
            </a:r>
            <a:endParaRPr kumimoji="0" lang="zh-CN" altLang="en-US" sz="2800" b="1" i="0" u="none" strike="noStrike" kern="1200" cap="none" spc="0" normalizeH="0" baseline="0" noProof="0" dirty="0">
              <a:ln>
                <a:noFill/>
              </a:ln>
              <a:solidFill>
                <a:prstClr val="white"/>
              </a:solidFill>
              <a:effectLst/>
              <a:uLnTx/>
              <a:uFillTx/>
              <a:latin typeface="隶书" panose="02010509060101010101" pitchFamily="49" charset="-122"/>
              <a:ea typeface="隶书" panose="02010509060101010101" pitchFamily="49" charset="-122"/>
              <a:cs typeface="+mn-cs"/>
            </a:endParaRPr>
          </a:p>
        </p:txBody>
      </p:sp>
      <p:cxnSp>
        <p:nvCxnSpPr>
          <p:cNvPr id="31" name="直接连接符 30"/>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defRPr/>
            </a:pPr>
            <a:fld id="{702BF0DC-7FE4-4C16-9539-E3444A0D85AF}" type="datetime1">
              <a:rPr kumimoji="0" lang="zh-CN" altLang="en-US" sz="1200" b="0" i="0" u="none" strike="noStrike" kern="1200" cap="none" spc="0" normalizeH="0" baseline="0" noProof="0" smtClean="0">
                <a:ln>
                  <a:noFill/>
                </a:ln>
                <a:solidFill>
                  <a:prstClr val="black">
                    <a:tint val="75000"/>
                  </a:prstClr>
                </a:solidFill>
                <a:effectLst/>
                <a:uLnTx/>
                <a:uFillTx/>
                <a:latin typeface="Calibri" panose="020F0502020204030204"/>
                <a:ea typeface="等线" panose="02010600030101010101" pitchFamily="2" charset="-122"/>
                <a:cs typeface="+mn-cs"/>
              </a:rPr>
            </a:fld>
            <a:endParaRPr kumimoji="0" lang="zh-CN" altLang="en-US" sz="1200" b="0" i="0" u="none" strike="noStrike" kern="1200" cap="none" spc="0" normalizeH="0" baseline="0" noProof="0" dirty="0">
              <a:ln>
                <a:noFill/>
              </a:ln>
              <a:solidFill>
                <a:prstClr val="black">
                  <a:tint val="75000"/>
                </a:prstClr>
              </a:solidFill>
              <a:effectLst/>
              <a:uLnTx/>
              <a:uFillTx/>
              <a:latin typeface="Calibri" panose="020F0502020204030204"/>
              <a:ea typeface="等线"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rPr>
              <a:t>计算机组成原理</a:t>
            </a:r>
            <a:r>
              <a:rPr kumimoji="0" lang="en-US" altLang="zh-CN" sz="12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rPr>
              <a:t>--</a:t>
            </a:r>
            <a:r>
              <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rPr>
              <a:t>第二章 指令系统</a:t>
            </a:r>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endParaRPr>
          </a:p>
        </p:txBody>
      </p:sp>
      <p:sp>
        <p:nvSpPr>
          <p:cNvPr id="8" name="灯片编号占位符 7"/>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CD331227-691F-4B7F-8493-F4368ED92163}" type="slidenum">
              <a:rPr kumimoji="0" lang="zh-CN" altLang="en-US" sz="1200" b="0" i="0" u="none" strike="noStrike" kern="1200" cap="none" spc="0" normalizeH="0" baseline="0" noProof="0" smtClean="0">
                <a:ln>
                  <a:noFill/>
                </a:ln>
                <a:solidFill>
                  <a:prstClr val="black">
                    <a:tint val="75000"/>
                  </a:prstClr>
                </a:solidFill>
                <a:effectLst/>
                <a:uLnTx/>
                <a:uFillTx/>
                <a:latin typeface="Calibri" panose="020F0502020204030204"/>
                <a:ea typeface="等线" panose="02010600030101010101" pitchFamily="2" charset="-122"/>
                <a:cs typeface="+mn-cs"/>
              </a:rPr>
            </a:fld>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endParaRPr>
          </a:p>
        </p:txBody>
      </p:sp>
      <p:sp>
        <p:nvSpPr>
          <p:cNvPr id="17" name="Text Box 4"/>
          <p:cNvSpPr txBox="1"/>
          <p:nvPr/>
        </p:nvSpPr>
        <p:spPr>
          <a:xfrm>
            <a:off x="141423" y="815398"/>
            <a:ext cx="6723833" cy="637675"/>
          </a:xfrm>
          <a:prstGeom prst="rect">
            <a:avLst/>
          </a:prstGeom>
          <a:noFill/>
          <a:ln w="9525">
            <a:noFill/>
          </a:ln>
        </p:spPr>
        <p:txBody>
          <a:bodyPr wrap="square" anchor="t">
            <a:spAutoFit/>
          </a:bodyPr>
          <a:lstStyle/>
          <a:p>
            <a:pPr lvl="0">
              <a:lnSpc>
                <a:spcPct val="150000"/>
              </a:lnSpc>
            </a:pPr>
            <a:r>
              <a:rPr lang="zh-CN" altLang="en-US" sz="2800" b="1" dirty="0">
                <a:solidFill>
                  <a:srgbClr val="DF3C09"/>
                </a:solidFill>
                <a:latin typeface="楷体" panose="02010609060101010101" pitchFamily="49" charset="-122"/>
                <a:ea typeface="楷体" panose="02010609060101010101" pitchFamily="49" charset="-122"/>
              </a:rPr>
              <a:t>（</a:t>
            </a:r>
            <a:r>
              <a:rPr lang="en-US" altLang="zh-CN" sz="2800" b="1" dirty="0">
                <a:solidFill>
                  <a:srgbClr val="DF3C09"/>
                </a:solidFill>
                <a:latin typeface="楷体" panose="02010609060101010101" pitchFamily="49" charset="-122"/>
                <a:ea typeface="楷体" panose="02010609060101010101" pitchFamily="49" charset="-122"/>
              </a:rPr>
              <a:t>4</a:t>
            </a:r>
            <a:r>
              <a:rPr lang="zh-CN" altLang="en-US" sz="2800" b="1" dirty="0">
                <a:solidFill>
                  <a:srgbClr val="DF3C09"/>
                </a:solidFill>
                <a:latin typeface="楷体" panose="02010609060101010101" pitchFamily="49" charset="-122"/>
                <a:ea typeface="楷体" panose="02010609060101010101" pitchFamily="49" charset="-122"/>
              </a:rPr>
              <a:t>）变址、基址寻址及其变化</a:t>
            </a:r>
            <a:endParaRPr kumimoji="0" lang="en-US" altLang="zh-CN" sz="2800" b="1" i="0" u="none" strike="noStrike" kern="1200" cap="none" spc="0" normalizeH="0" baseline="0" noProof="0" dirty="0">
              <a:ln>
                <a:noFill/>
              </a:ln>
              <a:solidFill>
                <a:srgbClr val="DF3C09"/>
              </a:solidFill>
              <a:effectLst/>
              <a:uLnTx/>
              <a:uFillTx/>
              <a:latin typeface="楷体" panose="02010609060101010101" pitchFamily="49" charset="-122"/>
              <a:ea typeface="楷体" panose="02010609060101010101" pitchFamily="49" charset="-122"/>
              <a:cs typeface="+mn-cs"/>
            </a:endParaRPr>
          </a:p>
        </p:txBody>
      </p:sp>
      <p:sp>
        <p:nvSpPr>
          <p:cNvPr id="14" name="Text Box 4"/>
          <p:cNvSpPr txBox="1"/>
          <p:nvPr/>
        </p:nvSpPr>
        <p:spPr>
          <a:xfrm>
            <a:off x="310430" y="1472230"/>
            <a:ext cx="8523139" cy="2677656"/>
          </a:xfrm>
          <a:prstGeom prst="rect">
            <a:avLst/>
          </a:prstGeom>
          <a:noFill/>
          <a:ln w="9525">
            <a:noFill/>
          </a:ln>
        </p:spPr>
        <p:txBody>
          <a:bodyPr wrap="square" anchor="t">
            <a:spAutoFit/>
          </a:bodyPr>
          <a:lstStyle/>
          <a:p>
            <a:pPr lvl="0"/>
            <a:r>
              <a:rPr lang="zh-CN" altLang="en-US" sz="2800" b="1" dirty="0">
                <a:latin typeface="楷体" panose="02010609060101010101" pitchFamily="49" charset="-122"/>
                <a:ea typeface="楷体" panose="02010609060101010101" pitchFamily="49" charset="-122"/>
              </a:rPr>
              <a:t>程序计数器</a:t>
            </a:r>
            <a:r>
              <a:rPr lang="en-US" altLang="zh-CN" sz="2800" b="1" dirty="0">
                <a:latin typeface="楷体" panose="02010609060101010101" pitchFamily="49" charset="-122"/>
                <a:ea typeface="楷体" panose="02010609060101010101" pitchFamily="49" charset="-122"/>
              </a:rPr>
              <a:t>PC</a:t>
            </a:r>
            <a:r>
              <a:rPr lang="zh-CN" altLang="en-US" sz="2800" b="1" dirty="0">
                <a:latin typeface="楷体" panose="02010609060101010101" pitchFamily="49" charset="-122"/>
                <a:ea typeface="楷体" panose="02010609060101010101" pitchFamily="49" charset="-122"/>
              </a:rPr>
              <a:t>的内容为</a:t>
            </a:r>
            <a:r>
              <a:rPr lang="zh-CN" altLang="en-US" sz="2800" b="1" dirty="0">
                <a:solidFill>
                  <a:schemeClr val="accent2"/>
                </a:solidFill>
                <a:latin typeface="楷体" panose="02010609060101010101" pitchFamily="49" charset="-122"/>
                <a:ea typeface="楷体" panose="02010609060101010101" pitchFamily="49" charset="-122"/>
              </a:rPr>
              <a:t>现行指令地址</a:t>
            </a:r>
            <a:r>
              <a:rPr lang="en-US" altLang="zh-CN" sz="2800" b="1" dirty="0">
                <a:solidFill>
                  <a:schemeClr val="accent2"/>
                </a:solidFill>
                <a:latin typeface="楷体" panose="02010609060101010101" pitchFamily="49" charset="-122"/>
                <a:ea typeface="楷体" panose="02010609060101010101" pitchFamily="49" charset="-122"/>
              </a:rPr>
              <a:t>A</a:t>
            </a:r>
            <a:r>
              <a:rPr lang="zh-CN" altLang="en-US" sz="2800" b="1" dirty="0">
                <a:latin typeface="楷体" panose="02010609060101010101" pitchFamily="49" charset="-122"/>
                <a:ea typeface="楷体" panose="02010609060101010101" pitchFamily="49" charset="-122"/>
              </a:rPr>
              <a:t>，按地址</a:t>
            </a:r>
            <a:r>
              <a:rPr lang="en-US" altLang="zh-CN" sz="2800" b="1" dirty="0">
                <a:latin typeface="楷体" panose="02010609060101010101" pitchFamily="49" charset="-122"/>
                <a:ea typeface="楷体" panose="02010609060101010101" pitchFamily="49" charset="-122"/>
              </a:rPr>
              <a:t>A</a:t>
            </a:r>
            <a:r>
              <a:rPr lang="zh-CN" altLang="en-US" sz="2800" b="1" dirty="0">
                <a:latin typeface="楷体" panose="02010609060101010101" pitchFamily="49" charset="-122"/>
                <a:ea typeface="楷体" panose="02010609060101010101" pitchFamily="49" charset="-122"/>
              </a:rPr>
              <a:t>从主存中读取指令</a:t>
            </a:r>
            <a:r>
              <a:rPr lang="en-US" altLang="zh-CN" sz="2800" b="1" dirty="0">
                <a:latin typeface="楷体" panose="02010609060101010101" pitchFamily="49" charset="-122"/>
                <a:ea typeface="楷体" panose="02010609060101010101" pitchFamily="49" charset="-122"/>
              </a:rPr>
              <a:t>;</a:t>
            </a:r>
            <a:endParaRPr lang="en-US" altLang="zh-CN" sz="2800" b="1" dirty="0">
              <a:latin typeface="楷体" panose="02010609060101010101" pitchFamily="49" charset="-122"/>
              <a:ea typeface="楷体" panose="02010609060101010101" pitchFamily="49" charset="-122"/>
            </a:endParaRPr>
          </a:p>
          <a:p>
            <a:pPr lvl="0"/>
            <a:r>
              <a:rPr lang="zh-CN" altLang="en-US" sz="2800" b="1" dirty="0">
                <a:latin typeface="楷体" panose="02010609060101010101" pitchFamily="49" charset="-122"/>
                <a:ea typeface="楷体" panose="02010609060101010101" pitchFamily="49" charset="-122"/>
              </a:rPr>
              <a:t>指令中形式地址段给出</a:t>
            </a:r>
            <a:r>
              <a:rPr lang="zh-CN" altLang="en-US" sz="2800" b="1" dirty="0">
                <a:solidFill>
                  <a:schemeClr val="accent2"/>
                </a:solidFill>
                <a:latin typeface="楷体" panose="02010609060101010101" pitchFamily="49" charset="-122"/>
                <a:ea typeface="楷体" panose="02010609060101010101" pitchFamily="49" charset="-122"/>
              </a:rPr>
              <a:t>位移量</a:t>
            </a:r>
            <a:r>
              <a:rPr lang="en-US" altLang="zh-CN" sz="2800" b="1" dirty="0">
                <a:solidFill>
                  <a:schemeClr val="accent2"/>
                </a:solidFill>
                <a:latin typeface="楷体" panose="02010609060101010101" pitchFamily="49" charset="-122"/>
                <a:ea typeface="楷体" panose="02010609060101010101" pitchFamily="49" charset="-122"/>
              </a:rPr>
              <a:t>d</a:t>
            </a:r>
            <a:r>
              <a:rPr lang="zh-CN" altLang="en-US" sz="2800" b="1" dirty="0">
                <a:latin typeface="楷体" panose="02010609060101010101" pitchFamily="49" charset="-122"/>
                <a:ea typeface="楷体" panose="02010609060101010101" pitchFamily="49" charset="-122"/>
              </a:rPr>
              <a:t>，它是从现行指令位置到操作数</a:t>
            </a:r>
            <a:r>
              <a:rPr lang="en-US" altLang="zh-CN" sz="2800" b="1" dirty="0">
                <a:latin typeface="楷体" panose="02010609060101010101" pitchFamily="49" charset="-122"/>
                <a:ea typeface="楷体" panose="02010609060101010101" pitchFamily="49" charset="-122"/>
              </a:rPr>
              <a:t>S</a:t>
            </a:r>
            <a:r>
              <a:rPr lang="zh-CN" altLang="en-US" sz="2800" b="1" dirty="0">
                <a:latin typeface="楷体" panose="02010609060101010101" pitchFamily="49" charset="-122"/>
                <a:ea typeface="楷体" panose="02010609060101010101" pitchFamily="49" charset="-122"/>
              </a:rPr>
              <a:t>所在单元之间的距离（单元数）</a:t>
            </a:r>
            <a:r>
              <a:rPr lang="en-US" altLang="zh-CN" sz="2800" b="1" dirty="0">
                <a:latin typeface="楷体" panose="02010609060101010101" pitchFamily="49" charset="-122"/>
                <a:ea typeface="楷体" panose="02010609060101010101" pitchFamily="49" charset="-122"/>
              </a:rPr>
              <a:t>;</a:t>
            </a:r>
            <a:endParaRPr lang="en-US" altLang="zh-CN" sz="2800" b="1" dirty="0">
              <a:latin typeface="楷体" panose="02010609060101010101" pitchFamily="49" charset="-122"/>
              <a:ea typeface="楷体" panose="02010609060101010101" pitchFamily="49" charset="-122"/>
            </a:endParaRPr>
          </a:p>
          <a:p>
            <a:pPr lvl="0"/>
            <a:r>
              <a:rPr lang="zh-CN" altLang="en-US" sz="2800" b="1" dirty="0">
                <a:latin typeface="楷体" panose="02010609060101010101" pitchFamily="49" charset="-122"/>
                <a:ea typeface="楷体" panose="02010609060101010101" pitchFamily="49" charset="-122"/>
              </a:rPr>
              <a:t>操作数</a:t>
            </a:r>
            <a:r>
              <a:rPr lang="zh-CN" altLang="en-US" sz="2800" b="1" dirty="0">
                <a:solidFill>
                  <a:schemeClr val="accent2"/>
                </a:solidFill>
                <a:latin typeface="楷体" panose="02010609060101010101" pitchFamily="49" charset="-122"/>
                <a:ea typeface="楷体" panose="02010609060101010101" pitchFamily="49" charset="-122"/>
              </a:rPr>
              <a:t>有效地址</a:t>
            </a:r>
            <a:r>
              <a:rPr lang="en-US" altLang="zh-CN" sz="2800" b="1" dirty="0">
                <a:solidFill>
                  <a:schemeClr val="accent2"/>
                </a:solidFill>
                <a:latin typeface="楷体" panose="02010609060101010101" pitchFamily="49" charset="-122"/>
                <a:ea typeface="楷体" panose="02010609060101010101" pitchFamily="49" charset="-122"/>
              </a:rPr>
              <a:t>D=</a:t>
            </a:r>
            <a:r>
              <a:rPr lang="en-US" altLang="zh-CN" sz="2800" b="1" dirty="0" err="1">
                <a:solidFill>
                  <a:schemeClr val="accent2"/>
                </a:solidFill>
                <a:latin typeface="楷体" panose="02010609060101010101" pitchFamily="49" charset="-122"/>
                <a:ea typeface="楷体" panose="02010609060101010101" pitchFamily="49" charset="-122"/>
              </a:rPr>
              <a:t>A+d</a:t>
            </a:r>
            <a:r>
              <a:rPr lang="zh-CN" altLang="en-US" sz="2800" b="1" dirty="0">
                <a:latin typeface="楷体" panose="02010609060101010101" pitchFamily="49" charset="-122"/>
                <a:ea typeface="楷体" panose="02010609060101010101" pitchFamily="49" charset="-122"/>
              </a:rPr>
              <a:t>，据此访问主存储器，从</a:t>
            </a:r>
            <a:r>
              <a:rPr lang="en-US" altLang="zh-CN" sz="2800" b="1" dirty="0">
                <a:latin typeface="楷体" panose="02010609060101010101" pitchFamily="49" charset="-122"/>
                <a:ea typeface="楷体" panose="02010609060101010101" pitchFamily="49" charset="-122"/>
              </a:rPr>
              <a:t>D</a:t>
            </a:r>
            <a:r>
              <a:rPr lang="zh-CN" altLang="en-US" sz="2800" b="1" dirty="0">
                <a:latin typeface="楷体" panose="02010609060101010101" pitchFamily="49" charset="-122"/>
                <a:ea typeface="楷体" panose="02010609060101010101" pitchFamily="49" charset="-122"/>
              </a:rPr>
              <a:t>单元中读取操作数。</a:t>
            </a:r>
            <a:endParaRPr lang="en-US" altLang="zh-CN" sz="2800" b="1" dirty="0">
              <a:latin typeface="楷体" panose="02010609060101010101" pitchFamily="49" charset="-122"/>
              <a:ea typeface="楷体" panose="02010609060101010101" pitchFamily="49" charset="-122"/>
            </a:endParaRPr>
          </a:p>
        </p:txBody>
      </p:sp>
      <p:sp>
        <p:nvSpPr>
          <p:cNvPr id="13" name="Line 78"/>
          <p:cNvSpPr>
            <a:spLocks noChangeShapeType="1"/>
          </p:cNvSpPr>
          <p:nvPr/>
        </p:nvSpPr>
        <p:spPr bwMode="auto">
          <a:xfrm flipH="1">
            <a:off x="2919872" y="4955110"/>
            <a:ext cx="2" cy="368584"/>
          </a:xfrm>
          <a:prstGeom prst="line">
            <a:avLst/>
          </a:prstGeom>
          <a:noFill/>
          <a:ln w="38100">
            <a:solidFill>
              <a:srgbClr val="000000"/>
            </a:solidFill>
            <a:round/>
            <a:headEnd type="none" w="med" len="med"/>
            <a:tailEnd type="none" w="med" len="me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15" name="Line 78"/>
          <p:cNvSpPr>
            <a:spLocks noChangeShapeType="1"/>
          </p:cNvSpPr>
          <p:nvPr/>
        </p:nvSpPr>
        <p:spPr bwMode="auto">
          <a:xfrm>
            <a:off x="5252884" y="5634123"/>
            <a:ext cx="1047222" cy="5071"/>
          </a:xfrm>
          <a:prstGeom prst="line">
            <a:avLst/>
          </a:prstGeom>
          <a:noFill/>
          <a:ln w="38100">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sz="2400" dirty="0">
              <a:latin typeface="楷体" panose="02010609060101010101" pitchFamily="49" charset="-122"/>
              <a:ea typeface="楷体" panose="02010609060101010101" pitchFamily="49" charset="-122"/>
            </a:endParaRPr>
          </a:p>
        </p:txBody>
      </p:sp>
      <p:sp>
        <p:nvSpPr>
          <p:cNvPr id="16" name="Text Box 74"/>
          <p:cNvSpPr txBox="1">
            <a:spLocks noChangeArrowheads="1"/>
          </p:cNvSpPr>
          <p:nvPr/>
        </p:nvSpPr>
        <p:spPr bwMode="auto">
          <a:xfrm>
            <a:off x="1758436" y="5502078"/>
            <a:ext cx="69295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2800" dirty="0">
                <a:latin typeface="楷体" panose="02010609060101010101" pitchFamily="49" charset="-122"/>
                <a:ea typeface="楷体" panose="02010609060101010101" pitchFamily="49" charset="-122"/>
              </a:rPr>
              <a:t>PC</a:t>
            </a:r>
            <a:endParaRPr lang="en-US" altLang="zh-CN" sz="2800" dirty="0">
              <a:latin typeface="楷体" panose="02010609060101010101" pitchFamily="49" charset="-122"/>
              <a:ea typeface="楷体" panose="02010609060101010101" pitchFamily="49" charset="-122"/>
            </a:endParaRPr>
          </a:p>
        </p:txBody>
      </p:sp>
      <p:sp>
        <p:nvSpPr>
          <p:cNvPr id="18" name="Text Box 74"/>
          <p:cNvSpPr txBox="1">
            <a:spLocks noChangeArrowheads="1"/>
          </p:cNvSpPr>
          <p:nvPr/>
        </p:nvSpPr>
        <p:spPr bwMode="auto">
          <a:xfrm>
            <a:off x="2427574" y="5510312"/>
            <a:ext cx="1047221" cy="523220"/>
          </a:xfrm>
          <a:prstGeom prst="rect">
            <a:avLst/>
          </a:prstGeom>
          <a:solidFill>
            <a:schemeClr val="bg1"/>
          </a:solidFill>
          <a:ln w="38100">
            <a:solidFill>
              <a:schemeClr val="tx1"/>
            </a:solidFill>
          </a:ln>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algn="ctr">
              <a:spcBef>
                <a:spcPct val="50000"/>
              </a:spcBef>
            </a:pPr>
            <a:r>
              <a:rPr lang="en-US" altLang="zh-CN" sz="2800" dirty="0">
                <a:latin typeface="楷体" panose="02010609060101010101" pitchFamily="49" charset="-122"/>
                <a:ea typeface="楷体" panose="02010609060101010101" pitchFamily="49" charset="-122"/>
              </a:rPr>
              <a:t>A </a:t>
            </a:r>
            <a:endParaRPr lang="en-US" altLang="zh-CN" sz="2800" dirty="0">
              <a:latin typeface="楷体" panose="02010609060101010101" pitchFamily="49" charset="-122"/>
              <a:ea typeface="楷体" panose="02010609060101010101" pitchFamily="49" charset="-122"/>
            </a:endParaRPr>
          </a:p>
        </p:txBody>
      </p:sp>
      <p:grpSp>
        <p:nvGrpSpPr>
          <p:cNvPr id="19" name="Group 67"/>
          <p:cNvGrpSpPr/>
          <p:nvPr/>
        </p:nvGrpSpPr>
        <p:grpSpPr bwMode="auto">
          <a:xfrm>
            <a:off x="6751732" y="4750036"/>
            <a:ext cx="1772315" cy="1600200"/>
            <a:chOff x="4128" y="528"/>
            <a:chExt cx="720" cy="1008"/>
          </a:xfrm>
        </p:grpSpPr>
        <p:sp>
          <p:nvSpPr>
            <p:cNvPr id="20" name="Rectangle 71"/>
            <p:cNvSpPr>
              <a:spLocks noChangeArrowheads="1"/>
            </p:cNvSpPr>
            <p:nvPr/>
          </p:nvSpPr>
          <p:spPr bwMode="auto">
            <a:xfrm>
              <a:off x="4128" y="528"/>
              <a:ext cx="720" cy="1008"/>
            </a:xfrm>
            <a:prstGeom prst="rect">
              <a:avLst/>
            </a:prstGeom>
            <a:solidFill>
              <a:srgbClr val="FFFFFF"/>
            </a:solidFill>
            <a:ln w="38100">
              <a:solidFill>
                <a:srgbClr val="000000"/>
              </a:solidFill>
              <a:miter lim="800000"/>
            </a:ln>
          </p:spPr>
          <p:txBody>
            <a:bodyPr wrap="none" anchor="ct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endParaRPr lang="zh-CN" altLang="en-US" sz="2400">
                <a:latin typeface="楷体" panose="02010609060101010101" pitchFamily="49" charset="-122"/>
                <a:ea typeface="楷体" panose="02010609060101010101" pitchFamily="49" charset="-122"/>
              </a:endParaRPr>
            </a:p>
          </p:txBody>
        </p:sp>
        <p:sp>
          <p:nvSpPr>
            <p:cNvPr id="23" name="Line 72"/>
            <p:cNvSpPr>
              <a:spLocks noChangeShapeType="1"/>
            </p:cNvSpPr>
            <p:nvPr/>
          </p:nvSpPr>
          <p:spPr bwMode="auto">
            <a:xfrm>
              <a:off x="4128" y="864"/>
              <a:ext cx="720" cy="1"/>
            </a:xfrm>
            <a:prstGeom prst="line">
              <a:avLst/>
            </a:prstGeom>
            <a:noFill/>
            <a:ln w="38100">
              <a:solidFill>
                <a:srgbClr val="000000"/>
              </a:solidFill>
              <a:roun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24" name="Line 73"/>
            <p:cNvSpPr>
              <a:spLocks noChangeShapeType="1"/>
            </p:cNvSpPr>
            <p:nvPr/>
          </p:nvSpPr>
          <p:spPr bwMode="auto">
            <a:xfrm>
              <a:off x="4128" y="1200"/>
              <a:ext cx="720" cy="1"/>
            </a:xfrm>
            <a:prstGeom prst="line">
              <a:avLst/>
            </a:prstGeom>
            <a:noFill/>
            <a:ln w="38100">
              <a:solidFill>
                <a:srgbClr val="000000"/>
              </a:solidFill>
              <a:roun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grpSp>
      <p:sp>
        <p:nvSpPr>
          <p:cNvPr id="25" name="Text Box 74"/>
          <p:cNvSpPr txBox="1">
            <a:spLocks noChangeArrowheads="1"/>
          </p:cNvSpPr>
          <p:nvPr/>
        </p:nvSpPr>
        <p:spPr bwMode="auto">
          <a:xfrm>
            <a:off x="6722217" y="4253547"/>
            <a:ext cx="177231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2800" dirty="0">
                <a:latin typeface="楷体" panose="02010609060101010101" pitchFamily="49" charset="-122"/>
                <a:ea typeface="楷体" panose="02010609060101010101" pitchFamily="49" charset="-122"/>
              </a:rPr>
              <a:t>主存</a:t>
            </a:r>
            <a:endParaRPr lang="en-US" altLang="zh-CN" sz="2800" dirty="0">
              <a:latin typeface="楷体" panose="02010609060101010101" pitchFamily="49" charset="-122"/>
              <a:ea typeface="楷体" panose="02010609060101010101" pitchFamily="49" charset="-122"/>
            </a:endParaRPr>
          </a:p>
        </p:txBody>
      </p:sp>
      <p:sp>
        <p:nvSpPr>
          <p:cNvPr id="26" name="Text Box 74"/>
          <p:cNvSpPr txBox="1">
            <a:spLocks noChangeArrowheads="1"/>
          </p:cNvSpPr>
          <p:nvPr/>
        </p:nvSpPr>
        <p:spPr bwMode="auto">
          <a:xfrm>
            <a:off x="6751732" y="5283436"/>
            <a:ext cx="177231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2800" dirty="0">
                <a:latin typeface="楷体" panose="02010609060101010101" pitchFamily="49" charset="-122"/>
                <a:ea typeface="楷体" panose="02010609060101010101" pitchFamily="49" charset="-122"/>
              </a:rPr>
              <a:t>操作数</a:t>
            </a:r>
            <a:r>
              <a:rPr lang="en-US" altLang="zh-CN" sz="2800" dirty="0">
                <a:latin typeface="楷体" panose="02010609060101010101" pitchFamily="49" charset="-122"/>
                <a:ea typeface="楷体" panose="02010609060101010101" pitchFamily="49" charset="-122"/>
              </a:rPr>
              <a:t>S</a:t>
            </a:r>
            <a:endParaRPr lang="en-US" altLang="zh-CN" sz="2800" dirty="0">
              <a:latin typeface="楷体" panose="02010609060101010101" pitchFamily="49" charset="-122"/>
              <a:ea typeface="楷体" panose="02010609060101010101" pitchFamily="49" charset="-122"/>
            </a:endParaRPr>
          </a:p>
        </p:txBody>
      </p:sp>
      <p:sp>
        <p:nvSpPr>
          <p:cNvPr id="27" name="Text Box 74"/>
          <p:cNvSpPr txBox="1">
            <a:spLocks noChangeArrowheads="1"/>
          </p:cNvSpPr>
          <p:nvPr/>
        </p:nvSpPr>
        <p:spPr bwMode="auto">
          <a:xfrm>
            <a:off x="5262589" y="5168236"/>
            <a:ext cx="121323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dirty="0">
                <a:latin typeface="楷体" panose="02010609060101010101" pitchFamily="49" charset="-122"/>
                <a:ea typeface="楷体" panose="02010609060101010101" pitchFamily="49" charset="-122"/>
              </a:rPr>
              <a:t>D=</a:t>
            </a:r>
            <a:r>
              <a:rPr lang="en-US" altLang="zh-CN" sz="2800" dirty="0" err="1">
                <a:latin typeface="楷体" panose="02010609060101010101" pitchFamily="49" charset="-122"/>
                <a:ea typeface="楷体" panose="02010609060101010101" pitchFamily="49" charset="-122"/>
              </a:rPr>
              <a:t>A+d</a:t>
            </a:r>
            <a:endParaRPr lang="en-US" altLang="zh-CN" sz="2800" dirty="0">
              <a:latin typeface="楷体" panose="02010609060101010101" pitchFamily="49" charset="-122"/>
              <a:ea typeface="楷体" panose="02010609060101010101" pitchFamily="49" charset="-122"/>
            </a:endParaRPr>
          </a:p>
        </p:txBody>
      </p:sp>
      <p:sp>
        <p:nvSpPr>
          <p:cNvPr id="28" name="Text Box 74"/>
          <p:cNvSpPr txBox="1">
            <a:spLocks noChangeArrowheads="1"/>
          </p:cNvSpPr>
          <p:nvPr/>
        </p:nvSpPr>
        <p:spPr bwMode="auto">
          <a:xfrm>
            <a:off x="6320211" y="5323694"/>
            <a:ext cx="77892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800" dirty="0">
                <a:latin typeface="楷体" panose="02010609060101010101" pitchFamily="49" charset="-122"/>
                <a:ea typeface="楷体" panose="02010609060101010101" pitchFamily="49" charset="-122"/>
              </a:rPr>
              <a:t>D</a:t>
            </a:r>
            <a:endParaRPr lang="en-US" altLang="zh-CN" sz="2800" dirty="0">
              <a:latin typeface="楷体" panose="02010609060101010101" pitchFamily="49" charset="-122"/>
              <a:ea typeface="楷体" panose="02010609060101010101" pitchFamily="49" charset="-122"/>
            </a:endParaRPr>
          </a:p>
        </p:txBody>
      </p:sp>
      <p:grpSp>
        <p:nvGrpSpPr>
          <p:cNvPr id="29" name="组合 28"/>
          <p:cNvGrpSpPr/>
          <p:nvPr/>
        </p:nvGrpSpPr>
        <p:grpSpPr>
          <a:xfrm>
            <a:off x="358441" y="4421194"/>
            <a:ext cx="4071939" cy="531814"/>
            <a:chOff x="262071" y="3428995"/>
            <a:chExt cx="4071939" cy="531814"/>
          </a:xfrm>
        </p:grpSpPr>
        <p:grpSp>
          <p:nvGrpSpPr>
            <p:cNvPr id="33" name="Group 21"/>
            <p:cNvGrpSpPr/>
            <p:nvPr/>
          </p:nvGrpSpPr>
          <p:grpSpPr bwMode="auto">
            <a:xfrm>
              <a:off x="262071" y="3428995"/>
              <a:ext cx="4071939" cy="531814"/>
              <a:chOff x="1248" y="2208"/>
              <a:chExt cx="2565" cy="335"/>
            </a:xfrm>
          </p:grpSpPr>
          <p:sp>
            <p:nvSpPr>
              <p:cNvPr id="35" name="Text Box 22"/>
              <p:cNvSpPr txBox="1">
                <a:spLocks noChangeArrowheads="1"/>
              </p:cNvSpPr>
              <p:nvPr/>
            </p:nvSpPr>
            <p:spPr bwMode="auto">
              <a:xfrm>
                <a:off x="1248" y="2208"/>
                <a:ext cx="2565" cy="330"/>
              </a:xfrm>
              <a:prstGeom prst="rect">
                <a:avLst/>
              </a:prstGeom>
              <a:solidFill>
                <a:srgbClr val="FEFEFA"/>
              </a:solidFill>
              <a:ln w="38100">
                <a:solidFill>
                  <a:schemeClr val="tx1"/>
                </a:solidFill>
                <a:miter lim="800000"/>
                <a:headEnd type="none" w="sm" len="sm"/>
                <a:tailEnd type="none" w="sm" len="sm"/>
              </a:ln>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dirty="0">
                    <a:latin typeface="楷体" panose="02010609060101010101" pitchFamily="49" charset="-122"/>
                    <a:ea typeface="楷体" panose="02010609060101010101" pitchFamily="49" charset="-122"/>
                  </a:rPr>
                  <a:t> OP  </a:t>
                </a:r>
                <a:r>
                  <a:rPr lang="zh-CN" altLang="en-US" sz="2800" dirty="0">
                    <a:latin typeface="楷体" panose="02010609060101010101" pitchFamily="49" charset="-122"/>
                    <a:ea typeface="楷体" panose="02010609060101010101" pitchFamily="49" charset="-122"/>
                  </a:rPr>
                  <a:t>地址</a:t>
                </a:r>
                <a:r>
                  <a:rPr lang="en-US" altLang="zh-CN" sz="2800" dirty="0">
                    <a:latin typeface="楷体" panose="02010609060101010101" pitchFamily="49" charset="-122"/>
                    <a:ea typeface="楷体" panose="02010609060101010101" pitchFamily="49" charset="-122"/>
                  </a:rPr>
                  <a:t>1   PC    d</a:t>
                </a:r>
                <a:endParaRPr lang="en-US" altLang="zh-CN" sz="2800" dirty="0">
                  <a:latin typeface="楷体" panose="02010609060101010101" pitchFamily="49" charset="-122"/>
                  <a:ea typeface="楷体" panose="02010609060101010101" pitchFamily="49" charset="-122"/>
                </a:endParaRPr>
              </a:p>
            </p:txBody>
          </p:sp>
          <p:sp>
            <p:nvSpPr>
              <p:cNvPr id="36" name="Line 23"/>
              <p:cNvSpPr>
                <a:spLocks noChangeShapeType="1"/>
              </p:cNvSpPr>
              <p:nvPr/>
            </p:nvSpPr>
            <p:spPr bwMode="auto">
              <a:xfrm flipH="1">
                <a:off x="1755" y="2208"/>
                <a:ext cx="0" cy="335"/>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sz="2800">
                  <a:latin typeface="楷体" panose="02010609060101010101" pitchFamily="49" charset="-122"/>
                  <a:ea typeface="楷体" panose="02010609060101010101" pitchFamily="49" charset="-122"/>
                </a:endParaRPr>
              </a:p>
            </p:txBody>
          </p:sp>
          <p:sp>
            <p:nvSpPr>
              <p:cNvPr id="37" name="Line 24"/>
              <p:cNvSpPr>
                <a:spLocks noChangeShapeType="1"/>
              </p:cNvSpPr>
              <p:nvPr/>
            </p:nvSpPr>
            <p:spPr bwMode="auto">
              <a:xfrm flipH="1">
                <a:off x="2546" y="2208"/>
                <a:ext cx="0" cy="33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sz="2800">
                  <a:latin typeface="楷体" panose="02010609060101010101" pitchFamily="49" charset="-122"/>
                  <a:ea typeface="楷体" panose="02010609060101010101" pitchFamily="49" charset="-122"/>
                </a:endParaRPr>
              </a:p>
            </p:txBody>
          </p:sp>
        </p:grpSp>
        <p:sp>
          <p:nvSpPr>
            <p:cNvPr id="34" name="Line 24"/>
            <p:cNvSpPr>
              <a:spLocks noChangeShapeType="1"/>
            </p:cNvSpPr>
            <p:nvPr/>
          </p:nvSpPr>
          <p:spPr bwMode="auto">
            <a:xfrm flipH="1">
              <a:off x="3378428" y="3436933"/>
              <a:ext cx="0" cy="523876"/>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sz="2800">
                <a:latin typeface="楷体" panose="02010609060101010101" pitchFamily="49" charset="-122"/>
                <a:ea typeface="楷体" panose="02010609060101010101" pitchFamily="49" charset="-122"/>
              </a:endParaRPr>
            </a:p>
          </p:txBody>
        </p:sp>
      </p:grpSp>
      <p:sp>
        <p:nvSpPr>
          <p:cNvPr id="38" name="Line 78"/>
          <p:cNvSpPr>
            <a:spLocks noChangeShapeType="1"/>
          </p:cNvSpPr>
          <p:nvPr/>
        </p:nvSpPr>
        <p:spPr bwMode="auto">
          <a:xfrm>
            <a:off x="2022806" y="5285484"/>
            <a:ext cx="1718" cy="368584"/>
          </a:xfrm>
          <a:prstGeom prst="line">
            <a:avLst/>
          </a:prstGeom>
          <a:noFill/>
          <a:ln w="38100">
            <a:solidFill>
              <a:srgbClr val="000000"/>
            </a:solidFill>
            <a:round/>
            <a:headEnd type="none" w="med" len="med"/>
            <a:tailEnd type="triangle" w="med" len="me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39" name="Line 78"/>
          <p:cNvSpPr>
            <a:spLocks noChangeShapeType="1"/>
          </p:cNvSpPr>
          <p:nvPr/>
        </p:nvSpPr>
        <p:spPr bwMode="auto">
          <a:xfrm flipH="1" flipV="1">
            <a:off x="2022808" y="5304641"/>
            <a:ext cx="897064" cy="2381"/>
          </a:xfrm>
          <a:prstGeom prst="line">
            <a:avLst/>
          </a:prstGeom>
          <a:noFill/>
          <a:ln w="38100">
            <a:solidFill>
              <a:srgbClr val="000000"/>
            </a:solidFill>
            <a:round/>
            <a:headEnd type="none" w="med" len="med"/>
            <a:tailEnd type="none" w="med" len="me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40" name="Line 78"/>
          <p:cNvSpPr>
            <a:spLocks noChangeShapeType="1"/>
          </p:cNvSpPr>
          <p:nvPr/>
        </p:nvSpPr>
        <p:spPr bwMode="auto">
          <a:xfrm flipH="1">
            <a:off x="3877135" y="4940564"/>
            <a:ext cx="2" cy="368584"/>
          </a:xfrm>
          <a:prstGeom prst="line">
            <a:avLst/>
          </a:prstGeom>
          <a:noFill/>
          <a:ln w="38100">
            <a:solidFill>
              <a:srgbClr val="000000"/>
            </a:solidFill>
            <a:round/>
            <a:headEnd type="none" w="med" len="med"/>
            <a:tailEnd type="none" w="med" len="me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41" name="Line 78"/>
          <p:cNvSpPr>
            <a:spLocks noChangeShapeType="1"/>
          </p:cNvSpPr>
          <p:nvPr/>
        </p:nvSpPr>
        <p:spPr bwMode="auto">
          <a:xfrm>
            <a:off x="3865891" y="5302117"/>
            <a:ext cx="810530" cy="7031"/>
          </a:xfrm>
          <a:prstGeom prst="line">
            <a:avLst/>
          </a:prstGeom>
          <a:noFill/>
          <a:ln w="38100">
            <a:solidFill>
              <a:srgbClr val="000000"/>
            </a:solidFill>
            <a:round/>
            <a:headEnd type="none" w="med" len="med"/>
            <a:tailEnd type="triangle" w="med" len="me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42" name="Line 78"/>
          <p:cNvSpPr>
            <a:spLocks noChangeShapeType="1"/>
          </p:cNvSpPr>
          <p:nvPr/>
        </p:nvSpPr>
        <p:spPr bwMode="auto">
          <a:xfrm>
            <a:off x="3482730" y="5794894"/>
            <a:ext cx="1185639" cy="0"/>
          </a:xfrm>
          <a:prstGeom prst="line">
            <a:avLst/>
          </a:prstGeom>
          <a:noFill/>
          <a:ln w="38100">
            <a:solidFill>
              <a:srgbClr val="000000"/>
            </a:solidFill>
            <a:round/>
            <a:headEnd type="none" w="med" len="med"/>
            <a:tailEnd type="triangle" w="med" len="me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43" name="Text Box 74"/>
          <p:cNvSpPr txBox="1">
            <a:spLocks noChangeArrowheads="1"/>
          </p:cNvSpPr>
          <p:nvPr/>
        </p:nvSpPr>
        <p:spPr bwMode="auto">
          <a:xfrm>
            <a:off x="4727329" y="4856220"/>
            <a:ext cx="474647" cy="1384995"/>
          </a:xfrm>
          <a:prstGeom prst="rect">
            <a:avLst/>
          </a:prstGeom>
          <a:solidFill>
            <a:schemeClr val="bg1"/>
          </a:solidFill>
          <a:ln w="38100">
            <a:solidFill>
              <a:schemeClr val="tx1"/>
            </a:solidFill>
          </a:ln>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algn="ctr">
              <a:spcBef>
                <a:spcPct val="50000"/>
              </a:spcBef>
            </a:pPr>
            <a:r>
              <a:rPr lang="zh-CN" altLang="en-US" sz="2800" dirty="0">
                <a:latin typeface="楷体" panose="02010609060101010101" pitchFamily="49" charset="-122"/>
                <a:ea typeface="楷体" panose="02010609060101010101" pitchFamily="49" charset="-122"/>
              </a:rPr>
              <a:t>加法器</a:t>
            </a:r>
            <a:r>
              <a:rPr lang="en-US" altLang="zh-CN" sz="2800" dirty="0">
                <a:latin typeface="楷体" panose="02010609060101010101" pitchFamily="49" charset="-122"/>
                <a:ea typeface="楷体" panose="02010609060101010101" pitchFamily="49" charset="-122"/>
              </a:rPr>
              <a:t> </a:t>
            </a:r>
            <a:endParaRPr lang="en-US" altLang="zh-CN" sz="2800" dirty="0">
              <a:latin typeface="楷体" panose="02010609060101010101" pitchFamily="49" charset="-122"/>
              <a:ea typeface="楷体" panose="020106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wipe(left)">
                                      <p:cBhvr>
                                        <p:cTn id="7" dur="500"/>
                                        <p:tgtEl>
                                          <p:spTgt spid="1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4">
                                            <p:txEl>
                                              <p:pRg st="1" end="1"/>
                                            </p:txEl>
                                          </p:spTgt>
                                        </p:tgtEl>
                                        <p:attrNameLst>
                                          <p:attrName>style.visibility</p:attrName>
                                        </p:attrNameLst>
                                      </p:cBhvr>
                                      <p:to>
                                        <p:strVal val="visible"/>
                                      </p:to>
                                    </p:set>
                                    <p:animEffect transition="in" filter="wipe(left)">
                                      <p:cBhvr>
                                        <p:cTn id="12" dur="500"/>
                                        <p:tgtEl>
                                          <p:spTgt spid="1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4">
                                            <p:txEl>
                                              <p:pRg st="2" end="2"/>
                                            </p:txEl>
                                          </p:spTgt>
                                        </p:tgtEl>
                                        <p:attrNameLst>
                                          <p:attrName>style.visibility</p:attrName>
                                        </p:attrNameLst>
                                      </p:cBhvr>
                                      <p:to>
                                        <p:strVal val="visible"/>
                                      </p:to>
                                    </p:set>
                                    <p:animEffect transition="in" filter="wipe(left)">
                                      <p:cBhvr>
                                        <p:cTn id="17" dur="500"/>
                                        <p:tgtEl>
                                          <p:spTgt spid="1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9"/>
                                        </p:tgtEl>
                                        <p:attrNameLst>
                                          <p:attrName>style.visibility</p:attrName>
                                        </p:attrNameLst>
                                      </p:cBhvr>
                                      <p:to>
                                        <p:strVal val="visible"/>
                                      </p:to>
                                    </p:set>
                                    <p:animEffect transition="in" filter="wipe(left)">
                                      <p:cBhvr>
                                        <p:cTn id="22" dur="500"/>
                                        <p:tgtEl>
                                          <p:spTgt spid="2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wipe(up)">
                                      <p:cBhvr>
                                        <p:cTn id="27" dur="500"/>
                                        <p:tgtEl>
                                          <p:spTgt spid="13"/>
                                        </p:tgtEl>
                                      </p:cBhvr>
                                    </p:animEffect>
                                  </p:childTnLst>
                                </p:cTn>
                              </p:par>
                            </p:childTnLst>
                          </p:cTn>
                        </p:par>
                        <p:par>
                          <p:cTn id="28" fill="hold">
                            <p:stCondLst>
                              <p:cond delay="500"/>
                            </p:stCondLst>
                            <p:childTnLst>
                              <p:par>
                                <p:cTn id="29" presetID="22" presetClass="entr" presetSubtype="2" fill="hold" nodeType="afterEffect">
                                  <p:stCondLst>
                                    <p:cond delay="0"/>
                                  </p:stCondLst>
                                  <p:childTnLst>
                                    <p:set>
                                      <p:cBhvr>
                                        <p:cTn id="30" dur="1" fill="hold">
                                          <p:stCondLst>
                                            <p:cond delay="0"/>
                                          </p:stCondLst>
                                        </p:cTn>
                                        <p:tgtEl>
                                          <p:spTgt spid="39"/>
                                        </p:tgtEl>
                                        <p:attrNameLst>
                                          <p:attrName>style.visibility</p:attrName>
                                        </p:attrNameLst>
                                      </p:cBhvr>
                                      <p:to>
                                        <p:strVal val="visible"/>
                                      </p:to>
                                    </p:set>
                                    <p:animEffect transition="in" filter="wipe(right)">
                                      <p:cBhvr>
                                        <p:cTn id="31" dur="500"/>
                                        <p:tgtEl>
                                          <p:spTgt spid="39"/>
                                        </p:tgtEl>
                                      </p:cBhvr>
                                    </p:animEffect>
                                  </p:childTnLst>
                                </p:cTn>
                              </p:par>
                            </p:childTnLst>
                          </p:cTn>
                        </p:par>
                        <p:par>
                          <p:cTn id="32" fill="hold">
                            <p:stCondLst>
                              <p:cond delay="1000"/>
                            </p:stCondLst>
                            <p:childTnLst>
                              <p:par>
                                <p:cTn id="33" presetID="22" presetClass="entr" presetSubtype="1" fill="hold" nodeType="afterEffect">
                                  <p:stCondLst>
                                    <p:cond delay="0"/>
                                  </p:stCondLst>
                                  <p:childTnLst>
                                    <p:set>
                                      <p:cBhvr>
                                        <p:cTn id="34" dur="1" fill="hold">
                                          <p:stCondLst>
                                            <p:cond delay="0"/>
                                          </p:stCondLst>
                                        </p:cTn>
                                        <p:tgtEl>
                                          <p:spTgt spid="38"/>
                                        </p:tgtEl>
                                        <p:attrNameLst>
                                          <p:attrName>style.visibility</p:attrName>
                                        </p:attrNameLst>
                                      </p:cBhvr>
                                      <p:to>
                                        <p:strVal val="visible"/>
                                      </p:to>
                                    </p:set>
                                    <p:animEffect transition="in" filter="wipe(up)">
                                      <p:cBhvr>
                                        <p:cTn id="35" dur="500"/>
                                        <p:tgtEl>
                                          <p:spTgt spid="38"/>
                                        </p:tgtEl>
                                      </p:cBhvr>
                                    </p:animEffect>
                                  </p:childTnLst>
                                </p:cTn>
                              </p:par>
                            </p:childTnLst>
                          </p:cTn>
                        </p:par>
                        <p:par>
                          <p:cTn id="36" fill="hold">
                            <p:stCondLst>
                              <p:cond delay="1500"/>
                            </p:stCondLst>
                            <p:childTnLst>
                              <p:par>
                                <p:cTn id="37" presetID="22" presetClass="entr" presetSubtype="8" fill="hold" grpId="0" nodeType="afterEffect">
                                  <p:stCondLst>
                                    <p:cond delay="0"/>
                                  </p:stCondLst>
                                  <p:childTnLst>
                                    <p:set>
                                      <p:cBhvr>
                                        <p:cTn id="38" dur="1" fill="hold">
                                          <p:stCondLst>
                                            <p:cond delay="0"/>
                                          </p:stCondLst>
                                        </p:cTn>
                                        <p:tgtEl>
                                          <p:spTgt spid="16"/>
                                        </p:tgtEl>
                                        <p:attrNameLst>
                                          <p:attrName>style.visibility</p:attrName>
                                        </p:attrNameLst>
                                      </p:cBhvr>
                                      <p:to>
                                        <p:strVal val="visible"/>
                                      </p:to>
                                    </p:set>
                                    <p:animEffect transition="in" filter="wipe(left)">
                                      <p:cBhvr>
                                        <p:cTn id="39" dur="500"/>
                                        <p:tgtEl>
                                          <p:spTgt spid="16"/>
                                        </p:tgtEl>
                                      </p:cBhvr>
                                    </p:animEffect>
                                  </p:childTnLst>
                                </p:cTn>
                              </p:par>
                            </p:childTnLst>
                          </p:cTn>
                        </p:par>
                        <p:par>
                          <p:cTn id="40" fill="hold">
                            <p:stCondLst>
                              <p:cond delay="2000"/>
                            </p:stCondLst>
                            <p:childTnLst>
                              <p:par>
                                <p:cTn id="41" presetID="22" presetClass="entr" presetSubtype="8" fill="hold" grpId="0" nodeType="afterEffect">
                                  <p:stCondLst>
                                    <p:cond delay="0"/>
                                  </p:stCondLst>
                                  <p:childTnLst>
                                    <p:set>
                                      <p:cBhvr>
                                        <p:cTn id="42" dur="1" fill="hold">
                                          <p:stCondLst>
                                            <p:cond delay="0"/>
                                          </p:stCondLst>
                                        </p:cTn>
                                        <p:tgtEl>
                                          <p:spTgt spid="18"/>
                                        </p:tgtEl>
                                        <p:attrNameLst>
                                          <p:attrName>style.visibility</p:attrName>
                                        </p:attrNameLst>
                                      </p:cBhvr>
                                      <p:to>
                                        <p:strVal val="visible"/>
                                      </p:to>
                                    </p:set>
                                    <p:animEffect transition="in" filter="wipe(left)">
                                      <p:cBhvr>
                                        <p:cTn id="43" dur="500"/>
                                        <p:tgtEl>
                                          <p:spTgt spid="18"/>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1" fill="hold" nodeType="clickEffect">
                                  <p:stCondLst>
                                    <p:cond delay="0"/>
                                  </p:stCondLst>
                                  <p:childTnLst>
                                    <p:set>
                                      <p:cBhvr>
                                        <p:cTn id="47" dur="1" fill="hold">
                                          <p:stCondLst>
                                            <p:cond delay="0"/>
                                          </p:stCondLst>
                                        </p:cTn>
                                        <p:tgtEl>
                                          <p:spTgt spid="40"/>
                                        </p:tgtEl>
                                        <p:attrNameLst>
                                          <p:attrName>style.visibility</p:attrName>
                                        </p:attrNameLst>
                                      </p:cBhvr>
                                      <p:to>
                                        <p:strVal val="visible"/>
                                      </p:to>
                                    </p:set>
                                    <p:animEffect transition="in" filter="wipe(up)">
                                      <p:cBhvr>
                                        <p:cTn id="48" dur="500"/>
                                        <p:tgtEl>
                                          <p:spTgt spid="40"/>
                                        </p:tgtEl>
                                      </p:cBhvr>
                                    </p:animEffect>
                                  </p:childTnLst>
                                </p:cTn>
                              </p:par>
                            </p:childTnLst>
                          </p:cTn>
                        </p:par>
                        <p:par>
                          <p:cTn id="49" fill="hold">
                            <p:stCondLst>
                              <p:cond delay="500"/>
                            </p:stCondLst>
                            <p:childTnLst>
                              <p:par>
                                <p:cTn id="50" presetID="22" presetClass="entr" presetSubtype="1" fill="hold" nodeType="afterEffect">
                                  <p:stCondLst>
                                    <p:cond delay="0"/>
                                  </p:stCondLst>
                                  <p:childTnLst>
                                    <p:set>
                                      <p:cBhvr>
                                        <p:cTn id="51" dur="1" fill="hold">
                                          <p:stCondLst>
                                            <p:cond delay="0"/>
                                          </p:stCondLst>
                                        </p:cTn>
                                        <p:tgtEl>
                                          <p:spTgt spid="41"/>
                                        </p:tgtEl>
                                        <p:attrNameLst>
                                          <p:attrName>style.visibility</p:attrName>
                                        </p:attrNameLst>
                                      </p:cBhvr>
                                      <p:to>
                                        <p:strVal val="visible"/>
                                      </p:to>
                                    </p:set>
                                    <p:animEffect transition="in" filter="wipe(up)">
                                      <p:cBhvr>
                                        <p:cTn id="52" dur="500"/>
                                        <p:tgtEl>
                                          <p:spTgt spid="41"/>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1" fill="hold" nodeType="clickEffect">
                                  <p:stCondLst>
                                    <p:cond delay="0"/>
                                  </p:stCondLst>
                                  <p:childTnLst>
                                    <p:set>
                                      <p:cBhvr>
                                        <p:cTn id="56" dur="1" fill="hold">
                                          <p:stCondLst>
                                            <p:cond delay="0"/>
                                          </p:stCondLst>
                                        </p:cTn>
                                        <p:tgtEl>
                                          <p:spTgt spid="42"/>
                                        </p:tgtEl>
                                        <p:attrNameLst>
                                          <p:attrName>style.visibility</p:attrName>
                                        </p:attrNameLst>
                                      </p:cBhvr>
                                      <p:to>
                                        <p:strVal val="visible"/>
                                      </p:to>
                                    </p:set>
                                    <p:animEffect transition="in" filter="wipe(up)">
                                      <p:cBhvr>
                                        <p:cTn id="57" dur="500"/>
                                        <p:tgtEl>
                                          <p:spTgt spid="42"/>
                                        </p:tgtEl>
                                      </p:cBhvr>
                                    </p:animEffect>
                                  </p:childTnLst>
                                </p:cTn>
                              </p:par>
                            </p:childTnLst>
                          </p:cTn>
                        </p:par>
                        <p:par>
                          <p:cTn id="58" fill="hold">
                            <p:stCondLst>
                              <p:cond delay="500"/>
                            </p:stCondLst>
                            <p:childTnLst>
                              <p:par>
                                <p:cTn id="59" presetID="22" presetClass="entr" presetSubtype="8" fill="hold" grpId="0" nodeType="afterEffect">
                                  <p:stCondLst>
                                    <p:cond delay="0"/>
                                  </p:stCondLst>
                                  <p:childTnLst>
                                    <p:set>
                                      <p:cBhvr>
                                        <p:cTn id="60" dur="1" fill="hold">
                                          <p:stCondLst>
                                            <p:cond delay="0"/>
                                          </p:stCondLst>
                                        </p:cTn>
                                        <p:tgtEl>
                                          <p:spTgt spid="43"/>
                                        </p:tgtEl>
                                        <p:attrNameLst>
                                          <p:attrName>style.visibility</p:attrName>
                                        </p:attrNameLst>
                                      </p:cBhvr>
                                      <p:to>
                                        <p:strVal val="visible"/>
                                      </p:to>
                                    </p:set>
                                    <p:animEffect transition="in" filter="wipe(left)">
                                      <p:cBhvr>
                                        <p:cTn id="61" dur="500"/>
                                        <p:tgtEl>
                                          <p:spTgt spid="43"/>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1" fill="hold" grpId="0" nodeType="clickEffect">
                                  <p:stCondLst>
                                    <p:cond delay="0"/>
                                  </p:stCondLst>
                                  <p:childTnLst>
                                    <p:set>
                                      <p:cBhvr>
                                        <p:cTn id="65" dur="1" fill="hold">
                                          <p:stCondLst>
                                            <p:cond delay="0"/>
                                          </p:stCondLst>
                                        </p:cTn>
                                        <p:tgtEl>
                                          <p:spTgt spid="25"/>
                                        </p:tgtEl>
                                        <p:attrNameLst>
                                          <p:attrName>style.visibility</p:attrName>
                                        </p:attrNameLst>
                                      </p:cBhvr>
                                      <p:to>
                                        <p:strVal val="visible"/>
                                      </p:to>
                                    </p:set>
                                    <p:animEffect transition="in" filter="wipe(up)">
                                      <p:cBhvr>
                                        <p:cTn id="66" dur="500"/>
                                        <p:tgtEl>
                                          <p:spTgt spid="25"/>
                                        </p:tgtEl>
                                      </p:cBhvr>
                                    </p:animEffect>
                                  </p:childTnLst>
                                </p:cTn>
                              </p:par>
                            </p:childTnLst>
                          </p:cTn>
                        </p:par>
                        <p:par>
                          <p:cTn id="67" fill="hold">
                            <p:stCondLst>
                              <p:cond delay="500"/>
                            </p:stCondLst>
                            <p:childTnLst>
                              <p:par>
                                <p:cTn id="68" presetID="22" presetClass="entr" presetSubtype="1" fill="hold" nodeType="afterEffect">
                                  <p:stCondLst>
                                    <p:cond delay="0"/>
                                  </p:stCondLst>
                                  <p:childTnLst>
                                    <p:set>
                                      <p:cBhvr>
                                        <p:cTn id="69" dur="1" fill="hold">
                                          <p:stCondLst>
                                            <p:cond delay="0"/>
                                          </p:stCondLst>
                                        </p:cTn>
                                        <p:tgtEl>
                                          <p:spTgt spid="19"/>
                                        </p:tgtEl>
                                        <p:attrNameLst>
                                          <p:attrName>style.visibility</p:attrName>
                                        </p:attrNameLst>
                                      </p:cBhvr>
                                      <p:to>
                                        <p:strVal val="visible"/>
                                      </p:to>
                                    </p:set>
                                    <p:animEffect transition="in" filter="wipe(up)">
                                      <p:cBhvr>
                                        <p:cTn id="70" dur="500"/>
                                        <p:tgtEl>
                                          <p:spTgt spid="19"/>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8" fill="hold" grpId="0" nodeType="clickEffect">
                                  <p:stCondLst>
                                    <p:cond delay="0"/>
                                  </p:stCondLst>
                                  <p:childTnLst>
                                    <p:set>
                                      <p:cBhvr>
                                        <p:cTn id="74" dur="1" fill="hold">
                                          <p:stCondLst>
                                            <p:cond delay="0"/>
                                          </p:stCondLst>
                                        </p:cTn>
                                        <p:tgtEl>
                                          <p:spTgt spid="27"/>
                                        </p:tgtEl>
                                        <p:attrNameLst>
                                          <p:attrName>style.visibility</p:attrName>
                                        </p:attrNameLst>
                                      </p:cBhvr>
                                      <p:to>
                                        <p:strVal val="visible"/>
                                      </p:to>
                                    </p:set>
                                    <p:animEffect transition="in" filter="wipe(left)">
                                      <p:cBhvr>
                                        <p:cTn id="75" dur="500"/>
                                        <p:tgtEl>
                                          <p:spTgt spid="27"/>
                                        </p:tgtEl>
                                      </p:cBhvr>
                                    </p:animEffect>
                                  </p:childTnLst>
                                </p:cTn>
                              </p:par>
                              <p:par>
                                <p:cTn id="76" presetID="22" presetClass="entr" presetSubtype="8" fill="hold" nodeType="withEffect">
                                  <p:stCondLst>
                                    <p:cond delay="0"/>
                                  </p:stCondLst>
                                  <p:childTnLst>
                                    <p:set>
                                      <p:cBhvr>
                                        <p:cTn id="77" dur="1" fill="hold">
                                          <p:stCondLst>
                                            <p:cond delay="0"/>
                                          </p:stCondLst>
                                        </p:cTn>
                                        <p:tgtEl>
                                          <p:spTgt spid="15"/>
                                        </p:tgtEl>
                                        <p:attrNameLst>
                                          <p:attrName>style.visibility</p:attrName>
                                        </p:attrNameLst>
                                      </p:cBhvr>
                                      <p:to>
                                        <p:strVal val="visible"/>
                                      </p:to>
                                    </p:set>
                                    <p:animEffect transition="in" filter="wipe(left)">
                                      <p:cBhvr>
                                        <p:cTn id="78" dur="500"/>
                                        <p:tgtEl>
                                          <p:spTgt spid="15"/>
                                        </p:tgtEl>
                                      </p:cBhvr>
                                    </p:animEffect>
                                  </p:childTnLst>
                                </p:cTn>
                              </p:par>
                            </p:childTnLst>
                          </p:cTn>
                        </p:par>
                        <p:par>
                          <p:cTn id="79" fill="hold">
                            <p:stCondLst>
                              <p:cond delay="500"/>
                            </p:stCondLst>
                            <p:childTnLst>
                              <p:par>
                                <p:cTn id="80" presetID="22" presetClass="entr" presetSubtype="8" fill="hold" grpId="0" nodeType="afterEffect">
                                  <p:stCondLst>
                                    <p:cond delay="0"/>
                                  </p:stCondLst>
                                  <p:childTnLst>
                                    <p:set>
                                      <p:cBhvr>
                                        <p:cTn id="81" dur="1" fill="hold">
                                          <p:stCondLst>
                                            <p:cond delay="0"/>
                                          </p:stCondLst>
                                        </p:cTn>
                                        <p:tgtEl>
                                          <p:spTgt spid="28"/>
                                        </p:tgtEl>
                                        <p:attrNameLst>
                                          <p:attrName>style.visibility</p:attrName>
                                        </p:attrNameLst>
                                      </p:cBhvr>
                                      <p:to>
                                        <p:strVal val="visible"/>
                                      </p:to>
                                    </p:set>
                                    <p:animEffect transition="in" filter="wipe(left)">
                                      <p:cBhvr>
                                        <p:cTn id="82" dur="500"/>
                                        <p:tgtEl>
                                          <p:spTgt spid="28"/>
                                        </p:tgtEl>
                                      </p:cBhvr>
                                    </p:animEffect>
                                  </p:childTnLst>
                                </p:cTn>
                              </p:par>
                            </p:childTnLst>
                          </p:cTn>
                        </p:par>
                        <p:par>
                          <p:cTn id="83" fill="hold">
                            <p:stCondLst>
                              <p:cond delay="1000"/>
                            </p:stCondLst>
                            <p:childTnLst>
                              <p:par>
                                <p:cTn id="84" presetID="22" presetClass="entr" presetSubtype="8" fill="hold" grpId="0" nodeType="afterEffect">
                                  <p:stCondLst>
                                    <p:cond delay="0"/>
                                  </p:stCondLst>
                                  <p:childTnLst>
                                    <p:set>
                                      <p:cBhvr>
                                        <p:cTn id="85" dur="1" fill="hold">
                                          <p:stCondLst>
                                            <p:cond delay="0"/>
                                          </p:stCondLst>
                                        </p:cTn>
                                        <p:tgtEl>
                                          <p:spTgt spid="26"/>
                                        </p:tgtEl>
                                        <p:attrNameLst>
                                          <p:attrName>style.visibility</p:attrName>
                                        </p:attrNameLst>
                                      </p:cBhvr>
                                      <p:to>
                                        <p:strVal val="visible"/>
                                      </p:to>
                                    </p:set>
                                    <p:animEffect transition="in" filter="wipe(left)">
                                      <p:cBhvr>
                                        <p:cTn id="86"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P spid="16" grpId="0"/>
      <p:bldP spid="18" grpId="0" animBg="1"/>
      <p:bldP spid="25" grpId="0"/>
      <p:bldP spid="26" grpId="0"/>
      <p:bldP spid="27" grpId="0"/>
      <p:bldP spid="28" grpId="0"/>
      <p:bldP spid="43" grpId="0" animBg="1"/>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9165780" cy="6909474"/>
          </a:xfrm>
          <a:prstGeom prst="rect">
            <a:avLst/>
          </a:prstGeom>
        </p:spPr>
      </p:pic>
      <p:sp>
        <p:nvSpPr>
          <p:cNvPr id="22" name="矩形 21"/>
          <p:cNvSpPr/>
          <p:nvPr/>
        </p:nvSpPr>
        <p:spPr>
          <a:xfrm>
            <a:off x="-7936" y="8443"/>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dirty="0"/>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1" i="0" u="none" strike="noStrike" kern="1200" cap="none" spc="0" normalizeH="0" baseline="0" noProof="0" dirty="0">
                <a:ln>
                  <a:noFill/>
                </a:ln>
                <a:solidFill>
                  <a:prstClr val="white"/>
                </a:solidFill>
                <a:effectLst/>
                <a:uLnTx/>
                <a:uFillTx/>
                <a:latin typeface="隶书" panose="02010509060101010101" pitchFamily="49" charset="-122"/>
                <a:ea typeface="隶书" panose="02010509060101010101" pitchFamily="49" charset="-122"/>
                <a:cs typeface="+mn-cs"/>
              </a:rPr>
              <a:t>二、寻址方式</a:t>
            </a:r>
            <a:endParaRPr kumimoji="0" lang="zh-CN" altLang="en-US" sz="2800" b="1" i="0" u="none" strike="noStrike" kern="1200" cap="none" spc="0" normalizeH="0" baseline="0" noProof="0" dirty="0">
              <a:ln>
                <a:noFill/>
              </a:ln>
              <a:solidFill>
                <a:prstClr val="white"/>
              </a:solidFill>
              <a:effectLst/>
              <a:uLnTx/>
              <a:uFillTx/>
              <a:latin typeface="隶书" panose="02010509060101010101" pitchFamily="49" charset="-122"/>
              <a:ea typeface="隶书" panose="02010509060101010101" pitchFamily="49" charset="-122"/>
              <a:cs typeface="+mn-cs"/>
            </a:endParaRPr>
          </a:p>
        </p:txBody>
      </p:sp>
      <p:cxnSp>
        <p:nvCxnSpPr>
          <p:cNvPr id="31" name="直接连接符 30"/>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defRPr/>
            </a:pPr>
            <a:fld id="{1C6E6FFC-A72B-47C7-996B-04A4900BDF1F}" type="datetime1">
              <a:rPr kumimoji="0" lang="zh-CN" altLang="en-US" sz="1200" b="0" i="0" u="none" strike="noStrike" kern="1200" cap="none" spc="0" normalizeH="0" baseline="0" noProof="0" smtClean="0">
                <a:ln>
                  <a:noFill/>
                </a:ln>
                <a:solidFill>
                  <a:prstClr val="black">
                    <a:tint val="75000"/>
                  </a:prstClr>
                </a:solidFill>
                <a:effectLst/>
                <a:uLnTx/>
                <a:uFillTx/>
                <a:latin typeface="Calibri" panose="020F0502020204030204"/>
                <a:ea typeface="等线" panose="02010600030101010101" pitchFamily="2" charset="-122"/>
                <a:cs typeface="+mn-cs"/>
              </a:rPr>
            </a:fld>
            <a:endParaRPr kumimoji="0" lang="zh-CN" altLang="en-US" sz="1200" b="0" i="0" u="none" strike="noStrike" kern="1200" cap="none" spc="0" normalizeH="0" baseline="0" noProof="0" dirty="0">
              <a:ln>
                <a:noFill/>
              </a:ln>
              <a:solidFill>
                <a:prstClr val="black">
                  <a:tint val="75000"/>
                </a:prstClr>
              </a:solidFill>
              <a:effectLst/>
              <a:uLnTx/>
              <a:uFillTx/>
              <a:latin typeface="Calibri" panose="020F0502020204030204"/>
              <a:ea typeface="等线"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rPr>
              <a:t>计算机组成原理</a:t>
            </a:r>
            <a:r>
              <a:rPr kumimoji="0" lang="en-US" altLang="zh-CN" sz="12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rPr>
              <a:t>--</a:t>
            </a:r>
            <a:r>
              <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rPr>
              <a:t>第二章 指令系统</a:t>
            </a:r>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endParaRPr>
          </a:p>
        </p:txBody>
      </p:sp>
      <p:sp>
        <p:nvSpPr>
          <p:cNvPr id="8" name="灯片编号占位符 7"/>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CD331227-691F-4B7F-8493-F4368ED92163}" type="slidenum">
              <a:rPr kumimoji="0" lang="zh-CN" altLang="en-US" sz="1200" b="0" i="0" u="none" strike="noStrike" kern="1200" cap="none" spc="0" normalizeH="0" baseline="0" noProof="0" smtClean="0">
                <a:ln>
                  <a:noFill/>
                </a:ln>
                <a:solidFill>
                  <a:prstClr val="black">
                    <a:tint val="75000"/>
                  </a:prstClr>
                </a:solidFill>
                <a:effectLst/>
                <a:uLnTx/>
                <a:uFillTx/>
                <a:latin typeface="Calibri" panose="020F0502020204030204"/>
                <a:ea typeface="等线" panose="02010600030101010101" pitchFamily="2" charset="-122"/>
                <a:cs typeface="+mn-cs"/>
              </a:rPr>
            </a:fld>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endParaRPr>
          </a:p>
        </p:txBody>
      </p:sp>
      <p:sp>
        <p:nvSpPr>
          <p:cNvPr id="17" name="Text Box 4"/>
          <p:cNvSpPr txBox="1"/>
          <p:nvPr/>
        </p:nvSpPr>
        <p:spPr>
          <a:xfrm>
            <a:off x="141423" y="815398"/>
            <a:ext cx="6723833" cy="637675"/>
          </a:xfrm>
          <a:prstGeom prst="rect">
            <a:avLst/>
          </a:prstGeom>
          <a:noFill/>
          <a:ln w="9525">
            <a:noFill/>
          </a:ln>
        </p:spPr>
        <p:txBody>
          <a:bodyPr wrap="square" anchor="t">
            <a:spAutoFit/>
          </a:bodyPr>
          <a:lstStyle/>
          <a:p>
            <a:pPr lvl="0">
              <a:lnSpc>
                <a:spcPct val="150000"/>
              </a:lnSpc>
            </a:pPr>
            <a:r>
              <a:rPr lang="zh-CN" altLang="en-US" sz="2800" b="1" dirty="0">
                <a:solidFill>
                  <a:srgbClr val="DF3C09"/>
                </a:solidFill>
                <a:latin typeface="楷体" panose="02010609060101010101" pitchFamily="49" charset="-122"/>
                <a:ea typeface="楷体" panose="02010609060101010101" pitchFamily="49" charset="-122"/>
              </a:rPr>
              <a:t>（</a:t>
            </a:r>
            <a:r>
              <a:rPr lang="en-US" altLang="zh-CN" sz="2800" b="1" dirty="0">
                <a:solidFill>
                  <a:srgbClr val="DF3C09"/>
                </a:solidFill>
                <a:latin typeface="楷体" panose="02010609060101010101" pitchFamily="49" charset="-122"/>
                <a:ea typeface="楷体" panose="02010609060101010101" pitchFamily="49" charset="-122"/>
              </a:rPr>
              <a:t>4</a:t>
            </a:r>
            <a:r>
              <a:rPr lang="zh-CN" altLang="en-US" sz="2800" b="1" dirty="0">
                <a:solidFill>
                  <a:srgbClr val="DF3C09"/>
                </a:solidFill>
                <a:latin typeface="楷体" panose="02010609060101010101" pitchFamily="49" charset="-122"/>
                <a:ea typeface="楷体" panose="02010609060101010101" pitchFamily="49" charset="-122"/>
              </a:rPr>
              <a:t>）变址、基址寻址及其变化</a:t>
            </a:r>
            <a:endParaRPr kumimoji="0" lang="en-US" altLang="zh-CN" sz="2800" b="1" i="0" u="none" strike="noStrike" kern="1200" cap="none" spc="0" normalizeH="0" baseline="0" noProof="0" dirty="0">
              <a:ln>
                <a:noFill/>
              </a:ln>
              <a:solidFill>
                <a:srgbClr val="DF3C09"/>
              </a:solidFill>
              <a:effectLst/>
              <a:uLnTx/>
              <a:uFillTx/>
              <a:latin typeface="楷体" panose="02010609060101010101" pitchFamily="49" charset="-122"/>
              <a:ea typeface="楷体" panose="02010609060101010101" pitchFamily="49" charset="-122"/>
              <a:cs typeface="+mn-cs"/>
            </a:endParaRPr>
          </a:p>
        </p:txBody>
      </p:sp>
      <p:sp>
        <p:nvSpPr>
          <p:cNvPr id="46" name="Line 78"/>
          <p:cNvSpPr>
            <a:spLocks noChangeShapeType="1"/>
          </p:cNvSpPr>
          <p:nvPr/>
        </p:nvSpPr>
        <p:spPr bwMode="auto">
          <a:xfrm>
            <a:off x="2134381" y="2340195"/>
            <a:ext cx="3702104" cy="279"/>
          </a:xfrm>
          <a:prstGeom prst="line">
            <a:avLst/>
          </a:prstGeom>
          <a:noFill/>
          <a:ln w="38100">
            <a:solidFill>
              <a:srgbClr val="000000"/>
            </a:solidFill>
            <a:round/>
            <a:tailEnd type="triangle" w="med" len="med"/>
          </a:ln>
          <a:extLst>
            <a:ext uri="{909E8E84-426E-40DD-AFC4-6F175D3DCCD1}">
              <a14:hiddenFill xmlns:a14="http://schemas.microsoft.com/office/drawing/2010/main">
                <a:noFill/>
              </a14:hiddenFill>
            </a:ext>
          </a:extLst>
        </p:spPr>
        <p:txBody>
          <a:bodyP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endParaRPr>
          </a:p>
        </p:txBody>
      </p:sp>
      <p:sp>
        <p:nvSpPr>
          <p:cNvPr id="47" name="Text Box 4"/>
          <p:cNvSpPr txBox="1"/>
          <p:nvPr/>
        </p:nvSpPr>
        <p:spPr>
          <a:xfrm>
            <a:off x="141424" y="1338557"/>
            <a:ext cx="2048810" cy="637675"/>
          </a:xfrm>
          <a:prstGeom prst="rect">
            <a:avLst/>
          </a:prstGeom>
          <a:noFill/>
          <a:ln w="9525">
            <a:noFill/>
          </a:ln>
        </p:spPr>
        <p:txBody>
          <a:bodyPr wrap="square" anchor="t">
            <a:spAutoFit/>
          </a:bodyPr>
          <a:lstStyle/>
          <a:p>
            <a:pPr lvl="0">
              <a:lnSpc>
                <a:spcPct val="150000"/>
              </a:lnSpc>
            </a:pPr>
            <a:r>
              <a:rPr lang="zh-CN" altLang="en-US" sz="2800" b="1" dirty="0">
                <a:solidFill>
                  <a:srgbClr val="0563C1"/>
                </a:solidFill>
                <a:latin typeface="楷体" panose="02010609060101010101" pitchFamily="49" charset="-122"/>
                <a:ea typeface="楷体" panose="02010609060101010101" pitchFamily="49" charset="-122"/>
              </a:rPr>
              <a:t>寻址过程</a:t>
            </a:r>
            <a:r>
              <a:rPr lang="zh-CN" altLang="en-US" sz="2800" b="1" dirty="0">
                <a:solidFill>
                  <a:prstClr val="black"/>
                </a:solidFill>
                <a:latin typeface="楷体" panose="02010609060101010101" pitchFamily="49" charset="-122"/>
                <a:ea typeface="楷体" panose="02010609060101010101" pitchFamily="49" charset="-122"/>
              </a:rPr>
              <a:t>：</a:t>
            </a:r>
            <a:endParaRPr lang="en-US" altLang="zh-CN" sz="2800" b="1" dirty="0">
              <a:solidFill>
                <a:prstClr val="black"/>
              </a:solidFill>
              <a:latin typeface="楷体" panose="02010609060101010101" pitchFamily="49" charset="-122"/>
              <a:ea typeface="楷体" panose="02010609060101010101" pitchFamily="49" charset="-122"/>
            </a:endParaRPr>
          </a:p>
        </p:txBody>
      </p:sp>
      <p:sp>
        <p:nvSpPr>
          <p:cNvPr id="48" name="Line 78"/>
          <p:cNvSpPr>
            <a:spLocks noChangeShapeType="1"/>
          </p:cNvSpPr>
          <p:nvPr/>
        </p:nvSpPr>
        <p:spPr bwMode="auto">
          <a:xfrm flipV="1">
            <a:off x="7257126" y="2632563"/>
            <a:ext cx="591047" cy="5070"/>
          </a:xfrm>
          <a:prstGeom prst="line">
            <a:avLst/>
          </a:prstGeom>
          <a:noFill/>
          <a:ln w="38100">
            <a:solidFill>
              <a:srgbClr val="000000"/>
            </a:solidFill>
            <a:round/>
            <a:tailEnd type="triangle" w="med" len="med"/>
          </a:ln>
          <a:extLst>
            <a:ext uri="{909E8E84-426E-40DD-AFC4-6F175D3DCCD1}">
              <a14:hiddenFill xmlns:a14="http://schemas.microsoft.com/office/drawing/2010/main">
                <a:noFill/>
              </a14:hiddenFill>
            </a:ext>
          </a:extLst>
        </p:spPr>
        <p:txBody>
          <a:bodyP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endParaRPr>
          </a:p>
        </p:txBody>
      </p:sp>
      <p:sp>
        <p:nvSpPr>
          <p:cNvPr id="49" name="Text Box 4"/>
          <p:cNvSpPr txBox="1"/>
          <p:nvPr/>
        </p:nvSpPr>
        <p:spPr>
          <a:xfrm>
            <a:off x="7356835" y="2044526"/>
            <a:ext cx="664279" cy="637675"/>
          </a:xfrm>
          <a:prstGeom prst="rect">
            <a:avLst/>
          </a:prstGeom>
          <a:noFill/>
          <a:ln w="9525">
            <a:noFill/>
          </a:ln>
        </p:spPr>
        <p:txBody>
          <a:bodyPr wrap="square" anchor="t">
            <a:spAutoFit/>
          </a:bodyPr>
          <a:lstStyle/>
          <a:p>
            <a:pPr marL="0" marR="0" lvl="0" indent="0" algn="l" defTabSz="457200" rtl="0" eaLnBrk="1" fontAlgn="auto" latinLnBrk="0" hangingPunct="1">
              <a:lnSpc>
                <a:spcPct val="15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M</a:t>
            </a:r>
            <a:endPar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endParaRPr>
          </a:p>
        </p:txBody>
      </p:sp>
      <p:sp>
        <p:nvSpPr>
          <p:cNvPr id="50" name="Text Box 4"/>
          <p:cNvSpPr txBox="1"/>
          <p:nvPr/>
        </p:nvSpPr>
        <p:spPr>
          <a:xfrm>
            <a:off x="162063" y="1925128"/>
            <a:ext cx="1879832" cy="637675"/>
          </a:xfrm>
          <a:prstGeom prst="rect">
            <a:avLst/>
          </a:prstGeom>
          <a:noFill/>
          <a:ln w="9525">
            <a:noFill/>
          </a:ln>
        </p:spPr>
        <p:txBody>
          <a:bodyPr wrap="square" anchor="t">
            <a:spAutoFit/>
          </a:bodyPr>
          <a:lstStyle/>
          <a:p>
            <a:pPr lvl="0">
              <a:lnSpc>
                <a:spcPct val="150000"/>
              </a:lnSpc>
            </a:pPr>
            <a:r>
              <a:rPr lang="zh-CN" altLang="en-US" sz="2800" b="1" dirty="0">
                <a:latin typeface="楷体" panose="02010609060101010101" pitchFamily="49" charset="-122"/>
                <a:ea typeface="楷体" panose="02010609060101010101" pitchFamily="49" charset="-122"/>
              </a:rPr>
              <a:t>形式地址</a:t>
            </a:r>
            <a:r>
              <a:rPr lang="en-US" altLang="zh-CN" sz="2800" b="1" dirty="0">
                <a:latin typeface="楷体" panose="02010609060101010101" pitchFamily="49" charset="-122"/>
                <a:ea typeface="楷体" panose="02010609060101010101" pitchFamily="49" charset="-122"/>
              </a:rPr>
              <a:t>d</a:t>
            </a:r>
            <a:endParaRPr lang="en-US" altLang="zh-CN" sz="2800" b="1" dirty="0">
              <a:latin typeface="楷体" panose="02010609060101010101" pitchFamily="49" charset="-122"/>
              <a:ea typeface="楷体" panose="02010609060101010101" pitchFamily="49" charset="-122"/>
            </a:endParaRPr>
          </a:p>
        </p:txBody>
      </p:sp>
      <p:sp>
        <p:nvSpPr>
          <p:cNvPr id="51" name="Line 78"/>
          <p:cNvSpPr>
            <a:spLocks noChangeShapeType="1"/>
          </p:cNvSpPr>
          <p:nvPr/>
        </p:nvSpPr>
        <p:spPr bwMode="auto">
          <a:xfrm>
            <a:off x="2650676" y="3001694"/>
            <a:ext cx="997857" cy="21"/>
          </a:xfrm>
          <a:prstGeom prst="line">
            <a:avLst/>
          </a:prstGeom>
          <a:noFill/>
          <a:ln w="38100">
            <a:solidFill>
              <a:srgbClr val="000000"/>
            </a:solidFill>
            <a:round/>
            <a:tailEnd type="triangle" w="med" len="med"/>
          </a:ln>
          <a:extLst>
            <a:ext uri="{909E8E84-426E-40DD-AFC4-6F175D3DCCD1}">
              <a14:hiddenFill xmlns:a14="http://schemas.microsoft.com/office/drawing/2010/main">
                <a:noFill/>
              </a14:hiddenFill>
            </a:ext>
          </a:extLst>
        </p:spPr>
        <p:txBody>
          <a:bodyP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endParaRPr>
          </a:p>
        </p:txBody>
      </p:sp>
      <p:sp>
        <p:nvSpPr>
          <p:cNvPr id="52" name="Text Box 4"/>
          <p:cNvSpPr txBox="1"/>
          <p:nvPr/>
        </p:nvSpPr>
        <p:spPr>
          <a:xfrm>
            <a:off x="2863193" y="2407564"/>
            <a:ext cx="664279" cy="637675"/>
          </a:xfrm>
          <a:prstGeom prst="rect">
            <a:avLst/>
          </a:prstGeom>
          <a:noFill/>
          <a:ln w="9525">
            <a:noFill/>
          </a:ln>
        </p:spPr>
        <p:txBody>
          <a:bodyPr wrap="square" anchor="t">
            <a:spAutoFit/>
          </a:bodyPr>
          <a:lstStyle/>
          <a:p>
            <a:pPr lvl="0">
              <a:lnSpc>
                <a:spcPct val="150000"/>
              </a:lnSpc>
            </a:pPr>
            <a:r>
              <a:rPr kumimoji="0" lang="en-US" altLang="zh-CN"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rPr>
              <a:t>PC</a:t>
            </a:r>
            <a:endPar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endParaRPr>
          </a:p>
        </p:txBody>
      </p:sp>
      <p:sp>
        <p:nvSpPr>
          <p:cNvPr id="53" name="Text Box 4"/>
          <p:cNvSpPr txBox="1"/>
          <p:nvPr/>
        </p:nvSpPr>
        <p:spPr>
          <a:xfrm>
            <a:off x="105340" y="2527836"/>
            <a:ext cx="2721770" cy="637675"/>
          </a:xfrm>
          <a:prstGeom prst="rect">
            <a:avLst/>
          </a:prstGeom>
          <a:noFill/>
          <a:ln w="9525">
            <a:noFill/>
          </a:ln>
        </p:spPr>
        <p:txBody>
          <a:bodyPr wrap="square" anchor="t">
            <a:spAutoFit/>
          </a:bodyPr>
          <a:lstStyle/>
          <a:p>
            <a:pPr lvl="0">
              <a:lnSpc>
                <a:spcPct val="150000"/>
              </a:lnSpc>
            </a:pPr>
            <a:r>
              <a:rPr lang="zh-CN" altLang="en-US" sz="2800" b="1" dirty="0">
                <a:latin typeface="楷体" panose="02010609060101010101" pitchFamily="49" charset="-122"/>
                <a:ea typeface="楷体" panose="02010609060101010101" pitchFamily="49" charset="-122"/>
              </a:rPr>
              <a:t>程序计数器编号</a:t>
            </a:r>
            <a:endParaRPr lang="en-US" altLang="zh-CN" sz="2800" b="1" dirty="0">
              <a:latin typeface="楷体" panose="02010609060101010101" pitchFamily="49" charset="-122"/>
              <a:ea typeface="楷体" panose="02010609060101010101" pitchFamily="49" charset="-122"/>
            </a:endParaRPr>
          </a:p>
        </p:txBody>
      </p:sp>
      <p:sp>
        <p:nvSpPr>
          <p:cNvPr id="54" name="Text Box 4"/>
          <p:cNvSpPr txBox="1"/>
          <p:nvPr/>
        </p:nvSpPr>
        <p:spPr>
          <a:xfrm>
            <a:off x="3644518" y="2510426"/>
            <a:ext cx="1919146" cy="637675"/>
          </a:xfrm>
          <a:prstGeom prst="rect">
            <a:avLst/>
          </a:prstGeom>
          <a:noFill/>
          <a:ln w="9525">
            <a:noFill/>
          </a:ln>
        </p:spPr>
        <p:txBody>
          <a:bodyPr wrap="square" anchor="t">
            <a:spAutoFit/>
          </a:bodyPr>
          <a:lstStyle/>
          <a:p>
            <a:pPr lvl="0">
              <a:lnSpc>
                <a:spcPct val="150000"/>
              </a:lnSpc>
            </a:pPr>
            <a:r>
              <a:rPr lang="zh-CN" altLang="en-US" sz="2800" b="1" dirty="0">
                <a:latin typeface="楷体" panose="02010609060101010101" pitchFamily="49" charset="-122"/>
                <a:ea typeface="楷体" panose="02010609060101010101" pitchFamily="49" charset="-122"/>
              </a:rPr>
              <a:t>指令地址</a:t>
            </a:r>
            <a:r>
              <a:rPr lang="en-US" altLang="zh-CN" sz="2800" b="1" dirty="0">
                <a:latin typeface="楷体" panose="02010609060101010101" pitchFamily="49" charset="-122"/>
                <a:ea typeface="楷体" panose="02010609060101010101" pitchFamily="49" charset="-122"/>
              </a:rPr>
              <a:t>A</a:t>
            </a:r>
            <a:endParaRPr lang="en-US" altLang="zh-CN" sz="2800" b="1" dirty="0">
              <a:latin typeface="楷体" panose="02010609060101010101" pitchFamily="49" charset="-122"/>
              <a:ea typeface="楷体" panose="02010609060101010101" pitchFamily="49" charset="-122"/>
            </a:endParaRPr>
          </a:p>
        </p:txBody>
      </p:sp>
      <p:sp>
        <p:nvSpPr>
          <p:cNvPr id="55" name="Line 78"/>
          <p:cNvSpPr>
            <a:spLocks noChangeShapeType="1"/>
          </p:cNvSpPr>
          <p:nvPr/>
        </p:nvSpPr>
        <p:spPr bwMode="auto">
          <a:xfrm flipV="1">
            <a:off x="5405419" y="2966582"/>
            <a:ext cx="456807" cy="5070"/>
          </a:xfrm>
          <a:prstGeom prst="line">
            <a:avLst/>
          </a:prstGeom>
          <a:noFill/>
          <a:ln w="38100">
            <a:solidFill>
              <a:srgbClr val="000000"/>
            </a:solidFill>
            <a:round/>
            <a:tailEnd type="triangle" w="med" len="med"/>
          </a:ln>
          <a:extLst>
            <a:ext uri="{909E8E84-426E-40DD-AFC4-6F175D3DCCD1}">
              <a14:hiddenFill xmlns:a14="http://schemas.microsoft.com/office/drawing/2010/main">
                <a:noFill/>
              </a14:hiddenFill>
            </a:ext>
          </a:extLst>
        </p:spPr>
        <p:txBody>
          <a:bodyP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endParaRPr>
          </a:p>
        </p:txBody>
      </p:sp>
      <p:sp>
        <p:nvSpPr>
          <p:cNvPr id="56" name="Line 78"/>
          <p:cNvSpPr>
            <a:spLocks noChangeShapeType="1"/>
          </p:cNvSpPr>
          <p:nvPr/>
        </p:nvSpPr>
        <p:spPr bwMode="auto">
          <a:xfrm flipV="1">
            <a:off x="5853647" y="2640794"/>
            <a:ext cx="456807" cy="5070"/>
          </a:xfrm>
          <a:prstGeom prst="line">
            <a:avLst/>
          </a:prstGeom>
          <a:noFill/>
          <a:ln w="38100">
            <a:solidFill>
              <a:srgbClr val="000000"/>
            </a:solidFill>
            <a:round/>
            <a:tailEnd type="triangle" w="med" len="med"/>
          </a:ln>
          <a:extLst>
            <a:ext uri="{909E8E84-426E-40DD-AFC4-6F175D3DCCD1}">
              <a14:hiddenFill xmlns:a14="http://schemas.microsoft.com/office/drawing/2010/main">
                <a:noFill/>
              </a14:hiddenFill>
            </a:ext>
          </a:extLst>
        </p:spPr>
        <p:txBody>
          <a:bodyP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endParaRPr>
          </a:p>
        </p:txBody>
      </p:sp>
      <p:sp>
        <p:nvSpPr>
          <p:cNvPr id="57" name="Line 78"/>
          <p:cNvSpPr>
            <a:spLocks noChangeShapeType="1"/>
          </p:cNvSpPr>
          <p:nvPr/>
        </p:nvSpPr>
        <p:spPr bwMode="auto">
          <a:xfrm flipH="1">
            <a:off x="5836485" y="2341493"/>
            <a:ext cx="9226" cy="633327"/>
          </a:xfrm>
          <a:prstGeom prst="line">
            <a:avLst/>
          </a:prstGeom>
          <a:noFill/>
          <a:ln w="38100">
            <a:solidFill>
              <a:srgbClr val="000000"/>
            </a:solidFill>
            <a:round/>
            <a:headEnd type="none" w="med" len="med"/>
            <a:tailEnd type="none" w="med" len="med"/>
          </a:ln>
          <a:extLst>
            <a:ext uri="{909E8E84-426E-40DD-AFC4-6F175D3DCCD1}">
              <a14:hiddenFill xmlns:a14="http://schemas.microsoft.com/office/drawing/2010/main">
                <a:noFill/>
              </a14:hiddenFill>
            </a:ext>
          </a:extLst>
        </p:spPr>
        <p:txBody>
          <a:bodyP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endParaRPr>
          </a:p>
        </p:txBody>
      </p:sp>
      <p:sp>
        <p:nvSpPr>
          <p:cNvPr id="58" name="Text Box 74"/>
          <p:cNvSpPr txBox="1">
            <a:spLocks noChangeArrowheads="1"/>
          </p:cNvSpPr>
          <p:nvPr/>
        </p:nvSpPr>
        <p:spPr bwMode="auto">
          <a:xfrm>
            <a:off x="6260745" y="2367585"/>
            <a:ext cx="106269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400" dirty="0">
                <a:latin typeface="楷体" panose="02010609060101010101" pitchFamily="49" charset="-122"/>
                <a:ea typeface="楷体" panose="02010609060101010101" pitchFamily="49" charset="-122"/>
              </a:rPr>
              <a:t>D=</a:t>
            </a:r>
            <a:r>
              <a:rPr lang="en-US" altLang="zh-CN" sz="2400" dirty="0" err="1">
                <a:latin typeface="楷体" panose="02010609060101010101" pitchFamily="49" charset="-122"/>
                <a:ea typeface="楷体" panose="02010609060101010101" pitchFamily="49" charset="-122"/>
              </a:rPr>
              <a:t>A+d</a:t>
            </a:r>
            <a:endParaRPr lang="en-US" altLang="zh-CN" sz="2400" dirty="0">
              <a:latin typeface="楷体" panose="02010609060101010101" pitchFamily="49" charset="-122"/>
              <a:ea typeface="楷体" panose="02010609060101010101" pitchFamily="49" charset="-122"/>
            </a:endParaRPr>
          </a:p>
        </p:txBody>
      </p:sp>
      <p:sp>
        <p:nvSpPr>
          <p:cNvPr id="59" name="Text Box 74"/>
          <p:cNvSpPr txBox="1">
            <a:spLocks noChangeArrowheads="1"/>
          </p:cNvSpPr>
          <p:nvPr/>
        </p:nvSpPr>
        <p:spPr bwMode="auto">
          <a:xfrm>
            <a:off x="7846888" y="2342828"/>
            <a:ext cx="127780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dirty="0">
                <a:latin typeface="楷体" panose="02010609060101010101" pitchFamily="49" charset="-122"/>
                <a:ea typeface="楷体" panose="02010609060101010101" pitchFamily="49" charset="-122"/>
              </a:rPr>
              <a:t>操作数</a:t>
            </a:r>
            <a:endParaRPr lang="en-US" altLang="zh-CN" sz="2800" dirty="0">
              <a:latin typeface="楷体" panose="02010609060101010101" pitchFamily="49" charset="-122"/>
              <a:ea typeface="楷体" panose="02010609060101010101" pitchFamily="49" charset="-122"/>
            </a:endParaRPr>
          </a:p>
        </p:txBody>
      </p:sp>
      <p:sp>
        <p:nvSpPr>
          <p:cNvPr id="60" name="Text Box 4"/>
          <p:cNvSpPr txBox="1"/>
          <p:nvPr/>
        </p:nvSpPr>
        <p:spPr>
          <a:xfrm>
            <a:off x="162063" y="3458511"/>
            <a:ext cx="8523139" cy="1930337"/>
          </a:xfrm>
          <a:prstGeom prst="rect">
            <a:avLst/>
          </a:prstGeom>
          <a:noFill/>
          <a:ln w="9525">
            <a:noFill/>
          </a:ln>
        </p:spPr>
        <p:txBody>
          <a:bodyPr wrap="square" anchor="t">
            <a:spAutoFit/>
          </a:bodyPr>
          <a:lstStyle/>
          <a:p>
            <a:pPr lvl="0">
              <a:lnSpc>
                <a:spcPct val="150000"/>
              </a:lnSpc>
            </a:pPr>
            <a:r>
              <a:rPr lang="zh-CN" altLang="en-US" sz="2800" b="1" dirty="0">
                <a:latin typeface="楷体" panose="02010609060101010101" pitchFamily="49" charset="-122"/>
                <a:ea typeface="楷体" panose="02010609060101010101" pitchFamily="49" charset="-122"/>
              </a:rPr>
              <a:t>操作数</a:t>
            </a:r>
            <a:r>
              <a:rPr lang="en-US" altLang="zh-CN" sz="2800" b="1" dirty="0">
                <a:latin typeface="楷体" panose="02010609060101010101" pitchFamily="49" charset="-122"/>
                <a:ea typeface="楷体" panose="02010609060101010101" pitchFamily="49" charset="-122"/>
              </a:rPr>
              <a:t>S</a:t>
            </a:r>
            <a:r>
              <a:rPr lang="zh-CN" altLang="en-US" sz="2800" b="1" dirty="0">
                <a:latin typeface="楷体" panose="02010609060101010101" pitchFamily="49" charset="-122"/>
                <a:ea typeface="楷体" panose="02010609060101010101" pitchFamily="49" charset="-122"/>
              </a:rPr>
              <a:t>与形式地址</a:t>
            </a:r>
            <a:r>
              <a:rPr lang="en-US" altLang="zh-CN" sz="2800" b="1" dirty="0">
                <a:latin typeface="楷体" panose="02010609060101010101" pitchFamily="49" charset="-122"/>
                <a:ea typeface="楷体" panose="02010609060101010101" pitchFamily="49" charset="-122"/>
              </a:rPr>
              <a:t>d </a:t>
            </a:r>
            <a:r>
              <a:rPr lang="zh-CN" altLang="en-US" sz="2800" b="1" dirty="0">
                <a:latin typeface="楷体" panose="02010609060101010101" pitchFamily="49" charset="-122"/>
                <a:ea typeface="楷体" panose="02010609060101010101" pitchFamily="49" charset="-122"/>
              </a:rPr>
              <a:t>、变址寄存器</a:t>
            </a:r>
            <a:r>
              <a:rPr lang="en-US" altLang="zh-CN" sz="2800" b="1" dirty="0">
                <a:latin typeface="楷体" panose="02010609060101010101" pitchFamily="49" charset="-122"/>
                <a:ea typeface="楷体" panose="02010609060101010101" pitchFamily="49" charset="-122"/>
              </a:rPr>
              <a:t>PC</a:t>
            </a:r>
            <a:r>
              <a:rPr lang="zh-CN" altLang="en-US" sz="2800" b="1" dirty="0">
                <a:latin typeface="楷体" panose="02010609060101010101" pitchFamily="49" charset="-122"/>
                <a:ea typeface="楷体" panose="02010609060101010101" pitchFamily="49" charset="-122"/>
              </a:rPr>
              <a:t>的关系为：</a:t>
            </a:r>
            <a:endParaRPr lang="zh-CN" altLang="en-US" sz="2800" b="1" dirty="0">
              <a:latin typeface="楷体" panose="02010609060101010101" pitchFamily="49" charset="-122"/>
              <a:ea typeface="楷体" panose="02010609060101010101" pitchFamily="49" charset="-122"/>
            </a:endParaRPr>
          </a:p>
          <a:p>
            <a:pPr lvl="0">
              <a:lnSpc>
                <a:spcPct val="150000"/>
              </a:lnSpc>
            </a:pPr>
            <a:r>
              <a:rPr lang="en-US" altLang="zh-CN" sz="2800" b="1" dirty="0">
                <a:latin typeface="楷体" panose="02010609060101010101" pitchFamily="49" charset="-122"/>
                <a:ea typeface="楷体" panose="02010609060101010101" pitchFamily="49" charset="-122"/>
              </a:rPr>
              <a:t>           </a:t>
            </a:r>
            <a:r>
              <a:rPr lang="en-US" altLang="zh-CN" sz="2800" b="1" dirty="0">
                <a:solidFill>
                  <a:schemeClr val="accent2"/>
                </a:solidFill>
                <a:latin typeface="楷体" panose="02010609060101010101" pitchFamily="49" charset="-122"/>
                <a:ea typeface="楷体" panose="02010609060101010101" pitchFamily="49" charset="-122"/>
              </a:rPr>
              <a:t>S=</a:t>
            </a:r>
            <a:r>
              <a:rPr lang="zh-CN" altLang="en-US" sz="2800" b="1" dirty="0">
                <a:solidFill>
                  <a:schemeClr val="accent2"/>
                </a:solidFill>
                <a:latin typeface="楷体" panose="02010609060101010101" pitchFamily="49" charset="-122"/>
                <a:ea typeface="楷体" panose="02010609060101010101" pitchFamily="49" charset="-122"/>
              </a:rPr>
              <a:t>（（</a:t>
            </a:r>
            <a:r>
              <a:rPr lang="en-US" altLang="zh-CN" sz="2800" b="1" dirty="0">
                <a:solidFill>
                  <a:schemeClr val="accent2"/>
                </a:solidFill>
                <a:latin typeface="楷体" panose="02010609060101010101" pitchFamily="49" charset="-122"/>
                <a:ea typeface="楷体" panose="02010609060101010101" pitchFamily="49" charset="-122"/>
              </a:rPr>
              <a:t>PC</a:t>
            </a:r>
            <a:r>
              <a:rPr lang="zh-CN" altLang="en-US" sz="2800" b="1" dirty="0">
                <a:solidFill>
                  <a:schemeClr val="accent2"/>
                </a:solidFill>
                <a:latin typeface="楷体" panose="02010609060101010101" pitchFamily="49" charset="-122"/>
                <a:ea typeface="楷体" panose="02010609060101010101" pitchFamily="49" charset="-122"/>
              </a:rPr>
              <a:t>）</a:t>
            </a:r>
            <a:r>
              <a:rPr lang="en-US" altLang="zh-CN" sz="2800" b="1" dirty="0">
                <a:solidFill>
                  <a:schemeClr val="accent2"/>
                </a:solidFill>
                <a:latin typeface="楷体" panose="02010609060101010101" pitchFamily="49" charset="-122"/>
                <a:ea typeface="楷体" panose="02010609060101010101" pitchFamily="49" charset="-122"/>
              </a:rPr>
              <a:t>+ d</a:t>
            </a:r>
            <a:r>
              <a:rPr lang="zh-CN" altLang="en-US" sz="2800" b="1" dirty="0">
                <a:solidFill>
                  <a:schemeClr val="accent2"/>
                </a:solidFill>
                <a:latin typeface="楷体" panose="02010609060101010101" pitchFamily="49" charset="-122"/>
                <a:ea typeface="楷体" panose="02010609060101010101" pitchFamily="49" charset="-122"/>
              </a:rPr>
              <a:t>））</a:t>
            </a:r>
            <a:endParaRPr lang="zh-CN" altLang="en-US" sz="2800" b="1" dirty="0">
              <a:solidFill>
                <a:schemeClr val="accent2"/>
              </a:solidFill>
              <a:latin typeface="楷体" panose="02010609060101010101" pitchFamily="49" charset="-122"/>
              <a:ea typeface="楷体" panose="02010609060101010101" pitchFamily="49" charset="-122"/>
            </a:endParaRPr>
          </a:p>
          <a:p>
            <a:pPr lvl="0">
              <a:lnSpc>
                <a:spcPct val="150000"/>
              </a:lnSpc>
            </a:pPr>
            <a:r>
              <a:rPr lang="zh-CN" altLang="en-US" sz="2800" b="1" dirty="0">
                <a:latin typeface="楷体" panose="02010609060101010101" pitchFamily="49" charset="-122"/>
                <a:ea typeface="楷体" panose="02010609060101010101" pitchFamily="49" charset="-122"/>
              </a:rPr>
              <a:t>（</a:t>
            </a:r>
            <a:r>
              <a:rPr lang="en-US" altLang="zh-CN" sz="2800" b="1" dirty="0">
                <a:latin typeface="楷体" panose="02010609060101010101" pitchFamily="49" charset="-122"/>
                <a:ea typeface="楷体" panose="02010609060101010101" pitchFamily="49" charset="-122"/>
              </a:rPr>
              <a:t>PC</a:t>
            </a:r>
            <a:r>
              <a:rPr lang="zh-CN" altLang="en-US" sz="2800" b="1" dirty="0">
                <a:latin typeface="楷体" panose="02010609060101010101" pitchFamily="49" charset="-122"/>
                <a:ea typeface="楷体" panose="02010609060101010101" pitchFamily="49" charset="-122"/>
              </a:rPr>
              <a:t>）即变址量</a:t>
            </a:r>
            <a:r>
              <a:rPr lang="en-US" altLang="zh-CN" sz="2800" b="1" dirty="0">
                <a:latin typeface="楷体" panose="02010609060101010101" pitchFamily="49" charset="-122"/>
                <a:ea typeface="楷体" panose="02010609060101010101" pitchFamily="49" charset="-122"/>
              </a:rPr>
              <a:t>A</a:t>
            </a:r>
            <a:r>
              <a:rPr lang="zh-CN" altLang="en-US" sz="2800" b="1" dirty="0">
                <a:latin typeface="楷体" panose="02010609060101010101" pitchFamily="49" charset="-122"/>
                <a:ea typeface="楷体" panose="02010609060101010101" pitchFamily="49" charset="-122"/>
              </a:rPr>
              <a:t>作为基准地址来看待。</a:t>
            </a:r>
            <a:endParaRPr lang="en-US" altLang="zh-CN" sz="2800" b="1" dirty="0">
              <a:latin typeface="楷体" panose="02010609060101010101" pitchFamily="49" charset="-122"/>
              <a:ea typeface="楷体" panose="020106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wipe(left)">
                                      <p:cBhvr>
                                        <p:cTn id="7" dur="500"/>
                                        <p:tgtEl>
                                          <p:spTgt spid="4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0"/>
                                        </p:tgtEl>
                                        <p:attrNameLst>
                                          <p:attrName>style.visibility</p:attrName>
                                        </p:attrNameLst>
                                      </p:cBhvr>
                                      <p:to>
                                        <p:strVal val="visible"/>
                                      </p:to>
                                    </p:set>
                                    <p:animEffect transition="in" filter="wipe(left)">
                                      <p:cBhvr>
                                        <p:cTn id="12" dur="500"/>
                                        <p:tgtEl>
                                          <p:spTgt spid="5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3"/>
                                        </p:tgtEl>
                                        <p:attrNameLst>
                                          <p:attrName>style.visibility</p:attrName>
                                        </p:attrNameLst>
                                      </p:cBhvr>
                                      <p:to>
                                        <p:strVal val="visible"/>
                                      </p:to>
                                    </p:set>
                                    <p:animEffect transition="in" filter="wipe(left)">
                                      <p:cBhvr>
                                        <p:cTn id="17" dur="500"/>
                                        <p:tgtEl>
                                          <p:spTgt spid="5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2"/>
                                        </p:tgtEl>
                                        <p:attrNameLst>
                                          <p:attrName>style.visibility</p:attrName>
                                        </p:attrNameLst>
                                      </p:cBhvr>
                                      <p:to>
                                        <p:strVal val="visible"/>
                                      </p:to>
                                    </p:set>
                                    <p:animEffect transition="in" filter="wipe(left)">
                                      <p:cBhvr>
                                        <p:cTn id="22" dur="500"/>
                                        <p:tgtEl>
                                          <p:spTgt spid="52"/>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51"/>
                                        </p:tgtEl>
                                        <p:attrNameLst>
                                          <p:attrName>style.visibility</p:attrName>
                                        </p:attrNameLst>
                                      </p:cBhvr>
                                      <p:to>
                                        <p:strVal val="visible"/>
                                      </p:to>
                                    </p:set>
                                    <p:animEffect transition="in" filter="wipe(left)">
                                      <p:cBhvr>
                                        <p:cTn id="25" dur="500"/>
                                        <p:tgtEl>
                                          <p:spTgt spid="51"/>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54"/>
                                        </p:tgtEl>
                                        <p:attrNameLst>
                                          <p:attrName>style.visibility</p:attrName>
                                        </p:attrNameLst>
                                      </p:cBhvr>
                                      <p:to>
                                        <p:strVal val="visible"/>
                                      </p:to>
                                    </p:set>
                                    <p:animEffect transition="in" filter="wipe(left)">
                                      <p:cBhvr>
                                        <p:cTn id="30" dur="500"/>
                                        <p:tgtEl>
                                          <p:spTgt spid="54"/>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46"/>
                                        </p:tgtEl>
                                        <p:attrNameLst>
                                          <p:attrName>style.visibility</p:attrName>
                                        </p:attrNameLst>
                                      </p:cBhvr>
                                      <p:to>
                                        <p:strVal val="visible"/>
                                      </p:to>
                                    </p:set>
                                    <p:animEffect transition="in" filter="wipe(left)">
                                      <p:cBhvr>
                                        <p:cTn id="33" dur="500"/>
                                        <p:tgtEl>
                                          <p:spTgt spid="46"/>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55"/>
                                        </p:tgtEl>
                                        <p:attrNameLst>
                                          <p:attrName>style.visibility</p:attrName>
                                        </p:attrNameLst>
                                      </p:cBhvr>
                                      <p:to>
                                        <p:strVal val="visible"/>
                                      </p:to>
                                    </p:set>
                                    <p:animEffect transition="in" filter="wipe(left)">
                                      <p:cBhvr>
                                        <p:cTn id="36" dur="500"/>
                                        <p:tgtEl>
                                          <p:spTgt spid="55"/>
                                        </p:tgtEl>
                                      </p:cBhvr>
                                    </p:animEffect>
                                  </p:childTnLst>
                                </p:cTn>
                              </p:par>
                            </p:childTnLst>
                          </p:cTn>
                        </p:par>
                        <p:par>
                          <p:cTn id="37" fill="hold">
                            <p:stCondLst>
                              <p:cond delay="500"/>
                            </p:stCondLst>
                            <p:childTnLst>
                              <p:par>
                                <p:cTn id="38" presetID="22" presetClass="entr" presetSubtype="8" fill="hold" grpId="0" nodeType="afterEffect">
                                  <p:stCondLst>
                                    <p:cond delay="0"/>
                                  </p:stCondLst>
                                  <p:childTnLst>
                                    <p:set>
                                      <p:cBhvr>
                                        <p:cTn id="39" dur="1" fill="hold">
                                          <p:stCondLst>
                                            <p:cond delay="0"/>
                                          </p:stCondLst>
                                        </p:cTn>
                                        <p:tgtEl>
                                          <p:spTgt spid="57"/>
                                        </p:tgtEl>
                                        <p:attrNameLst>
                                          <p:attrName>style.visibility</p:attrName>
                                        </p:attrNameLst>
                                      </p:cBhvr>
                                      <p:to>
                                        <p:strVal val="visible"/>
                                      </p:to>
                                    </p:set>
                                    <p:animEffect transition="in" filter="wipe(left)">
                                      <p:cBhvr>
                                        <p:cTn id="40" dur="500"/>
                                        <p:tgtEl>
                                          <p:spTgt spid="57"/>
                                        </p:tgtEl>
                                      </p:cBhvr>
                                    </p:animEffect>
                                  </p:childTnLst>
                                </p:cTn>
                              </p:par>
                            </p:childTnLst>
                          </p:cTn>
                        </p:par>
                        <p:par>
                          <p:cTn id="41" fill="hold">
                            <p:stCondLst>
                              <p:cond delay="1000"/>
                            </p:stCondLst>
                            <p:childTnLst>
                              <p:par>
                                <p:cTn id="42" presetID="22" presetClass="entr" presetSubtype="8" fill="hold" grpId="0" nodeType="afterEffect">
                                  <p:stCondLst>
                                    <p:cond delay="0"/>
                                  </p:stCondLst>
                                  <p:childTnLst>
                                    <p:set>
                                      <p:cBhvr>
                                        <p:cTn id="43" dur="1" fill="hold">
                                          <p:stCondLst>
                                            <p:cond delay="0"/>
                                          </p:stCondLst>
                                        </p:cTn>
                                        <p:tgtEl>
                                          <p:spTgt spid="56"/>
                                        </p:tgtEl>
                                        <p:attrNameLst>
                                          <p:attrName>style.visibility</p:attrName>
                                        </p:attrNameLst>
                                      </p:cBhvr>
                                      <p:to>
                                        <p:strVal val="visible"/>
                                      </p:to>
                                    </p:set>
                                    <p:animEffect transition="in" filter="wipe(left)">
                                      <p:cBhvr>
                                        <p:cTn id="44" dur="500"/>
                                        <p:tgtEl>
                                          <p:spTgt spid="56"/>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grpId="0" nodeType="clickEffect">
                                  <p:stCondLst>
                                    <p:cond delay="0"/>
                                  </p:stCondLst>
                                  <p:childTnLst>
                                    <p:set>
                                      <p:cBhvr>
                                        <p:cTn id="48" dur="1" fill="hold">
                                          <p:stCondLst>
                                            <p:cond delay="0"/>
                                          </p:stCondLst>
                                        </p:cTn>
                                        <p:tgtEl>
                                          <p:spTgt spid="58"/>
                                        </p:tgtEl>
                                        <p:attrNameLst>
                                          <p:attrName>style.visibility</p:attrName>
                                        </p:attrNameLst>
                                      </p:cBhvr>
                                      <p:to>
                                        <p:strVal val="visible"/>
                                      </p:to>
                                    </p:set>
                                    <p:animEffect transition="in" filter="wipe(left)">
                                      <p:cBhvr>
                                        <p:cTn id="49" dur="500"/>
                                        <p:tgtEl>
                                          <p:spTgt spid="58"/>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grpId="0" nodeType="clickEffect">
                                  <p:stCondLst>
                                    <p:cond delay="0"/>
                                  </p:stCondLst>
                                  <p:childTnLst>
                                    <p:set>
                                      <p:cBhvr>
                                        <p:cTn id="53" dur="1" fill="hold">
                                          <p:stCondLst>
                                            <p:cond delay="0"/>
                                          </p:stCondLst>
                                        </p:cTn>
                                        <p:tgtEl>
                                          <p:spTgt spid="48"/>
                                        </p:tgtEl>
                                        <p:attrNameLst>
                                          <p:attrName>style.visibility</p:attrName>
                                        </p:attrNameLst>
                                      </p:cBhvr>
                                      <p:to>
                                        <p:strVal val="visible"/>
                                      </p:to>
                                    </p:set>
                                    <p:animEffect transition="in" filter="wipe(left)">
                                      <p:cBhvr>
                                        <p:cTn id="54" dur="500"/>
                                        <p:tgtEl>
                                          <p:spTgt spid="48"/>
                                        </p:tgtEl>
                                      </p:cBhvr>
                                    </p:animEffect>
                                  </p:childTnLst>
                                </p:cTn>
                              </p:par>
                              <p:par>
                                <p:cTn id="55" presetID="22" presetClass="entr" presetSubtype="8" fill="hold" grpId="0" nodeType="withEffect">
                                  <p:stCondLst>
                                    <p:cond delay="0"/>
                                  </p:stCondLst>
                                  <p:childTnLst>
                                    <p:set>
                                      <p:cBhvr>
                                        <p:cTn id="56" dur="1" fill="hold">
                                          <p:stCondLst>
                                            <p:cond delay="0"/>
                                          </p:stCondLst>
                                        </p:cTn>
                                        <p:tgtEl>
                                          <p:spTgt spid="49"/>
                                        </p:tgtEl>
                                        <p:attrNameLst>
                                          <p:attrName>style.visibility</p:attrName>
                                        </p:attrNameLst>
                                      </p:cBhvr>
                                      <p:to>
                                        <p:strVal val="visible"/>
                                      </p:to>
                                    </p:set>
                                    <p:animEffect transition="in" filter="wipe(left)">
                                      <p:cBhvr>
                                        <p:cTn id="57" dur="500"/>
                                        <p:tgtEl>
                                          <p:spTgt spid="49"/>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59"/>
                                        </p:tgtEl>
                                        <p:attrNameLst>
                                          <p:attrName>style.visibility</p:attrName>
                                        </p:attrNameLst>
                                      </p:cBhvr>
                                      <p:to>
                                        <p:strVal val="visible"/>
                                      </p:to>
                                    </p:set>
                                    <p:animEffect transition="in" filter="wipe(left)">
                                      <p:cBhvr>
                                        <p:cTn id="62" dur="500"/>
                                        <p:tgtEl>
                                          <p:spTgt spid="59"/>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60">
                                            <p:txEl>
                                              <p:pRg st="0" end="0"/>
                                            </p:txEl>
                                          </p:spTgt>
                                        </p:tgtEl>
                                        <p:attrNameLst>
                                          <p:attrName>style.visibility</p:attrName>
                                        </p:attrNameLst>
                                      </p:cBhvr>
                                      <p:to>
                                        <p:strVal val="visible"/>
                                      </p:to>
                                    </p:set>
                                    <p:animEffect transition="in" filter="wipe(left)">
                                      <p:cBhvr>
                                        <p:cTn id="67" dur="500"/>
                                        <p:tgtEl>
                                          <p:spTgt spid="60">
                                            <p:txEl>
                                              <p:pRg st="0" end="0"/>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60">
                                            <p:txEl>
                                              <p:pRg st="1" end="1"/>
                                            </p:txEl>
                                          </p:spTgt>
                                        </p:tgtEl>
                                        <p:attrNameLst>
                                          <p:attrName>style.visibility</p:attrName>
                                        </p:attrNameLst>
                                      </p:cBhvr>
                                      <p:to>
                                        <p:strVal val="visible"/>
                                      </p:to>
                                    </p:set>
                                    <p:animEffect transition="in" filter="wipe(left)">
                                      <p:cBhvr>
                                        <p:cTn id="72" dur="500"/>
                                        <p:tgtEl>
                                          <p:spTgt spid="60">
                                            <p:txEl>
                                              <p:pRg st="1" end="1"/>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60">
                                            <p:txEl>
                                              <p:pRg st="2" end="2"/>
                                            </p:txEl>
                                          </p:spTgt>
                                        </p:tgtEl>
                                        <p:attrNameLst>
                                          <p:attrName>style.visibility</p:attrName>
                                        </p:attrNameLst>
                                      </p:cBhvr>
                                      <p:to>
                                        <p:strVal val="visible"/>
                                      </p:to>
                                    </p:set>
                                    <p:animEffect transition="in" filter="wipe(left)">
                                      <p:cBhvr>
                                        <p:cTn id="77" dur="500"/>
                                        <p:tgtEl>
                                          <p:spTgt spid="6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47" grpId="0"/>
      <p:bldP spid="48" grpId="0" animBg="1"/>
      <p:bldP spid="49" grpId="0"/>
      <p:bldP spid="50" grpId="0"/>
      <p:bldP spid="51" grpId="0" animBg="1"/>
      <p:bldP spid="52" grpId="0"/>
      <p:bldP spid="53" grpId="0"/>
      <p:bldP spid="54" grpId="0"/>
      <p:bldP spid="55" grpId="0" animBg="1"/>
      <p:bldP spid="56" grpId="0" animBg="1"/>
      <p:bldP spid="57" grpId="0" animBg="1"/>
      <p:bldP spid="58" grpId="0"/>
      <p:bldP spid="59" grpId="0"/>
      <p:bldP spid="60" grpId="0" build="p"/>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9165780" cy="6909474"/>
          </a:xfrm>
          <a:prstGeom prst="rect">
            <a:avLst/>
          </a:prstGeom>
        </p:spPr>
      </p:pic>
      <p:sp>
        <p:nvSpPr>
          <p:cNvPr id="22" name="矩形 21"/>
          <p:cNvSpPr/>
          <p:nvPr/>
        </p:nvSpPr>
        <p:spPr>
          <a:xfrm>
            <a:off x="-7936" y="8443"/>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dirty="0"/>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1" i="0" u="none" strike="noStrike" kern="1200" cap="none" spc="0" normalizeH="0" baseline="0" noProof="0" dirty="0">
                <a:ln>
                  <a:noFill/>
                </a:ln>
                <a:solidFill>
                  <a:prstClr val="white"/>
                </a:solidFill>
                <a:effectLst/>
                <a:uLnTx/>
                <a:uFillTx/>
                <a:latin typeface="隶书" panose="02010509060101010101" pitchFamily="49" charset="-122"/>
                <a:ea typeface="隶书" panose="02010509060101010101" pitchFamily="49" charset="-122"/>
                <a:cs typeface="+mn-cs"/>
              </a:rPr>
              <a:t>二、寻址方式</a:t>
            </a:r>
            <a:endParaRPr kumimoji="0" lang="zh-CN" altLang="en-US" sz="2800" b="1" i="0" u="none" strike="noStrike" kern="1200" cap="none" spc="0" normalizeH="0" baseline="0" noProof="0" dirty="0">
              <a:ln>
                <a:noFill/>
              </a:ln>
              <a:solidFill>
                <a:prstClr val="white"/>
              </a:solidFill>
              <a:effectLst/>
              <a:uLnTx/>
              <a:uFillTx/>
              <a:latin typeface="隶书" panose="02010509060101010101" pitchFamily="49" charset="-122"/>
              <a:ea typeface="隶书" panose="02010509060101010101" pitchFamily="49" charset="-122"/>
              <a:cs typeface="+mn-cs"/>
            </a:endParaRPr>
          </a:p>
        </p:txBody>
      </p:sp>
      <p:cxnSp>
        <p:nvCxnSpPr>
          <p:cNvPr id="31" name="直接连接符 30"/>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defRPr/>
            </a:pPr>
            <a:fld id="{36731EEE-B0B5-4942-9ED9-D28EE5AF6161}" type="datetime1">
              <a:rPr kumimoji="0" lang="zh-CN" altLang="en-US" sz="1200" b="0" i="0" u="none" strike="noStrike" kern="1200" cap="none" spc="0" normalizeH="0" baseline="0" noProof="0" smtClean="0">
                <a:ln>
                  <a:noFill/>
                </a:ln>
                <a:solidFill>
                  <a:prstClr val="black">
                    <a:tint val="75000"/>
                  </a:prstClr>
                </a:solidFill>
                <a:effectLst/>
                <a:uLnTx/>
                <a:uFillTx/>
                <a:latin typeface="Calibri" panose="020F0502020204030204"/>
                <a:ea typeface="等线" panose="02010600030101010101" pitchFamily="2" charset="-122"/>
                <a:cs typeface="+mn-cs"/>
              </a:rPr>
            </a:fld>
            <a:endParaRPr kumimoji="0" lang="zh-CN" altLang="en-US" sz="1200" b="0" i="0" u="none" strike="noStrike" kern="1200" cap="none" spc="0" normalizeH="0" baseline="0" noProof="0" dirty="0">
              <a:ln>
                <a:noFill/>
              </a:ln>
              <a:solidFill>
                <a:prstClr val="black">
                  <a:tint val="75000"/>
                </a:prstClr>
              </a:solidFill>
              <a:effectLst/>
              <a:uLnTx/>
              <a:uFillTx/>
              <a:latin typeface="Calibri" panose="020F0502020204030204"/>
              <a:ea typeface="等线"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rPr>
              <a:t>计算机组成原理</a:t>
            </a:r>
            <a:r>
              <a:rPr kumimoji="0" lang="en-US" altLang="zh-CN" sz="12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rPr>
              <a:t>--</a:t>
            </a:r>
            <a:r>
              <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rPr>
              <a:t>第二章 指令系统</a:t>
            </a:r>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endParaRPr>
          </a:p>
        </p:txBody>
      </p:sp>
      <p:sp>
        <p:nvSpPr>
          <p:cNvPr id="8" name="灯片编号占位符 7"/>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CD331227-691F-4B7F-8493-F4368ED92163}" type="slidenum">
              <a:rPr kumimoji="0" lang="zh-CN" altLang="en-US" sz="1200" b="0" i="0" u="none" strike="noStrike" kern="1200" cap="none" spc="0" normalizeH="0" baseline="0" noProof="0" smtClean="0">
                <a:ln>
                  <a:noFill/>
                </a:ln>
                <a:solidFill>
                  <a:prstClr val="black">
                    <a:tint val="75000"/>
                  </a:prstClr>
                </a:solidFill>
                <a:effectLst/>
                <a:uLnTx/>
                <a:uFillTx/>
                <a:latin typeface="Calibri" panose="020F0502020204030204"/>
                <a:ea typeface="等线" panose="02010600030101010101" pitchFamily="2" charset="-122"/>
                <a:cs typeface="+mn-cs"/>
              </a:rPr>
            </a:fld>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endParaRPr>
          </a:p>
        </p:txBody>
      </p:sp>
      <p:sp>
        <p:nvSpPr>
          <p:cNvPr id="17" name="Text Box 4"/>
          <p:cNvSpPr txBox="1"/>
          <p:nvPr/>
        </p:nvSpPr>
        <p:spPr>
          <a:xfrm>
            <a:off x="141423" y="815398"/>
            <a:ext cx="6723833" cy="637675"/>
          </a:xfrm>
          <a:prstGeom prst="rect">
            <a:avLst/>
          </a:prstGeom>
          <a:noFill/>
          <a:ln w="9525">
            <a:noFill/>
          </a:ln>
        </p:spPr>
        <p:txBody>
          <a:bodyPr wrap="square" anchor="t">
            <a:spAutoFit/>
          </a:bodyPr>
          <a:lstStyle/>
          <a:p>
            <a:pPr lvl="0">
              <a:lnSpc>
                <a:spcPct val="150000"/>
              </a:lnSpc>
            </a:pPr>
            <a:r>
              <a:rPr lang="zh-CN" altLang="en-US" sz="2800" b="1" dirty="0">
                <a:solidFill>
                  <a:srgbClr val="DF3C09"/>
                </a:solidFill>
                <a:latin typeface="楷体" panose="02010609060101010101" pitchFamily="49" charset="-122"/>
                <a:ea typeface="楷体" panose="02010609060101010101" pitchFamily="49" charset="-122"/>
              </a:rPr>
              <a:t>（</a:t>
            </a:r>
            <a:r>
              <a:rPr lang="en-US" altLang="zh-CN" sz="2800" b="1" dirty="0">
                <a:solidFill>
                  <a:srgbClr val="DF3C09"/>
                </a:solidFill>
                <a:latin typeface="楷体" panose="02010609060101010101" pitchFamily="49" charset="-122"/>
                <a:ea typeface="楷体" panose="02010609060101010101" pitchFamily="49" charset="-122"/>
              </a:rPr>
              <a:t>4</a:t>
            </a:r>
            <a:r>
              <a:rPr lang="zh-CN" altLang="en-US" sz="2800" b="1" dirty="0">
                <a:solidFill>
                  <a:srgbClr val="DF3C09"/>
                </a:solidFill>
                <a:latin typeface="楷体" panose="02010609060101010101" pitchFamily="49" charset="-122"/>
                <a:ea typeface="楷体" panose="02010609060101010101" pitchFamily="49" charset="-122"/>
              </a:rPr>
              <a:t>）变址、基址寻址及其变化</a:t>
            </a:r>
            <a:endParaRPr kumimoji="0" lang="en-US" altLang="zh-CN" sz="2800" b="1" i="0" u="none" strike="noStrike" kern="1200" cap="none" spc="0" normalizeH="0" baseline="0" noProof="0" dirty="0">
              <a:ln>
                <a:noFill/>
              </a:ln>
              <a:solidFill>
                <a:srgbClr val="DF3C09"/>
              </a:solidFill>
              <a:effectLst/>
              <a:uLnTx/>
              <a:uFillTx/>
              <a:latin typeface="楷体" panose="02010609060101010101" pitchFamily="49" charset="-122"/>
              <a:ea typeface="楷体" panose="02010609060101010101" pitchFamily="49" charset="-122"/>
              <a:cs typeface="+mn-cs"/>
            </a:endParaRPr>
          </a:p>
        </p:txBody>
      </p:sp>
      <p:sp>
        <p:nvSpPr>
          <p:cNvPr id="47" name="Text Box 4"/>
          <p:cNvSpPr txBox="1"/>
          <p:nvPr/>
        </p:nvSpPr>
        <p:spPr>
          <a:xfrm>
            <a:off x="283552" y="1314681"/>
            <a:ext cx="8697776" cy="1284006"/>
          </a:xfrm>
          <a:prstGeom prst="rect">
            <a:avLst/>
          </a:prstGeom>
          <a:noFill/>
          <a:ln w="9525">
            <a:noFill/>
          </a:ln>
        </p:spPr>
        <p:txBody>
          <a:bodyPr wrap="square" anchor="t">
            <a:spAutoFit/>
          </a:bodyPr>
          <a:lstStyle/>
          <a:p>
            <a:pPr lvl="0">
              <a:lnSpc>
                <a:spcPct val="150000"/>
              </a:lnSpc>
            </a:pPr>
            <a:r>
              <a:rPr lang="zh-CN" altLang="en-US" sz="2800" b="1" dirty="0">
                <a:solidFill>
                  <a:srgbClr val="0563C1"/>
                </a:solidFill>
                <a:latin typeface="楷体" panose="02010609060101010101" pitchFamily="49" charset="-122"/>
                <a:ea typeface="楷体" panose="02010609060101010101" pitchFamily="49" charset="-122"/>
              </a:rPr>
              <a:t>例：</a:t>
            </a:r>
            <a:r>
              <a:rPr lang="zh-CN" altLang="en-US" sz="2800" b="1" dirty="0">
                <a:latin typeface="楷体" panose="02010609060101010101" pitchFamily="49" charset="-122"/>
                <a:ea typeface="楷体" panose="02010609060101010101" pitchFamily="49" charset="-122"/>
              </a:rPr>
              <a:t>若从</a:t>
            </a:r>
            <a:r>
              <a:rPr lang="en-US" altLang="zh-CN" sz="2800" b="1" dirty="0">
                <a:latin typeface="楷体" panose="02010609060101010101" pitchFamily="49" charset="-122"/>
                <a:ea typeface="楷体" panose="02010609060101010101" pitchFamily="49" charset="-122"/>
              </a:rPr>
              <a:t>1000H</a:t>
            </a:r>
            <a:r>
              <a:rPr lang="zh-CN" altLang="en-US" sz="2800" b="1" dirty="0">
                <a:latin typeface="楷体" panose="02010609060101010101" pitchFamily="49" charset="-122"/>
                <a:ea typeface="楷体" panose="02010609060101010101" pitchFamily="49" charset="-122"/>
              </a:rPr>
              <a:t>单元中取出一条指令，该指令采用相对寻址方式读取操作数，形式地址（位移量）为</a:t>
            </a:r>
            <a:r>
              <a:rPr lang="en-US" altLang="zh-CN" sz="2800" b="1" dirty="0">
                <a:solidFill>
                  <a:srgbClr val="FF0000"/>
                </a:solidFill>
                <a:latin typeface="楷体" panose="02010609060101010101" pitchFamily="49" charset="-122"/>
                <a:ea typeface="楷体" panose="02010609060101010101" pitchFamily="49" charset="-122"/>
              </a:rPr>
              <a:t>0003H</a:t>
            </a:r>
            <a:r>
              <a:rPr lang="zh-CN" altLang="en-US" sz="2800" b="1" dirty="0">
                <a:latin typeface="楷体" panose="02010609060101010101" pitchFamily="49" charset="-122"/>
                <a:ea typeface="楷体" panose="02010609060101010101" pitchFamily="49" charset="-122"/>
              </a:rPr>
              <a:t>。</a:t>
            </a:r>
            <a:endParaRPr lang="en-US" altLang="zh-CN" sz="2800" b="1" dirty="0">
              <a:latin typeface="楷体" panose="02010609060101010101" pitchFamily="49" charset="-122"/>
              <a:ea typeface="楷体" panose="02010609060101010101" pitchFamily="49" charset="-122"/>
            </a:endParaRPr>
          </a:p>
        </p:txBody>
      </p:sp>
      <p:sp>
        <p:nvSpPr>
          <p:cNvPr id="27" name="Text Box 4"/>
          <p:cNvSpPr txBox="1"/>
          <p:nvPr/>
        </p:nvSpPr>
        <p:spPr>
          <a:xfrm>
            <a:off x="283552" y="2614667"/>
            <a:ext cx="3843948" cy="1574855"/>
          </a:xfrm>
          <a:prstGeom prst="rect">
            <a:avLst/>
          </a:prstGeom>
          <a:noFill/>
          <a:ln w="9525">
            <a:noFill/>
          </a:ln>
        </p:spPr>
        <p:txBody>
          <a:bodyPr wrap="square" anchor="t">
            <a:spAutoFit/>
          </a:bodyPr>
          <a:lstStyle/>
          <a:p>
            <a:pPr lvl="0">
              <a:lnSpc>
                <a:spcPct val="120000"/>
              </a:lnSpc>
            </a:pPr>
            <a:r>
              <a:rPr lang="zh-CN" altLang="pt-BR" sz="2800" b="1" dirty="0">
                <a:latin typeface="楷体" panose="02010609060101010101" pitchFamily="49" charset="-122"/>
                <a:ea typeface="楷体" panose="02010609060101010101" pitchFamily="49" charset="-122"/>
              </a:rPr>
              <a:t>寄存器：</a:t>
            </a:r>
            <a:r>
              <a:rPr lang="pt-BR" altLang="zh-CN" sz="2800" b="1" dirty="0">
                <a:latin typeface="楷体" panose="02010609060101010101" pitchFamily="49" charset="-122"/>
                <a:ea typeface="楷体" panose="02010609060101010101" pitchFamily="49" charset="-122"/>
              </a:rPr>
              <a:t>PC   1000H</a:t>
            </a:r>
            <a:endParaRPr lang="pt-BR" altLang="zh-CN" sz="2800" b="1" dirty="0">
              <a:latin typeface="楷体" panose="02010609060101010101" pitchFamily="49" charset="-122"/>
              <a:ea typeface="楷体" panose="02010609060101010101" pitchFamily="49" charset="-122"/>
            </a:endParaRPr>
          </a:p>
          <a:p>
            <a:pPr lvl="0">
              <a:lnSpc>
                <a:spcPct val="120000"/>
              </a:lnSpc>
            </a:pPr>
            <a:r>
              <a:rPr lang="pt-BR" altLang="zh-CN" sz="2800" b="1" dirty="0">
                <a:latin typeface="楷体" panose="02010609060101010101" pitchFamily="49" charset="-122"/>
                <a:ea typeface="楷体" panose="02010609060101010101" pitchFamily="49" charset="-122"/>
              </a:rPr>
              <a:t>        RO   2000H</a:t>
            </a:r>
            <a:endParaRPr lang="pt-BR" altLang="zh-CN" sz="2800" b="1" dirty="0">
              <a:latin typeface="楷体" panose="02010609060101010101" pitchFamily="49" charset="-122"/>
              <a:ea typeface="楷体" panose="02010609060101010101" pitchFamily="49" charset="-122"/>
            </a:endParaRPr>
          </a:p>
          <a:p>
            <a:pPr lvl="0">
              <a:lnSpc>
                <a:spcPct val="120000"/>
              </a:lnSpc>
            </a:pPr>
            <a:r>
              <a:rPr lang="pt-BR" altLang="zh-CN" sz="2800" b="1" dirty="0">
                <a:latin typeface="楷体" panose="02010609060101010101" pitchFamily="49" charset="-122"/>
                <a:ea typeface="楷体" panose="02010609060101010101" pitchFamily="49" charset="-122"/>
              </a:rPr>
              <a:t>        R1   3000H</a:t>
            </a:r>
            <a:endParaRPr lang="zh-CN" altLang="en-US" sz="2800" b="1" dirty="0">
              <a:latin typeface="楷体" panose="02010609060101010101" pitchFamily="49" charset="-122"/>
              <a:ea typeface="楷体" panose="02010609060101010101" pitchFamily="49" charset="-122"/>
            </a:endParaRPr>
          </a:p>
        </p:txBody>
      </p:sp>
      <p:sp>
        <p:nvSpPr>
          <p:cNvPr id="28" name="Text Box 4"/>
          <p:cNvSpPr txBox="1"/>
          <p:nvPr/>
        </p:nvSpPr>
        <p:spPr>
          <a:xfrm>
            <a:off x="4089400" y="2619979"/>
            <a:ext cx="4864604" cy="1057790"/>
          </a:xfrm>
          <a:prstGeom prst="rect">
            <a:avLst/>
          </a:prstGeom>
          <a:noFill/>
          <a:ln w="9525">
            <a:noFill/>
          </a:ln>
        </p:spPr>
        <p:txBody>
          <a:bodyPr wrap="square" anchor="t">
            <a:spAutoFit/>
          </a:bodyPr>
          <a:lstStyle/>
          <a:p>
            <a:pPr lvl="0">
              <a:lnSpc>
                <a:spcPct val="120000"/>
              </a:lnSpc>
            </a:pPr>
            <a:r>
              <a:rPr lang="zh-CN" altLang="en-US" sz="2800" b="1" dirty="0">
                <a:latin typeface="楷体" panose="02010609060101010101" pitchFamily="49" charset="-122"/>
                <a:ea typeface="楷体" panose="02010609060101010101" pitchFamily="49" charset="-122"/>
              </a:rPr>
              <a:t>主存单元：</a:t>
            </a:r>
            <a:r>
              <a:rPr lang="pt-BR" altLang="zh-CN" sz="2800" b="1" dirty="0">
                <a:latin typeface="楷体" panose="02010609060101010101" pitchFamily="49" charset="-122"/>
                <a:ea typeface="楷体" panose="02010609060101010101" pitchFamily="49" charset="-122"/>
              </a:rPr>
              <a:t>OFFDH   BC00H</a:t>
            </a:r>
            <a:endParaRPr lang="pt-BR" altLang="zh-CN" sz="2800" b="1" dirty="0">
              <a:latin typeface="楷体" panose="02010609060101010101" pitchFamily="49" charset="-122"/>
              <a:ea typeface="楷体" panose="02010609060101010101" pitchFamily="49" charset="-122"/>
            </a:endParaRPr>
          </a:p>
          <a:p>
            <a:pPr lvl="0">
              <a:lnSpc>
                <a:spcPct val="120000"/>
              </a:lnSpc>
            </a:pPr>
            <a:r>
              <a:rPr lang="pt-BR" altLang="zh-CN" sz="2800" b="1" dirty="0">
                <a:latin typeface="楷体" panose="02010609060101010101" pitchFamily="49" charset="-122"/>
                <a:ea typeface="楷体" panose="02010609060101010101" pitchFamily="49" charset="-122"/>
              </a:rPr>
              <a:t>          1003H   AF00H</a:t>
            </a:r>
            <a:endParaRPr lang="zh-CN" altLang="en-US" sz="2800" b="1" dirty="0">
              <a:latin typeface="楷体" panose="02010609060101010101" pitchFamily="49" charset="-122"/>
              <a:ea typeface="楷体" panose="02010609060101010101" pitchFamily="49" charset="-122"/>
            </a:endParaRPr>
          </a:p>
        </p:txBody>
      </p:sp>
      <p:sp>
        <p:nvSpPr>
          <p:cNvPr id="29" name="Text Box 4"/>
          <p:cNvSpPr txBox="1"/>
          <p:nvPr/>
        </p:nvSpPr>
        <p:spPr>
          <a:xfrm>
            <a:off x="289186" y="3962948"/>
            <a:ext cx="8697776" cy="2576667"/>
          </a:xfrm>
          <a:prstGeom prst="rect">
            <a:avLst/>
          </a:prstGeom>
          <a:noFill/>
          <a:ln w="9525">
            <a:noFill/>
          </a:ln>
        </p:spPr>
        <p:txBody>
          <a:bodyPr wrap="square" anchor="t">
            <a:spAutoFit/>
          </a:bodyPr>
          <a:lstStyle/>
          <a:p>
            <a:pPr lvl="0">
              <a:lnSpc>
                <a:spcPct val="150000"/>
              </a:lnSpc>
            </a:pPr>
            <a:r>
              <a:rPr lang="zh-CN" altLang="en-US" sz="2800" b="1" dirty="0">
                <a:latin typeface="楷体" panose="02010609060101010101" pitchFamily="49" charset="-122"/>
                <a:ea typeface="楷体" panose="02010609060101010101" pitchFamily="49" charset="-122"/>
              </a:rPr>
              <a:t>现行指令存放在（</a:t>
            </a:r>
            <a:r>
              <a:rPr lang="en-US" altLang="zh-CN" sz="2800" b="1" dirty="0">
                <a:latin typeface="楷体" panose="02010609060101010101" pitchFamily="49" charset="-122"/>
                <a:ea typeface="楷体" panose="02010609060101010101" pitchFamily="49" charset="-122"/>
              </a:rPr>
              <a:t>PC</a:t>
            </a:r>
            <a:r>
              <a:rPr lang="zh-CN" altLang="en-US" sz="2800" b="1" dirty="0">
                <a:latin typeface="楷体" panose="02010609060101010101" pitchFamily="49" charset="-122"/>
                <a:ea typeface="楷体" panose="02010609060101010101" pitchFamily="49" charset="-122"/>
              </a:rPr>
              <a:t>）</a:t>
            </a:r>
            <a:r>
              <a:rPr lang="en-US" altLang="zh-CN" sz="2800" b="1" dirty="0">
                <a:latin typeface="楷体" panose="02010609060101010101" pitchFamily="49" charset="-122"/>
                <a:ea typeface="楷体" panose="02010609060101010101" pitchFamily="49" charset="-122"/>
              </a:rPr>
              <a:t>= 1000H</a:t>
            </a:r>
            <a:r>
              <a:rPr lang="zh-CN" altLang="en-US" sz="2800" b="1" dirty="0">
                <a:latin typeface="楷体" panose="02010609060101010101" pitchFamily="49" charset="-122"/>
                <a:ea typeface="楷体" panose="02010609060101010101" pitchFamily="49" charset="-122"/>
              </a:rPr>
              <a:t>单元中，则基准地址为</a:t>
            </a:r>
            <a:r>
              <a:rPr lang="en-US" altLang="zh-CN" sz="2800" b="1" dirty="0">
                <a:latin typeface="楷体" panose="02010609060101010101" pitchFamily="49" charset="-122"/>
                <a:ea typeface="楷体" panose="02010609060101010101" pitchFamily="49" charset="-122"/>
              </a:rPr>
              <a:t>1000H</a:t>
            </a:r>
            <a:r>
              <a:rPr lang="zh-CN" altLang="en-US" sz="2800" b="1" dirty="0">
                <a:latin typeface="楷体" panose="02010609060101010101" pitchFamily="49" charset="-122"/>
                <a:ea typeface="楷体" panose="02010609060101010101" pitchFamily="49" charset="-122"/>
              </a:rPr>
              <a:t>；指令给出位移量为</a:t>
            </a:r>
            <a:r>
              <a:rPr lang="en-US" altLang="zh-CN" sz="2800" b="1" dirty="0">
                <a:latin typeface="楷体" panose="02010609060101010101" pitchFamily="49" charset="-122"/>
                <a:ea typeface="楷体" panose="02010609060101010101" pitchFamily="49" charset="-122"/>
              </a:rPr>
              <a:t>d=0003H</a:t>
            </a:r>
            <a:r>
              <a:rPr lang="zh-CN" altLang="en-US" sz="2800" b="1" dirty="0">
                <a:latin typeface="楷体" panose="02010609060101010101" pitchFamily="49" charset="-122"/>
                <a:ea typeface="楷体" panose="02010609060101010101" pitchFamily="49" charset="-122"/>
              </a:rPr>
              <a:t>，则操作数有效地址</a:t>
            </a:r>
            <a:r>
              <a:rPr lang="en-US" altLang="zh-CN" sz="2800" b="1" dirty="0">
                <a:latin typeface="楷体" panose="02010609060101010101" pitchFamily="49" charset="-122"/>
                <a:ea typeface="楷体" panose="02010609060101010101" pitchFamily="49" charset="-122"/>
              </a:rPr>
              <a:t>= (PC)+d=1000H+0003H=1003H</a:t>
            </a:r>
            <a:r>
              <a:rPr lang="zh-CN" altLang="en-US" sz="2800" b="1" dirty="0">
                <a:latin typeface="楷体" panose="02010609060101010101" pitchFamily="49" charset="-122"/>
                <a:ea typeface="楷体" panose="02010609060101010101" pitchFamily="49" charset="-122"/>
              </a:rPr>
              <a:t>，据此访问主存，操作数为</a:t>
            </a:r>
            <a:r>
              <a:rPr lang="en-US" altLang="zh-CN" sz="2800" b="1" dirty="0">
                <a:latin typeface="楷体" panose="02010609060101010101" pitchFamily="49" charset="-122"/>
                <a:ea typeface="楷体" panose="02010609060101010101" pitchFamily="49" charset="-122"/>
              </a:rPr>
              <a:t>S=</a:t>
            </a:r>
            <a:r>
              <a:rPr lang="zh-CN" altLang="en-US" sz="2800" b="1" dirty="0">
                <a:latin typeface="楷体" panose="02010609060101010101" pitchFamily="49" charset="-122"/>
                <a:ea typeface="楷体" panose="02010609060101010101" pitchFamily="49" charset="-122"/>
              </a:rPr>
              <a:t>（（</a:t>
            </a:r>
            <a:r>
              <a:rPr lang="en-US" altLang="zh-CN" sz="2800" b="1" dirty="0">
                <a:latin typeface="楷体" panose="02010609060101010101" pitchFamily="49" charset="-122"/>
                <a:ea typeface="楷体" panose="02010609060101010101" pitchFamily="49" charset="-122"/>
              </a:rPr>
              <a:t>PC</a:t>
            </a:r>
            <a:r>
              <a:rPr lang="zh-CN" altLang="en-US" sz="2800" b="1" dirty="0">
                <a:latin typeface="楷体" panose="02010609060101010101" pitchFamily="49" charset="-122"/>
                <a:ea typeface="楷体" panose="02010609060101010101" pitchFamily="49" charset="-122"/>
              </a:rPr>
              <a:t>）</a:t>
            </a:r>
            <a:r>
              <a:rPr lang="en-US" altLang="zh-CN" sz="2800" b="1" dirty="0">
                <a:latin typeface="楷体" panose="02010609060101010101" pitchFamily="49" charset="-122"/>
                <a:ea typeface="楷体" panose="02010609060101010101" pitchFamily="49" charset="-122"/>
              </a:rPr>
              <a:t>+ d</a:t>
            </a:r>
            <a:r>
              <a:rPr lang="zh-CN" altLang="en-US" sz="2800" b="1" dirty="0">
                <a:latin typeface="楷体" panose="02010609060101010101" pitchFamily="49" charset="-122"/>
                <a:ea typeface="楷体" panose="02010609060101010101" pitchFamily="49" charset="-122"/>
              </a:rPr>
              <a:t>））</a:t>
            </a:r>
            <a:r>
              <a:rPr lang="en-US" altLang="zh-CN" sz="2800" b="1" dirty="0">
                <a:latin typeface="楷体" panose="02010609060101010101" pitchFamily="49" charset="-122"/>
                <a:ea typeface="楷体" panose="02010609060101010101" pitchFamily="49" charset="-122"/>
              </a:rPr>
              <a:t>= (1003H )=AF00H</a:t>
            </a:r>
            <a:r>
              <a:rPr lang="zh-CN" altLang="en-US" sz="2800" b="1" dirty="0">
                <a:latin typeface="楷体" panose="02010609060101010101" pitchFamily="49" charset="-122"/>
                <a:ea typeface="楷体" panose="02010609060101010101" pitchFamily="49" charset="-122"/>
              </a:rPr>
              <a:t>。</a:t>
            </a:r>
            <a:endParaRPr lang="en-US" altLang="zh-CN" sz="2800" b="1" dirty="0">
              <a:latin typeface="楷体" panose="02010609060101010101" pitchFamily="49" charset="-122"/>
              <a:ea typeface="楷体" panose="020106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wipe(left)">
                                      <p:cBhvr>
                                        <p:cTn id="7" dur="500"/>
                                        <p:tgtEl>
                                          <p:spTgt spid="4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wipe(left)">
                                      <p:cBhvr>
                                        <p:cTn id="12" dur="500"/>
                                        <p:tgtEl>
                                          <p:spTgt spid="2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8"/>
                                        </p:tgtEl>
                                        <p:attrNameLst>
                                          <p:attrName>style.visibility</p:attrName>
                                        </p:attrNameLst>
                                      </p:cBhvr>
                                      <p:to>
                                        <p:strVal val="visible"/>
                                      </p:to>
                                    </p:set>
                                    <p:animEffect transition="in" filter="wipe(left)">
                                      <p:cBhvr>
                                        <p:cTn id="17" dur="500"/>
                                        <p:tgtEl>
                                          <p:spTgt spid="2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9"/>
                                        </p:tgtEl>
                                        <p:attrNameLst>
                                          <p:attrName>style.visibility</p:attrName>
                                        </p:attrNameLst>
                                      </p:cBhvr>
                                      <p:to>
                                        <p:strVal val="visible"/>
                                      </p:to>
                                    </p:set>
                                    <p:animEffect transition="in" filter="wipe(left)">
                                      <p:cBhvr>
                                        <p:cTn id="22"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P spid="27" grpId="0"/>
      <p:bldP spid="28" grpId="0"/>
      <p:bldP spid="29" grpId="0"/>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9165780" cy="6909474"/>
          </a:xfrm>
          <a:prstGeom prst="rect">
            <a:avLst/>
          </a:prstGeom>
        </p:spPr>
      </p:pic>
      <p:sp>
        <p:nvSpPr>
          <p:cNvPr id="22" name="矩形 21"/>
          <p:cNvSpPr/>
          <p:nvPr/>
        </p:nvSpPr>
        <p:spPr>
          <a:xfrm>
            <a:off x="-7936" y="8443"/>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dirty="0"/>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1" i="0" u="none" strike="noStrike" kern="1200" cap="none" spc="0" normalizeH="0" baseline="0" noProof="0" dirty="0">
                <a:ln>
                  <a:noFill/>
                </a:ln>
                <a:solidFill>
                  <a:prstClr val="white"/>
                </a:solidFill>
                <a:effectLst/>
                <a:uLnTx/>
                <a:uFillTx/>
                <a:latin typeface="隶书" panose="02010509060101010101" pitchFamily="49" charset="-122"/>
                <a:ea typeface="隶书" panose="02010509060101010101" pitchFamily="49" charset="-122"/>
                <a:cs typeface="+mn-cs"/>
              </a:rPr>
              <a:t>二、寻址方式</a:t>
            </a:r>
            <a:endParaRPr kumimoji="0" lang="zh-CN" altLang="en-US" sz="2800" b="1" i="0" u="none" strike="noStrike" kern="1200" cap="none" spc="0" normalizeH="0" baseline="0" noProof="0" dirty="0">
              <a:ln>
                <a:noFill/>
              </a:ln>
              <a:solidFill>
                <a:prstClr val="white"/>
              </a:solidFill>
              <a:effectLst/>
              <a:uLnTx/>
              <a:uFillTx/>
              <a:latin typeface="隶书" panose="02010509060101010101" pitchFamily="49" charset="-122"/>
              <a:ea typeface="隶书" panose="02010509060101010101" pitchFamily="49" charset="-122"/>
              <a:cs typeface="+mn-cs"/>
            </a:endParaRPr>
          </a:p>
        </p:txBody>
      </p:sp>
      <p:cxnSp>
        <p:nvCxnSpPr>
          <p:cNvPr id="31" name="直接连接符 30"/>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defRPr/>
            </a:pPr>
            <a:fld id="{1BEB4C94-8B5F-463F-8842-95D471A21F3D}" type="datetime1">
              <a:rPr kumimoji="0" lang="zh-CN" altLang="en-US" sz="1200" b="0" i="0" u="none" strike="noStrike" kern="1200" cap="none" spc="0" normalizeH="0" baseline="0" noProof="0" smtClean="0">
                <a:ln>
                  <a:noFill/>
                </a:ln>
                <a:solidFill>
                  <a:prstClr val="black">
                    <a:tint val="75000"/>
                  </a:prstClr>
                </a:solidFill>
                <a:effectLst/>
                <a:uLnTx/>
                <a:uFillTx/>
                <a:latin typeface="Calibri" panose="020F0502020204030204"/>
                <a:ea typeface="等线" panose="02010600030101010101" pitchFamily="2" charset="-122"/>
                <a:cs typeface="+mn-cs"/>
              </a:rPr>
            </a:fld>
            <a:endParaRPr kumimoji="0" lang="zh-CN" altLang="en-US" sz="1200" b="0" i="0" u="none" strike="noStrike" kern="1200" cap="none" spc="0" normalizeH="0" baseline="0" noProof="0" dirty="0">
              <a:ln>
                <a:noFill/>
              </a:ln>
              <a:solidFill>
                <a:prstClr val="black">
                  <a:tint val="75000"/>
                </a:prstClr>
              </a:solidFill>
              <a:effectLst/>
              <a:uLnTx/>
              <a:uFillTx/>
              <a:latin typeface="Calibri" panose="020F0502020204030204"/>
              <a:ea typeface="等线"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rPr>
              <a:t>计算机组成原理</a:t>
            </a:r>
            <a:r>
              <a:rPr kumimoji="0" lang="en-US" altLang="zh-CN" sz="12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rPr>
              <a:t>--</a:t>
            </a:r>
            <a:r>
              <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rPr>
              <a:t>第二章 指令系统</a:t>
            </a:r>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endParaRPr>
          </a:p>
        </p:txBody>
      </p:sp>
      <p:sp>
        <p:nvSpPr>
          <p:cNvPr id="8" name="灯片编号占位符 7"/>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CD331227-691F-4B7F-8493-F4368ED92163}" type="slidenum">
              <a:rPr kumimoji="0" lang="zh-CN" altLang="en-US" sz="1200" b="0" i="0" u="none" strike="noStrike" kern="1200" cap="none" spc="0" normalizeH="0" baseline="0" noProof="0" smtClean="0">
                <a:ln>
                  <a:noFill/>
                </a:ln>
                <a:solidFill>
                  <a:prstClr val="black">
                    <a:tint val="75000"/>
                  </a:prstClr>
                </a:solidFill>
                <a:effectLst/>
                <a:uLnTx/>
                <a:uFillTx/>
                <a:latin typeface="Calibri" panose="020F0502020204030204"/>
                <a:ea typeface="等线" panose="02010600030101010101" pitchFamily="2" charset="-122"/>
                <a:cs typeface="+mn-cs"/>
              </a:rPr>
            </a:fld>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endParaRPr>
          </a:p>
        </p:txBody>
      </p:sp>
      <p:sp>
        <p:nvSpPr>
          <p:cNvPr id="17" name="Text Box 4"/>
          <p:cNvSpPr txBox="1"/>
          <p:nvPr/>
        </p:nvSpPr>
        <p:spPr>
          <a:xfrm>
            <a:off x="141423" y="815398"/>
            <a:ext cx="6723833" cy="637675"/>
          </a:xfrm>
          <a:prstGeom prst="rect">
            <a:avLst/>
          </a:prstGeom>
          <a:noFill/>
          <a:ln w="9525">
            <a:noFill/>
          </a:ln>
        </p:spPr>
        <p:txBody>
          <a:bodyPr wrap="square" anchor="t">
            <a:spAutoFit/>
          </a:bodyPr>
          <a:lstStyle/>
          <a:p>
            <a:pPr lvl="0">
              <a:lnSpc>
                <a:spcPct val="150000"/>
              </a:lnSpc>
            </a:pPr>
            <a:r>
              <a:rPr lang="zh-CN" altLang="en-US" sz="2800" b="1" dirty="0">
                <a:solidFill>
                  <a:srgbClr val="DF3C09"/>
                </a:solidFill>
                <a:latin typeface="楷体" panose="02010609060101010101" pitchFamily="49" charset="-122"/>
                <a:ea typeface="楷体" panose="02010609060101010101" pitchFamily="49" charset="-122"/>
              </a:rPr>
              <a:t>（</a:t>
            </a:r>
            <a:r>
              <a:rPr lang="en-US" altLang="zh-CN" sz="2800" b="1" dirty="0">
                <a:solidFill>
                  <a:srgbClr val="DF3C09"/>
                </a:solidFill>
                <a:latin typeface="楷体" panose="02010609060101010101" pitchFamily="49" charset="-122"/>
                <a:ea typeface="楷体" panose="02010609060101010101" pitchFamily="49" charset="-122"/>
              </a:rPr>
              <a:t>4</a:t>
            </a:r>
            <a:r>
              <a:rPr lang="zh-CN" altLang="en-US" sz="2800" b="1" dirty="0">
                <a:solidFill>
                  <a:srgbClr val="DF3C09"/>
                </a:solidFill>
                <a:latin typeface="楷体" panose="02010609060101010101" pitchFamily="49" charset="-122"/>
                <a:ea typeface="楷体" panose="02010609060101010101" pitchFamily="49" charset="-122"/>
              </a:rPr>
              <a:t>）变址、基址寻址及其变化</a:t>
            </a:r>
            <a:endParaRPr kumimoji="0" lang="en-US" altLang="zh-CN" sz="2800" b="1" i="0" u="none" strike="noStrike" kern="1200" cap="none" spc="0" normalizeH="0" baseline="0" noProof="0" dirty="0">
              <a:ln>
                <a:noFill/>
              </a:ln>
              <a:solidFill>
                <a:srgbClr val="DF3C09"/>
              </a:solidFill>
              <a:effectLst/>
              <a:uLnTx/>
              <a:uFillTx/>
              <a:latin typeface="楷体" panose="02010609060101010101" pitchFamily="49" charset="-122"/>
              <a:ea typeface="楷体" panose="02010609060101010101" pitchFamily="49" charset="-122"/>
              <a:cs typeface="+mn-cs"/>
            </a:endParaRPr>
          </a:p>
        </p:txBody>
      </p:sp>
      <p:sp>
        <p:nvSpPr>
          <p:cNvPr id="47" name="Text Box 4"/>
          <p:cNvSpPr txBox="1"/>
          <p:nvPr/>
        </p:nvSpPr>
        <p:spPr>
          <a:xfrm>
            <a:off x="283552" y="1314681"/>
            <a:ext cx="8697776" cy="1284006"/>
          </a:xfrm>
          <a:prstGeom prst="rect">
            <a:avLst/>
          </a:prstGeom>
          <a:noFill/>
          <a:ln w="9525">
            <a:noFill/>
          </a:ln>
        </p:spPr>
        <p:txBody>
          <a:bodyPr wrap="square" anchor="t">
            <a:spAutoFit/>
          </a:bodyPr>
          <a:lstStyle/>
          <a:p>
            <a:pPr lvl="0">
              <a:lnSpc>
                <a:spcPct val="150000"/>
              </a:lnSpc>
            </a:pPr>
            <a:r>
              <a:rPr lang="zh-CN" altLang="en-US" sz="2800" b="1" dirty="0">
                <a:solidFill>
                  <a:srgbClr val="0563C1"/>
                </a:solidFill>
                <a:latin typeface="楷体" panose="02010609060101010101" pitchFamily="49" charset="-122"/>
                <a:ea typeface="楷体" panose="02010609060101010101" pitchFamily="49" charset="-122"/>
              </a:rPr>
              <a:t>例：</a:t>
            </a:r>
            <a:r>
              <a:rPr lang="zh-CN" altLang="en-US" sz="2800" b="1" dirty="0">
                <a:latin typeface="楷体" panose="02010609060101010101" pitchFamily="49" charset="-122"/>
                <a:ea typeface="楷体" panose="02010609060101010101" pitchFamily="49" charset="-122"/>
              </a:rPr>
              <a:t>若从</a:t>
            </a:r>
            <a:r>
              <a:rPr lang="en-US" altLang="zh-CN" sz="2800" b="1" dirty="0">
                <a:latin typeface="楷体" panose="02010609060101010101" pitchFamily="49" charset="-122"/>
                <a:ea typeface="楷体" panose="02010609060101010101" pitchFamily="49" charset="-122"/>
              </a:rPr>
              <a:t>1000H</a:t>
            </a:r>
            <a:r>
              <a:rPr lang="zh-CN" altLang="en-US" sz="2800" b="1" dirty="0">
                <a:latin typeface="楷体" panose="02010609060101010101" pitchFamily="49" charset="-122"/>
                <a:ea typeface="楷体" panose="02010609060101010101" pitchFamily="49" charset="-122"/>
              </a:rPr>
              <a:t>单元中取出一条指令，该指令采用相对寻址方式读取操作数，形式地址（位移量）为</a:t>
            </a:r>
            <a:r>
              <a:rPr lang="en-US" altLang="zh-CN" sz="2800" b="1" dirty="0">
                <a:solidFill>
                  <a:srgbClr val="FF0000"/>
                </a:solidFill>
                <a:latin typeface="楷体" panose="02010609060101010101" pitchFamily="49" charset="-122"/>
                <a:ea typeface="楷体" panose="02010609060101010101" pitchFamily="49" charset="-122"/>
              </a:rPr>
              <a:t>-0003H</a:t>
            </a:r>
            <a:r>
              <a:rPr lang="zh-CN" altLang="en-US" sz="2800" b="1" dirty="0">
                <a:latin typeface="楷体" panose="02010609060101010101" pitchFamily="49" charset="-122"/>
                <a:ea typeface="楷体" panose="02010609060101010101" pitchFamily="49" charset="-122"/>
              </a:rPr>
              <a:t>。</a:t>
            </a:r>
            <a:endParaRPr lang="en-US" altLang="zh-CN" sz="2800" b="1" dirty="0">
              <a:latin typeface="楷体" panose="02010609060101010101" pitchFamily="49" charset="-122"/>
              <a:ea typeface="楷体" panose="02010609060101010101" pitchFamily="49" charset="-122"/>
            </a:endParaRPr>
          </a:p>
        </p:txBody>
      </p:sp>
      <p:sp>
        <p:nvSpPr>
          <p:cNvPr id="27" name="Text Box 4"/>
          <p:cNvSpPr txBox="1"/>
          <p:nvPr/>
        </p:nvSpPr>
        <p:spPr>
          <a:xfrm>
            <a:off x="283552" y="2614667"/>
            <a:ext cx="3843948" cy="1574855"/>
          </a:xfrm>
          <a:prstGeom prst="rect">
            <a:avLst/>
          </a:prstGeom>
          <a:noFill/>
          <a:ln w="9525">
            <a:noFill/>
          </a:ln>
        </p:spPr>
        <p:txBody>
          <a:bodyPr wrap="square" anchor="t">
            <a:spAutoFit/>
          </a:bodyPr>
          <a:lstStyle/>
          <a:p>
            <a:pPr lvl="0">
              <a:lnSpc>
                <a:spcPct val="120000"/>
              </a:lnSpc>
            </a:pPr>
            <a:r>
              <a:rPr lang="zh-CN" altLang="pt-BR" sz="2800" b="1" dirty="0">
                <a:latin typeface="楷体" panose="02010609060101010101" pitchFamily="49" charset="-122"/>
                <a:ea typeface="楷体" panose="02010609060101010101" pitchFamily="49" charset="-122"/>
              </a:rPr>
              <a:t>寄存器：</a:t>
            </a:r>
            <a:r>
              <a:rPr lang="pt-BR" altLang="zh-CN" sz="2800" b="1" dirty="0">
                <a:latin typeface="楷体" panose="02010609060101010101" pitchFamily="49" charset="-122"/>
                <a:ea typeface="楷体" panose="02010609060101010101" pitchFamily="49" charset="-122"/>
              </a:rPr>
              <a:t>PC   1000H</a:t>
            </a:r>
            <a:endParaRPr lang="pt-BR" altLang="zh-CN" sz="2800" b="1" dirty="0">
              <a:latin typeface="楷体" panose="02010609060101010101" pitchFamily="49" charset="-122"/>
              <a:ea typeface="楷体" panose="02010609060101010101" pitchFamily="49" charset="-122"/>
            </a:endParaRPr>
          </a:p>
          <a:p>
            <a:pPr lvl="0">
              <a:lnSpc>
                <a:spcPct val="120000"/>
              </a:lnSpc>
            </a:pPr>
            <a:r>
              <a:rPr lang="pt-BR" altLang="zh-CN" sz="2800" b="1" dirty="0">
                <a:latin typeface="楷体" panose="02010609060101010101" pitchFamily="49" charset="-122"/>
                <a:ea typeface="楷体" panose="02010609060101010101" pitchFamily="49" charset="-122"/>
              </a:rPr>
              <a:t>        RO   2000H</a:t>
            </a:r>
            <a:endParaRPr lang="pt-BR" altLang="zh-CN" sz="2800" b="1" dirty="0">
              <a:latin typeface="楷体" panose="02010609060101010101" pitchFamily="49" charset="-122"/>
              <a:ea typeface="楷体" panose="02010609060101010101" pitchFamily="49" charset="-122"/>
            </a:endParaRPr>
          </a:p>
          <a:p>
            <a:pPr lvl="0">
              <a:lnSpc>
                <a:spcPct val="120000"/>
              </a:lnSpc>
            </a:pPr>
            <a:r>
              <a:rPr lang="pt-BR" altLang="zh-CN" sz="2800" b="1" dirty="0">
                <a:latin typeface="楷体" panose="02010609060101010101" pitchFamily="49" charset="-122"/>
                <a:ea typeface="楷体" panose="02010609060101010101" pitchFamily="49" charset="-122"/>
              </a:rPr>
              <a:t>        R1   3000H</a:t>
            </a:r>
            <a:endParaRPr lang="zh-CN" altLang="en-US" sz="2800" b="1" dirty="0">
              <a:latin typeface="楷体" panose="02010609060101010101" pitchFamily="49" charset="-122"/>
              <a:ea typeface="楷体" panose="02010609060101010101" pitchFamily="49" charset="-122"/>
            </a:endParaRPr>
          </a:p>
        </p:txBody>
      </p:sp>
      <p:sp>
        <p:nvSpPr>
          <p:cNvPr id="28" name="Text Box 4"/>
          <p:cNvSpPr txBox="1"/>
          <p:nvPr/>
        </p:nvSpPr>
        <p:spPr>
          <a:xfrm>
            <a:off x="4089400" y="2619979"/>
            <a:ext cx="4864604" cy="1057790"/>
          </a:xfrm>
          <a:prstGeom prst="rect">
            <a:avLst/>
          </a:prstGeom>
          <a:noFill/>
          <a:ln w="9525">
            <a:noFill/>
          </a:ln>
        </p:spPr>
        <p:txBody>
          <a:bodyPr wrap="square" anchor="t">
            <a:spAutoFit/>
          </a:bodyPr>
          <a:lstStyle/>
          <a:p>
            <a:pPr lvl="0">
              <a:lnSpc>
                <a:spcPct val="120000"/>
              </a:lnSpc>
            </a:pPr>
            <a:r>
              <a:rPr lang="zh-CN" altLang="en-US" sz="2800" b="1" dirty="0">
                <a:latin typeface="楷体" panose="02010609060101010101" pitchFamily="49" charset="-122"/>
                <a:ea typeface="楷体" panose="02010609060101010101" pitchFamily="49" charset="-122"/>
              </a:rPr>
              <a:t>主存单元：</a:t>
            </a:r>
            <a:r>
              <a:rPr lang="pt-BR" altLang="zh-CN" sz="2800" b="1" dirty="0">
                <a:latin typeface="楷体" panose="02010609060101010101" pitchFamily="49" charset="-122"/>
                <a:ea typeface="楷体" panose="02010609060101010101" pitchFamily="49" charset="-122"/>
              </a:rPr>
              <a:t>OFFDH   BC00H</a:t>
            </a:r>
            <a:endParaRPr lang="pt-BR" altLang="zh-CN" sz="2800" b="1" dirty="0">
              <a:latin typeface="楷体" panose="02010609060101010101" pitchFamily="49" charset="-122"/>
              <a:ea typeface="楷体" panose="02010609060101010101" pitchFamily="49" charset="-122"/>
            </a:endParaRPr>
          </a:p>
          <a:p>
            <a:pPr lvl="0">
              <a:lnSpc>
                <a:spcPct val="120000"/>
              </a:lnSpc>
            </a:pPr>
            <a:r>
              <a:rPr lang="pt-BR" altLang="zh-CN" sz="2800" b="1" dirty="0">
                <a:latin typeface="楷体" panose="02010609060101010101" pitchFamily="49" charset="-122"/>
                <a:ea typeface="楷体" panose="02010609060101010101" pitchFamily="49" charset="-122"/>
              </a:rPr>
              <a:t>          1003H   AF00H</a:t>
            </a:r>
            <a:endParaRPr lang="zh-CN" altLang="en-US" sz="2800" b="1" dirty="0">
              <a:latin typeface="楷体" panose="02010609060101010101" pitchFamily="49" charset="-122"/>
              <a:ea typeface="楷体" panose="02010609060101010101" pitchFamily="49" charset="-122"/>
            </a:endParaRPr>
          </a:p>
        </p:txBody>
      </p:sp>
      <p:sp>
        <p:nvSpPr>
          <p:cNvPr id="29" name="Text Box 4"/>
          <p:cNvSpPr txBox="1"/>
          <p:nvPr/>
        </p:nvSpPr>
        <p:spPr>
          <a:xfrm>
            <a:off x="289186" y="3962948"/>
            <a:ext cx="8697776" cy="2576667"/>
          </a:xfrm>
          <a:prstGeom prst="rect">
            <a:avLst/>
          </a:prstGeom>
          <a:noFill/>
          <a:ln w="9525">
            <a:noFill/>
          </a:ln>
        </p:spPr>
        <p:txBody>
          <a:bodyPr wrap="square" anchor="t">
            <a:spAutoFit/>
          </a:bodyPr>
          <a:lstStyle/>
          <a:p>
            <a:pPr lvl="0">
              <a:lnSpc>
                <a:spcPct val="150000"/>
              </a:lnSpc>
            </a:pPr>
            <a:r>
              <a:rPr lang="zh-CN" altLang="en-US" sz="2800" b="1" dirty="0">
                <a:latin typeface="楷体" panose="02010609060101010101" pitchFamily="49" charset="-122"/>
                <a:ea typeface="楷体" panose="02010609060101010101" pitchFamily="49" charset="-122"/>
              </a:rPr>
              <a:t>现行指令存放在（</a:t>
            </a:r>
            <a:r>
              <a:rPr lang="en-US" altLang="zh-CN" sz="2800" b="1" dirty="0">
                <a:latin typeface="楷体" panose="02010609060101010101" pitchFamily="49" charset="-122"/>
                <a:ea typeface="楷体" panose="02010609060101010101" pitchFamily="49" charset="-122"/>
              </a:rPr>
              <a:t>PC</a:t>
            </a:r>
            <a:r>
              <a:rPr lang="zh-CN" altLang="en-US" sz="2800" b="1" dirty="0">
                <a:latin typeface="楷体" panose="02010609060101010101" pitchFamily="49" charset="-122"/>
                <a:ea typeface="楷体" panose="02010609060101010101" pitchFamily="49" charset="-122"/>
              </a:rPr>
              <a:t>）</a:t>
            </a:r>
            <a:r>
              <a:rPr lang="en-US" altLang="zh-CN" sz="2800" b="1" dirty="0">
                <a:latin typeface="楷体" panose="02010609060101010101" pitchFamily="49" charset="-122"/>
                <a:ea typeface="楷体" panose="02010609060101010101" pitchFamily="49" charset="-122"/>
              </a:rPr>
              <a:t>= 1000H</a:t>
            </a:r>
            <a:r>
              <a:rPr lang="zh-CN" altLang="en-US" sz="2800" b="1" dirty="0">
                <a:latin typeface="楷体" panose="02010609060101010101" pitchFamily="49" charset="-122"/>
                <a:ea typeface="楷体" panose="02010609060101010101" pitchFamily="49" charset="-122"/>
              </a:rPr>
              <a:t>单元中，则基准地址为</a:t>
            </a:r>
            <a:r>
              <a:rPr lang="en-US" altLang="zh-CN" sz="2800" b="1" dirty="0">
                <a:latin typeface="楷体" panose="02010609060101010101" pitchFamily="49" charset="-122"/>
                <a:ea typeface="楷体" panose="02010609060101010101" pitchFamily="49" charset="-122"/>
              </a:rPr>
              <a:t>1000H</a:t>
            </a:r>
            <a:r>
              <a:rPr lang="zh-CN" altLang="en-US" sz="2800" b="1" dirty="0">
                <a:latin typeface="楷体" panose="02010609060101010101" pitchFamily="49" charset="-122"/>
                <a:ea typeface="楷体" panose="02010609060101010101" pitchFamily="49" charset="-122"/>
              </a:rPr>
              <a:t>；指令给出位移量为</a:t>
            </a:r>
            <a:r>
              <a:rPr lang="en-US" altLang="zh-CN" sz="2800" b="1" dirty="0">
                <a:latin typeface="楷体" panose="02010609060101010101" pitchFamily="49" charset="-122"/>
                <a:ea typeface="楷体" panose="02010609060101010101" pitchFamily="49" charset="-122"/>
              </a:rPr>
              <a:t>d=-0003H</a:t>
            </a:r>
            <a:r>
              <a:rPr lang="zh-CN" altLang="en-US" sz="2800" b="1" dirty="0">
                <a:latin typeface="楷体" panose="02010609060101010101" pitchFamily="49" charset="-122"/>
                <a:ea typeface="楷体" panose="02010609060101010101" pitchFamily="49" charset="-122"/>
              </a:rPr>
              <a:t>，则操作数有效地址</a:t>
            </a:r>
            <a:r>
              <a:rPr lang="en-US" altLang="zh-CN" sz="2800" b="1" dirty="0">
                <a:latin typeface="楷体" panose="02010609060101010101" pitchFamily="49" charset="-122"/>
                <a:ea typeface="楷体" panose="02010609060101010101" pitchFamily="49" charset="-122"/>
              </a:rPr>
              <a:t>= (PC)+d=1000H+</a:t>
            </a:r>
            <a:r>
              <a:rPr lang="zh-CN" altLang="en-US" sz="2800" b="1" dirty="0">
                <a:latin typeface="楷体" panose="02010609060101010101" pitchFamily="49" charset="-122"/>
                <a:ea typeface="楷体" panose="02010609060101010101" pitchFamily="49" charset="-122"/>
              </a:rPr>
              <a:t>（</a:t>
            </a:r>
            <a:r>
              <a:rPr lang="en-US" altLang="zh-CN" sz="2800" b="1" dirty="0">
                <a:latin typeface="楷体" panose="02010609060101010101" pitchFamily="49" charset="-122"/>
                <a:ea typeface="楷体" panose="02010609060101010101" pitchFamily="49" charset="-122"/>
              </a:rPr>
              <a:t>-0003H</a:t>
            </a:r>
            <a:r>
              <a:rPr lang="zh-CN" altLang="en-US" sz="2800" b="1" dirty="0">
                <a:latin typeface="楷体" panose="02010609060101010101" pitchFamily="49" charset="-122"/>
                <a:ea typeface="楷体" panose="02010609060101010101" pitchFamily="49" charset="-122"/>
              </a:rPr>
              <a:t>）</a:t>
            </a:r>
            <a:r>
              <a:rPr lang="en-US" altLang="zh-CN" sz="2800" b="1" dirty="0">
                <a:latin typeface="楷体" panose="02010609060101010101" pitchFamily="49" charset="-122"/>
                <a:ea typeface="楷体" panose="02010609060101010101" pitchFamily="49" charset="-122"/>
              </a:rPr>
              <a:t>=OFFDH</a:t>
            </a:r>
            <a:r>
              <a:rPr lang="zh-CN" altLang="en-US" sz="2800" b="1" dirty="0">
                <a:latin typeface="楷体" panose="02010609060101010101" pitchFamily="49" charset="-122"/>
                <a:ea typeface="楷体" panose="02010609060101010101" pitchFamily="49" charset="-122"/>
              </a:rPr>
              <a:t>，据此访问主存，操作数为</a:t>
            </a:r>
            <a:r>
              <a:rPr lang="en-US" altLang="zh-CN" sz="2800" b="1" dirty="0">
                <a:latin typeface="楷体" panose="02010609060101010101" pitchFamily="49" charset="-122"/>
                <a:ea typeface="楷体" panose="02010609060101010101" pitchFamily="49" charset="-122"/>
              </a:rPr>
              <a:t>S=</a:t>
            </a:r>
            <a:r>
              <a:rPr lang="zh-CN" altLang="en-US" sz="2800" b="1" dirty="0">
                <a:latin typeface="楷体" panose="02010609060101010101" pitchFamily="49" charset="-122"/>
                <a:ea typeface="楷体" panose="02010609060101010101" pitchFamily="49" charset="-122"/>
              </a:rPr>
              <a:t>（（</a:t>
            </a:r>
            <a:r>
              <a:rPr lang="en-US" altLang="zh-CN" sz="2800" b="1" dirty="0">
                <a:latin typeface="楷体" panose="02010609060101010101" pitchFamily="49" charset="-122"/>
                <a:ea typeface="楷体" panose="02010609060101010101" pitchFamily="49" charset="-122"/>
              </a:rPr>
              <a:t>PC</a:t>
            </a:r>
            <a:r>
              <a:rPr lang="zh-CN" altLang="en-US" sz="2800" b="1" dirty="0">
                <a:latin typeface="楷体" panose="02010609060101010101" pitchFamily="49" charset="-122"/>
                <a:ea typeface="楷体" panose="02010609060101010101" pitchFamily="49" charset="-122"/>
              </a:rPr>
              <a:t>）</a:t>
            </a:r>
            <a:r>
              <a:rPr lang="en-US" altLang="zh-CN" sz="2800" b="1" dirty="0">
                <a:latin typeface="楷体" panose="02010609060101010101" pitchFamily="49" charset="-122"/>
                <a:ea typeface="楷体" panose="02010609060101010101" pitchFamily="49" charset="-122"/>
              </a:rPr>
              <a:t>+ d</a:t>
            </a:r>
            <a:r>
              <a:rPr lang="zh-CN" altLang="en-US" sz="2800" b="1" dirty="0">
                <a:latin typeface="楷体" panose="02010609060101010101" pitchFamily="49" charset="-122"/>
                <a:ea typeface="楷体" panose="02010609060101010101" pitchFamily="49" charset="-122"/>
              </a:rPr>
              <a:t>））</a:t>
            </a:r>
            <a:r>
              <a:rPr lang="en-US" altLang="zh-CN" sz="2800" b="1" dirty="0">
                <a:latin typeface="楷体" panose="02010609060101010101" pitchFamily="49" charset="-122"/>
                <a:ea typeface="楷体" panose="02010609060101010101" pitchFamily="49" charset="-122"/>
              </a:rPr>
              <a:t>= (OFFDH)=BC00H</a:t>
            </a:r>
            <a:r>
              <a:rPr lang="zh-CN" altLang="en-US" sz="2800" b="1" dirty="0">
                <a:latin typeface="楷体" panose="02010609060101010101" pitchFamily="49" charset="-122"/>
                <a:ea typeface="楷体" panose="02010609060101010101" pitchFamily="49" charset="-122"/>
              </a:rPr>
              <a:t>。</a:t>
            </a:r>
            <a:endParaRPr lang="en-US" altLang="zh-CN" sz="2800" b="1" dirty="0">
              <a:latin typeface="楷体" panose="02010609060101010101" pitchFamily="49" charset="-122"/>
              <a:ea typeface="楷体" panose="020106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wipe(left)">
                                      <p:cBhvr>
                                        <p:cTn id="7" dur="500"/>
                                        <p:tgtEl>
                                          <p:spTgt spid="4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wipe(left)">
                                      <p:cBhvr>
                                        <p:cTn id="12" dur="500"/>
                                        <p:tgtEl>
                                          <p:spTgt spid="2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8"/>
                                        </p:tgtEl>
                                        <p:attrNameLst>
                                          <p:attrName>style.visibility</p:attrName>
                                        </p:attrNameLst>
                                      </p:cBhvr>
                                      <p:to>
                                        <p:strVal val="visible"/>
                                      </p:to>
                                    </p:set>
                                    <p:animEffect transition="in" filter="wipe(left)">
                                      <p:cBhvr>
                                        <p:cTn id="17" dur="500"/>
                                        <p:tgtEl>
                                          <p:spTgt spid="2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9"/>
                                        </p:tgtEl>
                                        <p:attrNameLst>
                                          <p:attrName>style.visibility</p:attrName>
                                        </p:attrNameLst>
                                      </p:cBhvr>
                                      <p:to>
                                        <p:strVal val="visible"/>
                                      </p:to>
                                    </p:set>
                                    <p:animEffect transition="in" filter="wipe(left)">
                                      <p:cBhvr>
                                        <p:cTn id="22"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P spid="27" grpId="0"/>
      <p:bldP spid="28" grpId="0"/>
      <p:bldP spid="29" grpId="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9165780" cy="6909474"/>
          </a:xfrm>
          <a:prstGeom prst="rect">
            <a:avLst/>
          </a:prstGeom>
        </p:spPr>
      </p:pic>
      <p:sp>
        <p:nvSpPr>
          <p:cNvPr id="22" name="矩形 21"/>
          <p:cNvSpPr/>
          <p:nvPr/>
        </p:nvSpPr>
        <p:spPr>
          <a:xfrm>
            <a:off x="-7936" y="8443"/>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dirty="0"/>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1" i="0" u="none" strike="noStrike" kern="1200" cap="none" spc="0" normalizeH="0" baseline="0" noProof="0" dirty="0">
                <a:ln>
                  <a:noFill/>
                </a:ln>
                <a:solidFill>
                  <a:prstClr val="white"/>
                </a:solidFill>
                <a:effectLst/>
                <a:uLnTx/>
                <a:uFillTx/>
                <a:latin typeface="隶书" panose="02010509060101010101" pitchFamily="49" charset="-122"/>
                <a:ea typeface="隶书" panose="02010509060101010101" pitchFamily="49" charset="-122"/>
                <a:cs typeface="+mn-cs"/>
              </a:rPr>
              <a:t>二、寻址方式</a:t>
            </a:r>
            <a:endParaRPr kumimoji="0" lang="zh-CN" altLang="en-US" sz="2800" b="1" i="0" u="none" strike="noStrike" kern="1200" cap="none" spc="0" normalizeH="0" baseline="0" noProof="0" dirty="0">
              <a:ln>
                <a:noFill/>
              </a:ln>
              <a:solidFill>
                <a:prstClr val="white"/>
              </a:solidFill>
              <a:effectLst/>
              <a:uLnTx/>
              <a:uFillTx/>
              <a:latin typeface="隶书" panose="02010509060101010101" pitchFamily="49" charset="-122"/>
              <a:ea typeface="隶书" panose="02010509060101010101" pitchFamily="49" charset="-122"/>
              <a:cs typeface="+mn-cs"/>
            </a:endParaRPr>
          </a:p>
        </p:txBody>
      </p:sp>
      <p:cxnSp>
        <p:nvCxnSpPr>
          <p:cNvPr id="31" name="直接连接符 30"/>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defRPr/>
            </a:pPr>
            <a:fld id="{1FC21F90-1F04-4746-9464-AC2F45E00DA5}" type="datetime1">
              <a:rPr kumimoji="0" lang="zh-CN" altLang="en-US" sz="1200" b="0" i="0" u="none" strike="noStrike" kern="1200" cap="none" spc="0" normalizeH="0" baseline="0" noProof="0" smtClean="0">
                <a:ln>
                  <a:noFill/>
                </a:ln>
                <a:solidFill>
                  <a:prstClr val="black">
                    <a:tint val="75000"/>
                  </a:prstClr>
                </a:solidFill>
                <a:effectLst/>
                <a:uLnTx/>
                <a:uFillTx/>
                <a:latin typeface="Calibri" panose="020F0502020204030204"/>
                <a:ea typeface="等线" panose="02010600030101010101" pitchFamily="2" charset="-122"/>
                <a:cs typeface="+mn-cs"/>
              </a:rPr>
            </a:fld>
            <a:endParaRPr kumimoji="0" lang="zh-CN" altLang="en-US" sz="1200" b="0" i="0" u="none" strike="noStrike" kern="1200" cap="none" spc="0" normalizeH="0" baseline="0" noProof="0" dirty="0">
              <a:ln>
                <a:noFill/>
              </a:ln>
              <a:solidFill>
                <a:prstClr val="black">
                  <a:tint val="75000"/>
                </a:prstClr>
              </a:solidFill>
              <a:effectLst/>
              <a:uLnTx/>
              <a:uFillTx/>
              <a:latin typeface="Calibri" panose="020F0502020204030204"/>
              <a:ea typeface="等线"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rPr>
              <a:t>计算机组成原理</a:t>
            </a:r>
            <a:r>
              <a:rPr kumimoji="0" lang="en-US" altLang="zh-CN" sz="12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rPr>
              <a:t>--</a:t>
            </a:r>
            <a:r>
              <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rPr>
              <a:t>第二章 指令系统</a:t>
            </a:r>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endParaRPr>
          </a:p>
        </p:txBody>
      </p:sp>
      <p:sp>
        <p:nvSpPr>
          <p:cNvPr id="8" name="灯片编号占位符 7"/>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CD331227-691F-4B7F-8493-F4368ED92163}" type="slidenum">
              <a:rPr kumimoji="0" lang="zh-CN" altLang="en-US" sz="1200" b="0" i="0" u="none" strike="noStrike" kern="1200" cap="none" spc="0" normalizeH="0" baseline="0" noProof="0" smtClean="0">
                <a:ln>
                  <a:noFill/>
                </a:ln>
                <a:solidFill>
                  <a:prstClr val="black">
                    <a:tint val="75000"/>
                  </a:prstClr>
                </a:solidFill>
                <a:effectLst/>
                <a:uLnTx/>
                <a:uFillTx/>
                <a:latin typeface="Calibri" panose="020F0502020204030204"/>
                <a:ea typeface="等线" panose="02010600030101010101" pitchFamily="2" charset="-122"/>
                <a:cs typeface="+mn-cs"/>
              </a:rPr>
            </a:fld>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endParaRPr>
          </a:p>
        </p:txBody>
      </p:sp>
      <p:sp>
        <p:nvSpPr>
          <p:cNvPr id="17" name="Text Box 4"/>
          <p:cNvSpPr txBox="1"/>
          <p:nvPr/>
        </p:nvSpPr>
        <p:spPr>
          <a:xfrm>
            <a:off x="141423" y="815398"/>
            <a:ext cx="6723833" cy="637675"/>
          </a:xfrm>
          <a:prstGeom prst="rect">
            <a:avLst/>
          </a:prstGeom>
          <a:noFill/>
          <a:ln w="9525">
            <a:noFill/>
          </a:ln>
        </p:spPr>
        <p:txBody>
          <a:bodyPr wrap="square" anchor="t">
            <a:spAutoFit/>
          </a:bodyPr>
          <a:lstStyle/>
          <a:p>
            <a:pPr lvl="0">
              <a:lnSpc>
                <a:spcPct val="150000"/>
              </a:lnSpc>
            </a:pPr>
            <a:r>
              <a:rPr lang="zh-CN" altLang="en-US" sz="2800" b="1" dirty="0">
                <a:solidFill>
                  <a:srgbClr val="DF3C09"/>
                </a:solidFill>
                <a:latin typeface="楷体" panose="02010609060101010101" pitchFamily="49" charset="-122"/>
                <a:ea typeface="楷体" panose="02010609060101010101" pitchFamily="49" charset="-122"/>
              </a:rPr>
              <a:t>（</a:t>
            </a:r>
            <a:r>
              <a:rPr lang="en-US" altLang="zh-CN" sz="2800" b="1" dirty="0">
                <a:solidFill>
                  <a:srgbClr val="DF3C09"/>
                </a:solidFill>
                <a:latin typeface="楷体" panose="02010609060101010101" pitchFamily="49" charset="-122"/>
                <a:ea typeface="楷体" panose="02010609060101010101" pitchFamily="49" charset="-122"/>
              </a:rPr>
              <a:t>4</a:t>
            </a:r>
            <a:r>
              <a:rPr lang="zh-CN" altLang="en-US" sz="2800" b="1" dirty="0">
                <a:solidFill>
                  <a:srgbClr val="DF3C09"/>
                </a:solidFill>
                <a:latin typeface="楷体" panose="02010609060101010101" pitchFamily="49" charset="-122"/>
                <a:ea typeface="楷体" panose="02010609060101010101" pitchFamily="49" charset="-122"/>
              </a:rPr>
              <a:t>）变址、基址寻址及其变化</a:t>
            </a:r>
            <a:endParaRPr kumimoji="0" lang="en-US" altLang="zh-CN" sz="2800" b="1" i="0" u="none" strike="noStrike" kern="1200" cap="none" spc="0" normalizeH="0" baseline="0" noProof="0" dirty="0">
              <a:ln>
                <a:noFill/>
              </a:ln>
              <a:solidFill>
                <a:srgbClr val="DF3C09"/>
              </a:solidFill>
              <a:effectLst/>
              <a:uLnTx/>
              <a:uFillTx/>
              <a:latin typeface="楷体" panose="02010609060101010101" pitchFamily="49" charset="-122"/>
              <a:ea typeface="楷体" panose="02010609060101010101" pitchFamily="49" charset="-122"/>
              <a:cs typeface="+mn-cs"/>
            </a:endParaRPr>
          </a:p>
        </p:txBody>
      </p:sp>
      <p:sp>
        <p:nvSpPr>
          <p:cNvPr id="16" name="Text Box 4"/>
          <p:cNvSpPr txBox="1"/>
          <p:nvPr/>
        </p:nvSpPr>
        <p:spPr>
          <a:xfrm>
            <a:off x="472355" y="1461516"/>
            <a:ext cx="7757245" cy="2576667"/>
          </a:xfrm>
          <a:prstGeom prst="rect">
            <a:avLst/>
          </a:prstGeom>
          <a:noFill/>
          <a:ln w="9525">
            <a:noFill/>
          </a:ln>
        </p:spPr>
        <p:txBody>
          <a:bodyPr wrap="square" anchor="t">
            <a:spAutoFit/>
          </a:bodyPr>
          <a:lstStyle/>
          <a:p>
            <a:pPr lvl="0">
              <a:lnSpc>
                <a:spcPct val="150000"/>
              </a:lnSpc>
            </a:pPr>
            <a:r>
              <a:rPr lang="zh-CN" altLang="en-US" sz="2800" b="1" dirty="0">
                <a:solidFill>
                  <a:srgbClr val="0563C1"/>
                </a:solidFill>
                <a:latin typeface="楷体" panose="02010609060101010101" pitchFamily="49" charset="-122"/>
                <a:ea typeface="楷体" panose="02010609060101010101" pitchFamily="49" charset="-122"/>
              </a:rPr>
              <a:t>⑤ 页面寻址</a:t>
            </a:r>
            <a:endParaRPr lang="en-US" altLang="zh-CN" sz="2800" b="1" dirty="0">
              <a:solidFill>
                <a:srgbClr val="0563C1"/>
              </a:solidFill>
              <a:latin typeface="楷体" panose="02010609060101010101" pitchFamily="49" charset="-122"/>
              <a:ea typeface="楷体" panose="02010609060101010101" pitchFamily="49" charset="-122"/>
            </a:endParaRPr>
          </a:p>
          <a:p>
            <a:pPr lvl="0">
              <a:lnSpc>
                <a:spcPct val="150000"/>
              </a:lnSpc>
            </a:pPr>
            <a:r>
              <a:rPr lang="zh-CN" altLang="en-US" sz="2800" b="1" dirty="0">
                <a:latin typeface="楷体" panose="02010609060101010101" pitchFamily="49" charset="-122"/>
                <a:ea typeface="楷体" panose="02010609060101010101" pitchFamily="49" charset="-122"/>
              </a:rPr>
              <a:t>若不是将</a:t>
            </a:r>
            <a:r>
              <a:rPr lang="en-US" altLang="zh-CN" sz="2800" b="1" dirty="0">
                <a:latin typeface="楷体" panose="02010609060101010101" pitchFamily="49" charset="-122"/>
                <a:ea typeface="楷体" panose="02010609060101010101" pitchFamily="49" charset="-122"/>
              </a:rPr>
              <a:t>PC</a:t>
            </a:r>
            <a:r>
              <a:rPr lang="zh-CN" altLang="en-US" sz="2800" b="1" dirty="0">
                <a:latin typeface="楷体" panose="02010609060101010101" pitchFamily="49" charset="-122"/>
                <a:ea typeface="楷体" panose="02010609060101010101" pitchFamily="49" charset="-122"/>
              </a:rPr>
              <a:t>内容与位移量进行算术加，而是将</a:t>
            </a:r>
            <a:r>
              <a:rPr lang="en-US" altLang="zh-CN" sz="2800" b="1" dirty="0">
                <a:latin typeface="楷体" panose="02010609060101010101" pitchFamily="49" charset="-122"/>
                <a:ea typeface="楷体" panose="02010609060101010101" pitchFamily="49" charset="-122"/>
              </a:rPr>
              <a:t>PC</a:t>
            </a:r>
            <a:r>
              <a:rPr lang="zh-CN" altLang="en-US" sz="2800" b="1" dirty="0">
                <a:latin typeface="楷体" panose="02010609060101010101" pitchFamily="49" charset="-122"/>
                <a:ea typeface="楷体" panose="02010609060101010101" pitchFamily="49" charset="-122"/>
              </a:rPr>
              <a:t>内容的高位段与位移量相拼接</a:t>
            </a:r>
            <a:r>
              <a:rPr lang="en-US" altLang="zh-CN" sz="2800" b="1" dirty="0">
                <a:latin typeface="楷体" panose="02010609060101010101" pitchFamily="49" charset="-122"/>
                <a:ea typeface="楷体" panose="02010609060101010101" pitchFamily="49" charset="-122"/>
              </a:rPr>
              <a:t>,</a:t>
            </a:r>
            <a:r>
              <a:rPr lang="zh-CN" altLang="en-US" sz="2800" b="1" dirty="0">
                <a:latin typeface="楷体" panose="02010609060101010101" pitchFamily="49" charset="-122"/>
                <a:ea typeface="楷体" panose="02010609060101010101" pitchFamily="49" charset="-122"/>
              </a:rPr>
              <a:t>相对寻址就演变成页面寻址。</a:t>
            </a:r>
            <a:endParaRPr lang="en-US" altLang="zh-CN" sz="2800" b="1" dirty="0">
              <a:latin typeface="楷体" panose="02010609060101010101" pitchFamily="49" charset="-122"/>
              <a:ea typeface="楷体" panose="020106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animEffect transition="in" filter="wipe(left)">
                                      <p:cBhvr>
                                        <p:cTn id="7" dur="500"/>
                                        <p:tgtEl>
                                          <p:spTgt spid="1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6">
                                            <p:txEl>
                                              <p:pRg st="1" end="1"/>
                                            </p:txEl>
                                          </p:spTgt>
                                        </p:tgtEl>
                                        <p:attrNameLst>
                                          <p:attrName>style.visibility</p:attrName>
                                        </p:attrNameLst>
                                      </p:cBhvr>
                                      <p:to>
                                        <p:strVal val="visible"/>
                                      </p:to>
                                    </p:set>
                                    <p:animEffect transition="in" filter="wipe(left)">
                                      <p:cBhvr>
                                        <p:cTn id="12" dur="500"/>
                                        <p:tgtEl>
                                          <p:spTgt spid="1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uild="p"/>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9165780" cy="6909474"/>
          </a:xfrm>
          <a:prstGeom prst="rect">
            <a:avLst/>
          </a:prstGeom>
        </p:spPr>
      </p:pic>
      <p:sp>
        <p:nvSpPr>
          <p:cNvPr id="22" name="矩形 21"/>
          <p:cNvSpPr/>
          <p:nvPr/>
        </p:nvSpPr>
        <p:spPr>
          <a:xfrm>
            <a:off x="-7936" y="8443"/>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dirty="0"/>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1" i="0" u="none" strike="noStrike" kern="1200" cap="none" spc="0" normalizeH="0" baseline="0" noProof="0" dirty="0">
                <a:ln>
                  <a:noFill/>
                </a:ln>
                <a:solidFill>
                  <a:prstClr val="white"/>
                </a:solidFill>
                <a:effectLst/>
                <a:uLnTx/>
                <a:uFillTx/>
                <a:latin typeface="隶书" panose="02010509060101010101" pitchFamily="49" charset="-122"/>
                <a:ea typeface="隶书" panose="02010509060101010101" pitchFamily="49" charset="-122"/>
                <a:cs typeface="+mn-cs"/>
              </a:rPr>
              <a:t>二、寻址方式</a:t>
            </a:r>
            <a:endParaRPr kumimoji="0" lang="zh-CN" altLang="en-US" sz="2800" b="1" i="0" u="none" strike="noStrike" kern="1200" cap="none" spc="0" normalizeH="0" baseline="0" noProof="0" dirty="0">
              <a:ln>
                <a:noFill/>
              </a:ln>
              <a:solidFill>
                <a:prstClr val="white"/>
              </a:solidFill>
              <a:effectLst/>
              <a:uLnTx/>
              <a:uFillTx/>
              <a:latin typeface="隶书" panose="02010509060101010101" pitchFamily="49" charset="-122"/>
              <a:ea typeface="隶书" panose="02010509060101010101" pitchFamily="49" charset="-122"/>
              <a:cs typeface="+mn-cs"/>
            </a:endParaRPr>
          </a:p>
        </p:txBody>
      </p:sp>
      <p:cxnSp>
        <p:nvCxnSpPr>
          <p:cNvPr id="31" name="直接连接符 30"/>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defRPr/>
            </a:pPr>
            <a:fld id="{C44DA7F3-AD9A-4561-AC79-C63817D6E325}" type="datetime1">
              <a:rPr kumimoji="0" lang="zh-CN" altLang="en-US" sz="1200" b="0" i="0" u="none" strike="noStrike" kern="1200" cap="none" spc="0" normalizeH="0" baseline="0" noProof="0" smtClean="0">
                <a:ln>
                  <a:noFill/>
                </a:ln>
                <a:solidFill>
                  <a:prstClr val="black">
                    <a:tint val="75000"/>
                  </a:prstClr>
                </a:solidFill>
                <a:effectLst/>
                <a:uLnTx/>
                <a:uFillTx/>
                <a:latin typeface="Calibri" panose="020F0502020204030204"/>
                <a:ea typeface="等线" panose="02010600030101010101" pitchFamily="2" charset="-122"/>
                <a:cs typeface="+mn-cs"/>
              </a:rPr>
            </a:fld>
            <a:endParaRPr kumimoji="0" lang="zh-CN" altLang="en-US" sz="1200" b="0" i="0" u="none" strike="noStrike" kern="1200" cap="none" spc="0" normalizeH="0" baseline="0" noProof="0" dirty="0">
              <a:ln>
                <a:noFill/>
              </a:ln>
              <a:solidFill>
                <a:prstClr val="black">
                  <a:tint val="75000"/>
                </a:prstClr>
              </a:solidFill>
              <a:effectLst/>
              <a:uLnTx/>
              <a:uFillTx/>
              <a:latin typeface="Calibri" panose="020F0502020204030204"/>
              <a:ea typeface="等线"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rPr>
              <a:t>计算机组成原理</a:t>
            </a:r>
            <a:r>
              <a:rPr kumimoji="0" lang="en-US" altLang="zh-CN" sz="12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rPr>
              <a:t>--</a:t>
            </a:r>
            <a:r>
              <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rPr>
              <a:t>第二章 指令系统</a:t>
            </a:r>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endParaRPr>
          </a:p>
        </p:txBody>
      </p:sp>
      <p:sp>
        <p:nvSpPr>
          <p:cNvPr id="8" name="灯片编号占位符 7"/>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CD331227-691F-4B7F-8493-F4368ED92163}" type="slidenum">
              <a:rPr kumimoji="0" lang="zh-CN" altLang="en-US" sz="1200" b="0" i="0" u="none" strike="noStrike" kern="1200" cap="none" spc="0" normalizeH="0" baseline="0" noProof="0" smtClean="0">
                <a:ln>
                  <a:noFill/>
                </a:ln>
                <a:solidFill>
                  <a:prstClr val="black">
                    <a:tint val="75000"/>
                  </a:prstClr>
                </a:solidFill>
                <a:effectLst/>
                <a:uLnTx/>
                <a:uFillTx/>
                <a:latin typeface="Calibri" panose="020F0502020204030204"/>
                <a:ea typeface="等线" panose="02010600030101010101" pitchFamily="2" charset="-122"/>
                <a:cs typeface="+mn-cs"/>
              </a:rPr>
            </a:fld>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endParaRPr>
          </a:p>
        </p:txBody>
      </p:sp>
      <p:sp>
        <p:nvSpPr>
          <p:cNvPr id="17" name="Text Box 4"/>
          <p:cNvSpPr txBox="1"/>
          <p:nvPr/>
        </p:nvSpPr>
        <p:spPr>
          <a:xfrm>
            <a:off x="141423" y="815398"/>
            <a:ext cx="6723833" cy="637675"/>
          </a:xfrm>
          <a:prstGeom prst="rect">
            <a:avLst/>
          </a:prstGeom>
          <a:noFill/>
          <a:ln w="9525">
            <a:noFill/>
          </a:ln>
        </p:spPr>
        <p:txBody>
          <a:bodyPr wrap="square" anchor="t">
            <a:spAutoFit/>
          </a:bodyPr>
          <a:lstStyle/>
          <a:p>
            <a:pPr lvl="0">
              <a:lnSpc>
                <a:spcPct val="150000"/>
              </a:lnSpc>
            </a:pPr>
            <a:r>
              <a:rPr lang="zh-CN" altLang="en-US" sz="2800" b="1" dirty="0">
                <a:solidFill>
                  <a:srgbClr val="DF3C09"/>
                </a:solidFill>
                <a:latin typeface="楷体" panose="02010609060101010101" pitchFamily="49" charset="-122"/>
                <a:ea typeface="楷体" panose="02010609060101010101" pitchFamily="49" charset="-122"/>
              </a:rPr>
              <a:t>（</a:t>
            </a:r>
            <a:r>
              <a:rPr lang="en-US" altLang="zh-CN" sz="2800" b="1" dirty="0">
                <a:solidFill>
                  <a:srgbClr val="DF3C09"/>
                </a:solidFill>
                <a:latin typeface="楷体" panose="02010609060101010101" pitchFamily="49" charset="-122"/>
                <a:ea typeface="楷体" panose="02010609060101010101" pitchFamily="49" charset="-122"/>
              </a:rPr>
              <a:t>4</a:t>
            </a:r>
            <a:r>
              <a:rPr lang="zh-CN" altLang="en-US" sz="2800" b="1" dirty="0">
                <a:solidFill>
                  <a:srgbClr val="DF3C09"/>
                </a:solidFill>
                <a:latin typeface="楷体" panose="02010609060101010101" pitchFamily="49" charset="-122"/>
                <a:ea typeface="楷体" panose="02010609060101010101" pitchFamily="49" charset="-122"/>
              </a:rPr>
              <a:t>）变址、基址寻址及其变化</a:t>
            </a:r>
            <a:endParaRPr kumimoji="0" lang="en-US" altLang="zh-CN" sz="2800" b="1" i="0" u="none" strike="noStrike" kern="1200" cap="none" spc="0" normalizeH="0" baseline="0" noProof="0" dirty="0">
              <a:ln>
                <a:noFill/>
              </a:ln>
              <a:solidFill>
                <a:srgbClr val="DF3C09"/>
              </a:solidFill>
              <a:effectLst/>
              <a:uLnTx/>
              <a:uFillTx/>
              <a:latin typeface="楷体" panose="02010609060101010101" pitchFamily="49" charset="-122"/>
              <a:ea typeface="楷体" panose="02010609060101010101" pitchFamily="49" charset="-122"/>
              <a:cs typeface="+mn-cs"/>
            </a:endParaRPr>
          </a:p>
        </p:txBody>
      </p:sp>
      <p:sp>
        <p:nvSpPr>
          <p:cNvPr id="13" name="Text Box 4"/>
          <p:cNvSpPr txBox="1"/>
          <p:nvPr/>
        </p:nvSpPr>
        <p:spPr>
          <a:xfrm>
            <a:off x="310430" y="1472230"/>
            <a:ext cx="8523139" cy="2576667"/>
          </a:xfrm>
          <a:prstGeom prst="rect">
            <a:avLst/>
          </a:prstGeom>
          <a:noFill/>
          <a:ln w="9525">
            <a:noFill/>
          </a:ln>
        </p:spPr>
        <p:txBody>
          <a:bodyPr wrap="square" anchor="t">
            <a:spAutoFit/>
          </a:bodyPr>
          <a:lstStyle/>
          <a:p>
            <a:pPr lvl="0">
              <a:lnSpc>
                <a:spcPct val="150000"/>
              </a:lnSpc>
            </a:pPr>
            <a:r>
              <a:rPr lang="zh-CN" altLang="en-US" sz="2800" b="1" dirty="0">
                <a:latin typeface="楷体" panose="02010609060101010101" pitchFamily="49" charset="-122"/>
                <a:ea typeface="楷体" panose="02010609060101010101" pitchFamily="49" charset="-122"/>
              </a:rPr>
              <a:t>程序计数器</a:t>
            </a:r>
            <a:r>
              <a:rPr lang="en-US" altLang="zh-CN" sz="2800" b="1" dirty="0">
                <a:latin typeface="楷体" panose="02010609060101010101" pitchFamily="49" charset="-122"/>
                <a:ea typeface="楷体" panose="02010609060101010101" pitchFamily="49" charset="-122"/>
              </a:rPr>
              <a:t>PC</a:t>
            </a:r>
            <a:r>
              <a:rPr lang="zh-CN" altLang="en-US" sz="2800" b="1" dirty="0">
                <a:latin typeface="楷体" panose="02010609060101010101" pitchFamily="49" charset="-122"/>
                <a:ea typeface="楷体" panose="02010609060101010101" pitchFamily="49" charset="-122"/>
              </a:rPr>
              <a:t>的内容为</a:t>
            </a:r>
            <a:r>
              <a:rPr lang="en-US" altLang="zh-CN" sz="2800" b="1" dirty="0">
                <a:latin typeface="楷体" panose="02010609060101010101" pitchFamily="49" charset="-122"/>
                <a:ea typeface="楷体" panose="02010609060101010101" pitchFamily="49" charset="-122"/>
              </a:rPr>
              <a:t>A</a:t>
            </a:r>
            <a:r>
              <a:rPr lang="zh-CN" altLang="en-US" sz="2800" b="1" dirty="0">
                <a:latin typeface="楷体" panose="02010609060101010101" pitchFamily="49" charset="-122"/>
                <a:ea typeface="楷体" panose="02010609060101010101" pitchFamily="49" charset="-122"/>
              </a:rPr>
              <a:t>，指令中形式地址段给出位移量</a:t>
            </a:r>
            <a:r>
              <a:rPr lang="en-US" altLang="zh-CN" sz="2800" b="1" dirty="0">
                <a:latin typeface="楷体" panose="02010609060101010101" pitchFamily="49" charset="-122"/>
                <a:ea typeface="楷体" panose="02010609060101010101" pitchFamily="49" charset="-122"/>
              </a:rPr>
              <a:t>d</a:t>
            </a:r>
            <a:r>
              <a:rPr lang="zh-CN" altLang="en-US" sz="2800" b="1" dirty="0">
                <a:latin typeface="楷体" panose="02010609060101010101" pitchFamily="49" charset="-122"/>
                <a:ea typeface="楷体" panose="02010609060101010101" pitchFamily="49" charset="-122"/>
              </a:rPr>
              <a:t>。</a:t>
            </a:r>
            <a:endParaRPr lang="en-US" altLang="zh-CN" sz="2800" b="1" dirty="0">
              <a:latin typeface="楷体" panose="02010609060101010101" pitchFamily="49" charset="-122"/>
              <a:ea typeface="楷体" panose="02010609060101010101" pitchFamily="49" charset="-122"/>
            </a:endParaRPr>
          </a:p>
          <a:p>
            <a:pPr lvl="0">
              <a:lnSpc>
                <a:spcPct val="150000"/>
              </a:lnSpc>
            </a:pPr>
            <a:r>
              <a:rPr lang="zh-CN" altLang="en-US" sz="2800" b="1" dirty="0">
                <a:latin typeface="楷体" panose="02010609060101010101" pitchFamily="49" charset="-122"/>
                <a:ea typeface="楷体" panose="02010609060101010101" pitchFamily="49" charset="-122"/>
              </a:rPr>
              <a:t>按页面寻址方式，操作数有效地址</a:t>
            </a:r>
            <a:r>
              <a:rPr lang="en-US" altLang="zh-CN" sz="2800" b="1" dirty="0">
                <a:latin typeface="楷体" panose="02010609060101010101" pitchFamily="49" charset="-122"/>
                <a:ea typeface="楷体" panose="02010609060101010101" pitchFamily="49" charset="-122"/>
              </a:rPr>
              <a:t>=</a:t>
            </a:r>
            <a:r>
              <a:rPr lang="zh-CN" altLang="en-US" sz="2800" b="1" dirty="0">
                <a:latin typeface="楷体" panose="02010609060101010101" pitchFamily="49" charset="-122"/>
                <a:ea typeface="楷体" panose="02010609060101010101" pitchFamily="49" charset="-122"/>
              </a:rPr>
              <a:t>（</a:t>
            </a:r>
            <a:r>
              <a:rPr lang="en-US" altLang="zh-CN" sz="2800" b="1" dirty="0">
                <a:latin typeface="楷体" panose="02010609060101010101" pitchFamily="49" charset="-122"/>
                <a:ea typeface="楷体" panose="02010609060101010101" pitchFamily="49" charset="-122"/>
              </a:rPr>
              <a:t>PC</a:t>
            </a:r>
            <a:r>
              <a:rPr lang="zh-CN" altLang="en-US" sz="2800" b="1" dirty="0">
                <a:latin typeface="楷体" panose="02010609060101010101" pitchFamily="49" charset="-122"/>
                <a:ea typeface="楷体" panose="02010609060101010101" pitchFamily="49" charset="-122"/>
              </a:rPr>
              <a:t>）</a:t>
            </a:r>
            <a:r>
              <a:rPr lang="en-US" altLang="zh-CN" sz="2800" b="1" baseline="-25000" dirty="0">
                <a:latin typeface="楷体" panose="02010609060101010101" pitchFamily="49" charset="-122"/>
                <a:ea typeface="楷体" panose="02010609060101010101" pitchFamily="49" charset="-122"/>
              </a:rPr>
              <a:t>H</a:t>
            </a:r>
            <a:r>
              <a:rPr lang="zh-CN" altLang="en-US" sz="2800" b="1" dirty="0">
                <a:latin typeface="楷体" panose="02010609060101010101" pitchFamily="49" charset="-122"/>
                <a:ea typeface="楷体" panose="02010609060101010101" pitchFamily="49" charset="-122"/>
              </a:rPr>
              <a:t>，</a:t>
            </a:r>
            <a:r>
              <a:rPr lang="en-US" altLang="zh-CN" sz="2800" b="1" dirty="0">
                <a:latin typeface="楷体" panose="02010609060101010101" pitchFamily="49" charset="-122"/>
                <a:ea typeface="楷体" panose="02010609060101010101" pitchFamily="49" charset="-122"/>
              </a:rPr>
              <a:t>d</a:t>
            </a:r>
            <a:r>
              <a:rPr lang="zh-CN" altLang="en-US" sz="2800" b="1" dirty="0">
                <a:latin typeface="楷体" panose="02010609060101010101" pitchFamily="49" charset="-122"/>
                <a:ea typeface="楷体" panose="02010609060101010101" pitchFamily="49" charset="-122"/>
              </a:rPr>
              <a:t>；</a:t>
            </a:r>
            <a:endParaRPr lang="en-US" altLang="zh-CN" sz="2800" b="1" dirty="0">
              <a:latin typeface="楷体" panose="02010609060101010101" pitchFamily="49" charset="-122"/>
              <a:ea typeface="楷体" panose="02010609060101010101" pitchFamily="49" charset="-122"/>
            </a:endParaRPr>
          </a:p>
          <a:p>
            <a:pPr lvl="0">
              <a:lnSpc>
                <a:spcPct val="150000"/>
              </a:lnSpc>
            </a:pPr>
            <a:r>
              <a:rPr lang="zh-CN" altLang="en-US" sz="2800" b="1" dirty="0">
                <a:latin typeface="楷体" panose="02010609060101010101" pitchFamily="49" charset="-122"/>
                <a:ea typeface="楷体" panose="02010609060101010101" pitchFamily="49" charset="-122"/>
              </a:rPr>
              <a:t>据此访问主存储器，从单元中读取操作数。</a:t>
            </a:r>
            <a:endParaRPr lang="en-US" altLang="zh-CN" sz="2800" b="1" dirty="0">
              <a:latin typeface="楷体" panose="02010609060101010101" pitchFamily="49" charset="-122"/>
              <a:ea typeface="楷体" panose="02010609060101010101" pitchFamily="49" charset="-122"/>
            </a:endParaRPr>
          </a:p>
        </p:txBody>
      </p:sp>
      <p:sp>
        <p:nvSpPr>
          <p:cNvPr id="14" name="Line 78"/>
          <p:cNvSpPr>
            <a:spLocks noChangeShapeType="1"/>
          </p:cNvSpPr>
          <p:nvPr/>
        </p:nvSpPr>
        <p:spPr bwMode="auto">
          <a:xfrm flipH="1">
            <a:off x="2919872" y="4824935"/>
            <a:ext cx="2" cy="368584"/>
          </a:xfrm>
          <a:prstGeom prst="line">
            <a:avLst/>
          </a:prstGeom>
          <a:noFill/>
          <a:ln w="38100">
            <a:solidFill>
              <a:srgbClr val="000000"/>
            </a:solidFill>
            <a:round/>
            <a:headEnd type="none" w="med" len="med"/>
            <a:tailEnd type="none" w="med" len="me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15" name="Line 78"/>
          <p:cNvSpPr>
            <a:spLocks noChangeShapeType="1"/>
          </p:cNvSpPr>
          <p:nvPr/>
        </p:nvSpPr>
        <p:spPr bwMode="auto">
          <a:xfrm>
            <a:off x="4732183" y="5503947"/>
            <a:ext cx="1235848" cy="1502"/>
          </a:xfrm>
          <a:prstGeom prst="line">
            <a:avLst/>
          </a:prstGeom>
          <a:noFill/>
          <a:ln w="38100">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sz="2400" dirty="0">
              <a:latin typeface="楷体" panose="02010609060101010101" pitchFamily="49" charset="-122"/>
              <a:ea typeface="楷体" panose="02010609060101010101" pitchFamily="49" charset="-122"/>
            </a:endParaRPr>
          </a:p>
        </p:txBody>
      </p:sp>
      <p:sp>
        <p:nvSpPr>
          <p:cNvPr id="18" name="Text Box 74"/>
          <p:cNvSpPr txBox="1">
            <a:spLocks noChangeArrowheads="1"/>
          </p:cNvSpPr>
          <p:nvPr/>
        </p:nvSpPr>
        <p:spPr bwMode="auto">
          <a:xfrm>
            <a:off x="1758436" y="5371903"/>
            <a:ext cx="69295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2800" dirty="0">
                <a:latin typeface="楷体" panose="02010609060101010101" pitchFamily="49" charset="-122"/>
                <a:ea typeface="楷体" panose="02010609060101010101" pitchFamily="49" charset="-122"/>
              </a:rPr>
              <a:t>PC</a:t>
            </a:r>
            <a:endParaRPr lang="en-US" altLang="zh-CN" sz="2800" dirty="0">
              <a:latin typeface="楷体" panose="02010609060101010101" pitchFamily="49" charset="-122"/>
              <a:ea typeface="楷体" panose="02010609060101010101" pitchFamily="49" charset="-122"/>
            </a:endParaRPr>
          </a:p>
        </p:txBody>
      </p:sp>
      <p:sp>
        <p:nvSpPr>
          <p:cNvPr id="19" name="Text Box 74"/>
          <p:cNvSpPr txBox="1">
            <a:spLocks noChangeArrowheads="1"/>
          </p:cNvSpPr>
          <p:nvPr/>
        </p:nvSpPr>
        <p:spPr bwMode="auto">
          <a:xfrm>
            <a:off x="2427574" y="5380137"/>
            <a:ext cx="1047221" cy="523220"/>
          </a:xfrm>
          <a:prstGeom prst="rect">
            <a:avLst/>
          </a:prstGeom>
          <a:solidFill>
            <a:schemeClr val="bg1"/>
          </a:solidFill>
          <a:ln w="38100">
            <a:solidFill>
              <a:schemeClr val="tx1"/>
            </a:solidFill>
          </a:ln>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algn="ctr">
              <a:spcBef>
                <a:spcPct val="50000"/>
              </a:spcBef>
            </a:pPr>
            <a:r>
              <a:rPr lang="en-US" altLang="zh-CN" sz="2800" dirty="0">
                <a:latin typeface="楷体" panose="02010609060101010101" pitchFamily="49" charset="-122"/>
                <a:ea typeface="楷体" panose="02010609060101010101" pitchFamily="49" charset="-122"/>
              </a:rPr>
              <a:t>A </a:t>
            </a:r>
            <a:endParaRPr lang="en-US" altLang="zh-CN" sz="2800" dirty="0">
              <a:latin typeface="楷体" panose="02010609060101010101" pitchFamily="49" charset="-122"/>
              <a:ea typeface="楷体" panose="02010609060101010101" pitchFamily="49" charset="-122"/>
            </a:endParaRPr>
          </a:p>
        </p:txBody>
      </p:sp>
      <p:grpSp>
        <p:nvGrpSpPr>
          <p:cNvPr id="20" name="Group 67"/>
          <p:cNvGrpSpPr/>
          <p:nvPr/>
        </p:nvGrpSpPr>
        <p:grpSpPr bwMode="auto">
          <a:xfrm>
            <a:off x="7132732" y="4619861"/>
            <a:ext cx="1772315" cy="1600200"/>
            <a:chOff x="4128" y="528"/>
            <a:chExt cx="720" cy="1008"/>
          </a:xfrm>
        </p:grpSpPr>
        <p:sp>
          <p:nvSpPr>
            <p:cNvPr id="23" name="Rectangle 71"/>
            <p:cNvSpPr>
              <a:spLocks noChangeArrowheads="1"/>
            </p:cNvSpPr>
            <p:nvPr/>
          </p:nvSpPr>
          <p:spPr bwMode="auto">
            <a:xfrm>
              <a:off x="4128" y="528"/>
              <a:ext cx="720" cy="1008"/>
            </a:xfrm>
            <a:prstGeom prst="rect">
              <a:avLst/>
            </a:prstGeom>
            <a:solidFill>
              <a:srgbClr val="FFFFFF"/>
            </a:solidFill>
            <a:ln w="38100">
              <a:solidFill>
                <a:srgbClr val="000000"/>
              </a:solidFill>
              <a:miter lim="800000"/>
            </a:ln>
          </p:spPr>
          <p:txBody>
            <a:bodyPr wrap="none" anchor="ct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endParaRPr lang="zh-CN" altLang="en-US" sz="2400">
                <a:latin typeface="楷体" panose="02010609060101010101" pitchFamily="49" charset="-122"/>
                <a:ea typeface="楷体" panose="02010609060101010101" pitchFamily="49" charset="-122"/>
              </a:endParaRPr>
            </a:p>
          </p:txBody>
        </p:sp>
        <p:sp>
          <p:nvSpPr>
            <p:cNvPr id="24" name="Line 72"/>
            <p:cNvSpPr>
              <a:spLocks noChangeShapeType="1"/>
            </p:cNvSpPr>
            <p:nvPr/>
          </p:nvSpPr>
          <p:spPr bwMode="auto">
            <a:xfrm>
              <a:off x="4128" y="864"/>
              <a:ext cx="720" cy="1"/>
            </a:xfrm>
            <a:prstGeom prst="line">
              <a:avLst/>
            </a:prstGeom>
            <a:noFill/>
            <a:ln w="38100">
              <a:solidFill>
                <a:srgbClr val="000000"/>
              </a:solidFill>
              <a:roun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25" name="Line 73"/>
            <p:cNvSpPr>
              <a:spLocks noChangeShapeType="1"/>
            </p:cNvSpPr>
            <p:nvPr/>
          </p:nvSpPr>
          <p:spPr bwMode="auto">
            <a:xfrm>
              <a:off x="4128" y="1200"/>
              <a:ext cx="720" cy="1"/>
            </a:xfrm>
            <a:prstGeom prst="line">
              <a:avLst/>
            </a:prstGeom>
            <a:noFill/>
            <a:ln w="38100">
              <a:solidFill>
                <a:srgbClr val="000000"/>
              </a:solidFill>
              <a:roun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grpSp>
      <p:sp>
        <p:nvSpPr>
          <p:cNvPr id="26" name="Text Box 74"/>
          <p:cNvSpPr txBox="1">
            <a:spLocks noChangeArrowheads="1"/>
          </p:cNvSpPr>
          <p:nvPr/>
        </p:nvSpPr>
        <p:spPr bwMode="auto">
          <a:xfrm>
            <a:off x="7103217" y="4123372"/>
            <a:ext cx="177231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2800" dirty="0">
                <a:latin typeface="楷体" panose="02010609060101010101" pitchFamily="49" charset="-122"/>
                <a:ea typeface="楷体" panose="02010609060101010101" pitchFamily="49" charset="-122"/>
              </a:rPr>
              <a:t>主存</a:t>
            </a:r>
            <a:endParaRPr lang="en-US" altLang="zh-CN" sz="2800" dirty="0">
              <a:latin typeface="楷体" panose="02010609060101010101" pitchFamily="49" charset="-122"/>
              <a:ea typeface="楷体" panose="02010609060101010101" pitchFamily="49" charset="-122"/>
            </a:endParaRPr>
          </a:p>
        </p:txBody>
      </p:sp>
      <p:sp>
        <p:nvSpPr>
          <p:cNvPr id="27" name="Text Box 74"/>
          <p:cNvSpPr txBox="1">
            <a:spLocks noChangeArrowheads="1"/>
          </p:cNvSpPr>
          <p:nvPr/>
        </p:nvSpPr>
        <p:spPr bwMode="auto">
          <a:xfrm>
            <a:off x="7132732" y="5153261"/>
            <a:ext cx="177231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2800" dirty="0">
                <a:latin typeface="楷体" panose="02010609060101010101" pitchFamily="49" charset="-122"/>
                <a:ea typeface="楷体" panose="02010609060101010101" pitchFamily="49" charset="-122"/>
              </a:rPr>
              <a:t>操作数</a:t>
            </a:r>
            <a:r>
              <a:rPr lang="en-US" altLang="zh-CN" sz="2800" dirty="0">
                <a:latin typeface="楷体" panose="02010609060101010101" pitchFamily="49" charset="-122"/>
                <a:ea typeface="楷体" panose="02010609060101010101" pitchFamily="49" charset="-122"/>
              </a:rPr>
              <a:t>S</a:t>
            </a:r>
            <a:endParaRPr lang="en-US" altLang="zh-CN" sz="2800" dirty="0">
              <a:latin typeface="楷体" panose="02010609060101010101" pitchFamily="49" charset="-122"/>
              <a:ea typeface="楷体" panose="02010609060101010101" pitchFamily="49" charset="-122"/>
            </a:endParaRPr>
          </a:p>
        </p:txBody>
      </p:sp>
      <p:sp>
        <p:nvSpPr>
          <p:cNvPr id="28" name="Text Box 74"/>
          <p:cNvSpPr txBox="1">
            <a:spLocks noChangeArrowheads="1"/>
          </p:cNvSpPr>
          <p:nvPr/>
        </p:nvSpPr>
        <p:spPr bwMode="auto">
          <a:xfrm>
            <a:off x="4719770" y="5009227"/>
            <a:ext cx="1317353"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dirty="0">
                <a:latin typeface="楷体" panose="02010609060101010101" pitchFamily="49" charset="-122"/>
                <a:ea typeface="楷体" panose="02010609060101010101" pitchFamily="49" charset="-122"/>
              </a:rPr>
              <a:t>操作数地址</a:t>
            </a:r>
            <a:endParaRPr lang="en-US" altLang="zh-CN" sz="2800" dirty="0">
              <a:latin typeface="楷体" panose="02010609060101010101" pitchFamily="49" charset="-122"/>
              <a:ea typeface="楷体" panose="02010609060101010101" pitchFamily="49" charset="-122"/>
            </a:endParaRPr>
          </a:p>
        </p:txBody>
      </p:sp>
      <p:sp>
        <p:nvSpPr>
          <p:cNvPr id="29" name="Text Box 74"/>
          <p:cNvSpPr txBox="1">
            <a:spLocks noChangeArrowheads="1"/>
          </p:cNvSpPr>
          <p:nvPr/>
        </p:nvSpPr>
        <p:spPr bwMode="auto">
          <a:xfrm>
            <a:off x="5926251" y="5038060"/>
            <a:ext cx="1296237"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dirty="0">
                <a:latin typeface="楷体" panose="02010609060101010101" pitchFamily="49" charset="-122"/>
                <a:ea typeface="楷体" panose="02010609060101010101" pitchFamily="49" charset="-122"/>
              </a:rPr>
              <a:t>操作数地址</a:t>
            </a:r>
            <a:endParaRPr lang="en-US" altLang="zh-CN" sz="2800" dirty="0">
              <a:latin typeface="楷体" panose="02010609060101010101" pitchFamily="49" charset="-122"/>
              <a:ea typeface="楷体" panose="02010609060101010101" pitchFamily="49" charset="-122"/>
            </a:endParaRPr>
          </a:p>
        </p:txBody>
      </p:sp>
      <p:grpSp>
        <p:nvGrpSpPr>
          <p:cNvPr id="33" name="组合 32"/>
          <p:cNvGrpSpPr/>
          <p:nvPr/>
        </p:nvGrpSpPr>
        <p:grpSpPr>
          <a:xfrm>
            <a:off x="358441" y="4291019"/>
            <a:ext cx="4071939" cy="531814"/>
            <a:chOff x="262071" y="3428995"/>
            <a:chExt cx="4071939" cy="531814"/>
          </a:xfrm>
        </p:grpSpPr>
        <p:grpSp>
          <p:nvGrpSpPr>
            <p:cNvPr id="34" name="Group 21"/>
            <p:cNvGrpSpPr/>
            <p:nvPr/>
          </p:nvGrpSpPr>
          <p:grpSpPr bwMode="auto">
            <a:xfrm>
              <a:off x="262071" y="3428995"/>
              <a:ext cx="4071939" cy="531814"/>
              <a:chOff x="1248" y="2208"/>
              <a:chExt cx="2565" cy="335"/>
            </a:xfrm>
          </p:grpSpPr>
          <p:sp>
            <p:nvSpPr>
              <p:cNvPr id="36" name="Text Box 22"/>
              <p:cNvSpPr txBox="1">
                <a:spLocks noChangeArrowheads="1"/>
              </p:cNvSpPr>
              <p:nvPr/>
            </p:nvSpPr>
            <p:spPr bwMode="auto">
              <a:xfrm>
                <a:off x="1248" y="2208"/>
                <a:ext cx="2565" cy="330"/>
              </a:xfrm>
              <a:prstGeom prst="rect">
                <a:avLst/>
              </a:prstGeom>
              <a:solidFill>
                <a:srgbClr val="FEFEFA"/>
              </a:solidFill>
              <a:ln w="38100">
                <a:solidFill>
                  <a:schemeClr val="tx1"/>
                </a:solidFill>
                <a:miter lim="800000"/>
                <a:headEnd type="none" w="sm" len="sm"/>
                <a:tailEnd type="none" w="sm" len="sm"/>
              </a:ln>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dirty="0">
                    <a:latin typeface="楷体" panose="02010609060101010101" pitchFamily="49" charset="-122"/>
                    <a:ea typeface="楷体" panose="02010609060101010101" pitchFamily="49" charset="-122"/>
                  </a:rPr>
                  <a:t> OP  </a:t>
                </a:r>
                <a:r>
                  <a:rPr lang="zh-CN" altLang="en-US" sz="2800" dirty="0">
                    <a:latin typeface="楷体" panose="02010609060101010101" pitchFamily="49" charset="-122"/>
                    <a:ea typeface="楷体" panose="02010609060101010101" pitchFamily="49" charset="-122"/>
                  </a:rPr>
                  <a:t>地址</a:t>
                </a:r>
                <a:r>
                  <a:rPr lang="en-US" altLang="zh-CN" sz="2800" dirty="0">
                    <a:latin typeface="楷体" panose="02010609060101010101" pitchFamily="49" charset="-122"/>
                    <a:ea typeface="楷体" panose="02010609060101010101" pitchFamily="49" charset="-122"/>
                  </a:rPr>
                  <a:t>1   PC    d</a:t>
                </a:r>
                <a:endParaRPr lang="en-US" altLang="zh-CN" sz="2800" dirty="0">
                  <a:latin typeface="楷体" panose="02010609060101010101" pitchFamily="49" charset="-122"/>
                  <a:ea typeface="楷体" panose="02010609060101010101" pitchFamily="49" charset="-122"/>
                </a:endParaRPr>
              </a:p>
            </p:txBody>
          </p:sp>
          <p:sp>
            <p:nvSpPr>
              <p:cNvPr id="37" name="Line 23"/>
              <p:cNvSpPr>
                <a:spLocks noChangeShapeType="1"/>
              </p:cNvSpPr>
              <p:nvPr/>
            </p:nvSpPr>
            <p:spPr bwMode="auto">
              <a:xfrm flipH="1">
                <a:off x="1755" y="2208"/>
                <a:ext cx="0" cy="335"/>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sz="2800">
                  <a:latin typeface="楷体" panose="02010609060101010101" pitchFamily="49" charset="-122"/>
                  <a:ea typeface="楷体" panose="02010609060101010101" pitchFamily="49" charset="-122"/>
                </a:endParaRPr>
              </a:p>
            </p:txBody>
          </p:sp>
          <p:sp>
            <p:nvSpPr>
              <p:cNvPr id="38" name="Line 24"/>
              <p:cNvSpPr>
                <a:spLocks noChangeShapeType="1"/>
              </p:cNvSpPr>
              <p:nvPr/>
            </p:nvSpPr>
            <p:spPr bwMode="auto">
              <a:xfrm flipH="1">
                <a:off x="2546" y="2208"/>
                <a:ext cx="0" cy="33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sz="2800">
                  <a:latin typeface="楷体" panose="02010609060101010101" pitchFamily="49" charset="-122"/>
                  <a:ea typeface="楷体" panose="02010609060101010101" pitchFamily="49" charset="-122"/>
                </a:endParaRPr>
              </a:p>
            </p:txBody>
          </p:sp>
        </p:grpSp>
        <p:sp>
          <p:nvSpPr>
            <p:cNvPr id="35" name="Line 24"/>
            <p:cNvSpPr>
              <a:spLocks noChangeShapeType="1"/>
            </p:cNvSpPr>
            <p:nvPr/>
          </p:nvSpPr>
          <p:spPr bwMode="auto">
            <a:xfrm flipH="1">
              <a:off x="3378428" y="3436933"/>
              <a:ext cx="0" cy="523876"/>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sz="2800">
                <a:latin typeface="楷体" panose="02010609060101010101" pitchFamily="49" charset="-122"/>
                <a:ea typeface="楷体" panose="02010609060101010101" pitchFamily="49" charset="-122"/>
              </a:endParaRPr>
            </a:p>
          </p:txBody>
        </p:sp>
      </p:grpSp>
      <p:sp>
        <p:nvSpPr>
          <p:cNvPr id="39" name="Line 78"/>
          <p:cNvSpPr>
            <a:spLocks noChangeShapeType="1"/>
          </p:cNvSpPr>
          <p:nvPr/>
        </p:nvSpPr>
        <p:spPr bwMode="auto">
          <a:xfrm>
            <a:off x="2022806" y="5155309"/>
            <a:ext cx="1718" cy="368584"/>
          </a:xfrm>
          <a:prstGeom prst="line">
            <a:avLst/>
          </a:prstGeom>
          <a:noFill/>
          <a:ln w="38100">
            <a:solidFill>
              <a:srgbClr val="000000"/>
            </a:solidFill>
            <a:round/>
            <a:headEnd type="none" w="med" len="med"/>
            <a:tailEnd type="triangle" w="med" len="me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40" name="Line 78"/>
          <p:cNvSpPr>
            <a:spLocks noChangeShapeType="1"/>
          </p:cNvSpPr>
          <p:nvPr/>
        </p:nvSpPr>
        <p:spPr bwMode="auto">
          <a:xfrm flipH="1" flipV="1">
            <a:off x="2022808" y="5174466"/>
            <a:ext cx="897064" cy="2381"/>
          </a:xfrm>
          <a:prstGeom prst="line">
            <a:avLst/>
          </a:prstGeom>
          <a:noFill/>
          <a:ln w="38100">
            <a:solidFill>
              <a:srgbClr val="000000"/>
            </a:solidFill>
            <a:round/>
            <a:headEnd type="none" w="med" len="med"/>
            <a:tailEnd type="none" w="med" len="me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41" name="Line 78"/>
          <p:cNvSpPr>
            <a:spLocks noChangeShapeType="1"/>
          </p:cNvSpPr>
          <p:nvPr/>
        </p:nvSpPr>
        <p:spPr bwMode="auto">
          <a:xfrm flipH="1">
            <a:off x="3877135" y="4810389"/>
            <a:ext cx="2" cy="368584"/>
          </a:xfrm>
          <a:prstGeom prst="line">
            <a:avLst/>
          </a:prstGeom>
          <a:noFill/>
          <a:ln w="38100">
            <a:solidFill>
              <a:srgbClr val="000000"/>
            </a:solidFill>
            <a:round/>
            <a:headEnd type="none" w="med" len="med"/>
            <a:tailEnd type="none" w="med" len="me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42" name="Line 78"/>
          <p:cNvSpPr>
            <a:spLocks noChangeShapeType="1"/>
          </p:cNvSpPr>
          <p:nvPr/>
        </p:nvSpPr>
        <p:spPr bwMode="auto">
          <a:xfrm>
            <a:off x="3865891" y="5171943"/>
            <a:ext cx="329192" cy="2"/>
          </a:xfrm>
          <a:prstGeom prst="line">
            <a:avLst/>
          </a:prstGeom>
          <a:noFill/>
          <a:ln w="38100">
            <a:solidFill>
              <a:srgbClr val="000000"/>
            </a:solidFill>
            <a:round/>
            <a:headEnd type="none" w="med" len="med"/>
            <a:tailEnd type="triangle" w="med" len="me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43" name="Line 78"/>
          <p:cNvSpPr>
            <a:spLocks noChangeShapeType="1"/>
          </p:cNvSpPr>
          <p:nvPr/>
        </p:nvSpPr>
        <p:spPr bwMode="auto">
          <a:xfrm>
            <a:off x="3482730" y="5664719"/>
            <a:ext cx="723889" cy="0"/>
          </a:xfrm>
          <a:prstGeom prst="line">
            <a:avLst/>
          </a:prstGeom>
          <a:noFill/>
          <a:ln w="38100">
            <a:solidFill>
              <a:srgbClr val="000000"/>
            </a:solidFill>
            <a:round/>
            <a:headEnd type="none" w="med" len="med"/>
            <a:tailEnd type="triangle" w="med" len="med"/>
          </a:ln>
          <a:extLst>
            <a:ext uri="{909E8E84-426E-40DD-AFC4-6F175D3DCCD1}">
              <a14:hiddenFill xmlns:a14="http://schemas.microsoft.com/office/drawing/2010/main">
                <a:noFill/>
              </a14:hiddenFill>
            </a:ext>
          </a:extLst>
        </p:spPr>
        <p:txBody>
          <a:bodyPr/>
          <a:lstStyle/>
          <a:p>
            <a:endParaRPr lang="zh-CN" altLang="en-US" sz="2400">
              <a:latin typeface="楷体" panose="02010609060101010101" pitchFamily="49" charset="-122"/>
              <a:ea typeface="楷体" panose="02010609060101010101" pitchFamily="49" charset="-122"/>
            </a:endParaRPr>
          </a:p>
        </p:txBody>
      </p:sp>
      <p:sp>
        <p:nvSpPr>
          <p:cNvPr id="44" name="Text Box 74"/>
          <p:cNvSpPr txBox="1">
            <a:spLocks noChangeArrowheads="1"/>
          </p:cNvSpPr>
          <p:nvPr/>
        </p:nvSpPr>
        <p:spPr bwMode="auto">
          <a:xfrm>
            <a:off x="4206629" y="4967345"/>
            <a:ext cx="474647" cy="954107"/>
          </a:xfrm>
          <a:prstGeom prst="rect">
            <a:avLst/>
          </a:prstGeom>
          <a:solidFill>
            <a:schemeClr val="bg1"/>
          </a:solidFill>
          <a:ln w="38100">
            <a:solidFill>
              <a:schemeClr val="tx1"/>
            </a:solidFill>
          </a:ln>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algn="ctr">
              <a:spcBef>
                <a:spcPct val="50000"/>
              </a:spcBef>
            </a:pPr>
            <a:r>
              <a:rPr lang="zh-CN" altLang="en-US" sz="2800" dirty="0">
                <a:latin typeface="楷体" panose="02010609060101010101" pitchFamily="49" charset="-122"/>
                <a:ea typeface="楷体" panose="02010609060101010101" pitchFamily="49" charset="-122"/>
              </a:rPr>
              <a:t>拼接</a:t>
            </a:r>
            <a:endParaRPr lang="en-US" altLang="zh-CN" sz="2800" dirty="0">
              <a:latin typeface="楷体" panose="02010609060101010101" pitchFamily="49" charset="-122"/>
              <a:ea typeface="楷体" panose="020106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wipe(left)">
                                      <p:cBhvr>
                                        <p:cTn id="7" dur="500"/>
                                        <p:tgtEl>
                                          <p:spTgt spid="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
                                            <p:txEl>
                                              <p:pRg st="1" end="1"/>
                                            </p:txEl>
                                          </p:spTgt>
                                        </p:tgtEl>
                                        <p:attrNameLst>
                                          <p:attrName>style.visibility</p:attrName>
                                        </p:attrNameLst>
                                      </p:cBhvr>
                                      <p:to>
                                        <p:strVal val="visible"/>
                                      </p:to>
                                    </p:set>
                                    <p:animEffect transition="in" filter="wipe(left)">
                                      <p:cBhvr>
                                        <p:cTn id="12" dur="500"/>
                                        <p:tgtEl>
                                          <p:spTgt spid="1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3">
                                            <p:txEl>
                                              <p:pRg st="2" end="2"/>
                                            </p:txEl>
                                          </p:spTgt>
                                        </p:tgtEl>
                                        <p:attrNameLst>
                                          <p:attrName>style.visibility</p:attrName>
                                        </p:attrNameLst>
                                      </p:cBhvr>
                                      <p:to>
                                        <p:strVal val="visible"/>
                                      </p:to>
                                    </p:set>
                                    <p:animEffect transition="in" filter="wipe(left)">
                                      <p:cBhvr>
                                        <p:cTn id="17" dur="500"/>
                                        <p:tgtEl>
                                          <p:spTgt spid="1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3"/>
                                        </p:tgtEl>
                                        <p:attrNameLst>
                                          <p:attrName>style.visibility</p:attrName>
                                        </p:attrNameLst>
                                      </p:cBhvr>
                                      <p:to>
                                        <p:strVal val="visible"/>
                                      </p:to>
                                    </p:set>
                                    <p:animEffect transition="in" filter="wipe(left)">
                                      <p:cBhvr>
                                        <p:cTn id="22" dur="500"/>
                                        <p:tgtEl>
                                          <p:spTgt spid="3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wipe(up)">
                                      <p:cBhvr>
                                        <p:cTn id="27" dur="500"/>
                                        <p:tgtEl>
                                          <p:spTgt spid="14"/>
                                        </p:tgtEl>
                                      </p:cBhvr>
                                    </p:animEffect>
                                  </p:childTnLst>
                                </p:cTn>
                              </p:par>
                            </p:childTnLst>
                          </p:cTn>
                        </p:par>
                        <p:par>
                          <p:cTn id="28" fill="hold">
                            <p:stCondLst>
                              <p:cond delay="500"/>
                            </p:stCondLst>
                            <p:childTnLst>
                              <p:par>
                                <p:cTn id="29" presetID="22" presetClass="entr" presetSubtype="2" fill="hold" nodeType="afterEffect">
                                  <p:stCondLst>
                                    <p:cond delay="0"/>
                                  </p:stCondLst>
                                  <p:childTnLst>
                                    <p:set>
                                      <p:cBhvr>
                                        <p:cTn id="30" dur="1" fill="hold">
                                          <p:stCondLst>
                                            <p:cond delay="0"/>
                                          </p:stCondLst>
                                        </p:cTn>
                                        <p:tgtEl>
                                          <p:spTgt spid="40"/>
                                        </p:tgtEl>
                                        <p:attrNameLst>
                                          <p:attrName>style.visibility</p:attrName>
                                        </p:attrNameLst>
                                      </p:cBhvr>
                                      <p:to>
                                        <p:strVal val="visible"/>
                                      </p:to>
                                    </p:set>
                                    <p:animEffect transition="in" filter="wipe(right)">
                                      <p:cBhvr>
                                        <p:cTn id="31" dur="500"/>
                                        <p:tgtEl>
                                          <p:spTgt spid="40"/>
                                        </p:tgtEl>
                                      </p:cBhvr>
                                    </p:animEffect>
                                  </p:childTnLst>
                                </p:cTn>
                              </p:par>
                            </p:childTnLst>
                          </p:cTn>
                        </p:par>
                        <p:par>
                          <p:cTn id="32" fill="hold">
                            <p:stCondLst>
                              <p:cond delay="1000"/>
                            </p:stCondLst>
                            <p:childTnLst>
                              <p:par>
                                <p:cTn id="33" presetID="22" presetClass="entr" presetSubtype="1" fill="hold" nodeType="afterEffect">
                                  <p:stCondLst>
                                    <p:cond delay="0"/>
                                  </p:stCondLst>
                                  <p:childTnLst>
                                    <p:set>
                                      <p:cBhvr>
                                        <p:cTn id="34" dur="1" fill="hold">
                                          <p:stCondLst>
                                            <p:cond delay="0"/>
                                          </p:stCondLst>
                                        </p:cTn>
                                        <p:tgtEl>
                                          <p:spTgt spid="39"/>
                                        </p:tgtEl>
                                        <p:attrNameLst>
                                          <p:attrName>style.visibility</p:attrName>
                                        </p:attrNameLst>
                                      </p:cBhvr>
                                      <p:to>
                                        <p:strVal val="visible"/>
                                      </p:to>
                                    </p:set>
                                    <p:animEffect transition="in" filter="wipe(up)">
                                      <p:cBhvr>
                                        <p:cTn id="35" dur="500"/>
                                        <p:tgtEl>
                                          <p:spTgt spid="39"/>
                                        </p:tgtEl>
                                      </p:cBhvr>
                                    </p:animEffect>
                                  </p:childTnLst>
                                </p:cTn>
                              </p:par>
                            </p:childTnLst>
                          </p:cTn>
                        </p:par>
                        <p:par>
                          <p:cTn id="36" fill="hold">
                            <p:stCondLst>
                              <p:cond delay="1500"/>
                            </p:stCondLst>
                            <p:childTnLst>
                              <p:par>
                                <p:cTn id="37" presetID="22" presetClass="entr" presetSubtype="8" fill="hold" grpId="0" nodeType="afterEffect">
                                  <p:stCondLst>
                                    <p:cond delay="0"/>
                                  </p:stCondLst>
                                  <p:childTnLst>
                                    <p:set>
                                      <p:cBhvr>
                                        <p:cTn id="38" dur="1" fill="hold">
                                          <p:stCondLst>
                                            <p:cond delay="0"/>
                                          </p:stCondLst>
                                        </p:cTn>
                                        <p:tgtEl>
                                          <p:spTgt spid="18"/>
                                        </p:tgtEl>
                                        <p:attrNameLst>
                                          <p:attrName>style.visibility</p:attrName>
                                        </p:attrNameLst>
                                      </p:cBhvr>
                                      <p:to>
                                        <p:strVal val="visible"/>
                                      </p:to>
                                    </p:set>
                                    <p:animEffect transition="in" filter="wipe(left)">
                                      <p:cBhvr>
                                        <p:cTn id="39" dur="500"/>
                                        <p:tgtEl>
                                          <p:spTgt spid="18"/>
                                        </p:tgtEl>
                                      </p:cBhvr>
                                    </p:animEffect>
                                  </p:childTnLst>
                                </p:cTn>
                              </p:par>
                            </p:childTnLst>
                          </p:cTn>
                        </p:par>
                        <p:par>
                          <p:cTn id="40" fill="hold">
                            <p:stCondLst>
                              <p:cond delay="2000"/>
                            </p:stCondLst>
                            <p:childTnLst>
                              <p:par>
                                <p:cTn id="41" presetID="22" presetClass="entr" presetSubtype="8" fill="hold" grpId="0" nodeType="afterEffect">
                                  <p:stCondLst>
                                    <p:cond delay="0"/>
                                  </p:stCondLst>
                                  <p:childTnLst>
                                    <p:set>
                                      <p:cBhvr>
                                        <p:cTn id="42" dur="1" fill="hold">
                                          <p:stCondLst>
                                            <p:cond delay="0"/>
                                          </p:stCondLst>
                                        </p:cTn>
                                        <p:tgtEl>
                                          <p:spTgt spid="19"/>
                                        </p:tgtEl>
                                        <p:attrNameLst>
                                          <p:attrName>style.visibility</p:attrName>
                                        </p:attrNameLst>
                                      </p:cBhvr>
                                      <p:to>
                                        <p:strVal val="visible"/>
                                      </p:to>
                                    </p:set>
                                    <p:animEffect transition="in" filter="wipe(left)">
                                      <p:cBhvr>
                                        <p:cTn id="43" dur="500"/>
                                        <p:tgtEl>
                                          <p:spTgt spid="19"/>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1" fill="hold" nodeType="clickEffect">
                                  <p:stCondLst>
                                    <p:cond delay="0"/>
                                  </p:stCondLst>
                                  <p:childTnLst>
                                    <p:set>
                                      <p:cBhvr>
                                        <p:cTn id="47" dur="1" fill="hold">
                                          <p:stCondLst>
                                            <p:cond delay="0"/>
                                          </p:stCondLst>
                                        </p:cTn>
                                        <p:tgtEl>
                                          <p:spTgt spid="41"/>
                                        </p:tgtEl>
                                        <p:attrNameLst>
                                          <p:attrName>style.visibility</p:attrName>
                                        </p:attrNameLst>
                                      </p:cBhvr>
                                      <p:to>
                                        <p:strVal val="visible"/>
                                      </p:to>
                                    </p:set>
                                    <p:animEffect transition="in" filter="wipe(up)">
                                      <p:cBhvr>
                                        <p:cTn id="48" dur="500"/>
                                        <p:tgtEl>
                                          <p:spTgt spid="41"/>
                                        </p:tgtEl>
                                      </p:cBhvr>
                                    </p:animEffect>
                                  </p:childTnLst>
                                </p:cTn>
                              </p:par>
                            </p:childTnLst>
                          </p:cTn>
                        </p:par>
                        <p:par>
                          <p:cTn id="49" fill="hold">
                            <p:stCondLst>
                              <p:cond delay="500"/>
                            </p:stCondLst>
                            <p:childTnLst>
                              <p:par>
                                <p:cTn id="50" presetID="22" presetClass="entr" presetSubtype="1" fill="hold" nodeType="afterEffect">
                                  <p:stCondLst>
                                    <p:cond delay="0"/>
                                  </p:stCondLst>
                                  <p:childTnLst>
                                    <p:set>
                                      <p:cBhvr>
                                        <p:cTn id="51" dur="1" fill="hold">
                                          <p:stCondLst>
                                            <p:cond delay="0"/>
                                          </p:stCondLst>
                                        </p:cTn>
                                        <p:tgtEl>
                                          <p:spTgt spid="42"/>
                                        </p:tgtEl>
                                        <p:attrNameLst>
                                          <p:attrName>style.visibility</p:attrName>
                                        </p:attrNameLst>
                                      </p:cBhvr>
                                      <p:to>
                                        <p:strVal val="visible"/>
                                      </p:to>
                                    </p:set>
                                    <p:animEffect transition="in" filter="wipe(up)">
                                      <p:cBhvr>
                                        <p:cTn id="52" dur="500"/>
                                        <p:tgtEl>
                                          <p:spTgt spid="42"/>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1" fill="hold" nodeType="clickEffect">
                                  <p:stCondLst>
                                    <p:cond delay="0"/>
                                  </p:stCondLst>
                                  <p:childTnLst>
                                    <p:set>
                                      <p:cBhvr>
                                        <p:cTn id="56" dur="1" fill="hold">
                                          <p:stCondLst>
                                            <p:cond delay="0"/>
                                          </p:stCondLst>
                                        </p:cTn>
                                        <p:tgtEl>
                                          <p:spTgt spid="43"/>
                                        </p:tgtEl>
                                        <p:attrNameLst>
                                          <p:attrName>style.visibility</p:attrName>
                                        </p:attrNameLst>
                                      </p:cBhvr>
                                      <p:to>
                                        <p:strVal val="visible"/>
                                      </p:to>
                                    </p:set>
                                    <p:animEffect transition="in" filter="wipe(up)">
                                      <p:cBhvr>
                                        <p:cTn id="57" dur="500"/>
                                        <p:tgtEl>
                                          <p:spTgt spid="43"/>
                                        </p:tgtEl>
                                      </p:cBhvr>
                                    </p:animEffect>
                                  </p:childTnLst>
                                </p:cTn>
                              </p:par>
                            </p:childTnLst>
                          </p:cTn>
                        </p:par>
                        <p:par>
                          <p:cTn id="58" fill="hold">
                            <p:stCondLst>
                              <p:cond delay="500"/>
                            </p:stCondLst>
                            <p:childTnLst>
                              <p:par>
                                <p:cTn id="59" presetID="22" presetClass="entr" presetSubtype="8" fill="hold" grpId="0" nodeType="afterEffect">
                                  <p:stCondLst>
                                    <p:cond delay="0"/>
                                  </p:stCondLst>
                                  <p:childTnLst>
                                    <p:set>
                                      <p:cBhvr>
                                        <p:cTn id="60" dur="1" fill="hold">
                                          <p:stCondLst>
                                            <p:cond delay="0"/>
                                          </p:stCondLst>
                                        </p:cTn>
                                        <p:tgtEl>
                                          <p:spTgt spid="44"/>
                                        </p:tgtEl>
                                        <p:attrNameLst>
                                          <p:attrName>style.visibility</p:attrName>
                                        </p:attrNameLst>
                                      </p:cBhvr>
                                      <p:to>
                                        <p:strVal val="visible"/>
                                      </p:to>
                                    </p:set>
                                    <p:animEffect transition="in" filter="wipe(left)">
                                      <p:cBhvr>
                                        <p:cTn id="61" dur="500"/>
                                        <p:tgtEl>
                                          <p:spTgt spid="44"/>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1" fill="hold" grpId="0" nodeType="clickEffect">
                                  <p:stCondLst>
                                    <p:cond delay="0"/>
                                  </p:stCondLst>
                                  <p:childTnLst>
                                    <p:set>
                                      <p:cBhvr>
                                        <p:cTn id="65" dur="1" fill="hold">
                                          <p:stCondLst>
                                            <p:cond delay="0"/>
                                          </p:stCondLst>
                                        </p:cTn>
                                        <p:tgtEl>
                                          <p:spTgt spid="26"/>
                                        </p:tgtEl>
                                        <p:attrNameLst>
                                          <p:attrName>style.visibility</p:attrName>
                                        </p:attrNameLst>
                                      </p:cBhvr>
                                      <p:to>
                                        <p:strVal val="visible"/>
                                      </p:to>
                                    </p:set>
                                    <p:animEffect transition="in" filter="wipe(up)">
                                      <p:cBhvr>
                                        <p:cTn id="66" dur="500"/>
                                        <p:tgtEl>
                                          <p:spTgt spid="26"/>
                                        </p:tgtEl>
                                      </p:cBhvr>
                                    </p:animEffect>
                                  </p:childTnLst>
                                </p:cTn>
                              </p:par>
                            </p:childTnLst>
                          </p:cTn>
                        </p:par>
                        <p:par>
                          <p:cTn id="67" fill="hold">
                            <p:stCondLst>
                              <p:cond delay="500"/>
                            </p:stCondLst>
                            <p:childTnLst>
                              <p:par>
                                <p:cTn id="68" presetID="22" presetClass="entr" presetSubtype="1" fill="hold" nodeType="afterEffect">
                                  <p:stCondLst>
                                    <p:cond delay="0"/>
                                  </p:stCondLst>
                                  <p:childTnLst>
                                    <p:set>
                                      <p:cBhvr>
                                        <p:cTn id="69" dur="1" fill="hold">
                                          <p:stCondLst>
                                            <p:cond delay="0"/>
                                          </p:stCondLst>
                                        </p:cTn>
                                        <p:tgtEl>
                                          <p:spTgt spid="20"/>
                                        </p:tgtEl>
                                        <p:attrNameLst>
                                          <p:attrName>style.visibility</p:attrName>
                                        </p:attrNameLst>
                                      </p:cBhvr>
                                      <p:to>
                                        <p:strVal val="visible"/>
                                      </p:to>
                                    </p:set>
                                    <p:animEffect transition="in" filter="wipe(up)">
                                      <p:cBhvr>
                                        <p:cTn id="70" dur="500"/>
                                        <p:tgtEl>
                                          <p:spTgt spid="20"/>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8" fill="hold" grpId="0" nodeType="clickEffect">
                                  <p:stCondLst>
                                    <p:cond delay="0"/>
                                  </p:stCondLst>
                                  <p:childTnLst>
                                    <p:set>
                                      <p:cBhvr>
                                        <p:cTn id="74" dur="1" fill="hold">
                                          <p:stCondLst>
                                            <p:cond delay="0"/>
                                          </p:stCondLst>
                                        </p:cTn>
                                        <p:tgtEl>
                                          <p:spTgt spid="28"/>
                                        </p:tgtEl>
                                        <p:attrNameLst>
                                          <p:attrName>style.visibility</p:attrName>
                                        </p:attrNameLst>
                                      </p:cBhvr>
                                      <p:to>
                                        <p:strVal val="visible"/>
                                      </p:to>
                                    </p:set>
                                    <p:animEffect transition="in" filter="wipe(left)">
                                      <p:cBhvr>
                                        <p:cTn id="75" dur="500"/>
                                        <p:tgtEl>
                                          <p:spTgt spid="28"/>
                                        </p:tgtEl>
                                      </p:cBhvr>
                                    </p:animEffect>
                                  </p:childTnLst>
                                </p:cTn>
                              </p:par>
                              <p:par>
                                <p:cTn id="76" presetID="22" presetClass="entr" presetSubtype="8" fill="hold" nodeType="withEffect">
                                  <p:stCondLst>
                                    <p:cond delay="0"/>
                                  </p:stCondLst>
                                  <p:childTnLst>
                                    <p:set>
                                      <p:cBhvr>
                                        <p:cTn id="77" dur="1" fill="hold">
                                          <p:stCondLst>
                                            <p:cond delay="0"/>
                                          </p:stCondLst>
                                        </p:cTn>
                                        <p:tgtEl>
                                          <p:spTgt spid="15"/>
                                        </p:tgtEl>
                                        <p:attrNameLst>
                                          <p:attrName>style.visibility</p:attrName>
                                        </p:attrNameLst>
                                      </p:cBhvr>
                                      <p:to>
                                        <p:strVal val="visible"/>
                                      </p:to>
                                    </p:set>
                                    <p:animEffect transition="in" filter="wipe(left)">
                                      <p:cBhvr>
                                        <p:cTn id="78" dur="500"/>
                                        <p:tgtEl>
                                          <p:spTgt spid="15"/>
                                        </p:tgtEl>
                                      </p:cBhvr>
                                    </p:animEffect>
                                  </p:childTnLst>
                                </p:cTn>
                              </p:par>
                            </p:childTnLst>
                          </p:cTn>
                        </p:par>
                        <p:par>
                          <p:cTn id="79" fill="hold">
                            <p:stCondLst>
                              <p:cond delay="500"/>
                            </p:stCondLst>
                            <p:childTnLst>
                              <p:par>
                                <p:cTn id="80" presetID="22" presetClass="entr" presetSubtype="8" fill="hold" grpId="0" nodeType="afterEffect">
                                  <p:stCondLst>
                                    <p:cond delay="0"/>
                                  </p:stCondLst>
                                  <p:childTnLst>
                                    <p:set>
                                      <p:cBhvr>
                                        <p:cTn id="81" dur="1" fill="hold">
                                          <p:stCondLst>
                                            <p:cond delay="0"/>
                                          </p:stCondLst>
                                        </p:cTn>
                                        <p:tgtEl>
                                          <p:spTgt spid="29"/>
                                        </p:tgtEl>
                                        <p:attrNameLst>
                                          <p:attrName>style.visibility</p:attrName>
                                        </p:attrNameLst>
                                      </p:cBhvr>
                                      <p:to>
                                        <p:strVal val="visible"/>
                                      </p:to>
                                    </p:set>
                                    <p:animEffect transition="in" filter="wipe(left)">
                                      <p:cBhvr>
                                        <p:cTn id="82" dur="500"/>
                                        <p:tgtEl>
                                          <p:spTgt spid="29"/>
                                        </p:tgtEl>
                                      </p:cBhvr>
                                    </p:animEffect>
                                  </p:childTnLst>
                                </p:cTn>
                              </p:par>
                            </p:childTnLst>
                          </p:cTn>
                        </p:par>
                        <p:par>
                          <p:cTn id="83" fill="hold">
                            <p:stCondLst>
                              <p:cond delay="1000"/>
                            </p:stCondLst>
                            <p:childTnLst>
                              <p:par>
                                <p:cTn id="84" presetID="22" presetClass="entr" presetSubtype="8" fill="hold" grpId="0" nodeType="afterEffect">
                                  <p:stCondLst>
                                    <p:cond delay="0"/>
                                  </p:stCondLst>
                                  <p:childTnLst>
                                    <p:set>
                                      <p:cBhvr>
                                        <p:cTn id="85" dur="1" fill="hold">
                                          <p:stCondLst>
                                            <p:cond delay="0"/>
                                          </p:stCondLst>
                                        </p:cTn>
                                        <p:tgtEl>
                                          <p:spTgt spid="27"/>
                                        </p:tgtEl>
                                        <p:attrNameLst>
                                          <p:attrName>style.visibility</p:attrName>
                                        </p:attrNameLst>
                                      </p:cBhvr>
                                      <p:to>
                                        <p:strVal val="visible"/>
                                      </p:to>
                                    </p:set>
                                    <p:animEffect transition="in" filter="wipe(left)">
                                      <p:cBhvr>
                                        <p:cTn id="86"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P spid="18" grpId="0"/>
      <p:bldP spid="19" grpId="0" animBg="1"/>
      <p:bldP spid="26" grpId="0"/>
      <p:bldP spid="27" grpId="0"/>
      <p:bldP spid="28" grpId="0"/>
      <p:bldP spid="29" grpId="0"/>
      <p:bldP spid="4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1"/>
            <a:ext cx="9165780" cy="6909474"/>
          </a:xfrm>
          <a:prstGeom prst="rect">
            <a:avLst/>
          </a:prstGeom>
        </p:spPr>
      </p:pic>
      <p:sp>
        <p:nvSpPr>
          <p:cNvPr id="22" name="矩形 21"/>
          <p:cNvSpPr/>
          <p:nvPr/>
        </p:nvSpPr>
        <p:spPr>
          <a:xfrm>
            <a:off x="-9525" y="-1083"/>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zh-CN" altLang="en-US" sz="2800" b="1" dirty="0">
                <a:solidFill>
                  <a:schemeClr val="bg1"/>
                </a:solidFill>
                <a:latin typeface="隶书" panose="02010509060101010101" pitchFamily="49" charset="-122"/>
                <a:ea typeface="隶书" panose="02010509060101010101" pitchFamily="49" charset="-122"/>
              </a:rPr>
              <a:t>二、指令字长</a:t>
            </a:r>
            <a:endParaRPr lang="zh-CN" altLang="en-US" sz="2800" b="1" dirty="0">
              <a:solidFill>
                <a:schemeClr val="bg1"/>
              </a:solidFill>
              <a:latin typeface="隶书" panose="02010509060101010101" pitchFamily="49" charset="-122"/>
              <a:ea typeface="隶书" panose="02010509060101010101" pitchFamily="49" charset="-122"/>
            </a:endParaRPr>
          </a:p>
        </p:txBody>
      </p:sp>
      <p:cxnSp>
        <p:nvCxnSpPr>
          <p:cNvPr id="31" name="直接连接符 30"/>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fld id="{80F623A1-E4EA-4DEA-9096-A4F036694503}" type="datetime1">
              <a:rPr lang="zh-CN" altLang="en-US" smtClean="0"/>
            </a:fld>
            <a:endParaRPr lang="zh-CN" altLang="en-US" dirty="0"/>
          </a:p>
        </p:txBody>
      </p:sp>
      <p:sp>
        <p:nvSpPr>
          <p:cNvPr id="6" name="页脚占位符 5"/>
          <p:cNvSpPr>
            <a:spLocks noGrp="1"/>
          </p:cNvSpPr>
          <p:nvPr>
            <p:ph type="ftr" sz="quarter" idx="11"/>
          </p:nvPr>
        </p:nvSpPr>
        <p:spPr/>
        <p:txBody>
          <a:bodyPr/>
          <a:lstStyle/>
          <a:p>
            <a:r>
              <a:rPr lang="zh-CN" altLang="en-US"/>
              <a:t>计算机组成原理</a:t>
            </a:r>
            <a:r>
              <a:rPr lang="en-US" altLang="zh-CN"/>
              <a:t>--</a:t>
            </a:r>
            <a:r>
              <a:rPr lang="zh-CN" altLang="en-US"/>
              <a:t>第二章 指令系统</a:t>
            </a:r>
            <a:endParaRPr lang="zh-CN" altLang="en-US"/>
          </a:p>
        </p:txBody>
      </p:sp>
      <p:sp>
        <p:nvSpPr>
          <p:cNvPr id="8" name="灯片编号占位符 7"/>
          <p:cNvSpPr>
            <a:spLocks noGrp="1"/>
          </p:cNvSpPr>
          <p:nvPr>
            <p:ph type="sldNum" sz="quarter" idx="12"/>
          </p:nvPr>
        </p:nvSpPr>
        <p:spPr/>
        <p:txBody>
          <a:bodyPr/>
          <a:lstStyle/>
          <a:p>
            <a:fld id="{CD331227-691F-4B7F-8493-F4368ED92163}" type="slidenum">
              <a:rPr lang="zh-CN" altLang="en-US" smtClean="0"/>
            </a:fld>
            <a:endParaRPr lang="zh-CN" altLang="en-US"/>
          </a:p>
        </p:txBody>
      </p:sp>
      <p:sp>
        <p:nvSpPr>
          <p:cNvPr id="12" name="Text Box 5"/>
          <p:cNvSpPr txBox="1"/>
          <p:nvPr/>
        </p:nvSpPr>
        <p:spPr>
          <a:xfrm>
            <a:off x="363634" y="1075729"/>
            <a:ext cx="8693208" cy="4977325"/>
          </a:xfrm>
          <a:prstGeom prst="rect">
            <a:avLst/>
          </a:prstGeom>
          <a:noFill/>
          <a:ln w="9525">
            <a:noFill/>
          </a:ln>
        </p:spPr>
        <p:txBody>
          <a:bodyPr wrap="square" anchor="t">
            <a:spAutoFit/>
          </a:bodyPr>
          <a:lstStyle/>
          <a:p>
            <a:pPr>
              <a:lnSpc>
                <a:spcPct val="150000"/>
              </a:lnSpc>
              <a:spcBef>
                <a:spcPts val="1200"/>
              </a:spcBef>
            </a:pPr>
            <a:r>
              <a:rPr lang="zh-CN" altLang="en-US" sz="2800" b="1" dirty="0">
                <a:solidFill>
                  <a:srgbClr val="FF0E0E"/>
                </a:solidFill>
                <a:latin typeface="楷体" panose="02010609060101010101" pitchFamily="49" charset="-122"/>
                <a:ea typeface="楷体" panose="02010609060101010101" pitchFamily="49" charset="-122"/>
              </a:rPr>
              <a:t>指令字长越长：</a:t>
            </a:r>
            <a:endParaRPr lang="en-US" altLang="zh-CN" sz="2800" b="1" dirty="0">
              <a:solidFill>
                <a:srgbClr val="FF0E0E"/>
              </a:solidFill>
              <a:latin typeface="楷体" panose="02010609060101010101" pitchFamily="49" charset="-122"/>
              <a:ea typeface="楷体" panose="02010609060101010101" pitchFamily="49" charset="-122"/>
            </a:endParaRPr>
          </a:p>
          <a:p>
            <a:pPr>
              <a:lnSpc>
                <a:spcPct val="150000"/>
              </a:lnSpc>
              <a:spcBef>
                <a:spcPts val="1200"/>
              </a:spcBef>
            </a:pPr>
            <a:r>
              <a:rPr lang="zh-CN" altLang="en-US" sz="2800" b="1" dirty="0">
                <a:latin typeface="楷体" panose="02010609060101010101" pitchFamily="49" charset="-122"/>
                <a:ea typeface="楷体" panose="02010609060101010101" pitchFamily="49" charset="-122"/>
              </a:rPr>
              <a:t>    </a:t>
            </a:r>
            <a:r>
              <a:rPr lang="zh-CN" altLang="en-US" sz="2800" b="1" dirty="0">
                <a:solidFill>
                  <a:srgbClr val="0563C1"/>
                </a:solidFill>
                <a:latin typeface="楷体" panose="02010609060101010101" pitchFamily="49" charset="-122"/>
                <a:ea typeface="楷体" panose="02010609060101010101" pitchFamily="49" charset="-122"/>
              </a:rPr>
              <a:t>优点：</a:t>
            </a:r>
            <a:r>
              <a:rPr lang="zh-CN" altLang="en-US" sz="2800" b="1" dirty="0">
                <a:latin typeface="楷体" panose="02010609060101010101" pitchFamily="49" charset="-122"/>
                <a:ea typeface="楷体" panose="02010609060101010101" pitchFamily="49" charset="-122"/>
              </a:rPr>
              <a:t>指令功能越丰富，</a:t>
            </a:r>
            <a:br>
              <a:rPr lang="en-US" altLang="zh-CN" sz="2800" b="1" dirty="0">
                <a:latin typeface="楷体" panose="02010609060101010101" pitchFamily="49" charset="-122"/>
                <a:ea typeface="楷体" panose="02010609060101010101" pitchFamily="49" charset="-122"/>
              </a:rPr>
            </a:br>
            <a:r>
              <a:rPr lang="en-US" altLang="zh-CN" sz="2800" b="1" dirty="0">
                <a:latin typeface="楷体" panose="02010609060101010101" pitchFamily="49" charset="-122"/>
                <a:ea typeface="楷体" panose="02010609060101010101" pitchFamily="49" charset="-122"/>
              </a:rPr>
              <a:t>          </a:t>
            </a:r>
            <a:r>
              <a:rPr lang="zh-CN" altLang="en-US" sz="2800" b="1" dirty="0">
                <a:latin typeface="楷体" panose="02010609060101010101" pitchFamily="49" charset="-122"/>
                <a:ea typeface="楷体" panose="02010609060101010101" pitchFamily="49" charset="-122"/>
              </a:rPr>
              <a:t>完成工作越多；</a:t>
            </a:r>
            <a:endParaRPr lang="zh-CN" altLang="en-US" sz="2800" b="1" dirty="0">
              <a:latin typeface="楷体" panose="02010609060101010101" pitchFamily="49" charset="-122"/>
              <a:ea typeface="楷体" panose="02010609060101010101" pitchFamily="49" charset="-122"/>
            </a:endParaRPr>
          </a:p>
          <a:p>
            <a:pPr>
              <a:lnSpc>
                <a:spcPct val="150000"/>
              </a:lnSpc>
              <a:spcBef>
                <a:spcPts val="1200"/>
              </a:spcBef>
            </a:pPr>
            <a:r>
              <a:rPr lang="zh-CN" altLang="en-US" sz="2800" b="1" dirty="0">
                <a:latin typeface="楷体" panose="02010609060101010101" pitchFamily="49" charset="-122"/>
                <a:ea typeface="楷体" panose="02010609060101010101" pitchFamily="49" charset="-122"/>
              </a:rPr>
              <a:t>    </a:t>
            </a:r>
            <a:r>
              <a:rPr lang="zh-CN" altLang="en-US" sz="2800" b="1" dirty="0">
                <a:solidFill>
                  <a:srgbClr val="0563C1"/>
                </a:solidFill>
                <a:latin typeface="楷体" panose="02010609060101010101" pitchFamily="49" charset="-122"/>
                <a:ea typeface="楷体" panose="02010609060101010101" pitchFamily="49" charset="-122"/>
              </a:rPr>
              <a:t>缺点：</a:t>
            </a:r>
            <a:r>
              <a:rPr lang="zh-CN" altLang="en-US" sz="2800" b="1" dirty="0">
                <a:latin typeface="楷体" panose="02010609060101010101" pitchFamily="49" charset="-122"/>
                <a:ea typeface="楷体" panose="02010609060101010101" pitchFamily="49" charset="-122"/>
              </a:rPr>
              <a:t>占用存储空间大，</a:t>
            </a:r>
            <a:br>
              <a:rPr lang="en-US" altLang="zh-CN" sz="2800" b="1" dirty="0">
                <a:latin typeface="楷体" panose="02010609060101010101" pitchFamily="49" charset="-122"/>
                <a:ea typeface="楷体" panose="02010609060101010101" pitchFamily="49" charset="-122"/>
              </a:rPr>
            </a:br>
            <a:r>
              <a:rPr lang="en-US" altLang="zh-CN" sz="2800" b="1" dirty="0">
                <a:latin typeface="楷体" panose="02010609060101010101" pitchFamily="49" charset="-122"/>
                <a:ea typeface="楷体" panose="02010609060101010101" pitchFamily="49" charset="-122"/>
              </a:rPr>
              <a:t>          </a:t>
            </a:r>
            <a:r>
              <a:rPr lang="zh-CN" altLang="en-US" sz="2800" b="1" dirty="0">
                <a:latin typeface="楷体" panose="02010609060101010101" pitchFamily="49" charset="-122"/>
                <a:ea typeface="楷体" panose="02010609060101010101" pitchFamily="49" charset="-122"/>
              </a:rPr>
              <a:t>从主存中取指时间越长，</a:t>
            </a:r>
            <a:br>
              <a:rPr lang="en-US" altLang="zh-CN" sz="2800" b="1" dirty="0">
                <a:latin typeface="楷体" panose="02010609060101010101" pitchFamily="49" charset="-122"/>
                <a:ea typeface="楷体" panose="02010609060101010101" pitchFamily="49" charset="-122"/>
              </a:rPr>
            </a:br>
            <a:r>
              <a:rPr lang="en-US" altLang="zh-CN" sz="2800" b="1" dirty="0">
                <a:latin typeface="楷体" panose="02010609060101010101" pitchFamily="49" charset="-122"/>
                <a:ea typeface="楷体" panose="02010609060101010101" pitchFamily="49" charset="-122"/>
              </a:rPr>
              <a:t>          </a:t>
            </a:r>
            <a:r>
              <a:rPr lang="zh-CN" altLang="en-US" sz="2800" b="1" dirty="0">
                <a:latin typeface="楷体" panose="02010609060101010101" pitchFamily="49" charset="-122"/>
                <a:ea typeface="楷体" panose="02010609060101010101" pitchFamily="49" charset="-122"/>
              </a:rPr>
              <a:t>指令执行速度越慢。</a:t>
            </a:r>
            <a:endParaRPr lang="zh-CN" altLang="en-US" sz="2800" b="1" dirty="0">
              <a:latin typeface="楷体" panose="02010609060101010101" pitchFamily="49" charset="-122"/>
              <a:ea typeface="楷体" panose="02010609060101010101" pitchFamily="49" charset="-122"/>
            </a:endParaRPr>
          </a:p>
          <a:p>
            <a:pPr>
              <a:lnSpc>
                <a:spcPct val="150000"/>
              </a:lnSpc>
              <a:spcBef>
                <a:spcPts val="1200"/>
              </a:spcBef>
            </a:pPr>
            <a:r>
              <a:rPr lang="zh-CN" altLang="en-US" sz="2800" b="1" dirty="0">
                <a:latin typeface="楷体" panose="02010609060101010101" pitchFamily="49" charset="-122"/>
                <a:ea typeface="楷体" panose="02010609060101010101" pitchFamily="49" charset="-122"/>
              </a:rPr>
              <a:t>在计算机中，根据需要，指令长度可以变换。</a:t>
            </a:r>
            <a:endParaRPr lang="en-US" altLang="zh-CN" sz="2800" b="1" dirty="0">
              <a:latin typeface="楷体" panose="02010609060101010101" pitchFamily="49" charset="-122"/>
              <a:ea typeface="楷体" panose="020106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wipe(left)">
                                      <p:cBhvr>
                                        <p:cTn id="7" dur="500"/>
                                        <p:tgtEl>
                                          <p:spTgt spid="1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
                                            <p:txEl>
                                              <p:pRg st="1" end="1"/>
                                            </p:txEl>
                                          </p:spTgt>
                                        </p:tgtEl>
                                        <p:attrNameLst>
                                          <p:attrName>style.visibility</p:attrName>
                                        </p:attrNameLst>
                                      </p:cBhvr>
                                      <p:to>
                                        <p:strVal val="visible"/>
                                      </p:to>
                                    </p:set>
                                    <p:animEffect transition="in" filter="wipe(left)">
                                      <p:cBhvr>
                                        <p:cTn id="12" dur="500"/>
                                        <p:tgtEl>
                                          <p:spTgt spid="1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2">
                                            <p:txEl>
                                              <p:pRg st="2" end="2"/>
                                            </p:txEl>
                                          </p:spTgt>
                                        </p:tgtEl>
                                        <p:attrNameLst>
                                          <p:attrName>style.visibility</p:attrName>
                                        </p:attrNameLst>
                                      </p:cBhvr>
                                      <p:to>
                                        <p:strVal val="visible"/>
                                      </p:to>
                                    </p:set>
                                    <p:animEffect transition="in" filter="wipe(left)">
                                      <p:cBhvr>
                                        <p:cTn id="17" dur="500"/>
                                        <p:tgtEl>
                                          <p:spTgt spid="1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2">
                                            <p:txEl>
                                              <p:pRg st="3" end="3"/>
                                            </p:txEl>
                                          </p:spTgt>
                                        </p:tgtEl>
                                        <p:attrNameLst>
                                          <p:attrName>style.visibility</p:attrName>
                                        </p:attrNameLst>
                                      </p:cBhvr>
                                      <p:to>
                                        <p:strVal val="visible"/>
                                      </p:to>
                                    </p:set>
                                    <p:animEffect transition="in" filter="wipe(left)">
                                      <p:cBhvr>
                                        <p:cTn id="22" dur="500"/>
                                        <p:tgtEl>
                                          <p:spTgt spid="1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9165780" cy="6909474"/>
          </a:xfrm>
          <a:prstGeom prst="rect">
            <a:avLst/>
          </a:prstGeom>
        </p:spPr>
      </p:pic>
      <p:sp>
        <p:nvSpPr>
          <p:cNvPr id="22" name="矩形 21"/>
          <p:cNvSpPr/>
          <p:nvPr/>
        </p:nvSpPr>
        <p:spPr>
          <a:xfrm>
            <a:off x="-7936" y="8443"/>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dirty="0"/>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1" i="0" u="none" strike="noStrike" kern="1200" cap="none" spc="0" normalizeH="0" baseline="0" noProof="0" dirty="0">
                <a:ln>
                  <a:noFill/>
                </a:ln>
                <a:solidFill>
                  <a:prstClr val="white"/>
                </a:solidFill>
                <a:effectLst/>
                <a:uLnTx/>
                <a:uFillTx/>
                <a:latin typeface="隶书" panose="02010509060101010101" pitchFamily="49" charset="-122"/>
                <a:ea typeface="隶书" panose="02010509060101010101" pitchFamily="49" charset="-122"/>
                <a:cs typeface="+mn-cs"/>
              </a:rPr>
              <a:t>二、寻址方式</a:t>
            </a:r>
            <a:endParaRPr kumimoji="0" lang="zh-CN" altLang="en-US" sz="2800" b="1" i="0" u="none" strike="noStrike" kern="1200" cap="none" spc="0" normalizeH="0" baseline="0" noProof="0" dirty="0">
              <a:ln>
                <a:noFill/>
              </a:ln>
              <a:solidFill>
                <a:prstClr val="white"/>
              </a:solidFill>
              <a:effectLst/>
              <a:uLnTx/>
              <a:uFillTx/>
              <a:latin typeface="隶书" panose="02010509060101010101" pitchFamily="49" charset="-122"/>
              <a:ea typeface="隶书" panose="02010509060101010101" pitchFamily="49" charset="-122"/>
              <a:cs typeface="+mn-cs"/>
            </a:endParaRPr>
          </a:p>
        </p:txBody>
      </p:sp>
      <p:cxnSp>
        <p:nvCxnSpPr>
          <p:cNvPr id="31" name="直接连接符 30"/>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defRPr/>
            </a:pPr>
            <a:fld id="{333ACEE0-2C57-4847-91E4-F5849E6966B9}" type="datetime1">
              <a:rPr kumimoji="0" lang="zh-CN" altLang="en-US" sz="1200" b="0" i="0" u="none" strike="noStrike" kern="1200" cap="none" spc="0" normalizeH="0" baseline="0" noProof="0" smtClean="0">
                <a:ln>
                  <a:noFill/>
                </a:ln>
                <a:solidFill>
                  <a:prstClr val="black">
                    <a:tint val="75000"/>
                  </a:prstClr>
                </a:solidFill>
                <a:effectLst/>
                <a:uLnTx/>
                <a:uFillTx/>
                <a:latin typeface="Calibri" panose="020F0502020204030204"/>
                <a:ea typeface="等线" panose="02010600030101010101" pitchFamily="2" charset="-122"/>
                <a:cs typeface="+mn-cs"/>
              </a:rPr>
            </a:fld>
            <a:endParaRPr kumimoji="0" lang="zh-CN" altLang="en-US" sz="1200" b="0" i="0" u="none" strike="noStrike" kern="1200" cap="none" spc="0" normalizeH="0" baseline="0" noProof="0" dirty="0">
              <a:ln>
                <a:noFill/>
              </a:ln>
              <a:solidFill>
                <a:prstClr val="black">
                  <a:tint val="75000"/>
                </a:prstClr>
              </a:solidFill>
              <a:effectLst/>
              <a:uLnTx/>
              <a:uFillTx/>
              <a:latin typeface="Calibri" panose="020F0502020204030204"/>
              <a:ea typeface="等线"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rPr>
              <a:t>计算机组成原理</a:t>
            </a:r>
            <a:r>
              <a:rPr kumimoji="0" lang="en-US" altLang="zh-CN" sz="12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rPr>
              <a:t>--</a:t>
            </a:r>
            <a:r>
              <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rPr>
              <a:t>第二章 指令系统</a:t>
            </a:r>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endParaRPr>
          </a:p>
        </p:txBody>
      </p:sp>
      <p:sp>
        <p:nvSpPr>
          <p:cNvPr id="8" name="灯片编号占位符 7"/>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CD331227-691F-4B7F-8493-F4368ED92163}" type="slidenum">
              <a:rPr kumimoji="0" lang="zh-CN" altLang="en-US" sz="1200" b="0" i="0" u="none" strike="noStrike" kern="1200" cap="none" spc="0" normalizeH="0" baseline="0" noProof="0" smtClean="0">
                <a:ln>
                  <a:noFill/>
                </a:ln>
                <a:solidFill>
                  <a:prstClr val="black">
                    <a:tint val="75000"/>
                  </a:prstClr>
                </a:solidFill>
                <a:effectLst/>
                <a:uLnTx/>
                <a:uFillTx/>
                <a:latin typeface="Calibri" panose="020F0502020204030204"/>
                <a:ea typeface="等线" panose="02010600030101010101" pitchFamily="2" charset="-122"/>
                <a:cs typeface="+mn-cs"/>
              </a:rPr>
            </a:fld>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endParaRPr>
          </a:p>
        </p:txBody>
      </p:sp>
      <p:sp>
        <p:nvSpPr>
          <p:cNvPr id="17" name="Text Box 4"/>
          <p:cNvSpPr txBox="1"/>
          <p:nvPr/>
        </p:nvSpPr>
        <p:spPr>
          <a:xfrm>
            <a:off x="141423" y="815398"/>
            <a:ext cx="6723833" cy="637675"/>
          </a:xfrm>
          <a:prstGeom prst="rect">
            <a:avLst/>
          </a:prstGeom>
          <a:noFill/>
          <a:ln w="9525">
            <a:noFill/>
          </a:ln>
        </p:spPr>
        <p:txBody>
          <a:bodyPr wrap="square" anchor="t">
            <a:spAutoFit/>
          </a:bodyPr>
          <a:lstStyle/>
          <a:p>
            <a:pPr lvl="0">
              <a:lnSpc>
                <a:spcPct val="150000"/>
              </a:lnSpc>
            </a:pPr>
            <a:r>
              <a:rPr lang="zh-CN" altLang="en-US" sz="2800" b="1" dirty="0">
                <a:solidFill>
                  <a:srgbClr val="DF3C09"/>
                </a:solidFill>
                <a:latin typeface="楷体" panose="02010609060101010101" pitchFamily="49" charset="-122"/>
                <a:ea typeface="楷体" panose="02010609060101010101" pitchFamily="49" charset="-122"/>
              </a:rPr>
              <a:t>（</a:t>
            </a:r>
            <a:r>
              <a:rPr lang="en-US" altLang="zh-CN" sz="2800" b="1" dirty="0">
                <a:solidFill>
                  <a:srgbClr val="DF3C09"/>
                </a:solidFill>
                <a:latin typeface="楷体" panose="02010609060101010101" pitchFamily="49" charset="-122"/>
                <a:ea typeface="楷体" panose="02010609060101010101" pitchFamily="49" charset="-122"/>
              </a:rPr>
              <a:t>4</a:t>
            </a:r>
            <a:r>
              <a:rPr lang="zh-CN" altLang="en-US" sz="2800" b="1" dirty="0">
                <a:solidFill>
                  <a:srgbClr val="DF3C09"/>
                </a:solidFill>
                <a:latin typeface="楷体" panose="02010609060101010101" pitchFamily="49" charset="-122"/>
                <a:ea typeface="楷体" panose="02010609060101010101" pitchFamily="49" charset="-122"/>
              </a:rPr>
              <a:t>）变址、基址寻址及其变化</a:t>
            </a:r>
            <a:endParaRPr kumimoji="0" lang="en-US" altLang="zh-CN" sz="2800" b="1" i="0" u="none" strike="noStrike" kern="1200" cap="none" spc="0" normalizeH="0" baseline="0" noProof="0" dirty="0">
              <a:ln>
                <a:noFill/>
              </a:ln>
              <a:solidFill>
                <a:srgbClr val="DF3C09"/>
              </a:solidFill>
              <a:effectLst/>
              <a:uLnTx/>
              <a:uFillTx/>
              <a:latin typeface="楷体" panose="02010609060101010101" pitchFamily="49" charset="-122"/>
              <a:ea typeface="楷体" panose="02010609060101010101" pitchFamily="49" charset="-122"/>
              <a:cs typeface="+mn-cs"/>
            </a:endParaRPr>
          </a:p>
        </p:txBody>
      </p:sp>
      <p:sp>
        <p:nvSpPr>
          <p:cNvPr id="45" name="Line 78"/>
          <p:cNvSpPr>
            <a:spLocks noChangeShapeType="1"/>
          </p:cNvSpPr>
          <p:nvPr/>
        </p:nvSpPr>
        <p:spPr bwMode="auto">
          <a:xfrm>
            <a:off x="2134381" y="2635470"/>
            <a:ext cx="2613420" cy="23803"/>
          </a:xfrm>
          <a:prstGeom prst="line">
            <a:avLst/>
          </a:prstGeom>
          <a:noFill/>
          <a:ln w="38100">
            <a:solidFill>
              <a:srgbClr val="000000"/>
            </a:solidFill>
            <a:round/>
            <a:tailEnd type="triangle" w="med" len="med"/>
          </a:ln>
          <a:extLst>
            <a:ext uri="{909E8E84-426E-40DD-AFC4-6F175D3DCCD1}">
              <a14:hiddenFill xmlns:a14="http://schemas.microsoft.com/office/drawing/2010/main">
                <a:noFill/>
              </a14:hiddenFill>
            </a:ext>
          </a:extLst>
        </p:spPr>
        <p:txBody>
          <a:bodyP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endParaRPr>
          </a:p>
        </p:txBody>
      </p:sp>
      <p:sp>
        <p:nvSpPr>
          <p:cNvPr id="46" name="Text Box 4"/>
          <p:cNvSpPr txBox="1"/>
          <p:nvPr/>
        </p:nvSpPr>
        <p:spPr>
          <a:xfrm>
            <a:off x="162063" y="1500416"/>
            <a:ext cx="2048810" cy="637675"/>
          </a:xfrm>
          <a:prstGeom prst="rect">
            <a:avLst/>
          </a:prstGeom>
          <a:noFill/>
          <a:ln w="9525">
            <a:noFill/>
          </a:ln>
        </p:spPr>
        <p:txBody>
          <a:bodyPr wrap="square" anchor="t">
            <a:spAutoFit/>
          </a:bodyPr>
          <a:lstStyle/>
          <a:p>
            <a:pPr lvl="0">
              <a:lnSpc>
                <a:spcPct val="150000"/>
              </a:lnSpc>
            </a:pPr>
            <a:r>
              <a:rPr lang="zh-CN" altLang="en-US" sz="2800" b="1" dirty="0">
                <a:solidFill>
                  <a:srgbClr val="0563C1"/>
                </a:solidFill>
                <a:latin typeface="楷体" panose="02010609060101010101" pitchFamily="49" charset="-122"/>
                <a:ea typeface="楷体" panose="02010609060101010101" pitchFamily="49" charset="-122"/>
              </a:rPr>
              <a:t>寻址过程</a:t>
            </a:r>
            <a:r>
              <a:rPr lang="zh-CN" altLang="en-US" sz="2800" b="1" dirty="0">
                <a:solidFill>
                  <a:prstClr val="black"/>
                </a:solidFill>
                <a:latin typeface="楷体" panose="02010609060101010101" pitchFamily="49" charset="-122"/>
                <a:ea typeface="楷体" panose="02010609060101010101" pitchFamily="49" charset="-122"/>
              </a:rPr>
              <a:t>：</a:t>
            </a:r>
            <a:endParaRPr lang="en-US" altLang="zh-CN" sz="2800" b="1" dirty="0">
              <a:solidFill>
                <a:prstClr val="black"/>
              </a:solidFill>
              <a:latin typeface="楷体" panose="02010609060101010101" pitchFamily="49" charset="-122"/>
              <a:ea typeface="楷体" panose="02010609060101010101" pitchFamily="49" charset="-122"/>
            </a:endParaRPr>
          </a:p>
        </p:txBody>
      </p:sp>
      <p:sp>
        <p:nvSpPr>
          <p:cNvPr id="47" name="Line 78"/>
          <p:cNvSpPr>
            <a:spLocks noChangeShapeType="1"/>
          </p:cNvSpPr>
          <p:nvPr/>
        </p:nvSpPr>
        <p:spPr bwMode="auto">
          <a:xfrm flipV="1">
            <a:off x="6809451" y="2927838"/>
            <a:ext cx="591047" cy="5070"/>
          </a:xfrm>
          <a:prstGeom prst="line">
            <a:avLst/>
          </a:prstGeom>
          <a:noFill/>
          <a:ln w="38100">
            <a:solidFill>
              <a:srgbClr val="000000"/>
            </a:solidFill>
            <a:round/>
            <a:tailEnd type="triangle" w="med" len="med"/>
          </a:ln>
          <a:extLst>
            <a:ext uri="{909E8E84-426E-40DD-AFC4-6F175D3DCCD1}">
              <a14:hiddenFill xmlns:a14="http://schemas.microsoft.com/office/drawing/2010/main">
                <a:noFill/>
              </a14:hiddenFill>
            </a:ext>
          </a:extLst>
        </p:spPr>
        <p:txBody>
          <a:bodyP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endParaRPr>
          </a:p>
        </p:txBody>
      </p:sp>
      <p:sp>
        <p:nvSpPr>
          <p:cNvPr id="48" name="Text Box 4"/>
          <p:cNvSpPr txBox="1"/>
          <p:nvPr/>
        </p:nvSpPr>
        <p:spPr>
          <a:xfrm>
            <a:off x="6909160" y="2339801"/>
            <a:ext cx="664279" cy="637675"/>
          </a:xfrm>
          <a:prstGeom prst="rect">
            <a:avLst/>
          </a:prstGeom>
          <a:noFill/>
          <a:ln w="9525">
            <a:noFill/>
          </a:ln>
        </p:spPr>
        <p:txBody>
          <a:bodyPr wrap="square" anchor="t">
            <a:spAutoFit/>
          </a:bodyPr>
          <a:lstStyle/>
          <a:p>
            <a:pPr marL="0" marR="0" lvl="0" indent="0" algn="l" defTabSz="457200" rtl="0" eaLnBrk="1" fontAlgn="auto" latinLnBrk="0" hangingPunct="1">
              <a:lnSpc>
                <a:spcPct val="15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M</a:t>
            </a:r>
            <a:endPar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endParaRPr>
          </a:p>
        </p:txBody>
      </p:sp>
      <p:sp>
        <p:nvSpPr>
          <p:cNvPr id="49" name="Text Box 4"/>
          <p:cNvSpPr txBox="1"/>
          <p:nvPr/>
        </p:nvSpPr>
        <p:spPr>
          <a:xfrm>
            <a:off x="162063" y="2220403"/>
            <a:ext cx="1879832" cy="637675"/>
          </a:xfrm>
          <a:prstGeom prst="rect">
            <a:avLst/>
          </a:prstGeom>
          <a:noFill/>
          <a:ln w="9525">
            <a:noFill/>
          </a:ln>
        </p:spPr>
        <p:txBody>
          <a:bodyPr wrap="square" anchor="t">
            <a:spAutoFit/>
          </a:bodyPr>
          <a:lstStyle/>
          <a:p>
            <a:pPr lvl="0">
              <a:lnSpc>
                <a:spcPct val="150000"/>
              </a:lnSpc>
            </a:pPr>
            <a:r>
              <a:rPr lang="zh-CN" altLang="en-US" sz="2800" b="1" dirty="0">
                <a:latin typeface="楷体" panose="02010609060101010101" pitchFamily="49" charset="-122"/>
                <a:ea typeface="楷体" panose="02010609060101010101" pitchFamily="49" charset="-122"/>
              </a:rPr>
              <a:t>形式地址</a:t>
            </a:r>
            <a:r>
              <a:rPr lang="en-US" altLang="zh-CN" sz="2800" b="1" dirty="0">
                <a:latin typeface="楷体" panose="02010609060101010101" pitchFamily="49" charset="-122"/>
                <a:ea typeface="楷体" panose="02010609060101010101" pitchFamily="49" charset="-122"/>
              </a:rPr>
              <a:t>d</a:t>
            </a:r>
            <a:endParaRPr lang="en-US" altLang="zh-CN" sz="2800" b="1" dirty="0">
              <a:latin typeface="楷体" panose="02010609060101010101" pitchFamily="49" charset="-122"/>
              <a:ea typeface="楷体" panose="02010609060101010101" pitchFamily="49" charset="-122"/>
            </a:endParaRPr>
          </a:p>
        </p:txBody>
      </p:sp>
      <p:sp>
        <p:nvSpPr>
          <p:cNvPr id="50" name="Line 78"/>
          <p:cNvSpPr>
            <a:spLocks noChangeShapeType="1"/>
          </p:cNvSpPr>
          <p:nvPr/>
        </p:nvSpPr>
        <p:spPr bwMode="auto">
          <a:xfrm>
            <a:off x="2650676" y="3296969"/>
            <a:ext cx="997857" cy="21"/>
          </a:xfrm>
          <a:prstGeom prst="line">
            <a:avLst/>
          </a:prstGeom>
          <a:noFill/>
          <a:ln w="38100">
            <a:solidFill>
              <a:srgbClr val="000000"/>
            </a:solidFill>
            <a:round/>
            <a:tailEnd type="triangle" w="med" len="med"/>
          </a:ln>
          <a:extLst>
            <a:ext uri="{909E8E84-426E-40DD-AFC4-6F175D3DCCD1}">
              <a14:hiddenFill xmlns:a14="http://schemas.microsoft.com/office/drawing/2010/main">
                <a:noFill/>
              </a14:hiddenFill>
            </a:ext>
          </a:extLst>
        </p:spPr>
        <p:txBody>
          <a:bodyP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endParaRPr>
          </a:p>
        </p:txBody>
      </p:sp>
      <p:sp>
        <p:nvSpPr>
          <p:cNvPr id="51" name="Text Box 4"/>
          <p:cNvSpPr txBox="1"/>
          <p:nvPr/>
        </p:nvSpPr>
        <p:spPr>
          <a:xfrm>
            <a:off x="2863193" y="2702839"/>
            <a:ext cx="664279" cy="637675"/>
          </a:xfrm>
          <a:prstGeom prst="rect">
            <a:avLst/>
          </a:prstGeom>
          <a:noFill/>
          <a:ln w="9525">
            <a:noFill/>
          </a:ln>
        </p:spPr>
        <p:txBody>
          <a:bodyPr wrap="square" anchor="t">
            <a:spAutoFit/>
          </a:bodyPr>
          <a:lstStyle/>
          <a:p>
            <a:pPr lvl="0">
              <a:lnSpc>
                <a:spcPct val="150000"/>
              </a:lnSpc>
            </a:pPr>
            <a:r>
              <a:rPr kumimoji="0" lang="en-US" altLang="zh-CN"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rPr>
              <a:t>PC</a:t>
            </a:r>
            <a:endPar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endParaRPr>
          </a:p>
        </p:txBody>
      </p:sp>
      <p:sp>
        <p:nvSpPr>
          <p:cNvPr id="52" name="Text Box 4"/>
          <p:cNvSpPr txBox="1"/>
          <p:nvPr/>
        </p:nvSpPr>
        <p:spPr>
          <a:xfrm>
            <a:off x="105340" y="2823111"/>
            <a:ext cx="2721770" cy="637675"/>
          </a:xfrm>
          <a:prstGeom prst="rect">
            <a:avLst/>
          </a:prstGeom>
          <a:noFill/>
          <a:ln w="9525">
            <a:noFill/>
          </a:ln>
        </p:spPr>
        <p:txBody>
          <a:bodyPr wrap="square" anchor="t">
            <a:spAutoFit/>
          </a:bodyPr>
          <a:lstStyle/>
          <a:p>
            <a:pPr lvl="0">
              <a:lnSpc>
                <a:spcPct val="150000"/>
              </a:lnSpc>
            </a:pPr>
            <a:r>
              <a:rPr lang="zh-CN" altLang="en-US" sz="2800" b="1" dirty="0">
                <a:latin typeface="楷体" panose="02010609060101010101" pitchFamily="49" charset="-122"/>
                <a:ea typeface="楷体" panose="02010609060101010101" pitchFamily="49" charset="-122"/>
              </a:rPr>
              <a:t>变址寄存器号</a:t>
            </a:r>
            <a:endParaRPr lang="en-US" altLang="zh-CN" sz="2800" b="1" dirty="0">
              <a:latin typeface="楷体" panose="02010609060101010101" pitchFamily="49" charset="-122"/>
              <a:ea typeface="楷体" panose="02010609060101010101" pitchFamily="49" charset="-122"/>
            </a:endParaRPr>
          </a:p>
        </p:txBody>
      </p:sp>
      <p:sp>
        <p:nvSpPr>
          <p:cNvPr id="53" name="Text Box 4"/>
          <p:cNvSpPr txBox="1"/>
          <p:nvPr/>
        </p:nvSpPr>
        <p:spPr>
          <a:xfrm>
            <a:off x="3225418" y="2805701"/>
            <a:ext cx="1919146" cy="637675"/>
          </a:xfrm>
          <a:prstGeom prst="rect">
            <a:avLst/>
          </a:prstGeom>
          <a:noFill/>
          <a:ln w="9525">
            <a:noFill/>
          </a:ln>
        </p:spPr>
        <p:txBody>
          <a:bodyPr wrap="square" anchor="t">
            <a:spAutoFit/>
          </a:bodyPr>
          <a:lstStyle/>
          <a:p>
            <a:pPr lvl="0">
              <a:lnSpc>
                <a:spcPct val="150000"/>
              </a:lnSpc>
            </a:pPr>
            <a:r>
              <a:rPr lang="zh-CN" altLang="en-US" sz="2800" b="1" dirty="0">
                <a:latin typeface="楷体" panose="02010609060101010101" pitchFamily="49" charset="-122"/>
                <a:ea typeface="楷体" panose="02010609060101010101" pitchFamily="49" charset="-122"/>
              </a:rPr>
              <a:t>   </a:t>
            </a:r>
            <a:r>
              <a:rPr lang="en-US" altLang="zh-CN" sz="2800" b="1" dirty="0">
                <a:latin typeface="楷体" panose="02010609060101010101" pitchFamily="49" charset="-122"/>
                <a:ea typeface="楷体" panose="02010609060101010101" pitchFamily="49" charset="-122"/>
              </a:rPr>
              <a:t>A</a:t>
            </a:r>
            <a:r>
              <a:rPr lang="en-US" altLang="zh-CN" sz="2800" b="1" baseline="-25000" dirty="0">
                <a:latin typeface="楷体" panose="02010609060101010101" pitchFamily="49" charset="-122"/>
                <a:ea typeface="楷体" panose="02010609060101010101" pitchFamily="49" charset="-122"/>
              </a:rPr>
              <a:t>H</a:t>
            </a:r>
            <a:endParaRPr lang="en-US" altLang="zh-CN" sz="2800" b="1" baseline="-25000" dirty="0">
              <a:latin typeface="楷体" panose="02010609060101010101" pitchFamily="49" charset="-122"/>
              <a:ea typeface="楷体" panose="02010609060101010101" pitchFamily="49" charset="-122"/>
            </a:endParaRPr>
          </a:p>
        </p:txBody>
      </p:sp>
      <p:sp>
        <p:nvSpPr>
          <p:cNvPr id="54" name="Line 78"/>
          <p:cNvSpPr>
            <a:spLocks noChangeShapeType="1"/>
          </p:cNvSpPr>
          <p:nvPr/>
        </p:nvSpPr>
        <p:spPr bwMode="auto">
          <a:xfrm flipV="1">
            <a:off x="4290994" y="3261857"/>
            <a:ext cx="456807" cy="5070"/>
          </a:xfrm>
          <a:prstGeom prst="line">
            <a:avLst/>
          </a:prstGeom>
          <a:noFill/>
          <a:ln w="38100">
            <a:solidFill>
              <a:srgbClr val="000000"/>
            </a:solidFill>
            <a:round/>
            <a:tailEnd type="triangle" w="med" len="med"/>
          </a:ln>
          <a:extLst>
            <a:ext uri="{909E8E84-426E-40DD-AFC4-6F175D3DCCD1}">
              <a14:hiddenFill xmlns:a14="http://schemas.microsoft.com/office/drawing/2010/main">
                <a:noFill/>
              </a14:hiddenFill>
            </a:ext>
          </a:extLst>
        </p:spPr>
        <p:txBody>
          <a:bodyP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endParaRPr>
          </a:p>
        </p:txBody>
      </p:sp>
      <p:sp>
        <p:nvSpPr>
          <p:cNvPr id="55" name="Line 78"/>
          <p:cNvSpPr>
            <a:spLocks noChangeShapeType="1"/>
          </p:cNvSpPr>
          <p:nvPr/>
        </p:nvSpPr>
        <p:spPr bwMode="auto">
          <a:xfrm flipV="1">
            <a:off x="4739222" y="2936069"/>
            <a:ext cx="456807" cy="5070"/>
          </a:xfrm>
          <a:prstGeom prst="line">
            <a:avLst/>
          </a:prstGeom>
          <a:noFill/>
          <a:ln w="38100">
            <a:solidFill>
              <a:srgbClr val="000000"/>
            </a:solidFill>
            <a:round/>
            <a:tailEnd type="triangle" w="med" len="med"/>
          </a:ln>
          <a:extLst>
            <a:ext uri="{909E8E84-426E-40DD-AFC4-6F175D3DCCD1}">
              <a14:hiddenFill xmlns:a14="http://schemas.microsoft.com/office/drawing/2010/main">
                <a:noFill/>
              </a14:hiddenFill>
            </a:ext>
          </a:extLst>
        </p:spPr>
        <p:txBody>
          <a:bodyP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endParaRPr>
          </a:p>
        </p:txBody>
      </p:sp>
      <p:sp>
        <p:nvSpPr>
          <p:cNvPr id="56" name="Line 78"/>
          <p:cNvSpPr>
            <a:spLocks noChangeShapeType="1"/>
          </p:cNvSpPr>
          <p:nvPr/>
        </p:nvSpPr>
        <p:spPr bwMode="auto">
          <a:xfrm flipH="1">
            <a:off x="4722060" y="2636768"/>
            <a:ext cx="9226" cy="633327"/>
          </a:xfrm>
          <a:prstGeom prst="line">
            <a:avLst/>
          </a:prstGeom>
          <a:noFill/>
          <a:ln w="38100">
            <a:solidFill>
              <a:srgbClr val="000000"/>
            </a:solidFill>
            <a:round/>
            <a:headEnd type="none" w="med" len="med"/>
            <a:tailEnd type="none" w="med" len="med"/>
          </a:ln>
          <a:extLst>
            <a:ext uri="{909E8E84-426E-40DD-AFC4-6F175D3DCCD1}">
              <a14:hiddenFill xmlns:a14="http://schemas.microsoft.com/office/drawing/2010/main">
                <a:noFill/>
              </a14:hiddenFill>
            </a:ext>
          </a:extLst>
        </p:spPr>
        <p:txBody>
          <a:bodyP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endParaRPr>
          </a:p>
        </p:txBody>
      </p:sp>
      <p:sp>
        <p:nvSpPr>
          <p:cNvPr id="57" name="Text Box 74"/>
          <p:cNvSpPr txBox="1">
            <a:spLocks noChangeArrowheads="1"/>
          </p:cNvSpPr>
          <p:nvPr/>
        </p:nvSpPr>
        <p:spPr bwMode="auto">
          <a:xfrm>
            <a:off x="5146320" y="2662860"/>
            <a:ext cx="171893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400" dirty="0">
                <a:latin typeface="楷体" panose="02010609060101010101" pitchFamily="49" charset="-122"/>
                <a:ea typeface="楷体" panose="02010609060101010101" pitchFamily="49" charset="-122"/>
              </a:rPr>
              <a:t>操作数地址</a:t>
            </a:r>
            <a:endParaRPr lang="en-US" altLang="zh-CN" sz="2400" dirty="0">
              <a:latin typeface="楷体" panose="02010609060101010101" pitchFamily="49" charset="-122"/>
              <a:ea typeface="楷体" panose="02010609060101010101" pitchFamily="49" charset="-122"/>
            </a:endParaRPr>
          </a:p>
        </p:txBody>
      </p:sp>
      <p:sp>
        <p:nvSpPr>
          <p:cNvPr id="58" name="Text Box 74"/>
          <p:cNvSpPr txBox="1">
            <a:spLocks noChangeArrowheads="1"/>
          </p:cNvSpPr>
          <p:nvPr/>
        </p:nvSpPr>
        <p:spPr bwMode="auto">
          <a:xfrm>
            <a:off x="7399213" y="2638103"/>
            <a:ext cx="127780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32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dirty="0">
                <a:latin typeface="楷体" panose="02010609060101010101" pitchFamily="49" charset="-122"/>
                <a:ea typeface="楷体" panose="02010609060101010101" pitchFamily="49" charset="-122"/>
              </a:rPr>
              <a:t>操作数</a:t>
            </a:r>
            <a:endParaRPr lang="en-US" altLang="zh-CN" sz="2800" dirty="0">
              <a:latin typeface="楷体" panose="02010609060101010101" pitchFamily="49" charset="-122"/>
              <a:ea typeface="楷体" panose="02010609060101010101" pitchFamily="49" charset="-122"/>
            </a:endParaRPr>
          </a:p>
        </p:txBody>
      </p:sp>
      <p:sp>
        <p:nvSpPr>
          <p:cNvPr id="59" name="Text Box 4"/>
          <p:cNvSpPr txBox="1"/>
          <p:nvPr/>
        </p:nvSpPr>
        <p:spPr>
          <a:xfrm>
            <a:off x="162063" y="3753786"/>
            <a:ext cx="8523139" cy="1284006"/>
          </a:xfrm>
          <a:prstGeom prst="rect">
            <a:avLst/>
          </a:prstGeom>
          <a:noFill/>
          <a:ln w="9525">
            <a:noFill/>
          </a:ln>
        </p:spPr>
        <p:txBody>
          <a:bodyPr wrap="square" anchor="t">
            <a:spAutoFit/>
          </a:bodyPr>
          <a:lstStyle/>
          <a:p>
            <a:pPr lvl="0">
              <a:lnSpc>
                <a:spcPct val="150000"/>
              </a:lnSpc>
            </a:pPr>
            <a:r>
              <a:rPr lang="zh-CN" altLang="en-US" sz="2800" b="1" dirty="0">
                <a:latin typeface="楷体" panose="02010609060101010101" pitchFamily="49" charset="-122"/>
                <a:ea typeface="楷体" panose="02010609060101010101" pitchFamily="49" charset="-122"/>
              </a:rPr>
              <a:t>操作数</a:t>
            </a:r>
            <a:r>
              <a:rPr lang="en-US" altLang="zh-CN" sz="2800" b="1" dirty="0">
                <a:latin typeface="楷体" panose="02010609060101010101" pitchFamily="49" charset="-122"/>
                <a:ea typeface="楷体" panose="02010609060101010101" pitchFamily="49" charset="-122"/>
              </a:rPr>
              <a:t>S</a:t>
            </a:r>
            <a:r>
              <a:rPr lang="zh-CN" altLang="en-US" sz="2800" b="1" dirty="0">
                <a:latin typeface="楷体" panose="02010609060101010101" pitchFamily="49" charset="-122"/>
                <a:ea typeface="楷体" panose="02010609060101010101" pitchFamily="49" charset="-122"/>
              </a:rPr>
              <a:t>与形式地址</a:t>
            </a:r>
            <a:r>
              <a:rPr lang="en-US" altLang="zh-CN" sz="2800" b="1" dirty="0">
                <a:latin typeface="楷体" panose="02010609060101010101" pitchFamily="49" charset="-122"/>
                <a:ea typeface="楷体" panose="02010609060101010101" pitchFamily="49" charset="-122"/>
              </a:rPr>
              <a:t>d </a:t>
            </a:r>
            <a:r>
              <a:rPr lang="zh-CN" altLang="en-US" sz="2800" b="1" dirty="0">
                <a:latin typeface="楷体" panose="02010609060101010101" pitchFamily="49" charset="-122"/>
                <a:ea typeface="楷体" panose="02010609060101010101" pitchFamily="49" charset="-122"/>
              </a:rPr>
              <a:t>、变址寄存器</a:t>
            </a:r>
            <a:r>
              <a:rPr lang="en-US" altLang="zh-CN" sz="2800" b="1" dirty="0">
                <a:latin typeface="楷体" panose="02010609060101010101" pitchFamily="49" charset="-122"/>
                <a:ea typeface="楷体" panose="02010609060101010101" pitchFamily="49" charset="-122"/>
              </a:rPr>
              <a:t>PC</a:t>
            </a:r>
            <a:r>
              <a:rPr lang="zh-CN" altLang="en-US" sz="2800" b="1" dirty="0">
                <a:latin typeface="楷体" panose="02010609060101010101" pitchFamily="49" charset="-122"/>
                <a:ea typeface="楷体" panose="02010609060101010101" pitchFamily="49" charset="-122"/>
              </a:rPr>
              <a:t>的关系为：</a:t>
            </a:r>
            <a:endParaRPr lang="zh-CN" altLang="en-US" sz="2800" b="1" dirty="0">
              <a:latin typeface="楷体" panose="02010609060101010101" pitchFamily="49" charset="-122"/>
              <a:ea typeface="楷体" panose="02010609060101010101" pitchFamily="49" charset="-122"/>
            </a:endParaRPr>
          </a:p>
          <a:p>
            <a:pPr lvl="0">
              <a:lnSpc>
                <a:spcPct val="150000"/>
              </a:lnSpc>
            </a:pPr>
            <a:r>
              <a:rPr lang="en-US" altLang="zh-CN" sz="2800" b="1" dirty="0">
                <a:latin typeface="楷体" panose="02010609060101010101" pitchFamily="49" charset="-122"/>
                <a:ea typeface="楷体" panose="02010609060101010101" pitchFamily="49" charset="-122"/>
              </a:rPr>
              <a:t>           </a:t>
            </a:r>
            <a:r>
              <a:rPr lang="en-US" altLang="zh-CN" sz="2800" b="1" dirty="0">
                <a:solidFill>
                  <a:schemeClr val="accent2"/>
                </a:solidFill>
                <a:latin typeface="楷体" panose="02010609060101010101" pitchFamily="49" charset="-122"/>
                <a:ea typeface="楷体" panose="02010609060101010101" pitchFamily="49" charset="-122"/>
              </a:rPr>
              <a:t>S=</a:t>
            </a:r>
            <a:r>
              <a:rPr lang="zh-CN" altLang="en-US" sz="2800" b="1" dirty="0">
                <a:solidFill>
                  <a:schemeClr val="accent2"/>
                </a:solidFill>
                <a:latin typeface="楷体" panose="02010609060101010101" pitchFamily="49" charset="-122"/>
                <a:ea typeface="楷体" panose="02010609060101010101" pitchFamily="49" charset="-122"/>
              </a:rPr>
              <a:t>（（</a:t>
            </a:r>
            <a:r>
              <a:rPr lang="en-US" altLang="zh-CN" sz="2800" b="1" dirty="0">
                <a:solidFill>
                  <a:schemeClr val="accent2"/>
                </a:solidFill>
                <a:latin typeface="楷体" panose="02010609060101010101" pitchFamily="49" charset="-122"/>
                <a:ea typeface="楷体" panose="02010609060101010101" pitchFamily="49" charset="-122"/>
              </a:rPr>
              <a:t>PC</a:t>
            </a:r>
            <a:r>
              <a:rPr lang="zh-CN" altLang="en-US" sz="2800" b="1" dirty="0">
                <a:solidFill>
                  <a:schemeClr val="accent2"/>
                </a:solidFill>
                <a:latin typeface="楷体" panose="02010609060101010101" pitchFamily="49" charset="-122"/>
                <a:ea typeface="楷体" panose="02010609060101010101" pitchFamily="49" charset="-122"/>
              </a:rPr>
              <a:t>）</a:t>
            </a:r>
            <a:r>
              <a:rPr lang="en-US" altLang="zh-CN" sz="2800" b="1" dirty="0">
                <a:solidFill>
                  <a:schemeClr val="accent2"/>
                </a:solidFill>
                <a:latin typeface="楷体" panose="02010609060101010101" pitchFamily="49" charset="-122"/>
                <a:ea typeface="楷体" panose="02010609060101010101" pitchFamily="49" charset="-122"/>
              </a:rPr>
              <a:t>H</a:t>
            </a:r>
            <a:r>
              <a:rPr lang="zh-CN" altLang="en-US" sz="2800" b="1" dirty="0">
                <a:solidFill>
                  <a:schemeClr val="accent2"/>
                </a:solidFill>
                <a:latin typeface="楷体" panose="02010609060101010101" pitchFamily="49" charset="-122"/>
                <a:ea typeface="楷体" panose="02010609060101010101" pitchFamily="49" charset="-122"/>
              </a:rPr>
              <a:t>，</a:t>
            </a:r>
            <a:r>
              <a:rPr lang="en-US" altLang="zh-CN" sz="2800" b="1" dirty="0">
                <a:solidFill>
                  <a:schemeClr val="accent2"/>
                </a:solidFill>
                <a:latin typeface="楷体" panose="02010609060101010101" pitchFamily="49" charset="-122"/>
                <a:ea typeface="楷体" panose="02010609060101010101" pitchFamily="49" charset="-122"/>
              </a:rPr>
              <a:t>d</a:t>
            </a:r>
            <a:r>
              <a:rPr lang="zh-CN" altLang="en-US" sz="2800" b="1" dirty="0">
                <a:solidFill>
                  <a:schemeClr val="accent2"/>
                </a:solidFill>
                <a:latin typeface="楷体" panose="02010609060101010101" pitchFamily="49" charset="-122"/>
                <a:ea typeface="楷体" panose="02010609060101010101" pitchFamily="49" charset="-122"/>
              </a:rPr>
              <a:t>））</a:t>
            </a:r>
            <a:endParaRPr lang="zh-CN" altLang="en-US" sz="2800" b="1" dirty="0">
              <a:solidFill>
                <a:schemeClr val="accent2"/>
              </a:solidFill>
              <a:latin typeface="楷体" panose="02010609060101010101" pitchFamily="49" charset="-122"/>
              <a:ea typeface="楷体" panose="020106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wipe(left)">
                                      <p:cBhvr>
                                        <p:cTn id="7" dur="500"/>
                                        <p:tgtEl>
                                          <p:spTgt spid="4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9"/>
                                        </p:tgtEl>
                                        <p:attrNameLst>
                                          <p:attrName>style.visibility</p:attrName>
                                        </p:attrNameLst>
                                      </p:cBhvr>
                                      <p:to>
                                        <p:strVal val="visible"/>
                                      </p:to>
                                    </p:set>
                                    <p:animEffect transition="in" filter="wipe(left)">
                                      <p:cBhvr>
                                        <p:cTn id="12" dur="500"/>
                                        <p:tgtEl>
                                          <p:spTgt spid="4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2"/>
                                        </p:tgtEl>
                                        <p:attrNameLst>
                                          <p:attrName>style.visibility</p:attrName>
                                        </p:attrNameLst>
                                      </p:cBhvr>
                                      <p:to>
                                        <p:strVal val="visible"/>
                                      </p:to>
                                    </p:set>
                                    <p:animEffect transition="in" filter="wipe(left)">
                                      <p:cBhvr>
                                        <p:cTn id="17" dur="500"/>
                                        <p:tgtEl>
                                          <p:spTgt spid="5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1"/>
                                        </p:tgtEl>
                                        <p:attrNameLst>
                                          <p:attrName>style.visibility</p:attrName>
                                        </p:attrNameLst>
                                      </p:cBhvr>
                                      <p:to>
                                        <p:strVal val="visible"/>
                                      </p:to>
                                    </p:set>
                                    <p:animEffect transition="in" filter="wipe(left)">
                                      <p:cBhvr>
                                        <p:cTn id="22" dur="500"/>
                                        <p:tgtEl>
                                          <p:spTgt spid="51"/>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50"/>
                                        </p:tgtEl>
                                        <p:attrNameLst>
                                          <p:attrName>style.visibility</p:attrName>
                                        </p:attrNameLst>
                                      </p:cBhvr>
                                      <p:to>
                                        <p:strVal val="visible"/>
                                      </p:to>
                                    </p:set>
                                    <p:animEffect transition="in" filter="wipe(left)">
                                      <p:cBhvr>
                                        <p:cTn id="25" dur="500"/>
                                        <p:tgtEl>
                                          <p:spTgt spid="50"/>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53"/>
                                        </p:tgtEl>
                                        <p:attrNameLst>
                                          <p:attrName>style.visibility</p:attrName>
                                        </p:attrNameLst>
                                      </p:cBhvr>
                                      <p:to>
                                        <p:strVal val="visible"/>
                                      </p:to>
                                    </p:set>
                                    <p:animEffect transition="in" filter="wipe(left)">
                                      <p:cBhvr>
                                        <p:cTn id="30" dur="500"/>
                                        <p:tgtEl>
                                          <p:spTgt spid="53"/>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45"/>
                                        </p:tgtEl>
                                        <p:attrNameLst>
                                          <p:attrName>style.visibility</p:attrName>
                                        </p:attrNameLst>
                                      </p:cBhvr>
                                      <p:to>
                                        <p:strVal val="visible"/>
                                      </p:to>
                                    </p:set>
                                    <p:animEffect transition="in" filter="wipe(left)">
                                      <p:cBhvr>
                                        <p:cTn id="33" dur="500"/>
                                        <p:tgtEl>
                                          <p:spTgt spid="45"/>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54"/>
                                        </p:tgtEl>
                                        <p:attrNameLst>
                                          <p:attrName>style.visibility</p:attrName>
                                        </p:attrNameLst>
                                      </p:cBhvr>
                                      <p:to>
                                        <p:strVal val="visible"/>
                                      </p:to>
                                    </p:set>
                                    <p:animEffect transition="in" filter="wipe(left)">
                                      <p:cBhvr>
                                        <p:cTn id="36" dur="500"/>
                                        <p:tgtEl>
                                          <p:spTgt spid="54"/>
                                        </p:tgtEl>
                                      </p:cBhvr>
                                    </p:animEffect>
                                  </p:childTnLst>
                                </p:cTn>
                              </p:par>
                            </p:childTnLst>
                          </p:cTn>
                        </p:par>
                        <p:par>
                          <p:cTn id="37" fill="hold">
                            <p:stCondLst>
                              <p:cond delay="500"/>
                            </p:stCondLst>
                            <p:childTnLst>
                              <p:par>
                                <p:cTn id="38" presetID="22" presetClass="entr" presetSubtype="8" fill="hold" grpId="0" nodeType="afterEffect">
                                  <p:stCondLst>
                                    <p:cond delay="0"/>
                                  </p:stCondLst>
                                  <p:childTnLst>
                                    <p:set>
                                      <p:cBhvr>
                                        <p:cTn id="39" dur="1" fill="hold">
                                          <p:stCondLst>
                                            <p:cond delay="0"/>
                                          </p:stCondLst>
                                        </p:cTn>
                                        <p:tgtEl>
                                          <p:spTgt spid="56"/>
                                        </p:tgtEl>
                                        <p:attrNameLst>
                                          <p:attrName>style.visibility</p:attrName>
                                        </p:attrNameLst>
                                      </p:cBhvr>
                                      <p:to>
                                        <p:strVal val="visible"/>
                                      </p:to>
                                    </p:set>
                                    <p:animEffect transition="in" filter="wipe(left)">
                                      <p:cBhvr>
                                        <p:cTn id="40" dur="500"/>
                                        <p:tgtEl>
                                          <p:spTgt spid="56"/>
                                        </p:tgtEl>
                                      </p:cBhvr>
                                    </p:animEffect>
                                  </p:childTnLst>
                                </p:cTn>
                              </p:par>
                            </p:childTnLst>
                          </p:cTn>
                        </p:par>
                        <p:par>
                          <p:cTn id="41" fill="hold">
                            <p:stCondLst>
                              <p:cond delay="1000"/>
                            </p:stCondLst>
                            <p:childTnLst>
                              <p:par>
                                <p:cTn id="42" presetID="22" presetClass="entr" presetSubtype="8" fill="hold" grpId="0" nodeType="afterEffect">
                                  <p:stCondLst>
                                    <p:cond delay="0"/>
                                  </p:stCondLst>
                                  <p:childTnLst>
                                    <p:set>
                                      <p:cBhvr>
                                        <p:cTn id="43" dur="1" fill="hold">
                                          <p:stCondLst>
                                            <p:cond delay="0"/>
                                          </p:stCondLst>
                                        </p:cTn>
                                        <p:tgtEl>
                                          <p:spTgt spid="55"/>
                                        </p:tgtEl>
                                        <p:attrNameLst>
                                          <p:attrName>style.visibility</p:attrName>
                                        </p:attrNameLst>
                                      </p:cBhvr>
                                      <p:to>
                                        <p:strVal val="visible"/>
                                      </p:to>
                                    </p:set>
                                    <p:animEffect transition="in" filter="wipe(left)">
                                      <p:cBhvr>
                                        <p:cTn id="44" dur="500"/>
                                        <p:tgtEl>
                                          <p:spTgt spid="55"/>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grpId="0" nodeType="clickEffect">
                                  <p:stCondLst>
                                    <p:cond delay="0"/>
                                  </p:stCondLst>
                                  <p:childTnLst>
                                    <p:set>
                                      <p:cBhvr>
                                        <p:cTn id="48" dur="1" fill="hold">
                                          <p:stCondLst>
                                            <p:cond delay="0"/>
                                          </p:stCondLst>
                                        </p:cTn>
                                        <p:tgtEl>
                                          <p:spTgt spid="57"/>
                                        </p:tgtEl>
                                        <p:attrNameLst>
                                          <p:attrName>style.visibility</p:attrName>
                                        </p:attrNameLst>
                                      </p:cBhvr>
                                      <p:to>
                                        <p:strVal val="visible"/>
                                      </p:to>
                                    </p:set>
                                    <p:animEffect transition="in" filter="wipe(left)">
                                      <p:cBhvr>
                                        <p:cTn id="49" dur="500"/>
                                        <p:tgtEl>
                                          <p:spTgt spid="57"/>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grpId="0" nodeType="clickEffect">
                                  <p:stCondLst>
                                    <p:cond delay="0"/>
                                  </p:stCondLst>
                                  <p:childTnLst>
                                    <p:set>
                                      <p:cBhvr>
                                        <p:cTn id="53" dur="1" fill="hold">
                                          <p:stCondLst>
                                            <p:cond delay="0"/>
                                          </p:stCondLst>
                                        </p:cTn>
                                        <p:tgtEl>
                                          <p:spTgt spid="47"/>
                                        </p:tgtEl>
                                        <p:attrNameLst>
                                          <p:attrName>style.visibility</p:attrName>
                                        </p:attrNameLst>
                                      </p:cBhvr>
                                      <p:to>
                                        <p:strVal val="visible"/>
                                      </p:to>
                                    </p:set>
                                    <p:animEffect transition="in" filter="wipe(left)">
                                      <p:cBhvr>
                                        <p:cTn id="54" dur="500"/>
                                        <p:tgtEl>
                                          <p:spTgt spid="47"/>
                                        </p:tgtEl>
                                      </p:cBhvr>
                                    </p:animEffect>
                                  </p:childTnLst>
                                </p:cTn>
                              </p:par>
                              <p:par>
                                <p:cTn id="55" presetID="22" presetClass="entr" presetSubtype="8" fill="hold" grpId="0" nodeType="withEffect">
                                  <p:stCondLst>
                                    <p:cond delay="0"/>
                                  </p:stCondLst>
                                  <p:childTnLst>
                                    <p:set>
                                      <p:cBhvr>
                                        <p:cTn id="56" dur="1" fill="hold">
                                          <p:stCondLst>
                                            <p:cond delay="0"/>
                                          </p:stCondLst>
                                        </p:cTn>
                                        <p:tgtEl>
                                          <p:spTgt spid="48"/>
                                        </p:tgtEl>
                                        <p:attrNameLst>
                                          <p:attrName>style.visibility</p:attrName>
                                        </p:attrNameLst>
                                      </p:cBhvr>
                                      <p:to>
                                        <p:strVal val="visible"/>
                                      </p:to>
                                    </p:set>
                                    <p:animEffect transition="in" filter="wipe(left)">
                                      <p:cBhvr>
                                        <p:cTn id="57" dur="500"/>
                                        <p:tgtEl>
                                          <p:spTgt spid="48"/>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58"/>
                                        </p:tgtEl>
                                        <p:attrNameLst>
                                          <p:attrName>style.visibility</p:attrName>
                                        </p:attrNameLst>
                                      </p:cBhvr>
                                      <p:to>
                                        <p:strVal val="visible"/>
                                      </p:to>
                                    </p:set>
                                    <p:animEffect transition="in" filter="wipe(left)">
                                      <p:cBhvr>
                                        <p:cTn id="62" dur="500"/>
                                        <p:tgtEl>
                                          <p:spTgt spid="58"/>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59">
                                            <p:txEl>
                                              <p:pRg st="0" end="0"/>
                                            </p:txEl>
                                          </p:spTgt>
                                        </p:tgtEl>
                                        <p:attrNameLst>
                                          <p:attrName>style.visibility</p:attrName>
                                        </p:attrNameLst>
                                      </p:cBhvr>
                                      <p:to>
                                        <p:strVal val="visible"/>
                                      </p:to>
                                    </p:set>
                                    <p:animEffect transition="in" filter="wipe(left)">
                                      <p:cBhvr>
                                        <p:cTn id="67" dur="500"/>
                                        <p:tgtEl>
                                          <p:spTgt spid="59">
                                            <p:txEl>
                                              <p:pRg st="0" end="0"/>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59">
                                            <p:txEl>
                                              <p:pRg st="1" end="1"/>
                                            </p:txEl>
                                          </p:spTgt>
                                        </p:tgtEl>
                                        <p:attrNameLst>
                                          <p:attrName>style.visibility</p:attrName>
                                        </p:attrNameLst>
                                      </p:cBhvr>
                                      <p:to>
                                        <p:strVal val="visible"/>
                                      </p:to>
                                    </p:set>
                                    <p:animEffect transition="in" filter="wipe(left)">
                                      <p:cBhvr>
                                        <p:cTn id="72" dur="500"/>
                                        <p:tgtEl>
                                          <p:spTgt spid="5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P spid="46" grpId="0"/>
      <p:bldP spid="47" grpId="0" animBg="1"/>
      <p:bldP spid="48" grpId="0"/>
      <p:bldP spid="49" grpId="0"/>
      <p:bldP spid="50" grpId="0" animBg="1"/>
      <p:bldP spid="51" grpId="0"/>
      <p:bldP spid="52" grpId="0"/>
      <p:bldP spid="53" grpId="0"/>
      <p:bldP spid="54" grpId="0" animBg="1"/>
      <p:bldP spid="55" grpId="0" animBg="1"/>
      <p:bldP spid="56" grpId="0" animBg="1"/>
      <p:bldP spid="57" grpId="0"/>
      <p:bldP spid="58" grpId="0"/>
      <p:bldP spid="59" grpId="0" build="p"/>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9165780" cy="6909474"/>
          </a:xfrm>
          <a:prstGeom prst="rect">
            <a:avLst/>
          </a:prstGeom>
        </p:spPr>
      </p:pic>
      <p:sp>
        <p:nvSpPr>
          <p:cNvPr id="22" name="矩形 21"/>
          <p:cNvSpPr/>
          <p:nvPr/>
        </p:nvSpPr>
        <p:spPr>
          <a:xfrm>
            <a:off x="-7936" y="8443"/>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dirty="0"/>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1" i="0" u="none" strike="noStrike" kern="1200" cap="none" spc="0" normalizeH="0" baseline="0" noProof="0" dirty="0">
                <a:ln>
                  <a:noFill/>
                </a:ln>
                <a:solidFill>
                  <a:prstClr val="white"/>
                </a:solidFill>
                <a:effectLst/>
                <a:uLnTx/>
                <a:uFillTx/>
                <a:latin typeface="隶书" panose="02010509060101010101" pitchFamily="49" charset="-122"/>
                <a:ea typeface="隶书" panose="02010509060101010101" pitchFamily="49" charset="-122"/>
                <a:cs typeface="+mn-cs"/>
              </a:rPr>
              <a:t>二、寻址方式</a:t>
            </a:r>
            <a:endParaRPr kumimoji="0" lang="zh-CN" altLang="en-US" sz="2800" b="1" i="0" u="none" strike="noStrike" kern="1200" cap="none" spc="0" normalizeH="0" baseline="0" noProof="0" dirty="0">
              <a:ln>
                <a:noFill/>
              </a:ln>
              <a:solidFill>
                <a:prstClr val="white"/>
              </a:solidFill>
              <a:effectLst/>
              <a:uLnTx/>
              <a:uFillTx/>
              <a:latin typeface="隶书" panose="02010509060101010101" pitchFamily="49" charset="-122"/>
              <a:ea typeface="隶书" panose="02010509060101010101" pitchFamily="49" charset="-122"/>
              <a:cs typeface="+mn-cs"/>
            </a:endParaRPr>
          </a:p>
        </p:txBody>
      </p:sp>
      <p:cxnSp>
        <p:nvCxnSpPr>
          <p:cNvPr id="31" name="直接连接符 30"/>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defRPr/>
            </a:pPr>
            <a:fld id="{152DBCEF-9E45-4518-8D9B-8992004449AD}" type="datetime1">
              <a:rPr kumimoji="0" lang="zh-CN" altLang="en-US" sz="1200" b="0" i="0" u="none" strike="noStrike" kern="1200" cap="none" spc="0" normalizeH="0" baseline="0" noProof="0" smtClean="0">
                <a:ln>
                  <a:noFill/>
                </a:ln>
                <a:solidFill>
                  <a:prstClr val="black">
                    <a:tint val="75000"/>
                  </a:prstClr>
                </a:solidFill>
                <a:effectLst/>
                <a:uLnTx/>
                <a:uFillTx/>
                <a:latin typeface="Calibri" panose="020F0502020204030204"/>
                <a:ea typeface="等线" panose="02010600030101010101" pitchFamily="2" charset="-122"/>
                <a:cs typeface="+mn-cs"/>
              </a:rPr>
            </a:fld>
            <a:endParaRPr kumimoji="0" lang="zh-CN" altLang="en-US" sz="1200" b="0" i="0" u="none" strike="noStrike" kern="1200" cap="none" spc="0" normalizeH="0" baseline="0" noProof="0" dirty="0">
              <a:ln>
                <a:noFill/>
              </a:ln>
              <a:solidFill>
                <a:prstClr val="black">
                  <a:tint val="75000"/>
                </a:prstClr>
              </a:solidFill>
              <a:effectLst/>
              <a:uLnTx/>
              <a:uFillTx/>
              <a:latin typeface="Calibri" panose="020F0502020204030204"/>
              <a:ea typeface="等线"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rPr>
              <a:t>计算机组成原理</a:t>
            </a:r>
            <a:r>
              <a:rPr kumimoji="0" lang="en-US" altLang="zh-CN" sz="12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rPr>
              <a:t>--</a:t>
            </a:r>
            <a:r>
              <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rPr>
              <a:t>第二章 指令系统</a:t>
            </a:r>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endParaRPr>
          </a:p>
        </p:txBody>
      </p:sp>
      <p:sp>
        <p:nvSpPr>
          <p:cNvPr id="8" name="灯片编号占位符 7"/>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CD331227-691F-4B7F-8493-F4368ED92163}" type="slidenum">
              <a:rPr kumimoji="0" lang="zh-CN" altLang="en-US" sz="1200" b="0" i="0" u="none" strike="noStrike" kern="1200" cap="none" spc="0" normalizeH="0" baseline="0" noProof="0" smtClean="0">
                <a:ln>
                  <a:noFill/>
                </a:ln>
                <a:solidFill>
                  <a:prstClr val="black">
                    <a:tint val="75000"/>
                  </a:prstClr>
                </a:solidFill>
                <a:effectLst/>
                <a:uLnTx/>
                <a:uFillTx/>
                <a:latin typeface="Calibri" panose="020F0502020204030204"/>
                <a:ea typeface="等线" panose="02010600030101010101" pitchFamily="2" charset="-122"/>
                <a:cs typeface="+mn-cs"/>
              </a:rPr>
            </a:fld>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endParaRPr>
          </a:p>
        </p:txBody>
      </p:sp>
      <p:sp>
        <p:nvSpPr>
          <p:cNvPr id="17" name="Text Box 4"/>
          <p:cNvSpPr txBox="1"/>
          <p:nvPr/>
        </p:nvSpPr>
        <p:spPr>
          <a:xfrm>
            <a:off x="141423" y="815398"/>
            <a:ext cx="6723833" cy="637675"/>
          </a:xfrm>
          <a:prstGeom prst="rect">
            <a:avLst/>
          </a:prstGeom>
          <a:noFill/>
          <a:ln w="9525">
            <a:noFill/>
          </a:ln>
        </p:spPr>
        <p:txBody>
          <a:bodyPr wrap="square" anchor="t">
            <a:spAutoFit/>
          </a:bodyPr>
          <a:lstStyle/>
          <a:p>
            <a:pPr lvl="0">
              <a:lnSpc>
                <a:spcPct val="150000"/>
              </a:lnSpc>
            </a:pPr>
            <a:r>
              <a:rPr lang="zh-CN" altLang="en-US" sz="2800" b="1" dirty="0">
                <a:solidFill>
                  <a:srgbClr val="DF3C09"/>
                </a:solidFill>
                <a:latin typeface="楷体" panose="02010609060101010101" pitchFamily="49" charset="-122"/>
                <a:ea typeface="楷体" panose="02010609060101010101" pitchFamily="49" charset="-122"/>
              </a:rPr>
              <a:t>（</a:t>
            </a:r>
            <a:r>
              <a:rPr lang="en-US" altLang="zh-CN" sz="2800" b="1" dirty="0">
                <a:solidFill>
                  <a:srgbClr val="DF3C09"/>
                </a:solidFill>
                <a:latin typeface="楷体" panose="02010609060101010101" pitchFamily="49" charset="-122"/>
                <a:ea typeface="楷体" panose="02010609060101010101" pitchFamily="49" charset="-122"/>
              </a:rPr>
              <a:t>4</a:t>
            </a:r>
            <a:r>
              <a:rPr lang="zh-CN" altLang="en-US" sz="2800" b="1" dirty="0">
                <a:solidFill>
                  <a:srgbClr val="DF3C09"/>
                </a:solidFill>
                <a:latin typeface="楷体" panose="02010609060101010101" pitchFamily="49" charset="-122"/>
                <a:ea typeface="楷体" panose="02010609060101010101" pitchFamily="49" charset="-122"/>
              </a:rPr>
              <a:t>）变址、基址寻址及其变化</a:t>
            </a:r>
            <a:endParaRPr kumimoji="0" lang="en-US" altLang="zh-CN" sz="2800" b="1" i="0" u="none" strike="noStrike" kern="1200" cap="none" spc="0" normalizeH="0" baseline="0" noProof="0" dirty="0">
              <a:ln>
                <a:noFill/>
              </a:ln>
              <a:solidFill>
                <a:srgbClr val="DF3C09"/>
              </a:solidFill>
              <a:effectLst/>
              <a:uLnTx/>
              <a:uFillTx/>
              <a:latin typeface="楷体" panose="02010609060101010101" pitchFamily="49" charset="-122"/>
              <a:ea typeface="楷体" panose="02010609060101010101" pitchFamily="49" charset="-122"/>
              <a:cs typeface="+mn-cs"/>
            </a:endParaRPr>
          </a:p>
        </p:txBody>
      </p:sp>
      <p:sp>
        <p:nvSpPr>
          <p:cNvPr id="47" name="Text Box 4"/>
          <p:cNvSpPr txBox="1"/>
          <p:nvPr/>
        </p:nvSpPr>
        <p:spPr>
          <a:xfrm>
            <a:off x="283552" y="1314681"/>
            <a:ext cx="8697776" cy="1284006"/>
          </a:xfrm>
          <a:prstGeom prst="rect">
            <a:avLst/>
          </a:prstGeom>
          <a:noFill/>
          <a:ln w="9525">
            <a:noFill/>
          </a:ln>
        </p:spPr>
        <p:txBody>
          <a:bodyPr wrap="square" anchor="t">
            <a:spAutoFit/>
          </a:bodyPr>
          <a:lstStyle/>
          <a:p>
            <a:pPr lvl="0">
              <a:lnSpc>
                <a:spcPct val="150000"/>
              </a:lnSpc>
            </a:pPr>
            <a:r>
              <a:rPr lang="zh-CN" altLang="en-US" sz="2800" b="1" dirty="0">
                <a:solidFill>
                  <a:srgbClr val="0563C1"/>
                </a:solidFill>
                <a:latin typeface="楷体" panose="02010609060101010101" pitchFamily="49" charset="-122"/>
                <a:ea typeface="楷体" panose="02010609060101010101" pitchFamily="49" charset="-122"/>
              </a:rPr>
              <a:t>例：</a:t>
            </a:r>
            <a:r>
              <a:rPr lang="zh-CN" altLang="en-US" sz="2800" b="1" dirty="0">
                <a:latin typeface="楷体" panose="02010609060101010101" pitchFamily="49" charset="-122"/>
                <a:ea typeface="楷体" panose="02010609060101010101" pitchFamily="49" charset="-122"/>
              </a:rPr>
              <a:t>若从</a:t>
            </a:r>
            <a:r>
              <a:rPr lang="en-US" altLang="zh-CN" sz="2800" b="1" dirty="0">
                <a:latin typeface="楷体" panose="02010609060101010101" pitchFamily="49" charset="-122"/>
                <a:ea typeface="楷体" panose="02010609060101010101" pitchFamily="49" charset="-122"/>
              </a:rPr>
              <a:t>1030H</a:t>
            </a:r>
            <a:r>
              <a:rPr lang="zh-CN" altLang="en-US" sz="2800" b="1" dirty="0">
                <a:latin typeface="楷体" panose="02010609060101010101" pitchFamily="49" charset="-122"/>
                <a:ea typeface="楷体" panose="02010609060101010101" pitchFamily="49" charset="-122"/>
              </a:rPr>
              <a:t>单元中取出一条指令，该指令采用页面寻址方式读取操作数，形式地址为</a:t>
            </a:r>
            <a:r>
              <a:rPr lang="en-US" altLang="zh-CN" sz="2800" b="1" dirty="0">
                <a:latin typeface="楷体" panose="02010609060101010101" pitchFamily="49" charset="-122"/>
                <a:ea typeface="楷体" panose="02010609060101010101" pitchFamily="49" charset="-122"/>
              </a:rPr>
              <a:t>FFH</a:t>
            </a:r>
            <a:r>
              <a:rPr lang="zh-CN" altLang="en-US" sz="2800" b="1" dirty="0">
                <a:latin typeface="楷体" panose="02010609060101010101" pitchFamily="49" charset="-122"/>
                <a:ea typeface="楷体" panose="02010609060101010101" pitchFamily="49" charset="-122"/>
              </a:rPr>
              <a:t>。</a:t>
            </a:r>
            <a:endParaRPr lang="en-US" altLang="zh-CN" sz="2800" b="1" dirty="0">
              <a:latin typeface="楷体" panose="02010609060101010101" pitchFamily="49" charset="-122"/>
              <a:ea typeface="楷体" panose="02010609060101010101" pitchFamily="49" charset="-122"/>
            </a:endParaRPr>
          </a:p>
        </p:txBody>
      </p:sp>
      <p:sp>
        <p:nvSpPr>
          <p:cNvPr id="27" name="Text Box 4"/>
          <p:cNvSpPr txBox="1"/>
          <p:nvPr/>
        </p:nvSpPr>
        <p:spPr>
          <a:xfrm>
            <a:off x="283552" y="2614667"/>
            <a:ext cx="3843948" cy="1574855"/>
          </a:xfrm>
          <a:prstGeom prst="rect">
            <a:avLst/>
          </a:prstGeom>
          <a:noFill/>
          <a:ln w="9525">
            <a:noFill/>
          </a:ln>
        </p:spPr>
        <p:txBody>
          <a:bodyPr wrap="square" anchor="t">
            <a:spAutoFit/>
          </a:bodyPr>
          <a:lstStyle/>
          <a:p>
            <a:pPr lvl="0">
              <a:lnSpc>
                <a:spcPct val="120000"/>
              </a:lnSpc>
            </a:pPr>
            <a:r>
              <a:rPr lang="zh-CN" altLang="pt-BR" sz="2800" b="1" dirty="0">
                <a:latin typeface="楷体" panose="02010609060101010101" pitchFamily="49" charset="-122"/>
                <a:ea typeface="楷体" panose="02010609060101010101" pitchFamily="49" charset="-122"/>
              </a:rPr>
              <a:t>寄存器：</a:t>
            </a:r>
            <a:r>
              <a:rPr lang="pt-BR" altLang="zh-CN" sz="2800" b="1" dirty="0">
                <a:latin typeface="楷体" panose="02010609060101010101" pitchFamily="49" charset="-122"/>
                <a:ea typeface="楷体" panose="02010609060101010101" pitchFamily="49" charset="-122"/>
              </a:rPr>
              <a:t>PC   1030H</a:t>
            </a:r>
            <a:endParaRPr lang="pt-BR" altLang="zh-CN" sz="2800" b="1" dirty="0">
              <a:latin typeface="楷体" panose="02010609060101010101" pitchFamily="49" charset="-122"/>
              <a:ea typeface="楷体" panose="02010609060101010101" pitchFamily="49" charset="-122"/>
            </a:endParaRPr>
          </a:p>
          <a:p>
            <a:pPr lvl="0">
              <a:lnSpc>
                <a:spcPct val="120000"/>
              </a:lnSpc>
            </a:pPr>
            <a:r>
              <a:rPr lang="pt-BR" altLang="zh-CN" sz="2800" b="1" dirty="0">
                <a:latin typeface="楷体" panose="02010609060101010101" pitchFamily="49" charset="-122"/>
                <a:ea typeface="楷体" panose="02010609060101010101" pitchFamily="49" charset="-122"/>
              </a:rPr>
              <a:t>        RO   2000H</a:t>
            </a:r>
            <a:endParaRPr lang="pt-BR" altLang="zh-CN" sz="2800" b="1" dirty="0">
              <a:latin typeface="楷体" panose="02010609060101010101" pitchFamily="49" charset="-122"/>
              <a:ea typeface="楷体" panose="02010609060101010101" pitchFamily="49" charset="-122"/>
            </a:endParaRPr>
          </a:p>
          <a:p>
            <a:pPr lvl="0">
              <a:lnSpc>
                <a:spcPct val="120000"/>
              </a:lnSpc>
            </a:pPr>
            <a:r>
              <a:rPr lang="pt-BR" altLang="zh-CN" sz="2800" b="1" dirty="0">
                <a:latin typeface="楷体" panose="02010609060101010101" pitchFamily="49" charset="-122"/>
                <a:ea typeface="楷体" panose="02010609060101010101" pitchFamily="49" charset="-122"/>
              </a:rPr>
              <a:t>        R1   3000H</a:t>
            </a:r>
            <a:endParaRPr lang="zh-CN" altLang="en-US" sz="2800" b="1" dirty="0">
              <a:latin typeface="楷体" panose="02010609060101010101" pitchFamily="49" charset="-122"/>
              <a:ea typeface="楷体" panose="02010609060101010101" pitchFamily="49" charset="-122"/>
            </a:endParaRPr>
          </a:p>
        </p:txBody>
      </p:sp>
      <p:sp>
        <p:nvSpPr>
          <p:cNvPr id="28" name="Text Box 4"/>
          <p:cNvSpPr txBox="1"/>
          <p:nvPr/>
        </p:nvSpPr>
        <p:spPr>
          <a:xfrm>
            <a:off x="4089400" y="2619979"/>
            <a:ext cx="4864604" cy="1057790"/>
          </a:xfrm>
          <a:prstGeom prst="rect">
            <a:avLst/>
          </a:prstGeom>
          <a:noFill/>
          <a:ln w="9525">
            <a:noFill/>
          </a:ln>
        </p:spPr>
        <p:txBody>
          <a:bodyPr wrap="square" anchor="t">
            <a:spAutoFit/>
          </a:bodyPr>
          <a:lstStyle/>
          <a:p>
            <a:pPr lvl="0">
              <a:lnSpc>
                <a:spcPct val="120000"/>
              </a:lnSpc>
            </a:pPr>
            <a:r>
              <a:rPr lang="zh-CN" altLang="en-US" sz="2800" b="1" dirty="0">
                <a:latin typeface="楷体" panose="02010609060101010101" pitchFamily="49" charset="-122"/>
                <a:ea typeface="楷体" panose="02010609060101010101" pitchFamily="49" charset="-122"/>
              </a:rPr>
              <a:t>主存单元：</a:t>
            </a:r>
            <a:r>
              <a:rPr lang="pt-BR" altLang="zh-CN" sz="2800" b="1" dirty="0">
                <a:latin typeface="楷体" panose="02010609060101010101" pitchFamily="49" charset="-122"/>
                <a:ea typeface="楷体" panose="02010609060101010101" pitchFamily="49" charset="-122"/>
              </a:rPr>
              <a:t>10FFH   AC00H</a:t>
            </a:r>
            <a:endParaRPr lang="pt-BR" altLang="zh-CN" sz="2800" b="1" dirty="0">
              <a:latin typeface="楷体" panose="02010609060101010101" pitchFamily="49" charset="-122"/>
              <a:ea typeface="楷体" panose="02010609060101010101" pitchFamily="49" charset="-122"/>
            </a:endParaRPr>
          </a:p>
          <a:p>
            <a:pPr lvl="0">
              <a:lnSpc>
                <a:spcPct val="120000"/>
              </a:lnSpc>
            </a:pPr>
            <a:r>
              <a:rPr lang="pt-BR" altLang="zh-CN" sz="2800" b="1" dirty="0">
                <a:latin typeface="楷体" panose="02010609060101010101" pitchFamily="49" charset="-122"/>
                <a:ea typeface="楷体" panose="02010609060101010101" pitchFamily="49" charset="-122"/>
              </a:rPr>
              <a:t>          1100H   7FC0H</a:t>
            </a:r>
            <a:endParaRPr lang="zh-CN" altLang="en-US" sz="2800" b="1" dirty="0">
              <a:latin typeface="楷体" panose="02010609060101010101" pitchFamily="49" charset="-122"/>
              <a:ea typeface="楷体" panose="02010609060101010101" pitchFamily="49" charset="-122"/>
            </a:endParaRPr>
          </a:p>
        </p:txBody>
      </p:sp>
      <p:sp>
        <p:nvSpPr>
          <p:cNvPr id="29" name="Text Box 4"/>
          <p:cNvSpPr txBox="1"/>
          <p:nvPr/>
        </p:nvSpPr>
        <p:spPr>
          <a:xfrm>
            <a:off x="289186" y="4201073"/>
            <a:ext cx="8697776" cy="1930337"/>
          </a:xfrm>
          <a:prstGeom prst="rect">
            <a:avLst/>
          </a:prstGeom>
          <a:noFill/>
          <a:ln w="9525">
            <a:noFill/>
          </a:ln>
        </p:spPr>
        <p:txBody>
          <a:bodyPr wrap="square" anchor="t">
            <a:spAutoFit/>
          </a:bodyPr>
          <a:lstStyle/>
          <a:p>
            <a:pPr lvl="0">
              <a:lnSpc>
                <a:spcPct val="150000"/>
              </a:lnSpc>
            </a:pPr>
            <a:r>
              <a:rPr lang="en-US" altLang="zh-CN" sz="2800" b="1" dirty="0">
                <a:latin typeface="楷体" panose="02010609060101010101" pitchFamily="49" charset="-122"/>
                <a:ea typeface="楷体" panose="02010609060101010101" pitchFamily="49" charset="-122"/>
              </a:rPr>
              <a:t>PC</a:t>
            </a:r>
            <a:r>
              <a:rPr lang="zh-CN" altLang="en-US" sz="2800" b="1" dirty="0">
                <a:latin typeface="楷体" panose="02010609060101010101" pitchFamily="49" charset="-122"/>
                <a:ea typeface="楷体" panose="02010609060101010101" pitchFamily="49" charset="-122"/>
              </a:rPr>
              <a:t>的内容为</a:t>
            </a:r>
            <a:r>
              <a:rPr lang="en-US" altLang="zh-CN" sz="2800" b="1" dirty="0">
                <a:latin typeface="楷体" panose="02010609060101010101" pitchFamily="49" charset="-122"/>
                <a:ea typeface="楷体" panose="02010609060101010101" pitchFamily="49" charset="-122"/>
              </a:rPr>
              <a:t>1030H</a:t>
            </a:r>
            <a:r>
              <a:rPr lang="zh-CN" altLang="en-US" sz="2800" b="1" dirty="0">
                <a:latin typeface="楷体" panose="02010609060101010101" pitchFamily="49" charset="-122"/>
                <a:ea typeface="楷体" panose="02010609060101010101" pitchFamily="49" charset="-122"/>
              </a:rPr>
              <a:t>，其高</a:t>
            </a:r>
            <a:r>
              <a:rPr lang="en-US" altLang="zh-CN" sz="2800" b="1" dirty="0">
                <a:latin typeface="楷体" panose="02010609060101010101" pitchFamily="49" charset="-122"/>
                <a:ea typeface="楷体" panose="02010609060101010101" pitchFamily="49" charset="-122"/>
              </a:rPr>
              <a:t>8</a:t>
            </a:r>
            <a:r>
              <a:rPr lang="zh-CN" altLang="en-US" sz="2800" b="1" dirty="0">
                <a:latin typeface="楷体" panose="02010609060101010101" pitchFamily="49" charset="-122"/>
                <a:ea typeface="楷体" panose="02010609060101010101" pitchFamily="49" charset="-122"/>
              </a:rPr>
              <a:t>位为</a:t>
            </a:r>
            <a:r>
              <a:rPr lang="en-US" altLang="zh-CN" sz="2800" b="1" dirty="0">
                <a:latin typeface="楷体" panose="02010609060101010101" pitchFamily="49" charset="-122"/>
                <a:ea typeface="楷体" panose="02010609060101010101" pitchFamily="49" charset="-122"/>
              </a:rPr>
              <a:t>10</a:t>
            </a:r>
            <a:r>
              <a:rPr lang="zh-CN" altLang="en-US" sz="2800" b="1" dirty="0">
                <a:latin typeface="楷体" panose="02010609060101010101" pitchFamily="49" charset="-122"/>
                <a:ea typeface="楷体" panose="02010609060101010101" pitchFamily="49" charset="-122"/>
              </a:rPr>
              <a:t>（低</a:t>
            </a:r>
            <a:r>
              <a:rPr lang="en-US" altLang="zh-CN" sz="2800" b="1" dirty="0">
                <a:latin typeface="楷体" panose="02010609060101010101" pitchFamily="49" charset="-122"/>
                <a:ea typeface="楷体" panose="02010609060101010101" pitchFamily="49" charset="-122"/>
              </a:rPr>
              <a:t>8</a:t>
            </a:r>
            <a:r>
              <a:rPr lang="zh-CN" altLang="en-US" sz="2800" b="1" dirty="0">
                <a:latin typeface="楷体" panose="02010609060101010101" pitchFamily="49" charset="-122"/>
                <a:ea typeface="楷体" panose="02010609060101010101" pitchFamily="49" charset="-122"/>
              </a:rPr>
              <a:t>位为</a:t>
            </a:r>
            <a:r>
              <a:rPr lang="en-US" altLang="zh-CN" sz="2800" b="1" dirty="0">
                <a:latin typeface="楷体" panose="02010609060101010101" pitchFamily="49" charset="-122"/>
                <a:ea typeface="楷体" panose="02010609060101010101" pitchFamily="49" charset="-122"/>
              </a:rPr>
              <a:t>30</a:t>
            </a:r>
            <a:r>
              <a:rPr lang="zh-CN" altLang="en-US" sz="2800" b="1" dirty="0">
                <a:latin typeface="楷体" panose="02010609060101010101" pitchFamily="49" charset="-122"/>
                <a:ea typeface="楷体" panose="02010609060101010101" pitchFamily="49" charset="-122"/>
              </a:rPr>
              <a:t>），与形式地址</a:t>
            </a:r>
            <a:r>
              <a:rPr lang="en-US" altLang="zh-CN" sz="2800" b="1" dirty="0">
                <a:latin typeface="楷体" panose="02010609060101010101" pitchFamily="49" charset="-122"/>
                <a:ea typeface="楷体" panose="02010609060101010101" pitchFamily="49" charset="-122"/>
              </a:rPr>
              <a:t>FFH</a:t>
            </a:r>
            <a:r>
              <a:rPr lang="zh-CN" altLang="en-US" sz="2800" b="1" dirty="0">
                <a:latin typeface="楷体" panose="02010609060101010101" pitchFamily="49" charset="-122"/>
                <a:ea typeface="楷体" panose="02010609060101010101" pitchFamily="49" charset="-122"/>
              </a:rPr>
              <a:t>相拼接，得到操作数有效地址</a:t>
            </a:r>
            <a:r>
              <a:rPr lang="en-US" altLang="zh-CN" sz="2800" b="1" dirty="0">
                <a:latin typeface="楷体" panose="02010609060101010101" pitchFamily="49" charset="-122"/>
                <a:ea typeface="楷体" panose="02010609060101010101" pitchFamily="49" charset="-122"/>
              </a:rPr>
              <a:t>10FFH</a:t>
            </a:r>
            <a:r>
              <a:rPr lang="zh-CN" altLang="en-US" sz="2800" b="1" dirty="0">
                <a:latin typeface="楷体" panose="02010609060101010101" pitchFamily="49" charset="-122"/>
                <a:ea typeface="楷体" panose="02010609060101010101" pitchFamily="49" charset="-122"/>
              </a:rPr>
              <a:t>，从主存储器中得到操作数</a:t>
            </a:r>
            <a:r>
              <a:rPr lang="en-US" altLang="zh-CN" sz="2800" b="1" dirty="0">
                <a:latin typeface="楷体" panose="02010609060101010101" pitchFamily="49" charset="-122"/>
                <a:ea typeface="楷体" panose="02010609060101010101" pitchFamily="49" charset="-122"/>
              </a:rPr>
              <a:t>AC00H</a:t>
            </a:r>
            <a:r>
              <a:rPr lang="zh-CN" altLang="en-US" sz="2800" b="1" dirty="0">
                <a:latin typeface="楷体" panose="02010609060101010101" pitchFamily="49" charset="-122"/>
                <a:ea typeface="楷体" panose="02010609060101010101" pitchFamily="49" charset="-122"/>
              </a:rPr>
              <a:t>。</a:t>
            </a:r>
            <a:endParaRPr lang="en-US" altLang="zh-CN" sz="2800" b="1" dirty="0">
              <a:latin typeface="楷体" panose="02010609060101010101" pitchFamily="49" charset="-122"/>
              <a:ea typeface="楷体" panose="020106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wipe(left)">
                                      <p:cBhvr>
                                        <p:cTn id="7" dur="500"/>
                                        <p:tgtEl>
                                          <p:spTgt spid="4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wipe(left)">
                                      <p:cBhvr>
                                        <p:cTn id="12" dur="500"/>
                                        <p:tgtEl>
                                          <p:spTgt spid="2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8"/>
                                        </p:tgtEl>
                                        <p:attrNameLst>
                                          <p:attrName>style.visibility</p:attrName>
                                        </p:attrNameLst>
                                      </p:cBhvr>
                                      <p:to>
                                        <p:strVal val="visible"/>
                                      </p:to>
                                    </p:set>
                                    <p:animEffect transition="in" filter="wipe(left)">
                                      <p:cBhvr>
                                        <p:cTn id="17" dur="500"/>
                                        <p:tgtEl>
                                          <p:spTgt spid="2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9"/>
                                        </p:tgtEl>
                                        <p:attrNameLst>
                                          <p:attrName>style.visibility</p:attrName>
                                        </p:attrNameLst>
                                      </p:cBhvr>
                                      <p:to>
                                        <p:strVal val="visible"/>
                                      </p:to>
                                    </p:set>
                                    <p:animEffect transition="in" filter="wipe(left)">
                                      <p:cBhvr>
                                        <p:cTn id="22"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P spid="27" grpId="0"/>
      <p:bldP spid="28" grpId="0"/>
      <p:bldP spid="29" grpId="0"/>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9165780" cy="6909474"/>
          </a:xfrm>
          <a:prstGeom prst="rect">
            <a:avLst/>
          </a:prstGeom>
        </p:spPr>
      </p:pic>
      <p:sp>
        <p:nvSpPr>
          <p:cNvPr id="22" name="矩形 21"/>
          <p:cNvSpPr/>
          <p:nvPr/>
        </p:nvSpPr>
        <p:spPr>
          <a:xfrm>
            <a:off x="-7936" y="8443"/>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dirty="0"/>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1" i="0" u="none" strike="noStrike" kern="1200" cap="none" spc="0" normalizeH="0" baseline="0" noProof="0" dirty="0">
                <a:ln>
                  <a:noFill/>
                </a:ln>
                <a:solidFill>
                  <a:prstClr val="white"/>
                </a:solidFill>
                <a:effectLst/>
                <a:uLnTx/>
                <a:uFillTx/>
                <a:latin typeface="隶书" panose="02010509060101010101" pitchFamily="49" charset="-122"/>
                <a:ea typeface="隶书" panose="02010509060101010101" pitchFamily="49" charset="-122"/>
                <a:cs typeface="+mn-cs"/>
              </a:rPr>
              <a:t>二、寻址方式</a:t>
            </a:r>
            <a:endParaRPr kumimoji="0" lang="zh-CN" altLang="en-US" sz="2800" b="1" i="0" u="none" strike="noStrike" kern="1200" cap="none" spc="0" normalizeH="0" baseline="0" noProof="0" dirty="0">
              <a:ln>
                <a:noFill/>
              </a:ln>
              <a:solidFill>
                <a:prstClr val="white"/>
              </a:solidFill>
              <a:effectLst/>
              <a:uLnTx/>
              <a:uFillTx/>
              <a:latin typeface="隶书" panose="02010509060101010101" pitchFamily="49" charset="-122"/>
              <a:ea typeface="隶书" panose="02010509060101010101" pitchFamily="49" charset="-122"/>
              <a:cs typeface="+mn-cs"/>
            </a:endParaRPr>
          </a:p>
        </p:txBody>
      </p:sp>
      <p:cxnSp>
        <p:nvCxnSpPr>
          <p:cNvPr id="31" name="直接连接符 30"/>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defRPr/>
            </a:pPr>
            <a:fld id="{A9F9B2C6-FB1A-4C74-AD72-3480891EBD99}" type="datetime1">
              <a:rPr kumimoji="0" lang="zh-CN" altLang="en-US" sz="1200" b="0" i="0" u="none" strike="noStrike" kern="1200" cap="none" spc="0" normalizeH="0" baseline="0" noProof="0" smtClean="0">
                <a:ln>
                  <a:noFill/>
                </a:ln>
                <a:solidFill>
                  <a:prstClr val="black">
                    <a:tint val="75000"/>
                  </a:prstClr>
                </a:solidFill>
                <a:effectLst/>
                <a:uLnTx/>
                <a:uFillTx/>
                <a:latin typeface="Calibri" panose="020F0502020204030204"/>
                <a:ea typeface="等线" panose="02010600030101010101" pitchFamily="2" charset="-122"/>
                <a:cs typeface="+mn-cs"/>
              </a:rPr>
            </a:fld>
            <a:endParaRPr kumimoji="0" lang="zh-CN" altLang="en-US" sz="1200" b="0" i="0" u="none" strike="noStrike" kern="1200" cap="none" spc="0" normalizeH="0" baseline="0" noProof="0" dirty="0">
              <a:ln>
                <a:noFill/>
              </a:ln>
              <a:solidFill>
                <a:prstClr val="black">
                  <a:tint val="75000"/>
                </a:prstClr>
              </a:solidFill>
              <a:effectLst/>
              <a:uLnTx/>
              <a:uFillTx/>
              <a:latin typeface="Calibri" panose="020F0502020204030204"/>
              <a:ea typeface="等线"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rPr>
              <a:t>计算机组成原理</a:t>
            </a:r>
            <a:r>
              <a:rPr kumimoji="0" lang="en-US" altLang="zh-CN" sz="12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rPr>
              <a:t>--</a:t>
            </a:r>
            <a:r>
              <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rPr>
              <a:t>第二章 指令系统</a:t>
            </a:r>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endParaRPr>
          </a:p>
        </p:txBody>
      </p:sp>
      <p:sp>
        <p:nvSpPr>
          <p:cNvPr id="8" name="灯片编号占位符 7"/>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CD331227-691F-4B7F-8493-F4368ED92163}" type="slidenum">
              <a:rPr kumimoji="0" lang="zh-CN" altLang="en-US" sz="1200" b="0" i="0" u="none" strike="noStrike" kern="1200" cap="none" spc="0" normalizeH="0" baseline="0" noProof="0" smtClean="0">
                <a:ln>
                  <a:noFill/>
                </a:ln>
                <a:solidFill>
                  <a:prstClr val="black">
                    <a:tint val="75000"/>
                  </a:prstClr>
                </a:solidFill>
                <a:effectLst/>
                <a:uLnTx/>
                <a:uFillTx/>
                <a:latin typeface="Calibri" panose="020F0502020204030204"/>
                <a:ea typeface="等线" panose="02010600030101010101" pitchFamily="2" charset="-122"/>
                <a:cs typeface="+mn-cs"/>
              </a:rPr>
            </a:fld>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endParaRPr>
          </a:p>
        </p:txBody>
      </p:sp>
      <p:sp>
        <p:nvSpPr>
          <p:cNvPr id="17" name="Text Box 4"/>
          <p:cNvSpPr txBox="1"/>
          <p:nvPr/>
        </p:nvSpPr>
        <p:spPr>
          <a:xfrm>
            <a:off x="141423" y="815398"/>
            <a:ext cx="6723833" cy="637675"/>
          </a:xfrm>
          <a:prstGeom prst="rect">
            <a:avLst/>
          </a:prstGeom>
          <a:noFill/>
          <a:ln w="9525">
            <a:noFill/>
          </a:ln>
        </p:spPr>
        <p:txBody>
          <a:bodyPr wrap="square" anchor="t">
            <a:spAutoFit/>
          </a:bodyPr>
          <a:lstStyle/>
          <a:p>
            <a:pPr lvl="0">
              <a:lnSpc>
                <a:spcPct val="150000"/>
              </a:lnSpc>
            </a:pPr>
            <a:r>
              <a:rPr lang="zh-CN" altLang="en-US" sz="2800" b="1" dirty="0">
                <a:solidFill>
                  <a:srgbClr val="DF3C09"/>
                </a:solidFill>
                <a:latin typeface="楷体" panose="02010609060101010101" pitchFamily="49" charset="-122"/>
                <a:ea typeface="楷体" panose="02010609060101010101" pitchFamily="49" charset="-122"/>
              </a:rPr>
              <a:t>（</a:t>
            </a:r>
            <a:r>
              <a:rPr lang="en-US" altLang="zh-CN" sz="2800" b="1" dirty="0">
                <a:solidFill>
                  <a:srgbClr val="DF3C09"/>
                </a:solidFill>
                <a:latin typeface="楷体" panose="02010609060101010101" pitchFamily="49" charset="-122"/>
                <a:ea typeface="楷体" panose="02010609060101010101" pitchFamily="49" charset="-122"/>
              </a:rPr>
              <a:t>4</a:t>
            </a:r>
            <a:r>
              <a:rPr lang="zh-CN" altLang="en-US" sz="2800" b="1" dirty="0">
                <a:solidFill>
                  <a:srgbClr val="DF3C09"/>
                </a:solidFill>
                <a:latin typeface="楷体" panose="02010609060101010101" pitchFamily="49" charset="-122"/>
                <a:ea typeface="楷体" panose="02010609060101010101" pitchFamily="49" charset="-122"/>
              </a:rPr>
              <a:t>）变址、基址寻址及其变化</a:t>
            </a:r>
            <a:endParaRPr kumimoji="0" lang="en-US" altLang="zh-CN" sz="2800" b="1" i="0" u="none" strike="noStrike" kern="1200" cap="none" spc="0" normalizeH="0" baseline="0" noProof="0" dirty="0">
              <a:ln>
                <a:noFill/>
              </a:ln>
              <a:solidFill>
                <a:srgbClr val="DF3C09"/>
              </a:solidFill>
              <a:effectLst/>
              <a:uLnTx/>
              <a:uFillTx/>
              <a:latin typeface="楷体" panose="02010609060101010101" pitchFamily="49" charset="-122"/>
              <a:ea typeface="楷体" panose="02010609060101010101" pitchFamily="49" charset="-122"/>
              <a:cs typeface="+mn-cs"/>
            </a:endParaRPr>
          </a:p>
        </p:txBody>
      </p:sp>
      <p:sp>
        <p:nvSpPr>
          <p:cNvPr id="47" name="Text Box 4"/>
          <p:cNvSpPr txBox="1"/>
          <p:nvPr/>
        </p:nvSpPr>
        <p:spPr>
          <a:xfrm>
            <a:off x="412376" y="1461516"/>
            <a:ext cx="8319247" cy="3869329"/>
          </a:xfrm>
          <a:prstGeom prst="rect">
            <a:avLst/>
          </a:prstGeom>
          <a:noFill/>
          <a:ln w="9525">
            <a:noFill/>
          </a:ln>
        </p:spPr>
        <p:txBody>
          <a:bodyPr wrap="square" anchor="t">
            <a:spAutoFit/>
          </a:bodyPr>
          <a:lstStyle/>
          <a:p>
            <a:pPr lvl="0">
              <a:lnSpc>
                <a:spcPct val="150000"/>
              </a:lnSpc>
            </a:pPr>
            <a:r>
              <a:rPr lang="zh-CN" altLang="en-US" sz="2800" b="1" dirty="0">
                <a:solidFill>
                  <a:srgbClr val="0563C1"/>
                </a:solidFill>
                <a:latin typeface="楷体" panose="02010609060101010101" pitchFamily="49" charset="-122"/>
                <a:ea typeface="楷体" panose="02010609060101010101" pitchFamily="49" charset="-122"/>
              </a:rPr>
              <a:t>页面寻址</a:t>
            </a:r>
            <a:r>
              <a:rPr lang="zh-CN" altLang="en-US" sz="2800" b="1" dirty="0">
                <a:latin typeface="楷体" panose="02010609060101010101" pitchFamily="49" charset="-122"/>
                <a:ea typeface="楷体" panose="02010609060101010101" pitchFamily="49" charset="-122"/>
              </a:rPr>
              <a:t>方式适合于</a:t>
            </a:r>
            <a:r>
              <a:rPr lang="zh-CN" altLang="en-US" sz="2800" b="1" dirty="0">
                <a:solidFill>
                  <a:srgbClr val="ED7D31"/>
                </a:solidFill>
                <a:latin typeface="楷体" panose="02010609060101010101" pitchFamily="49" charset="-122"/>
                <a:ea typeface="楷体" panose="02010609060101010101" pitchFamily="49" charset="-122"/>
              </a:rPr>
              <a:t>采取页面管理的存储组织</a:t>
            </a:r>
            <a:r>
              <a:rPr lang="zh-CN" altLang="en-US" sz="2800" b="1" dirty="0">
                <a:latin typeface="楷体" panose="02010609060101010101" pitchFamily="49" charset="-122"/>
                <a:ea typeface="楷体" panose="02010609060101010101" pitchFamily="49" charset="-122"/>
              </a:rPr>
              <a:t>。</a:t>
            </a:r>
            <a:endParaRPr lang="en-US" altLang="zh-CN" sz="2800" b="1" dirty="0">
              <a:latin typeface="楷体" panose="02010609060101010101" pitchFamily="49" charset="-122"/>
              <a:ea typeface="楷体" panose="02010609060101010101" pitchFamily="49" charset="-122"/>
            </a:endParaRPr>
          </a:p>
          <a:p>
            <a:pPr lvl="0">
              <a:lnSpc>
                <a:spcPct val="150000"/>
              </a:lnSpc>
            </a:pPr>
            <a:r>
              <a:rPr lang="zh-CN" altLang="en-US" sz="2800" b="1" dirty="0">
                <a:latin typeface="楷体" panose="02010609060101010101" pitchFamily="49" charset="-122"/>
                <a:ea typeface="楷体" panose="02010609060101010101" pitchFamily="49" charset="-122"/>
              </a:rPr>
              <a:t>例如</a:t>
            </a:r>
            <a:r>
              <a:rPr lang="en-US" altLang="zh-CN" sz="2800" b="1" dirty="0">
                <a:latin typeface="楷体" panose="02010609060101010101" pitchFamily="49" charset="-122"/>
                <a:ea typeface="楷体" panose="02010609060101010101" pitchFamily="49" charset="-122"/>
              </a:rPr>
              <a:t>:</a:t>
            </a:r>
            <a:r>
              <a:rPr lang="zh-CN" altLang="en-US" sz="2800" b="1" dirty="0">
                <a:latin typeface="楷体" panose="02010609060101010101" pitchFamily="49" charset="-122"/>
                <a:ea typeface="楷体" panose="02010609060101010101" pitchFamily="49" charset="-122"/>
              </a:rPr>
              <a:t>某机主存容量</a:t>
            </a:r>
            <a:r>
              <a:rPr lang="en-US" altLang="zh-CN" sz="2800" b="1" dirty="0">
                <a:latin typeface="楷体" panose="02010609060101010101" pitchFamily="49" charset="-122"/>
                <a:ea typeface="楷体" panose="02010609060101010101" pitchFamily="49" charset="-122"/>
              </a:rPr>
              <a:t>1MB</a:t>
            </a:r>
            <a:r>
              <a:rPr lang="zh-CN" altLang="en-US" sz="2800" b="1" dirty="0">
                <a:latin typeface="楷体" panose="02010609060101010101" pitchFamily="49" charset="-122"/>
                <a:ea typeface="楷体" panose="02010609060101010101" pitchFamily="49" charset="-122"/>
              </a:rPr>
              <a:t>，分为 </a:t>
            </a:r>
            <a:r>
              <a:rPr lang="en-US" altLang="zh-CN" sz="2800" b="1" dirty="0">
                <a:latin typeface="楷体" panose="02010609060101010101" pitchFamily="49" charset="-122"/>
                <a:ea typeface="楷体" panose="02010609060101010101" pitchFamily="49" charset="-122"/>
              </a:rPr>
              <a:t>1K</a:t>
            </a:r>
            <a:r>
              <a:rPr lang="zh-CN" altLang="en-US" sz="2800" b="1" dirty="0">
                <a:latin typeface="楷体" panose="02010609060101010101" pitchFamily="49" charset="-122"/>
                <a:ea typeface="楷体" panose="02010609060101010101" pitchFamily="49" charset="-122"/>
              </a:rPr>
              <a:t>页</a:t>
            </a:r>
            <a:r>
              <a:rPr lang="en-US" altLang="zh-CN" sz="2800" b="1" dirty="0">
                <a:latin typeface="楷体" panose="02010609060101010101" pitchFamily="49" charset="-122"/>
                <a:ea typeface="楷体" panose="02010609060101010101" pitchFamily="49" charset="-122"/>
              </a:rPr>
              <a:t>,</a:t>
            </a:r>
            <a:r>
              <a:rPr lang="zh-CN" altLang="en-US" sz="2800" b="1" dirty="0">
                <a:latin typeface="楷体" panose="02010609060101010101" pitchFamily="49" charset="-122"/>
                <a:ea typeface="楷体" panose="02010609060101010101" pitchFamily="49" charset="-122"/>
              </a:rPr>
              <a:t>每页</a:t>
            </a:r>
            <a:r>
              <a:rPr lang="en-US" altLang="zh-CN" sz="2800" b="1" dirty="0">
                <a:latin typeface="楷体" panose="02010609060101010101" pitchFamily="49" charset="-122"/>
                <a:ea typeface="楷体" panose="02010609060101010101" pitchFamily="49" charset="-122"/>
              </a:rPr>
              <a:t>1KB,</a:t>
            </a:r>
            <a:r>
              <a:rPr lang="zh-CN" altLang="en-US" sz="2800" b="1" dirty="0">
                <a:latin typeface="楷体" panose="02010609060101010101" pitchFamily="49" charset="-122"/>
                <a:ea typeface="楷体" panose="02010609060101010101" pitchFamily="49" charset="-122"/>
              </a:rPr>
              <a:t>则取</a:t>
            </a:r>
            <a:r>
              <a:rPr lang="en-US" altLang="zh-CN" sz="2800" b="1" dirty="0">
                <a:latin typeface="楷体" panose="02010609060101010101" pitchFamily="49" charset="-122"/>
                <a:ea typeface="楷体" panose="02010609060101010101" pitchFamily="49" charset="-122"/>
              </a:rPr>
              <a:t>PC</a:t>
            </a:r>
            <a:r>
              <a:rPr lang="zh-CN" altLang="en-US" sz="2800" b="1" dirty="0">
                <a:latin typeface="楷体" panose="02010609060101010101" pitchFamily="49" charset="-122"/>
                <a:ea typeface="楷体" panose="02010609060101010101" pitchFamily="49" charset="-122"/>
              </a:rPr>
              <a:t>内容的高</a:t>
            </a:r>
            <a:r>
              <a:rPr lang="en-US" altLang="zh-CN" sz="2800" b="1" dirty="0">
                <a:latin typeface="楷体" panose="02010609060101010101" pitchFamily="49" charset="-122"/>
                <a:ea typeface="楷体" panose="02010609060101010101" pitchFamily="49" charset="-122"/>
              </a:rPr>
              <a:t>10</a:t>
            </a:r>
            <a:r>
              <a:rPr lang="zh-CN" altLang="en-US" sz="2800" b="1" dirty="0">
                <a:latin typeface="楷体" panose="02010609060101010101" pitchFamily="49" charset="-122"/>
                <a:ea typeface="楷体" panose="02010609060101010101" pitchFamily="49" charset="-122"/>
              </a:rPr>
              <a:t>位作为页面号</a:t>
            </a:r>
            <a:r>
              <a:rPr lang="en-US" altLang="zh-CN" sz="2800" b="1" dirty="0">
                <a:latin typeface="楷体" panose="02010609060101010101" pitchFamily="49" charset="-122"/>
                <a:ea typeface="楷体" panose="02010609060101010101" pitchFamily="49" charset="-122"/>
              </a:rPr>
              <a:t>(</a:t>
            </a:r>
            <a:r>
              <a:rPr lang="zh-CN" altLang="en-US" sz="2800" b="1" dirty="0">
                <a:latin typeface="楷体" panose="02010609060101010101" pitchFamily="49" charset="-122"/>
                <a:ea typeface="楷体" panose="02010609060101010101" pitchFamily="49" charset="-122"/>
              </a:rPr>
              <a:t>它也指明了现在程序运行在哪个页面</a:t>
            </a:r>
            <a:r>
              <a:rPr lang="en-US" altLang="zh-CN" sz="2800" b="1" dirty="0">
                <a:latin typeface="楷体" panose="02010609060101010101" pitchFamily="49" charset="-122"/>
                <a:ea typeface="楷体" panose="02010609060101010101" pitchFamily="49" charset="-122"/>
              </a:rPr>
              <a:t>) ,</a:t>
            </a:r>
            <a:r>
              <a:rPr lang="zh-CN" altLang="en-US" sz="2800" b="1" dirty="0">
                <a:latin typeface="楷体" panose="02010609060101010101" pitchFamily="49" charset="-122"/>
                <a:ea typeface="楷体" panose="02010609060101010101" pitchFamily="49" charset="-122"/>
              </a:rPr>
              <a:t>指令中提供</a:t>
            </a:r>
            <a:r>
              <a:rPr lang="en-US" altLang="zh-CN" sz="2800" b="1" dirty="0">
                <a:latin typeface="楷体" panose="02010609060101010101" pitchFamily="49" charset="-122"/>
                <a:ea typeface="楷体" panose="02010609060101010101" pitchFamily="49" charset="-122"/>
              </a:rPr>
              <a:t>10</a:t>
            </a:r>
            <a:r>
              <a:rPr lang="zh-CN" altLang="en-US" sz="2800" b="1" dirty="0">
                <a:latin typeface="楷体" panose="02010609060101010101" pitchFamily="49" charset="-122"/>
                <a:ea typeface="楷体" panose="02010609060101010101" pitchFamily="49" charset="-122"/>
              </a:rPr>
              <a:t>位的位移量</a:t>
            </a:r>
            <a:r>
              <a:rPr lang="en-US" altLang="zh-CN" sz="2800" b="1" dirty="0">
                <a:latin typeface="楷体" panose="02010609060101010101" pitchFamily="49" charset="-122"/>
                <a:ea typeface="楷体" panose="02010609060101010101" pitchFamily="49" charset="-122"/>
              </a:rPr>
              <a:t>(</a:t>
            </a:r>
            <a:r>
              <a:rPr lang="zh-CN" altLang="en-US" sz="2800" b="1" dirty="0">
                <a:latin typeface="楷体" panose="02010609060101010101" pitchFamily="49" charset="-122"/>
                <a:ea typeface="楷体" panose="02010609060101010101" pitchFamily="49" charset="-122"/>
              </a:rPr>
              <a:t>相对于页的起点</a:t>
            </a:r>
            <a:r>
              <a:rPr lang="en-US" altLang="zh-CN" sz="2800" b="1" dirty="0">
                <a:latin typeface="楷体" panose="02010609060101010101" pitchFamily="49" charset="-122"/>
                <a:ea typeface="楷体" panose="02010609060101010101" pitchFamily="49" charset="-122"/>
              </a:rPr>
              <a:t>) ,</a:t>
            </a:r>
            <a:r>
              <a:rPr lang="zh-CN" altLang="en-US" sz="2800" b="1" dirty="0">
                <a:latin typeface="楷体" panose="02010609060101010101" pitchFamily="49" charset="-122"/>
                <a:ea typeface="楷体" panose="02010609060101010101" pitchFamily="49" charset="-122"/>
              </a:rPr>
              <a:t>也就是页内单元地址。二者拼接为 </a:t>
            </a:r>
            <a:r>
              <a:rPr lang="en-US" altLang="zh-CN" sz="2800" b="1" dirty="0">
                <a:latin typeface="楷体" panose="02010609060101010101" pitchFamily="49" charset="-122"/>
                <a:ea typeface="楷体" panose="02010609060101010101" pitchFamily="49" charset="-122"/>
              </a:rPr>
              <a:t>20</a:t>
            </a:r>
            <a:r>
              <a:rPr lang="zh-CN" altLang="en-US" sz="2800" b="1" dirty="0">
                <a:latin typeface="楷体" panose="02010609060101010101" pitchFamily="49" charset="-122"/>
                <a:ea typeface="楷体" panose="02010609060101010101" pitchFamily="49" charset="-122"/>
              </a:rPr>
              <a:t>位有效地址。	</a:t>
            </a:r>
            <a:endParaRPr lang="en-US" altLang="zh-CN" sz="2800" b="1" dirty="0">
              <a:latin typeface="楷体" panose="02010609060101010101" pitchFamily="49" charset="-122"/>
              <a:ea typeface="楷体" panose="020106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7">
                                            <p:txEl>
                                              <p:pRg st="0" end="0"/>
                                            </p:txEl>
                                          </p:spTgt>
                                        </p:tgtEl>
                                        <p:attrNameLst>
                                          <p:attrName>style.visibility</p:attrName>
                                        </p:attrNameLst>
                                      </p:cBhvr>
                                      <p:to>
                                        <p:strVal val="visible"/>
                                      </p:to>
                                    </p:set>
                                    <p:animEffect transition="in" filter="wipe(left)">
                                      <p:cBhvr>
                                        <p:cTn id="7" dur="500"/>
                                        <p:tgtEl>
                                          <p:spTgt spid="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7">
                                            <p:txEl>
                                              <p:pRg st="1" end="1"/>
                                            </p:txEl>
                                          </p:spTgt>
                                        </p:tgtEl>
                                        <p:attrNameLst>
                                          <p:attrName>style.visibility</p:attrName>
                                        </p:attrNameLst>
                                      </p:cBhvr>
                                      <p:to>
                                        <p:strVal val="visible"/>
                                      </p:to>
                                    </p:set>
                                    <p:animEffect transition="in" filter="wipe(left)">
                                      <p:cBhvr>
                                        <p:cTn id="12" dur="500"/>
                                        <p:tgtEl>
                                          <p:spTgt spid="4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build="p"/>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9165780" cy="6909474"/>
          </a:xfrm>
          <a:prstGeom prst="rect">
            <a:avLst/>
          </a:prstGeom>
        </p:spPr>
      </p:pic>
      <p:sp>
        <p:nvSpPr>
          <p:cNvPr id="22" name="矩形 21"/>
          <p:cNvSpPr/>
          <p:nvPr/>
        </p:nvSpPr>
        <p:spPr>
          <a:xfrm>
            <a:off x="-7936" y="8443"/>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dirty="0"/>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1" i="0" u="none" strike="noStrike" kern="1200" cap="none" spc="0" normalizeH="0" baseline="0" noProof="0" dirty="0">
                <a:ln>
                  <a:noFill/>
                </a:ln>
                <a:solidFill>
                  <a:prstClr val="white"/>
                </a:solidFill>
                <a:effectLst/>
                <a:uLnTx/>
                <a:uFillTx/>
                <a:latin typeface="隶书" panose="02010509060101010101" pitchFamily="49" charset="-122"/>
                <a:ea typeface="隶书" panose="02010509060101010101" pitchFamily="49" charset="-122"/>
                <a:cs typeface="+mn-cs"/>
              </a:rPr>
              <a:t>二、寻址方式</a:t>
            </a:r>
            <a:endParaRPr kumimoji="0" lang="zh-CN" altLang="en-US" sz="2800" b="1" i="0" u="none" strike="noStrike" kern="1200" cap="none" spc="0" normalizeH="0" baseline="0" noProof="0" dirty="0">
              <a:ln>
                <a:noFill/>
              </a:ln>
              <a:solidFill>
                <a:prstClr val="white"/>
              </a:solidFill>
              <a:effectLst/>
              <a:uLnTx/>
              <a:uFillTx/>
              <a:latin typeface="隶书" panose="02010509060101010101" pitchFamily="49" charset="-122"/>
              <a:ea typeface="隶书" panose="02010509060101010101" pitchFamily="49" charset="-122"/>
              <a:cs typeface="+mn-cs"/>
            </a:endParaRPr>
          </a:p>
        </p:txBody>
      </p:sp>
      <p:cxnSp>
        <p:nvCxnSpPr>
          <p:cNvPr id="31" name="直接连接符 30"/>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defRPr/>
            </a:pPr>
            <a:fld id="{CDB596DF-5703-4AA1-8EA6-FCC0A8B3B304}" type="datetime1">
              <a:rPr kumimoji="0" lang="zh-CN" altLang="en-US" sz="1200" b="0" i="0" u="none" strike="noStrike" kern="1200" cap="none" spc="0" normalizeH="0" baseline="0" noProof="0" smtClean="0">
                <a:ln>
                  <a:noFill/>
                </a:ln>
                <a:solidFill>
                  <a:prstClr val="black">
                    <a:tint val="75000"/>
                  </a:prstClr>
                </a:solidFill>
                <a:effectLst/>
                <a:uLnTx/>
                <a:uFillTx/>
                <a:latin typeface="Calibri" panose="020F0502020204030204"/>
                <a:ea typeface="等线" panose="02010600030101010101" pitchFamily="2" charset="-122"/>
                <a:cs typeface="+mn-cs"/>
              </a:rPr>
            </a:fld>
            <a:endParaRPr kumimoji="0" lang="zh-CN" altLang="en-US" sz="1200" b="0" i="0" u="none" strike="noStrike" kern="1200" cap="none" spc="0" normalizeH="0" baseline="0" noProof="0" dirty="0">
              <a:ln>
                <a:noFill/>
              </a:ln>
              <a:solidFill>
                <a:prstClr val="black">
                  <a:tint val="75000"/>
                </a:prstClr>
              </a:solidFill>
              <a:effectLst/>
              <a:uLnTx/>
              <a:uFillTx/>
              <a:latin typeface="Calibri" panose="020F0502020204030204"/>
              <a:ea typeface="等线"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rPr>
              <a:t>计算机组成原理</a:t>
            </a:r>
            <a:r>
              <a:rPr kumimoji="0" lang="en-US" altLang="zh-CN" sz="12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rPr>
              <a:t>--</a:t>
            </a:r>
            <a:r>
              <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rPr>
              <a:t>第二章 指令系统</a:t>
            </a:r>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endParaRPr>
          </a:p>
        </p:txBody>
      </p:sp>
      <p:sp>
        <p:nvSpPr>
          <p:cNvPr id="8" name="灯片编号占位符 7"/>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CD331227-691F-4B7F-8493-F4368ED92163}" type="slidenum">
              <a:rPr kumimoji="0" lang="zh-CN" altLang="en-US" sz="1200" b="0" i="0" u="none" strike="noStrike" kern="1200" cap="none" spc="0" normalizeH="0" baseline="0" noProof="0" smtClean="0">
                <a:ln>
                  <a:noFill/>
                </a:ln>
                <a:solidFill>
                  <a:prstClr val="black">
                    <a:tint val="75000"/>
                  </a:prstClr>
                </a:solidFill>
                <a:effectLst/>
                <a:uLnTx/>
                <a:uFillTx/>
                <a:latin typeface="Calibri" panose="020F0502020204030204"/>
                <a:ea typeface="等线" panose="02010600030101010101" pitchFamily="2" charset="-122"/>
                <a:cs typeface="+mn-cs"/>
              </a:rPr>
            </a:fld>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endParaRPr>
          </a:p>
        </p:txBody>
      </p:sp>
      <p:sp>
        <p:nvSpPr>
          <p:cNvPr id="17" name="Text Box 4"/>
          <p:cNvSpPr txBox="1"/>
          <p:nvPr/>
        </p:nvSpPr>
        <p:spPr>
          <a:xfrm>
            <a:off x="141423" y="815398"/>
            <a:ext cx="6723833" cy="637675"/>
          </a:xfrm>
          <a:prstGeom prst="rect">
            <a:avLst/>
          </a:prstGeom>
          <a:noFill/>
          <a:ln w="9525">
            <a:noFill/>
          </a:ln>
        </p:spPr>
        <p:txBody>
          <a:bodyPr wrap="square" anchor="t">
            <a:spAutoFit/>
          </a:bodyPr>
          <a:lstStyle/>
          <a:p>
            <a:pPr lvl="0">
              <a:lnSpc>
                <a:spcPct val="150000"/>
              </a:lnSpc>
            </a:pPr>
            <a:r>
              <a:rPr lang="zh-CN" altLang="en-US" sz="2800" b="1" dirty="0">
                <a:solidFill>
                  <a:srgbClr val="DF3C09"/>
                </a:solidFill>
                <a:latin typeface="楷体" panose="02010609060101010101" pitchFamily="49" charset="-122"/>
                <a:ea typeface="楷体" panose="02010609060101010101" pitchFamily="49" charset="-122"/>
              </a:rPr>
              <a:t>（</a:t>
            </a:r>
            <a:r>
              <a:rPr lang="en-US" altLang="zh-CN" sz="2800" b="1" dirty="0">
                <a:solidFill>
                  <a:srgbClr val="DF3C09"/>
                </a:solidFill>
                <a:latin typeface="楷体" panose="02010609060101010101" pitchFamily="49" charset="-122"/>
                <a:ea typeface="楷体" panose="02010609060101010101" pitchFamily="49" charset="-122"/>
              </a:rPr>
              <a:t>5</a:t>
            </a:r>
            <a:r>
              <a:rPr lang="zh-CN" altLang="en-US" sz="2800" b="1" dirty="0">
                <a:solidFill>
                  <a:srgbClr val="DF3C09"/>
                </a:solidFill>
                <a:latin typeface="楷体" panose="02010609060101010101" pitchFamily="49" charset="-122"/>
                <a:ea typeface="楷体" panose="02010609060101010101" pitchFamily="49" charset="-122"/>
              </a:rPr>
              <a:t>）小结</a:t>
            </a:r>
            <a:endParaRPr kumimoji="0" lang="en-US" altLang="zh-CN" sz="2800" b="1" i="0" u="none" strike="noStrike" kern="1200" cap="none" spc="0" normalizeH="0" baseline="0" noProof="0" dirty="0">
              <a:ln>
                <a:noFill/>
              </a:ln>
              <a:solidFill>
                <a:srgbClr val="DF3C09"/>
              </a:solidFill>
              <a:effectLst/>
              <a:uLnTx/>
              <a:uFillTx/>
              <a:latin typeface="楷体" panose="02010609060101010101" pitchFamily="49" charset="-122"/>
              <a:ea typeface="楷体" panose="02010609060101010101" pitchFamily="49" charset="-122"/>
              <a:cs typeface="+mn-cs"/>
            </a:endParaRPr>
          </a:p>
        </p:txBody>
      </p:sp>
      <p:sp>
        <p:nvSpPr>
          <p:cNvPr id="47" name="Text Box 4"/>
          <p:cNvSpPr txBox="1"/>
          <p:nvPr/>
        </p:nvSpPr>
        <p:spPr>
          <a:xfrm>
            <a:off x="412376" y="1375791"/>
            <a:ext cx="8319247" cy="5161991"/>
          </a:xfrm>
          <a:prstGeom prst="rect">
            <a:avLst/>
          </a:prstGeom>
          <a:noFill/>
          <a:ln w="9525">
            <a:noFill/>
          </a:ln>
        </p:spPr>
        <p:txBody>
          <a:bodyPr wrap="square" anchor="t">
            <a:spAutoFit/>
          </a:bodyPr>
          <a:lstStyle/>
          <a:p>
            <a:pPr lvl="0">
              <a:lnSpc>
                <a:spcPct val="150000"/>
              </a:lnSpc>
            </a:pPr>
            <a:r>
              <a:rPr lang="zh-CN" altLang="en-US" sz="2800" b="1" dirty="0">
                <a:latin typeface="楷体" panose="02010609060101010101" pitchFamily="49" charset="-122"/>
                <a:ea typeface="楷体" panose="02010609060101010101" pitchFamily="49" charset="-122"/>
              </a:rPr>
              <a:t>以上四类十余种寻址方式</a:t>
            </a:r>
            <a:r>
              <a:rPr lang="en-US" altLang="zh-CN" sz="2800" b="1" dirty="0">
                <a:latin typeface="楷体" panose="02010609060101010101" pitchFamily="49" charset="-122"/>
                <a:ea typeface="楷体" panose="02010609060101010101" pitchFamily="49" charset="-122"/>
              </a:rPr>
              <a:t>,</a:t>
            </a:r>
            <a:r>
              <a:rPr lang="zh-CN" altLang="en-US" sz="2800" b="1" dirty="0">
                <a:latin typeface="楷体" panose="02010609060101010101" pitchFamily="49" charset="-122"/>
                <a:ea typeface="楷体" panose="02010609060101010101" pitchFamily="49" charset="-122"/>
              </a:rPr>
              <a:t>重点在“</a:t>
            </a:r>
            <a:r>
              <a:rPr lang="zh-CN" altLang="en-US" sz="2800" b="1" dirty="0">
                <a:solidFill>
                  <a:srgbClr val="FF0E0E"/>
                </a:solidFill>
                <a:latin typeface="楷体" panose="02010609060101010101" pitchFamily="49" charset="-122"/>
                <a:ea typeface="楷体" panose="02010609060101010101" pitchFamily="49" charset="-122"/>
              </a:rPr>
              <a:t>数在哪里</a:t>
            </a:r>
            <a:r>
              <a:rPr lang="zh-CN" altLang="en-US" sz="2800" b="1" dirty="0">
                <a:latin typeface="楷体" panose="02010609060101010101" pitchFamily="49" charset="-122"/>
                <a:ea typeface="楷体" panose="02010609060101010101" pitchFamily="49" charset="-122"/>
              </a:rPr>
              <a:t>”</a:t>
            </a:r>
            <a:r>
              <a:rPr lang="en-US" altLang="zh-CN" sz="2800" b="1" dirty="0">
                <a:latin typeface="楷体" panose="02010609060101010101" pitchFamily="49" charset="-122"/>
                <a:ea typeface="楷体" panose="02010609060101010101" pitchFamily="49" charset="-122"/>
              </a:rPr>
              <a:t>(</a:t>
            </a:r>
            <a:r>
              <a:rPr lang="zh-CN" altLang="en-US" sz="2800" b="1" dirty="0">
                <a:latin typeface="楷体" panose="02010609060101010101" pitchFamily="49" charset="-122"/>
                <a:ea typeface="楷体" panose="02010609060101010101" pitchFamily="49" charset="-122"/>
              </a:rPr>
              <a:t>在指令中、在</a:t>
            </a:r>
            <a:r>
              <a:rPr lang="en-US" altLang="zh-CN" sz="2800" b="1" dirty="0">
                <a:latin typeface="楷体" panose="02010609060101010101" pitchFamily="49" charset="-122"/>
                <a:ea typeface="楷体" panose="02010609060101010101" pitchFamily="49" charset="-122"/>
              </a:rPr>
              <a:t>CPU</a:t>
            </a:r>
            <a:r>
              <a:rPr lang="zh-CN" altLang="en-US" sz="2800" b="1" dirty="0">
                <a:latin typeface="楷体" panose="02010609060101010101" pitchFamily="49" charset="-122"/>
                <a:ea typeface="楷体" panose="02010609060101010101" pitchFamily="49" charset="-122"/>
              </a:rPr>
              <a:t>寄存器中、在主存中</a:t>
            </a:r>
            <a:r>
              <a:rPr lang="en-US" altLang="zh-CN" sz="2800" b="1" dirty="0">
                <a:latin typeface="楷体" panose="02010609060101010101" pitchFamily="49" charset="-122"/>
                <a:ea typeface="楷体" panose="02010609060101010101" pitchFamily="49" charset="-122"/>
              </a:rPr>
              <a:t>)</a:t>
            </a:r>
            <a:r>
              <a:rPr lang="zh-CN" altLang="en-US" sz="2800" b="1" dirty="0">
                <a:latin typeface="楷体" panose="02010609060101010101" pitchFamily="49" charset="-122"/>
                <a:ea typeface="楷体" panose="02010609060101010101" pitchFamily="49" charset="-122"/>
              </a:rPr>
              <a:t>。</a:t>
            </a:r>
            <a:endParaRPr lang="en-US" altLang="zh-CN" sz="2800" b="1" dirty="0">
              <a:latin typeface="楷体" panose="02010609060101010101" pitchFamily="49" charset="-122"/>
              <a:ea typeface="楷体" panose="02010609060101010101" pitchFamily="49" charset="-122"/>
            </a:endParaRPr>
          </a:p>
          <a:p>
            <a:pPr lvl="0">
              <a:lnSpc>
                <a:spcPct val="150000"/>
              </a:lnSpc>
            </a:pPr>
            <a:r>
              <a:rPr lang="zh-CN" altLang="en-US" sz="2800" b="1" dirty="0">
                <a:latin typeface="楷体" panose="02010609060101010101" pitchFamily="49" charset="-122"/>
                <a:ea typeface="楷体" panose="02010609060101010101" pitchFamily="49" charset="-122"/>
              </a:rPr>
              <a:t>① 如果操作数在</a:t>
            </a:r>
            <a:r>
              <a:rPr lang="zh-CN" altLang="en-US" sz="2800" b="1" dirty="0">
                <a:solidFill>
                  <a:srgbClr val="ED7D31"/>
                </a:solidFill>
                <a:latin typeface="楷体" panose="02010609060101010101" pitchFamily="49" charset="-122"/>
                <a:ea typeface="楷体" panose="02010609060101010101" pitchFamily="49" charset="-122"/>
              </a:rPr>
              <a:t>主存</a:t>
            </a:r>
            <a:r>
              <a:rPr lang="zh-CN" altLang="en-US" sz="2800" b="1" dirty="0">
                <a:latin typeface="楷体" panose="02010609060101010101" pitchFamily="49" charset="-122"/>
                <a:ea typeface="楷体" panose="02010609060101010101" pitchFamily="49" charset="-122"/>
              </a:rPr>
              <a:t>中，指令直接给出有效地址还是通过“多次读取”间接获得有效地址</a:t>
            </a:r>
            <a:r>
              <a:rPr lang="en-US" altLang="zh-CN" sz="2800" b="1" dirty="0">
                <a:latin typeface="楷体" panose="02010609060101010101" pitchFamily="49" charset="-122"/>
                <a:ea typeface="楷体" panose="02010609060101010101" pitchFamily="49" charset="-122"/>
              </a:rPr>
              <a:t>(</a:t>
            </a:r>
            <a:r>
              <a:rPr lang="zh-CN" altLang="en-US" sz="2800" b="1" dirty="0">
                <a:latin typeface="楷体" panose="02010609060101010101" pitchFamily="49" charset="-122"/>
                <a:ea typeface="楷体" panose="02010609060101010101" pitchFamily="49" charset="-122"/>
              </a:rPr>
              <a:t>通过寄存器间址、通过存储单元间址</a:t>
            </a:r>
            <a:r>
              <a:rPr lang="en-US" altLang="zh-CN" sz="2800" b="1" dirty="0">
                <a:latin typeface="楷体" panose="02010609060101010101" pitchFamily="49" charset="-122"/>
                <a:ea typeface="楷体" panose="02010609060101010101" pitchFamily="49" charset="-122"/>
              </a:rPr>
              <a:t>)?</a:t>
            </a:r>
            <a:endParaRPr lang="en-US" altLang="zh-CN" sz="2800" b="1" dirty="0">
              <a:latin typeface="楷体" panose="02010609060101010101" pitchFamily="49" charset="-122"/>
              <a:ea typeface="楷体" panose="02010609060101010101" pitchFamily="49" charset="-122"/>
            </a:endParaRPr>
          </a:p>
          <a:p>
            <a:pPr lvl="0">
              <a:lnSpc>
                <a:spcPct val="150000"/>
              </a:lnSpc>
            </a:pPr>
            <a:r>
              <a:rPr lang="zh-CN" altLang="en-US" sz="2800" b="1" dirty="0">
                <a:latin typeface="楷体" panose="02010609060101010101" pitchFamily="49" charset="-122"/>
                <a:ea typeface="楷体" panose="02010609060101010101" pitchFamily="49" charset="-122"/>
              </a:rPr>
              <a:t>② 如何通过计算使</a:t>
            </a:r>
            <a:r>
              <a:rPr lang="zh-CN" altLang="en-US" sz="2800" b="1" dirty="0">
                <a:solidFill>
                  <a:srgbClr val="ED7D31"/>
                </a:solidFill>
                <a:latin typeface="楷体" panose="02010609060101010101" pitchFamily="49" charset="-122"/>
                <a:ea typeface="楷体" panose="02010609060101010101" pitchFamily="49" charset="-122"/>
              </a:rPr>
              <a:t>地址量可变 </a:t>
            </a:r>
            <a:r>
              <a:rPr lang="en-US" altLang="zh-CN" sz="2800" b="1" dirty="0">
                <a:latin typeface="楷体" panose="02010609060101010101" pitchFamily="49" charset="-122"/>
                <a:ea typeface="楷体" panose="02010609060101010101" pitchFamily="49" charset="-122"/>
              </a:rPr>
              <a:t>(</a:t>
            </a:r>
            <a:r>
              <a:rPr lang="zh-CN" altLang="en-US" sz="2800" b="1" dirty="0">
                <a:latin typeface="楷体" panose="02010609060101010101" pitchFamily="49" charset="-122"/>
                <a:ea typeface="楷体" panose="02010609060101010101" pitchFamily="49" charset="-122"/>
              </a:rPr>
              <a:t>与变址寄存器内容加、与基址寄存器内容加、与程序计数器内容加或拼接</a:t>
            </a:r>
            <a:r>
              <a:rPr lang="en-US" altLang="zh-CN" sz="2800" b="1" dirty="0">
                <a:latin typeface="楷体" panose="02010609060101010101" pitchFamily="49" charset="-122"/>
                <a:ea typeface="楷体" panose="02010609060101010101" pitchFamily="49" charset="-122"/>
              </a:rPr>
              <a:t>)?</a:t>
            </a:r>
            <a:endParaRPr lang="en-US" altLang="zh-CN" sz="2800" b="1" dirty="0">
              <a:latin typeface="楷体" panose="02010609060101010101" pitchFamily="49" charset="-122"/>
              <a:ea typeface="楷体" panose="020106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7">
                                            <p:txEl>
                                              <p:pRg st="0" end="0"/>
                                            </p:txEl>
                                          </p:spTgt>
                                        </p:tgtEl>
                                        <p:attrNameLst>
                                          <p:attrName>style.visibility</p:attrName>
                                        </p:attrNameLst>
                                      </p:cBhvr>
                                      <p:to>
                                        <p:strVal val="visible"/>
                                      </p:to>
                                    </p:set>
                                    <p:animEffect transition="in" filter="wipe(left)">
                                      <p:cBhvr>
                                        <p:cTn id="7" dur="500"/>
                                        <p:tgtEl>
                                          <p:spTgt spid="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7">
                                            <p:txEl>
                                              <p:pRg st="1" end="1"/>
                                            </p:txEl>
                                          </p:spTgt>
                                        </p:tgtEl>
                                        <p:attrNameLst>
                                          <p:attrName>style.visibility</p:attrName>
                                        </p:attrNameLst>
                                      </p:cBhvr>
                                      <p:to>
                                        <p:strVal val="visible"/>
                                      </p:to>
                                    </p:set>
                                    <p:animEffect transition="in" filter="wipe(left)">
                                      <p:cBhvr>
                                        <p:cTn id="12" dur="500"/>
                                        <p:tgtEl>
                                          <p:spTgt spid="4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7">
                                            <p:txEl>
                                              <p:pRg st="2" end="2"/>
                                            </p:txEl>
                                          </p:spTgt>
                                        </p:tgtEl>
                                        <p:attrNameLst>
                                          <p:attrName>style.visibility</p:attrName>
                                        </p:attrNameLst>
                                      </p:cBhvr>
                                      <p:to>
                                        <p:strVal val="visible"/>
                                      </p:to>
                                    </p:set>
                                    <p:animEffect transition="in" filter="wipe(left)">
                                      <p:cBhvr>
                                        <p:cTn id="17" dur="500"/>
                                        <p:tgtEl>
                                          <p:spTgt spid="4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build="p"/>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defRPr/>
            </a:pPr>
            <a:fld id="{F2EC13D1-2A1A-4AF2-BD8C-A539B3FCF2F5}" type="datetime1">
              <a:rPr kumimoji="0" lang="zh-CN" altLang="en-US" sz="1200" b="0" i="0" u="none" strike="noStrike" kern="1200" cap="none" spc="0" normalizeH="0" baseline="0" noProof="0" smtClean="0">
                <a:ln>
                  <a:noFill/>
                </a:ln>
                <a:solidFill>
                  <a:prstClr val="black">
                    <a:tint val="75000"/>
                  </a:prstClr>
                </a:solidFill>
                <a:effectLst/>
                <a:uLnTx/>
                <a:uFillTx/>
                <a:latin typeface="Calibri" panose="020F0502020204030204"/>
                <a:ea typeface="等线" panose="02010600030101010101" pitchFamily="2" charset="-122"/>
                <a:cs typeface="+mn-cs"/>
              </a:rPr>
            </a:fld>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endParaRPr>
          </a:p>
        </p:txBody>
      </p:sp>
      <p:sp>
        <p:nvSpPr>
          <p:cNvPr id="3" name="页脚占位符 2"/>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rPr>
              <a:t>计算机组成原理</a:t>
            </a:r>
            <a:r>
              <a:rPr kumimoji="0" lang="en-US" altLang="zh-CN" sz="12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rPr>
              <a:t>--</a:t>
            </a:r>
            <a:r>
              <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rPr>
              <a:t>第二章 指令系统</a:t>
            </a:r>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endParaRPr>
          </a:p>
        </p:txBody>
      </p:sp>
      <p:sp>
        <p:nvSpPr>
          <p:cNvPr id="4" name="灯片编号占位符 3"/>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CD331227-691F-4B7F-8493-F4368ED92163}" type="slidenum">
              <a:rPr kumimoji="0" lang="zh-CN" altLang="en-US" sz="1200" b="0" i="0" u="none" strike="noStrike" kern="1200" cap="none" spc="0" normalizeH="0" baseline="0" noProof="0" smtClean="0">
                <a:ln>
                  <a:noFill/>
                </a:ln>
                <a:solidFill>
                  <a:prstClr val="black">
                    <a:tint val="75000"/>
                  </a:prstClr>
                </a:solidFill>
                <a:effectLst/>
                <a:uLnTx/>
                <a:uFillTx/>
                <a:latin typeface="Calibri" panose="020F0502020204030204"/>
                <a:ea typeface="等线" panose="02010600030101010101" pitchFamily="2" charset="-122"/>
                <a:cs typeface="+mn-cs"/>
              </a:rPr>
            </a:fld>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endParaRPr>
          </a:p>
        </p:txBody>
      </p:sp>
      <p:pic>
        <p:nvPicPr>
          <p:cNvPr id="8" name="图片 7"/>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1"/>
            <a:ext cx="9165780" cy="6909474"/>
          </a:xfrm>
          <a:prstGeom prst="rect">
            <a:avLst/>
          </a:prstGeom>
        </p:spPr>
      </p:pic>
      <p:sp>
        <p:nvSpPr>
          <p:cNvPr id="9" name="矩形 8"/>
          <p:cNvSpPr/>
          <p:nvPr/>
        </p:nvSpPr>
        <p:spPr>
          <a:xfrm>
            <a:off x="-21515" y="-1475"/>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10" name="iSľídé"/>
          <p:cNvSpPr/>
          <p:nvPr/>
        </p:nvSpPr>
        <p:spPr>
          <a:xfrm>
            <a:off x="502444" y="1275597"/>
            <a:ext cx="8137922" cy="1142592"/>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grpSp>
        <p:nvGrpSpPr>
          <p:cNvPr id="11" name="iṧḷïḋê"/>
          <p:cNvGrpSpPr/>
          <p:nvPr/>
        </p:nvGrpSpPr>
        <p:grpSpPr>
          <a:xfrm>
            <a:off x="502444" y="1639807"/>
            <a:ext cx="6032468" cy="556314"/>
            <a:chOff x="669925" y="1609562"/>
            <a:chExt cx="3530781" cy="741752"/>
          </a:xfrm>
        </p:grpSpPr>
        <p:sp>
          <p:nvSpPr>
            <p:cNvPr id="12" name="ïšḻïdê"/>
            <p:cNvSpPr txBox="1"/>
            <p:nvPr/>
          </p:nvSpPr>
          <p:spPr bwMode="auto">
            <a:xfrm>
              <a:off x="669925" y="1609562"/>
              <a:ext cx="3527606"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white"/>
                  </a:solidFill>
                  <a:effectLst/>
                  <a:uLnTx/>
                  <a:uFillTx/>
                  <a:latin typeface="隶书" panose="02010509060101010101" pitchFamily="49" charset="-122"/>
                  <a:ea typeface="隶书" panose="02010509060101010101" pitchFamily="49" charset="-122"/>
                  <a:cs typeface="+mn-cs"/>
                </a:rPr>
                <a:t>2</a:t>
              </a:r>
              <a:r>
                <a:rPr kumimoji="0" lang="zh-CN" altLang="en-US" sz="2800" b="1" i="0" u="none" strike="noStrike" kern="1200" cap="none" spc="0" normalizeH="0" baseline="0" noProof="0" dirty="0">
                  <a:ln>
                    <a:noFill/>
                  </a:ln>
                  <a:solidFill>
                    <a:prstClr val="white"/>
                  </a:solidFill>
                  <a:effectLst/>
                  <a:uLnTx/>
                  <a:uFillTx/>
                  <a:latin typeface="隶书" panose="02010509060101010101" pitchFamily="49" charset="-122"/>
                  <a:ea typeface="隶书" panose="02010509060101010101" pitchFamily="49" charset="-122"/>
                  <a:cs typeface="+mn-cs"/>
                </a:rPr>
                <a:t>.</a:t>
              </a:r>
              <a:r>
                <a:rPr kumimoji="0" lang="en-US" altLang="zh-CN" sz="2800" b="1" i="0" u="none" strike="noStrike" kern="1200" cap="none" spc="0" normalizeH="0" baseline="0" noProof="0" dirty="0">
                  <a:ln>
                    <a:noFill/>
                  </a:ln>
                  <a:solidFill>
                    <a:prstClr val="white"/>
                  </a:solidFill>
                  <a:effectLst/>
                  <a:uLnTx/>
                  <a:uFillTx/>
                  <a:latin typeface="隶书" panose="02010509060101010101" pitchFamily="49" charset="-122"/>
                  <a:ea typeface="隶书" panose="02010509060101010101" pitchFamily="49" charset="-122"/>
                  <a:cs typeface="+mn-cs"/>
                </a:rPr>
                <a:t>3</a:t>
              </a:r>
              <a:r>
                <a:rPr kumimoji="0" lang="zh-CN" altLang="en-US" sz="2800" b="0" i="0" u="none" strike="noStrike" kern="1200" cap="none" spc="0" normalizeH="0" baseline="0" noProof="0" dirty="0">
                  <a:ln>
                    <a:noFill/>
                  </a:ln>
                  <a:solidFill>
                    <a:prstClr val="white"/>
                  </a:solidFill>
                  <a:effectLst/>
                  <a:uLnTx/>
                  <a:uFillTx/>
                  <a:latin typeface="隶书" panose="02010509060101010101" pitchFamily="49" charset="-122"/>
                  <a:ea typeface="隶书" panose="02010509060101010101" pitchFamily="49" charset="-122"/>
                  <a:cs typeface="+mn-cs"/>
                </a:rPr>
                <a:t> 指令类型</a:t>
              </a:r>
              <a:endParaRPr kumimoji="0" lang="zh-CN" altLang="en-US" sz="2800" b="0" i="0" u="none" strike="noStrike" kern="120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cxnSp>
          <p:nvCxnSpPr>
            <p:cNvPr id="13" name="直接连接符 12"/>
            <p:cNvCxnSpPr/>
            <p:nvPr/>
          </p:nvCxnSpPr>
          <p:spPr>
            <a:xfrm>
              <a:off x="673100" y="2351314"/>
              <a:ext cx="3527606"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grpSp>
      <p:sp>
        <p:nvSpPr>
          <p:cNvPr id="14" name="îsḻíḋé"/>
          <p:cNvSpPr txBox="1"/>
          <p:nvPr/>
        </p:nvSpPr>
        <p:spPr>
          <a:xfrm>
            <a:off x="1872698" y="3474455"/>
            <a:ext cx="877034" cy="300082"/>
          </a:xfrm>
          <a:prstGeom prst="rect">
            <a:avLst/>
          </a:prstGeom>
        </p:spPr>
        <p:txBody>
          <a:bodyPr vert="horz" wrap="square" lIns="91440" tIns="45720" rIns="91440" bIns="45720" rtlCol="0" anchor="ctr"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2800" b="1" i="0" u="none" strike="noStrike" kern="1200" cap="none" spc="0" normalizeH="0" baseline="0" noProof="0" dirty="0">
                <a:ln>
                  <a:noFill/>
                </a:ln>
                <a:solidFill>
                  <a:srgbClr val="4472C4"/>
                </a:solidFill>
                <a:effectLst/>
                <a:uLnTx/>
                <a:uFillTx/>
                <a:latin typeface="Calibri" panose="020F0502020204030204"/>
                <a:ea typeface="+mn-ea"/>
                <a:cs typeface="+mn-cs"/>
              </a:rPr>
              <a:t>01.</a:t>
            </a:r>
            <a:endParaRPr kumimoji="0" lang="en-US" sz="2800" b="1" i="0" u="none" strike="noStrike" kern="1200" cap="none" spc="0" normalizeH="0" baseline="0" noProof="0" dirty="0">
              <a:ln>
                <a:noFill/>
              </a:ln>
              <a:solidFill>
                <a:srgbClr val="4472C4"/>
              </a:solidFill>
              <a:effectLst/>
              <a:uLnTx/>
              <a:uFillTx/>
              <a:latin typeface="Calibri" panose="020F0502020204030204"/>
              <a:ea typeface="+mn-ea"/>
              <a:cs typeface="+mn-cs"/>
            </a:endParaRPr>
          </a:p>
        </p:txBody>
      </p:sp>
      <p:sp>
        <p:nvSpPr>
          <p:cNvPr id="15" name="ísḻiḑe"/>
          <p:cNvSpPr/>
          <p:nvPr/>
        </p:nvSpPr>
        <p:spPr>
          <a:xfrm>
            <a:off x="2526228" y="3485997"/>
            <a:ext cx="4941372" cy="288513"/>
          </a:xfrm>
          <a:prstGeom prst="rect">
            <a:avLst/>
          </a:prstGeom>
        </p:spPr>
        <p:txBody>
          <a:bodyPr wrap="square" lIns="91440" tIns="45720" rIns="91440" bIns="45720" anchor="ctr" anchorCtr="0">
            <a:noAutofit/>
          </a:bodyPr>
          <a:lstStyle/>
          <a:p>
            <a:pPr marL="0" marR="0" lvl="0" indent="0" algn="l" defTabSz="457200" rtl="0" eaLnBrk="1" fontAlgn="auto" latinLnBrk="0" hangingPunct="1">
              <a:lnSpc>
                <a:spcPct val="115000"/>
              </a:lnSpc>
              <a:spcBef>
                <a:spcPct val="10000"/>
              </a:spcBef>
              <a:spcAft>
                <a:spcPts val="0"/>
              </a:spcAft>
              <a:buClrTx/>
              <a:buSzTx/>
              <a:buFontTx/>
              <a:buNone/>
              <a:defRPr/>
            </a:pPr>
            <a:r>
              <a:rPr kumimoji="0" lang="zh-CN" altLang="en-US" sz="2800" b="1" i="0" u="none" strike="noStrike" kern="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 指令分类</a:t>
            </a:r>
            <a:endParaRPr kumimoji="0" lang="zh-CN" altLang="en-US" sz="2800" b="1" i="0" u="none" strike="noStrike" kern="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endParaRPr>
          </a:p>
        </p:txBody>
      </p:sp>
      <p:sp>
        <p:nvSpPr>
          <p:cNvPr id="16" name="ïṩľîdé"/>
          <p:cNvSpPr txBox="1"/>
          <p:nvPr/>
        </p:nvSpPr>
        <p:spPr>
          <a:xfrm>
            <a:off x="1872697" y="4159598"/>
            <a:ext cx="877034" cy="300082"/>
          </a:xfrm>
          <a:prstGeom prst="rect">
            <a:avLst/>
          </a:prstGeom>
        </p:spPr>
        <p:txBody>
          <a:bodyPr vert="horz" wrap="square" lIns="91440" tIns="45720" rIns="91440" bIns="45720" rtlCol="0" anchor="ctr"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srgbClr val="4472C4"/>
                </a:solidFill>
                <a:effectLst/>
                <a:uLnTx/>
                <a:uFillTx/>
                <a:latin typeface="Calibri" panose="020F0502020204030204"/>
                <a:ea typeface="等线" panose="02010600030101010101" pitchFamily="2" charset="-122"/>
                <a:cs typeface="+mn-cs"/>
              </a:rPr>
              <a:t>02.</a:t>
            </a:r>
            <a:endParaRPr kumimoji="0" lang="en-US" sz="2800" b="1" i="0" u="none" strike="noStrike" kern="1200" cap="none" spc="0" normalizeH="0" baseline="0" noProof="0" dirty="0">
              <a:ln>
                <a:noFill/>
              </a:ln>
              <a:solidFill>
                <a:srgbClr val="4472C4"/>
              </a:solidFill>
              <a:effectLst/>
              <a:uLnTx/>
              <a:uFillTx/>
              <a:latin typeface="Calibri" panose="020F0502020204030204"/>
              <a:ea typeface="+mn-ea"/>
              <a:cs typeface="+mn-cs"/>
            </a:endParaRPr>
          </a:p>
        </p:txBody>
      </p:sp>
      <p:sp>
        <p:nvSpPr>
          <p:cNvPr id="17" name="îṣ1idè"/>
          <p:cNvSpPr/>
          <p:nvPr/>
        </p:nvSpPr>
        <p:spPr>
          <a:xfrm>
            <a:off x="2526228" y="4171139"/>
            <a:ext cx="5220772" cy="296571"/>
          </a:xfrm>
          <a:prstGeom prst="rect">
            <a:avLst/>
          </a:prstGeom>
        </p:spPr>
        <p:txBody>
          <a:bodyPr wrap="square" lIns="91440" tIns="45720" rIns="91440" bIns="45720" anchor="ctr" anchorCtr="0">
            <a:noAutofit/>
          </a:bodyPr>
          <a:lstStyle/>
          <a:p>
            <a:pPr marL="0" marR="0" lvl="0" indent="0" algn="l" defTabSz="457200" rtl="0" eaLnBrk="1" fontAlgn="auto" latinLnBrk="0" hangingPunct="1">
              <a:lnSpc>
                <a:spcPct val="115000"/>
              </a:lnSpc>
              <a:spcBef>
                <a:spcPct val="10000"/>
              </a:spcBef>
              <a:spcAft>
                <a:spcPts val="0"/>
              </a:spcAft>
              <a:buClrTx/>
              <a:buSzTx/>
              <a:buFontTx/>
              <a:buNone/>
              <a:defRPr/>
            </a:pPr>
            <a:r>
              <a:rPr kumimoji="0" lang="en-US" altLang="zh-CN" sz="2800" b="1" i="0" u="none" strike="noStrike" kern="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 </a:t>
            </a:r>
            <a:r>
              <a:rPr kumimoji="0" lang="zh-CN" altLang="en-US" sz="2800" b="1" i="0" u="none" strike="noStrike" kern="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传送类指令</a:t>
            </a:r>
            <a:endParaRPr kumimoji="0" lang="zh-CN" altLang="en-US" sz="2800" b="1" i="0" u="none" strike="noStrike" kern="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endParaRPr>
          </a:p>
        </p:txBody>
      </p:sp>
      <p:sp>
        <p:nvSpPr>
          <p:cNvPr id="18" name="işľíďe"/>
          <p:cNvSpPr txBox="1"/>
          <p:nvPr/>
        </p:nvSpPr>
        <p:spPr>
          <a:xfrm>
            <a:off x="1872697" y="4870864"/>
            <a:ext cx="877034" cy="300082"/>
          </a:xfrm>
          <a:prstGeom prst="rect">
            <a:avLst/>
          </a:prstGeom>
        </p:spPr>
        <p:txBody>
          <a:bodyPr vert="horz" wrap="square" lIns="91440" tIns="45720" rIns="91440" bIns="45720" rtlCol="0" anchor="ctr"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srgbClr val="4472C4"/>
                </a:solidFill>
                <a:effectLst/>
                <a:uLnTx/>
                <a:uFillTx/>
                <a:latin typeface="Calibri" panose="020F0502020204030204"/>
                <a:ea typeface="等线" panose="02010600030101010101" pitchFamily="2" charset="-122"/>
                <a:cs typeface="+mn-cs"/>
              </a:rPr>
              <a:t>03.</a:t>
            </a:r>
            <a:endParaRPr kumimoji="0" lang="en-US" sz="2800" b="1" i="0" u="none" strike="noStrike" kern="1200" cap="none" spc="0" normalizeH="0" baseline="0" noProof="0" dirty="0">
              <a:ln>
                <a:noFill/>
              </a:ln>
              <a:solidFill>
                <a:srgbClr val="4472C4"/>
              </a:solidFill>
              <a:effectLst/>
              <a:uLnTx/>
              <a:uFillTx/>
              <a:latin typeface="Calibri" panose="020F0502020204030204"/>
              <a:ea typeface="+mn-ea"/>
              <a:cs typeface="+mn-cs"/>
            </a:endParaRPr>
          </a:p>
        </p:txBody>
      </p:sp>
      <p:sp>
        <p:nvSpPr>
          <p:cNvPr id="19" name="ïşľïdé"/>
          <p:cNvSpPr/>
          <p:nvPr/>
        </p:nvSpPr>
        <p:spPr>
          <a:xfrm>
            <a:off x="2526228" y="4882405"/>
            <a:ext cx="4158035" cy="276999"/>
          </a:xfrm>
          <a:prstGeom prst="rect">
            <a:avLst/>
          </a:prstGeom>
        </p:spPr>
        <p:txBody>
          <a:bodyPr wrap="square" lIns="91440" tIns="45720" rIns="91440" bIns="45720" anchor="ctr" anchorCtr="0">
            <a:noAutofit/>
          </a:bodyPr>
          <a:lstStyle/>
          <a:p>
            <a:pPr marL="0" marR="0" lvl="0" indent="0" algn="l" defTabSz="457200" rtl="0" eaLnBrk="1" fontAlgn="auto" latinLnBrk="0" hangingPunct="1">
              <a:lnSpc>
                <a:spcPct val="115000"/>
              </a:lnSpc>
              <a:spcBef>
                <a:spcPct val="10000"/>
              </a:spcBef>
              <a:spcAft>
                <a:spcPts val="0"/>
              </a:spcAft>
              <a:buClrTx/>
              <a:buSzTx/>
              <a:buFontTx/>
              <a:buNone/>
              <a:defRPr/>
            </a:pPr>
            <a:r>
              <a:rPr kumimoji="0" lang="zh-CN" altLang="en-US" sz="2800" b="1" i="0" u="none" strike="noStrike" kern="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 输入</a:t>
            </a:r>
            <a:r>
              <a:rPr kumimoji="0" lang="en-US" altLang="zh-CN" sz="2800" b="1" i="0" u="none" strike="noStrike" kern="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a:t>
            </a:r>
            <a:r>
              <a:rPr kumimoji="0" lang="zh-CN" altLang="en-US" sz="2800" b="1" i="0" u="none" strike="noStrike" kern="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输出（</a:t>
            </a:r>
            <a:r>
              <a:rPr kumimoji="0" lang="en-US" altLang="zh-CN" sz="2800" b="1" i="0" u="none" strike="noStrike" kern="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I/O</a:t>
            </a:r>
            <a:r>
              <a:rPr kumimoji="0" lang="zh-CN" altLang="en-US" sz="2800" b="1" i="0" u="none" strike="noStrike" kern="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）指令</a:t>
            </a:r>
            <a:endParaRPr kumimoji="0" lang="zh-CN" altLang="en-US" sz="2800" b="1" i="0" u="none" strike="noStrike" kern="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endParaRPr>
          </a:p>
        </p:txBody>
      </p:sp>
      <p:sp>
        <p:nvSpPr>
          <p:cNvPr id="22" name="îṩļíḑé"/>
          <p:cNvSpPr/>
          <p:nvPr/>
        </p:nvSpPr>
        <p:spPr>
          <a:xfrm>
            <a:off x="1524070" y="3503010"/>
            <a:ext cx="204036" cy="242974"/>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62500" lnSpcReduction="20000"/>
          </a:body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等线" panose="02010600030101010101" pitchFamily="2" charset="-122"/>
              <a:cs typeface="+mn-cs"/>
            </a:endParaRPr>
          </a:p>
        </p:txBody>
      </p:sp>
      <p:sp>
        <p:nvSpPr>
          <p:cNvPr id="23" name="ïśľîḋê"/>
          <p:cNvSpPr/>
          <p:nvPr/>
        </p:nvSpPr>
        <p:spPr>
          <a:xfrm>
            <a:off x="1524070" y="4188152"/>
            <a:ext cx="204036" cy="242974"/>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62500" lnSpcReduction="20000"/>
          </a:body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等线" panose="02010600030101010101" pitchFamily="2" charset="-122"/>
              <a:cs typeface="+mn-cs"/>
            </a:endParaRPr>
          </a:p>
        </p:txBody>
      </p:sp>
      <p:sp>
        <p:nvSpPr>
          <p:cNvPr id="24" name="íṧļîḓê"/>
          <p:cNvSpPr/>
          <p:nvPr/>
        </p:nvSpPr>
        <p:spPr>
          <a:xfrm>
            <a:off x="1524070" y="4899418"/>
            <a:ext cx="204036" cy="242974"/>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62500" lnSpcReduction="20000"/>
          </a:body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等线" panose="02010600030101010101" pitchFamily="2" charset="-122"/>
              <a:cs typeface="+mn-cs"/>
            </a:endParaRPr>
          </a:p>
        </p:txBody>
      </p:sp>
      <p:cxnSp>
        <p:nvCxnSpPr>
          <p:cNvPr id="26" name="直接连接符 25"/>
          <p:cNvCxnSpPr/>
          <p:nvPr/>
        </p:nvCxnSpPr>
        <p:spPr>
          <a:xfrm>
            <a:off x="1959428" y="3980657"/>
            <a:ext cx="5393872" cy="0"/>
          </a:xfrm>
          <a:prstGeom prst="line">
            <a:avLst/>
          </a:prstGeom>
          <a:ln w="3175"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1959428" y="4677347"/>
            <a:ext cx="5393872" cy="0"/>
          </a:xfrm>
          <a:prstGeom prst="line">
            <a:avLst/>
          </a:prstGeom>
          <a:ln w="3175"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pic>
        <p:nvPicPr>
          <p:cNvPr id="29" name="图片 2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66226" y="204366"/>
            <a:ext cx="797210" cy="769144"/>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1"/>
            <a:ext cx="9165780" cy="6909474"/>
          </a:xfrm>
          <a:prstGeom prst="rect">
            <a:avLst/>
          </a:prstGeom>
        </p:spPr>
      </p:pic>
      <p:sp>
        <p:nvSpPr>
          <p:cNvPr id="22" name="矩形 21"/>
          <p:cNvSpPr/>
          <p:nvPr/>
        </p:nvSpPr>
        <p:spPr>
          <a:xfrm>
            <a:off x="-9525" y="-1083"/>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1" i="0" u="none" strike="noStrike" kern="1200" cap="none" spc="0" normalizeH="0" baseline="0" noProof="0" dirty="0">
                <a:ln>
                  <a:noFill/>
                </a:ln>
                <a:solidFill>
                  <a:prstClr val="white"/>
                </a:solidFill>
                <a:effectLst/>
                <a:uLnTx/>
                <a:uFillTx/>
                <a:latin typeface="隶书" panose="02010509060101010101" pitchFamily="49" charset="-122"/>
                <a:ea typeface="隶书" panose="02010509060101010101" pitchFamily="49" charset="-122"/>
                <a:cs typeface="+mn-cs"/>
              </a:rPr>
              <a:t>一、指令分类</a:t>
            </a:r>
            <a:endParaRPr kumimoji="0" lang="zh-CN" altLang="en-US" sz="2800" b="1" i="0" u="none" strike="noStrike" kern="1200" cap="none" spc="0" normalizeH="0" baseline="0" noProof="0" dirty="0">
              <a:ln>
                <a:noFill/>
              </a:ln>
              <a:solidFill>
                <a:prstClr val="white"/>
              </a:solidFill>
              <a:effectLst/>
              <a:uLnTx/>
              <a:uFillTx/>
              <a:latin typeface="隶书" panose="02010509060101010101" pitchFamily="49" charset="-122"/>
              <a:ea typeface="隶书" panose="02010509060101010101" pitchFamily="49" charset="-122"/>
              <a:cs typeface="+mn-cs"/>
            </a:endParaRPr>
          </a:p>
        </p:txBody>
      </p:sp>
      <p:cxnSp>
        <p:nvCxnSpPr>
          <p:cNvPr id="31" name="直接连接符 30"/>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defRPr/>
            </a:pPr>
            <a:fld id="{BE76B14C-460A-4D66-9C05-EB8DEE3723E9}" type="datetime1">
              <a:rPr kumimoji="0" lang="zh-CN" altLang="en-US" sz="1200" b="0" i="0" u="none" strike="noStrike" kern="1200" cap="none" spc="0" normalizeH="0" baseline="0" noProof="0" smtClean="0">
                <a:ln>
                  <a:noFill/>
                </a:ln>
                <a:solidFill>
                  <a:prstClr val="black">
                    <a:tint val="75000"/>
                  </a:prstClr>
                </a:solidFill>
                <a:effectLst/>
                <a:uLnTx/>
                <a:uFillTx/>
                <a:latin typeface="Calibri" panose="020F0502020204030204"/>
                <a:ea typeface="等线" panose="02010600030101010101" pitchFamily="2" charset="-122"/>
                <a:cs typeface="+mn-cs"/>
              </a:rPr>
            </a:fld>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rPr>
              <a:t>计算机组成原理</a:t>
            </a:r>
            <a:r>
              <a:rPr kumimoji="0" lang="en-US" altLang="zh-CN" sz="12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rPr>
              <a:t>--</a:t>
            </a:r>
            <a:r>
              <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rPr>
              <a:t>第二章 指令系统</a:t>
            </a:r>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endParaRPr>
          </a:p>
        </p:txBody>
      </p:sp>
      <p:sp>
        <p:nvSpPr>
          <p:cNvPr id="8" name="灯片编号占位符 7"/>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CD331227-691F-4B7F-8493-F4368ED92163}" type="slidenum">
              <a:rPr kumimoji="0" lang="zh-CN" altLang="en-US" sz="1200" b="0" i="0" u="none" strike="noStrike" kern="1200" cap="none" spc="0" normalizeH="0" baseline="0" noProof="0" smtClean="0">
                <a:ln>
                  <a:noFill/>
                </a:ln>
                <a:solidFill>
                  <a:prstClr val="black">
                    <a:tint val="75000"/>
                  </a:prstClr>
                </a:solidFill>
                <a:effectLst/>
                <a:uLnTx/>
                <a:uFillTx/>
                <a:latin typeface="Calibri" panose="020F0502020204030204"/>
                <a:ea typeface="等线" panose="02010600030101010101" pitchFamily="2" charset="-122"/>
                <a:cs typeface="+mn-cs"/>
              </a:rPr>
            </a:fld>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endParaRPr>
          </a:p>
        </p:txBody>
      </p:sp>
      <p:sp>
        <p:nvSpPr>
          <p:cNvPr id="11" name="Text Box 4"/>
          <p:cNvSpPr txBox="1"/>
          <p:nvPr/>
        </p:nvSpPr>
        <p:spPr>
          <a:xfrm>
            <a:off x="338964" y="986406"/>
            <a:ext cx="8046232" cy="1253228"/>
          </a:xfrm>
          <a:prstGeom prst="rect">
            <a:avLst/>
          </a:prstGeom>
          <a:noFill/>
          <a:ln w="9525">
            <a:noFill/>
          </a:ln>
        </p:spPr>
        <p:txBody>
          <a:bodyPr wrap="square" anchor="t">
            <a:spAutoFit/>
          </a:bodyPr>
          <a:lstStyle/>
          <a:p>
            <a:pPr marL="0" marR="0" lvl="0" indent="0" algn="l" defTabSz="4572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a:ln>
                  <a:noFill/>
                </a:ln>
                <a:solidFill>
                  <a:srgbClr val="DF3C09"/>
                </a:solidFill>
                <a:effectLst/>
                <a:uLnTx/>
                <a:uFillTx/>
                <a:latin typeface="楷体" panose="02010609060101010101" pitchFamily="49" charset="-122"/>
                <a:ea typeface="楷体" panose="02010609060101010101" pitchFamily="49" charset="-122"/>
                <a:cs typeface="+mn-cs"/>
              </a:rPr>
              <a:t>RISC</a:t>
            </a:r>
            <a:r>
              <a:rPr kumimoji="0" lang="zh-CN" altLang="en-US" sz="2000" b="1" i="0" u="none" strike="noStrike" kern="1200" cap="none" spc="0" normalizeH="0" baseline="0" noProof="0" dirty="0">
                <a:ln>
                  <a:noFill/>
                </a:ln>
                <a:solidFill>
                  <a:srgbClr val="DF3C09"/>
                </a:solidFill>
                <a:effectLst/>
                <a:uLnTx/>
                <a:uFillTx/>
                <a:latin typeface="楷体" panose="02010609060101010101" pitchFamily="49" charset="-122"/>
                <a:ea typeface="楷体" panose="02010609060101010101" pitchFamily="49" charset="-122"/>
                <a:cs typeface="+mn-cs"/>
              </a:rPr>
              <a:t>（</a:t>
            </a:r>
            <a:r>
              <a:rPr kumimoji="0" lang="en-US" altLang="zh-CN" sz="2000" b="1" i="0" u="none" strike="noStrike" kern="1200" cap="none" spc="0" normalizeH="0" baseline="0" noProof="0" dirty="0">
                <a:ln>
                  <a:noFill/>
                </a:ln>
                <a:solidFill>
                  <a:srgbClr val="DF3C09"/>
                </a:solidFill>
                <a:effectLst/>
                <a:uLnTx/>
                <a:uFillTx/>
                <a:latin typeface="楷体" panose="02010609060101010101" pitchFamily="49" charset="-122"/>
                <a:ea typeface="楷体" panose="02010609060101010101" pitchFamily="49" charset="-122"/>
                <a:cs typeface="+mn-cs"/>
              </a:rPr>
              <a:t>Reduced Instruction Set Computer</a:t>
            </a:r>
            <a:r>
              <a:rPr kumimoji="0" lang="zh-CN" altLang="en-US" sz="2000" b="1" i="0" u="none" strike="noStrike" kern="1200" cap="none" spc="0" normalizeH="0" baseline="0" noProof="0" dirty="0">
                <a:ln>
                  <a:noFill/>
                </a:ln>
                <a:solidFill>
                  <a:srgbClr val="DF3C09"/>
                </a:solidFill>
                <a:effectLst/>
                <a:uLnTx/>
                <a:uFillTx/>
                <a:latin typeface="楷体" panose="02010609060101010101" pitchFamily="49" charset="-122"/>
                <a:ea typeface="楷体" panose="02010609060101010101" pitchFamily="49" charset="-122"/>
                <a:cs typeface="+mn-cs"/>
              </a:rPr>
              <a:t>）</a:t>
            </a:r>
            <a:endParaRPr kumimoji="0" lang="zh-CN" altLang="en-US" sz="2000" b="1" i="0" u="none" strike="noStrike" kern="1200" cap="none" spc="0" normalizeH="0" baseline="0" noProof="0" dirty="0">
              <a:ln>
                <a:noFill/>
              </a:ln>
              <a:solidFill>
                <a:srgbClr val="DF3C09"/>
              </a:solidFill>
              <a:effectLst/>
              <a:uLnTx/>
              <a:uFillTx/>
              <a:latin typeface="楷体" panose="02010609060101010101" pitchFamily="49" charset="-122"/>
              <a:ea typeface="楷体" panose="02010609060101010101" pitchFamily="49" charset="-122"/>
              <a:cs typeface="+mn-cs"/>
            </a:endParaRPr>
          </a:p>
          <a:p>
            <a:pPr marL="0" marR="0" lvl="0" indent="0" algn="l" defTabSz="457200" rtl="0" eaLnBrk="1" fontAlgn="auto" latinLnBrk="0" hangingPunct="1">
              <a:lnSpc>
                <a:spcPct val="100000"/>
              </a:lnSpc>
              <a:spcBef>
                <a:spcPts val="0"/>
              </a:spcBef>
              <a:spcAft>
                <a:spcPts val="0"/>
              </a:spcAft>
              <a:buClrTx/>
              <a:buSzTx/>
              <a:buFontTx/>
              <a:buNone/>
              <a:defRPr/>
            </a:pPr>
            <a:r>
              <a:rPr kumimoji="0" lang="en-US" altLang="zh-CN" sz="2000" b="1" i="0" u="none" strike="noStrike" kern="1200" cap="none" spc="0" normalizeH="0" baseline="0" noProof="0" dirty="0">
                <a:ln>
                  <a:noFill/>
                </a:ln>
                <a:solidFill>
                  <a:srgbClr val="DF3C09"/>
                </a:solidFill>
                <a:effectLst/>
                <a:uLnTx/>
                <a:uFillTx/>
                <a:latin typeface="楷体" panose="02010609060101010101" pitchFamily="49" charset="-122"/>
                <a:ea typeface="楷体" panose="02010609060101010101" pitchFamily="49" charset="-122"/>
                <a:cs typeface="+mn-cs"/>
              </a:rPr>
              <a:t>CISC (Complex Instruction Set Computer)</a:t>
            </a:r>
            <a:endParaRPr kumimoji="0" lang="en-US" altLang="zh-CN" sz="2000" b="1" i="0" u="none" strike="noStrike" kern="1200" cap="none" spc="0" normalizeH="0" baseline="0" noProof="0" dirty="0">
              <a:ln>
                <a:noFill/>
              </a:ln>
              <a:solidFill>
                <a:srgbClr val="DF3C09"/>
              </a:solidFill>
              <a:effectLst/>
              <a:uLnTx/>
              <a:uFillTx/>
              <a:latin typeface="楷体" panose="02010609060101010101" pitchFamily="49" charset="-122"/>
              <a:ea typeface="楷体" panose="02010609060101010101" pitchFamily="49" charset="-122"/>
              <a:cs typeface="+mn-cs"/>
            </a:endParaRPr>
          </a:p>
          <a:p>
            <a:pPr marL="0" marR="0" lvl="0" indent="0" algn="l" defTabSz="457200" rtl="0" eaLnBrk="1" fontAlgn="auto" latinLnBrk="0" hangingPunct="1">
              <a:lnSpc>
                <a:spcPct val="150000"/>
              </a:lnSpc>
              <a:spcBef>
                <a:spcPts val="0"/>
              </a:spcBef>
              <a:spcAft>
                <a:spcPts val="0"/>
              </a:spcAft>
              <a:buClrTx/>
              <a:buSzTx/>
              <a:buFontTx/>
              <a:buNone/>
              <a:defRPr/>
            </a:pPr>
            <a:r>
              <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对指令的分类方法归纳起来大致有以下三类：</a:t>
            </a:r>
            <a:endParaRPr kumimoji="0" lang="en-US" altLang="zh-CN"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endParaRPr>
          </a:p>
        </p:txBody>
      </p:sp>
      <p:sp>
        <p:nvSpPr>
          <p:cNvPr id="13" name="Text Box 4"/>
          <p:cNvSpPr txBox="1"/>
          <p:nvPr/>
        </p:nvSpPr>
        <p:spPr>
          <a:xfrm>
            <a:off x="310430" y="2126508"/>
            <a:ext cx="8523139" cy="4253087"/>
          </a:xfrm>
          <a:prstGeom prst="rect">
            <a:avLst/>
          </a:prstGeom>
          <a:noFill/>
          <a:ln w="9525">
            <a:noFill/>
          </a:ln>
        </p:spPr>
        <p:txBody>
          <a:bodyPr wrap="square" anchor="t">
            <a:spAutoFit/>
          </a:bodyPr>
          <a:lstStyle/>
          <a:p>
            <a:pPr marL="0" marR="0" lvl="0" indent="0" algn="l" defTabSz="457200" rtl="0" eaLnBrk="1" fontAlgn="auto" latinLnBrk="0" hangingPunct="1">
              <a:lnSpc>
                <a:spcPct val="150000"/>
              </a:lnSpc>
              <a:spcBef>
                <a:spcPts val="0"/>
              </a:spcBef>
              <a:spcAft>
                <a:spcPts val="0"/>
              </a:spcAft>
              <a:buClrTx/>
              <a:buSzTx/>
              <a:buFontTx/>
              <a:buNone/>
              <a:defRPr/>
            </a:pPr>
            <a:r>
              <a:rPr kumimoji="0" lang="zh-CN" altLang="en-US" sz="2800" b="1" i="0" u="none" strike="noStrike" kern="1200" cap="none" spc="0" normalizeH="0" baseline="0" noProof="0" dirty="0">
                <a:ln>
                  <a:noFill/>
                </a:ln>
                <a:solidFill>
                  <a:srgbClr val="0563C1"/>
                </a:solidFill>
                <a:effectLst/>
                <a:uLnTx/>
                <a:uFillTx/>
                <a:latin typeface="楷体" panose="02010609060101010101" pitchFamily="49" charset="-122"/>
                <a:ea typeface="楷体" panose="02010609060101010101" pitchFamily="49" charset="-122"/>
                <a:cs typeface="+mn-cs"/>
              </a:rPr>
              <a:t>① 按指令格式分类</a:t>
            </a:r>
            <a:endParaRPr kumimoji="0" lang="en-US" altLang="zh-CN" sz="2800" b="1" i="0" u="none" strike="noStrike" kern="1200" cap="none" spc="0" normalizeH="0" baseline="0" noProof="0" dirty="0">
              <a:ln>
                <a:noFill/>
              </a:ln>
              <a:solidFill>
                <a:srgbClr val="0563C1"/>
              </a:solidFill>
              <a:effectLst/>
              <a:uLnTx/>
              <a:uFillTx/>
              <a:latin typeface="楷体" panose="02010609060101010101" pitchFamily="49" charset="-122"/>
              <a:ea typeface="楷体" panose="02010609060101010101" pitchFamily="49" charset="-122"/>
              <a:cs typeface="+mn-cs"/>
            </a:endParaRPr>
          </a:p>
          <a:p>
            <a:pPr marL="0" marR="0" lvl="0" indent="0" algn="l" defTabSz="457200" rtl="0" eaLnBrk="1" fontAlgn="auto" latinLnBrk="0" hangingPunct="1">
              <a:lnSpc>
                <a:spcPct val="150000"/>
              </a:lnSpc>
              <a:spcBef>
                <a:spcPts val="0"/>
              </a:spcBef>
              <a:spcAft>
                <a:spcPts val="0"/>
              </a:spcAft>
              <a:buClrTx/>
              <a:buSzTx/>
              <a:buFontTx/>
              <a:buNone/>
              <a:defRPr/>
            </a:pPr>
            <a:r>
              <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将指令格式分为双操作数指令、单操作数指令、程序转移指令等。</a:t>
            </a:r>
            <a:endParaRPr kumimoji="0" lang="en-US" altLang="zh-CN"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endParaRPr>
          </a:p>
          <a:p>
            <a:pPr marL="0" marR="0" lvl="0" indent="0" algn="l" defTabSz="457200" rtl="0" eaLnBrk="1" fontAlgn="auto" latinLnBrk="0" hangingPunct="1">
              <a:lnSpc>
                <a:spcPct val="150000"/>
              </a:lnSpc>
              <a:spcBef>
                <a:spcPts val="0"/>
              </a:spcBef>
              <a:spcAft>
                <a:spcPts val="0"/>
              </a:spcAft>
              <a:buClrTx/>
              <a:buSzTx/>
              <a:buFontTx/>
              <a:buNone/>
              <a:defRPr/>
            </a:pPr>
            <a:r>
              <a:rPr kumimoji="0" lang="zh-CN" altLang="en-US" sz="2800" b="1" i="0" u="none" strike="noStrike" kern="1200" cap="none" spc="0" normalizeH="0" baseline="0" noProof="0" dirty="0">
                <a:ln>
                  <a:noFill/>
                </a:ln>
                <a:solidFill>
                  <a:srgbClr val="0563C1"/>
                </a:solidFill>
                <a:effectLst/>
                <a:uLnTx/>
                <a:uFillTx/>
                <a:latin typeface="楷体" panose="02010609060101010101" pitchFamily="49" charset="-122"/>
                <a:ea typeface="楷体" panose="02010609060101010101" pitchFamily="49" charset="-122"/>
                <a:cs typeface="+mn-cs"/>
              </a:rPr>
              <a:t>② 按操作数寻址方式分类</a:t>
            </a:r>
            <a:endParaRPr kumimoji="0" lang="en-US" altLang="zh-CN" sz="2800" b="1" i="0" u="none" strike="noStrike" kern="1200" cap="none" spc="0" normalizeH="0" baseline="0" noProof="0" dirty="0">
              <a:ln>
                <a:noFill/>
              </a:ln>
              <a:solidFill>
                <a:srgbClr val="0563C1"/>
              </a:solidFill>
              <a:effectLst/>
              <a:uLnTx/>
              <a:uFillTx/>
              <a:latin typeface="楷体" panose="02010609060101010101" pitchFamily="49" charset="-122"/>
              <a:ea typeface="楷体" panose="02010609060101010101" pitchFamily="49" charset="-122"/>
              <a:cs typeface="+mn-cs"/>
            </a:endParaRPr>
          </a:p>
          <a:p>
            <a:pPr marL="0" marR="0" lvl="0" indent="0" algn="l" defTabSz="457200" rtl="0" eaLnBrk="1" fontAlgn="auto" latinLnBrk="0" hangingPunct="1">
              <a:lnSpc>
                <a:spcPct val="15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RR</a:t>
            </a:r>
            <a:r>
              <a:rPr kumimoji="0" lang="zh-CN" altLang="zh-CN" sz="24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型（寄存器—寄存器型）</a:t>
            </a:r>
            <a:r>
              <a:rPr kumimoji="0" lang="en-US" altLang="zh-CN" sz="24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	RX</a:t>
            </a:r>
            <a:r>
              <a:rPr kumimoji="0" lang="zh-CN" altLang="zh-CN" sz="24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型（寄存器—变址存储器型）</a:t>
            </a:r>
            <a:endParaRPr kumimoji="0" lang="zh-CN" altLang="zh-CN" sz="24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endParaRPr>
          </a:p>
          <a:p>
            <a:pPr marL="0" marR="0" lvl="0" indent="0" algn="l" defTabSz="457200" rtl="0" eaLnBrk="1" fontAlgn="auto" latinLnBrk="0" hangingPunct="1">
              <a:lnSpc>
                <a:spcPct val="15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RS</a:t>
            </a:r>
            <a:r>
              <a:rPr kumimoji="0" lang="zh-CN" altLang="zh-CN" sz="24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型（寄存器—存储器型）</a:t>
            </a:r>
            <a:r>
              <a:rPr kumimoji="0" lang="en-US" altLang="zh-CN" sz="24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	SI</a:t>
            </a:r>
            <a:r>
              <a:rPr kumimoji="0" lang="zh-CN" altLang="zh-CN" sz="24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型（存储器—立即数型）</a:t>
            </a:r>
            <a:endParaRPr kumimoji="0" lang="zh-CN" altLang="zh-CN" sz="24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endParaRPr>
          </a:p>
          <a:p>
            <a:pPr marL="0" marR="0" lvl="0" indent="0" algn="l" defTabSz="457200" rtl="0" eaLnBrk="1" fontAlgn="auto" latinLnBrk="0" hangingPunct="1">
              <a:lnSpc>
                <a:spcPct val="150000"/>
              </a:lnSpc>
              <a:spcBef>
                <a:spcPts val="0"/>
              </a:spcBef>
              <a:spcAft>
                <a:spcPts val="0"/>
              </a:spcAft>
              <a:buClrTx/>
              <a:buSzTx/>
              <a:buFontTx/>
              <a:buNone/>
              <a:defRPr/>
            </a:pPr>
            <a:r>
              <a:rPr kumimoji="0" lang="en-US" altLang="zh-CN" sz="24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SS</a:t>
            </a:r>
            <a:r>
              <a:rPr kumimoji="0" lang="zh-CN" altLang="zh-CN" sz="24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型（存储器—存储器型）</a:t>
            </a:r>
            <a:endParaRPr kumimoji="0" lang="en-US" altLang="zh-CN" sz="24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wipe(left)">
                                      <p:cBhvr>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1">
                                            <p:txEl>
                                              <p:pRg st="1" end="1"/>
                                            </p:txEl>
                                          </p:spTgt>
                                        </p:tgtEl>
                                        <p:attrNameLst>
                                          <p:attrName>style.visibility</p:attrName>
                                        </p:attrNameLst>
                                      </p:cBhvr>
                                      <p:to>
                                        <p:strVal val="visible"/>
                                      </p:to>
                                    </p:set>
                                    <p:animEffect transition="in" filter="wipe(left)">
                                      <p:cBhvr>
                                        <p:cTn id="12" dur="500"/>
                                        <p:tgtEl>
                                          <p:spTgt spid="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1">
                                            <p:txEl>
                                              <p:pRg st="2" end="2"/>
                                            </p:txEl>
                                          </p:spTgt>
                                        </p:tgtEl>
                                        <p:attrNameLst>
                                          <p:attrName>style.visibility</p:attrName>
                                        </p:attrNameLst>
                                      </p:cBhvr>
                                      <p:to>
                                        <p:strVal val="visible"/>
                                      </p:to>
                                    </p:set>
                                    <p:animEffect transition="in" filter="wipe(left)">
                                      <p:cBhvr>
                                        <p:cTn id="17" dur="500"/>
                                        <p:tgtEl>
                                          <p:spTgt spid="1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3">
                                            <p:txEl>
                                              <p:pRg st="0" end="0"/>
                                            </p:txEl>
                                          </p:spTgt>
                                        </p:tgtEl>
                                        <p:attrNameLst>
                                          <p:attrName>style.visibility</p:attrName>
                                        </p:attrNameLst>
                                      </p:cBhvr>
                                      <p:to>
                                        <p:strVal val="visible"/>
                                      </p:to>
                                    </p:set>
                                    <p:animEffect transition="in" filter="wipe(left)">
                                      <p:cBhvr>
                                        <p:cTn id="22" dur="500"/>
                                        <p:tgtEl>
                                          <p:spTgt spid="13">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3">
                                            <p:txEl>
                                              <p:pRg st="1" end="1"/>
                                            </p:txEl>
                                          </p:spTgt>
                                        </p:tgtEl>
                                        <p:attrNameLst>
                                          <p:attrName>style.visibility</p:attrName>
                                        </p:attrNameLst>
                                      </p:cBhvr>
                                      <p:to>
                                        <p:strVal val="visible"/>
                                      </p:to>
                                    </p:set>
                                    <p:animEffect transition="in" filter="wipe(left)">
                                      <p:cBhvr>
                                        <p:cTn id="27" dur="500"/>
                                        <p:tgtEl>
                                          <p:spTgt spid="13">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3">
                                            <p:txEl>
                                              <p:pRg st="2" end="2"/>
                                            </p:txEl>
                                          </p:spTgt>
                                        </p:tgtEl>
                                        <p:attrNameLst>
                                          <p:attrName>style.visibility</p:attrName>
                                        </p:attrNameLst>
                                      </p:cBhvr>
                                      <p:to>
                                        <p:strVal val="visible"/>
                                      </p:to>
                                    </p:set>
                                    <p:animEffect transition="in" filter="wipe(left)">
                                      <p:cBhvr>
                                        <p:cTn id="32" dur="500"/>
                                        <p:tgtEl>
                                          <p:spTgt spid="13">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3">
                                            <p:txEl>
                                              <p:pRg st="3" end="3"/>
                                            </p:txEl>
                                          </p:spTgt>
                                        </p:tgtEl>
                                        <p:attrNameLst>
                                          <p:attrName>style.visibility</p:attrName>
                                        </p:attrNameLst>
                                      </p:cBhvr>
                                      <p:to>
                                        <p:strVal val="visible"/>
                                      </p:to>
                                    </p:set>
                                    <p:animEffect transition="in" filter="wipe(left)">
                                      <p:cBhvr>
                                        <p:cTn id="37" dur="500"/>
                                        <p:tgtEl>
                                          <p:spTgt spid="13">
                                            <p:txEl>
                                              <p:pRg st="3" end="3"/>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3">
                                            <p:txEl>
                                              <p:pRg st="4" end="4"/>
                                            </p:txEl>
                                          </p:spTgt>
                                        </p:tgtEl>
                                        <p:attrNameLst>
                                          <p:attrName>style.visibility</p:attrName>
                                        </p:attrNameLst>
                                      </p:cBhvr>
                                      <p:to>
                                        <p:strVal val="visible"/>
                                      </p:to>
                                    </p:set>
                                    <p:animEffect transition="in" filter="wipe(left)">
                                      <p:cBhvr>
                                        <p:cTn id="42" dur="500"/>
                                        <p:tgtEl>
                                          <p:spTgt spid="13">
                                            <p:txEl>
                                              <p:pRg st="4" end="4"/>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3">
                                            <p:txEl>
                                              <p:pRg st="5" end="5"/>
                                            </p:txEl>
                                          </p:spTgt>
                                        </p:tgtEl>
                                        <p:attrNameLst>
                                          <p:attrName>style.visibility</p:attrName>
                                        </p:attrNameLst>
                                      </p:cBhvr>
                                      <p:to>
                                        <p:strVal val="visible"/>
                                      </p:to>
                                    </p:set>
                                    <p:animEffect transition="in" filter="wipe(left)">
                                      <p:cBhvr>
                                        <p:cTn id="47" dur="500"/>
                                        <p:tgtEl>
                                          <p:spTgt spid="1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P spid="13" grpId="0" build="p"/>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1"/>
            <a:ext cx="9165780" cy="6909474"/>
          </a:xfrm>
          <a:prstGeom prst="rect">
            <a:avLst/>
          </a:prstGeom>
        </p:spPr>
      </p:pic>
      <p:sp>
        <p:nvSpPr>
          <p:cNvPr id="22" name="矩形 21"/>
          <p:cNvSpPr/>
          <p:nvPr/>
        </p:nvSpPr>
        <p:spPr>
          <a:xfrm>
            <a:off x="-9525" y="-1083"/>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1" i="0" u="none" strike="noStrike" kern="1200" cap="none" spc="0" normalizeH="0" baseline="0" noProof="0" dirty="0">
                <a:ln>
                  <a:noFill/>
                </a:ln>
                <a:solidFill>
                  <a:prstClr val="white"/>
                </a:solidFill>
                <a:effectLst/>
                <a:uLnTx/>
                <a:uFillTx/>
                <a:latin typeface="隶书" panose="02010509060101010101" pitchFamily="49" charset="-122"/>
                <a:ea typeface="隶书" panose="02010509060101010101" pitchFamily="49" charset="-122"/>
                <a:cs typeface="+mn-cs"/>
              </a:rPr>
              <a:t>一、指令分类</a:t>
            </a:r>
            <a:endParaRPr kumimoji="0" lang="zh-CN" altLang="en-US" sz="2800" b="1" i="0" u="none" strike="noStrike" kern="1200" cap="none" spc="0" normalizeH="0" baseline="0" noProof="0" dirty="0">
              <a:ln>
                <a:noFill/>
              </a:ln>
              <a:solidFill>
                <a:prstClr val="white"/>
              </a:solidFill>
              <a:effectLst/>
              <a:uLnTx/>
              <a:uFillTx/>
              <a:latin typeface="隶书" panose="02010509060101010101" pitchFamily="49" charset="-122"/>
              <a:ea typeface="隶书" panose="02010509060101010101" pitchFamily="49" charset="-122"/>
              <a:cs typeface="+mn-cs"/>
            </a:endParaRPr>
          </a:p>
        </p:txBody>
      </p:sp>
      <p:cxnSp>
        <p:nvCxnSpPr>
          <p:cNvPr id="31" name="直接连接符 30"/>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defRPr/>
            </a:pPr>
            <a:fld id="{4F52A9E9-A4E9-48CE-BF4C-5FEB6A8D44AC}" type="datetime1">
              <a:rPr kumimoji="0" lang="zh-CN" altLang="en-US" sz="1200" b="0" i="0" u="none" strike="noStrike" kern="1200" cap="none" spc="0" normalizeH="0" baseline="0" noProof="0" smtClean="0">
                <a:ln>
                  <a:noFill/>
                </a:ln>
                <a:solidFill>
                  <a:prstClr val="black">
                    <a:tint val="75000"/>
                  </a:prstClr>
                </a:solidFill>
                <a:effectLst/>
                <a:uLnTx/>
                <a:uFillTx/>
                <a:latin typeface="Calibri" panose="020F0502020204030204"/>
                <a:ea typeface="等线" panose="02010600030101010101" pitchFamily="2" charset="-122"/>
                <a:cs typeface="+mn-cs"/>
              </a:rPr>
            </a:fld>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rPr>
              <a:t>计算机组成原理</a:t>
            </a:r>
            <a:r>
              <a:rPr kumimoji="0" lang="en-US" altLang="zh-CN" sz="12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rPr>
              <a:t>--</a:t>
            </a:r>
            <a:r>
              <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rPr>
              <a:t>第二章 指令系统</a:t>
            </a:r>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endParaRPr>
          </a:p>
        </p:txBody>
      </p:sp>
      <p:sp>
        <p:nvSpPr>
          <p:cNvPr id="8" name="灯片编号占位符 7"/>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CD331227-691F-4B7F-8493-F4368ED92163}" type="slidenum">
              <a:rPr kumimoji="0" lang="zh-CN" altLang="en-US" sz="1200" b="0" i="0" u="none" strike="noStrike" kern="1200" cap="none" spc="0" normalizeH="0" baseline="0" noProof="0" smtClean="0">
                <a:ln>
                  <a:noFill/>
                </a:ln>
                <a:solidFill>
                  <a:prstClr val="black">
                    <a:tint val="75000"/>
                  </a:prstClr>
                </a:solidFill>
                <a:effectLst/>
                <a:uLnTx/>
                <a:uFillTx/>
                <a:latin typeface="Calibri" panose="020F0502020204030204"/>
                <a:ea typeface="等线" panose="02010600030101010101" pitchFamily="2" charset="-122"/>
                <a:cs typeface="+mn-cs"/>
              </a:rPr>
            </a:fld>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endParaRPr>
          </a:p>
        </p:txBody>
      </p:sp>
      <p:sp>
        <p:nvSpPr>
          <p:cNvPr id="13" name="Text Box 4"/>
          <p:cNvSpPr txBox="1"/>
          <p:nvPr/>
        </p:nvSpPr>
        <p:spPr>
          <a:xfrm>
            <a:off x="319731" y="910814"/>
            <a:ext cx="8523139" cy="5161991"/>
          </a:xfrm>
          <a:prstGeom prst="rect">
            <a:avLst/>
          </a:prstGeom>
          <a:noFill/>
          <a:ln w="9525">
            <a:noFill/>
          </a:ln>
        </p:spPr>
        <p:txBody>
          <a:bodyPr wrap="square" anchor="t">
            <a:spAutoFit/>
          </a:bodyPr>
          <a:lstStyle/>
          <a:p>
            <a:pPr marL="0" marR="0" lvl="0" indent="0" algn="l" defTabSz="457200" rtl="0" eaLnBrk="1" fontAlgn="auto" latinLnBrk="0" hangingPunct="1">
              <a:lnSpc>
                <a:spcPct val="150000"/>
              </a:lnSpc>
              <a:spcBef>
                <a:spcPts val="0"/>
              </a:spcBef>
              <a:spcAft>
                <a:spcPts val="0"/>
              </a:spcAft>
              <a:buClrTx/>
              <a:buSzTx/>
              <a:buFontTx/>
              <a:buNone/>
              <a:defRPr/>
            </a:pPr>
            <a:r>
              <a:rPr kumimoji="0" lang="zh-CN" altLang="en-US" sz="2800" b="1" i="0" u="none" strike="noStrike" kern="1200" cap="none" spc="0" normalizeH="0" baseline="0" noProof="0" dirty="0">
                <a:ln>
                  <a:noFill/>
                </a:ln>
                <a:solidFill>
                  <a:srgbClr val="0563C1"/>
                </a:solidFill>
                <a:effectLst/>
                <a:uLnTx/>
                <a:uFillTx/>
                <a:latin typeface="楷体" panose="02010609060101010101" pitchFamily="49" charset="-122"/>
                <a:ea typeface="楷体" panose="02010609060101010101" pitchFamily="49" charset="-122"/>
                <a:cs typeface="+mn-cs"/>
              </a:rPr>
              <a:t>③ 按指令功能分类</a:t>
            </a:r>
            <a:endParaRPr kumimoji="0" lang="en-US" altLang="zh-CN" sz="2800" b="1" i="0" u="none" strike="noStrike" kern="1200" cap="none" spc="0" normalizeH="0" baseline="0" noProof="0" dirty="0">
              <a:ln>
                <a:noFill/>
              </a:ln>
              <a:solidFill>
                <a:srgbClr val="0563C1"/>
              </a:solidFill>
              <a:effectLst/>
              <a:uLnTx/>
              <a:uFillTx/>
              <a:latin typeface="楷体" panose="02010609060101010101" pitchFamily="49" charset="-122"/>
              <a:ea typeface="楷体" panose="02010609060101010101" pitchFamily="49" charset="-122"/>
              <a:cs typeface="+mn-cs"/>
            </a:endParaRPr>
          </a:p>
          <a:p>
            <a:pPr marL="0" marR="0" lvl="0" indent="0" algn="l" defTabSz="457200" rtl="0" eaLnBrk="1" fontAlgn="auto" latinLnBrk="0" hangingPunct="1">
              <a:lnSpc>
                <a:spcPct val="150000"/>
              </a:lnSpc>
              <a:spcBef>
                <a:spcPts val="0"/>
              </a:spcBef>
              <a:spcAft>
                <a:spcPts val="0"/>
              </a:spcAft>
              <a:buClrTx/>
              <a:buSzTx/>
              <a:buFontTx/>
              <a:buNone/>
              <a:defRPr/>
            </a:pPr>
            <a:r>
              <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现在的大部分微处理器，将指令分为：</a:t>
            </a:r>
            <a:endParaRPr kumimoji="0" lang="en-US" altLang="zh-CN"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endParaRPr>
          </a:p>
          <a:p>
            <a:pPr>
              <a:lnSpc>
                <a:spcPct val="150000"/>
              </a:lnSpc>
            </a:pPr>
            <a:r>
              <a:rPr lang="en-US" altLang="zh-CN" sz="2800" b="1" dirty="0">
                <a:latin typeface="楷体" panose="02010609060101010101" pitchFamily="49" charset="-122"/>
                <a:ea typeface="楷体" panose="02010609060101010101" pitchFamily="49" charset="-122"/>
              </a:rPr>
              <a:t>   </a:t>
            </a:r>
            <a:r>
              <a:rPr kumimoji="0" lang="zh-CN" altLang="en-US" sz="2800" b="1" i="0" u="none" strike="noStrike" kern="1200" cap="none" spc="0" normalizeH="0" baseline="0" noProof="0" dirty="0">
                <a:ln>
                  <a:noFill/>
                </a:ln>
                <a:effectLst/>
                <a:uLnTx/>
                <a:uFillTx/>
                <a:latin typeface="楷体" panose="02010609060101010101" pitchFamily="49" charset="-122"/>
                <a:ea typeface="楷体" panose="02010609060101010101" pitchFamily="49" charset="-122"/>
                <a:cs typeface="+mn-cs"/>
              </a:rPr>
              <a:t>传送指令、</a:t>
            </a:r>
            <a:endParaRPr kumimoji="0" lang="en-US" altLang="zh-CN" sz="2800" b="1" i="0" u="none" strike="noStrike" kern="1200" cap="none" spc="0" normalizeH="0" baseline="0" noProof="0" dirty="0">
              <a:ln>
                <a:noFill/>
              </a:ln>
              <a:effectLst/>
              <a:uLnTx/>
              <a:uFillTx/>
              <a:latin typeface="楷体" panose="02010609060101010101" pitchFamily="49" charset="-122"/>
              <a:ea typeface="楷体" panose="02010609060101010101" pitchFamily="49" charset="-122"/>
              <a:cs typeface="+mn-cs"/>
            </a:endParaRPr>
          </a:p>
          <a:p>
            <a:pPr>
              <a:lnSpc>
                <a:spcPct val="150000"/>
              </a:lnSpc>
            </a:pPr>
            <a:r>
              <a:rPr kumimoji="0" lang="zh-CN" altLang="en-US" sz="2800" b="1" i="0" u="none" strike="noStrike" kern="1200" cap="none" spc="0" normalizeH="0" baseline="0" noProof="0" dirty="0">
                <a:ln>
                  <a:noFill/>
                </a:ln>
                <a:effectLst/>
                <a:uLnTx/>
                <a:uFillTx/>
                <a:latin typeface="楷体" panose="02010609060101010101" pitchFamily="49" charset="-122"/>
                <a:ea typeface="楷体" panose="02010609060101010101" pitchFamily="49" charset="-122"/>
                <a:cs typeface="+mn-cs"/>
              </a:rPr>
              <a:t>   输入</a:t>
            </a:r>
            <a:r>
              <a:rPr kumimoji="0" lang="en-US" altLang="zh-CN" sz="2800" b="1" i="0" u="none" strike="noStrike" kern="1200" cap="none" spc="0" normalizeH="0" baseline="0" noProof="0" dirty="0">
                <a:ln>
                  <a:noFill/>
                </a:ln>
                <a:effectLst/>
                <a:uLnTx/>
                <a:uFillTx/>
                <a:latin typeface="楷体" panose="02010609060101010101" pitchFamily="49" charset="-122"/>
                <a:ea typeface="楷体" panose="02010609060101010101" pitchFamily="49" charset="-122"/>
                <a:cs typeface="+mn-cs"/>
              </a:rPr>
              <a:t>/</a:t>
            </a:r>
            <a:r>
              <a:rPr kumimoji="0" lang="zh-CN" altLang="en-US" sz="2800" b="1" i="0" u="none" strike="noStrike" kern="1200" cap="none" spc="0" normalizeH="0" baseline="0" noProof="0" dirty="0">
                <a:ln>
                  <a:noFill/>
                </a:ln>
                <a:effectLst/>
                <a:uLnTx/>
                <a:uFillTx/>
                <a:latin typeface="楷体" panose="02010609060101010101" pitchFamily="49" charset="-122"/>
                <a:ea typeface="楷体" panose="02010609060101010101" pitchFamily="49" charset="-122"/>
                <a:cs typeface="+mn-cs"/>
              </a:rPr>
              <a:t>输出（</a:t>
            </a:r>
            <a:r>
              <a:rPr kumimoji="0" lang="en-US" altLang="zh-CN" sz="2800" b="1" i="0" u="none" strike="noStrike" kern="1200" cap="none" spc="0" normalizeH="0" baseline="0" noProof="0" dirty="0">
                <a:ln>
                  <a:noFill/>
                </a:ln>
                <a:effectLst/>
                <a:uLnTx/>
                <a:uFillTx/>
                <a:latin typeface="楷体" panose="02010609060101010101" pitchFamily="49" charset="-122"/>
                <a:ea typeface="楷体" panose="02010609060101010101" pitchFamily="49" charset="-122"/>
                <a:cs typeface="+mn-cs"/>
              </a:rPr>
              <a:t>I/O</a:t>
            </a:r>
            <a:r>
              <a:rPr kumimoji="0" lang="zh-CN" altLang="en-US" sz="2800" b="1" i="0" u="none" strike="noStrike" kern="1200" cap="none" spc="0" normalizeH="0" baseline="0" noProof="0" dirty="0">
                <a:ln>
                  <a:noFill/>
                </a:ln>
                <a:effectLst/>
                <a:uLnTx/>
                <a:uFillTx/>
                <a:latin typeface="楷体" panose="02010609060101010101" pitchFamily="49" charset="-122"/>
                <a:ea typeface="楷体" panose="02010609060101010101" pitchFamily="49" charset="-122"/>
                <a:cs typeface="+mn-cs"/>
              </a:rPr>
              <a:t>）指令、</a:t>
            </a:r>
            <a:endParaRPr kumimoji="0" lang="en-US" altLang="zh-CN" sz="2800" b="1" i="0" u="none" strike="noStrike" kern="1200" cap="none" spc="0" normalizeH="0" baseline="0" noProof="0" dirty="0">
              <a:ln>
                <a:noFill/>
              </a:ln>
              <a:effectLst/>
              <a:uLnTx/>
              <a:uFillTx/>
              <a:latin typeface="楷体" panose="02010609060101010101" pitchFamily="49" charset="-122"/>
              <a:ea typeface="楷体" panose="02010609060101010101" pitchFamily="49" charset="-122"/>
              <a:cs typeface="+mn-cs"/>
            </a:endParaRPr>
          </a:p>
          <a:p>
            <a:pPr>
              <a:lnSpc>
                <a:spcPct val="150000"/>
              </a:lnSpc>
            </a:pPr>
            <a:r>
              <a:rPr kumimoji="0" lang="zh-CN" altLang="en-US" sz="2800" b="1" i="0" u="none" strike="noStrike" kern="1200" cap="none" spc="0" normalizeH="0" baseline="0" noProof="0" dirty="0">
                <a:ln>
                  <a:noFill/>
                </a:ln>
                <a:effectLst/>
                <a:uLnTx/>
                <a:uFillTx/>
                <a:latin typeface="楷体" panose="02010609060101010101" pitchFamily="49" charset="-122"/>
                <a:ea typeface="楷体" panose="02010609060101010101" pitchFamily="49" charset="-122"/>
                <a:cs typeface="+mn-cs"/>
              </a:rPr>
              <a:t>   算术运算指令、</a:t>
            </a:r>
            <a:endParaRPr kumimoji="0" lang="en-US" altLang="zh-CN" sz="2800" b="1" i="0" u="none" strike="noStrike" kern="1200" cap="none" spc="0" normalizeH="0" baseline="0" noProof="0" dirty="0">
              <a:ln>
                <a:noFill/>
              </a:ln>
              <a:effectLst/>
              <a:uLnTx/>
              <a:uFillTx/>
              <a:latin typeface="楷体" panose="02010609060101010101" pitchFamily="49" charset="-122"/>
              <a:ea typeface="楷体" panose="02010609060101010101" pitchFamily="49" charset="-122"/>
              <a:cs typeface="+mn-cs"/>
            </a:endParaRPr>
          </a:p>
          <a:p>
            <a:pPr>
              <a:lnSpc>
                <a:spcPct val="150000"/>
              </a:lnSpc>
            </a:pPr>
            <a:r>
              <a:rPr kumimoji="0" lang="zh-CN" altLang="en-US" sz="2800" b="1" i="0" u="none" strike="noStrike" kern="1200" cap="none" spc="0" normalizeH="0" baseline="0" noProof="0" dirty="0">
                <a:ln>
                  <a:noFill/>
                </a:ln>
                <a:effectLst/>
                <a:uLnTx/>
                <a:uFillTx/>
                <a:latin typeface="楷体" panose="02010609060101010101" pitchFamily="49" charset="-122"/>
                <a:ea typeface="楷体" panose="02010609060101010101" pitchFamily="49" charset="-122"/>
                <a:cs typeface="+mn-cs"/>
              </a:rPr>
              <a:t>   逻辑运算指令、</a:t>
            </a:r>
            <a:endParaRPr kumimoji="0" lang="en-US" altLang="zh-CN" sz="2800" b="1" i="0" u="none" strike="noStrike" kern="1200" cap="none" spc="0" normalizeH="0" baseline="0" noProof="0" dirty="0">
              <a:ln>
                <a:noFill/>
              </a:ln>
              <a:effectLst/>
              <a:uLnTx/>
              <a:uFillTx/>
              <a:latin typeface="楷体" panose="02010609060101010101" pitchFamily="49" charset="-122"/>
              <a:ea typeface="楷体" panose="02010609060101010101" pitchFamily="49" charset="-122"/>
              <a:cs typeface="+mn-cs"/>
            </a:endParaRPr>
          </a:p>
          <a:p>
            <a:pPr>
              <a:lnSpc>
                <a:spcPct val="150000"/>
              </a:lnSpc>
            </a:pPr>
            <a:r>
              <a:rPr kumimoji="0" lang="zh-CN" altLang="en-US" sz="2800" b="1" i="0" u="none" strike="noStrike" kern="1200" cap="none" spc="0" normalizeH="0" baseline="0" noProof="0" dirty="0">
                <a:ln>
                  <a:noFill/>
                </a:ln>
                <a:effectLst/>
                <a:uLnTx/>
                <a:uFillTx/>
                <a:latin typeface="楷体" panose="02010609060101010101" pitchFamily="49" charset="-122"/>
                <a:ea typeface="楷体" panose="02010609060101010101" pitchFamily="49" charset="-122"/>
                <a:cs typeface="+mn-cs"/>
              </a:rPr>
              <a:t>   程序控制类指令、</a:t>
            </a:r>
            <a:endParaRPr kumimoji="0" lang="en-US" altLang="zh-CN" sz="2800" b="1" i="0" u="none" strike="noStrike" kern="1200" cap="none" spc="0" normalizeH="0" baseline="0" noProof="0" dirty="0">
              <a:ln>
                <a:noFill/>
              </a:ln>
              <a:effectLst/>
              <a:uLnTx/>
              <a:uFillTx/>
              <a:latin typeface="楷体" panose="02010609060101010101" pitchFamily="49" charset="-122"/>
              <a:ea typeface="楷体" panose="02010609060101010101" pitchFamily="49" charset="-122"/>
              <a:cs typeface="+mn-cs"/>
            </a:endParaRPr>
          </a:p>
          <a:p>
            <a:pPr>
              <a:lnSpc>
                <a:spcPct val="150000"/>
              </a:lnSpc>
            </a:pPr>
            <a:r>
              <a:rPr kumimoji="0" lang="zh-CN" altLang="en-US" sz="2800" b="1" i="0" u="none" strike="noStrike" kern="1200" cap="none" spc="0" normalizeH="0" baseline="0" noProof="0" dirty="0">
                <a:ln>
                  <a:noFill/>
                </a:ln>
                <a:effectLst/>
                <a:uLnTx/>
                <a:uFillTx/>
                <a:latin typeface="楷体" panose="02010609060101010101" pitchFamily="49" charset="-122"/>
                <a:ea typeface="楷体" panose="02010609060101010101" pitchFamily="49" charset="-122"/>
                <a:cs typeface="+mn-cs"/>
              </a:rPr>
              <a:t>   处理机控制类指令等。</a:t>
            </a:r>
            <a:endParaRPr kumimoji="0" lang="en-US" altLang="zh-CN" sz="2800" b="1" i="0" u="none" strike="noStrike" kern="1200" cap="none" spc="0" normalizeH="0" baseline="0" noProof="0" dirty="0">
              <a:ln>
                <a:noFill/>
              </a:ln>
              <a:effectLst/>
              <a:uLnTx/>
              <a:uFillTx/>
              <a:latin typeface="楷体" panose="02010609060101010101" pitchFamily="49" charset="-122"/>
              <a:ea typeface="楷体" panose="02010609060101010101" pitchFamily="49"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wipe(left)">
                                      <p:cBhvr>
                                        <p:cTn id="7" dur="500"/>
                                        <p:tgtEl>
                                          <p:spTgt spid="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
                                            <p:txEl>
                                              <p:pRg st="1" end="1"/>
                                            </p:txEl>
                                          </p:spTgt>
                                        </p:tgtEl>
                                        <p:attrNameLst>
                                          <p:attrName>style.visibility</p:attrName>
                                        </p:attrNameLst>
                                      </p:cBhvr>
                                      <p:to>
                                        <p:strVal val="visible"/>
                                      </p:to>
                                    </p:set>
                                    <p:animEffect transition="in" filter="wipe(left)">
                                      <p:cBhvr>
                                        <p:cTn id="12" dur="500"/>
                                        <p:tgtEl>
                                          <p:spTgt spid="1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3">
                                            <p:txEl>
                                              <p:pRg st="2" end="2"/>
                                            </p:txEl>
                                          </p:spTgt>
                                        </p:tgtEl>
                                        <p:attrNameLst>
                                          <p:attrName>style.visibility</p:attrName>
                                        </p:attrNameLst>
                                      </p:cBhvr>
                                      <p:to>
                                        <p:strVal val="visible"/>
                                      </p:to>
                                    </p:set>
                                    <p:animEffect transition="in" filter="wipe(left)">
                                      <p:cBhvr>
                                        <p:cTn id="17" dur="500"/>
                                        <p:tgtEl>
                                          <p:spTgt spid="1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3">
                                            <p:txEl>
                                              <p:pRg st="3" end="3"/>
                                            </p:txEl>
                                          </p:spTgt>
                                        </p:tgtEl>
                                        <p:attrNameLst>
                                          <p:attrName>style.visibility</p:attrName>
                                        </p:attrNameLst>
                                      </p:cBhvr>
                                      <p:to>
                                        <p:strVal val="visible"/>
                                      </p:to>
                                    </p:set>
                                    <p:animEffect transition="in" filter="wipe(left)">
                                      <p:cBhvr>
                                        <p:cTn id="22" dur="500"/>
                                        <p:tgtEl>
                                          <p:spTgt spid="1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3">
                                            <p:txEl>
                                              <p:pRg st="4" end="4"/>
                                            </p:txEl>
                                          </p:spTgt>
                                        </p:tgtEl>
                                        <p:attrNameLst>
                                          <p:attrName>style.visibility</p:attrName>
                                        </p:attrNameLst>
                                      </p:cBhvr>
                                      <p:to>
                                        <p:strVal val="visible"/>
                                      </p:to>
                                    </p:set>
                                    <p:animEffect transition="in" filter="wipe(left)">
                                      <p:cBhvr>
                                        <p:cTn id="27" dur="500"/>
                                        <p:tgtEl>
                                          <p:spTgt spid="1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3">
                                            <p:txEl>
                                              <p:pRg st="5" end="5"/>
                                            </p:txEl>
                                          </p:spTgt>
                                        </p:tgtEl>
                                        <p:attrNameLst>
                                          <p:attrName>style.visibility</p:attrName>
                                        </p:attrNameLst>
                                      </p:cBhvr>
                                      <p:to>
                                        <p:strVal val="visible"/>
                                      </p:to>
                                    </p:set>
                                    <p:animEffect transition="in" filter="wipe(left)">
                                      <p:cBhvr>
                                        <p:cTn id="32" dur="500"/>
                                        <p:tgtEl>
                                          <p:spTgt spid="1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3">
                                            <p:txEl>
                                              <p:pRg st="6" end="6"/>
                                            </p:txEl>
                                          </p:spTgt>
                                        </p:tgtEl>
                                        <p:attrNameLst>
                                          <p:attrName>style.visibility</p:attrName>
                                        </p:attrNameLst>
                                      </p:cBhvr>
                                      <p:to>
                                        <p:strVal val="visible"/>
                                      </p:to>
                                    </p:set>
                                    <p:animEffect transition="in" filter="wipe(left)">
                                      <p:cBhvr>
                                        <p:cTn id="37" dur="500"/>
                                        <p:tgtEl>
                                          <p:spTgt spid="1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3">
                                            <p:txEl>
                                              <p:pRg st="7" end="7"/>
                                            </p:txEl>
                                          </p:spTgt>
                                        </p:tgtEl>
                                        <p:attrNameLst>
                                          <p:attrName>style.visibility</p:attrName>
                                        </p:attrNameLst>
                                      </p:cBhvr>
                                      <p:to>
                                        <p:strVal val="visible"/>
                                      </p:to>
                                    </p:set>
                                    <p:animEffect transition="in" filter="wipe(left)">
                                      <p:cBhvr>
                                        <p:cTn id="42" dur="500"/>
                                        <p:tgtEl>
                                          <p:spTgt spid="1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1"/>
            <a:ext cx="9165780" cy="6909474"/>
          </a:xfrm>
          <a:prstGeom prst="rect">
            <a:avLst/>
          </a:prstGeom>
        </p:spPr>
      </p:pic>
      <p:sp>
        <p:nvSpPr>
          <p:cNvPr id="22" name="矩形 21"/>
          <p:cNvSpPr/>
          <p:nvPr/>
        </p:nvSpPr>
        <p:spPr>
          <a:xfrm>
            <a:off x="-9525" y="-1083"/>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1" i="0" u="none" strike="noStrike" kern="1200" cap="none" spc="0" normalizeH="0" baseline="0" noProof="0" dirty="0">
                <a:ln>
                  <a:noFill/>
                </a:ln>
                <a:solidFill>
                  <a:prstClr val="white"/>
                </a:solidFill>
                <a:effectLst/>
                <a:uLnTx/>
                <a:uFillTx/>
                <a:latin typeface="隶书" panose="02010509060101010101" pitchFamily="49" charset="-122"/>
                <a:ea typeface="隶书" panose="02010509060101010101" pitchFamily="49" charset="-122"/>
                <a:cs typeface="+mn-cs"/>
              </a:rPr>
              <a:t>二、传送类指令</a:t>
            </a:r>
            <a:endParaRPr kumimoji="0" lang="zh-CN" altLang="en-US" sz="2800" b="1" i="0" u="none" strike="noStrike" kern="1200" cap="none" spc="0" normalizeH="0" baseline="0" noProof="0" dirty="0">
              <a:ln>
                <a:noFill/>
              </a:ln>
              <a:solidFill>
                <a:prstClr val="white"/>
              </a:solidFill>
              <a:effectLst/>
              <a:uLnTx/>
              <a:uFillTx/>
              <a:latin typeface="隶书" panose="02010509060101010101" pitchFamily="49" charset="-122"/>
              <a:ea typeface="隶书" panose="02010509060101010101" pitchFamily="49" charset="-122"/>
              <a:cs typeface="+mn-cs"/>
            </a:endParaRPr>
          </a:p>
        </p:txBody>
      </p:sp>
      <p:cxnSp>
        <p:nvCxnSpPr>
          <p:cNvPr id="31" name="直接连接符 30"/>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defRPr/>
            </a:pPr>
            <a:fld id="{2A90C091-EFCE-4DE0-BEDE-CAEA1E908879}" type="datetime1">
              <a:rPr kumimoji="0" lang="zh-CN" altLang="en-US" sz="1200" b="0" i="0" u="none" strike="noStrike" kern="1200" cap="none" spc="0" normalizeH="0" baseline="0" noProof="0" smtClean="0">
                <a:ln>
                  <a:noFill/>
                </a:ln>
                <a:solidFill>
                  <a:prstClr val="black">
                    <a:tint val="75000"/>
                  </a:prstClr>
                </a:solidFill>
                <a:effectLst/>
                <a:uLnTx/>
                <a:uFillTx/>
                <a:latin typeface="Calibri" panose="020F0502020204030204"/>
                <a:ea typeface="等线" panose="02010600030101010101" pitchFamily="2" charset="-122"/>
                <a:cs typeface="+mn-cs"/>
              </a:rPr>
            </a:fld>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rPr>
              <a:t>计算机组成原理</a:t>
            </a:r>
            <a:r>
              <a:rPr kumimoji="0" lang="en-US" altLang="zh-CN" sz="12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rPr>
              <a:t>--</a:t>
            </a:r>
            <a:r>
              <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rPr>
              <a:t>第二章 指令系统</a:t>
            </a:r>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endParaRPr>
          </a:p>
        </p:txBody>
      </p:sp>
      <p:sp>
        <p:nvSpPr>
          <p:cNvPr id="8" name="灯片编号占位符 7"/>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CD331227-691F-4B7F-8493-F4368ED92163}" type="slidenum">
              <a:rPr kumimoji="0" lang="zh-CN" altLang="en-US" sz="1200" b="0" i="0" u="none" strike="noStrike" kern="1200" cap="none" spc="0" normalizeH="0" baseline="0" noProof="0" smtClean="0">
                <a:ln>
                  <a:noFill/>
                </a:ln>
                <a:solidFill>
                  <a:prstClr val="black">
                    <a:tint val="75000"/>
                  </a:prstClr>
                </a:solidFill>
                <a:effectLst/>
                <a:uLnTx/>
                <a:uFillTx/>
                <a:latin typeface="Calibri" panose="020F0502020204030204"/>
                <a:ea typeface="等线" panose="02010600030101010101" pitchFamily="2" charset="-122"/>
                <a:cs typeface="+mn-cs"/>
              </a:rPr>
            </a:fld>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endParaRPr>
          </a:p>
        </p:txBody>
      </p:sp>
      <p:sp>
        <p:nvSpPr>
          <p:cNvPr id="12" name="Text Box 4"/>
          <p:cNvSpPr txBox="1"/>
          <p:nvPr/>
        </p:nvSpPr>
        <p:spPr>
          <a:xfrm>
            <a:off x="197880" y="873621"/>
            <a:ext cx="8523139" cy="5161991"/>
          </a:xfrm>
          <a:prstGeom prst="rect">
            <a:avLst/>
          </a:prstGeom>
          <a:noFill/>
          <a:ln w="9525">
            <a:noFill/>
          </a:ln>
        </p:spPr>
        <p:txBody>
          <a:bodyPr wrap="square" anchor="t">
            <a:spAutoFit/>
          </a:bodyPr>
          <a:lstStyle/>
          <a:p>
            <a:pPr marL="0" marR="0" lvl="0" indent="0" algn="l" defTabSz="457200" rtl="0" eaLnBrk="1" fontAlgn="auto" latinLnBrk="0" hangingPunct="1">
              <a:lnSpc>
                <a:spcPct val="150000"/>
              </a:lnSpc>
              <a:spcBef>
                <a:spcPts val="0"/>
              </a:spcBef>
              <a:spcAft>
                <a:spcPts val="0"/>
              </a:spcAft>
              <a:buClrTx/>
              <a:buSzTx/>
              <a:buFontTx/>
              <a:buNone/>
              <a:defRPr/>
            </a:pPr>
            <a:r>
              <a:rPr kumimoji="0" lang="zh-CN" altLang="en-US" sz="2800" b="1" i="0" u="none" strike="noStrike" kern="1200" cap="none" spc="0" normalizeH="0" baseline="0" noProof="0" dirty="0">
                <a:ln>
                  <a:noFill/>
                </a:ln>
                <a:solidFill>
                  <a:srgbClr val="0563C1"/>
                </a:solidFill>
                <a:effectLst/>
                <a:uLnTx/>
                <a:uFillTx/>
                <a:latin typeface="楷体" panose="02010609060101010101" pitchFamily="49" charset="-122"/>
                <a:ea typeface="楷体" panose="02010609060101010101" pitchFamily="49" charset="-122"/>
                <a:cs typeface="+mn-cs"/>
              </a:rPr>
              <a:t>（</a:t>
            </a:r>
            <a:r>
              <a:rPr kumimoji="0" lang="en-US" altLang="zh-CN" sz="2800" b="1" i="0" u="none" strike="noStrike" kern="1200" cap="none" spc="0" normalizeH="0" baseline="0" noProof="0" dirty="0">
                <a:ln>
                  <a:noFill/>
                </a:ln>
                <a:solidFill>
                  <a:srgbClr val="0563C1"/>
                </a:solidFill>
                <a:effectLst/>
                <a:uLnTx/>
                <a:uFillTx/>
                <a:latin typeface="楷体" panose="02010609060101010101" pitchFamily="49" charset="-122"/>
                <a:ea typeface="楷体" panose="02010609060101010101" pitchFamily="49" charset="-122"/>
                <a:cs typeface="+mn-cs"/>
              </a:rPr>
              <a:t>1</a:t>
            </a:r>
            <a:r>
              <a:rPr kumimoji="0" lang="zh-CN" altLang="en-US" sz="2800" b="1" i="0" u="none" strike="noStrike" kern="1200" cap="none" spc="0" normalizeH="0" baseline="0" noProof="0" dirty="0">
                <a:ln>
                  <a:noFill/>
                </a:ln>
                <a:solidFill>
                  <a:srgbClr val="0563C1"/>
                </a:solidFill>
                <a:effectLst/>
                <a:uLnTx/>
                <a:uFillTx/>
                <a:latin typeface="楷体" panose="02010609060101010101" pitchFamily="49" charset="-122"/>
                <a:ea typeface="楷体" panose="02010609060101010101" pitchFamily="49" charset="-122"/>
                <a:cs typeface="+mn-cs"/>
              </a:rPr>
              <a:t>）一般传送指令</a:t>
            </a:r>
            <a:endParaRPr kumimoji="0" lang="en-US" altLang="zh-CN" sz="2800" b="1" i="0" u="none" strike="noStrike" kern="1200" cap="none" spc="0" normalizeH="0" baseline="0" noProof="0" dirty="0">
              <a:ln>
                <a:noFill/>
              </a:ln>
              <a:solidFill>
                <a:srgbClr val="0563C1"/>
              </a:solidFill>
              <a:effectLst/>
              <a:uLnTx/>
              <a:uFillTx/>
              <a:latin typeface="楷体" panose="02010609060101010101" pitchFamily="49" charset="-122"/>
              <a:ea typeface="楷体" panose="02010609060101010101" pitchFamily="49" charset="-122"/>
              <a:cs typeface="+mn-cs"/>
            </a:endParaRPr>
          </a:p>
          <a:p>
            <a:pPr marL="0" marR="0" lvl="0" indent="0" algn="l" defTabSz="457200" rtl="0" eaLnBrk="1" fontAlgn="auto" latinLnBrk="0" hangingPunct="1">
              <a:lnSpc>
                <a:spcPct val="150000"/>
              </a:lnSpc>
              <a:spcBef>
                <a:spcPts val="0"/>
              </a:spcBef>
              <a:spcAft>
                <a:spcPts val="0"/>
              </a:spcAft>
              <a:buClrTx/>
              <a:buSzTx/>
              <a:buFontTx/>
              <a:buNone/>
              <a:defRPr/>
            </a:pPr>
            <a:r>
              <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是计算机中最</a:t>
            </a:r>
            <a:r>
              <a:rPr kumimoji="0" lang="zh-CN" altLang="en-US" sz="2800" b="1" i="0" u="none" strike="noStrike" kern="1200" cap="none" spc="0" normalizeH="0" baseline="0" noProof="0" dirty="0">
                <a:ln>
                  <a:noFill/>
                </a:ln>
                <a:solidFill>
                  <a:srgbClr val="DF3C09"/>
                </a:solidFill>
                <a:effectLst/>
                <a:uLnTx/>
                <a:uFillTx/>
                <a:latin typeface="楷体" panose="02010609060101010101" pitchFamily="49" charset="-122"/>
                <a:ea typeface="楷体" panose="02010609060101010101" pitchFamily="49" charset="-122"/>
                <a:cs typeface="+mn-cs"/>
              </a:rPr>
              <a:t>基本的指令</a:t>
            </a:r>
            <a:r>
              <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。机器的绝大部分操作</a:t>
            </a:r>
            <a:r>
              <a:rPr kumimoji="0" lang="en-US" altLang="zh-CN"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a:t>
            </a:r>
            <a:r>
              <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不管是访问存储器的操作</a:t>
            </a:r>
            <a:r>
              <a:rPr kumimoji="0" lang="en-US" altLang="zh-CN"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a:t>
            </a:r>
            <a:r>
              <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或是算术逻辑运算操作</a:t>
            </a:r>
            <a:r>
              <a:rPr kumimoji="0" lang="en-US" altLang="zh-CN"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a:t>
            </a:r>
            <a:r>
              <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或是输入</a:t>
            </a:r>
            <a:r>
              <a:rPr kumimoji="0" lang="en-US" altLang="zh-CN"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a:t>
            </a:r>
            <a:r>
              <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输出操作等等</a:t>
            </a:r>
            <a:r>
              <a:rPr kumimoji="0" lang="en-US" altLang="zh-CN"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a:t>
            </a:r>
            <a:r>
              <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从广义的角度来看，基本上都可以归结为信息的传送</a:t>
            </a:r>
            <a:r>
              <a:rPr kumimoji="0" lang="en-US" altLang="zh-CN"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a:t>
            </a:r>
            <a:r>
              <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或在传送过程中作了某种处理（包括算术逻辑运算）。</a:t>
            </a:r>
            <a:endParaRPr kumimoji="0" lang="en-US" altLang="zh-CN"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endParaRPr>
          </a:p>
          <a:p>
            <a:pPr marL="0" marR="0" lvl="0" indent="0" algn="l" defTabSz="457200" rtl="0" eaLnBrk="1" fontAlgn="auto" latinLnBrk="0" hangingPunct="1">
              <a:lnSpc>
                <a:spcPct val="150000"/>
              </a:lnSpc>
              <a:spcBef>
                <a:spcPts val="0"/>
              </a:spcBef>
              <a:spcAft>
                <a:spcPts val="0"/>
              </a:spcAft>
              <a:buClrTx/>
              <a:buSzTx/>
              <a:buFontTx/>
              <a:buNone/>
              <a:defRPr/>
            </a:pPr>
            <a:r>
              <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单纯的传送指令将数据从一个地方</a:t>
            </a:r>
            <a:r>
              <a:rPr kumimoji="0" lang="en-US" altLang="zh-CN"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a:t>
            </a:r>
            <a:r>
              <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源地址</a:t>
            </a:r>
            <a:r>
              <a:rPr kumimoji="0" lang="en-US" altLang="zh-CN"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a:t>
            </a:r>
            <a:r>
              <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传送到另一个地方</a:t>
            </a:r>
            <a:r>
              <a:rPr kumimoji="0" lang="en-US" altLang="zh-CN"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a:t>
            </a:r>
            <a:r>
              <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目的地址</a:t>
            </a:r>
            <a:r>
              <a:rPr kumimoji="0" lang="en-US" altLang="zh-CN"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a:t>
            </a:r>
            <a:r>
              <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a:t>
            </a:r>
            <a:endParaRPr kumimoji="0" lang="en-US" altLang="zh-CN"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wipe(left)">
                                      <p:cBhvr>
                                        <p:cTn id="7" dur="500"/>
                                        <p:tgtEl>
                                          <p:spTgt spid="1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
                                            <p:txEl>
                                              <p:pRg st="1" end="1"/>
                                            </p:txEl>
                                          </p:spTgt>
                                        </p:tgtEl>
                                        <p:attrNameLst>
                                          <p:attrName>style.visibility</p:attrName>
                                        </p:attrNameLst>
                                      </p:cBhvr>
                                      <p:to>
                                        <p:strVal val="visible"/>
                                      </p:to>
                                    </p:set>
                                    <p:animEffect transition="in" filter="wipe(left)">
                                      <p:cBhvr>
                                        <p:cTn id="12" dur="500"/>
                                        <p:tgtEl>
                                          <p:spTgt spid="1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2">
                                            <p:txEl>
                                              <p:pRg st="2" end="2"/>
                                            </p:txEl>
                                          </p:spTgt>
                                        </p:tgtEl>
                                        <p:attrNameLst>
                                          <p:attrName>style.visibility</p:attrName>
                                        </p:attrNameLst>
                                      </p:cBhvr>
                                      <p:to>
                                        <p:strVal val="visible"/>
                                      </p:to>
                                    </p:set>
                                    <p:animEffect transition="in" filter="wipe(left)">
                                      <p:cBhvr>
                                        <p:cTn id="17" dur="500"/>
                                        <p:tgtEl>
                                          <p:spTgt spid="1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1"/>
            <a:ext cx="9165780" cy="6909474"/>
          </a:xfrm>
          <a:prstGeom prst="rect">
            <a:avLst/>
          </a:prstGeom>
        </p:spPr>
      </p:pic>
      <p:sp>
        <p:nvSpPr>
          <p:cNvPr id="22" name="矩形 21"/>
          <p:cNvSpPr/>
          <p:nvPr/>
        </p:nvSpPr>
        <p:spPr>
          <a:xfrm>
            <a:off x="-9525" y="-1083"/>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1" i="0" u="none" strike="noStrike" kern="1200" cap="none" spc="0" normalizeH="0" baseline="0" noProof="0" dirty="0">
                <a:ln>
                  <a:noFill/>
                </a:ln>
                <a:solidFill>
                  <a:prstClr val="white"/>
                </a:solidFill>
                <a:effectLst/>
                <a:uLnTx/>
                <a:uFillTx/>
                <a:latin typeface="隶书" panose="02010509060101010101" pitchFamily="49" charset="-122"/>
                <a:ea typeface="隶书" panose="02010509060101010101" pitchFamily="49" charset="-122"/>
                <a:cs typeface="+mn-cs"/>
              </a:rPr>
              <a:t>二、传送类指令</a:t>
            </a:r>
            <a:endParaRPr kumimoji="0" lang="zh-CN" altLang="en-US" sz="2800" b="1" i="0" u="none" strike="noStrike" kern="1200" cap="none" spc="0" normalizeH="0" baseline="0" noProof="0" dirty="0">
              <a:ln>
                <a:noFill/>
              </a:ln>
              <a:solidFill>
                <a:prstClr val="white"/>
              </a:solidFill>
              <a:effectLst/>
              <a:uLnTx/>
              <a:uFillTx/>
              <a:latin typeface="隶书" panose="02010509060101010101" pitchFamily="49" charset="-122"/>
              <a:ea typeface="隶书" panose="02010509060101010101" pitchFamily="49" charset="-122"/>
              <a:cs typeface="+mn-cs"/>
            </a:endParaRPr>
          </a:p>
        </p:txBody>
      </p:sp>
      <p:cxnSp>
        <p:nvCxnSpPr>
          <p:cNvPr id="31" name="直接连接符 30"/>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defRPr/>
            </a:pPr>
            <a:fld id="{07BD635B-D155-454C-AC94-77A8EA5A0C6C}" type="datetime1">
              <a:rPr kumimoji="0" lang="zh-CN" altLang="en-US" sz="1200" b="0" i="0" u="none" strike="noStrike" kern="1200" cap="none" spc="0" normalizeH="0" baseline="0" noProof="0" smtClean="0">
                <a:ln>
                  <a:noFill/>
                </a:ln>
                <a:solidFill>
                  <a:prstClr val="black">
                    <a:tint val="75000"/>
                  </a:prstClr>
                </a:solidFill>
                <a:effectLst/>
                <a:uLnTx/>
                <a:uFillTx/>
                <a:latin typeface="Calibri" panose="020F0502020204030204"/>
                <a:ea typeface="等线" panose="02010600030101010101" pitchFamily="2" charset="-122"/>
                <a:cs typeface="+mn-cs"/>
              </a:rPr>
            </a:fld>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rPr>
              <a:t>计算机组成原理</a:t>
            </a:r>
            <a:r>
              <a:rPr kumimoji="0" lang="en-US" altLang="zh-CN" sz="12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rPr>
              <a:t>--</a:t>
            </a:r>
            <a:r>
              <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rPr>
              <a:t>第二章 指令系统</a:t>
            </a:r>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endParaRPr>
          </a:p>
        </p:txBody>
      </p:sp>
      <p:sp>
        <p:nvSpPr>
          <p:cNvPr id="8" name="灯片编号占位符 7"/>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CD331227-691F-4B7F-8493-F4368ED92163}" type="slidenum">
              <a:rPr kumimoji="0" lang="zh-CN" altLang="en-US" sz="1200" b="0" i="0" u="none" strike="noStrike" kern="1200" cap="none" spc="0" normalizeH="0" baseline="0" noProof="0" smtClean="0">
                <a:ln>
                  <a:noFill/>
                </a:ln>
                <a:solidFill>
                  <a:prstClr val="black">
                    <a:tint val="75000"/>
                  </a:prstClr>
                </a:solidFill>
                <a:effectLst/>
                <a:uLnTx/>
                <a:uFillTx/>
                <a:latin typeface="Calibri" panose="020F0502020204030204"/>
                <a:ea typeface="等线" panose="02010600030101010101" pitchFamily="2" charset="-122"/>
                <a:cs typeface="+mn-cs"/>
              </a:rPr>
            </a:fld>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endParaRPr>
          </a:p>
        </p:txBody>
      </p:sp>
      <p:sp>
        <p:nvSpPr>
          <p:cNvPr id="12" name="Text Box 4"/>
          <p:cNvSpPr txBox="1"/>
          <p:nvPr/>
        </p:nvSpPr>
        <p:spPr>
          <a:xfrm>
            <a:off x="319731" y="1585334"/>
            <a:ext cx="8523139" cy="4515660"/>
          </a:xfrm>
          <a:prstGeom prst="rect">
            <a:avLst/>
          </a:prstGeom>
          <a:noFill/>
          <a:ln w="9525">
            <a:noFill/>
          </a:ln>
        </p:spPr>
        <p:txBody>
          <a:bodyPr wrap="square" anchor="t">
            <a:spAutoFit/>
          </a:bodyPr>
          <a:lstStyle/>
          <a:p>
            <a:pPr lvl="0">
              <a:lnSpc>
                <a:spcPct val="150000"/>
              </a:lnSpc>
              <a:defRPr/>
            </a:pPr>
            <a:r>
              <a:rPr lang="zh-CN" altLang="en-US" sz="2800" b="1" dirty="0">
                <a:solidFill>
                  <a:prstClr val="black"/>
                </a:solidFill>
                <a:latin typeface="楷体" panose="02010609060101010101" pitchFamily="49" charset="-122"/>
                <a:ea typeface="楷体" panose="02010609060101010101" pitchFamily="49" charset="-122"/>
              </a:rPr>
              <a:t>在具体设置传送指令时，一般应当对以下三个方面做出说明：</a:t>
            </a:r>
            <a:endParaRPr lang="en-US" altLang="zh-CN" sz="2800" b="1" dirty="0">
              <a:solidFill>
                <a:prstClr val="black"/>
              </a:solidFill>
              <a:latin typeface="楷体" panose="02010609060101010101" pitchFamily="49" charset="-122"/>
              <a:ea typeface="楷体" panose="02010609060101010101" pitchFamily="49" charset="-122"/>
            </a:endParaRPr>
          </a:p>
          <a:p>
            <a:pPr lvl="0">
              <a:lnSpc>
                <a:spcPct val="150000"/>
              </a:lnSpc>
              <a:defRPr/>
            </a:pPr>
            <a:r>
              <a:rPr lang="zh-CN" altLang="en-US" sz="2800" b="1" dirty="0">
                <a:solidFill>
                  <a:srgbClr val="FF0000"/>
                </a:solidFill>
                <a:latin typeface="楷体" panose="02010609060101010101" pitchFamily="49" charset="-122"/>
                <a:ea typeface="楷体" panose="02010609060101010101" pitchFamily="49" charset="-122"/>
              </a:rPr>
              <a:t>① 传送范围</a:t>
            </a:r>
            <a:r>
              <a:rPr lang="zh-CN" altLang="en-US" sz="2800" b="1" dirty="0">
                <a:solidFill>
                  <a:prstClr val="black"/>
                </a:solidFill>
                <a:latin typeface="楷体" panose="02010609060101010101" pitchFamily="49" charset="-122"/>
                <a:ea typeface="楷体" panose="02010609060101010101" pitchFamily="49" charset="-122"/>
              </a:rPr>
              <a:t>，即指令允许数据在什么范围内传送。如前所述，操作数的来源与目的地主要是：</a:t>
            </a:r>
            <a:r>
              <a:rPr lang="en-US" altLang="zh-CN" sz="2800" b="1" dirty="0">
                <a:solidFill>
                  <a:prstClr val="black"/>
                </a:solidFill>
                <a:latin typeface="楷体" panose="02010609060101010101" pitchFamily="49" charset="-122"/>
                <a:ea typeface="楷体" panose="02010609060101010101" pitchFamily="49" charset="-122"/>
              </a:rPr>
              <a:t>CPU</a:t>
            </a:r>
            <a:r>
              <a:rPr lang="zh-CN" altLang="en-US" sz="2800" b="1" dirty="0">
                <a:solidFill>
                  <a:prstClr val="black"/>
                </a:solidFill>
                <a:latin typeface="楷体" panose="02010609060101010101" pitchFamily="49" charset="-122"/>
                <a:ea typeface="楷体" panose="02010609060101010101" pitchFamily="49" charset="-122"/>
              </a:rPr>
              <a:t>寄存器、主存储器。</a:t>
            </a:r>
            <a:endParaRPr lang="en-US" altLang="zh-CN" sz="2800" b="1" dirty="0">
              <a:solidFill>
                <a:prstClr val="black"/>
              </a:solidFill>
              <a:latin typeface="楷体" panose="02010609060101010101" pitchFamily="49" charset="-122"/>
              <a:ea typeface="楷体" panose="02010609060101010101" pitchFamily="49" charset="-122"/>
            </a:endParaRPr>
          </a:p>
          <a:p>
            <a:pPr lvl="0">
              <a:lnSpc>
                <a:spcPct val="150000"/>
              </a:lnSpc>
              <a:defRPr/>
            </a:pPr>
            <a:r>
              <a:rPr lang="en-US" altLang="zh-CN" sz="2800" b="1" dirty="0">
                <a:solidFill>
                  <a:prstClr val="black"/>
                </a:solidFill>
                <a:latin typeface="楷体" panose="02010609060101010101" pitchFamily="49" charset="-122"/>
                <a:ea typeface="楷体" panose="02010609060101010101" pitchFamily="49" charset="-122"/>
              </a:rPr>
              <a:t>   1</a:t>
            </a:r>
            <a:r>
              <a:rPr lang="zh-CN" altLang="en-US" sz="2800" b="1" dirty="0">
                <a:solidFill>
                  <a:prstClr val="black"/>
                </a:solidFill>
                <a:latin typeface="楷体" panose="02010609060101010101" pitchFamily="49" charset="-122"/>
                <a:ea typeface="楷体" panose="02010609060101010101" pitchFamily="49" charset="-122"/>
              </a:rPr>
              <a:t>）</a:t>
            </a:r>
            <a:r>
              <a:rPr lang="en-US" altLang="zh-CN" sz="2800" b="1" dirty="0">
                <a:solidFill>
                  <a:prstClr val="black"/>
                </a:solidFill>
                <a:latin typeface="楷体" panose="02010609060101010101" pitchFamily="49" charset="-122"/>
                <a:ea typeface="楷体" panose="02010609060101010101" pitchFamily="49" charset="-122"/>
              </a:rPr>
              <a:t>CPU</a:t>
            </a:r>
            <a:r>
              <a:rPr lang="zh-CN" altLang="en-US" sz="2800" b="1" dirty="0">
                <a:solidFill>
                  <a:prstClr val="black"/>
                </a:solidFill>
                <a:latin typeface="楷体" panose="02010609060101010101" pitchFamily="49" charset="-122"/>
                <a:ea typeface="楷体" panose="02010609060101010101" pitchFamily="49" charset="-122"/>
              </a:rPr>
              <a:t>寄存器之间的数据传送。将源寄存器的内容传送到另一个目的寄存器。</a:t>
            </a:r>
            <a:endParaRPr lang="en-US" altLang="zh-CN" sz="2800" b="1" dirty="0">
              <a:solidFill>
                <a:prstClr val="black"/>
              </a:solidFill>
              <a:latin typeface="楷体" panose="02010609060101010101" pitchFamily="49" charset="-122"/>
              <a:ea typeface="楷体" panose="02010609060101010101" pitchFamily="49" charset="-122"/>
            </a:endParaRPr>
          </a:p>
        </p:txBody>
      </p:sp>
      <p:sp>
        <p:nvSpPr>
          <p:cNvPr id="13" name="Text Box 4"/>
          <p:cNvSpPr txBox="1"/>
          <p:nvPr/>
        </p:nvSpPr>
        <p:spPr>
          <a:xfrm>
            <a:off x="197880" y="894678"/>
            <a:ext cx="4581525" cy="637675"/>
          </a:xfrm>
          <a:prstGeom prst="rect">
            <a:avLst/>
          </a:prstGeom>
          <a:noFill/>
          <a:ln w="9525">
            <a:noFill/>
          </a:ln>
        </p:spPr>
        <p:txBody>
          <a:bodyPr wrap="square" anchor="t">
            <a:spAutoFit/>
          </a:bodyPr>
          <a:lstStyle/>
          <a:p>
            <a:pPr marL="0" marR="0" lvl="0" indent="0" algn="l" defTabSz="457200" rtl="0" eaLnBrk="1" fontAlgn="auto" latinLnBrk="0" hangingPunct="1">
              <a:lnSpc>
                <a:spcPct val="150000"/>
              </a:lnSpc>
              <a:spcBef>
                <a:spcPts val="0"/>
              </a:spcBef>
              <a:spcAft>
                <a:spcPts val="0"/>
              </a:spcAft>
              <a:buClrTx/>
              <a:buSzTx/>
              <a:buFontTx/>
              <a:buNone/>
              <a:defRPr/>
            </a:pPr>
            <a:r>
              <a:rPr kumimoji="0" lang="zh-CN" altLang="en-US" sz="2800" b="1" i="0" u="none" strike="noStrike" kern="1200" cap="none" spc="0" normalizeH="0" baseline="0" noProof="0" dirty="0">
                <a:ln>
                  <a:noFill/>
                </a:ln>
                <a:solidFill>
                  <a:srgbClr val="0563C1"/>
                </a:solidFill>
                <a:effectLst/>
                <a:uLnTx/>
                <a:uFillTx/>
                <a:latin typeface="楷体" panose="02010609060101010101" pitchFamily="49" charset="-122"/>
                <a:ea typeface="楷体" panose="02010609060101010101" pitchFamily="49" charset="-122"/>
                <a:cs typeface="+mn-cs"/>
              </a:rPr>
              <a:t>（</a:t>
            </a:r>
            <a:r>
              <a:rPr kumimoji="0" lang="en-US" altLang="zh-CN" sz="2800" b="1" i="0" u="none" strike="noStrike" kern="1200" cap="none" spc="0" normalizeH="0" baseline="0" noProof="0" dirty="0">
                <a:ln>
                  <a:noFill/>
                </a:ln>
                <a:solidFill>
                  <a:srgbClr val="0563C1"/>
                </a:solidFill>
                <a:effectLst/>
                <a:uLnTx/>
                <a:uFillTx/>
                <a:latin typeface="楷体" panose="02010609060101010101" pitchFamily="49" charset="-122"/>
                <a:ea typeface="楷体" panose="02010609060101010101" pitchFamily="49" charset="-122"/>
                <a:cs typeface="+mn-cs"/>
              </a:rPr>
              <a:t>1</a:t>
            </a:r>
            <a:r>
              <a:rPr kumimoji="0" lang="zh-CN" altLang="en-US" sz="2800" b="1" i="0" u="none" strike="noStrike" kern="1200" cap="none" spc="0" normalizeH="0" baseline="0" noProof="0" dirty="0">
                <a:ln>
                  <a:noFill/>
                </a:ln>
                <a:solidFill>
                  <a:srgbClr val="0563C1"/>
                </a:solidFill>
                <a:effectLst/>
                <a:uLnTx/>
                <a:uFillTx/>
                <a:latin typeface="楷体" panose="02010609060101010101" pitchFamily="49" charset="-122"/>
                <a:ea typeface="楷体" panose="02010609060101010101" pitchFamily="49" charset="-122"/>
                <a:cs typeface="+mn-cs"/>
              </a:rPr>
              <a:t>）一般传送指令</a:t>
            </a:r>
            <a:endParaRPr kumimoji="0" lang="en-US" altLang="zh-CN" sz="2800" b="1" i="0" u="none" strike="noStrike" kern="1200" cap="none" spc="0" normalizeH="0" baseline="0" noProof="0" dirty="0">
              <a:ln>
                <a:noFill/>
              </a:ln>
              <a:solidFill>
                <a:srgbClr val="0563C1"/>
              </a:solidFill>
              <a:effectLst/>
              <a:uLnTx/>
              <a:uFillTx/>
              <a:latin typeface="楷体" panose="02010609060101010101" pitchFamily="49" charset="-122"/>
              <a:ea typeface="楷体" panose="02010609060101010101" pitchFamily="49"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wipe(left)">
                                      <p:cBhvr>
                                        <p:cTn id="7" dur="500"/>
                                        <p:tgtEl>
                                          <p:spTgt spid="1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
                                            <p:txEl>
                                              <p:pRg st="1" end="1"/>
                                            </p:txEl>
                                          </p:spTgt>
                                        </p:tgtEl>
                                        <p:attrNameLst>
                                          <p:attrName>style.visibility</p:attrName>
                                        </p:attrNameLst>
                                      </p:cBhvr>
                                      <p:to>
                                        <p:strVal val="visible"/>
                                      </p:to>
                                    </p:set>
                                    <p:animEffect transition="in" filter="wipe(left)">
                                      <p:cBhvr>
                                        <p:cTn id="12" dur="500"/>
                                        <p:tgtEl>
                                          <p:spTgt spid="1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2">
                                            <p:txEl>
                                              <p:pRg st="2" end="2"/>
                                            </p:txEl>
                                          </p:spTgt>
                                        </p:tgtEl>
                                        <p:attrNameLst>
                                          <p:attrName>style.visibility</p:attrName>
                                        </p:attrNameLst>
                                      </p:cBhvr>
                                      <p:to>
                                        <p:strVal val="visible"/>
                                      </p:to>
                                    </p:set>
                                    <p:animEffect transition="in" filter="wipe(left)">
                                      <p:cBhvr>
                                        <p:cTn id="17" dur="500"/>
                                        <p:tgtEl>
                                          <p:spTgt spid="1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1"/>
            <a:ext cx="9165780" cy="6909474"/>
          </a:xfrm>
          <a:prstGeom prst="rect">
            <a:avLst/>
          </a:prstGeom>
        </p:spPr>
      </p:pic>
      <p:sp>
        <p:nvSpPr>
          <p:cNvPr id="22" name="矩形 21"/>
          <p:cNvSpPr/>
          <p:nvPr/>
        </p:nvSpPr>
        <p:spPr>
          <a:xfrm>
            <a:off x="-9525" y="-1083"/>
            <a:ext cx="9181652" cy="6901031"/>
          </a:xfrm>
          <a:prstGeom prst="rect">
            <a:avLst/>
          </a:prstGeom>
          <a:solidFill>
            <a:schemeClr val="bg1">
              <a:alpha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4" name="iSľídé"/>
          <p:cNvSpPr/>
          <p:nvPr/>
        </p:nvSpPr>
        <p:spPr>
          <a:xfrm>
            <a:off x="0" y="124432"/>
            <a:ext cx="8319247" cy="661949"/>
          </a:xfrm>
          <a:prstGeom prst="rect">
            <a:avLst/>
          </a:prstGeom>
          <a:solidFill>
            <a:schemeClr val="accent1">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30" name="ïšḻïdê"/>
          <p:cNvSpPr txBox="1"/>
          <p:nvPr/>
        </p:nvSpPr>
        <p:spPr bwMode="auto">
          <a:xfrm>
            <a:off x="-1" y="124432"/>
            <a:ext cx="5324476" cy="530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1" i="0" u="none" strike="noStrike" kern="1200" cap="none" spc="0" normalizeH="0" baseline="0" noProof="0" dirty="0">
                <a:ln>
                  <a:noFill/>
                </a:ln>
                <a:solidFill>
                  <a:prstClr val="white"/>
                </a:solidFill>
                <a:effectLst/>
                <a:uLnTx/>
                <a:uFillTx/>
                <a:latin typeface="隶书" panose="02010509060101010101" pitchFamily="49" charset="-122"/>
                <a:ea typeface="隶书" panose="02010509060101010101" pitchFamily="49" charset="-122"/>
                <a:cs typeface="+mn-cs"/>
              </a:rPr>
              <a:t>二、传送类指令</a:t>
            </a:r>
            <a:endParaRPr kumimoji="0" lang="zh-CN" altLang="en-US" sz="2800" b="1" i="0" u="none" strike="noStrike" kern="1200" cap="none" spc="0" normalizeH="0" baseline="0" noProof="0" dirty="0">
              <a:ln>
                <a:noFill/>
              </a:ln>
              <a:solidFill>
                <a:prstClr val="white"/>
              </a:solidFill>
              <a:effectLst/>
              <a:uLnTx/>
              <a:uFillTx/>
              <a:latin typeface="隶书" panose="02010509060101010101" pitchFamily="49" charset="-122"/>
              <a:ea typeface="隶书" panose="02010509060101010101" pitchFamily="49" charset="-122"/>
              <a:cs typeface="+mn-cs"/>
            </a:endParaRPr>
          </a:p>
        </p:txBody>
      </p:sp>
      <p:cxnSp>
        <p:nvCxnSpPr>
          <p:cNvPr id="31" name="直接连接符 30"/>
          <p:cNvCxnSpPr/>
          <p:nvPr/>
        </p:nvCxnSpPr>
        <p:spPr>
          <a:xfrm>
            <a:off x="2381" y="655346"/>
            <a:ext cx="5322094" cy="0"/>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85196" y="124432"/>
            <a:ext cx="671646" cy="648000"/>
          </a:xfrm>
          <a:prstGeom prst="rect">
            <a:avLst/>
          </a:prstGeom>
        </p:spPr>
      </p:pic>
      <p:sp>
        <p:nvSpPr>
          <p:cNvPr id="5" name="日期占位符 4"/>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defRPr/>
            </a:pPr>
            <a:fld id="{07BD635B-D155-454C-AC94-77A8EA5A0C6C}" type="datetime1">
              <a:rPr kumimoji="0" lang="zh-CN" altLang="en-US" sz="1200" b="0" i="0" u="none" strike="noStrike" kern="1200" cap="none" spc="0" normalizeH="0" baseline="0" noProof="0" smtClean="0">
                <a:ln>
                  <a:noFill/>
                </a:ln>
                <a:solidFill>
                  <a:prstClr val="black">
                    <a:tint val="75000"/>
                  </a:prstClr>
                </a:solidFill>
                <a:effectLst/>
                <a:uLnTx/>
                <a:uFillTx/>
                <a:latin typeface="Calibri" panose="020F0502020204030204"/>
                <a:ea typeface="等线" panose="02010600030101010101" pitchFamily="2" charset="-122"/>
                <a:cs typeface="+mn-cs"/>
              </a:rPr>
            </a:fld>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rPr>
              <a:t>计算机组成原理</a:t>
            </a:r>
            <a:r>
              <a:rPr kumimoji="0" lang="en-US" altLang="zh-CN" sz="12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rPr>
              <a:t>--</a:t>
            </a:r>
            <a:r>
              <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rPr>
              <a:t>第二章 指令系统</a:t>
            </a:r>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endParaRPr>
          </a:p>
        </p:txBody>
      </p:sp>
      <p:sp>
        <p:nvSpPr>
          <p:cNvPr id="8" name="灯片编号占位符 7"/>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CD331227-691F-4B7F-8493-F4368ED92163}" type="slidenum">
              <a:rPr kumimoji="0" lang="zh-CN" altLang="en-US" sz="1200" b="0" i="0" u="none" strike="noStrike" kern="1200" cap="none" spc="0" normalizeH="0" baseline="0" noProof="0" smtClean="0">
                <a:ln>
                  <a:noFill/>
                </a:ln>
                <a:solidFill>
                  <a:prstClr val="black">
                    <a:tint val="75000"/>
                  </a:prstClr>
                </a:solidFill>
                <a:effectLst/>
                <a:uLnTx/>
                <a:uFillTx/>
                <a:latin typeface="Calibri" panose="020F0502020204030204"/>
                <a:ea typeface="等线" panose="02010600030101010101" pitchFamily="2" charset="-122"/>
                <a:cs typeface="+mn-cs"/>
              </a:rPr>
            </a:fld>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等线" panose="02010600030101010101" pitchFamily="2" charset="-122"/>
              <a:cs typeface="+mn-cs"/>
            </a:endParaRPr>
          </a:p>
        </p:txBody>
      </p:sp>
      <p:sp>
        <p:nvSpPr>
          <p:cNvPr id="13" name="Text Box 4"/>
          <p:cNvSpPr txBox="1"/>
          <p:nvPr/>
        </p:nvSpPr>
        <p:spPr>
          <a:xfrm>
            <a:off x="197880" y="894678"/>
            <a:ext cx="4581525" cy="637675"/>
          </a:xfrm>
          <a:prstGeom prst="rect">
            <a:avLst/>
          </a:prstGeom>
          <a:noFill/>
          <a:ln w="9525">
            <a:noFill/>
          </a:ln>
        </p:spPr>
        <p:txBody>
          <a:bodyPr wrap="square" anchor="t">
            <a:spAutoFit/>
          </a:bodyPr>
          <a:lstStyle/>
          <a:p>
            <a:pPr marL="0" marR="0" lvl="0" indent="0" algn="l" defTabSz="457200" rtl="0" eaLnBrk="1" fontAlgn="auto" latinLnBrk="0" hangingPunct="1">
              <a:lnSpc>
                <a:spcPct val="150000"/>
              </a:lnSpc>
              <a:spcBef>
                <a:spcPts val="0"/>
              </a:spcBef>
              <a:spcAft>
                <a:spcPts val="0"/>
              </a:spcAft>
              <a:buClrTx/>
              <a:buSzTx/>
              <a:buFontTx/>
              <a:buNone/>
              <a:defRPr/>
            </a:pPr>
            <a:r>
              <a:rPr kumimoji="0" lang="zh-CN" altLang="en-US" sz="2800" b="1" i="0" u="none" strike="noStrike" kern="1200" cap="none" spc="0" normalizeH="0" baseline="0" noProof="0" dirty="0">
                <a:ln>
                  <a:noFill/>
                </a:ln>
                <a:solidFill>
                  <a:srgbClr val="0563C1"/>
                </a:solidFill>
                <a:effectLst/>
                <a:uLnTx/>
                <a:uFillTx/>
                <a:latin typeface="楷体" panose="02010609060101010101" pitchFamily="49" charset="-122"/>
                <a:ea typeface="楷体" panose="02010609060101010101" pitchFamily="49" charset="-122"/>
                <a:cs typeface="+mn-cs"/>
              </a:rPr>
              <a:t>（</a:t>
            </a:r>
            <a:r>
              <a:rPr kumimoji="0" lang="en-US" altLang="zh-CN" sz="2800" b="1" i="0" u="none" strike="noStrike" kern="1200" cap="none" spc="0" normalizeH="0" baseline="0" noProof="0" dirty="0">
                <a:ln>
                  <a:noFill/>
                </a:ln>
                <a:solidFill>
                  <a:srgbClr val="0563C1"/>
                </a:solidFill>
                <a:effectLst/>
                <a:uLnTx/>
                <a:uFillTx/>
                <a:latin typeface="楷体" panose="02010609060101010101" pitchFamily="49" charset="-122"/>
                <a:ea typeface="楷体" panose="02010609060101010101" pitchFamily="49" charset="-122"/>
                <a:cs typeface="+mn-cs"/>
              </a:rPr>
              <a:t>1</a:t>
            </a:r>
            <a:r>
              <a:rPr kumimoji="0" lang="zh-CN" altLang="en-US" sz="2800" b="1" i="0" u="none" strike="noStrike" kern="1200" cap="none" spc="0" normalizeH="0" baseline="0" noProof="0" dirty="0">
                <a:ln>
                  <a:noFill/>
                </a:ln>
                <a:solidFill>
                  <a:srgbClr val="0563C1"/>
                </a:solidFill>
                <a:effectLst/>
                <a:uLnTx/>
                <a:uFillTx/>
                <a:latin typeface="楷体" panose="02010609060101010101" pitchFamily="49" charset="-122"/>
                <a:ea typeface="楷体" panose="02010609060101010101" pitchFamily="49" charset="-122"/>
                <a:cs typeface="+mn-cs"/>
              </a:rPr>
              <a:t>）一般传送指令</a:t>
            </a:r>
            <a:endParaRPr kumimoji="0" lang="en-US" altLang="zh-CN" sz="2800" b="1" i="0" u="none" strike="noStrike" kern="1200" cap="none" spc="0" normalizeH="0" baseline="0" noProof="0" dirty="0">
              <a:ln>
                <a:noFill/>
              </a:ln>
              <a:solidFill>
                <a:srgbClr val="0563C1"/>
              </a:solidFill>
              <a:effectLst/>
              <a:uLnTx/>
              <a:uFillTx/>
              <a:latin typeface="楷体" panose="02010609060101010101" pitchFamily="49" charset="-122"/>
              <a:ea typeface="楷体" panose="02010609060101010101" pitchFamily="49" charset="-122"/>
              <a:cs typeface="+mn-cs"/>
            </a:endParaRPr>
          </a:p>
        </p:txBody>
      </p:sp>
      <p:sp>
        <p:nvSpPr>
          <p:cNvPr id="14" name="Text Box 4"/>
          <p:cNvSpPr txBox="1"/>
          <p:nvPr/>
        </p:nvSpPr>
        <p:spPr>
          <a:xfrm>
            <a:off x="2381" y="1532353"/>
            <a:ext cx="8523139" cy="4515660"/>
          </a:xfrm>
          <a:prstGeom prst="rect">
            <a:avLst/>
          </a:prstGeom>
          <a:noFill/>
          <a:ln w="9525">
            <a:noFill/>
          </a:ln>
        </p:spPr>
        <p:txBody>
          <a:bodyPr wrap="square" anchor="t">
            <a:spAutoFit/>
          </a:bodyPr>
          <a:lstStyle/>
          <a:p>
            <a:pPr lvl="2">
              <a:lnSpc>
                <a:spcPct val="150000"/>
              </a:lnSpc>
            </a:pPr>
            <a:r>
              <a:rPr kumimoji="0" lang="en-US" altLang="zh-CN"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2</a:t>
            </a:r>
            <a:r>
              <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）主存储器单元之间的数据传送。将主存单元的内容传送到主存的另一目的单元，如</a:t>
            </a:r>
            <a:r>
              <a:rPr kumimoji="0" lang="en-US" altLang="zh-CN"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MOV  mem2</a:t>
            </a:r>
            <a:r>
              <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a:t>
            </a:r>
            <a:r>
              <a:rPr kumimoji="0" lang="en-US" altLang="zh-CN"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mem1</a:t>
            </a:r>
            <a:r>
              <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a:t>
            </a:r>
            <a:endParaRPr lang="en-US" altLang="zh-CN" sz="2800" b="1" dirty="0">
              <a:solidFill>
                <a:prstClr val="black"/>
              </a:solidFill>
              <a:latin typeface="楷体" panose="02010609060101010101" pitchFamily="49" charset="-122"/>
              <a:ea typeface="楷体" panose="02010609060101010101" pitchFamily="49" charset="-122"/>
            </a:endParaRPr>
          </a:p>
          <a:p>
            <a:pPr lvl="2">
              <a:lnSpc>
                <a:spcPct val="150000"/>
              </a:lnSpc>
            </a:pPr>
            <a:r>
              <a:rPr kumimoji="0" lang="en-US" altLang="zh-CN"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3</a:t>
            </a:r>
            <a:r>
              <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）从</a:t>
            </a:r>
            <a:r>
              <a:rPr kumimoji="0" lang="en-US" altLang="zh-CN"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CPU</a:t>
            </a:r>
            <a:r>
              <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寄存器传送到主存单元。将源寄存器的内容传送到主存某一目的单元，即存入数据操作，如</a:t>
            </a:r>
            <a:r>
              <a:rPr kumimoji="0" lang="en-US" altLang="zh-CN"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MOV  mem</a:t>
            </a:r>
            <a:r>
              <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a:t>
            </a:r>
            <a:r>
              <a:rPr kumimoji="0" lang="en-US" altLang="zh-CN"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reg</a:t>
            </a:r>
            <a:r>
              <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。在有些计算机中，该指令用助记符</a:t>
            </a:r>
            <a:r>
              <a:rPr kumimoji="0" lang="en-US" altLang="zh-CN"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STORE</a:t>
            </a:r>
            <a:r>
              <a:rPr kumimoji="0" lang="zh-CN" altLang="en-US"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表示。</a:t>
            </a:r>
            <a:endParaRPr kumimoji="0" lang="en-US" altLang="zh-CN" sz="28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wipe(left)">
                                      <p:cBhvr>
                                        <p:cTn id="7" dur="500"/>
                                        <p:tgtEl>
                                          <p:spTgt spid="1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4">
                                            <p:txEl>
                                              <p:pRg st="1" end="1"/>
                                            </p:txEl>
                                          </p:spTgt>
                                        </p:tgtEl>
                                        <p:attrNameLst>
                                          <p:attrName>style.visibility</p:attrName>
                                        </p:attrNameLst>
                                      </p:cBhvr>
                                      <p:to>
                                        <p:strVal val="visible"/>
                                      </p:to>
                                    </p:set>
                                    <p:animEffect transition="in" filter="wipe(left)">
                                      <p:cBhvr>
                                        <p:cTn id="12" dur="500"/>
                                        <p:tgtEl>
                                          <p:spTgt spid="1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tags/tag1.xml><?xml version="1.0" encoding="utf-8"?>
<p:tagLst xmlns:p="http://schemas.openxmlformats.org/presentationml/2006/main">
  <p:tag name="ISPRING_PRESENTATION_TITLE" val="蓝色简介大气毕业答辩竞赛演讲PPT模板"/>
  <p:tag name="COMMONDATA" val="eyJoZGlkIjoiM2NmY2U0MjQxMjVhMzViM2U2NDc0NTI2ZDMwMzBmZGIifQ=="/>
  <p:tag name="commondata" val="eyJoZGlkIjoiNjk3NjUzODI4YTYwNzI0OTA4MjFiNGQyNzZjOGY0YTMifQ=="/>
</p:tagLst>
</file>

<file path=ppt/theme/theme1.xml><?xml version="1.0" encoding="utf-8"?>
<a:theme xmlns:a="http://schemas.openxmlformats.org/drawingml/2006/main" name="1_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20570</Words>
  <Application>WPS 演示</Application>
  <PresentationFormat>全屏显示(4:3)</PresentationFormat>
  <Paragraphs>2492</Paragraphs>
  <Slides>119</Slides>
  <Notes>116</Notes>
  <HiddenSlides>1</HiddenSlides>
  <MMClips>0</MMClips>
  <ScaleCrop>false</ScaleCrop>
  <HeadingPairs>
    <vt:vector size="6" baseType="variant">
      <vt:variant>
        <vt:lpstr>已用的字体</vt:lpstr>
      </vt:variant>
      <vt:variant>
        <vt:i4>17</vt:i4>
      </vt:variant>
      <vt:variant>
        <vt:lpstr>主题</vt:lpstr>
      </vt:variant>
      <vt:variant>
        <vt:i4>2</vt:i4>
      </vt:variant>
      <vt:variant>
        <vt:lpstr>幻灯片标题</vt:lpstr>
      </vt:variant>
      <vt:variant>
        <vt:i4>119</vt:i4>
      </vt:variant>
    </vt:vector>
  </HeadingPairs>
  <TitlesOfParts>
    <vt:vector size="138" baseType="lpstr">
      <vt:lpstr>Arial</vt:lpstr>
      <vt:lpstr>宋体</vt:lpstr>
      <vt:lpstr>Wingdings</vt:lpstr>
      <vt:lpstr>微软雅黑</vt:lpstr>
      <vt:lpstr>等线</vt:lpstr>
      <vt:lpstr>华文行楷</vt:lpstr>
      <vt:lpstr>华文隶书</vt:lpstr>
      <vt:lpstr>楷体</vt:lpstr>
      <vt:lpstr>隶书</vt:lpstr>
      <vt:lpstr>Calibri</vt:lpstr>
      <vt:lpstr>Times New Roman</vt:lpstr>
      <vt:lpstr>Arial Unicode MS</vt:lpstr>
      <vt:lpstr>等线 Light</vt:lpstr>
      <vt:lpstr>Calibri Light</vt:lpstr>
      <vt:lpstr>Tahoma</vt:lpstr>
      <vt:lpstr>楷体_GB2312</vt:lpstr>
      <vt:lpstr>新宋体</vt:lpstr>
      <vt:lpstr>1_Office 主题​​</vt:lpstr>
      <vt:lpstr>2_Office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蓝色简介大气毕业答辩竞赛演讲PPT模板</dc:title>
  <dc:creator>Windows 用户</dc:creator>
  <cp:lastModifiedBy>Uestc</cp:lastModifiedBy>
  <cp:revision>1513</cp:revision>
  <dcterms:created xsi:type="dcterms:W3CDTF">2018-07-22T02:36:00Z</dcterms:created>
  <dcterms:modified xsi:type="dcterms:W3CDTF">2024-10-09T12:12:18Z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2052-12.1.0.18276</vt:lpwstr>
  </property>
  <property fmtid="{D5CDD505-2E9C-101B-9397-08002B2CF9AE}" pid="3" name="ICV">
    <vt:lpwstr>6C5D930B00EB443696384821864EDD86</vt:lpwstr>
  </property>
</Properties>
</file>