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9" r:id="rId3"/>
    <p:sldId id="341" r:id="rId4"/>
    <p:sldId id="342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22" r:id="rId14"/>
    <p:sldId id="357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FF3300"/>
    <a:srgbClr val="FF6600"/>
    <a:srgbClr val="3366FF"/>
    <a:srgbClr val="FF33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54" d="100"/>
          <a:sy n="54" d="100"/>
        </p:scale>
        <p:origin x="-1147" y="-67"/>
      </p:cViewPr>
      <p:guideLst>
        <p:guide orient="horz" pos="2886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8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1"/>
                </a:solidFill>
              </a:rPr>
            </a:fld>
            <a:r>
              <a:rPr lang="en-US" altLang="zh-CN" sz="1600" b="1" dirty="0">
                <a:solidFill>
                  <a:schemeClr val="accent1"/>
                </a:solidFill>
              </a:rPr>
              <a:t>/39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270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0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9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15188" y="6429375"/>
            <a:ext cx="1905000" cy="414338"/>
          </a:xfrm>
          <a:prstGeom prst="rect">
            <a:avLst/>
          </a:prstGeom>
        </p:spPr>
        <p:txBody>
          <a:bodyPr/>
          <a:p>
            <a:pPr lvl="0" algn="r" eaLnBrk="1" hangingPunct="1"/>
            <a:fld id="{9A0DB2DC-4C9A-4742-B13C-FB6460FD3503}" type="slidenum">
              <a:rPr lang="en-US" altLang="zh-CN" sz="1600" b="1" dirty="0">
                <a:solidFill>
                  <a:schemeClr val="accent1"/>
                </a:solidFill>
              </a:rPr>
            </a:fld>
            <a:r>
              <a:rPr lang="en-US" altLang="zh-CN" sz="1600" b="1" dirty="0">
                <a:solidFill>
                  <a:schemeClr val="accent1"/>
                </a:solidFill>
              </a:rPr>
              <a:t>/39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58165" y="213995"/>
            <a:ext cx="823087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3.3.1 </a:t>
            </a:r>
            <a:r>
              <a:rPr kumimoji="1" lang="zh-CN" altLang="en-US" sz="3600" b="1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模型机</a:t>
            </a:r>
            <a:r>
              <a:rPr kumimoji="1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CPU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的数据通路结构</a:t>
            </a: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4995" name="Text Box 3"/>
          <p:cNvSpPr txBox="1"/>
          <p:nvPr/>
        </p:nvSpPr>
        <p:spPr>
          <a:xfrm>
            <a:off x="228600" y="1442085"/>
            <a:ext cx="8403590" cy="1188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为了使数据传送控制简单、集中，采用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为中心的总线结构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84996" name="Text Box 4"/>
          <p:cNvSpPr txBox="1"/>
          <p:nvPr/>
        </p:nvSpPr>
        <p:spPr>
          <a:xfrm>
            <a:off x="13335" y="3218815"/>
            <a:ext cx="4953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组成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997" name="Text Box 5"/>
          <p:cNvSpPr txBox="1"/>
          <p:nvPr/>
        </p:nvSpPr>
        <p:spPr>
          <a:xfrm>
            <a:off x="228600" y="4244975"/>
            <a:ext cx="8828405" cy="1771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包括四个部分：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ALU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部件、寄存器组、内总线、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与系统总线的连接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7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7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uiExpand="1" build="p"/>
      <p:bldP spid="84995" grpId="0" build="p"/>
      <p:bldP spid="84996" grpId="0"/>
      <p:bldP spid="8499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1" name="Group 95"/>
          <p:cNvGrpSpPr/>
          <p:nvPr/>
        </p:nvGrpSpPr>
        <p:grpSpPr>
          <a:xfrm>
            <a:off x="0" y="5181600"/>
            <a:ext cx="2438400" cy="641350"/>
            <a:chOff x="0" y="3340"/>
            <a:chExt cx="1536" cy="404"/>
          </a:xfrm>
        </p:grpSpPr>
        <p:sp>
          <p:nvSpPr>
            <p:cNvPr id="25704" name="Text Box 96"/>
            <p:cNvSpPr txBox="1"/>
            <p:nvPr/>
          </p:nvSpPr>
          <p:spPr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705" name="Text Box 97"/>
            <p:cNvSpPr txBox="1"/>
            <p:nvPr/>
          </p:nvSpPr>
          <p:spPr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706" name="Line 98"/>
            <p:cNvSpPr/>
            <p:nvPr/>
          </p:nvSpPr>
          <p:spPr>
            <a:xfrm>
              <a:off x="624" y="3552"/>
              <a:ext cx="28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795" name="Text Box 99"/>
          <p:cNvSpPr txBox="1"/>
          <p:nvPr/>
        </p:nvSpPr>
        <p:spPr>
          <a:xfrm>
            <a:off x="1905000" y="5181600"/>
            <a:ext cx="129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源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12" name="Text Box 116"/>
          <p:cNvSpPr txBox="1"/>
          <p:nvPr/>
        </p:nvSpPr>
        <p:spPr>
          <a:xfrm>
            <a:off x="2209800" y="6216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R0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13" name="Line 117"/>
          <p:cNvSpPr/>
          <p:nvPr/>
        </p:nvSpPr>
        <p:spPr>
          <a:xfrm>
            <a:off x="28956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14" name="Text Box 118"/>
          <p:cNvSpPr txBox="1"/>
          <p:nvPr/>
        </p:nvSpPr>
        <p:spPr>
          <a:xfrm>
            <a:off x="5410200" y="6216650"/>
            <a:ext cx="99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15" name="Line 119"/>
          <p:cNvSpPr/>
          <p:nvPr/>
        </p:nvSpPr>
        <p:spPr>
          <a:xfrm>
            <a:off x="41148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24" name="Line 128"/>
          <p:cNvSpPr/>
          <p:nvPr/>
        </p:nvSpPr>
        <p:spPr>
          <a:xfrm>
            <a:off x="50292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25" name="Text Box 129"/>
          <p:cNvSpPr txBox="1"/>
          <p:nvPr/>
        </p:nvSpPr>
        <p:spPr>
          <a:xfrm>
            <a:off x="6629400" y="6216650"/>
            <a:ext cx="129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26" name="Line 130"/>
          <p:cNvSpPr/>
          <p:nvPr/>
        </p:nvSpPr>
        <p:spPr>
          <a:xfrm>
            <a:off x="62484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27" name="Text Box 131"/>
          <p:cNvSpPr txBox="1"/>
          <p:nvPr/>
        </p:nvSpPr>
        <p:spPr>
          <a:xfrm>
            <a:off x="4495800" y="62785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28" name="Line 132"/>
          <p:cNvSpPr/>
          <p:nvPr/>
        </p:nvSpPr>
        <p:spPr>
          <a:xfrm>
            <a:off x="72390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29" name="Text Box 133"/>
          <p:cNvSpPr txBox="1"/>
          <p:nvPr/>
        </p:nvSpPr>
        <p:spPr>
          <a:xfrm>
            <a:off x="7620000" y="621665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30" name="Text Box 134"/>
          <p:cNvSpPr txBox="1"/>
          <p:nvPr/>
        </p:nvSpPr>
        <p:spPr>
          <a:xfrm>
            <a:off x="3276600" y="621665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867" name="Group 171"/>
          <p:cNvGrpSpPr/>
          <p:nvPr/>
        </p:nvGrpSpPr>
        <p:grpSpPr>
          <a:xfrm>
            <a:off x="0" y="6216650"/>
            <a:ext cx="2667000" cy="641350"/>
            <a:chOff x="0" y="3916"/>
            <a:chExt cx="1680" cy="404"/>
          </a:xfrm>
        </p:grpSpPr>
        <p:sp>
          <p:nvSpPr>
            <p:cNvPr id="25701" name="Text Box 153"/>
            <p:cNvSpPr txBox="1"/>
            <p:nvPr/>
          </p:nvSpPr>
          <p:spPr>
            <a:xfrm>
              <a:off x="0" y="3936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702" name="Text Box 154"/>
            <p:cNvSpPr txBox="1"/>
            <p:nvPr/>
          </p:nvSpPr>
          <p:spPr>
            <a:xfrm>
              <a:off x="768" y="3916"/>
              <a:ext cx="91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I/O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703" name="Line 155"/>
            <p:cNvSpPr/>
            <p:nvPr/>
          </p:nvSpPr>
          <p:spPr>
            <a:xfrm>
              <a:off x="624" y="4128"/>
              <a:ext cx="24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796" name="Text Box 100"/>
          <p:cNvSpPr txBox="1"/>
          <p:nvPr/>
        </p:nvSpPr>
        <p:spPr>
          <a:xfrm>
            <a:off x="7467600" y="5105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打入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97" name="Line 101"/>
          <p:cNvSpPr/>
          <p:nvPr/>
        </p:nvSpPr>
        <p:spPr>
          <a:xfrm>
            <a:off x="3124200" y="55626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98" name="Text Box 102"/>
          <p:cNvSpPr txBox="1"/>
          <p:nvPr/>
        </p:nvSpPr>
        <p:spPr>
          <a:xfrm>
            <a:off x="3581400" y="51816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99" name="Line 103"/>
          <p:cNvSpPr/>
          <p:nvPr/>
        </p:nvSpPr>
        <p:spPr>
          <a:xfrm>
            <a:off x="4191000" y="55626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0" name="Text Box 104"/>
          <p:cNvSpPr txBox="1"/>
          <p:nvPr/>
        </p:nvSpPr>
        <p:spPr>
          <a:xfrm>
            <a:off x="4572000" y="51816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01" name="Line 105"/>
          <p:cNvSpPr/>
          <p:nvPr/>
        </p:nvSpPr>
        <p:spPr>
          <a:xfrm>
            <a:off x="5410200" y="55626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4" name="Text Box 108"/>
          <p:cNvSpPr txBox="1"/>
          <p:nvPr/>
        </p:nvSpPr>
        <p:spPr>
          <a:xfrm>
            <a:off x="7010400" y="51816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05" name="Line 109"/>
          <p:cNvSpPr/>
          <p:nvPr/>
        </p:nvSpPr>
        <p:spPr>
          <a:xfrm>
            <a:off x="7543800" y="5562600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6" name="Text Box 110"/>
          <p:cNvSpPr txBox="1"/>
          <p:nvPr/>
        </p:nvSpPr>
        <p:spPr>
          <a:xfrm>
            <a:off x="8153400" y="5181600"/>
            <a:ext cx="99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57" name="Text Box 161"/>
          <p:cNvSpPr txBox="1"/>
          <p:nvPr/>
        </p:nvSpPr>
        <p:spPr>
          <a:xfrm>
            <a:off x="5791200" y="51816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58" name="Line 162"/>
          <p:cNvSpPr/>
          <p:nvPr/>
        </p:nvSpPr>
        <p:spPr>
          <a:xfrm>
            <a:off x="6629400" y="55626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60" name="Text Box 164"/>
          <p:cNvSpPr txBox="1"/>
          <p:nvPr/>
        </p:nvSpPr>
        <p:spPr>
          <a:xfrm>
            <a:off x="-76200" y="57912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计算目的地址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07" name="Text Box 111"/>
          <p:cNvSpPr txBox="1"/>
          <p:nvPr/>
        </p:nvSpPr>
        <p:spPr>
          <a:xfrm>
            <a:off x="6553200" y="57150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08" name="Line 112"/>
          <p:cNvSpPr/>
          <p:nvPr/>
        </p:nvSpPr>
        <p:spPr>
          <a:xfrm>
            <a:off x="6248400" y="6096000"/>
            <a:ext cx="3810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9809" name="Line 113"/>
          <p:cNvSpPr/>
          <p:nvPr/>
        </p:nvSpPr>
        <p:spPr>
          <a:xfrm>
            <a:off x="7162800" y="60960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10" name="Text Box 114"/>
          <p:cNvSpPr txBox="1"/>
          <p:nvPr/>
        </p:nvSpPr>
        <p:spPr>
          <a:xfrm>
            <a:off x="7543800" y="57150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37" name="Text Box 141"/>
          <p:cNvSpPr txBox="1"/>
          <p:nvPr/>
        </p:nvSpPr>
        <p:spPr>
          <a:xfrm>
            <a:off x="2590800" y="57150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41" name="Line 145"/>
          <p:cNvSpPr/>
          <p:nvPr/>
        </p:nvSpPr>
        <p:spPr>
          <a:xfrm>
            <a:off x="2971800" y="60960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42" name="Text Box 146"/>
          <p:cNvSpPr txBox="1"/>
          <p:nvPr/>
        </p:nvSpPr>
        <p:spPr>
          <a:xfrm>
            <a:off x="3352800" y="57150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43" name="Line 147"/>
          <p:cNvSpPr/>
          <p:nvPr/>
        </p:nvSpPr>
        <p:spPr>
          <a:xfrm>
            <a:off x="4191000" y="60960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44" name="Text Box 148"/>
          <p:cNvSpPr txBox="1"/>
          <p:nvPr/>
        </p:nvSpPr>
        <p:spPr>
          <a:xfrm>
            <a:off x="4495800" y="5745163"/>
            <a:ext cx="99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45" name="Line 149"/>
          <p:cNvSpPr/>
          <p:nvPr/>
        </p:nvSpPr>
        <p:spPr>
          <a:xfrm>
            <a:off x="5029200" y="60960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46" name="Text Box 150"/>
          <p:cNvSpPr txBox="1"/>
          <p:nvPr/>
        </p:nvSpPr>
        <p:spPr>
          <a:xfrm>
            <a:off x="5410200" y="5715000"/>
            <a:ext cx="99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861" name="Text Box 165"/>
          <p:cNvSpPr txBox="1"/>
          <p:nvPr/>
        </p:nvSpPr>
        <p:spPr>
          <a:xfrm>
            <a:off x="7772400" y="57912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目的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931" name="Group 235"/>
          <p:cNvGrpSpPr/>
          <p:nvPr/>
        </p:nvGrpSpPr>
        <p:grpSpPr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25641" name="Line 236"/>
            <p:cNvSpPr/>
            <p:nvPr/>
          </p:nvSpPr>
          <p:spPr>
            <a:xfrm flipV="1">
              <a:off x="528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2" name="Line 237"/>
            <p:cNvSpPr/>
            <p:nvPr/>
          </p:nvSpPr>
          <p:spPr>
            <a:xfrm flipV="1">
              <a:off x="1008" y="10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3" name="Line 238"/>
            <p:cNvSpPr/>
            <p:nvPr/>
          </p:nvSpPr>
          <p:spPr>
            <a:xfrm flipV="1">
              <a:off x="1344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4" name="Line 239"/>
            <p:cNvSpPr/>
            <p:nvPr/>
          </p:nvSpPr>
          <p:spPr>
            <a:xfrm flipV="1">
              <a:off x="115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5" name="Line 240"/>
            <p:cNvSpPr/>
            <p:nvPr/>
          </p:nvSpPr>
          <p:spPr>
            <a:xfrm flipV="1">
              <a:off x="76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6" name="Line 241"/>
            <p:cNvSpPr/>
            <p:nvPr/>
          </p:nvSpPr>
          <p:spPr>
            <a:xfrm flipV="1">
              <a:off x="28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7" name="Line 242"/>
            <p:cNvSpPr/>
            <p:nvPr/>
          </p:nvSpPr>
          <p:spPr>
            <a:xfrm flipV="1">
              <a:off x="163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8" name="Line 243"/>
            <p:cNvSpPr/>
            <p:nvPr/>
          </p:nvSpPr>
          <p:spPr>
            <a:xfrm flipV="1">
              <a:off x="1008" y="4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9" name="Text Box 244"/>
            <p:cNvSpPr txBox="1"/>
            <p:nvPr/>
          </p:nvSpPr>
          <p:spPr>
            <a:xfrm>
              <a:off x="0" y="2448"/>
              <a:ext cx="2064" cy="70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R0~R3      R0~R3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C     D       C     D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SP  PC    PSW  MDR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650" name="Text Box 245"/>
            <p:cNvSpPr txBox="1"/>
            <p:nvPr/>
          </p:nvSpPr>
          <p:spPr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1" name="Text Box 246"/>
            <p:cNvSpPr txBox="1"/>
            <p:nvPr/>
          </p:nvSpPr>
          <p:spPr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2" name="Line 247"/>
            <p:cNvSpPr/>
            <p:nvPr/>
          </p:nvSpPr>
          <p:spPr>
            <a:xfrm>
              <a:off x="624" y="1200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3" name="Text Box 248"/>
            <p:cNvSpPr txBox="1"/>
            <p:nvPr/>
          </p:nvSpPr>
          <p:spPr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4" name="Text Box 249"/>
            <p:cNvSpPr txBox="1"/>
            <p:nvPr/>
          </p:nvSpPr>
          <p:spPr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ALU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655" name="Line 250"/>
            <p:cNvSpPr/>
            <p:nvPr/>
          </p:nvSpPr>
          <p:spPr>
            <a:xfrm>
              <a:off x="384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5656" name="Line 251"/>
            <p:cNvSpPr/>
            <p:nvPr/>
          </p:nvSpPr>
          <p:spPr>
            <a:xfrm>
              <a:off x="1248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5657" name="Rectangle 252"/>
            <p:cNvSpPr/>
            <p:nvPr/>
          </p:nvSpPr>
          <p:spPr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8" name="Line 253"/>
            <p:cNvSpPr/>
            <p:nvPr/>
          </p:nvSpPr>
          <p:spPr>
            <a:xfrm>
              <a:off x="1008" y="480"/>
              <a:ext cx="1968" cy="0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254"/>
            <p:cNvSpPr/>
            <p:nvPr/>
          </p:nvSpPr>
          <p:spPr>
            <a:xfrm>
              <a:off x="2976" y="480"/>
              <a:ext cx="0" cy="2928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25660" name="Line 255"/>
            <p:cNvSpPr/>
            <p:nvPr/>
          </p:nvSpPr>
          <p:spPr>
            <a:xfrm flipH="1">
              <a:off x="2736" y="91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61" name="Line 256"/>
            <p:cNvSpPr/>
            <p:nvPr/>
          </p:nvSpPr>
          <p:spPr>
            <a:xfrm flipH="1">
              <a:off x="2736" y="134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62" name="Line 257"/>
            <p:cNvSpPr/>
            <p:nvPr/>
          </p:nvSpPr>
          <p:spPr>
            <a:xfrm flipH="1">
              <a:off x="2736" y="17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63" name="Line 258"/>
            <p:cNvSpPr/>
            <p:nvPr/>
          </p:nvSpPr>
          <p:spPr>
            <a:xfrm flipH="1">
              <a:off x="2736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64" name="Line 259"/>
            <p:cNvSpPr/>
            <p:nvPr/>
          </p:nvSpPr>
          <p:spPr>
            <a:xfrm flipH="1">
              <a:off x="2736" y="259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65" name="Line 260"/>
            <p:cNvSpPr/>
            <p:nvPr/>
          </p:nvSpPr>
          <p:spPr>
            <a:xfrm flipH="1">
              <a:off x="2736" y="3024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66" name="Line 261"/>
            <p:cNvSpPr/>
            <p:nvPr/>
          </p:nvSpPr>
          <p:spPr>
            <a:xfrm>
              <a:off x="3744" y="192"/>
              <a:ext cx="201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7" name="Line 262"/>
            <p:cNvSpPr/>
            <p:nvPr/>
          </p:nvSpPr>
          <p:spPr>
            <a:xfrm>
              <a:off x="3744" y="576"/>
              <a:ext cx="201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8" name="Line 263"/>
            <p:cNvSpPr/>
            <p:nvPr/>
          </p:nvSpPr>
          <p:spPr>
            <a:xfrm flipH="1">
              <a:off x="3744" y="384"/>
              <a:ext cx="20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9" name="Line 264"/>
            <p:cNvSpPr/>
            <p:nvPr/>
          </p:nvSpPr>
          <p:spPr>
            <a:xfrm>
              <a:off x="4608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25670" name="Line 265"/>
            <p:cNvSpPr/>
            <p:nvPr/>
          </p:nvSpPr>
          <p:spPr>
            <a:xfrm>
              <a:off x="4752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71" name="Line 266"/>
            <p:cNvSpPr/>
            <p:nvPr/>
          </p:nvSpPr>
          <p:spPr>
            <a:xfrm>
              <a:off x="5136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72" name="Line 267"/>
            <p:cNvSpPr/>
            <p:nvPr/>
          </p:nvSpPr>
          <p:spPr>
            <a:xfrm>
              <a:off x="4896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73" name="Line 268"/>
            <p:cNvSpPr/>
            <p:nvPr/>
          </p:nvSpPr>
          <p:spPr>
            <a:xfrm>
              <a:off x="5424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74" name="Line 269"/>
            <p:cNvSpPr/>
            <p:nvPr/>
          </p:nvSpPr>
          <p:spPr>
            <a:xfrm>
              <a:off x="3888" y="912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5" name="Line 270"/>
            <p:cNvSpPr/>
            <p:nvPr/>
          </p:nvSpPr>
          <p:spPr>
            <a:xfrm flipV="1">
              <a:off x="4032" y="192"/>
              <a:ext cx="0" cy="72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76" name="Line 271"/>
            <p:cNvSpPr/>
            <p:nvPr/>
          </p:nvSpPr>
          <p:spPr>
            <a:xfrm flipH="1">
              <a:off x="3888" y="134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77" name="Line 272"/>
            <p:cNvSpPr/>
            <p:nvPr/>
          </p:nvSpPr>
          <p:spPr>
            <a:xfrm flipV="1">
              <a:off x="4128" y="38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78" name="Line 273"/>
            <p:cNvSpPr/>
            <p:nvPr/>
          </p:nvSpPr>
          <p:spPr>
            <a:xfrm>
              <a:off x="4272" y="384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5679" name="Line 274"/>
            <p:cNvSpPr/>
            <p:nvPr/>
          </p:nvSpPr>
          <p:spPr>
            <a:xfrm flipH="1">
              <a:off x="3888" y="177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80" name="Text Box 275"/>
            <p:cNvSpPr txBox="1"/>
            <p:nvPr/>
          </p:nvSpPr>
          <p:spPr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R0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1" name="Text Box 276"/>
            <p:cNvSpPr txBox="1"/>
            <p:nvPr/>
          </p:nvSpPr>
          <p:spPr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2" name="Text Box 277"/>
            <p:cNvSpPr txBox="1"/>
            <p:nvPr/>
          </p:nvSpPr>
          <p:spPr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3" name="Text Box 278"/>
            <p:cNvSpPr txBox="1"/>
            <p:nvPr/>
          </p:nvSpPr>
          <p:spPr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4" name="Text Box 279"/>
            <p:cNvSpPr txBox="1"/>
            <p:nvPr/>
          </p:nvSpPr>
          <p:spPr>
            <a:xfrm>
              <a:off x="3360" y="432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5" name="Text Box 280"/>
            <p:cNvSpPr txBox="1"/>
            <p:nvPr/>
          </p:nvSpPr>
          <p:spPr>
            <a:xfrm>
              <a:off x="1440" y="144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内总线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686" name="Text Box 281"/>
            <p:cNvSpPr txBox="1"/>
            <p:nvPr/>
          </p:nvSpPr>
          <p:spPr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7" name="Text Box 282"/>
            <p:cNvSpPr txBox="1"/>
            <p:nvPr/>
          </p:nvSpPr>
          <p:spPr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8" name="Text Box 283"/>
            <p:cNvSpPr txBox="1"/>
            <p:nvPr/>
          </p:nvSpPr>
          <p:spPr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9" name="Text Box 284"/>
            <p:cNvSpPr txBox="1"/>
            <p:nvPr/>
          </p:nvSpPr>
          <p:spPr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Text Box 285"/>
            <p:cNvSpPr txBox="1"/>
            <p:nvPr/>
          </p:nvSpPr>
          <p:spPr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1" name="Text Box 286"/>
            <p:cNvSpPr txBox="1"/>
            <p:nvPr/>
          </p:nvSpPr>
          <p:spPr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2" name="Text Box 287"/>
            <p:cNvSpPr txBox="1"/>
            <p:nvPr/>
          </p:nvSpPr>
          <p:spPr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3" name="Text Box 288"/>
            <p:cNvSpPr txBox="1"/>
            <p:nvPr/>
          </p:nvSpPr>
          <p:spPr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4" name="Text Box 289"/>
            <p:cNvSpPr txBox="1"/>
            <p:nvPr/>
          </p:nvSpPr>
          <p:spPr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5" name="Line 290"/>
            <p:cNvSpPr/>
            <p:nvPr/>
          </p:nvSpPr>
          <p:spPr>
            <a:xfrm rot="-5400000">
              <a:off x="5664" y="912"/>
              <a:ext cx="0" cy="192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5696" name="Line 291"/>
            <p:cNvSpPr/>
            <p:nvPr/>
          </p:nvSpPr>
          <p:spPr>
            <a:xfrm>
              <a:off x="5280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5697" name="Text Box 292"/>
            <p:cNvSpPr txBox="1"/>
            <p:nvPr/>
          </p:nvSpPr>
          <p:spPr>
            <a:xfrm>
              <a:off x="3360" y="48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8" name="Text Box 293"/>
            <p:cNvSpPr txBox="1"/>
            <p:nvPr/>
          </p:nvSpPr>
          <p:spPr>
            <a:xfrm>
              <a:off x="3360" y="240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9" name="Line 294"/>
            <p:cNvSpPr/>
            <p:nvPr/>
          </p:nvSpPr>
          <p:spPr>
            <a:xfrm>
              <a:off x="4416" y="576"/>
              <a:ext cx="0" cy="139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5700" name="Text Box 295"/>
            <p:cNvSpPr txBox="1"/>
            <p:nvPr/>
          </p:nvSpPr>
          <p:spPr>
            <a:xfrm>
              <a:off x="4128" y="1968"/>
              <a:ext cx="624" cy="542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控制逻辑 </a:t>
              </a:r>
              <a:endPara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7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0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8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8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8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83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8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84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9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980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98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986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981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83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98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981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298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98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5" grpId="0" build="p"/>
      <p:bldP spid="29812" grpId="0" build="p"/>
      <p:bldP spid="29814" grpId="0" advAuto="1000" build="p"/>
      <p:bldP spid="29825" grpId="0" advAuto="1000" build="p"/>
      <p:bldP spid="29827" grpId="0" advAuto="1000" build="p"/>
      <p:bldP spid="29829" grpId="0" advAuto="1000" build="p"/>
      <p:bldP spid="29830" grpId="0" advAuto="1000" build="p"/>
      <p:bldP spid="29796" grpId="0"/>
      <p:bldP spid="29798" grpId="0" advAuto="1000" build="p"/>
      <p:bldP spid="29800" grpId="0" advAuto="1000" build="p"/>
      <p:bldP spid="29804" grpId="0" advAuto="1000" build="p"/>
      <p:bldP spid="29806" grpId="0" advAuto="1000" build="p"/>
      <p:bldP spid="29857" grpId="0" advAuto="1000" build="p"/>
      <p:bldP spid="29860" grpId="0" build="p"/>
      <p:bldP spid="29807" grpId="0" advAuto="1000" build="p"/>
      <p:bldP spid="29810" grpId="0" advAuto="1000" build="p"/>
      <p:bldP spid="29837" grpId="0" build="p"/>
      <p:bldP spid="29842" grpId="0" advAuto="1000" build="p"/>
      <p:bldP spid="29844" grpId="0" advAuto="1000" build="p"/>
      <p:bldP spid="29846" grpId="0" advAuto="1000" build="p"/>
      <p:bldP spid="29861" grpId="0" advAuto="100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874" name="Group 154"/>
          <p:cNvGrpSpPr/>
          <p:nvPr/>
        </p:nvGrpSpPr>
        <p:grpSpPr>
          <a:xfrm>
            <a:off x="0" y="5181600"/>
            <a:ext cx="2819400" cy="641350"/>
            <a:chOff x="0" y="3312"/>
            <a:chExt cx="1776" cy="404"/>
          </a:xfrm>
        </p:grpSpPr>
        <p:sp>
          <p:nvSpPr>
            <p:cNvPr id="26710" name="Text Box 119"/>
            <p:cNvSpPr txBox="1"/>
            <p:nvPr/>
          </p:nvSpPr>
          <p:spPr>
            <a:xfrm>
              <a:off x="0" y="3312"/>
              <a:ext cx="11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6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I/O</a:t>
              </a:r>
              <a:endPara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711" name="Text Box 120"/>
            <p:cNvSpPr txBox="1"/>
            <p:nvPr/>
          </p:nvSpPr>
          <p:spPr>
            <a:xfrm>
              <a:off x="1200" y="3312"/>
              <a:ext cx="5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endPara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712" name="Line 121"/>
            <p:cNvSpPr/>
            <p:nvPr/>
          </p:nvSpPr>
          <p:spPr>
            <a:xfrm>
              <a:off x="1008" y="3552"/>
              <a:ext cx="24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0882" name="Group 162"/>
          <p:cNvGrpSpPr/>
          <p:nvPr/>
        </p:nvGrpSpPr>
        <p:grpSpPr>
          <a:xfrm>
            <a:off x="0" y="5791200"/>
            <a:ext cx="2819400" cy="641350"/>
            <a:chOff x="0" y="3648"/>
            <a:chExt cx="1776" cy="404"/>
          </a:xfrm>
        </p:grpSpPr>
        <p:sp>
          <p:nvSpPr>
            <p:cNvPr id="26707" name="Text Box 159"/>
            <p:cNvSpPr txBox="1"/>
            <p:nvPr/>
          </p:nvSpPr>
          <p:spPr>
            <a:xfrm>
              <a:off x="0" y="3648"/>
              <a:ext cx="11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7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I/O</a:t>
              </a:r>
              <a:endPara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708" name="Text Box 160"/>
            <p:cNvSpPr txBox="1"/>
            <p:nvPr/>
          </p:nvSpPr>
          <p:spPr>
            <a:xfrm>
              <a:off x="1200" y="3648"/>
              <a:ext cx="5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6709" name="Line 161"/>
            <p:cNvSpPr/>
            <p:nvPr/>
          </p:nvSpPr>
          <p:spPr>
            <a:xfrm>
              <a:off x="960" y="3888"/>
              <a:ext cx="28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2438400" y="5105400"/>
            <a:ext cx="6705600" cy="1327150"/>
            <a:chOff x="3840" y="8040"/>
            <a:chExt cx="10560" cy="2090"/>
          </a:xfrm>
        </p:grpSpPr>
        <p:sp>
          <p:nvSpPr>
            <p:cNvPr id="30846" name="Text Box 126"/>
            <p:cNvSpPr txBox="1"/>
            <p:nvPr/>
          </p:nvSpPr>
          <p:spPr>
            <a:xfrm>
              <a:off x="3840" y="8160"/>
              <a:ext cx="192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I/O</a:t>
              </a:r>
              <a:endPara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960" y="8040"/>
              <a:ext cx="10440" cy="2090"/>
              <a:chOff x="3960" y="8040"/>
              <a:chExt cx="10440" cy="2090"/>
            </a:xfrm>
          </p:grpSpPr>
          <p:sp>
            <p:nvSpPr>
              <p:cNvPr id="30821" name="Text Box 101"/>
              <p:cNvSpPr txBox="1"/>
              <p:nvPr/>
            </p:nvSpPr>
            <p:spPr>
              <a:xfrm>
                <a:off x="9120" y="9120"/>
                <a:ext cx="156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DB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31" name="Text Box 111"/>
              <p:cNvSpPr txBox="1"/>
              <p:nvPr/>
            </p:nvSpPr>
            <p:spPr>
              <a:xfrm>
                <a:off x="5760" y="8160"/>
                <a:ext cx="204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DB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33" name="Text Box 113"/>
              <p:cNvSpPr txBox="1"/>
              <p:nvPr/>
            </p:nvSpPr>
            <p:spPr>
              <a:xfrm>
                <a:off x="3960" y="9120"/>
                <a:ext cx="372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DMA</a:t>
                </a:r>
                <a:r>
                  <a:rPr lang="zh-CN" altLang="en-US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方式：</a:t>
                </a:r>
                <a:endPara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35" name="Text Box 115"/>
              <p:cNvSpPr txBox="1"/>
              <p:nvPr/>
            </p:nvSpPr>
            <p:spPr>
              <a:xfrm>
                <a:off x="6840" y="9120"/>
                <a:ext cx="240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I/O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44" name="Text Box 124"/>
              <p:cNvSpPr txBox="1"/>
              <p:nvPr/>
            </p:nvSpPr>
            <p:spPr>
              <a:xfrm>
                <a:off x="11760" y="8040"/>
                <a:ext cx="1680" cy="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打入</a:t>
                </a:r>
                <a:endPara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47" name="Line 127"/>
              <p:cNvSpPr/>
              <p:nvPr/>
            </p:nvSpPr>
            <p:spPr>
              <a:xfrm>
                <a:off x="5160" y="876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848" name="Text Box 128"/>
              <p:cNvSpPr txBox="1"/>
              <p:nvPr/>
            </p:nvSpPr>
            <p:spPr>
              <a:xfrm>
                <a:off x="7320" y="8160"/>
                <a:ext cx="180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MDR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49" name="Line 129"/>
              <p:cNvSpPr/>
              <p:nvPr/>
            </p:nvSpPr>
            <p:spPr>
              <a:xfrm>
                <a:off x="8640" y="876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850" name="Text Box 130"/>
              <p:cNvSpPr txBox="1"/>
              <p:nvPr/>
            </p:nvSpPr>
            <p:spPr>
              <a:xfrm>
                <a:off x="11160" y="8160"/>
                <a:ext cx="1560" cy="9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内</a:t>
                </a:r>
                <a:endPara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51" name="Line 131"/>
              <p:cNvSpPr/>
              <p:nvPr/>
            </p:nvSpPr>
            <p:spPr>
              <a:xfrm>
                <a:off x="12000" y="8760"/>
                <a:ext cx="96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852" name="Text Box 132"/>
              <p:cNvSpPr txBox="1"/>
              <p:nvPr/>
            </p:nvSpPr>
            <p:spPr>
              <a:xfrm>
                <a:off x="12840" y="8160"/>
                <a:ext cx="156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R0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53" name="Text Box 133"/>
              <p:cNvSpPr txBox="1"/>
              <p:nvPr/>
            </p:nvSpPr>
            <p:spPr>
              <a:xfrm>
                <a:off x="9240" y="8160"/>
                <a:ext cx="180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ALU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0854" name="Line 134"/>
              <p:cNvSpPr/>
              <p:nvPr/>
            </p:nvSpPr>
            <p:spPr>
              <a:xfrm>
                <a:off x="10560" y="876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876" name="Line 156"/>
              <p:cNvSpPr/>
              <p:nvPr/>
            </p:nvSpPr>
            <p:spPr>
              <a:xfrm>
                <a:off x="6720" y="876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883" name="Line 163"/>
              <p:cNvSpPr/>
              <p:nvPr/>
            </p:nvSpPr>
            <p:spPr>
              <a:xfrm>
                <a:off x="8280" y="9720"/>
                <a:ext cx="84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30884" name="Line 164"/>
              <p:cNvSpPr/>
              <p:nvPr/>
            </p:nvSpPr>
            <p:spPr>
              <a:xfrm>
                <a:off x="10200" y="9720"/>
                <a:ext cx="84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30885" name="Text Box 165"/>
              <p:cNvSpPr txBox="1"/>
              <p:nvPr/>
            </p:nvSpPr>
            <p:spPr>
              <a:xfrm>
                <a:off x="10920" y="9120"/>
                <a:ext cx="156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M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30947" name="Group 227"/>
          <p:cNvGrpSpPr/>
          <p:nvPr/>
        </p:nvGrpSpPr>
        <p:grpSpPr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26647" name="Line 228"/>
            <p:cNvSpPr/>
            <p:nvPr/>
          </p:nvSpPr>
          <p:spPr>
            <a:xfrm flipV="1">
              <a:off x="528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8" name="Line 229"/>
            <p:cNvSpPr/>
            <p:nvPr/>
          </p:nvSpPr>
          <p:spPr>
            <a:xfrm flipV="1">
              <a:off x="1008" y="10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9" name="Line 230"/>
            <p:cNvSpPr/>
            <p:nvPr/>
          </p:nvSpPr>
          <p:spPr>
            <a:xfrm flipV="1">
              <a:off x="1344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0" name="Line 231"/>
            <p:cNvSpPr/>
            <p:nvPr/>
          </p:nvSpPr>
          <p:spPr>
            <a:xfrm flipV="1">
              <a:off x="115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1" name="Line 232"/>
            <p:cNvSpPr/>
            <p:nvPr/>
          </p:nvSpPr>
          <p:spPr>
            <a:xfrm flipV="1">
              <a:off x="76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2" name="Line 233"/>
            <p:cNvSpPr/>
            <p:nvPr/>
          </p:nvSpPr>
          <p:spPr>
            <a:xfrm flipV="1">
              <a:off x="28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3" name="Line 234"/>
            <p:cNvSpPr/>
            <p:nvPr/>
          </p:nvSpPr>
          <p:spPr>
            <a:xfrm flipV="1">
              <a:off x="163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4" name="Line 235"/>
            <p:cNvSpPr/>
            <p:nvPr/>
          </p:nvSpPr>
          <p:spPr>
            <a:xfrm flipV="1">
              <a:off x="1008" y="4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5" name="Text Box 236"/>
            <p:cNvSpPr txBox="1"/>
            <p:nvPr/>
          </p:nvSpPr>
          <p:spPr>
            <a:xfrm>
              <a:off x="0" y="2448"/>
              <a:ext cx="2064" cy="70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R0~R3      R0~R3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C     D       C     D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SP  PC    PSW  MDR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656" name="Text Box 237"/>
            <p:cNvSpPr txBox="1"/>
            <p:nvPr/>
          </p:nvSpPr>
          <p:spPr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Text Box 238"/>
            <p:cNvSpPr txBox="1"/>
            <p:nvPr/>
          </p:nvSpPr>
          <p:spPr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Line 239"/>
            <p:cNvSpPr/>
            <p:nvPr/>
          </p:nvSpPr>
          <p:spPr>
            <a:xfrm>
              <a:off x="624" y="1200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9" name="Text Box 240"/>
            <p:cNvSpPr txBox="1"/>
            <p:nvPr/>
          </p:nvSpPr>
          <p:spPr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Text Box 241"/>
            <p:cNvSpPr txBox="1"/>
            <p:nvPr/>
          </p:nvSpPr>
          <p:spPr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ALU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661" name="Line 242"/>
            <p:cNvSpPr/>
            <p:nvPr/>
          </p:nvSpPr>
          <p:spPr>
            <a:xfrm>
              <a:off x="384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6662" name="Line 243"/>
            <p:cNvSpPr/>
            <p:nvPr/>
          </p:nvSpPr>
          <p:spPr>
            <a:xfrm>
              <a:off x="1248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6663" name="Rectangle 244"/>
            <p:cNvSpPr/>
            <p:nvPr/>
          </p:nvSpPr>
          <p:spPr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Line 245"/>
            <p:cNvSpPr/>
            <p:nvPr/>
          </p:nvSpPr>
          <p:spPr>
            <a:xfrm>
              <a:off x="1008" y="480"/>
              <a:ext cx="1968" cy="0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5" name="Line 246"/>
            <p:cNvSpPr/>
            <p:nvPr/>
          </p:nvSpPr>
          <p:spPr>
            <a:xfrm>
              <a:off x="2976" y="480"/>
              <a:ext cx="0" cy="2928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26666" name="Line 247"/>
            <p:cNvSpPr/>
            <p:nvPr/>
          </p:nvSpPr>
          <p:spPr>
            <a:xfrm flipH="1">
              <a:off x="2736" y="91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67" name="Line 248"/>
            <p:cNvSpPr/>
            <p:nvPr/>
          </p:nvSpPr>
          <p:spPr>
            <a:xfrm flipH="1">
              <a:off x="2736" y="134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68" name="Line 249"/>
            <p:cNvSpPr/>
            <p:nvPr/>
          </p:nvSpPr>
          <p:spPr>
            <a:xfrm flipH="1">
              <a:off x="2736" y="17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9" name="Line 250"/>
            <p:cNvSpPr/>
            <p:nvPr/>
          </p:nvSpPr>
          <p:spPr>
            <a:xfrm flipH="1">
              <a:off x="2736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70" name="Line 251"/>
            <p:cNvSpPr/>
            <p:nvPr/>
          </p:nvSpPr>
          <p:spPr>
            <a:xfrm flipH="1">
              <a:off x="2736" y="259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71" name="Line 252"/>
            <p:cNvSpPr/>
            <p:nvPr/>
          </p:nvSpPr>
          <p:spPr>
            <a:xfrm flipH="1">
              <a:off x="2736" y="3024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72" name="Line 253"/>
            <p:cNvSpPr/>
            <p:nvPr/>
          </p:nvSpPr>
          <p:spPr>
            <a:xfrm>
              <a:off x="3744" y="192"/>
              <a:ext cx="201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3" name="Line 254"/>
            <p:cNvSpPr/>
            <p:nvPr/>
          </p:nvSpPr>
          <p:spPr>
            <a:xfrm>
              <a:off x="3744" y="576"/>
              <a:ext cx="201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4" name="Line 255"/>
            <p:cNvSpPr/>
            <p:nvPr/>
          </p:nvSpPr>
          <p:spPr>
            <a:xfrm flipH="1">
              <a:off x="3744" y="384"/>
              <a:ext cx="20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5" name="Line 256"/>
            <p:cNvSpPr/>
            <p:nvPr/>
          </p:nvSpPr>
          <p:spPr>
            <a:xfrm>
              <a:off x="4608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26676" name="Line 257"/>
            <p:cNvSpPr/>
            <p:nvPr/>
          </p:nvSpPr>
          <p:spPr>
            <a:xfrm>
              <a:off x="4752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77" name="Line 258"/>
            <p:cNvSpPr/>
            <p:nvPr/>
          </p:nvSpPr>
          <p:spPr>
            <a:xfrm>
              <a:off x="5136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78" name="Line 259"/>
            <p:cNvSpPr/>
            <p:nvPr/>
          </p:nvSpPr>
          <p:spPr>
            <a:xfrm>
              <a:off x="4896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79" name="Line 260"/>
            <p:cNvSpPr/>
            <p:nvPr/>
          </p:nvSpPr>
          <p:spPr>
            <a:xfrm>
              <a:off x="5424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680" name="Line 261"/>
            <p:cNvSpPr/>
            <p:nvPr/>
          </p:nvSpPr>
          <p:spPr>
            <a:xfrm>
              <a:off x="3888" y="912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1" name="Line 262"/>
            <p:cNvSpPr/>
            <p:nvPr/>
          </p:nvSpPr>
          <p:spPr>
            <a:xfrm flipV="1">
              <a:off x="4032" y="192"/>
              <a:ext cx="0" cy="72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82" name="Line 263"/>
            <p:cNvSpPr/>
            <p:nvPr/>
          </p:nvSpPr>
          <p:spPr>
            <a:xfrm flipH="1">
              <a:off x="3888" y="134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83" name="Line 264"/>
            <p:cNvSpPr/>
            <p:nvPr/>
          </p:nvSpPr>
          <p:spPr>
            <a:xfrm flipV="1">
              <a:off x="4128" y="38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84" name="Line 265"/>
            <p:cNvSpPr/>
            <p:nvPr/>
          </p:nvSpPr>
          <p:spPr>
            <a:xfrm>
              <a:off x="4272" y="384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6685" name="Line 266"/>
            <p:cNvSpPr/>
            <p:nvPr/>
          </p:nvSpPr>
          <p:spPr>
            <a:xfrm flipH="1">
              <a:off x="3888" y="177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86" name="Text Box 267"/>
            <p:cNvSpPr txBox="1"/>
            <p:nvPr/>
          </p:nvSpPr>
          <p:spPr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R0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7" name="Text Box 268"/>
            <p:cNvSpPr txBox="1"/>
            <p:nvPr/>
          </p:nvSpPr>
          <p:spPr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8" name="Text Box 269"/>
            <p:cNvSpPr txBox="1"/>
            <p:nvPr/>
          </p:nvSpPr>
          <p:spPr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9" name="Text Box 270"/>
            <p:cNvSpPr txBox="1"/>
            <p:nvPr/>
          </p:nvSpPr>
          <p:spPr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0" name="Text Box 271"/>
            <p:cNvSpPr txBox="1"/>
            <p:nvPr/>
          </p:nvSpPr>
          <p:spPr>
            <a:xfrm>
              <a:off x="3360" y="432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1" name="Text Box 272"/>
            <p:cNvSpPr txBox="1"/>
            <p:nvPr/>
          </p:nvSpPr>
          <p:spPr>
            <a:xfrm>
              <a:off x="1440" y="144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内总线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692" name="Text Box 273"/>
            <p:cNvSpPr txBox="1"/>
            <p:nvPr/>
          </p:nvSpPr>
          <p:spPr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3" name="Text Box 274"/>
            <p:cNvSpPr txBox="1"/>
            <p:nvPr/>
          </p:nvSpPr>
          <p:spPr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4" name="Text Box 275"/>
            <p:cNvSpPr txBox="1"/>
            <p:nvPr/>
          </p:nvSpPr>
          <p:spPr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5" name="Text Box 276"/>
            <p:cNvSpPr txBox="1"/>
            <p:nvPr/>
          </p:nvSpPr>
          <p:spPr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6" name="Text Box 277"/>
            <p:cNvSpPr txBox="1"/>
            <p:nvPr/>
          </p:nvSpPr>
          <p:spPr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7" name="Text Box 278"/>
            <p:cNvSpPr txBox="1"/>
            <p:nvPr/>
          </p:nvSpPr>
          <p:spPr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8" name="Text Box 279"/>
            <p:cNvSpPr txBox="1"/>
            <p:nvPr/>
          </p:nvSpPr>
          <p:spPr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9" name="Text Box 280"/>
            <p:cNvSpPr txBox="1"/>
            <p:nvPr/>
          </p:nvSpPr>
          <p:spPr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0" name="Text Box 281"/>
            <p:cNvSpPr txBox="1"/>
            <p:nvPr/>
          </p:nvSpPr>
          <p:spPr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1" name="Line 282"/>
            <p:cNvSpPr/>
            <p:nvPr/>
          </p:nvSpPr>
          <p:spPr>
            <a:xfrm rot="-5400000">
              <a:off x="5664" y="912"/>
              <a:ext cx="0" cy="192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6702" name="Line 283"/>
            <p:cNvSpPr/>
            <p:nvPr/>
          </p:nvSpPr>
          <p:spPr>
            <a:xfrm>
              <a:off x="5280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6703" name="Text Box 284"/>
            <p:cNvSpPr txBox="1"/>
            <p:nvPr/>
          </p:nvSpPr>
          <p:spPr>
            <a:xfrm>
              <a:off x="3360" y="48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4" name="Text Box 285"/>
            <p:cNvSpPr txBox="1"/>
            <p:nvPr/>
          </p:nvSpPr>
          <p:spPr>
            <a:xfrm>
              <a:off x="3360" y="240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5" name="Line 286"/>
            <p:cNvSpPr/>
            <p:nvPr/>
          </p:nvSpPr>
          <p:spPr>
            <a:xfrm>
              <a:off x="4416" y="576"/>
              <a:ext cx="0" cy="139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6706" name="Text Box 287"/>
            <p:cNvSpPr txBox="1"/>
            <p:nvPr/>
          </p:nvSpPr>
          <p:spPr>
            <a:xfrm>
              <a:off x="4128" y="1968"/>
              <a:ext cx="624" cy="542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控制逻辑 </a:t>
              </a:r>
              <a:endPara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79413" y="228600"/>
            <a:ext cx="18161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思考题：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6261" name="Text Box 5"/>
          <p:cNvSpPr txBox="1"/>
          <p:nvPr/>
        </p:nvSpPr>
        <p:spPr>
          <a:xfrm>
            <a:off x="379413" y="808355"/>
            <a:ext cx="3444875" cy="579438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(R2), X(PC)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2" name="Text Box 6"/>
          <p:cNvSpPr txBox="1"/>
          <p:nvPr/>
        </p:nvSpPr>
        <p:spPr>
          <a:xfrm>
            <a:off x="323850" y="1557338"/>
            <a:ext cx="8820150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just"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该指令实现按既定</a:t>
            </a:r>
            <a:r>
              <a:rPr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分别确定加数和被加数，并将结果</a:t>
            </a:r>
            <a:r>
              <a:rPr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保存于目的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地址指定的单元，请分析其涉及到的信息传送通路。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3" name="Text Box 7"/>
          <p:cNvSpPr txBox="1"/>
          <p:nvPr/>
        </p:nvSpPr>
        <p:spPr>
          <a:xfrm>
            <a:off x="171450" y="3219450"/>
            <a:ext cx="8432800" cy="1920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）指令信息的传送路径？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）地址信息的传送路径？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）数据信息的传送路径？</a:t>
            </a:r>
            <a:endParaRPr lang="zh-CN" altLang="en-US" sz="32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  <p:bldP spid="96262" grpId="0"/>
      <p:bldP spid="962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03270" y="2311400"/>
            <a:ext cx="25374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FFFF00"/>
                </a:solidFill>
              </a:rPr>
              <a:t>谢谢！</a:t>
            </a:r>
            <a:endParaRPr lang="zh-CN" altLang="en-US" sz="4800" b="1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740" y="4176395"/>
            <a:ext cx="755205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FFFF00"/>
                </a:solidFill>
              </a:rPr>
              <a:t>信息与软件工程学院</a:t>
            </a:r>
            <a:endParaRPr lang="zh-CN" altLang="en-US" sz="3200" b="1">
              <a:solidFill>
                <a:srgbClr val="FFFF00"/>
              </a:solidFill>
            </a:endParaRPr>
          </a:p>
          <a:p>
            <a:pPr algn="ctr"/>
            <a:r>
              <a:rPr lang="zh-CN" altLang="en-US" sz="3200" b="1">
                <a:solidFill>
                  <a:srgbClr val="FFFF00"/>
                </a:solidFill>
              </a:rPr>
              <a:t>吴晓华</a:t>
            </a:r>
            <a:endParaRPr lang="zh-CN" altLang="en-US" sz="3200" b="1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229" name="Group 69"/>
          <p:cNvGrpSpPr/>
          <p:nvPr/>
        </p:nvGrpSpPr>
        <p:grpSpPr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4100" name="Line 70"/>
            <p:cNvSpPr/>
            <p:nvPr/>
          </p:nvSpPr>
          <p:spPr>
            <a:xfrm flipV="1">
              <a:off x="528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1" name="Line 71"/>
            <p:cNvSpPr/>
            <p:nvPr/>
          </p:nvSpPr>
          <p:spPr>
            <a:xfrm flipV="1">
              <a:off x="1008" y="10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2" name="Line 72"/>
            <p:cNvSpPr/>
            <p:nvPr/>
          </p:nvSpPr>
          <p:spPr>
            <a:xfrm flipV="1">
              <a:off x="1344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3" name="Line 73"/>
            <p:cNvSpPr/>
            <p:nvPr/>
          </p:nvSpPr>
          <p:spPr>
            <a:xfrm flipV="1">
              <a:off x="115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4" name="Line 74"/>
            <p:cNvSpPr/>
            <p:nvPr/>
          </p:nvSpPr>
          <p:spPr>
            <a:xfrm flipV="1">
              <a:off x="76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5" name="Line 75"/>
            <p:cNvSpPr/>
            <p:nvPr/>
          </p:nvSpPr>
          <p:spPr>
            <a:xfrm flipV="1">
              <a:off x="28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6" name="Line 76"/>
            <p:cNvSpPr/>
            <p:nvPr/>
          </p:nvSpPr>
          <p:spPr>
            <a:xfrm flipV="1">
              <a:off x="163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7" name="Line 77"/>
            <p:cNvSpPr/>
            <p:nvPr/>
          </p:nvSpPr>
          <p:spPr>
            <a:xfrm flipV="1">
              <a:off x="1008" y="4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8" name="Text Box 78"/>
            <p:cNvSpPr txBox="1"/>
            <p:nvPr/>
          </p:nvSpPr>
          <p:spPr>
            <a:xfrm>
              <a:off x="0" y="2448"/>
              <a:ext cx="2064" cy="70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R0~R3      R0~R3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C     D       C     D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SP  PC    PSW  MDR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109" name="Text Box 79"/>
            <p:cNvSpPr txBox="1"/>
            <p:nvPr/>
          </p:nvSpPr>
          <p:spPr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0" name="Text Box 80"/>
            <p:cNvSpPr txBox="1"/>
            <p:nvPr/>
          </p:nvSpPr>
          <p:spPr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1" name="Line 81"/>
            <p:cNvSpPr/>
            <p:nvPr/>
          </p:nvSpPr>
          <p:spPr>
            <a:xfrm>
              <a:off x="624" y="1200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2" name="Text Box 82"/>
            <p:cNvSpPr txBox="1"/>
            <p:nvPr/>
          </p:nvSpPr>
          <p:spPr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3" name="Text Box 83"/>
            <p:cNvSpPr txBox="1"/>
            <p:nvPr/>
          </p:nvSpPr>
          <p:spPr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ALU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114" name="Line 84"/>
            <p:cNvSpPr/>
            <p:nvPr/>
          </p:nvSpPr>
          <p:spPr>
            <a:xfrm>
              <a:off x="384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4115" name="Line 85"/>
            <p:cNvSpPr/>
            <p:nvPr/>
          </p:nvSpPr>
          <p:spPr>
            <a:xfrm>
              <a:off x="1248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4116" name="Rectangle 86"/>
            <p:cNvSpPr/>
            <p:nvPr/>
          </p:nvSpPr>
          <p:spPr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7" name="Line 87"/>
            <p:cNvSpPr/>
            <p:nvPr/>
          </p:nvSpPr>
          <p:spPr>
            <a:xfrm>
              <a:off x="1008" y="480"/>
              <a:ext cx="196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8" name="Line 88"/>
            <p:cNvSpPr/>
            <p:nvPr/>
          </p:nvSpPr>
          <p:spPr>
            <a:xfrm>
              <a:off x="2976" y="480"/>
              <a:ext cx="0" cy="292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4119" name="Line 89"/>
            <p:cNvSpPr/>
            <p:nvPr/>
          </p:nvSpPr>
          <p:spPr>
            <a:xfrm flipH="1">
              <a:off x="2736" y="91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0" name="Line 90"/>
            <p:cNvSpPr/>
            <p:nvPr/>
          </p:nvSpPr>
          <p:spPr>
            <a:xfrm flipH="1">
              <a:off x="2736" y="134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1" name="Line 91"/>
            <p:cNvSpPr/>
            <p:nvPr/>
          </p:nvSpPr>
          <p:spPr>
            <a:xfrm flipH="1">
              <a:off x="2736" y="17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22" name="Line 92"/>
            <p:cNvSpPr/>
            <p:nvPr/>
          </p:nvSpPr>
          <p:spPr>
            <a:xfrm flipH="1">
              <a:off x="2736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3" name="Line 93"/>
            <p:cNvSpPr/>
            <p:nvPr/>
          </p:nvSpPr>
          <p:spPr>
            <a:xfrm flipH="1">
              <a:off x="2736" y="259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4" name="Line 94"/>
            <p:cNvSpPr/>
            <p:nvPr/>
          </p:nvSpPr>
          <p:spPr>
            <a:xfrm flipH="1">
              <a:off x="2736" y="3024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5" name="Line 95"/>
            <p:cNvSpPr/>
            <p:nvPr/>
          </p:nvSpPr>
          <p:spPr>
            <a:xfrm>
              <a:off x="3744" y="192"/>
              <a:ext cx="201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6" name="Line 96"/>
            <p:cNvSpPr/>
            <p:nvPr/>
          </p:nvSpPr>
          <p:spPr>
            <a:xfrm>
              <a:off x="3744" y="576"/>
              <a:ext cx="201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7" name="Line 97"/>
            <p:cNvSpPr/>
            <p:nvPr/>
          </p:nvSpPr>
          <p:spPr>
            <a:xfrm flipH="1">
              <a:off x="3744" y="384"/>
              <a:ext cx="20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8" name="Line 98"/>
            <p:cNvSpPr/>
            <p:nvPr/>
          </p:nvSpPr>
          <p:spPr>
            <a:xfrm>
              <a:off x="4608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4129" name="Line 99"/>
            <p:cNvSpPr/>
            <p:nvPr/>
          </p:nvSpPr>
          <p:spPr>
            <a:xfrm>
              <a:off x="4752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0" name="Line 100"/>
            <p:cNvSpPr/>
            <p:nvPr/>
          </p:nvSpPr>
          <p:spPr>
            <a:xfrm>
              <a:off x="5136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1" name="Line 101"/>
            <p:cNvSpPr/>
            <p:nvPr/>
          </p:nvSpPr>
          <p:spPr>
            <a:xfrm>
              <a:off x="4896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2" name="Line 102"/>
            <p:cNvSpPr/>
            <p:nvPr/>
          </p:nvSpPr>
          <p:spPr>
            <a:xfrm>
              <a:off x="5424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3" name="Line 103"/>
            <p:cNvSpPr/>
            <p:nvPr/>
          </p:nvSpPr>
          <p:spPr>
            <a:xfrm>
              <a:off x="3888" y="912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4" name="Line 104"/>
            <p:cNvSpPr/>
            <p:nvPr/>
          </p:nvSpPr>
          <p:spPr>
            <a:xfrm flipV="1">
              <a:off x="4032" y="192"/>
              <a:ext cx="0" cy="72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5" name="Line 105"/>
            <p:cNvSpPr/>
            <p:nvPr/>
          </p:nvSpPr>
          <p:spPr>
            <a:xfrm flipH="1">
              <a:off x="3888" y="134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6" name="Line 106"/>
            <p:cNvSpPr/>
            <p:nvPr/>
          </p:nvSpPr>
          <p:spPr>
            <a:xfrm flipV="1">
              <a:off x="4128" y="38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7" name="Line 107"/>
            <p:cNvSpPr/>
            <p:nvPr/>
          </p:nvSpPr>
          <p:spPr>
            <a:xfrm>
              <a:off x="4272" y="384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138" name="Line 108"/>
            <p:cNvSpPr/>
            <p:nvPr/>
          </p:nvSpPr>
          <p:spPr>
            <a:xfrm flipH="1">
              <a:off x="3888" y="177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9" name="Text Box 109"/>
            <p:cNvSpPr txBox="1"/>
            <p:nvPr/>
          </p:nvSpPr>
          <p:spPr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R0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0" name="Text Box 110"/>
            <p:cNvSpPr txBox="1"/>
            <p:nvPr/>
          </p:nvSpPr>
          <p:spPr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1" name="Text Box 111"/>
            <p:cNvSpPr txBox="1"/>
            <p:nvPr/>
          </p:nvSpPr>
          <p:spPr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2" name="Text Box 112"/>
            <p:cNvSpPr txBox="1"/>
            <p:nvPr/>
          </p:nvSpPr>
          <p:spPr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3" name="Text Box 113"/>
            <p:cNvSpPr txBox="1"/>
            <p:nvPr/>
          </p:nvSpPr>
          <p:spPr>
            <a:xfrm>
              <a:off x="3360" y="432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4" name="Text Box 114"/>
            <p:cNvSpPr txBox="1"/>
            <p:nvPr/>
          </p:nvSpPr>
          <p:spPr>
            <a:xfrm>
              <a:off x="1440" y="144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内总线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145" name="Text Box 115"/>
            <p:cNvSpPr txBox="1"/>
            <p:nvPr/>
          </p:nvSpPr>
          <p:spPr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6" name="Text Box 116"/>
            <p:cNvSpPr txBox="1"/>
            <p:nvPr/>
          </p:nvSpPr>
          <p:spPr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7" name="Text Box 117"/>
            <p:cNvSpPr txBox="1"/>
            <p:nvPr/>
          </p:nvSpPr>
          <p:spPr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8" name="Text Box 118"/>
            <p:cNvSpPr txBox="1"/>
            <p:nvPr/>
          </p:nvSpPr>
          <p:spPr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9" name="Text Box 119"/>
            <p:cNvSpPr txBox="1"/>
            <p:nvPr/>
          </p:nvSpPr>
          <p:spPr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0" name="Text Box 120"/>
            <p:cNvSpPr txBox="1"/>
            <p:nvPr/>
          </p:nvSpPr>
          <p:spPr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1" name="Text Box 121"/>
            <p:cNvSpPr txBox="1"/>
            <p:nvPr/>
          </p:nvSpPr>
          <p:spPr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2" name="Text Box 122"/>
            <p:cNvSpPr txBox="1"/>
            <p:nvPr/>
          </p:nvSpPr>
          <p:spPr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3" name="Text Box 123"/>
            <p:cNvSpPr txBox="1"/>
            <p:nvPr/>
          </p:nvSpPr>
          <p:spPr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4" name="Line 124"/>
            <p:cNvSpPr/>
            <p:nvPr/>
          </p:nvSpPr>
          <p:spPr>
            <a:xfrm rot="-5400000">
              <a:off x="5664" y="912"/>
              <a:ext cx="0" cy="192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55" name="Line 125"/>
            <p:cNvSpPr/>
            <p:nvPr/>
          </p:nvSpPr>
          <p:spPr>
            <a:xfrm>
              <a:off x="5280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56" name="Text Box 126"/>
            <p:cNvSpPr txBox="1"/>
            <p:nvPr/>
          </p:nvSpPr>
          <p:spPr>
            <a:xfrm>
              <a:off x="3360" y="48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7" name="Text Box 127"/>
            <p:cNvSpPr txBox="1"/>
            <p:nvPr/>
          </p:nvSpPr>
          <p:spPr>
            <a:xfrm>
              <a:off x="3360" y="240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8" name="Line 128"/>
            <p:cNvSpPr/>
            <p:nvPr/>
          </p:nvSpPr>
          <p:spPr>
            <a:xfrm>
              <a:off x="4416" y="576"/>
              <a:ext cx="0" cy="139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4159" name="Text Box 129"/>
            <p:cNvSpPr txBox="1"/>
            <p:nvPr/>
          </p:nvSpPr>
          <p:spPr>
            <a:xfrm>
              <a:off x="4128" y="1968"/>
              <a:ext cx="624" cy="542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控制逻辑 </a:t>
              </a:r>
              <a:endPara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0" name="Text Box 162"/>
          <p:cNvSpPr txBox="1"/>
          <p:nvPr/>
        </p:nvSpPr>
        <p:spPr>
          <a:xfrm>
            <a:off x="0" y="0"/>
            <a:ext cx="18002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8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3-43</a:t>
            </a:r>
            <a:endParaRPr lang="zh-CN" altLang="en-US" sz="2800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641" name="Text Box 161"/>
          <p:cNvSpPr txBox="1"/>
          <p:nvPr/>
        </p:nvSpPr>
        <p:spPr>
          <a:xfrm>
            <a:off x="0" y="5697538"/>
            <a:ext cx="73152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为内部数据传送通路的中心；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7" name="Text Box 102"/>
          <p:cNvSpPr txBox="1"/>
          <p:nvPr/>
        </p:nvSpPr>
        <p:spPr>
          <a:xfrm>
            <a:off x="685800" y="1787525"/>
            <a:ext cx="1676400" cy="4572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ALU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" y="796290"/>
            <a:ext cx="2860675" cy="4432935"/>
          </a:xfrm>
          <a:prstGeom prst="rect">
            <a:avLst/>
          </a:prstGeom>
          <a:noFill/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560" y="993775"/>
            <a:ext cx="3190240" cy="4235450"/>
          </a:xfrm>
          <a:prstGeom prst="rect">
            <a:avLst/>
          </a:prstGeom>
        </p:spPr>
      </p:pic>
      <p:sp>
        <p:nvSpPr>
          <p:cNvPr id="20642" name="Text Box 162"/>
          <p:cNvSpPr txBox="1"/>
          <p:nvPr/>
        </p:nvSpPr>
        <p:spPr>
          <a:xfrm>
            <a:off x="5812155" y="5697855"/>
            <a:ext cx="2667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分立寄存器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643" name="Text Box 163"/>
          <p:cNvSpPr txBox="1"/>
          <p:nvPr/>
        </p:nvSpPr>
        <p:spPr>
          <a:xfrm>
            <a:off x="0" y="6307455"/>
            <a:ext cx="76962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内总线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采用单向数据总线；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640" name="Text Box 160"/>
          <p:cNvSpPr txBox="1"/>
          <p:nvPr/>
        </p:nvSpPr>
        <p:spPr>
          <a:xfrm>
            <a:off x="-10795" y="5229225"/>
            <a:ext cx="32004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  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组成特点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Line 87"/>
          <p:cNvSpPr/>
          <p:nvPr/>
        </p:nvSpPr>
        <p:spPr>
          <a:xfrm>
            <a:off x="1676400" y="630555"/>
            <a:ext cx="3124200" cy="0"/>
          </a:xfrm>
          <a:prstGeom prst="line">
            <a:avLst/>
          </a:prstGeom>
          <a:ln w="762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Line 88"/>
          <p:cNvSpPr/>
          <p:nvPr/>
        </p:nvSpPr>
        <p:spPr>
          <a:xfrm>
            <a:off x="4707890" y="628015"/>
            <a:ext cx="0" cy="4648200"/>
          </a:xfrm>
          <a:prstGeom prst="line">
            <a:avLst/>
          </a:prstGeom>
          <a:ln w="76200" cap="flat" cmpd="sng">
            <a:solidFill>
              <a:srgbClr val="FFFF99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6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20641" grpId="0"/>
      <p:bldP spid="147" grpId="0" bldLvl="0" animBg="1"/>
      <p:bldP spid="20642" grpId="0"/>
      <p:bldP spid="20643" grpId="0"/>
      <p:bldP spid="20640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229" name="Group 69"/>
          <p:cNvGrpSpPr/>
          <p:nvPr/>
        </p:nvGrpSpPr>
        <p:grpSpPr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4100" name="Line 70"/>
            <p:cNvSpPr/>
            <p:nvPr/>
          </p:nvSpPr>
          <p:spPr>
            <a:xfrm flipV="1">
              <a:off x="528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1" name="Line 71"/>
            <p:cNvSpPr/>
            <p:nvPr/>
          </p:nvSpPr>
          <p:spPr>
            <a:xfrm flipV="1">
              <a:off x="1008" y="10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2" name="Line 72"/>
            <p:cNvSpPr/>
            <p:nvPr/>
          </p:nvSpPr>
          <p:spPr>
            <a:xfrm flipV="1">
              <a:off x="1344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3" name="Line 73"/>
            <p:cNvSpPr/>
            <p:nvPr/>
          </p:nvSpPr>
          <p:spPr>
            <a:xfrm flipV="1">
              <a:off x="115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4" name="Line 74"/>
            <p:cNvSpPr/>
            <p:nvPr/>
          </p:nvSpPr>
          <p:spPr>
            <a:xfrm flipV="1">
              <a:off x="76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5" name="Line 75"/>
            <p:cNvSpPr/>
            <p:nvPr/>
          </p:nvSpPr>
          <p:spPr>
            <a:xfrm flipV="1">
              <a:off x="28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6" name="Line 76"/>
            <p:cNvSpPr/>
            <p:nvPr/>
          </p:nvSpPr>
          <p:spPr>
            <a:xfrm flipV="1">
              <a:off x="163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7" name="Line 77"/>
            <p:cNvSpPr/>
            <p:nvPr/>
          </p:nvSpPr>
          <p:spPr>
            <a:xfrm flipV="1">
              <a:off x="1008" y="4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8" name="Text Box 78"/>
            <p:cNvSpPr txBox="1"/>
            <p:nvPr/>
          </p:nvSpPr>
          <p:spPr>
            <a:xfrm>
              <a:off x="0" y="2448"/>
              <a:ext cx="2064" cy="70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R0~R3      R0~R3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C     D       C     D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SP  PC    PSW  MDR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109" name="Text Box 79"/>
            <p:cNvSpPr txBox="1"/>
            <p:nvPr/>
          </p:nvSpPr>
          <p:spPr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0" name="Text Box 80"/>
            <p:cNvSpPr txBox="1"/>
            <p:nvPr/>
          </p:nvSpPr>
          <p:spPr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1" name="Line 81"/>
            <p:cNvSpPr/>
            <p:nvPr/>
          </p:nvSpPr>
          <p:spPr>
            <a:xfrm>
              <a:off x="624" y="1200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2" name="Text Box 82"/>
            <p:cNvSpPr txBox="1"/>
            <p:nvPr/>
          </p:nvSpPr>
          <p:spPr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3" name="Text Box 83"/>
            <p:cNvSpPr txBox="1"/>
            <p:nvPr/>
          </p:nvSpPr>
          <p:spPr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ALU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114" name="Line 84"/>
            <p:cNvSpPr/>
            <p:nvPr/>
          </p:nvSpPr>
          <p:spPr>
            <a:xfrm>
              <a:off x="384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4115" name="Line 85"/>
            <p:cNvSpPr/>
            <p:nvPr/>
          </p:nvSpPr>
          <p:spPr>
            <a:xfrm>
              <a:off x="1248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4116" name="Rectangle 86"/>
            <p:cNvSpPr/>
            <p:nvPr/>
          </p:nvSpPr>
          <p:spPr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7" name="Line 87"/>
            <p:cNvSpPr/>
            <p:nvPr/>
          </p:nvSpPr>
          <p:spPr>
            <a:xfrm>
              <a:off x="1008" y="480"/>
              <a:ext cx="1968" cy="0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8" name="Line 88"/>
            <p:cNvSpPr/>
            <p:nvPr/>
          </p:nvSpPr>
          <p:spPr>
            <a:xfrm>
              <a:off x="2976" y="480"/>
              <a:ext cx="0" cy="2928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4119" name="Line 89"/>
            <p:cNvSpPr/>
            <p:nvPr/>
          </p:nvSpPr>
          <p:spPr>
            <a:xfrm flipH="1">
              <a:off x="2736" y="91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0" name="Line 90"/>
            <p:cNvSpPr/>
            <p:nvPr/>
          </p:nvSpPr>
          <p:spPr>
            <a:xfrm flipH="1">
              <a:off x="2736" y="134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1" name="Line 91"/>
            <p:cNvSpPr/>
            <p:nvPr/>
          </p:nvSpPr>
          <p:spPr>
            <a:xfrm flipH="1">
              <a:off x="2736" y="17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22" name="Line 92"/>
            <p:cNvSpPr/>
            <p:nvPr/>
          </p:nvSpPr>
          <p:spPr>
            <a:xfrm flipH="1">
              <a:off x="2736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3" name="Line 93"/>
            <p:cNvSpPr/>
            <p:nvPr/>
          </p:nvSpPr>
          <p:spPr>
            <a:xfrm flipH="1">
              <a:off x="2736" y="259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4" name="Line 94"/>
            <p:cNvSpPr/>
            <p:nvPr/>
          </p:nvSpPr>
          <p:spPr>
            <a:xfrm flipH="1">
              <a:off x="2736" y="3024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25" name="Line 95"/>
            <p:cNvSpPr/>
            <p:nvPr/>
          </p:nvSpPr>
          <p:spPr>
            <a:xfrm>
              <a:off x="3744" y="192"/>
              <a:ext cx="201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6" name="Line 96"/>
            <p:cNvSpPr/>
            <p:nvPr/>
          </p:nvSpPr>
          <p:spPr>
            <a:xfrm>
              <a:off x="3744" y="576"/>
              <a:ext cx="201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7" name="Line 97"/>
            <p:cNvSpPr/>
            <p:nvPr/>
          </p:nvSpPr>
          <p:spPr>
            <a:xfrm flipH="1">
              <a:off x="3744" y="384"/>
              <a:ext cx="20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8" name="Line 98"/>
            <p:cNvSpPr/>
            <p:nvPr/>
          </p:nvSpPr>
          <p:spPr>
            <a:xfrm>
              <a:off x="4608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4129" name="Line 99"/>
            <p:cNvSpPr/>
            <p:nvPr/>
          </p:nvSpPr>
          <p:spPr>
            <a:xfrm>
              <a:off x="4752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0" name="Line 100"/>
            <p:cNvSpPr/>
            <p:nvPr/>
          </p:nvSpPr>
          <p:spPr>
            <a:xfrm>
              <a:off x="5136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1" name="Line 101"/>
            <p:cNvSpPr/>
            <p:nvPr/>
          </p:nvSpPr>
          <p:spPr>
            <a:xfrm>
              <a:off x="4896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2" name="Line 102"/>
            <p:cNvSpPr/>
            <p:nvPr/>
          </p:nvSpPr>
          <p:spPr>
            <a:xfrm>
              <a:off x="5424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33" name="Line 103"/>
            <p:cNvSpPr/>
            <p:nvPr/>
          </p:nvSpPr>
          <p:spPr>
            <a:xfrm>
              <a:off x="3888" y="912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4" name="Line 104"/>
            <p:cNvSpPr/>
            <p:nvPr/>
          </p:nvSpPr>
          <p:spPr>
            <a:xfrm flipV="1">
              <a:off x="4032" y="192"/>
              <a:ext cx="0" cy="72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5" name="Line 105"/>
            <p:cNvSpPr/>
            <p:nvPr/>
          </p:nvSpPr>
          <p:spPr>
            <a:xfrm flipH="1">
              <a:off x="3888" y="134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6" name="Line 106"/>
            <p:cNvSpPr/>
            <p:nvPr/>
          </p:nvSpPr>
          <p:spPr>
            <a:xfrm flipV="1">
              <a:off x="4128" y="38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7" name="Line 107"/>
            <p:cNvSpPr/>
            <p:nvPr/>
          </p:nvSpPr>
          <p:spPr>
            <a:xfrm>
              <a:off x="4272" y="384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138" name="Line 108"/>
            <p:cNvSpPr/>
            <p:nvPr/>
          </p:nvSpPr>
          <p:spPr>
            <a:xfrm flipH="1">
              <a:off x="3888" y="177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39" name="Text Box 109"/>
            <p:cNvSpPr txBox="1"/>
            <p:nvPr/>
          </p:nvSpPr>
          <p:spPr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R0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0" name="Text Box 110"/>
            <p:cNvSpPr txBox="1"/>
            <p:nvPr/>
          </p:nvSpPr>
          <p:spPr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1" name="Text Box 111"/>
            <p:cNvSpPr txBox="1"/>
            <p:nvPr/>
          </p:nvSpPr>
          <p:spPr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2" name="Text Box 112"/>
            <p:cNvSpPr txBox="1"/>
            <p:nvPr/>
          </p:nvSpPr>
          <p:spPr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3" name="Text Box 113"/>
            <p:cNvSpPr txBox="1"/>
            <p:nvPr/>
          </p:nvSpPr>
          <p:spPr>
            <a:xfrm>
              <a:off x="3360" y="432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4" name="Text Box 114"/>
            <p:cNvSpPr txBox="1"/>
            <p:nvPr/>
          </p:nvSpPr>
          <p:spPr>
            <a:xfrm>
              <a:off x="1440" y="144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内总线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145" name="Text Box 115"/>
            <p:cNvSpPr txBox="1"/>
            <p:nvPr/>
          </p:nvSpPr>
          <p:spPr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6" name="Text Box 116"/>
            <p:cNvSpPr txBox="1"/>
            <p:nvPr/>
          </p:nvSpPr>
          <p:spPr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7" name="Text Box 117"/>
            <p:cNvSpPr txBox="1"/>
            <p:nvPr/>
          </p:nvSpPr>
          <p:spPr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8" name="Text Box 118"/>
            <p:cNvSpPr txBox="1"/>
            <p:nvPr/>
          </p:nvSpPr>
          <p:spPr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9" name="Text Box 119"/>
            <p:cNvSpPr txBox="1"/>
            <p:nvPr/>
          </p:nvSpPr>
          <p:spPr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0" name="Text Box 120"/>
            <p:cNvSpPr txBox="1"/>
            <p:nvPr/>
          </p:nvSpPr>
          <p:spPr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1" name="Text Box 121"/>
            <p:cNvSpPr txBox="1"/>
            <p:nvPr/>
          </p:nvSpPr>
          <p:spPr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2" name="Text Box 122"/>
            <p:cNvSpPr txBox="1"/>
            <p:nvPr/>
          </p:nvSpPr>
          <p:spPr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3" name="Text Box 123"/>
            <p:cNvSpPr txBox="1"/>
            <p:nvPr/>
          </p:nvSpPr>
          <p:spPr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4" name="Line 124"/>
            <p:cNvSpPr/>
            <p:nvPr/>
          </p:nvSpPr>
          <p:spPr>
            <a:xfrm rot="-5400000">
              <a:off x="5664" y="912"/>
              <a:ext cx="0" cy="192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55" name="Line 125"/>
            <p:cNvSpPr/>
            <p:nvPr/>
          </p:nvSpPr>
          <p:spPr>
            <a:xfrm>
              <a:off x="5280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56" name="Text Box 126"/>
            <p:cNvSpPr txBox="1"/>
            <p:nvPr/>
          </p:nvSpPr>
          <p:spPr>
            <a:xfrm>
              <a:off x="3360" y="48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7" name="Text Box 127"/>
            <p:cNvSpPr txBox="1"/>
            <p:nvPr/>
          </p:nvSpPr>
          <p:spPr>
            <a:xfrm>
              <a:off x="3360" y="240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58" name="Line 128"/>
            <p:cNvSpPr/>
            <p:nvPr/>
          </p:nvSpPr>
          <p:spPr>
            <a:xfrm>
              <a:off x="4416" y="576"/>
              <a:ext cx="0" cy="139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4159" name="Text Box 129"/>
            <p:cNvSpPr txBox="1"/>
            <p:nvPr/>
          </p:nvSpPr>
          <p:spPr>
            <a:xfrm>
              <a:off x="4128" y="1968"/>
              <a:ext cx="624" cy="542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控制逻辑 </a:t>
              </a:r>
              <a:endPara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9385" y="796290"/>
            <a:ext cx="2860675" cy="4432935"/>
          </a:xfrm>
          <a:prstGeom prst="rect">
            <a:avLst/>
          </a:prstGeom>
          <a:noFill/>
          <a:ln w="57150" cap="sq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560" y="993775"/>
            <a:ext cx="3190240" cy="4235450"/>
          </a:xfrm>
          <a:prstGeom prst="rect">
            <a:avLst/>
          </a:prstGeom>
        </p:spPr>
      </p:pic>
      <p:sp>
        <p:nvSpPr>
          <p:cNvPr id="20640" name="Text Box 160"/>
          <p:cNvSpPr txBox="1"/>
          <p:nvPr/>
        </p:nvSpPr>
        <p:spPr>
          <a:xfrm>
            <a:off x="0" y="-10795"/>
            <a:ext cx="32004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组成特点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78" name="Text Box 74"/>
          <p:cNvSpPr txBox="1"/>
          <p:nvPr/>
        </p:nvSpPr>
        <p:spPr>
          <a:xfrm>
            <a:off x="0" y="5226050"/>
            <a:ext cx="3733800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与系统总线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的连接通过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实现。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79" name="Text Box 75"/>
          <p:cNvSpPr txBox="1"/>
          <p:nvPr/>
        </p:nvSpPr>
        <p:spPr>
          <a:xfrm>
            <a:off x="3048000" y="5638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81" name="Text Box 77"/>
          <p:cNvSpPr txBox="1"/>
          <p:nvPr/>
        </p:nvSpPr>
        <p:spPr>
          <a:xfrm>
            <a:off x="4267200" y="533400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输入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1584" name="Group 80"/>
          <p:cNvGrpSpPr/>
          <p:nvPr/>
        </p:nvGrpSpPr>
        <p:grpSpPr>
          <a:xfrm>
            <a:off x="3886200" y="5791200"/>
            <a:ext cx="381000" cy="457200"/>
            <a:chOff x="2544" y="3648"/>
            <a:chExt cx="240" cy="288"/>
          </a:xfrm>
        </p:grpSpPr>
        <p:sp>
          <p:nvSpPr>
            <p:cNvPr id="18512" name="Line 78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513" name="Line 79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21585" name="Group 81"/>
          <p:cNvGrpSpPr/>
          <p:nvPr/>
        </p:nvGrpSpPr>
        <p:grpSpPr>
          <a:xfrm>
            <a:off x="5257800" y="5410200"/>
            <a:ext cx="381000" cy="457200"/>
            <a:chOff x="2544" y="3648"/>
            <a:chExt cx="240" cy="288"/>
          </a:xfrm>
        </p:grpSpPr>
        <p:sp>
          <p:nvSpPr>
            <p:cNvPr id="18510" name="Line 82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511" name="Line 83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1588" name="Text Box 84"/>
          <p:cNvSpPr txBox="1"/>
          <p:nvPr/>
        </p:nvSpPr>
        <p:spPr>
          <a:xfrm>
            <a:off x="5638800" y="5867400"/>
            <a:ext cx="327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输出至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89" name="Text Box 85"/>
          <p:cNvSpPr txBox="1"/>
          <p:nvPr/>
        </p:nvSpPr>
        <p:spPr>
          <a:xfrm>
            <a:off x="5638800" y="6278563"/>
            <a:ext cx="3276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输出至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门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90" name="Text Box 86"/>
          <p:cNvSpPr txBox="1"/>
          <p:nvPr/>
        </p:nvSpPr>
        <p:spPr>
          <a:xfrm>
            <a:off x="4267200" y="6019800"/>
            <a:ext cx="2819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1591" name="Group 87"/>
          <p:cNvGrpSpPr/>
          <p:nvPr/>
        </p:nvGrpSpPr>
        <p:grpSpPr>
          <a:xfrm>
            <a:off x="5257800" y="6172200"/>
            <a:ext cx="381000" cy="457200"/>
            <a:chOff x="2544" y="3648"/>
            <a:chExt cx="240" cy="288"/>
          </a:xfrm>
        </p:grpSpPr>
        <p:sp>
          <p:nvSpPr>
            <p:cNvPr id="18508" name="Line 88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509" name="Line 89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1594" name="Text Box 90"/>
          <p:cNvSpPr txBox="1"/>
          <p:nvPr/>
        </p:nvSpPr>
        <p:spPr>
          <a:xfrm>
            <a:off x="5562600" y="4953000"/>
            <a:ext cx="327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从内总线输入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95" name="Text Box 91"/>
          <p:cNvSpPr txBox="1"/>
          <p:nvPr/>
        </p:nvSpPr>
        <p:spPr>
          <a:xfrm>
            <a:off x="5562600" y="5410200"/>
            <a:ext cx="327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96" name="Text Box 92"/>
          <p:cNvSpPr txBox="1"/>
          <p:nvPr/>
        </p:nvSpPr>
        <p:spPr>
          <a:xfrm>
            <a:off x="7924800" y="49530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打入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97" name="Text Box 93"/>
          <p:cNvSpPr txBox="1"/>
          <p:nvPr/>
        </p:nvSpPr>
        <p:spPr>
          <a:xfrm>
            <a:off x="7315200" y="54102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置入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/>
      <p:bldP spid="5" grpId="0" animBg="1"/>
      <p:bldP spid="21579" grpId="0"/>
      <p:bldP spid="21581" grpId="0"/>
      <p:bldP spid="21594" grpId="0"/>
      <p:bldP spid="21595" grpId="0"/>
      <p:bldP spid="21596" grpId="0"/>
      <p:bldP spid="21597" grpId="0"/>
      <p:bldP spid="21590" grpId="0"/>
      <p:bldP spid="21588" grpId="0"/>
      <p:bldP spid="215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03" name="Text Box 75"/>
          <p:cNvSpPr txBox="1"/>
          <p:nvPr/>
        </p:nvSpPr>
        <p:spPr>
          <a:xfrm>
            <a:off x="0" y="5181600"/>
            <a:ext cx="480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各类信息传送途径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611" name="Text Box 83"/>
          <p:cNvSpPr txBox="1"/>
          <p:nvPr/>
        </p:nvSpPr>
        <p:spPr>
          <a:xfrm>
            <a:off x="2743200" y="57912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612" name="Text Box 84"/>
          <p:cNvSpPr txBox="1"/>
          <p:nvPr/>
        </p:nvSpPr>
        <p:spPr>
          <a:xfrm>
            <a:off x="-304800" y="57912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）指令信息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619" name="Text Box 91"/>
          <p:cNvSpPr txBox="1"/>
          <p:nvPr/>
        </p:nvSpPr>
        <p:spPr>
          <a:xfrm>
            <a:off x="4800600" y="5638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置入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620" name="Line 92"/>
          <p:cNvSpPr/>
          <p:nvPr/>
        </p:nvSpPr>
        <p:spPr>
          <a:xfrm>
            <a:off x="3276600" y="6172200"/>
            <a:ext cx="838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621" name="Text Box 93"/>
          <p:cNvSpPr txBox="1"/>
          <p:nvPr/>
        </p:nvSpPr>
        <p:spPr>
          <a:xfrm>
            <a:off x="4191000" y="57912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622" name="Line 94"/>
          <p:cNvSpPr/>
          <p:nvPr/>
        </p:nvSpPr>
        <p:spPr>
          <a:xfrm>
            <a:off x="4953000" y="6172200"/>
            <a:ext cx="838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623" name="Text Box 95"/>
          <p:cNvSpPr txBox="1"/>
          <p:nvPr/>
        </p:nvSpPr>
        <p:spPr>
          <a:xfrm>
            <a:off x="5867400" y="57912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466" name="Line 4"/>
          <p:cNvSpPr/>
          <p:nvPr/>
        </p:nvSpPr>
        <p:spPr>
          <a:xfrm flipV="1">
            <a:off x="8382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7" name="Line 5"/>
          <p:cNvSpPr/>
          <p:nvPr/>
        </p:nvSpPr>
        <p:spPr>
          <a:xfrm flipV="1">
            <a:off x="1600200" y="144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8" name="Line 6"/>
          <p:cNvSpPr/>
          <p:nvPr/>
        </p:nvSpPr>
        <p:spPr>
          <a:xfrm flipV="1">
            <a:off x="21336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9" name="Line 7"/>
          <p:cNvSpPr/>
          <p:nvPr/>
        </p:nvSpPr>
        <p:spPr>
          <a:xfrm flipV="1">
            <a:off x="1828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0" name="Line 8"/>
          <p:cNvSpPr/>
          <p:nvPr/>
        </p:nvSpPr>
        <p:spPr>
          <a:xfrm flipV="1">
            <a:off x="1219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1" name="Line 9"/>
          <p:cNvSpPr/>
          <p:nvPr/>
        </p:nvSpPr>
        <p:spPr>
          <a:xfrm flipV="1">
            <a:off x="457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2" name="Line 10"/>
          <p:cNvSpPr/>
          <p:nvPr/>
        </p:nvSpPr>
        <p:spPr>
          <a:xfrm flipV="1">
            <a:off x="2590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3" name="Line 11"/>
          <p:cNvSpPr/>
          <p:nvPr/>
        </p:nvSpPr>
        <p:spPr>
          <a:xfrm flipV="1">
            <a:off x="1600200" y="6096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4" name="Text Box 12"/>
          <p:cNvSpPr txBox="1"/>
          <p:nvPr/>
        </p:nvSpPr>
        <p:spPr>
          <a:xfrm>
            <a:off x="0" y="3733800"/>
            <a:ext cx="3276600" cy="122174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75" name="Text Box 13"/>
          <p:cNvSpPr txBox="1"/>
          <p:nvPr/>
        </p:nvSpPr>
        <p:spPr>
          <a:xfrm>
            <a:off x="3048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6" name="Text Box 14"/>
          <p:cNvSpPr txBox="1"/>
          <p:nvPr/>
        </p:nvSpPr>
        <p:spPr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7" name="Line 15"/>
          <p:cNvSpPr/>
          <p:nvPr/>
        </p:nvSpPr>
        <p:spPr>
          <a:xfrm>
            <a:off x="990600" y="1752600"/>
            <a:ext cx="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8" name="Line 16"/>
          <p:cNvSpPr/>
          <p:nvPr/>
        </p:nvSpPr>
        <p:spPr>
          <a:xfrm>
            <a:off x="990600" y="17526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9" name="Line 17"/>
          <p:cNvSpPr/>
          <p:nvPr/>
        </p:nvSpPr>
        <p:spPr>
          <a:xfrm flipH="1">
            <a:off x="381000" y="1752600"/>
            <a:ext cx="60960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0" name="Line 18"/>
          <p:cNvSpPr/>
          <p:nvPr/>
        </p:nvSpPr>
        <p:spPr>
          <a:xfrm>
            <a:off x="2133600" y="1752600"/>
            <a:ext cx="53340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1" name="Line 19"/>
          <p:cNvSpPr/>
          <p:nvPr/>
        </p:nvSpPr>
        <p:spPr>
          <a:xfrm>
            <a:off x="1752600" y="2286000"/>
            <a:ext cx="914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2" name="Line 20"/>
          <p:cNvSpPr/>
          <p:nvPr/>
        </p:nvSpPr>
        <p:spPr>
          <a:xfrm flipV="1">
            <a:off x="1295400" y="2133600"/>
            <a:ext cx="228600" cy="152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3" name="Line 21"/>
          <p:cNvSpPr/>
          <p:nvPr/>
        </p:nvSpPr>
        <p:spPr>
          <a:xfrm>
            <a:off x="1524000" y="2133600"/>
            <a:ext cx="228600" cy="152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4" name="Line 22"/>
          <p:cNvSpPr/>
          <p:nvPr/>
        </p:nvSpPr>
        <p:spPr>
          <a:xfrm>
            <a:off x="381000" y="2286000"/>
            <a:ext cx="914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85" name="Text Box 23"/>
          <p:cNvSpPr txBox="1"/>
          <p:nvPr/>
        </p:nvSpPr>
        <p:spPr>
          <a:xfrm>
            <a:off x="16764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6" name="Text Box 24"/>
          <p:cNvSpPr txBox="1"/>
          <p:nvPr/>
        </p:nvSpPr>
        <p:spPr>
          <a:xfrm>
            <a:off x="1066800" y="1752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87" name="Line 25"/>
          <p:cNvSpPr/>
          <p:nvPr/>
        </p:nvSpPr>
        <p:spPr>
          <a:xfrm>
            <a:off x="6096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488" name="Line 26"/>
          <p:cNvSpPr/>
          <p:nvPr/>
        </p:nvSpPr>
        <p:spPr>
          <a:xfrm>
            <a:off x="19812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9489" name="Rectangle 28"/>
          <p:cNvSpPr/>
          <p:nvPr/>
        </p:nvSpPr>
        <p:spPr>
          <a:xfrm>
            <a:off x="3352800" y="24384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90" name="Line 29"/>
          <p:cNvSpPr/>
          <p:nvPr/>
        </p:nvSpPr>
        <p:spPr>
          <a:xfrm>
            <a:off x="1600200" y="6096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91" name="Line 30"/>
          <p:cNvSpPr/>
          <p:nvPr/>
        </p:nvSpPr>
        <p:spPr>
          <a:xfrm>
            <a:off x="4724400" y="6096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92" name="Line 31"/>
          <p:cNvSpPr/>
          <p:nvPr/>
        </p:nvSpPr>
        <p:spPr>
          <a:xfrm flipH="1">
            <a:off x="4343400" y="1295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493" name="Line 32"/>
          <p:cNvSpPr/>
          <p:nvPr/>
        </p:nvSpPr>
        <p:spPr>
          <a:xfrm flipH="1">
            <a:off x="4343400" y="19812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494" name="Line 33"/>
          <p:cNvSpPr/>
          <p:nvPr/>
        </p:nvSpPr>
        <p:spPr>
          <a:xfrm flipH="1">
            <a:off x="4343400" y="26670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95" name="Line 34"/>
          <p:cNvSpPr/>
          <p:nvPr/>
        </p:nvSpPr>
        <p:spPr>
          <a:xfrm flipH="1">
            <a:off x="4343400" y="32766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496" name="Line 35"/>
          <p:cNvSpPr/>
          <p:nvPr/>
        </p:nvSpPr>
        <p:spPr>
          <a:xfrm flipH="1">
            <a:off x="4343400" y="3962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497" name="Line 36"/>
          <p:cNvSpPr/>
          <p:nvPr/>
        </p:nvSpPr>
        <p:spPr>
          <a:xfrm flipH="1">
            <a:off x="4343400" y="46482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498" name="Line 37"/>
          <p:cNvSpPr/>
          <p:nvPr/>
        </p:nvSpPr>
        <p:spPr>
          <a:xfrm>
            <a:off x="5943600" y="152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99" name="Line 38"/>
          <p:cNvSpPr/>
          <p:nvPr/>
        </p:nvSpPr>
        <p:spPr>
          <a:xfrm>
            <a:off x="5943600" y="7620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0" name="Line 39"/>
          <p:cNvSpPr/>
          <p:nvPr/>
        </p:nvSpPr>
        <p:spPr>
          <a:xfrm flipH="1">
            <a:off x="5943600" y="457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1" name="Line 40"/>
          <p:cNvSpPr/>
          <p:nvPr/>
        </p:nvSpPr>
        <p:spPr>
          <a:xfrm>
            <a:off x="73152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02" name="Line 41"/>
          <p:cNvSpPr/>
          <p:nvPr/>
        </p:nvSpPr>
        <p:spPr>
          <a:xfrm>
            <a:off x="75438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503" name="Line 42"/>
          <p:cNvSpPr/>
          <p:nvPr/>
        </p:nvSpPr>
        <p:spPr>
          <a:xfrm>
            <a:off x="81534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504" name="Line 43"/>
          <p:cNvSpPr/>
          <p:nvPr/>
        </p:nvSpPr>
        <p:spPr>
          <a:xfrm>
            <a:off x="77724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505" name="Line 44"/>
          <p:cNvSpPr/>
          <p:nvPr/>
        </p:nvSpPr>
        <p:spPr>
          <a:xfrm>
            <a:off x="86106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506" name="Line 45"/>
          <p:cNvSpPr/>
          <p:nvPr/>
        </p:nvSpPr>
        <p:spPr>
          <a:xfrm>
            <a:off x="6172200" y="12954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7" name="Line 46"/>
          <p:cNvSpPr/>
          <p:nvPr/>
        </p:nvSpPr>
        <p:spPr>
          <a:xfrm flipV="1">
            <a:off x="6400800" y="1524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08" name="Line 47"/>
          <p:cNvSpPr/>
          <p:nvPr/>
        </p:nvSpPr>
        <p:spPr>
          <a:xfrm flipH="1">
            <a:off x="6172200" y="1981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09" name="Line 48"/>
          <p:cNvSpPr/>
          <p:nvPr/>
        </p:nvSpPr>
        <p:spPr>
          <a:xfrm flipV="1">
            <a:off x="6553200" y="4572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10" name="Line 49"/>
          <p:cNvSpPr/>
          <p:nvPr/>
        </p:nvSpPr>
        <p:spPr>
          <a:xfrm>
            <a:off x="6781800" y="457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11" name="Line 50"/>
          <p:cNvSpPr/>
          <p:nvPr/>
        </p:nvSpPr>
        <p:spPr>
          <a:xfrm flipH="1">
            <a:off x="6172200" y="26670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12" name="Text Box 51"/>
          <p:cNvSpPr txBox="1"/>
          <p:nvPr/>
        </p:nvSpPr>
        <p:spPr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3" name="Text Box 52"/>
          <p:cNvSpPr txBox="1"/>
          <p:nvPr/>
        </p:nvSpPr>
        <p:spPr>
          <a:xfrm>
            <a:off x="3352800" y="1752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4" name="Text Box 53"/>
          <p:cNvSpPr txBox="1"/>
          <p:nvPr/>
        </p:nvSpPr>
        <p:spPr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5" name="Text Box 54"/>
          <p:cNvSpPr txBox="1"/>
          <p:nvPr/>
        </p:nvSpPr>
        <p:spPr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6" name="Text Box 55"/>
          <p:cNvSpPr txBox="1"/>
          <p:nvPr/>
        </p:nvSpPr>
        <p:spPr>
          <a:xfrm>
            <a:off x="5334000" y="5334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7" name="Text Box 56"/>
          <p:cNvSpPr txBox="1"/>
          <p:nvPr/>
        </p:nvSpPr>
        <p:spPr>
          <a:xfrm>
            <a:off x="2286000" y="762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8" name="Text Box 57"/>
          <p:cNvSpPr txBox="1"/>
          <p:nvPr/>
        </p:nvSpPr>
        <p:spPr>
          <a:xfrm>
            <a:off x="33528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19" name="Text Box 58"/>
          <p:cNvSpPr txBox="1"/>
          <p:nvPr/>
        </p:nvSpPr>
        <p:spPr>
          <a:xfrm>
            <a:off x="33528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0" name="Text Box 59"/>
          <p:cNvSpPr txBox="1"/>
          <p:nvPr/>
        </p:nvSpPr>
        <p:spPr>
          <a:xfrm>
            <a:off x="33528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1" name="Text Box 60"/>
          <p:cNvSpPr txBox="1"/>
          <p:nvPr/>
        </p:nvSpPr>
        <p:spPr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2" name="Text Box 61"/>
          <p:cNvSpPr txBox="1"/>
          <p:nvPr/>
        </p:nvSpPr>
        <p:spPr>
          <a:xfrm>
            <a:off x="5181600" y="1752600"/>
            <a:ext cx="9906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3" name="Text Box 62"/>
          <p:cNvSpPr txBox="1"/>
          <p:nvPr/>
        </p:nvSpPr>
        <p:spPr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4" name="Text Box 63"/>
          <p:cNvSpPr txBox="1"/>
          <p:nvPr/>
        </p:nvSpPr>
        <p:spPr>
          <a:xfrm>
            <a:off x="51816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5" name="Text Box 64"/>
          <p:cNvSpPr txBox="1"/>
          <p:nvPr/>
        </p:nvSpPr>
        <p:spPr>
          <a:xfrm>
            <a:off x="51816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SP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6" name="Text Box 65"/>
          <p:cNvSpPr txBox="1"/>
          <p:nvPr/>
        </p:nvSpPr>
        <p:spPr>
          <a:xfrm>
            <a:off x="51816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27" name="Line 66"/>
          <p:cNvSpPr/>
          <p:nvPr/>
        </p:nvSpPr>
        <p:spPr>
          <a:xfrm flipH="1">
            <a:off x="4724400" y="26670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9528" name="Line 67"/>
          <p:cNvSpPr/>
          <p:nvPr/>
        </p:nvSpPr>
        <p:spPr>
          <a:xfrm rot="-5400000">
            <a:off x="8991600" y="12954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529" name="Line 68"/>
          <p:cNvSpPr/>
          <p:nvPr/>
        </p:nvSpPr>
        <p:spPr>
          <a:xfrm>
            <a:off x="83820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530" name="Text Box 69"/>
          <p:cNvSpPr txBox="1"/>
          <p:nvPr/>
        </p:nvSpPr>
        <p:spPr>
          <a:xfrm>
            <a:off x="5334000" y="-762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31" name="Text Box 70"/>
          <p:cNvSpPr txBox="1"/>
          <p:nvPr/>
        </p:nvSpPr>
        <p:spPr>
          <a:xfrm>
            <a:off x="5334000" y="228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53200" y="762000"/>
            <a:ext cx="990600" cy="3069590"/>
            <a:chOff x="10320" y="1200"/>
            <a:chExt cx="1560" cy="4834"/>
          </a:xfrm>
        </p:grpSpPr>
        <p:sp>
          <p:nvSpPr>
            <p:cNvPr id="19532" name="Line 71"/>
            <p:cNvSpPr/>
            <p:nvPr/>
          </p:nvSpPr>
          <p:spPr>
            <a:xfrm>
              <a:off x="11040" y="1200"/>
              <a:ext cx="0" cy="3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533" name="Text Box 72"/>
            <p:cNvSpPr txBox="1"/>
            <p:nvPr/>
          </p:nvSpPr>
          <p:spPr>
            <a:xfrm>
              <a:off x="10320" y="4680"/>
              <a:ext cx="1560" cy="135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1" name="Text Box 96"/>
          <p:cNvSpPr txBox="1"/>
          <p:nvPr/>
        </p:nvSpPr>
        <p:spPr>
          <a:xfrm>
            <a:off x="7146290" y="1202690"/>
            <a:ext cx="7620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" name="Line 97"/>
          <p:cNvSpPr/>
          <p:nvPr/>
        </p:nvSpPr>
        <p:spPr>
          <a:xfrm>
            <a:off x="7527290" y="440690"/>
            <a:ext cx="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43" name="Line 98"/>
          <p:cNvSpPr/>
          <p:nvPr/>
        </p:nvSpPr>
        <p:spPr>
          <a:xfrm flipH="1">
            <a:off x="5998845" y="44069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" name="Text Box 99"/>
          <p:cNvSpPr txBox="1"/>
          <p:nvPr/>
        </p:nvSpPr>
        <p:spPr>
          <a:xfrm>
            <a:off x="5317490" y="21209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" name="Line 100"/>
          <p:cNvSpPr/>
          <p:nvPr/>
        </p:nvSpPr>
        <p:spPr>
          <a:xfrm>
            <a:off x="6765290" y="512445"/>
            <a:ext cx="0" cy="2209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" name="Line 101"/>
          <p:cNvSpPr/>
          <p:nvPr/>
        </p:nvSpPr>
        <p:spPr>
          <a:xfrm flipH="1">
            <a:off x="6227445" y="2650490"/>
            <a:ext cx="6096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7" name="Text Box 102"/>
          <p:cNvSpPr txBox="1"/>
          <p:nvPr/>
        </p:nvSpPr>
        <p:spPr>
          <a:xfrm>
            <a:off x="5165090" y="242189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15100" y="749300"/>
            <a:ext cx="990600" cy="3069590"/>
            <a:chOff x="10320" y="1200"/>
            <a:chExt cx="1560" cy="4834"/>
          </a:xfrm>
        </p:grpSpPr>
        <p:sp>
          <p:nvSpPr>
            <p:cNvPr id="4" name="Line 71"/>
            <p:cNvSpPr/>
            <p:nvPr/>
          </p:nvSpPr>
          <p:spPr>
            <a:xfrm>
              <a:off x="11040" y="1200"/>
              <a:ext cx="0" cy="3480"/>
            </a:xfrm>
            <a:prstGeom prst="line">
              <a:avLst/>
            </a:prstGeom>
            <a:ln w="38100" cap="flat" cmpd="sng">
              <a:solidFill>
                <a:srgbClr val="00B05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" name="Text Box 72"/>
            <p:cNvSpPr txBox="1"/>
            <p:nvPr/>
          </p:nvSpPr>
          <p:spPr>
            <a:xfrm>
              <a:off x="10320" y="4680"/>
              <a:ext cx="1560" cy="135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1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6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62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3" grpId="0"/>
      <p:bldP spid="22611" grpId="0" build="p"/>
      <p:bldP spid="22612" grpId="0"/>
      <p:bldP spid="22619" grpId="0"/>
      <p:bldP spid="22621" grpId="0" advAuto="1000" build="p"/>
      <p:bldP spid="22623" grpId="0" advAuto="1000" build="p"/>
      <p:bldP spid="141" grpId="0" bldLvl="0" animBg="1"/>
      <p:bldP spid="144" grpId="0"/>
      <p:bldP spid="1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Line 2"/>
          <p:cNvSpPr/>
          <p:nvPr/>
        </p:nvSpPr>
        <p:spPr>
          <a:xfrm flipV="1">
            <a:off x="8382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3" name="Line 3"/>
          <p:cNvSpPr/>
          <p:nvPr/>
        </p:nvSpPr>
        <p:spPr>
          <a:xfrm flipV="1">
            <a:off x="1600200" y="144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4" name="Line 4"/>
          <p:cNvSpPr/>
          <p:nvPr/>
        </p:nvSpPr>
        <p:spPr>
          <a:xfrm flipV="1">
            <a:off x="21336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5" name="Line 5"/>
          <p:cNvSpPr/>
          <p:nvPr/>
        </p:nvSpPr>
        <p:spPr>
          <a:xfrm flipV="1">
            <a:off x="1828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6" name="Line 6"/>
          <p:cNvSpPr/>
          <p:nvPr/>
        </p:nvSpPr>
        <p:spPr>
          <a:xfrm flipV="1">
            <a:off x="1219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7" name="Line 7"/>
          <p:cNvSpPr/>
          <p:nvPr/>
        </p:nvSpPr>
        <p:spPr>
          <a:xfrm flipV="1">
            <a:off x="457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8" name="Line 8"/>
          <p:cNvSpPr/>
          <p:nvPr/>
        </p:nvSpPr>
        <p:spPr>
          <a:xfrm flipV="1">
            <a:off x="2590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9" name="Line 9"/>
          <p:cNvSpPr/>
          <p:nvPr/>
        </p:nvSpPr>
        <p:spPr>
          <a:xfrm flipV="1">
            <a:off x="1600200" y="6096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0" name="Text Box 10"/>
          <p:cNvSpPr txBox="1"/>
          <p:nvPr/>
        </p:nvSpPr>
        <p:spPr>
          <a:xfrm>
            <a:off x="0" y="3733800"/>
            <a:ext cx="3276600" cy="122174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91" name="Text Box 11"/>
          <p:cNvSpPr txBox="1"/>
          <p:nvPr/>
        </p:nvSpPr>
        <p:spPr>
          <a:xfrm>
            <a:off x="3048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Text Box 12"/>
          <p:cNvSpPr txBox="1"/>
          <p:nvPr/>
        </p:nvSpPr>
        <p:spPr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3" name="Text Box 21"/>
          <p:cNvSpPr txBox="1"/>
          <p:nvPr/>
        </p:nvSpPr>
        <p:spPr>
          <a:xfrm>
            <a:off x="16764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94" name="Group 105"/>
          <p:cNvGrpSpPr/>
          <p:nvPr/>
        </p:nvGrpSpPr>
        <p:grpSpPr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0597" name="Line 13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8" name="Line 14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9" name="Line 15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00" name="Line 16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01" name="Line 17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02" name="Line 18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03" name="Line 19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04" name="Line 20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495" name="Text Box 22"/>
          <p:cNvSpPr txBox="1"/>
          <p:nvPr/>
        </p:nvSpPr>
        <p:spPr>
          <a:xfrm>
            <a:off x="1066800" y="1752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96" name="Line 23"/>
          <p:cNvSpPr/>
          <p:nvPr/>
        </p:nvSpPr>
        <p:spPr>
          <a:xfrm>
            <a:off x="6096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0497" name="Line 24"/>
          <p:cNvSpPr/>
          <p:nvPr/>
        </p:nvSpPr>
        <p:spPr>
          <a:xfrm>
            <a:off x="19812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0498" name="Rectangle 25"/>
          <p:cNvSpPr/>
          <p:nvPr/>
        </p:nvSpPr>
        <p:spPr>
          <a:xfrm>
            <a:off x="3352800" y="24384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9" name="Line 26"/>
          <p:cNvSpPr/>
          <p:nvPr/>
        </p:nvSpPr>
        <p:spPr>
          <a:xfrm>
            <a:off x="1600200" y="6096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0" name="Line 27"/>
          <p:cNvSpPr/>
          <p:nvPr/>
        </p:nvSpPr>
        <p:spPr>
          <a:xfrm>
            <a:off x="4724400" y="6096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1" name="Line 28"/>
          <p:cNvSpPr/>
          <p:nvPr/>
        </p:nvSpPr>
        <p:spPr>
          <a:xfrm flipH="1">
            <a:off x="4343400" y="1295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02" name="Line 29"/>
          <p:cNvSpPr/>
          <p:nvPr/>
        </p:nvSpPr>
        <p:spPr>
          <a:xfrm flipH="1">
            <a:off x="4343400" y="19812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03" name="Line 30"/>
          <p:cNvSpPr/>
          <p:nvPr/>
        </p:nvSpPr>
        <p:spPr>
          <a:xfrm flipH="1">
            <a:off x="4343400" y="26670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4" name="Line 31"/>
          <p:cNvSpPr/>
          <p:nvPr/>
        </p:nvSpPr>
        <p:spPr>
          <a:xfrm flipH="1">
            <a:off x="4343400" y="32766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05" name="Line 32"/>
          <p:cNvSpPr/>
          <p:nvPr/>
        </p:nvSpPr>
        <p:spPr>
          <a:xfrm flipH="1">
            <a:off x="4343400" y="3962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06" name="Line 33"/>
          <p:cNvSpPr/>
          <p:nvPr/>
        </p:nvSpPr>
        <p:spPr>
          <a:xfrm flipH="1">
            <a:off x="4343400" y="46482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07" name="Line 34"/>
          <p:cNvSpPr/>
          <p:nvPr/>
        </p:nvSpPr>
        <p:spPr>
          <a:xfrm>
            <a:off x="5943600" y="152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8" name="Line 35"/>
          <p:cNvSpPr/>
          <p:nvPr/>
        </p:nvSpPr>
        <p:spPr>
          <a:xfrm>
            <a:off x="5943600" y="7620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9" name="Line 36"/>
          <p:cNvSpPr/>
          <p:nvPr/>
        </p:nvSpPr>
        <p:spPr>
          <a:xfrm flipH="1">
            <a:off x="5943600" y="457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0" name="Line 37"/>
          <p:cNvSpPr/>
          <p:nvPr/>
        </p:nvSpPr>
        <p:spPr>
          <a:xfrm>
            <a:off x="73152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1" name="Line 38"/>
          <p:cNvSpPr/>
          <p:nvPr/>
        </p:nvSpPr>
        <p:spPr>
          <a:xfrm>
            <a:off x="75438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12" name="Line 39"/>
          <p:cNvSpPr/>
          <p:nvPr/>
        </p:nvSpPr>
        <p:spPr>
          <a:xfrm>
            <a:off x="81534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13" name="Line 40"/>
          <p:cNvSpPr/>
          <p:nvPr/>
        </p:nvSpPr>
        <p:spPr>
          <a:xfrm>
            <a:off x="77724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14" name="Line 41"/>
          <p:cNvSpPr/>
          <p:nvPr/>
        </p:nvSpPr>
        <p:spPr>
          <a:xfrm>
            <a:off x="86106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2" name="组合 1"/>
          <p:cNvGrpSpPr/>
          <p:nvPr/>
        </p:nvGrpSpPr>
        <p:grpSpPr>
          <a:xfrm>
            <a:off x="6172200" y="152400"/>
            <a:ext cx="228600" cy="1143000"/>
            <a:chOff x="9720" y="240"/>
            <a:chExt cx="360" cy="1800"/>
          </a:xfrm>
        </p:grpSpPr>
        <p:sp>
          <p:nvSpPr>
            <p:cNvPr id="20515" name="Line 42"/>
            <p:cNvSpPr/>
            <p:nvPr/>
          </p:nvSpPr>
          <p:spPr>
            <a:xfrm>
              <a:off x="9720" y="2040"/>
              <a:ext cx="3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6" name="Line 43"/>
            <p:cNvSpPr/>
            <p:nvPr/>
          </p:nvSpPr>
          <p:spPr>
            <a:xfrm flipV="1">
              <a:off x="10080" y="240"/>
              <a:ext cx="0" cy="1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0517" name="Line 44"/>
          <p:cNvSpPr/>
          <p:nvPr/>
        </p:nvSpPr>
        <p:spPr>
          <a:xfrm flipH="1">
            <a:off x="6172200" y="1981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8" name="Line 45"/>
          <p:cNvSpPr/>
          <p:nvPr/>
        </p:nvSpPr>
        <p:spPr>
          <a:xfrm flipV="1">
            <a:off x="6553200" y="4572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9" name="Line 46"/>
          <p:cNvSpPr/>
          <p:nvPr/>
        </p:nvSpPr>
        <p:spPr>
          <a:xfrm>
            <a:off x="6781800" y="457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0" name="Line 47"/>
          <p:cNvSpPr/>
          <p:nvPr/>
        </p:nvSpPr>
        <p:spPr>
          <a:xfrm flipH="1">
            <a:off x="6172200" y="26670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21" name="Text Box 48"/>
          <p:cNvSpPr txBox="1"/>
          <p:nvPr/>
        </p:nvSpPr>
        <p:spPr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2" name="Text Box 49"/>
          <p:cNvSpPr txBox="1"/>
          <p:nvPr/>
        </p:nvSpPr>
        <p:spPr>
          <a:xfrm>
            <a:off x="3352800" y="1752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3" name="Text Box 50"/>
          <p:cNvSpPr txBox="1"/>
          <p:nvPr/>
        </p:nvSpPr>
        <p:spPr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4" name="Text Box 51"/>
          <p:cNvSpPr txBox="1"/>
          <p:nvPr/>
        </p:nvSpPr>
        <p:spPr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5" name="Text Box 52"/>
          <p:cNvSpPr txBox="1"/>
          <p:nvPr/>
        </p:nvSpPr>
        <p:spPr>
          <a:xfrm>
            <a:off x="5334000" y="5334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6" name="Text Box 53"/>
          <p:cNvSpPr txBox="1"/>
          <p:nvPr/>
        </p:nvSpPr>
        <p:spPr>
          <a:xfrm>
            <a:off x="2286000" y="762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7" name="Text Box 54"/>
          <p:cNvSpPr txBox="1"/>
          <p:nvPr/>
        </p:nvSpPr>
        <p:spPr>
          <a:xfrm>
            <a:off x="33528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8" name="Text Box 55"/>
          <p:cNvSpPr txBox="1"/>
          <p:nvPr/>
        </p:nvSpPr>
        <p:spPr>
          <a:xfrm>
            <a:off x="33528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9" name="Text Box 56"/>
          <p:cNvSpPr txBox="1"/>
          <p:nvPr/>
        </p:nvSpPr>
        <p:spPr>
          <a:xfrm>
            <a:off x="33528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0" name="Text Box 57"/>
          <p:cNvSpPr txBox="1"/>
          <p:nvPr/>
        </p:nvSpPr>
        <p:spPr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1" name="Text Box 58"/>
          <p:cNvSpPr txBox="1"/>
          <p:nvPr/>
        </p:nvSpPr>
        <p:spPr>
          <a:xfrm>
            <a:off x="5181600" y="1752600"/>
            <a:ext cx="990600" cy="457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2" name="Text Box 59"/>
          <p:cNvSpPr txBox="1"/>
          <p:nvPr/>
        </p:nvSpPr>
        <p:spPr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3" name="Text Box 60"/>
          <p:cNvSpPr txBox="1"/>
          <p:nvPr/>
        </p:nvSpPr>
        <p:spPr>
          <a:xfrm>
            <a:off x="51816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4" name="Text Box 61"/>
          <p:cNvSpPr txBox="1"/>
          <p:nvPr/>
        </p:nvSpPr>
        <p:spPr>
          <a:xfrm>
            <a:off x="51816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SP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5" name="Text Box 62"/>
          <p:cNvSpPr txBox="1"/>
          <p:nvPr/>
        </p:nvSpPr>
        <p:spPr>
          <a:xfrm>
            <a:off x="51816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6" name="Line 63"/>
          <p:cNvSpPr/>
          <p:nvPr/>
        </p:nvSpPr>
        <p:spPr>
          <a:xfrm flipH="1">
            <a:off x="4724400" y="26670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537" name="Line 64"/>
          <p:cNvSpPr/>
          <p:nvPr/>
        </p:nvSpPr>
        <p:spPr>
          <a:xfrm rot="-5400000">
            <a:off x="8991600" y="12954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538" name="Line 65"/>
          <p:cNvSpPr/>
          <p:nvPr/>
        </p:nvSpPr>
        <p:spPr>
          <a:xfrm>
            <a:off x="83820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39" name="Text Box 67"/>
          <p:cNvSpPr txBox="1"/>
          <p:nvPr/>
        </p:nvSpPr>
        <p:spPr>
          <a:xfrm>
            <a:off x="5334000" y="228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0" name="Line 68"/>
          <p:cNvSpPr/>
          <p:nvPr/>
        </p:nvSpPr>
        <p:spPr>
          <a:xfrm>
            <a:off x="7010400" y="7620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41" name="Text Box 69"/>
          <p:cNvSpPr txBox="1"/>
          <p:nvPr/>
        </p:nvSpPr>
        <p:spPr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 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4" name="Text Box 72"/>
          <p:cNvSpPr txBox="1"/>
          <p:nvPr/>
        </p:nvSpPr>
        <p:spPr>
          <a:xfrm>
            <a:off x="0" y="542925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）指令地址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5" name="Text Box 86"/>
          <p:cNvSpPr txBox="1"/>
          <p:nvPr/>
        </p:nvSpPr>
        <p:spPr>
          <a:xfrm>
            <a:off x="0" y="596265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）指令地址加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" name="Text Box 87"/>
          <p:cNvSpPr txBox="1"/>
          <p:nvPr/>
        </p:nvSpPr>
        <p:spPr>
          <a:xfrm>
            <a:off x="5181600" y="3082925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" name="Text Box 89"/>
          <p:cNvSpPr txBox="1"/>
          <p:nvPr/>
        </p:nvSpPr>
        <p:spPr>
          <a:xfrm>
            <a:off x="609600" y="4419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8" name="Line 90"/>
          <p:cNvSpPr/>
          <p:nvPr/>
        </p:nvSpPr>
        <p:spPr>
          <a:xfrm flipV="1">
            <a:off x="1219200" y="314833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9" name="Text Box 91"/>
          <p:cNvSpPr txBox="1"/>
          <p:nvPr/>
        </p:nvSpPr>
        <p:spPr>
          <a:xfrm>
            <a:off x="342900" y="2590800"/>
            <a:ext cx="1066800" cy="557213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" name="Line 92"/>
          <p:cNvSpPr/>
          <p:nvPr/>
        </p:nvSpPr>
        <p:spPr>
          <a:xfrm flipV="1">
            <a:off x="965200" y="24130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91" name="Group 106"/>
          <p:cNvGrpSpPr/>
          <p:nvPr/>
        </p:nvGrpSpPr>
        <p:grpSpPr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0589" name="Line 107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0" name="Line 108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1" name="Line 109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2" name="Line 110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3" name="Line 111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4" name="Line 112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5" name="Line 113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6" name="Line 114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0" name="Text Box 115"/>
          <p:cNvSpPr txBox="1"/>
          <p:nvPr/>
        </p:nvSpPr>
        <p:spPr>
          <a:xfrm>
            <a:off x="1033145" y="1718945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1" name="Line 116"/>
          <p:cNvSpPr/>
          <p:nvPr/>
        </p:nvSpPr>
        <p:spPr>
          <a:xfrm flipV="1">
            <a:off x="1583690" y="143129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2" name="Text Box 117"/>
          <p:cNvSpPr txBox="1"/>
          <p:nvPr/>
        </p:nvSpPr>
        <p:spPr>
          <a:xfrm>
            <a:off x="952500" y="990600"/>
            <a:ext cx="1333500" cy="4572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" name="Line 118"/>
          <p:cNvSpPr/>
          <p:nvPr/>
        </p:nvSpPr>
        <p:spPr>
          <a:xfrm flipV="1">
            <a:off x="1600200" y="60960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4" name="Line 119"/>
          <p:cNvSpPr/>
          <p:nvPr/>
        </p:nvSpPr>
        <p:spPr>
          <a:xfrm>
            <a:off x="1600200" y="6096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5" name="Line 120"/>
          <p:cNvSpPr/>
          <p:nvPr/>
        </p:nvSpPr>
        <p:spPr>
          <a:xfrm>
            <a:off x="4724400" y="60071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6" name="Text Box 121"/>
          <p:cNvSpPr txBox="1"/>
          <p:nvPr/>
        </p:nvSpPr>
        <p:spPr>
          <a:xfrm>
            <a:off x="2286000" y="90488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" name="Line 122"/>
          <p:cNvSpPr/>
          <p:nvPr/>
        </p:nvSpPr>
        <p:spPr>
          <a:xfrm flipH="1">
            <a:off x="4724400" y="1295400"/>
            <a:ext cx="457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08" name="Text Box 123"/>
          <p:cNvSpPr txBox="1"/>
          <p:nvPr/>
        </p:nvSpPr>
        <p:spPr>
          <a:xfrm>
            <a:off x="5181600" y="10795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" name="Text Box 71"/>
          <p:cNvSpPr txBox="1"/>
          <p:nvPr/>
        </p:nvSpPr>
        <p:spPr>
          <a:xfrm>
            <a:off x="2590800" y="54292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0" name="Text Box 73"/>
          <p:cNvSpPr txBox="1"/>
          <p:nvPr/>
        </p:nvSpPr>
        <p:spPr>
          <a:xfrm>
            <a:off x="7391400" y="52006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打入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1" name="Line 75"/>
          <p:cNvSpPr/>
          <p:nvPr/>
        </p:nvSpPr>
        <p:spPr>
          <a:xfrm>
            <a:off x="3200400" y="58102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2" name="Text Box 76"/>
          <p:cNvSpPr txBox="1"/>
          <p:nvPr/>
        </p:nvSpPr>
        <p:spPr>
          <a:xfrm>
            <a:off x="3733800" y="54292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3" name="Line 77"/>
          <p:cNvSpPr/>
          <p:nvPr/>
        </p:nvSpPr>
        <p:spPr>
          <a:xfrm>
            <a:off x="4114800" y="58102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4" name="Text Box 78"/>
          <p:cNvSpPr txBox="1"/>
          <p:nvPr/>
        </p:nvSpPr>
        <p:spPr>
          <a:xfrm>
            <a:off x="4572000" y="542925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5" name="Line 124"/>
          <p:cNvSpPr/>
          <p:nvPr/>
        </p:nvSpPr>
        <p:spPr>
          <a:xfrm>
            <a:off x="5486400" y="58102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6" name="Text Box 125"/>
          <p:cNvSpPr txBox="1"/>
          <p:nvPr/>
        </p:nvSpPr>
        <p:spPr>
          <a:xfrm>
            <a:off x="5943600" y="5459413"/>
            <a:ext cx="91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" name="Line 126"/>
          <p:cNvSpPr/>
          <p:nvPr/>
        </p:nvSpPr>
        <p:spPr>
          <a:xfrm>
            <a:off x="6553200" y="58102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8" name="Text Box 127"/>
          <p:cNvSpPr txBox="1"/>
          <p:nvPr/>
        </p:nvSpPr>
        <p:spPr>
          <a:xfrm>
            <a:off x="7010400" y="542925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" name="Line 128"/>
          <p:cNvSpPr/>
          <p:nvPr/>
        </p:nvSpPr>
        <p:spPr>
          <a:xfrm>
            <a:off x="7543800" y="58102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0" name="Text Box 129"/>
          <p:cNvSpPr txBox="1"/>
          <p:nvPr/>
        </p:nvSpPr>
        <p:spPr>
          <a:xfrm>
            <a:off x="8001000" y="542925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1" name="Text Box 132"/>
          <p:cNvSpPr txBox="1"/>
          <p:nvPr/>
        </p:nvSpPr>
        <p:spPr>
          <a:xfrm>
            <a:off x="2971800" y="5962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2" name="Line 134"/>
          <p:cNvSpPr/>
          <p:nvPr/>
        </p:nvSpPr>
        <p:spPr>
          <a:xfrm>
            <a:off x="3581400" y="63436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3" name="Text Box 135"/>
          <p:cNvSpPr txBox="1"/>
          <p:nvPr/>
        </p:nvSpPr>
        <p:spPr>
          <a:xfrm>
            <a:off x="4038600" y="5962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4" name="Line 136"/>
          <p:cNvSpPr/>
          <p:nvPr/>
        </p:nvSpPr>
        <p:spPr>
          <a:xfrm>
            <a:off x="4419600" y="63436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5" name="Text Box 137"/>
          <p:cNvSpPr txBox="1"/>
          <p:nvPr/>
        </p:nvSpPr>
        <p:spPr>
          <a:xfrm>
            <a:off x="4876800" y="596265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6" name="Line 138"/>
          <p:cNvSpPr/>
          <p:nvPr/>
        </p:nvSpPr>
        <p:spPr>
          <a:xfrm>
            <a:off x="5715000" y="63436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" name="Text Box 139"/>
          <p:cNvSpPr txBox="1"/>
          <p:nvPr/>
        </p:nvSpPr>
        <p:spPr>
          <a:xfrm>
            <a:off x="6172200" y="5992813"/>
            <a:ext cx="91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8" name="Line 140"/>
          <p:cNvSpPr/>
          <p:nvPr/>
        </p:nvSpPr>
        <p:spPr>
          <a:xfrm>
            <a:off x="6705600" y="63436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9" name="Text Box 141"/>
          <p:cNvSpPr txBox="1"/>
          <p:nvPr/>
        </p:nvSpPr>
        <p:spPr>
          <a:xfrm>
            <a:off x="7162800" y="596265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0" name="Line 142"/>
          <p:cNvSpPr/>
          <p:nvPr/>
        </p:nvSpPr>
        <p:spPr>
          <a:xfrm>
            <a:off x="7696200" y="634365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1" name="Text Box 143"/>
          <p:cNvSpPr txBox="1"/>
          <p:nvPr/>
        </p:nvSpPr>
        <p:spPr>
          <a:xfrm>
            <a:off x="8153400" y="596265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2" name="Text Box 144"/>
          <p:cNvSpPr txBox="1"/>
          <p:nvPr/>
        </p:nvSpPr>
        <p:spPr>
          <a:xfrm>
            <a:off x="4038600" y="63881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3" name="Line 145"/>
          <p:cNvSpPr/>
          <p:nvPr/>
        </p:nvSpPr>
        <p:spPr>
          <a:xfrm flipV="1">
            <a:off x="4648200" y="6496050"/>
            <a:ext cx="381000" cy="3048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34" name="Line 146"/>
          <p:cNvSpPr/>
          <p:nvPr/>
        </p:nvSpPr>
        <p:spPr>
          <a:xfrm>
            <a:off x="228600" y="1981200"/>
            <a:ext cx="457200" cy="0"/>
          </a:xfrm>
          <a:prstGeom prst="line">
            <a:avLst/>
          </a:prstGeom>
          <a:ln w="28575" cap="sq" cmpd="sng">
            <a:solidFill>
              <a:srgbClr val="FF6600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335" name="Text Box 148"/>
          <p:cNvSpPr txBox="1"/>
          <p:nvPr/>
        </p:nvSpPr>
        <p:spPr>
          <a:xfrm>
            <a:off x="0" y="1524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66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b="1" dirty="0">
                <a:solidFill>
                  <a:srgbClr val="FF66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2800" b="1" dirty="0">
              <a:solidFill>
                <a:srgbClr val="FF66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" name="Line 149"/>
          <p:cNvSpPr/>
          <p:nvPr/>
        </p:nvSpPr>
        <p:spPr>
          <a:xfrm flipH="1">
            <a:off x="4648200" y="3276600"/>
            <a:ext cx="457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37" name="Text Box 150"/>
          <p:cNvSpPr txBox="1"/>
          <p:nvPr/>
        </p:nvSpPr>
        <p:spPr>
          <a:xfrm>
            <a:off x="7543800" y="634365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打入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88" name="Text Box 212"/>
          <p:cNvSpPr txBox="1"/>
          <p:nvPr/>
        </p:nvSpPr>
        <p:spPr>
          <a:xfrm>
            <a:off x="-9525" y="49149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）地址信息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530" name="Text Box 69"/>
          <p:cNvSpPr txBox="1"/>
          <p:nvPr/>
        </p:nvSpPr>
        <p:spPr>
          <a:xfrm>
            <a:off x="5334000" y="-762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83580" y="135890"/>
            <a:ext cx="3200400" cy="1143000"/>
            <a:chOff x="9108" y="214"/>
            <a:chExt cx="5040" cy="1800"/>
          </a:xfrm>
        </p:grpSpPr>
        <p:grpSp>
          <p:nvGrpSpPr>
            <p:cNvPr id="3" name="组合 2"/>
            <p:cNvGrpSpPr/>
            <p:nvPr/>
          </p:nvGrpSpPr>
          <p:grpSpPr>
            <a:xfrm>
              <a:off x="9694" y="214"/>
              <a:ext cx="360" cy="1800"/>
              <a:chOff x="9720" y="240"/>
              <a:chExt cx="360" cy="1800"/>
            </a:xfrm>
          </p:grpSpPr>
          <p:sp>
            <p:nvSpPr>
              <p:cNvPr id="4" name="Line 42"/>
              <p:cNvSpPr/>
              <p:nvPr/>
            </p:nvSpPr>
            <p:spPr>
              <a:xfrm>
                <a:off x="9720" y="2040"/>
                <a:ext cx="360" cy="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" name="Line 43"/>
              <p:cNvSpPr/>
              <p:nvPr/>
            </p:nvSpPr>
            <p:spPr>
              <a:xfrm flipV="1">
                <a:off x="10080" y="240"/>
                <a:ext cx="0" cy="180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9" name="组合 8"/>
            <p:cNvGrpSpPr/>
            <p:nvPr/>
          </p:nvGrpSpPr>
          <p:grpSpPr>
            <a:xfrm>
              <a:off x="9108" y="214"/>
              <a:ext cx="5040" cy="1680"/>
              <a:chOff x="9334" y="3152"/>
              <a:chExt cx="5040" cy="1680"/>
            </a:xfrm>
          </p:grpSpPr>
          <p:sp>
            <p:nvSpPr>
              <p:cNvPr id="6" name="Line 34"/>
              <p:cNvSpPr/>
              <p:nvPr/>
            </p:nvSpPr>
            <p:spPr>
              <a:xfrm>
                <a:off x="9334" y="3152"/>
                <a:ext cx="5040" cy="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" name="Line 37"/>
              <p:cNvSpPr/>
              <p:nvPr/>
            </p:nvSpPr>
            <p:spPr>
              <a:xfrm>
                <a:off x="11720" y="3152"/>
                <a:ext cx="0" cy="168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1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3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3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/>
      <p:bldP spid="285" grpId="0"/>
      <p:bldP spid="286" grpId="0" bldLvl="0" animBg="1"/>
      <p:bldP spid="287" grpId="0"/>
      <p:bldP spid="289" grpId="0" bldLvl="0" animBg="1"/>
      <p:bldP spid="300" grpId="0"/>
      <p:bldP spid="302" grpId="0" bldLvl="0" animBg="1"/>
      <p:bldP spid="306" grpId="0"/>
      <p:bldP spid="308" grpId="0" bldLvl="0" animBg="1"/>
      <p:bldP spid="309" grpId="0" build="p"/>
      <p:bldP spid="310" grpId="0"/>
      <p:bldP spid="312" grpId="0" advAuto="1000" build="p"/>
      <p:bldP spid="314" grpId="0" advAuto="1000" build="p"/>
      <p:bldP spid="316" grpId="0"/>
      <p:bldP spid="318" grpId="0"/>
      <p:bldP spid="320" grpId="0" advAuto="1000" build="p"/>
      <p:bldP spid="321" grpId="0" build="p"/>
      <p:bldP spid="323" grpId="0" advAuto="1000" build="p"/>
      <p:bldP spid="325" grpId="0" advAuto="1000" build="p"/>
      <p:bldP spid="327" grpId="0"/>
      <p:bldP spid="329" grpId="0"/>
      <p:bldP spid="331" grpId="0" advAuto="1000" build="p"/>
      <p:bldP spid="332" grpId="0" build="p"/>
      <p:bldP spid="335" grpId="0" advAuto="1000" build="p"/>
      <p:bldP spid="3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48" name="Text Box 72"/>
          <p:cNvSpPr txBox="1"/>
          <p:nvPr/>
        </p:nvSpPr>
        <p:spPr>
          <a:xfrm>
            <a:off x="0" y="4830763"/>
            <a:ext cx="373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）转移地址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507" name="Line 2"/>
          <p:cNvSpPr/>
          <p:nvPr/>
        </p:nvSpPr>
        <p:spPr>
          <a:xfrm flipV="1">
            <a:off x="8382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8" name="Line 3"/>
          <p:cNvSpPr/>
          <p:nvPr/>
        </p:nvSpPr>
        <p:spPr>
          <a:xfrm flipV="1">
            <a:off x="1600200" y="144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09" name="Line 4"/>
          <p:cNvSpPr/>
          <p:nvPr/>
        </p:nvSpPr>
        <p:spPr>
          <a:xfrm flipV="1">
            <a:off x="21336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0" name="Line 5"/>
          <p:cNvSpPr/>
          <p:nvPr/>
        </p:nvSpPr>
        <p:spPr>
          <a:xfrm flipV="1">
            <a:off x="1828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1" name="Line 6"/>
          <p:cNvSpPr/>
          <p:nvPr/>
        </p:nvSpPr>
        <p:spPr>
          <a:xfrm flipV="1">
            <a:off x="1219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2" name="Line 7"/>
          <p:cNvSpPr/>
          <p:nvPr/>
        </p:nvSpPr>
        <p:spPr>
          <a:xfrm flipV="1">
            <a:off x="457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3" name="Line 8"/>
          <p:cNvSpPr/>
          <p:nvPr/>
        </p:nvSpPr>
        <p:spPr>
          <a:xfrm flipV="1">
            <a:off x="2590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4" name="Line 9"/>
          <p:cNvSpPr/>
          <p:nvPr/>
        </p:nvSpPr>
        <p:spPr>
          <a:xfrm flipV="1">
            <a:off x="1600200" y="6096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5" name="Text Box 10"/>
          <p:cNvSpPr txBox="1"/>
          <p:nvPr/>
        </p:nvSpPr>
        <p:spPr>
          <a:xfrm>
            <a:off x="0" y="3733800"/>
            <a:ext cx="3276600" cy="11144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MBR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516" name="Text Box 11"/>
          <p:cNvSpPr txBox="1"/>
          <p:nvPr/>
        </p:nvSpPr>
        <p:spPr>
          <a:xfrm>
            <a:off x="3048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7" name="Text Box 12"/>
          <p:cNvSpPr txBox="1"/>
          <p:nvPr/>
        </p:nvSpPr>
        <p:spPr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18" name="Group 92"/>
          <p:cNvGrpSpPr/>
          <p:nvPr/>
        </p:nvGrpSpPr>
        <p:grpSpPr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1651" name="Line 13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2" name="Line 14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3" name="Line 15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4" name="Line 16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5" name="Line 17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6" name="Line 18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7" name="Line 19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8" name="Line 20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519" name="Text Box 21"/>
          <p:cNvSpPr txBox="1"/>
          <p:nvPr/>
        </p:nvSpPr>
        <p:spPr>
          <a:xfrm>
            <a:off x="16764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0" name="Text Box 22"/>
          <p:cNvSpPr txBox="1"/>
          <p:nvPr/>
        </p:nvSpPr>
        <p:spPr>
          <a:xfrm>
            <a:off x="1066800" y="1752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521" name="Line 23"/>
          <p:cNvSpPr/>
          <p:nvPr/>
        </p:nvSpPr>
        <p:spPr>
          <a:xfrm>
            <a:off x="6096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522" name="Line 24"/>
          <p:cNvSpPr/>
          <p:nvPr/>
        </p:nvSpPr>
        <p:spPr>
          <a:xfrm>
            <a:off x="19812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523" name="Rectangle 25"/>
          <p:cNvSpPr/>
          <p:nvPr/>
        </p:nvSpPr>
        <p:spPr>
          <a:xfrm>
            <a:off x="3352800" y="24384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4" name="Line 26"/>
          <p:cNvSpPr/>
          <p:nvPr/>
        </p:nvSpPr>
        <p:spPr>
          <a:xfrm>
            <a:off x="1600200" y="6096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25" name="Line 27"/>
          <p:cNvSpPr/>
          <p:nvPr/>
        </p:nvSpPr>
        <p:spPr>
          <a:xfrm>
            <a:off x="4724400" y="6096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6" name="Line 28"/>
          <p:cNvSpPr/>
          <p:nvPr/>
        </p:nvSpPr>
        <p:spPr>
          <a:xfrm flipH="1">
            <a:off x="4343400" y="1295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27" name="Line 29"/>
          <p:cNvSpPr/>
          <p:nvPr/>
        </p:nvSpPr>
        <p:spPr>
          <a:xfrm flipH="1">
            <a:off x="4343400" y="19812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28" name="Line 30"/>
          <p:cNvSpPr/>
          <p:nvPr/>
        </p:nvSpPr>
        <p:spPr>
          <a:xfrm flipH="1">
            <a:off x="4343400" y="26670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29" name="Line 31"/>
          <p:cNvSpPr/>
          <p:nvPr/>
        </p:nvSpPr>
        <p:spPr>
          <a:xfrm flipH="1">
            <a:off x="4343400" y="32766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30" name="Line 32"/>
          <p:cNvSpPr/>
          <p:nvPr/>
        </p:nvSpPr>
        <p:spPr>
          <a:xfrm flipH="1">
            <a:off x="4343400" y="3962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31" name="Line 33"/>
          <p:cNvSpPr/>
          <p:nvPr/>
        </p:nvSpPr>
        <p:spPr>
          <a:xfrm flipH="1">
            <a:off x="4343400" y="46482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32" name="Line 34"/>
          <p:cNvSpPr/>
          <p:nvPr/>
        </p:nvSpPr>
        <p:spPr>
          <a:xfrm>
            <a:off x="5943600" y="152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33" name="Line 35"/>
          <p:cNvSpPr/>
          <p:nvPr/>
        </p:nvSpPr>
        <p:spPr>
          <a:xfrm>
            <a:off x="5943600" y="7620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34" name="Line 36"/>
          <p:cNvSpPr/>
          <p:nvPr/>
        </p:nvSpPr>
        <p:spPr>
          <a:xfrm flipH="1">
            <a:off x="5943600" y="457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35" name="Line 37"/>
          <p:cNvSpPr/>
          <p:nvPr/>
        </p:nvSpPr>
        <p:spPr>
          <a:xfrm>
            <a:off x="73152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36" name="Line 38"/>
          <p:cNvSpPr/>
          <p:nvPr/>
        </p:nvSpPr>
        <p:spPr>
          <a:xfrm>
            <a:off x="75438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37" name="Line 39"/>
          <p:cNvSpPr/>
          <p:nvPr/>
        </p:nvSpPr>
        <p:spPr>
          <a:xfrm>
            <a:off x="81534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38" name="Line 40"/>
          <p:cNvSpPr/>
          <p:nvPr/>
        </p:nvSpPr>
        <p:spPr>
          <a:xfrm>
            <a:off x="77724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39" name="Line 41"/>
          <p:cNvSpPr/>
          <p:nvPr/>
        </p:nvSpPr>
        <p:spPr>
          <a:xfrm>
            <a:off x="86106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40" name="Line 42"/>
          <p:cNvSpPr/>
          <p:nvPr/>
        </p:nvSpPr>
        <p:spPr>
          <a:xfrm>
            <a:off x="6172200" y="12954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41" name="Line 43"/>
          <p:cNvSpPr/>
          <p:nvPr/>
        </p:nvSpPr>
        <p:spPr>
          <a:xfrm flipV="1">
            <a:off x="6400800" y="1524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2" name="Line 44"/>
          <p:cNvSpPr/>
          <p:nvPr/>
        </p:nvSpPr>
        <p:spPr>
          <a:xfrm flipH="1">
            <a:off x="6172200" y="1981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3" name="Line 45"/>
          <p:cNvSpPr/>
          <p:nvPr/>
        </p:nvSpPr>
        <p:spPr>
          <a:xfrm flipV="1">
            <a:off x="6553200" y="4572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4" name="Line 46"/>
          <p:cNvSpPr/>
          <p:nvPr/>
        </p:nvSpPr>
        <p:spPr>
          <a:xfrm>
            <a:off x="6781800" y="457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45" name="Line 47"/>
          <p:cNvSpPr/>
          <p:nvPr/>
        </p:nvSpPr>
        <p:spPr>
          <a:xfrm flipH="1">
            <a:off x="6172200" y="26670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46" name="Text Box 48"/>
          <p:cNvSpPr txBox="1"/>
          <p:nvPr/>
        </p:nvSpPr>
        <p:spPr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47" name="Text Box 49"/>
          <p:cNvSpPr txBox="1"/>
          <p:nvPr/>
        </p:nvSpPr>
        <p:spPr>
          <a:xfrm>
            <a:off x="3352800" y="1752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48" name="Text Box 50"/>
          <p:cNvSpPr txBox="1"/>
          <p:nvPr/>
        </p:nvSpPr>
        <p:spPr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49" name="Text Box 51"/>
          <p:cNvSpPr txBox="1"/>
          <p:nvPr/>
        </p:nvSpPr>
        <p:spPr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0" name="Text Box 52"/>
          <p:cNvSpPr txBox="1"/>
          <p:nvPr/>
        </p:nvSpPr>
        <p:spPr>
          <a:xfrm>
            <a:off x="5334000" y="5334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1" name="Text Box 53"/>
          <p:cNvSpPr txBox="1"/>
          <p:nvPr/>
        </p:nvSpPr>
        <p:spPr>
          <a:xfrm>
            <a:off x="2286000" y="762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2" name="Text Box 54"/>
          <p:cNvSpPr txBox="1"/>
          <p:nvPr/>
        </p:nvSpPr>
        <p:spPr>
          <a:xfrm>
            <a:off x="33528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3" name="Text Box 55"/>
          <p:cNvSpPr txBox="1"/>
          <p:nvPr/>
        </p:nvSpPr>
        <p:spPr>
          <a:xfrm>
            <a:off x="33528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4" name="Text Box 56"/>
          <p:cNvSpPr txBox="1"/>
          <p:nvPr/>
        </p:nvSpPr>
        <p:spPr>
          <a:xfrm>
            <a:off x="33528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5" name="Text Box 57"/>
          <p:cNvSpPr txBox="1"/>
          <p:nvPr/>
        </p:nvSpPr>
        <p:spPr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6" name="Text Box 58"/>
          <p:cNvSpPr txBox="1"/>
          <p:nvPr/>
        </p:nvSpPr>
        <p:spPr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7" name="Text Box 59"/>
          <p:cNvSpPr txBox="1"/>
          <p:nvPr/>
        </p:nvSpPr>
        <p:spPr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8" name="Text Box 60"/>
          <p:cNvSpPr txBox="1"/>
          <p:nvPr/>
        </p:nvSpPr>
        <p:spPr>
          <a:xfrm>
            <a:off x="51816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59" name="Text Box 61"/>
          <p:cNvSpPr txBox="1"/>
          <p:nvPr/>
        </p:nvSpPr>
        <p:spPr>
          <a:xfrm>
            <a:off x="51816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SP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0" name="Text Box 62"/>
          <p:cNvSpPr txBox="1"/>
          <p:nvPr/>
        </p:nvSpPr>
        <p:spPr>
          <a:xfrm>
            <a:off x="51816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1" name="Line 63"/>
          <p:cNvSpPr/>
          <p:nvPr/>
        </p:nvSpPr>
        <p:spPr>
          <a:xfrm flipH="1">
            <a:off x="4724400" y="26670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62" name="Line 64"/>
          <p:cNvSpPr/>
          <p:nvPr/>
        </p:nvSpPr>
        <p:spPr>
          <a:xfrm rot="-5400000">
            <a:off x="8991600" y="12954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563" name="Line 65"/>
          <p:cNvSpPr/>
          <p:nvPr/>
        </p:nvSpPr>
        <p:spPr>
          <a:xfrm>
            <a:off x="83820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64" name="Text Box 67"/>
          <p:cNvSpPr txBox="1"/>
          <p:nvPr/>
        </p:nvSpPr>
        <p:spPr>
          <a:xfrm>
            <a:off x="5334000" y="228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5" name="Line 68"/>
          <p:cNvSpPr/>
          <p:nvPr/>
        </p:nvSpPr>
        <p:spPr>
          <a:xfrm>
            <a:off x="7010400" y="7620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566" name="Text Box 69"/>
          <p:cNvSpPr txBox="1"/>
          <p:nvPr/>
        </p:nvSpPr>
        <p:spPr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 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" name="Text Box 79"/>
          <p:cNvSpPr txBox="1"/>
          <p:nvPr/>
        </p:nvSpPr>
        <p:spPr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69" name="Text Box 85"/>
          <p:cNvSpPr txBox="1"/>
          <p:nvPr/>
        </p:nvSpPr>
        <p:spPr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" name="Text Box 86"/>
          <p:cNvSpPr txBox="1"/>
          <p:nvPr/>
        </p:nvSpPr>
        <p:spPr>
          <a:xfrm>
            <a:off x="0" y="53340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寄存器寻址：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3" name="Text Box 87"/>
          <p:cNvSpPr txBox="1"/>
          <p:nvPr/>
        </p:nvSpPr>
        <p:spPr>
          <a:xfrm>
            <a:off x="3336290" y="105029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" name="Text Box 88"/>
          <p:cNvSpPr txBox="1"/>
          <p:nvPr/>
        </p:nvSpPr>
        <p:spPr>
          <a:xfrm>
            <a:off x="1524000" y="35814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" name="Line 89"/>
          <p:cNvSpPr/>
          <p:nvPr/>
        </p:nvSpPr>
        <p:spPr>
          <a:xfrm flipV="1">
            <a:off x="1790700" y="3173095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6" name="Text Box 90"/>
          <p:cNvSpPr txBox="1"/>
          <p:nvPr/>
        </p:nvSpPr>
        <p:spPr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" name="Line 91"/>
          <p:cNvSpPr/>
          <p:nvPr/>
        </p:nvSpPr>
        <p:spPr>
          <a:xfrm flipV="1">
            <a:off x="2133600" y="22860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88" name="Group 93"/>
          <p:cNvGrpSpPr/>
          <p:nvPr/>
        </p:nvGrpSpPr>
        <p:grpSpPr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1643" name="Line 9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4" name="Line 9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5" name="Line 9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6" name="Line 9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7" name="Line 9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8" name="Line 9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49" name="Line 10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650" name="Line 10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7" name="Text Box 102"/>
          <p:cNvSpPr txBox="1"/>
          <p:nvPr/>
        </p:nvSpPr>
        <p:spPr>
          <a:xfrm>
            <a:off x="1041400" y="17907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8" name="Line 103"/>
          <p:cNvSpPr/>
          <p:nvPr/>
        </p:nvSpPr>
        <p:spPr>
          <a:xfrm flipV="1">
            <a:off x="1655445" y="143129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9" name="Text Box 104"/>
          <p:cNvSpPr txBox="1"/>
          <p:nvPr/>
        </p:nvSpPr>
        <p:spPr>
          <a:xfrm>
            <a:off x="965200" y="974090"/>
            <a:ext cx="1320800" cy="4572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" name="Line 105"/>
          <p:cNvSpPr/>
          <p:nvPr/>
        </p:nvSpPr>
        <p:spPr>
          <a:xfrm flipV="1">
            <a:off x="1583690" y="59309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" name="Line 106"/>
          <p:cNvSpPr/>
          <p:nvPr/>
        </p:nvSpPr>
        <p:spPr>
          <a:xfrm>
            <a:off x="1651000" y="6096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2" name="Line 107"/>
          <p:cNvSpPr/>
          <p:nvPr/>
        </p:nvSpPr>
        <p:spPr>
          <a:xfrm>
            <a:off x="4707890" y="59309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3" name="Text Box 108"/>
          <p:cNvSpPr txBox="1"/>
          <p:nvPr/>
        </p:nvSpPr>
        <p:spPr>
          <a:xfrm>
            <a:off x="2286000" y="90488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" name="Line 109"/>
          <p:cNvSpPr/>
          <p:nvPr/>
        </p:nvSpPr>
        <p:spPr>
          <a:xfrm flipH="1">
            <a:off x="4724400" y="327660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5" name="Text Box 110"/>
          <p:cNvSpPr txBox="1"/>
          <p:nvPr/>
        </p:nvSpPr>
        <p:spPr>
          <a:xfrm>
            <a:off x="5181600" y="30480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" name="Text Box 71"/>
          <p:cNvSpPr txBox="1"/>
          <p:nvPr/>
        </p:nvSpPr>
        <p:spPr>
          <a:xfrm>
            <a:off x="2438400" y="52578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R0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7" name="Text Box 73"/>
          <p:cNvSpPr txBox="1"/>
          <p:nvPr/>
        </p:nvSpPr>
        <p:spPr>
          <a:xfrm>
            <a:off x="7010400" y="5181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打入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8" name="Line 75"/>
          <p:cNvSpPr/>
          <p:nvPr/>
        </p:nvSpPr>
        <p:spPr>
          <a:xfrm>
            <a:off x="3124200" y="56388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" name="Text Box 76"/>
          <p:cNvSpPr txBox="1"/>
          <p:nvPr/>
        </p:nvSpPr>
        <p:spPr>
          <a:xfrm>
            <a:off x="3581400" y="52578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0" name="Line 77"/>
          <p:cNvSpPr/>
          <p:nvPr/>
        </p:nvSpPr>
        <p:spPr>
          <a:xfrm>
            <a:off x="3962400" y="56388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1" name="Text Box 78"/>
          <p:cNvSpPr txBox="1"/>
          <p:nvPr/>
        </p:nvSpPr>
        <p:spPr>
          <a:xfrm>
            <a:off x="4343400" y="52578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2" name="Line 111"/>
          <p:cNvSpPr/>
          <p:nvPr/>
        </p:nvSpPr>
        <p:spPr>
          <a:xfrm>
            <a:off x="5181600" y="56388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3" name="Text Box 112"/>
          <p:cNvSpPr txBox="1"/>
          <p:nvPr/>
        </p:nvSpPr>
        <p:spPr>
          <a:xfrm>
            <a:off x="5562600" y="5287963"/>
            <a:ext cx="99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4" name="Line 113"/>
          <p:cNvSpPr/>
          <p:nvPr/>
        </p:nvSpPr>
        <p:spPr>
          <a:xfrm>
            <a:off x="6172200" y="56388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" name="Text Box 114"/>
          <p:cNvSpPr txBox="1"/>
          <p:nvPr/>
        </p:nvSpPr>
        <p:spPr>
          <a:xfrm>
            <a:off x="6553200" y="52578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6" name="Line 115"/>
          <p:cNvSpPr/>
          <p:nvPr/>
        </p:nvSpPr>
        <p:spPr>
          <a:xfrm>
            <a:off x="7162800" y="5638800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7" name="Text Box 116"/>
          <p:cNvSpPr txBox="1"/>
          <p:nvPr/>
        </p:nvSpPr>
        <p:spPr>
          <a:xfrm>
            <a:off x="7772400" y="52260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8" name="Text Box 117"/>
          <p:cNvSpPr txBox="1"/>
          <p:nvPr/>
        </p:nvSpPr>
        <p:spPr>
          <a:xfrm>
            <a:off x="0" y="57912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寄存器间址：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9" name="Text Box 120"/>
          <p:cNvSpPr txBox="1"/>
          <p:nvPr/>
        </p:nvSpPr>
        <p:spPr>
          <a:xfrm>
            <a:off x="2438400" y="57912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R0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0" name="Text Box 121"/>
          <p:cNvSpPr txBox="1"/>
          <p:nvPr/>
        </p:nvSpPr>
        <p:spPr>
          <a:xfrm>
            <a:off x="7010400" y="5715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打入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1" name="Line 122"/>
          <p:cNvSpPr/>
          <p:nvPr/>
        </p:nvSpPr>
        <p:spPr>
          <a:xfrm>
            <a:off x="3124200" y="61722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2" name="Text Box 123"/>
          <p:cNvSpPr txBox="1"/>
          <p:nvPr/>
        </p:nvSpPr>
        <p:spPr>
          <a:xfrm>
            <a:off x="3581400" y="57912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3" name="Line 124"/>
          <p:cNvSpPr/>
          <p:nvPr/>
        </p:nvSpPr>
        <p:spPr>
          <a:xfrm>
            <a:off x="3962400" y="61722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4" name="Text Box 125"/>
          <p:cNvSpPr txBox="1"/>
          <p:nvPr/>
        </p:nvSpPr>
        <p:spPr>
          <a:xfrm>
            <a:off x="4343400" y="57912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" name="Line 126"/>
          <p:cNvSpPr/>
          <p:nvPr/>
        </p:nvSpPr>
        <p:spPr>
          <a:xfrm>
            <a:off x="5181600" y="61722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6" name="Text Box 127"/>
          <p:cNvSpPr txBox="1"/>
          <p:nvPr/>
        </p:nvSpPr>
        <p:spPr>
          <a:xfrm>
            <a:off x="5562600" y="5821363"/>
            <a:ext cx="99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7" name="Line 128"/>
          <p:cNvSpPr/>
          <p:nvPr/>
        </p:nvSpPr>
        <p:spPr>
          <a:xfrm>
            <a:off x="6172200" y="61722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8" name="Text Box 129"/>
          <p:cNvSpPr txBox="1"/>
          <p:nvPr/>
        </p:nvSpPr>
        <p:spPr>
          <a:xfrm>
            <a:off x="6553200" y="57912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9" name="Line 130"/>
          <p:cNvSpPr/>
          <p:nvPr/>
        </p:nvSpPr>
        <p:spPr>
          <a:xfrm>
            <a:off x="7162800" y="6172200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0" name="Text Box 131"/>
          <p:cNvSpPr txBox="1"/>
          <p:nvPr/>
        </p:nvSpPr>
        <p:spPr>
          <a:xfrm>
            <a:off x="7772400" y="5759450"/>
            <a:ext cx="99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1" name="Line 132"/>
          <p:cNvSpPr/>
          <p:nvPr/>
        </p:nvSpPr>
        <p:spPr>
          <a:xfrm>
            <a:off x="8610600" y="61722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32" name="Text Box 133"/>
          <p:cNvSpPr txBox="1"/>
          <p:nvPr/>
        </p:nvSpPr>
        <p:spPr>
          <a:xfrm>
            <a:off x="381000" y="6216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3" name="Line 134"/>
          <p:cNvSpPr/>
          <p:nvPr/>
        </p:nvSpPr>
        <p:spPr>
          <a:xfrm>
            <a:off x="76200" y="6553200"/>
            <a:ext cx="3810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34" name="Line 135"/>
          <p:cNvSpPr/>
          <p:nvPr/>
        </p:nvSpPr>
        <p:spPr>
          <a:xfrm>
            <a:off x="990600" y="65532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" name="Text Box 136"/>
          <p:cNvSpPr txBox="1"/>
          <p:nvPr/>
        </p:nvSpPr>
        <p:spPr>
          <a:xfrm>
            <a:off x="1371600" y="6216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6" name="Line 137"/>
          <p:cNvSpPr/>
          <p:nvPr/>
        </p:nvSpPr>
        <p:spPr>
          <a:xfrm>
            <a:off x="1828800" y="65532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" name="Text Box 138"/>
          <p:cNvSpPr txBox="1"/>
          <p:nvPr/>
        </p:nvSpPr>
        <p:spPr>
          <a:xfrm>
            <a:off x="2209800" y="6216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8" name="Line 139"/>
          <p:cNvSpPr/>
          <p:nvPr/>
        </p:nvSpPr>
        <p:spPr>
          <a:xfrm>
            <a:off x="2895600" y="6629400"/>
            <a:ext cx="838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9" name="Text Box 140"/>
          <p:cNvSpPr txBox="1"/>
          <p:nvPr/>
        </p:nvSpPr>
        <p:spPr>
          <a:xfrm>
            <a:off x="2895600" y="61722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置入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0" name="Text Box 141"/>
          <p:cNvSpPr txBox="1"/>
          <p:nvPr/>
        </p:nvSpPr>
        <p:spPr>
          <a:xfrm>
            <a:off x="3657600" y="6216650"/>
            <a:ext cx="990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1" name="Line 142"/>
          <p:cNvSpPr/>
          <p:nvPr/>
        </p:nvSpPr>
        <p:spPr>
          <a:xfrm>
            <a:off x="44958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Text Box 143"/>
          <p:cNvSpPr txBox="1"/>
          <p:nvPr/>
        </p:nvSpPr>
        <p:spPr>
          <a:xfrm>
            <a:off x="4876800" y="6216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3" name="Line 144"/>
          <p:cNvSpPr/>
          <p:nvPr/>
        </p:nvSpPr>
        <p:spPr>
          <a:xfrm flipH="1">
            <a:off x="4648200" y="1295400"/>
            <a:ext cx="533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4" name="Text Box 145"/>
          <p:cNvSpPr txBox="1"/>
          <p:nvPr/>
        </p:nvSpPr>
        <p:spPr>
          <a:xfrm>
            <a:off x="5181600" y="109855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" name="Line 146"/>
          <p:cNvSpPr/>
          <p:nvPr/>
        </p:nvSpPr>
        <p:spPr>
          <a:xfrm>
            <a:off x="6172200" y="1295400"/>
            <a:ext cx="2286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" name="Line 147"/>
          <p:cNvSpPr/>
          <p:nvPr/>
        </p:nvSpPr>
        <p:spPr>
          <a:xfrm flipV="1">
            <a:off x="6400800" y="114300"/>
            <a:ext cx="0" cy="1143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7" name="Line 148"/>
          <p:cNvSpPr/>
          <p:nvPr/>
        </p:nvSpPr>
        <p:spPr>
          <a:xfrm>
            <a:off x="6070600" y="15240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8" name="Line 149"/>
          <p:cNvSpPr/>
          <p:nvPr/>
        </p:nvSpPr>
        <p:spPr>
          <a:xfrm>
            <a:off x="7289800" y="152400"/>
            <a:ext cx="0" cy="1066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9" name="Line 150"/>
          <p:cNvSpPr/>
          <p:nvPr/>
        </p:nvSpPr>
        <p:spPr>
          <a:xfrm>
            <a:off x="7543800" y="414655"/>
            <a:ext cx="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50" name="Line 151"/>
          <p:cNvSpPr/>
          <p:nvPr/>
        </p:nvSpPr>
        <p:spPr>
          <a:xfrm flipH="1">
            <a:off x="6070600" y="45720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" name="Line 152"/>
          <p:cNvSpPr/>
          <p:nvPr/>
        </p:nvSpPr>
        <p:spPr>
          <a:xfrm flipV="1">
            <a:off x="6553200" y="461645"/>
            <a:ext cx="0" cy="1524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" name="Line 153"/>
          <p:cNvSpPr/>
          <p:nvPr/>
        </p:nvSpPr>
        <p:spPr>
          <a:xfrm flipH="1">
            <a:off x="6155690" y="196469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3" name="Text Box 155"/>
          <p:cNvSpPr txBox="1"/>
          <p:nvPr/>
        </p:nvSpPr>
        <p:spPr>
          <a:xfrm>
            <a:off x="5181600" y="1790700"/>
            <a:ext cx="990600" cy="4572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" name="Text Box 156"/>
          <p:cNvSpPr txBox="1"/>
          <p:nvPr/>
        </p:nvSpPr>
        <p:spPr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5" name="Line 157"/>
          <p:cNvSpPr/>
          <p:nvPr/>
        </p:nvSpPr>
        <p:spPr>
          <a:xfrm flipV="1">
            <a:off x="2590800" y="317373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" name="Line 158"/>
          <p:cNvSpPr/>
          <p:nvPr/>
        </p:nvSpPr>
        <p:spPr>
          <a:xfrm>
            <a:off x="52578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7" name="Text Box 159"/>
          <p:cNvSpPr txBox="1"/>
          <p:nvPr/>
        </p:nvSpPr>
        <p:spPr>
          <a:xfrm>
            <a:off x="6781800" y="6278563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移、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8" name="Line 160"/>
          <p:cNvSpPr/>
          <p:nvPr/>
        </p:nvSpPr>
        <p:spPr>
          <a:xfrm>
            <a:off x="64770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" name="Text Box 161"/>
          <p:cNvSpPr txBox="1"/>
          <p:nvPr/>
        </p:nvSpPr>
        <p:spPr>
          <a:xfrm>
            <a:off x="7391400" y="6278563"/>
            <a:ext cx="838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0" name="Line 162"/>
          <p:cNvSpPr/>
          <p:nvPr/>
        </p:nvSpPr>
        <p:spPr>
          <a:xfrm>
            <a:off x="7924800" y="6629400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1" name="Text Box 163"/>
          <p:cNvSpPr txBox="1"/>
          <p:nvPr/>
        </p:nvSpPr>
        <p:spPr>
          <a:xfrm>
            <a:off x="8305800" y="62166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2" name="Text Box 164"/>
          <p:cNvSpPr txBox="1"/>
          <p:nvPr/>
        </p:nvSpPr>
        <p:spPr>
          <a:xfrm>
            <a:off x="5638800" y="621665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530" name="Text Box 69"/>
          <p:cNvSpPr txBox="1"/>
          <p:nvPr/>
        </p:nvSpPr>
        <p:spPr>
          <a:xfrm>
            <a:off x="5334000" y="-762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2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22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22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2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3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3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2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3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4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2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2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25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2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26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8" grpId="0"/>
      <p:bldP spid="180" grpId="0" bldLvl="0" animBg="1"/>
      <p:bldP spid="182" grpId="0"/>
      <p:bldP spid="183" grpId="0" bldLvl="0" animBg="1"/>
      <p:bldP spid="184" grpId="0"/>
      <p:bldP spid="186" grpId="0" bldLvl="0" animBg="1"/>
      <p:bldP spid="197" grpId="0"/>
      <p:bldP spid="199" grpId="0" bldLvl="0" animBg="1"/>
      <p:bldP spid="203" grpId="0"/>
      <p:bldP spid="205" grpId="0" bldLvl="0" animBg="1"/>
      <p:bldP spid="206" grpId="0" build="p"/>
      <p:bldP spid="207" grpId="0"/>
      <p:bldP spid="209" grpId="0" advAuto="1000" build="p"/>
      <p:bldP spid="211" grpId="0" advAuto="1000" build="p"/>
      <p:bldP spid="213" grpId="0" advAuto="1000" build="p"/>
      <p:bldP spid="215" grpId="0" advAuto="1000" build="p"/>
      <p:bldP spid="217" grpId="0" advAuto="1000" build="p"/>
      <p:bldP spid="218" grpId="0"/>
      <p:bldP spid="219" grpId="0" build="p"/>
      <p:bldP spid="220" grpId="0"/>
      <p:bldP spid="222" grpId="0" advAuto="1000" build="p"/>
      <p:bldP spid="224" grpId="0" advAuto="1000" build="p"/>
      <p:bldP spid="226" grpId="0" advAuto="1000" build="p"/>
      <p:bldP spid="228" grpId="0" advAuto="1000" build="p"/>
      <p:bldP spid="230" grpId="0" advAuto="1000" build="p"/>
      <p:bldP spid="232" grpId="0" advAuto="1000" build="p"/>
      <p:bldP spid="235" grpId="0" advAuto="1000" build="p"/>
      <p:bldP spid="237" grpId="0" advAuto="1000" build="p"/>
      <p:bldP spid="239" grpId="0"/>
      <p:bldP spid="240" grpId="0" advAuto="1000" build="p"/>
      <p:bldP spid="242" grpId="0" advAuto="1000" build="p"/>
      <p:bldP spid="244" grpId="0" bldLvl="0" animBg="1"/>
      <p:bldP spid="253" grpId="0" bldLvl="0" animBg="1"/>
      <p:bldP spid="254" grpId="0" bldLvl="0" animBg="1"/>
      <p:bldP spid="257" grpId="0" advAuto="1000" build="p"/>
      <p:bldP spid="259" grpId="0" advAuto="1000" build="p"/>
      <p:bldP spid="261" grpId="0" advAuto="1000" build="p"/>
      <p:bldP spid="262" grpId="0" advAuto="100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95" name="Text Box 71"/>
          <p:cNvSpPr txBox="1"/>
          <p:nvPr/>
        </p:nvSpPr>
        <p:spPr>
          <a:xfrm>
            <a:off x="0" y="5300663"/>
            <a:ext cx="373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）操作数地址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34" name="Text Box 110"/>
          <p:cNvSpPr txBox="1"/>
          <p:nvPr/>
        </p:nvSpPr>
        <p:spPr>
          <a:xfrm>
            <a:off x="0" y="6027738"/>
            <a:ext cx="3124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寄存器间址：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35" name="Text Box 111"/>
          <p:cNvSpPr txBox="1"/>
          <p:nvPr/>
        </p:nvSpPr>
        <p:spPr>
          <a:xfrm>
            <a:off x="2438400" y="60261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R0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36" name="Text Box 112"/>
          <p:cNvSpPr txBox="1"/>
          <p:nvPr/>
        </p:nvSpPr>
        <p:spPr>
          <a:xfrm>
            <a:off x="7010400" y="595153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打入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37" name="Line 113"/>
          <p:cNvSpPr/>
          <p:nvPr/>
        </p:nvSpPr>
        <p:spPr>
          <a:xfrm>
            <a:off x="3124200" y="6408738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738" name="Text Box 114"/>
          <p:cNvSpPr txBox="1"/>
          <p:nvPr/>
        </p:nvSpPr>
        <p:spPr>
          <a:xfrm>
            <a:off x="3581400" y="6027738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39" name="Line 115"/>
          <p:cNvSpPr/>
          <p:nvPr/>
        </p:nvSpPr>
        <p:spPr>
          <a:xfrm>
            <a:off x="3962400" y="6408738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740" name="Text Box 116"/>
          <p:cNvSpPr txBox="1"/>
          <p:nvPr/>
        </p:nvSpPr>
        <p:spPr>
          <a:xfrm>
            <a:off x="4343400" y="6027738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41" name="Line 117"/>
          <p:cNvSpPr/>
          <p:nvPr/>
        </p:nvSpPr>
        <p:spPr>
          <a:xfrm>
            <a:off x="5181600" y="6408738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742" name="Text Box 118"/>
          <p:cNvSpPr txBox="1"/>
          <p:nvPr/>
        </p:nvSpPr>
        <p:spPr>
          <a:xfrm>
            <a:off x="5562600" y="60579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43" name="Line 119"/>
          <p:cNvSpPr/>
          <p:nvPr/>
        </p:nvSpPr>
        <p:spPr>
          <a:xfrm>
            <a:off x="6172200" y="6408738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744" name="Text Box 120"/>
          <p:cNvSpPr txBox="1"/>
          <p:nvPr/>
        </p:nvSpPr>
        <p:spPr>
          <a:xfrm>
            <a:off x="6553200" y="6027738"/>
            <a:ext cx="990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745" name="Line 121"/>
          <p:cNvSpPr/>
          <p:nvPr/>
        </p:nvSpPr>
        <p:spPr>
          <a:xfrm>
            <a:off x="7162800" y="6408738"/>
            <a:ext cx="609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746" name="Text Box 122"/>
          <p:cNvSpPr txBox="1"/>
          <p:nvPr/>
        </p:nvSpPr>
        <p:spPr>
          <a:xfrm>
            <a:off x="7772400" y="5995988"/>
            <a:ext cx="99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6844" name="Group 220"/>
          <p:cNvGrpSpPr/>
          <p:nvPr/>
        </p:nvGrpSpPr>
        <p:grpSpPr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22545" name="Line 221"/>
            <p:cNvSpPr/>
            <p:nvPr/>
          </p:nvSpPr>
          <p:spPr>
            <a:xfrm flipV="1">
              <a:off x="528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6" name="Line 222"/>
            <p:cNvSpPr/>
            <p:nvPr/>
          </p:nvSpPr>
          <p:spPr>
            <a:xfrm flipV="1">
              <a:off x="1008" y="10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7" name="Line 223"/>
            <p:cNvSpPr/>
            <p:nvPr/>
          </p:nvSpPr>
          <p:spPr>
            <a:xfrm flipV="1">
              <a:off x="1344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8" name="Line 224"/>
            <p:cNvSpPr/>
            <p:nvPr/>
          </p:nvSpPr>
          <p:spPr>
            <a:xfrm flipV="1">
              <a:off x="115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9" name="Line 225"/>
            <p:cNvSpPr/>
            <p:nvPr/>
          </p:nvSpPr>
          <p:spPr>
            <a:xfrm flipV="1">
              <a:off x="76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0" name="Line 226"/>
            <p:cNvSpPr/>
            <p:nvPr/>
          </p:nvSpPr>
          <p:spPr>
            <a:xfrm flipV="1">
              <a:off x="28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1" name="Line 227"/>
            <p:cNvSpPr/>
            <p:nvPr/>
          </p:nvSpPr>
          <p:spPr>
            <a:xfrm flipV="1">
              <a:off x="163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2" name="Line 228"/>
            <p:cNvSpPr/>
            <p:nvPr/>
          </p:nvSpPr>
          <p:spPr>
            <a:xfrm flipV="1">
              <a:off x="1008" y="4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3" name="Text Box 229"/>
            <p:cNvSpPr txBox="1"/>
            <p:nvPr/>
          </p:nvSpPr>
          <p:spPr>
            <a:xfrm>
              <a:off x="0" y="2448"/>
              <a:ext cx="2064" cy="70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R0~R3      R0~R3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C     D       C     D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SP  PC    PSW  MDR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2554" name="Text Box 230"/>
            <p:cNvSpPr txBox="1"/>
            <p:nvPr/>
          </p:nvSpPr>
          <p:spPr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5" name="Text Box 231"/>
            <p:cNvSpPr txBox="1"/>
            <p:nvPr/>
          </p:nvSpPr>
          <p:spPr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6" name="Line 232"/>
            <p:cNvSpPr/>
            <p:nvPr/>
          </p:nvSpPr>
          <p:spPr>
            <a:xfrm>
              <a:off x="624" y="1200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7" name="Text Box 233"/>
            <p:cNvSpPr txBox="1"/>
            <p:nvPr/>
          </p:nvSpPr>
          <p:spPr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8" name="Text Box 234"/>
            <p:cNvSpPr txBox="1"/>
            <p:nvPr/>
          </p:nvSpPr>
          <p:spPr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ALU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2559" name="Line 235"/>
            <p:cNvSpPr/>
            <p:nvPr/>
          </p:nvSpPr>
          <p:spPr>
            <a:xfrm>
              <a:off x="384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2560" name="Line 236"/>
            <p:cNvSpPr/>
            <p:nvPr/>
          </p:nvSpPr>
          <p:spPr>
            <a:xfrm>
              <a:off x="1248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2561" name="Rectangle 237"/>
            <p:cNvSpPr/>
            <p:nvPr/>
          </p:nvSpPr>
          <p:spPr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2" name="Line 238"/>
            <p:cNvSpPr/>
            <p:nvPr/>
          </p:nvSpPr>
          <p:spPr>
            <a:xfrm>
              <a:off x="1008" y="480"/>
              <a:ext cx="1968" cy="0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3" name="Line 239"/>
            <p:cNvSpPr/>
            <p:nvPr/>
          </p:nvSpPr>
          <p:spPr>
            <a:xfrm>
              <a:off x="2976" y="480"/>
              <a:ext cx="0" cy="2928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22564" name="Line 240"/>
            <p:cNvSpPr/>
            <p:nvPr/>
          </p:nvSpPr>
          <p:spPr>
            <a:xfrm flipH="1">
              <a:off x="2736" y="91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65" name="Line 241"/>
            <p:cNvSpPr/>
            <p:nvPr/>
          </p:nvSpPr>
          <p:spPr>
            <a:xfrm flipH="1">
              <a:off x="2736" y="134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66" name="Line 242"/>
            <p:cNvSpPr/>
            <p:nvPr/>
          </p:nvSpPr>
          <p:spPr>
            <a:xfrm flipH="1">
              <a:off x="2736" y="17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67" name="Line 243"/>
            <p:cNvSpPr/>
            <p:nvPr/>
          </p:nvSpPr>
          <p:spPr>
            <a:xfrm flipH="1">
              <a:off x="2736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68" name="Line 244"/>
            <p:cNvSpPr/>
            <p:nvPr/>
          </p:nvSpPr>
          <p:spPr>
            <a:xfrm flipH="1">
              <a:off x="2736" y="259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69" name="Line 245"/>
            <p:cNvSpPr/>
            <p:nvPr/>
          </p:nvSpPr>
          <p:spPr>
            <a:xfrm flipH="1">
              <a:off x="2736" y="3024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70" name="Line 246"/>
            <p:cNvSpPr/>
            <p:nvPr/>
          </p:nvSpPr>
          <p:spPr>
            <a:xfrm>
              <a:off x="3744" y="192"/>
              <a:ext cx="201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1" name="Line 247"/>
            <p:cNvSpPr/>
            <p:nvPr/>
          </p:nvSpPr>
          <p:spPr>
            <a:xfrm>
              <a:off x="3744" y="576"/>
              <a:ext cx="201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2" name="Line 248"/>
            <p:cNvSpPr/>
            <p:nvPr/>
          </p:nvSpPr>
          <p:spPr>
            <a:xfrm flipH="1">
              <a:off x="3744" y="384"/>
              <a:ext cx="20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3" name="Line 249"/>
            <p:cNvSpPr/>
            <p:nvPr/>
          </p:nvSpPr>
          <p:spPr>
            <a:xfrm>
              <a:off x="4608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22574" name="Line 250"/>
            <p:cNvSpPr/>
            <p:nvPr/>
          </p:nvSpPr>
          <p:spPr>
            <a:xfrm>
              <a:off x="4752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75" name="Line 251"/>
            <p:cNvSpPr/>
            <p:nvPr/>
          </p:nvSpPr>
          <p:spPr>
            <a:xfrm>
              <a:off x="5136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76" name="Line 252"/>
            <p:cNvSpPr/>
            <p:nvPr/>
          </p:nvSpPr>
          <p:spPr>
            <a:xfrm>
              <a:off x="4896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77" name="Line 253"/>
            <p:cNvSpPr/>
            <p:nvPr/>
          </p:nvSpPr>
          <p:spPr>
            <a:xfrm>
              <a:off x="5424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78" name="Line 254"/>
            <p:cNvSpPr/>
            <p:nvPr/>
          </p:nvSpPr>
          <p:spPr>
            <a:xfrm>
              <a:off x="3888" y="912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9" name="Line 255"/>
            <p:cNvSpPr/>
            <p:nvPr/>
          </p:nvSpPr>
          <p:spPr>
            <a:xfrm flipV="1">
              <a:off x="4032" y="192"/>
              <a:ext cx="0" cy="72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80" name="Line 256"/>
            <p:cNvSpPr/>
            <p:nvPr/>
          </p:nvSpPr>
          <p:spPr>
            <a:xfrm flipH="1">
              <a:off x="3888" y="134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81" name="Line 257"/>
            <p:cNvSpPr/>
            <p:nvPr/>
          </p:nvSpPr>
          <p:spPr>
            <a:xfrm flipV="1">
              <a:off x="4128" y="38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82" name="Line 258"/>
            <p:cNvSpPr/>
            <p:nvPr/>
          </p:nvSpPr>
          <p:spPr>
            <a:xfrm>
              <a:off x="4272" y="384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2583" name="Line 259"/>
            <p:cNvSpPr/>
            <p:nvPr/>
          </p:nvSpPr>
          <p:spPr>
            <a:xfrm flipH="1">
              <a:off x="3888" y="177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84" name="Text Box 260"/>
            <p:cNvSpPr txBox="1"/>
            <p:nvPr/>
          </p:nvSpPr>
          <p:spPr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R0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5" name="Text Box 261"/>
            <p:cNvSpPr txBox="1"/>
            <p:nvPr/>
          </p:nvSpPr>
          <p:spPr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6" name="Text Box 262"/>
            <p:cNvSpPr txBox="1"/>
            <p:nvPr/>
          </p:nvSpPr>
          <p:spPr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7" name="Text Box 263"/>
            <p:cNvSpPr txBox="1"/>
            <p:nvPr/>
          </p:nvSpPr>
          <p:spPr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8" name="Text Box 264"/>
            <p:cNvSpPr txBox="1"/>
            <p:nvPr/>
          </p:nvSpPr>
          <p:spPr>
            <a:xfrm>
              <a:off x="3360" y="432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9" name="Text Box 265"/>
            <p:cNvSpPr txBox="1"/>
            <p:nvPr/>
          </p:nvSpPr>
          <p:spPr>
            <a:xfrm>
              <a:off x="1440" y="144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内总线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2590" name="Text Box 266"/>
            <p:cNvSpPr txBox="1"/>
            <p:nvPr/>
          </p:nvSpPr>
          <p:spPr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1" name="Text Box 267"/>
            <p:cNvSpPr txBox="1"/>
            <p:nvPr/>
          </p:nvSpPr>
          <p:spPr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2" name="Text Box 268"/>
            <p:cNvSpPr txBox="1"/>
            <p:nvPr/>
          </p:nvSpPr>
          <p:spPr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3" name="Text Box 269"/>
            <p:cNvSpPr txBox="1"/>
            <p:nvPr/>
          </p:nvSpPr>
          <p:spPr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4" name="Text Box 270"/>
            <p:cNvSpPr txBox="1"/>
            <p:nvPr/>
          </p:nvSpPr>
          <p:spPr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5" name="Text Box 271"/>
            <p:cNvSpPr txBox="1"/>
            <p:nvPr/>
          </p:nvSpPr>
          <p:spPr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6" name="Text Box 272"/>
            <p:cNvSpPr txBox="1"/>
            <p:nvPr/>
          </p:nvSpPr>
          <p:spPr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7" name="Text Box 273"/>
            <p:cNvSpPr txBox="1"/>
            <p:nvPr/>
          </p:nvSpPr>
          <p:spPr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8" name="Text Box 274"/>
            <p:cNvSpPr txBox="1"/>
            <p:nvPr/>
          </p:nvSpPr>
          <p:spPr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9" name="Line 275"/>
            <p:cNvSpPr/>
            <p:nvPr/>
          </p:nvSpPr>
          <p:spPr>
            <a:xfrm rot="-5400000">
              <a:off x="5664" y="912"/>
              <a:ext cx="0" cy="192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2600" name="Line 276"/>
            <p:cNvSpPr/>
            <p:nvPr/>
          </p:nvSpPr>
          <p:spPr>
            <a:xfrm>
              <a:off x="5280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601" name="Text Box 277"/>
            <p:cNvSpPr txBox="1"/>
            <p:nvPr/>
          </p:nvSpPr>
          <p:spPr>
            <a:xfrm>
              <a:off x="3360" y="48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02" name="Text Box 278"/>
            <p:cNvSpPr txBox="1"/>
            <p:nvPr/>
          </p:nvSpPr>
          <p:spPr>
            <a:xfrm>
              <a:off x="3360" y="240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03" name="Line 279"/>
            <p:cNvSpPr/>
            <p:nvPr/>
          </p:nvSpPr>
          <p:spPr>
            <a:xfrm>
              <a:off x="4416" y="576"/>
              <a:ext cx="0" cy="139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2604" name="Text Box 280"/>
            <p:cNvSpPr txBox="1"/>
            <p:nvPr/>
          </p:nvSpPr>
          <p:spPr>
            <a:xfrm>
              <a:off x="4128" y="1968"/>
              <a:ext cx="624" cy="542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控制逻辑 </a:t>
              </a:r>
              <a:endPara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7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73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4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7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74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7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5" grpId="0"/>
      <p:bldP spid="26734" grpId="0"/>
      <p:bldP spid="26735" grpId="0" build="p"/>
      <p:bldP spid="26736" grpId="0"/>
      <p:bldP spid="26738" grpId="0" advAuto="1000" build="p"/>
      <p:bldP spid="26740" grpId="0" advAuto="1000" build="p"/>
      <p:bldP spid="26742" grpId="0" advAuto="1000" build="p"/>
      <p:bldP spid="26744" grpId="0" advAuto="1000" build="p"/>
      <p:bldP spid="26746" grpId="0" advAuto="100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Line 2"/>
          <p:cNvSpPr/>
          <p:nvPr/>
        </p:nvSpPr>
        <p:spPr>
          <a:xfrm flipV="1">
            <a:off x="8382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5" name="Line 3"/>
          <p:cNvSpPr/>
          <p:nvPr/>
        </p:nvSpPr>
        <p:spPr>
          <a:xfrm flipV="1">
            <a:off x="1600200" y="144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6" name="Line 4"/>
          <p:cNvSpPr/>
          <p:nvPr/>
        </p:nvSpPr>
        <p:spPr>
          <a:xfrm flipV="1">
            <a:off x="2133600" y="2286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7" name="Line 5"/>
          <p:cNvSpPr/>
          <p:nvPr/>
        </p:nvSpPr>
        <p:spPr>
          <a:xfrm flipV="1">
            <a:off x="1828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8" name="Line 6"/>
          <p:cNvSpPr/>
          <p:nvPr/>
        </p:nvSpPr>
        <p:spPr>
          <a:xfrm flipV="1">
            <a:off x="1219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9" name="Line 7"/>
          <p:cNvSpPr/>
          <p:nvPr/>
        </p:nvSpPr>
        <p:spPr>
          <a:xfrm flipV="1">
            <a:off x="4572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0" name="Line 8"/>
          <p:cNvSpPr/>
          <p:nvPr/>
        </p:nvSpPr>
        <p:spPr>
          <a:xfrm flipV="1">
            <a:off x="2590800" y="3124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1" name="Line 9"/>
          <p:cNvSpPr/>
          <p:nvPr/>
        </p:nvSpPr>
        <p:spPr>
          <a:xfrm flipV="1">
            <a:off x="1600200" y="6096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62" name="Text Box 10"/>
          <p:cNvSpPr txBox="1"/>
          <p:nvPr/>
        </p:nvSpPr>
        <p:spPr>
          <a:xfrm>
            <a:off x="0" y="3733800"/>
            <a:ext cx="3276600" cy="122174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63" name="Text Box 11"/>
          <p:cNvSpPr txBox="1"/>
          <p:nvPr/>
        </p:nvSpPr>
        <p:spPr>
          <a:xfrm>
            <a:off x="3048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4" name="Text Box 12"/>
          <p:cNvSpPr txBox="1"/>
          <p:nvPr/>
        </p:nvSpPr>
        <p:spPr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5" name="Text Box 13"/>
          <p:cNvSpPr txBox="1"/>
          <p:nvPr/>
        </p:nvSpPr>
        <p:spPr>
          <a:xfrm>
            <a:off x="1676400" y="2590800"/>
            <a:ext cx="1066800" cy="55721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566" name="Group 14"/>
          <p:cNvGrpSpPr/>
          <p:nvPr/>
        </p:nvGrpSpPr>
        <p:grpSpPr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3704" name="Line 15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5" name="Line 16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6" name="Line 17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7" name="Line 18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8" name="Line 19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9" name="Line 20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10" name="Line 21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11" name="Line 22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3567" name="Text Box 23"/>
          <p:cNvSpPr txBox="1"/>
          <p:nvPr/>
        </p:nvSpPr>
        <p:spPr>
          <a:xfrm>
            <a:off x="1066800" y="1752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68" name="Line 24"/>
          <p:cNvSpPr/>
          <p:nvPr/>
        </p:nvSpPr>
        <p:spPr>
          <a:xfrm>
            <a:off x="6096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3569" name="Line 25"/>
          <p:cNvSpPr/>
          <p:nvPr/>
        </p:nvSpPr>
        <p:spPr>
          <a:xfrm>
            <a:off x="1981200" y="34290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3570" name="Rectangle 26"/>
          <p:cNvSpPr/>
          <p:nvPr/>
        </p:nvSpPr>
        <p:spPr>
          <a:xfrm>
            <a:off x="3352800" y="24384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71" name="Line 27"/>
          <p:cNvSpPr/>
          <p:nvPr/>
        </p:nvSpPr>
        <p:spPr>
          <a:xfrm>
            <a:off x="1600200" y="6096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72" name="Line 28"/>
          <p:cNvSpPr/>
          <p:nvPr/>
        </p:nvSpPr>
        <p:spPr>
          <a:xfrm>
            <a:off x="4724400" y="6096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3" name="Line 29"/>
          <p:cNvSpPr/>
          <p:nvPr/>
        </p:nvSpPr>
        <p:spPr>
          <a:xfrm flipH="1">
            <a:off x="4343400" y="1295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74" name="Line 30"/>
          <p:cNvSpPr/>
          <p:nvPr/>
        </p:nvSpPr>
        <p:spPr>
          <a:xfrm flipH="1">
            <a:off x="4343400" y="19812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75" name="Line 31"/>
          <p:cNvSpPr/>
          <p:nvPr/>
        </p:nvSpPr>
        <p:spPr>
          <a:xfrm flipH="1">
            <a:off x="4343400" y="26670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76" name="Line 32"/>
          <p:cNvSpPr/>
          <p:nvPr/>
        </p:nvSpPr>
        <p:spPr>
          <a:xfrm flipH="1">
            <a:off x="4343400" y="32766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77" name="Line 33"/>
          <p:cNvSpPr/>
          <p:nvPr/>
        </p:nvSpPr>
        <p:spPr>
          <a:xfrm flipH="1">
            <a:off x="4343400" y="3962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78" name="Line 34"/>
          <p:cNvSpPr/>
          <p:nvPr/>
        </p:nvSpPr>
        <p:spPr>
          <a:xfrm flipH="1">
            <a:off x="4343400" y="46482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79" name="Line 35"/>
          <p:cNvSpPr/>
          <p:nvPr/>
        </p:nvSpPr>
        <p:spPr>
          <a:xfrm>
            <a:off x="5943600" y="152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80" name="Line 36"/>
          <p:cNvSpPr/>
          <p:nvPr/>
        </p:nvSpPr>
        <p:spPr>
          <a:xfrm>
            <a:off x="5943600" y="7620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81" name="Line 37"/>
          <p:cNvSpPr/>
          <p:nvPr/>
        </p:nvSpPr>
        <p:spPr>
          <a:xfrm flipH="1">
            <a:off x="5943600" y="457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82" name="Line 38"/>
          <p:cNvSpPr/>
          <p:nvPr/>
        </p:nvSpPr>
        <p:spPr>
          <a:xfrm>
            <a:off x="73152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3" name="Line 39"/>
          <p:cNvSpPr/>
          <p:nvPr/>
        </p:nvSpPr>
        <p:spPr>
          <a:xfrm>
            <a:off x="75438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84" name="Line 40"/>
          <p:cNvSpPr/>
          <p:nvPr/>
        </p:nvSpPr>
        <p:spPr>
          <a:xfrm>
            <a:off x="8153400" y="1524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85" name="Line 41"/>
          <p:cNvSpPr/>
          <p:nvPr/>
        </p:nvSpPr>
        <p:spPr>
          <a:xfrm>
            <a:off x="77724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86" name="Line 42"/>
          <p:cNvSpPr/>
          <p:nvPr/>
        </p:nvSpPr>
        <p:spPr>
          <a:xfrm>
            <a:off x="8610600" y="7620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587" name="Line 43"/>
          <p:cNvSpPr/>
          <p:nvPr/>
        </p:nvSpPr>
        <p:spPr>
          <a:xfrm>
            <a:off x="6172200" y="12954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88" name="Line 44"/>
          <p:cNvSpPr/>
          <p:nvPr/>
        </p:nvSpPr>
        <p:spPr>
          <a:xfrm flipV="1">
            <a:off x="6400800" y="1524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9" name="Line 45"/>
          <p:cNvSpPr/>
          <p:nvPr/>
        </p:nvSpPr>
        <p:spPr>
          <a:xfrm flipH="1">
            <a:off x="6172200" y="1981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90" name="Line 46"/>
          <p:cNvSpPr/>
          <p:nvPr/>
        </p:nvSpPr>
        <p:spPr>
          <a:xfrm flipV="1">
            <a:off x="6553200" y="4572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91" name="Line 47"/>
          <p:cNvSpPr/>
          <p:nvPr/>
        </p:nvSpPr>
        <p:spPr>
          <a:xfrm>
            <a:off x="6781800" y="457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92" name="Line 48"/>
          <p:cNvSpPr/>
          <p:nvPr/>
        </p:nvSpPr>
        <p:spPr>
          <a:xfrm flipH="1">
            <a:off x="6172200" y="26670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93" name="Text Box 49"/>
          <p:cNvSpPr txBox="1"/>
          <p:nvPr/>
        </p:nvSpPr>
        <p:spPr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4" name="Text Box 50"/>
          <p:cNvSpPr txBox="1"/>
          <p:nvPr/>
        </p:nvSpPr>
        <p:spPr>
          <a:xfrm>
            <a:off x="3352800" y="1752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5" name="Text Box 51"/>
          <p:cNvSpPr txBox="1"/>
          <p:nvPr/>
        </p:nvSpPr>
        <p:spPr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6" name="Text Box 52"/>
          <p:cNvSpPr txBox="1"/>
          <p:nvPr/>
        </p:nvSpPr>
        <p:spPr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7" name="Text Box 53"/>
          <p:cNvSpPr txBox="1"/>
          <p:nvPr/>
        </p:nvSpPr>
        <p:spPr>
          <a:xfrm>
            <a:off x="5334000" y="5334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8" name="Text Box 54"/>
          <p:cNvSpPr txBox="1"/>
          <p:nvPr/>
        </p:nvSpPr>
        <p:spPr>
          <a:xfrm>
            <a:off x="2286000" y="76200"/>
            <a:ext cx="16002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9" name="Text Box 55"/>
          <p:cNvSpPr txBox="1"/>
          <p:nvPr/>
        </p:nvSpPr>
        <p:spPr>
          <a:xfrm>
            <a:off x="33528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0" name="Text Box 56"/>
          <p:cNvSpPr txBox="1"/>
          <p:nvPr/>
        </p:nvSpPr>
        <p:spPr>
          <a:xfrm>
            <a:off x="33528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1" name="Text Box 57"/>
          <p:cNvSpPr txBox="1"/>
          <p:nvPr/>
        </p:nvSpPr>
        <p:spPr>
          <a:xfrm>
            <a:off x="33528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2" name="Text Box 58"/>
          <p:cNvSpPr txBox="1"/>
          <p:nvPr/>
        </p:nvSpPr>
        <p:spPr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3" name="Text Box 59"/>
          <p:cNvSpPr txBox="1"/>
          <p:nvPr/>
        </p:nvSpPr>
        <p:spPr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4" name="Text Box 60"/>
          <p:cNvSpPr txBox="1"/>
          <p:nvPr/>
        </p:nvSpPr>
        <p:spPr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5" name="Text Box 61"/>
          <p:cNvSpPr txBox="1"/>
          <p:nvPr/>
        </p:nvSpPr>
        <p:spPr>
          <a:xfrm>
            <a:off x="5181600" y="30480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6" name="Text Box 62"/>
          <p:cNvSpPr txBox="1"/>
          <p:nvPr/>
        </p:nvSpPr>
        <p:spPr>
          <a:xfrm>
            <a:off x="5181600" y="37338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SP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7" name="Text Box 63"/>
          <p:cNvSpPr txBox="1"/>
          <p:nvPr/>
        </p:nvSpPr>
        <p:spPr>
          <a:xfrm>
            <a:off x="5181600" y="4419600"/>
            <a:ext cx="990600" cy="495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08" name="Line 64"/>
          <p:cNvSpPr/>
          <p:nvPr/>
        </p:nvSpPr>
        <p:spPr>
          <a:xfrm flipH="1">
            <a:off x="4724400" y="26670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609" name="Line 65"/>
          <p:cNvSpPr/>
          <p:nvPr/>
        </p:nvSpPr>
        <p:spPr>
          <a:xfrm rot="-5400000">
            <a:off x="8991600" y="12954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3610" name="Line 66"/>
          <p:cNvSpPr/>
          <p:nvPr/>
        </p:nvSpPr>
        <p:spPr>
          <a:xfrm>
            <a:off x="8382000" y="4572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612" name="Text Box 68"/>
          <p:cNvSpPr txBox="1"/>
          <p:nvPr/>
        </p:nvSpPr>
        <p:spPr>
          <a:xfrm>
            <a:off x="5334000" y="2286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13" name="Line 69"/>
          <p:cNvSpPr/>
          <p:nvPr/>
        </p:nvSpPr>
        <p:spPr>
          <a:xfrm>
            <a:off x="7010400" y="7620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614" name="Text Box 70"/>
          <p:cNvSpPr txBox="1"/>
          <p:nvPr/>
        </p:nvSpPr>
        <p:spPr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 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" name="Text Box 71"/>
          <p:cNvSpPr txBox="1"/>
          <p:nvPr/>
        </p:nvSpPr>
        <p:spPr>
          <a:xfrm>
            <a:off x="0" y="48006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变址：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2" name="Text Box 74"/>
          <p:cNvSpPr txBox="1"/>
          <p:nvPr/>
        </p:nvSpPr>
        <p:spPr>
          <a:xfrm>
            <a:off x="609600" y="4419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" name="Line 75"/>
          <p:cNvSpPr/>
          <p:nvPr/>
        </p:nvSpPr>
        <p:spPr>
          <a:xfrm flipV="1">
            <a:off x="1219200" y="320040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" name="Text Box 76"/>
          <p:cNvSpPr txBox="1"/>
          <p:nvPr/>
        </p:nvSpPr>
        <p:spPr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" name="Line 77"/>
          <p:cNvSpPr/>
          <p:nvPr/>
        </p:nvSpPr>
        <p:spPr>
          <a:xfrm flipV="1">
            <a:off x="821690" y="226949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86" name="Group 78"/>
          <p:cNvGrpSpPr/>
          <p:nvPr/>
        </p:nvGrpSpPr>
        <p:grpSpPr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3696" name="Line 79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97" name="Line 80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98" name="Line 81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99" name="Line 82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0" name="Line 83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1" name="Line 84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2" name="Line 85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703" name="Line 86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5" name="Text Box 87"/>
          <p:cNvSpPr txBox="1"/>
          <p:nvPr/>
        </p:nvSpPr>
        <p:spPr>
          <a:xfrm>
            <a:off x="1033145" y="1752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6" name="Line 88"/>
          <p:cNvSpPr/>
          <p:nvPr/>
        </p:nvSpPr>
        <p:spPr>
          <a:xfrm flipV="1">
            <a:off x="1562100" y="154305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7" name="Text Box 89"/>
          <p:cNvSpPr txBox="1"/>
          <p:nvPr/>
        </p:nvSpPr>
        <p:spPr>
          <a:xfrm>
            <a:off x="990600" y="1047750"/>
            <a:ext cx="1295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8" name="Line 90"/>
          <p:cNvSpPr/>
          <p:nvPr/>
        </p:nvSpPr>
        <p:spPr>
          <a:xfrm flipV="1">
            <a:off x="1600200" y="66040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9" name="Line 91"/>
          <p:cNvSpPr/>
          <p:nvPr/>
        </p:nvSpPr>
        <p:spPr>
          <a:xfrm>
            <a:off x="1600200" y="6096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" name="Line 92"/>
          <p:cNvSpPr/>
          <p:nvPr/>
        </p:nvSpPr>
        <p:spPr>
          <a:xfrm>
            <a:off x="4724400" y="60960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" name="Text Box 93"/>
          <p:cNvSpPr txBox="1"/>
          <p:nvPr/>
        </p:nvSpPr>
        <p:spPr>
          <a:xfrm>
            <a:off x="2286000" y="90488"/>
            <a:ext cx="160020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" name="Line 94"/>
          <p:cNvSpPr/>
          <p:nvPr/>
        </p:nvSpPr>
        <p:spPr>
          <a:xfrm flipH="1">
            <a:off x="4724400" y="1295400"/>
            <a:ext cx="457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" name="Text Box 95"/>
          <p:cNvSpPr txBox="1"/>
          <p:nvPr/>
        </p:nvSpPr>
        <p:spPr>
          <a:xfrm>
            <a:off x="5181600" y="109855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" name="Text Box 119"/>
          <p:cNvSpPr txBox="1"/>
          <p:nvPr/>
        </p:nvSpPr>
        <p:spPr>
          <a:xfrm>
            <a:off x="0" y="61102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R0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" name="Text Box 96"/>
          <p:cNvSpPr txBox="1"/>
          <p:nvPr/>
        </p:nvSpPr>
        <p:spPr>
          <a:xfrm>
            <a:off x="0" y="51816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6" name="Line 98"/>
          <p:cNvSpPr/>
          <p:nvPr/>
        </p:nvSpPr>
        <p:spPr>
          <a:xfrm>
            <a:off x="609600" y="55626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" name="Text Box 99"/>
          <p:cNvSpPr txBox="1"/>
          <p:nvPr/>
        </p:nvSpPr>
        <p:spPr>
          <a:xfrm>
            <a:off x="1143000" y="51816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8" name="Line 100"/>
          <p:cNvSpPr/>
          <p:nvPr/>
        </p:nvSpPr>
        <p:spPr>
          <a:xfrm>
            <a:off x="1524000" y="55626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" name="Text Box 101"/>
          <p:cNvSpPr txBox="1"/>
          <p:nvPr/>
        </p:nvSpPr>
        <p:spPr>
          <a:xfrm>
            <a:off x="1981200" y="51816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0" name="Line 102"/>
          <p:cNvSpPr/>
          <p:nvPr/>
        </p:nvSpPr>
        <p:spPr>
          <a:xfrm>
            <a:off x="2895600" y="55626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1" name="Text Box 103"/>
          <p:cNvSpPr txBox="1"/>
          <p:nvPr/>
        </p:nvSpPr>
        <p:spPr>
          <a:xfrm>
            <a:off x="3352800" y="5211763"/>
            <a:ext cx="91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2" name="Line 104"/>
          <p:cNvSpPr/>
          <p:nvPr/>
        </p:nvSpPr>
        <p:spPr>
          <a:xfrm>
            <a:off x="3962400" y="55626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3" name="Text Box 105"/>
          <p:cNvSpPr txBox="1"/>
          <p:nvPr/>
        </p:nvSpPr>
        <p:spPr>
          <a:xfrm>
            <a:off x="4419600" y="51816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4" name="Line 106"/>
          <p:cNvSpPr/>
          <p:nvPr/>
        </p:nvSpPr>
        <p:spPr>
          <a:xfrm>
            <a:off x="4953000" y="55626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" name="Text Box 107"/>
          <p:cNvSpPr txBox="1"/>
          <p:nvPr/>
        </p:nvSpPr>
        <p:spPr>
          <a:xfrm>
            <a:off x="5410200" y="51816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6" name="Text Box 108"/>
          <p:cNvSpPr txBox="1"/>
          <p:nvPr/>
        </p:nvSpPr>
        <p:spPr>
          <a:xfrm>
            <a:off x="6781800" y="51816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7" name="Line 109"/>
          <p:cNvSpPr/>
          <p:nvPr/>
        </p:nvSpPr>
        <p:spPr>
          <a:xfrm>
            <a:off x="6248400" y="55626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8" name="Text Box 110"/>
          <p:cNvSpPr txBox="1"/>
          <p:nvPr/>
        </p:nvSpPr>
        <p:spPr>
          <a:xfrm>
            <a:off x="0" y="56388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9" name="Line 111"/>
          <p:cNvSpPr/>
          <p:nvPr/>
        </p:nvSpPr>
        <p:spPr>
          <a:xfrm>
            <a:off x="381000" y="60198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0" name="Text Box 112"/>
          <p:cNvSpPr txBox="1"/>
          <p:nvPr/>
        </p:nvSpPr>
        <p:spPr>
          <a:xfrm>
            <a:off x="914400" y="56388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1" name="Line 113"/>
          <p:cNvSpPr/>
          <p:nvPr/>
        </p:nvSpPr>
        <p:spPr>
          <a:xfrm>
            <a:off x="1524000" y="60198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2" name="Text Box 114"/>
          <p:cNvSpPr txBox="1"/>
          <p:nvPr/>
        </p:nvSpPr>
        <p:spPr>
          <a:xfrm>
            <a:off x="5486400" y="57150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3" name="Line 115"/>
          <p:cNvSpPr/>
          <p:nvPr/>
        </p:nvSpPr>
        <p:spPr>
          <a:xfrm>
            <a:off x="6019800" y="60198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4" name="Text Box 116"/>
          <p:cNvSpPr txBox="1"/>
          <p:nvPr/>
        </p:nvSpPr>
        <p:spPr>
          <a:xfrm>
            <a:off x="6477000" y="5668963"/>
            <a:ext cx="91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" name="Line 117"/>
          <p:cNvSpPr/>
          <p:nvPr/>
        </p:nvSpPr>
        <p:spPr>
          <a:xfrm>
            <a:off x="7010400" y="60198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6" name="Text Box 118"/>
          <p:cNvSpPr txBox="1"/>
          <p:nvPr/>
        </p:nvSpPr>
        <p:spPr>
          <a:xfrm>
            <a:off x="7467600" y="56388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7" name="Text Box 126"/>
          <p:cNvSpPr txBox="1"/>
          <p:nvPr/>
        </p:nvSpPr>
        <p:spPr>
          <a:xfrm>
            <a:off x="5181600" y="30861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8" name="Line 127"/>
          <p:cNvSpPr/>
          <p:nvPr/>
        </p:nvSpPr>
        <p:spPr>
          <a:xfrm>
            <a:off x="6176645" y="1314450"/>
            <a:ext cx="2286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" name="Line 128"/>
          <p:cNvSpPr/>
          <p:nvPr/>
        </p:nvSpPr>
        <p:spPr>
          <a:xfrm flipV="1">
            <a:off x="6400800" y="152400"/>
            <a:ext cx="0" cy="1143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0" name="Line 129"/>
          <p:cNvSpPr/>
          <p:nvPr/>
        </p:nvSpPr>
        <p:spPr>
          <a:xfrm>
            <a:off x="6019800" y="15240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1" name="Line 130"/>
          <p:cNvSpPr/>
          <p:nvPr/>
        </p:nvSpPr>
        <p:spPr>
          <a:xfrm>
            <a:off x="7315200" y="190500"/>
            <a:ext cx="0" cy="1066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2" name="Text Box 131"/>
          <p:cNvSpPr txBox="1"/>
          <p:nvPr/>
        </p:nvSpPr>
        <p:spPr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3" name="Line 132"/>
          <p:cNvSpPr/>
          <p:nvPr/>
        </p:nvSpPr>
        <p:spPr>
          <a:xfrm>
            <a:off x="7391400" y="55626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4" name="Text Box 133"/>
          <p:cNvSpPr txBox="1"/>
          <p:nvPr/>
        </p:nvSpPr>
        <p:spPr>
          <a:xfrm>
            <a:off x="7848600" y="51816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" name="Line 134"/>
          <p:cNvSpPr/>
          <p:nvPr/>
        </p:nvSpPr>
        <p:spPr>
          <a:xfrm>
            <a:off x="7543800" y="533400"/>
            <a:ext cx="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36" name="Line 135"/>
          <p:cNvSpPr/>
          <p:nvPr/>
        </p:nvSpPr>
        <p:spPr>
          <a:xfrm flipH="1">
            <a:off x="6019800" y="457200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" name="Line 136"/>
          <p:cNvSpPr/>
          <p:nvPr/>
        </p:nvSpPr>
        <p:spPr>
          <a:xfrm flipV="1">
            <a:off x="6553200" y="457200"/>
            <a:ext cx="0" cy="1524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8" name="Text Box 137"/>
          <p:cNvSpPr txBox="1"/>
          <p:nvPr/>
        </p:nvSpPr>
        <p:spPr>
          <a:xfrm>
            <a:off x="5181600" y="1714500"/>
            <a:ext cx="990600" cy="4572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" name="Line 138"/>
          <p:cNvSpPr/>
          <p:nvPr/>
        </p:nvSpPr>
        <p:spPr>
          <a:xfrm flipH="1">
            <a:off x="6155690" y="196469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0" name="Text Box 139"/>
          <p:cNvSpPr txBox="1"/>
          <p:nvPr/>
        </p:nvSpPr>
        <p:spPr>
          <a:xfrm>
            <a:off x="2214245" y="4432935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1" name="Line 140"/>
          <p:cNvSpPr/>
          <p:nvPr/>
        </p:nvSpPr>
        <p:spPr>
          <a:xfrm flipV="1">
            <a:off x="2590800" y="317373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" name="Text Box 141"/>
          <p:cNvSpPr txBox="1"/>
          <p:nvPr/>
        </p:nvSpPr>
        <p:spPr>
          <a:xfrm>
            <a:off x="1714500" y="2590800"/>
            <a:ext cx="1066800" cy="557213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3" name="Line 142"/>
          <p:cNvSpPr/>
          <p:nvPr/>
        </p:nvSpPr>
        <p:spPr>
          <a:xfrm flipV="1">
            <a:off x="2188845" y="226949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" name="Line 143"/>
          <p:cNvSpPr/>
          <p:nvPr/>
        </p:nvSpPr>
        <p:spPr>
          <a:xfrm flipH="1">
            <a:off x="4343400" y="396240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" name="Text Box 144"/>
          <p:cNvSpPr txBox="1"/>
          <p:nvPr/>
        </p:nvSpPr>
        <p:spPr>
          <a:xfrm>
            <a:off x="3352800" y="37338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" name="Text Box 145"/>
          <p:cNvSpPr txBox="1"/>
          <p:nvPr/>
        </p:nvSpPr>
        <p:spPr>
          <a:xfrm>
            <a:off x="1981200" y="5638800"/>
            <a:ext cx="1143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MDR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7" name="Line 146"/>
          <p:cNvSpPr/>
          <p:nvPr/>
        </p:nvSpPr>
        <p:spPr>
          <a:xfrm>
            <a:off x="2819400" y="60198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8" name="Text Box 147"/>
          <p:cNvSpPr txBox="1"/>
          <p:nvPr/>
        </p:nvSpPr>
        <p:spPr>
          <a:xfrm>
            <a:off x="3276600" y="56388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9" name="Line 148"/>
          <p:cNvSpPr/>
          <p:nvPr/>
        </p:nvSpPr>
        <p:spPr>
          <a:xfrm>
            <a:off x="3657600" y="60198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" name="Text Box 149"/>
          <p:cNvSpPr txBox="1"/>
          <p:nvPr/>
        </p:nvSpPr>
        <p:spPr>
          <a:xfrm>
            <a:off x="4191000" y="56388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1" name="Line 150"/>
          <p:cNvSpPr/>
          <p:nvPr/>
        </p:nvSpPr>
        <p:spPr>
          <a:xfrm>
            <a:off x="5029200" y="6019800"/>
            <a:ext cx="533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" name="Text Box 151"/>
          <p:cNvSpPr txBox="1"/>
          <p:nvPr/>
        </p:nvSpPr>
        <p:spPr>
          <a:xfrm>
            <a:off x="3352800" y="107950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3" name="Text Box 152"/>
          <p:cNvSpPr txBox="1"/>
          <p:nvPr/>
        </p:nvSpPr>
        <p:spPr>
          <a:xfrm>
            <a:off x="152400" y="35814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" name="Text Box 153"/>
          <p:cNvSpPr txBox="1"/>
          <p:nvPr/>
        </p:nvSpPr>
        <p:spPr>
          <a:xfrm>
            <a:off x="1447800" y="4038600"/>
            <a:ext cx="9906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5" name="Text Box 154"/>
          <p:cNvSpPr txBox="1"/>
          <p:nvPr/>
        </p:nvSpPr>
        <p:spPr>
          <a:xfrm>
            <a:off x="1981200" y="6216650"/>
            <a:ext cx="1447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" name="Text Box 155"/>
          <p:cNvSpPr txBox="1"/>
          <p:nvPr/>
        </p:nvSpPr>
        <p:spPr>
          <a:xfrm>
            <a:off x="0" y="64150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7" name="Line 156"/>
          <p:cNvSpPr/>
          <p:nvPr/>
        </p:nvSpPr>
        <p:spPr>
          <a:xfrm>
            <a:off x="533400" y="64008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58" name="Line 157"/>
          <p:cNvSpPr/>
          <p:nvPr/>
        </p:nvSpPr>
        <p:spPr>
          <a:xfrm>
            <a:off x="533400" y="67056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59" name="Text Box 158"/>
          <p:cNvSpPr txBox="1"/>
          <p:nvPr/>
        </p:nvSpPr>
        <p:spPr>
          <a:xfrm>
            <a:off x="914400" y="6096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0" name="Text Box 159"/>
          <p:cNvSpPr txBox="1"/>
          <p:nvPr/>
        </p:nvSpPr>
        <p:spPr>
          <a:xfrm>
            <a:off x="914400" y="64150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61" name="Group 162"/>
          <p:cNvGrpSpPr/>
          <p:nvPr/>
        </p:nvGrpSpPr>
        <p:grpSpPr>
          <a:xfrm>
            <a:off x="1295400" y="6324600"/>
            <a:ext cx="685800" cy="457200"/>
            <a:chOff x="816" y="3984"/>
            <a:chExt cx="432" cy="288"/>
          </a:xfrm>
        </p:grpSpPr>
        <p:sp>
          <p:nvSpPr>
            <p:cNvPr id="23694" name="Line 160"/>
            <p:cNvSpPr/>
            <p:nvPr/>
          </p:nvSpPr>
          <p:spPr>
            <a:xfrm>
              <a:off x="816" y="3984"/>
              <a:ext cx="432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3695" name="Line 161"/>
            <p:cNvSpPr/>
            <p:nvPr/>
          </p:nvSpPr>
          <p:spPr>
            <a:xfrm flipV="1">
              <a:off x="816" y="4176"/>
              <a:ext cx="432" cy="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</p:grpSp>
      <p:sp>
        <p:nvSpPr>
          <p:cNvPr id="264" name="Line 163"/>
          <p:cNvSpPr/>
          <p:nvPr/>
        </p:nvSpPr>
        <p:spPr>
          <a:xfrm>
            <a:off x="2895600" y="6553200"/>
            <a:ext cx="685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65" name="Text Box 164"/>
          <p:cNvSpPr txBox="1"/>
          <p:nvPr/>
        </p:nvSpPr>
        <p:spPr>
          <a:xfrm>
            <a:off x="3505200" y="62484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6" name="Line 165"/>
          <p:cNvSpPr/>
          <p:nvPr/>
        </p:nvSpPr>
        <p:spPr>
          <a:xfrm>
            <a:off x="4114800" y="6553200"/>
            <a:ext cx="685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67" name="Text Box 166"/>
          <p:cNvSpPr txBox="1"/>
          <p:nvPr/>
        </p:nvSpPr>
        <p:spPr>
          <a:xfrm>
            <a:off x="4724400" y="62484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8" name="Line 167"/>
          <p:cNvSpPr/>
          <p:nvPr/>
        </p:nvSpPr>
        <p:spPr>
          <a:xfrm>
            <a:off x="5334000" y="6553200"/>
            <a:ext cx="685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69" name="Text Box 168"/>
          <p:cNvSpPr txBox="1"/>
          <p:nvPr/>
        </p:nvSpPr>
        <p:spPr>
          <a:xfrm>
            <a:off x="5943600" y="6216650"/>
            <a:ext cx="1447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530" name="Text Box 69"/>
          <p:cNvSpPr txBox="1"/>
          <p:nvPr/>
        </p:nvSpPr>
        <p:spPr>
          <a:xfrm>
            <a:off x="5334000" y="-762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2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2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25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2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20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2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26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2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26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2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26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2" grpId="0"/>
      <p:bldP spid="184" grpId="0" bldLvl="0" animBg="1"/>
      <p:bldP spid="195" grpId="0"/>
      <p:bldP spid="197" grpId="0" bldLvl="0" animBg="1"/>
      <p:bldP spid="201" grpId="0"/>
      <p:bldP spid="203" grpId="0" bldLvl="0" animBg="1"/>
      <p:bldP spid="204" grpId="0" build="p"/>
      <p:bldP spid="205" grpId="0" build="p"/>
      <p:bldP spid="207" grpId="0" advAuto="1000" build="p"/>
      <p:bldP spid="209" grpId="0" advAuto="1000" build="p"/>
      <p:bldP spid="211" grpId="0"/>
      <p:bldP spid="213" grpId="0"/>
      <p:bldP spid="215" grpId="0" advAuto="1000" build="p"/>
      <p:bldP spid="216" grpId="0" advAuto="1000" build="p"/>
      <p:bldP spid="218" grpId="0" build="p"/>
      <p:bldP spid="220" grpId="0" advAuto="1000" build="p"/>
      <p:bldP spid="222" grpId="0"/>
      <p:bldP spid="224" grpId="0"/>
      <p:bldP spid="226" grpId="0" advAuto="1000" build="p"/>
      <p:bldP spid="227" grpId="0" bldLvl="0" animBg="1"/>
      <p:bldP spid="232" grpId="0" bldLvl="0" animBg="1"/>
      <p:bldP spid="234" grpId="0" advAuto="1000" build="p"/>
      <p:bldP spid="238" grpId="0" bldLvl="0" animBg="1"/>
      <p:bldP spid="240" grpId="0"/>
      <p:bldP spid="242" grpId="0" bldLvl="0" animBg="1"/>
      <p:bldP spid="245" grpId="0" bldLvl="0" animBg="1"/>
      <p:bldP spid="246" grpId="0" advAuto="1000" build="p"/>
      <p:bldP spid="248" grpId="0" advAuto="1000" build="p"/>
      <p:bldP spid="250" grpId="0" advAuto="1000" build="p"/>
      <p:bldP spid="252" grpId="0" bldLvl="0" animBg="1"/>
      <p:bldP spid="253" grpId="0"/>
      <p:bldP spid="254" grpId="0"/>
      <p:bldP spid="255" grpId="0" advAuto="1000" build="p"/>
      <p:bldP spid="256" grpId="0" build="p"/>
      <p:bldP spid="259" grpId="0" advAuto="1000" build="p"/>
      <p:bldP spid="260" grpId="0" advAuto="1000" build="p"/>
      <p:bldP spid="265" grpId="0" advAuto="1000" build="p"/>
      <p:bldP spid="267" grpId="0" advAuto="1000" build="p"/>
      <p:bldP spid="269" grpId="0" advAuto="100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43" name="Text Box 71"/>
          <p:cNvSpPr txBox="1"/>
          <p:nvPr/>
        </p:nvSpPr>
        <p:spPr>
          <a:xfrm>
            <a:off x="-228600" y="48768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）数据信息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8827" name="Group 155"/>
          <p:cNvGrpSpPr/>
          <p:nvPr/>
        </p:nvGrpSpPr>
        <p:grpSpPr>
          <a:xfrm>
            <a:off x="0" y="5302250"/>
            <a:ext cx="2438400" cy="641350"/>
            <a:chOff x="0" y="3340"/>
            <a:chExt cx="1536" cy="404"/>
          </a:xfrm>
        </p:grpSpPr>
        <p:sp>
          <p:nvSpPr>
            <p:cNvPr id="24689" name="Text Box 74"/>
            <p:cNvSpPr txBox="1"/>
            <p:nvPr/>
          </p:nvSpPr>
          <p:spPr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690" name="Text Box 98"/>
            <p:cNvSpPr txBox="1"/>
            <p:nvPr/>
          </p:nvSpPr>
          <p:spPr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691" name="Line 100"/>
            <p:cNvSpPr/>
            <p:nvPr/>
          </p:nvSpPr>
          <p:spPr>
            <a:xfrm>
              <a:off x="624" y="3552"/>
              <a:ext cx="28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5" name="组合 94"/>
          <p:cNvGrpSpPr/>
          <p:nvPr/>
        </p:nvGrpSpPr>
        <p:grpSpPr>
          <a:xfrm>
            <a:off x="1905000" y="5257800"/>
            <a:ext cx="6324600" cy="717550"/>
            <a:chOff x="3000" y="8280"/>
            <a:chExt cx="9960" cy="1130"/>
          </a:xfrm>
        </p:grpSpPr>
        <p:sp>
          <p:nvSpPr>
            <p:cNvPr id="28783" name="Text Box 111"/>
            <p:cNvSpPr txBox="1"/>
            <p:nvPr/>
          </p:nvSpPr>
          <p:spPr>
            <a:xfrm>
              <a:off x="3000" y="8400"/>
              <a:ext cx="132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R0</a:t>
              </a:r>
              <a:endPara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84" name="Text Box 112"/>
            <p:cNvSpPr txBox="1"/>
            <p:nvPr/>
          </p:nvSpPr>
          <p:spPr>
            <a:xfrm>
              <a:off x="10200" y="8280"/>
              <a:ext cx="16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rPr>
                <a:t>打入</a:t>
              </a:r>
              <a:endParaRPr lang="zh-CN" altLang="en-US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85" name="Line 113"/>
            <p:cNvSpPr/>
            <p:nvPr/>
          </p:nvSpPr>
          <p:spPr>
            <a:xfrm>
              <a:off x="4080" y="9000"/>
              <a:ext cx="72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6" name="Text Box 114"/>
            <p:cNvSpPr txBox="1"/>
            <p:nvPr/>
          </p:nvSpPr>
          <p:spPr>
            <a:xfrm>
              <a:off x="4800" y="8400"/>
              <a:ext cx="1320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endPara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87" name="Line 115"/>
            <p:cNvSpPr/>
            <p:nvPr/>
          </p:nvSpPr>
          <p:spPr>
            <a:xfrm>
              <a:off x="5400" y="9000"/>
              <a:ext cx="72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88" name="Text Box 116"/>
            <p:cNvSpPr txBox="1"/>
            <p:nvPr/>
          </p:nvSpPr>
          <p:spPr>
            <a:xfrm>
              <a:off x="6000" y="8400"/>
              <a:ext cx="180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ALU</a:t>
              </a:r>
              <a:endPara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89" name="Line 117"/>
            <p:cNvSpPr/>
            <p:nvPr/>
          </p:nvSpPr>
          <p:spPr>
            <a:xfrm>
              <a:off x="7320" y="9000"/>
              <a:ext cx="72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90" name="Text Box 118"/>
            <p:cNvSpPr txBox="1"/>
            <p:nvPr/>
          </p:nvSpPr>
          <p:spPr>
            <a:xfrm>
              <a:off x="7920" y="8448"/>
              <a:ext cx="156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移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91" name="Line 119"/>
            <p:cNvSpPr/>
            <p:nvPr/>
          </p:nvSpPr>
          <p:spPr>
            <a:xfrm>
              <a:off x="8880" y="9000"/>
              <a:ext cx="72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92" name="Text Box 120"/>
            <p:cNvSpPr txBox="1"/>
            <p:nvPr/>
          </p:nvSpPr>
          <p:spPr>
            <a:xfrm>
              <a:off x="9480" y="8400"/>
              <a:ext cx="156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内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93" name="Line 121"/>
            <p:cNvSpPr/>
            <p:nvPr/>
          </p:nvSpPr>
          <p:spPr>
            <a:xfrm>
              <a:off x="10440" y="9000"/>
              <a:ext cx="96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94" name="Text Box 122"/>
            <p:cNvSpPr txBox="1"/>
            <p:nvPr/>
          </p:nvSpPr>
          <p:spPr>
            <a:xfrm>
              <a:off x="11400" y="8350"/>
              <a:ext cx="156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R1</a:t>
              </a:r>
              <a:endPara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8832" name="Group 160"/>
          <p:cNvGrpSpPr/>
          <p:nvPr/>
        </p:nvGrpSpPr>
        <p:grpSpPr>
          <a:xfrm>
            <a:off x="0" y="5759450"/>
            <a:ext cx="2438400" cy="641350"/>
            <a:chOff x="0" y="3340"/>
            <a:chExt cx="1536" cy="404"/>
          </a:xfrm>
        </p:grpSpPr>
        <p:sp>
          <p:nvSpPr>
            <p:cNvPr id="24686" name="Text Box 161"/>
            <p:cNvSpPr txBox="1"/>
            <p:nvPr/>
          </p:nvSpPr>
          <p:spPr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687" name="Text Box 162"/>
            <p:cNvSpPr txBox="1"/>
            <p:nvPr/>
          </p:nvSpPr>
          <p:spPr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688" name="Line 163"/>
            <p:cNvSpPr/>
            <p:nvPr/>
          </p:nvSpPr>
          <p:spPr>
            <a:xfrm>
              <a:off x="624" y="3552"/>
              <a:ext cx="28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7" name="组合 96"/>
          <p:cNvGrpSpPr/>
          <p:nvPr/>
        </p:nvGrpSpPr>
        <p:grpSpPr>
          <a:xfrm>
            <a:off x="1866900" y="5716270"/>
            <a:ext cx="7315200" cy="717550"/>
            <a:chOff x="3000" y="9000"/>
            <a:chExt cx="11520" cy="1130"/>
          </a:xfrm>
        </p:grpSpPr>
        <p:sp>
          <p:nvSpPr>
            <p:cNvPr id="28799" name="Text Box 127"/>
            <p:cNvSpPr txBox="1"/>
            <p:nvPr/>
          </p:nvSpPr>
          <p:spPr>
            <a:xfrm>
              <a:off x="13200" y="9120"/>
              <a:ext cx="1320" cy="10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000" y="9000"/>
              <a:ext cx="10320" cy="1130"/>
              <a:chOff x="3000" y="9000"/>
              <a:chExt cx="10320" cy="1130"/>
            </a:xfrm>
          </p:grpSpPr>
          <p:sp>
            <p:nvSpPr>
              <p:cNvPr id="28796" name="Text Box 124"/>
              <p:cNvSpPr txBox="1"/>
              <p:nvPr/>
            </p:nvSpPr>
            <p:spPr>
              <a:xfrm>
                <a:off x="11640" y="9120"/>
                <a:ext cx="132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DB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8797" name="Line 125"/>
              <p:cNvSpPr/>
              <p:nvPr/>
            </p:nvSpPr>
            <p:spPr>
              <a:xfrm>
                <a:off x="11160" y="9720"/>
                <a:ext cx="60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28798" name="Line 126"/>
              <p:cNvSpPr/>
              <p:nvPr/>
            </p:nvSpPr>
            <p:spPr>
              <a:xfrm>
                <a:off x="12600" y="972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838" name="Text Box 166"/>
              <p:cNvSpPr txBox="1"/>
              <p:nvPr/>
            </p:nvSpPr>
            <p:spPr>
              <a:xfrm>
                <a:off x="3000" y="9120"/>
                <a:ext cx="132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R0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8839" name="Text Box 167"/>
              <p:cNvSpPr txBox="1"/>
              <p:nvPr/>
            </p:nvSpPr>
            <p:spPr>
              <a:xfrm>
                <a:off x="8760" y="9000"/>
                <a:ext cx="1680" cy="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打入</a:t>
                </a:r>
                <a:endParaRPr lang="zh-CN" altLang="en-US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8840" name="Line 168"/>
              <p:cNvSpPr/>
              <p:nvPr/>
            </p:nvSpPr>
            <p:spPr>
              <a:xfrm>
                <a:off x="4080" y="972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841" name="Text Box 169"/>
              <p:cNvSpPr txBox="1"/>
              <p:nvPr/>
            </p:nvSpPr>
            <p:spPr>
              <a:xfrm>
                <a:off x="4800" y="9120"/>
                <a:ext cx="132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B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8842" name="Line 170"/>
              <p:cNvSpPr/>
              <p:nvPr/>
            </p:nvSpPr>
            <p:spPr>
              <a:xfrm>
                <a:off x="5400" y="972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843" name="Text Box 171"/>
              <p:cNvSpPr txBox="1"/>
              <p:nvPr/>
            </p:nvSpPr>
            <p:spPr>
              <a:xfrm>
                <a:off x="6000" y="9120"/>
                <a:ext cx="180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ALU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8844" name="Line 172"/>
              <p:cNvSpPr/>
              <p:nvPr/>
            </p:nvSpPr>
            <p:spPr>
              <a:xfrm>
                <a:off x="7320" y="972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845" name="Text Box 173"/>
              <p:cNvSpPr txBox="1"/>
              <p:nvPr/>
            </p:nvSpPr>
            <p:spPr>
              <a:xfrm>
                <a:off x="7920" y="9168"/>
                <a:ext cx="1560" cy="9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内</a:t>
                </a:r>
                <a:endPara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8848" name="Line 176"/>
              <p:cNvSpPr/>
              <p:nvPr/>
            </p:nvSpPr>
            <p:spPr>
              <a:xfrm>
                <a:off x="8880" y="9720"/>
                <a:ext cx="96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849" name="Text Box 177"/>
              <p:cNvSpPr txBox="1"/>
              <p:nvPr/>
            </p:nvSpPr>
            <p:spPr>
              <a:xfrm>
                <a:off x="9840" y="9120"/>
                <a:ext cx="156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MDR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8851" name="Group 179"/>
          <p:cNvGrpSpPr/>
          <p:nvPr/>
        </p:nvGrpSpPr>
        <p:grpSpPr>
          <a:xfrm>
            <a:off x="0" y="6216650"/>
            <a:ext cx="2438400" cy="641350"/>
            <a:chOff x="0" y="3340"/>
            <a:chExt cx="1536" cy="404"/>
          </a:xfrm>
        </p:grpSpPr>
        <p:sp>
          <p:nvSpPr>
            <p:cNvPr id="24683" name="Text Box 180"/>
            <p:cNvSpPr txBox="1"/>
            <p:nvPr/>
          </p:nvSpPr>
          <p:spPr>
            <a:xfrm>
              <a:off x="0" y="3360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684" name="Text Box 181"/>
            <p:cNvSpPr txBox="1"/>
            <p:nvPr/>
          </p:nvSpPr>
          <p:spPr>
            <a:xfrm>
              <a:off x="864" y="3340"/>
              <a:ext cx="67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zh-CN" altLang="en-US" sz="3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685" name="Line 182"/>
            <p:cNvSpPr/>
            <p:nvPr/>
          </p:nvSpPr>
          <p:spPr>
            <a:xfrm>
              <a:off x="624" y="3552"/>
              <a:ext cx="28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920" name="Group 248"/>
          <p:cNvGrpSpPr/>
          <p:nvPr/>
        </p:nvGrpSpPr>
        <p:grpSpPr>
          <a:xfrm>
            <a:off x="0" y="-31750"/>
            <a:ext cx="9144000" cy="5334000"/>
            <a:chOff x="0" y="48"/>
            <a:chExt cx="5760" cy="3360"/>
          </a:xfrm>
        </p:grpSpPr>
        <p:sp>
          <p:nvSpPr>
            <p:cNvPr id="24623" name="Line 249"/>
            <p:cNvSpPr/>
            <p:nvPr/>
          </p:nvSpPr>
          <p:spPr>
            <a:xfrm flipV="1">
              <a:off x="528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4" name="Line 250"/>
            <p:cNvSpPr/>
            <p:nvPr/>
          </p:nvSpPr>
          <p:spPr>
            <a:xfrm flipV="1">
              <a:off x="1008" y="10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5" name="Line 251"/>
            <p:cNvSpPr/>
            <p:nvPr/>
          </p:nvSpPr>
          <p:spPr>
            <a:xfrm flipV="1">
              <a:off x="1344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6" name="Line 252"/>
            <p:cNvSpPr/>
            <p:nvPr/>
          </p:nvSpPr>
          <p:spPr>
            <a:xfrm flipV="1">
              <a:off x="115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7" name="Line 253"/>
            <p:cNvSpPr/>
            <p:nvPr/>
          </p:nvSpPr>
          <p:spPr>
            <a:xfrm flipV="1">
              <a:off x="76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8" name="Line 254"/>
            <p:cNvSpPr/>
            <p:nvPr/>
          </p:nvSpPr>
          <p:spPr>
            <a:xfrm flipV="1">
              <a:off x="288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9" name="Line 255"/>
            <p:cNvSpPr/>
            <p:nvPr/>
          </p:nvSpPr>
          <p:spPr>
            <a:xfrm flipV="1">
              <a:off x="1632" y="206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30" name="Line 256"/>
            <p:cNvSpPr/>
            <p:nvPr/>
          </p:nvSpPr>
          <p:spPr>
            <a:xfrm flipV="1">
              <a:off x="1008" y="4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31" name="Text Box 257"/>
            <p:cNvSpPr txBox="1"/>
            <p:nvPr/>
          </p:nvSpPr>
          <p:spPr>
            <a:xfrm>
              <a:off x="0" y="2448"/>
              <a:ext cx="2064" cy="70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R0~R3      R0~R3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C     D       C     D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SP  PC    PSW  MDR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4632" name="Text Box 258"/>
            <p:cNvSpPr txBox="1"/>
            <p:nvPr/>
          </p:nvSpPr>
          <p:spPr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3" name="Text Box 259"/>
            <p:cNvSpPr txBox="1"/>
            <p:nvPr/>
          </p:nvSpPr>
          <p:spPr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4" name="Line 260"/>
            <p:cNvSpPr/>
            <p:nvPr/>
          </p:nvSpPr>
          <p:spPr>
            <a:xfrm>
              <a:off x="624" y="1200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5" name="Text Box 261"/>
            <p:cNvSpPr txBox="1"/>
            <p:nvPr/>
          </p:nvSpPr>
          <p:spPr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36" name="Text Box 262"/>
            <p:cNvSpPr txBox="1"/>
            <p:nvPr/>
          </p:nvSpPr>
          <p:spPr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ALU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4637" name="Line 263"/>
            <p:cNvSpPr/>
            <p:nvPr/>
          </p:nvSpPr>
          <p:spPr>
            <a:xfrm>
              <a:off x="384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4638" name="Line 264"/>
            <p:cNvSpPr/>
            <p:nvPr/>
          </p:nvSpPr>
          <p:spPr>
            <a:xfrm>
              <a:off x="1248" y="225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24639" name="Rectangle 265"/>
            <p:cNvSpPr/>
            <p:nvPr/>
          </p:nvSpPr>
          <p:spPr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40" name="Line 266"/>
            <p:cNvSpPr/>
            <p:nvPr/>
          </p:nvSpPr>
          <p:spPr>
            <a:xfrm>
              <a:off x="1008" y="480"/>
              <a:ext cx="1968" cy="0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1" name="Line 267"/>
            <p:cNvSpPr/>
            <p:nvPr/>
          </p:nvSpPr>
          <p:spPr>
            <a:xfrm>
              <a:off x="2976" y="480"/>
              <a:ext cx="0" cy="2928"/>
            </a:xfrm>
            <a:prstGeom prst="line">
              <a:avLst/>
            </a:prstGeom>
            <a:ln w="76200" cap="flat" cmpd="sng">
              <a:solidFill>
                <a:srgbClr val="FFFF99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24642" name="Line 268"/>
            <p:cNvSpPr/>
            <p:nvPr/>
          </p:nvSpPr>
          <p:spPr>
            <a:xfrm flipH="1">
              <a:off x="2736" y="91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43" name="Line 269"/>
            <p:cNvSpPr/>
            <p:nvPr/>
          </p:nvSpPr>
          <p:spPr>
            <a:xfrm flipH="1">
              <a:off x="2736" y="1344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44" name="Line 270"/>
            <p:cNvSpPr/>
            <p:nvPr/>
          </p:nvSpPr>
          <p:spPr>
            <a:xfrm flipH="1">
              <a:off x="2736" y="177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45" name="Line 271"/>
            <p:cNvSpPr/>
            <p:nvPr/>
          </p:nvSpPr>
          <p:spPr>
            <a:xfrm flipH="1">
              <a:off x="2736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46" name="Line 272"/>
            <p:cNvSpPr/>
            <p:nvPr/>
          </p:nvSpPr>
          <p:spPr>
            <a:xfrm flipH="1">
              <a:off x="2736" y="259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47" name="Line 273"/>
            <p:cNvSpPr/>
            <p:nvPr/>
          </p:nvSpPr>
          <p:spPr>
            <a:xfrm flipH="1">
              <a:off x="2736" y="3024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48" name="Line 274"/>
            <p:cNvSpPr/>
            <p:nvPr/>
          </p:nvSpPr>
          <p:spPr>
            <a:xfrm>
              <a:off x="3744" y="192"/>
              <a:ext cx="201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9" name="Line 275"/>
            <p:cNvSpPr/>
            <p:nvPr/>
          </p:nvSpPr>
          <p:spPr>
            <a:xfrm>
              <a:off x="3744" y="576"/>
              <a:ext cx="201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50" name="Line 276"/>
            <p:cNvSpPr/>
            <p:nvPr/>
          </p:nvSpPr>
          <p:spPr>
            <a:xfrm flipH="1">
              <a:off x="3744" y="384"/>
              <a:ext cx="20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51" name="Line 277"/>
            <p:cNvSpPr/>
            <p:nvPr/>
          </p:nvSpPr>
          <p:spPr>
            <a:xfrm>
              <a:off x="4608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oval" w="med" len="med"/>
              <a:tailEnd type="triangle" w="med" len="med"/>
            </a:ln>
          </p:spPr>
        </p:sp>
        <p:sp>
          <p:nvSpPr>
            <p:cNvPr id="24652" name="Line 278"/>
            <p:cNvSpPr/>
            <p:nvPr/>
          </p:nvSpPr>
          <p:spPr>
            <a:xfrm>
              <a:off x="4752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53" name="Line 279"/>
            <p:cNvSpPr/>
            <p:nvPr/>
          </p:nvSpPr>
          <p:spPr>
            <a:xfrm>
              <a:off x="5136" y="192"/>
              <a:ext cx="0" cy="672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54" name="Line 280"/>
            <p:cNvSpPr/>
            <p:nvPr/>
          </p:nvSpPr>
          <p:spPr>
            <a:xfrm>
              <a:off x="4896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55" name="Line 281"/>
            <p:cNvSpPr/>
            <p:nvPr/>
          </p:nvSpPr>
          <p:spPr>
            <a:xfrm>
              <a:off x="5424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56" name="Line 282"/>
            <p:cNvSpPr/>
            <p:nvPr/>
          </p:nvSpPr>
          <p:spPr>
            <a:xfrm>
              <a:off x="3888" y="912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57" name="Line 283"/>
            <p:cNvSpPr/>
            <p:nvPr/>
          </p:nvSpPr>
          <p:spPr>
            <a:xfrm flipV="1">
              <a:off x="4032" y="192"/>
              <a:ext cx="0" cy="72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58" name="Line 284"/>
            <p:cNvSpPr/>
            <p:nvPr/>
          </p:nvSpPr>
          <p:spPr>
            <a:xfrm flipH="1">
              <a:off x="3888" y="134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59" name="Line 285"/>
            <p:cNvSpPr/>
            <p:nvPr/>
          </p:nvSpPr>
          <p:spPr>
            <a:xfrm flipV="1">
              <a:off x="4128" y="384"/>
              <a:ext cx="0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60" name="Line 286"/>
            <p:cNvSpPr/>
            <p:nvPr/>
          </p:nvSpPr>
          <p:spPr>
            <a:xfrm>
              <a:off x="4272" y="384"/>
              <a:ext cx="0" cy="13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4661" name="Line 287"/>
            <p:cNvSpPr/>
            <p:nvPr/>
          </p:nvSpPr>
          <p:spPr>
            <a:xfrm flipH="1">
              <a:off x="3888" y="177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62" name="Text Box 288"/>
            <p:cNvSpPr txBox="1"/>
            <p:nvPr/>
          </p:nvSpPr>
          <p:spPr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R0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3" name="Text Box 289"/>
            <p:cNvSpPr txBox="1"/>
            <p:nvPr/>
          </p:nvSpPr>
          <p:spPr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4" name="Text Box 290"/>
            <p:cNvSpPr txBox="1"/>
            <p:nvPr/>
          </p:nvSpPr>
          <p:spPr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5" name="Text Box 291"/>
            <p:cNvSpPr txBox="1"/>
            <p:nvPr/>
          </p:nvSpPr>
          <p:spPr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6" name="Text Box 292"/>
            <p:cNvSpPr txBox="1"/>
            <p:nvPr/>
          </p:nvSpPr>
          <p:spPr>
            <a:xfrm>
              <a:off x="3360" y="432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7" name="Text Box 293"/>
            <p:cNvSpPr txBox="1"/>
            <p:nvPr/>
          </p:nvSpPr>
          <p:spPr>
            <a:xfrm>
              <a:off x="1440" y="144"/>
              <a:ext cx="100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内总线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4668" name="Text Box 294"/>
            <p:cNvSpPr txBox="1"/>
            <p:nvPr/>
          </p:nvSpPr>
          <p:spPr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69" name="Text Box 295"/>
            <p:cNvSpPr txBox="1"/>
            <p:nvPr/>
          </p:nvSpPr>
          <p:spPr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0" name="Text Box 296"/>
            <p:cNvSpPr txBox="1"/>
            <p:nvPr/>
          </p:nvSpPr>
          <p:spPr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1" name="Text Box 297"/>
            <p:cNvSpPr txBox="1"/>
            <p:nvPr/>
          </p:nvSpPr>
          <p:spPr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2" name="Text Box 298"/>
            <p:cNvSpPr txBox="1"/>
            <p:nvPr/>
          </p:nvSpPr>
          <p:spPr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3" name="Text Box 299"/>
            <p:cNvSpPr txBox="1"/>
            <p:nvPr/>
          </p:nvSpPr>
          <p:spPr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4" name="Text Box 300"/>
            <p:cNvSpPr txBox="1"/>
            <p:nvPr/>
          </p:nvSpPr>
          <p:spPr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5" name="Text Box 301"/>
            <p:cNvSpPr txBox="1"/>
            <p:nvPr/>
          </p:nvSpPr>
          <p:spPr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6" name="Text Box 302"/>
            <p:cNvSpPr txBox="1"/>
            <p:nvPr/>
          </p:nvSpPr>
          <p:spPr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77" name="Line 303"/>
            <p:cNvSpPr/>
            <p:nvPr/>
          </p:nvSpPr>
          <p:spPr>
            <a:xfrm rot="-5400000">
              <a:off x="5664" y="912"/>
              <a:ext cx="0" cy="192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678" name="Line 304"/>
            <p:cNvSpPr/>
            <p:nvPr/>
          </p:nvSpPr>
          <p:spPr>
            <a:xfrm>
              <a:off x="5280" y="384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4679" name="Text Box 305"/>
            <p:cNvSpPr txBox="1"/>
            <p:nvPr/>
          </p:nvSpPr>
          <p:spPr>
            <a:xfrm>
              <a:off x="3360" y="48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80" name="Text Box 306"/>
            <p:cNvSpPr txBox="1"/>
            <p:nvPr/>
          </p:nvSpPr>
          <p:spPr>
            <a:xfrm>
              <a:off x="3360" y="240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0" hangingPunct="0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81" name="Line 307"/>
            <p:cNvSpPr/>
            <p:nvPr/>
          </p:nvSpPr>
          <p:spPr>
            <a:xfrm>
              <a:off x="4416" y="576"/>
              <a:ext cx="0" cy="139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stealth" w="lg" len="lg"/>
              <a:tailEnd type="stealth" w="lg" len="lg"/>
            </a:ln>
          </p:spPr>
        </p:sp>
        <p:sp>
          <p:nvSpPr>
            <p:cNvPr id="24682" name="Text Box 308"/>
            <p:cNvSpPr txBox="1"/>
            <p:nvPr/>
          </p:nvSpPr>
          <p:spPr>
            <a:xfrm>
              <a:off x="4128" y="1968"/>
              <a:ext cx="624" cy="542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lvl="0" algn="ctr"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控制逻辑 </a:t>
              </a:r>
              <a:endParaRPr lang="zh-CN" altLang="en-US" b="1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71345" y="6239510"/>
            <a:ext cx="7239000" cy="683260"/>
            <a:chOff x="3960" y="8780"/>
            <a:chExt cx="11400" cy="1076"/>
          </a:xfrm>
        </p:grpSpPr>
        <p:grpSp>
          <p:nvGrpSpPr>
            <p:cNvPr id="6" name="组合 5"/>
            <p:cNvGrpSpPr/>
            <p:nvPr/>
          </p:nvGrpSpPr>
          <p:grpSpPr>
            <a:xfrm>
              <a:off x="3960" y="8780"/>
              <a:ext cx="11400" cy="1076"/>
              <a:chOff x="3000" y="9790"/>
              <a:chExt cx="11400" cy="1076"/>
            </a:xfrm>
          </p:grpSpPr>
          <p:sp>
            <p:nvSpPr>
              <p:cNvPr id="7" name="Text Box 129"/>
              <p:cNvSpPr txBox="1"/>
              <p:nvPr/>
            </p:nvSpPr>
            <p:spPr>
              <a:xfrm>
                <a:off x="4320" y="9790"/>
                <a:ext cx="132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DB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8" name="Line 130"/>
              <p:cNvSpPr/>
              <p:nvPr/>
            </p:nvSpPr>
            <p:spPr>
              <a:xfrm>
                <a:off x="5280" y="1044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" name="Text Box 132"/>
              <p:cNvSpPr txBox="1"/>
              <p:nvPr/>
            </p:nvSpPr>
            <p:spPr>
              <a:xfrm>
                <a:off x="5880" y="9790"/>
                <a:ext cx="156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MDR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0" name="Line 133"/>
              <p:cNvSpPr/>
              <p:nvPr/>
            </p:nvSpPr>
            <p:spPr>
              <a:xfrm>
                <a:off x="7080" y="1044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" name="Text Box 134"/>
              <p:cNvSpPr txBox="1"/>
              <p:nvPr/>
            </p:nvSpPr>
            <p:spPr>
              <a:xfrm>
                <a:off x="7680" y="9790"/>
                <a:ext cx="132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B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2" name="Line 148"/>
              <p:cNvSpPr/>
              <p:nvPr/>
            </p:nvSpPr>
            <p:spPr>
              <a:xfrm>
                <a:off x="8280" y="10440"/>
                <a:ext cx="72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13" name="组合 12"/>
              <p:cNvGrpSpPr/>
              <p:nvPr/>
            </p:nvGrpSpPr>
            <p:grpSpPr>
              <a:xfrm>
                <a:off x="8880" y="9856"/>
                <a:ext cx="5520" cy="1010"/>
                <a:chOff x="8880" y="9790"/>
                <a:chExt cx="5520" cy="1010"/>
              </a:xfrm>
            </p:grpSpPr>
            <p:sp>
              <p:nvSpPr>
                <p:cNvPr id="14" name="Text Box 149"/>
                <p:cNvSpPr txBox="1"/>
                <p:nvPr/>
              </p:nvSpPr>
              <p:spPr>
                <a:xfrm>
                  <a:off x="10680" y="9888"/>
                  <a:ext cx="2040" cy="9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zh-CN" altLang="en-US" sz="3200" b="1" dirty="0">
                      <a:solidFill>
                        <a:srgbClr val="FFFF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移、</a:t>
                  </a:r>
                  <a:endParaRPr lang="zh-CN" altLang="en-US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5" name="Text Box 151"/>
                <p:cNvSpPr txBox="1"/>
                <p:nvPr/>
              </p:nvSpPr>
              <p:spPr>
                <a:xfrm>
                  <a:off x="11640" y="9888"/>
                  <a:ext cx="1320" cy="9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zh-CN" altLang="en-US" sz="3200" b="1" dirty="0">
                      <a:solidFill>
                        <a:srgbClr val="FFFF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内</a:t>
                  </a:r>
                  <a:endParaRPr lang="zh-CN" altLang="en-US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6" name="Line 152"/>
                <p:cNvSpPr/>
                <p:nvPr/>
              </p:nvSpPr>
              <p:spPr>
                <a:xfrm>
                  <a:off x="12480" y="10440"/>
                  <a:ext cx="720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7" name="Text Box 153"/>
                <p:cNvSpPr txBox="1"/>
                <p:nvPr/>
              </p:nvSpPr>
              <p:spPr>
                <a:xfrm>
                  <a:off x="13080" y="9790"/>
                  <a:ext cx="1320" cy="10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sz="3600" b="1" dirty="0">
                      <a:solidFill>
                        <a:srgbClr val="FFFF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R2</a:t>
                  </a:r>
                  <a:endPara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8" name="Text Box 154"/>
                <p:cNvSpPr txBox="1"/>
                <p:nvPr/>
              </p:nvSpPr>
              <p:spPr>
                <a:xfrm>
                  <a:off x="8880" y="9790"/>
                  <a:ext cx="1800" cy="10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sz="3600" b="1" dirty="0">
                      <a:solidFill>
                        <a:srgbClr val="FFFF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ALU</a:t>
                  </a:r>
                  <a:endPara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</p:grpSp>
          <p:sp>
            <p:nvSpPr>
              <p:cNvPr id="19" name="Text Box 186"/>
              <p:cNvSpPr txBox="1"/>
              <p:nvPr/>
            </p:nvSpPr>
            <p:spPr>
              <a:xfrm>
                <a:off x="3000" y="9790"/>
                <a:ext cx="1320" cy="10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M</a:t>
                </a:r>
                <a:endParaRPr lang="en-US" altLang="zh-CN" sz="36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20" name="Line 128"/>
            <p:cNvSpPr/>
            <p:nvPr/>
          </p:nvSpPr>
          <p:spPr>
            <a:xfrm>
              <a:off x="4560" y="9351"/>
              <a:ext cx="72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" name="Line 150"/>
            <p:cNvSpPr/>
            <p:nvPr/>
          </p:nvSpPr>
          <p:spPr>
            <a:xfrm>
              <a:off x="11133" y="9400"/>
              <a:ext cx="72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4" name="Text Box 76"/>
          <p:cNvSpPr txBox="1"/>
          <p:nvPr/>
        </p:nvSpPr>
        <p:spPr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" name="Line 77"/>
          <p:cNvSpPr/>
          <p:nvPr/>
        </p:nvSpPr>
        <p:spPr>
          <a:xfrm flipV="1">
            <a:off x="821690" y="226949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Text Box 262"/>
          <p:cNvSpPr txBox="1"/>
          <p:nvPr/>
        </p:nvSpPr>
        <p:spPr>
          <a:xfrm>
            <a:off x="685800" y="1787525"/>
            <a:ext cx="1676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Line 77"/>
          <p:cNvSpPr/>
          <p:nvPr/>
        </p:nvSpPr>
        <p:spPr>
          <a:xfrm flipV="1">
            <a:off x="1594485" y="153543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7" name="Text Box 89"/>
          <p:cNvSpPr txBox="1"/>
          <p:nvPr/>
        </p:nvSpPr>
        <p:spPr>
          <a:xfrm>
            <a:off x="990600" y="1047750"/>
            <a:ext cx="12954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8" name="Line 90"/>
          <p:cNvSpPr/>
          <p:nvPr/>
        </p:nvSpPr>
        <p:spPr>
          <a:xfrm flipV="1">
            <a:off x="1600200" y="588645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9" name="Line 91"/>
          <p:cNvSpPr/>
          <p:nvPr/>
        </p:nvSpPr>
        <p:spPr>
          <a:xfrm>
            <a:off x="1600200" y="681355"/>
            <a:ext cx="3124200" cy="0"/>
          </a:xfrm>
          <a:prstGeom prst="line">
            <a:avLst/>
          </a:prstGeom>
          <a:ln w="762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" name="Line 92"/>
          <p:cNvSpPr/>
          <p:nvPr/>
        </p:nvSpPr>
        <p:spPr>
          <a:xfrm>
            <a:off x="4724400" y="609600"/>
            <a:ext cx="635" cy="141668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" name="Line 90"/>
          <p:cNvSpPr/>
          <p:nvPr/>
        </p:nvSpPr>
        <p:spPr>
          <a:xfrm flipH="1" flipV="1">
            <a:off x="4343400" y="2017395"/>
            <a:ext cx="380365" cy="825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" name="Line 92"/>
          <p:cNvSpPr/>
          <p:nvPr/>
        </p:nvSpPr>
        <p:spPr>
          <a:xfrm>
            <a:off x="4724400" y="609600"/>
            <a:ext cx="635" cy="140779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" name="Line 90"/>
          <p:cNvSpPr/>
          <p:nvPr/>
        </p:nvSpPr>
        <p:spPr>
          <a:xfrm>
            <a:off x="4725035" y="2017395"/>
            <a:ext cx="457200" cy="825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8" name="Line 90"/>
          <p:cNvSpPr/>
          <p:nvPr/>
        </p:nvSpPr>
        <p:spPr>
          <a:xfrm>
            <a:off x="6181090" y="2009140"/>
            <a:ext cx="457200" cy="825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9" name="Line 92"/>
          <p:cNvSpPr/>
          <p:nvPr/>
        </p:nvSpPr>
        <p:spPr>
          <a:xfrm>
            <a:off x="6573520" y="501015"/>
            <a:ext cx="635" cy="157162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90" name="Line 90"/>
          <p:cNvSpPr/>
          <p:nvPr/>
        </p:nvSpPr>
        <p:spPr>
          <a:xfrm>
            <a:off x="6629400" y="492125"/>
            <a:ext cx="915035" cy="825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" name="Line 92"/>
          <p:cNvSpPr/>
          <p:nvPr/>
        </p:nvSpPr>
        <p:spPr>
          <a:xfrm flipH="1">
            <a:off x="7506970" y="521335"/>
            <a:ext cx="37465" cy="74231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" name="Text Box 298"/>
          <p:cNvSpPr txBox="1"/>
          <p:nvPr/>
        </p:nvSpPr>
        <p:spPr>
          <a:xfrm>
            <a:off x="5165090" y="1780540"/>
            <a:ext cx="9906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290"/>
          <p:cNvSpPr txBox="1"/>
          <p:nvPr/>
        </p:nvSpPr>
        <p:spPr>
          <a:xfrm>
            <a:off x="7146290" y="1247140"/>
            <a:ext cx="762000" cy="495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137660" y="1047750"/>
            <a:ext cx="791845" cy="575945"/>
          </a:xfrm>
          <a:prstGeom prst="ellipse">
            <a:avLst/>
          </a:prstGeom>
          <a:noFill/>
          <a:ln w="28575" cap="sq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19050" y="64135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43" grpId="0"/>
      <p:bldP spid="184" grpId="0" bldLvl="0" animBg="1"/>
      <p:bldP spid="22" grpId="0" animBg="1"/>
      <p:bldP spid="197" grpId="0" bldLvl="0" animBg="1"/>
      <p:bldP spid="92" grpId="0" animBg="1"/>
      <p:bldP spid="93" grpId="0" animBg="1"/>
      <p:bldP spid="94" grpId="0" animBg="1"/>
      <p:bldP spid="94" grpId="1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2366</Words>
  <Application>WPS 演示</Application>
  <PresentationFormat>全屏显示(4:3)</PresentationFormat>
  <Paragraphs>985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656</cp:revision>
  <dcterms:created xsi:type="dcterms:W3CDTF">2000-11-05T19:40:00Z</dcterms:created>
  <dcterms:modified xsi:type="dcterms:W3CDTF">2020-09-23T08:57:47Z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