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7"/>
  </p:handoutMasterIdLst>
  <p:sldIdLst>
    <p:sldId id="318" r:id="rId3"/>
    <p:sldId id="321" r:id="rId5"/>
    <p:sldId id="279" r:id="rId6"/>
    <p:sldId id="322" r:id="rId7"/>
    <p:sldId id="280" r:id="rId8"/>
    <p:sldId id="323" r:id="rId9"/>
    <p:sldId id="281" r:id="rId10"/>
    <p:sldId id="324" r:id="rId11"/>
    <p:sldId id="282" r:id="rId12"/>
    <p:sldId id="325" r:id="rId13"/>
    <p:sldId id="283" r:id="rId14"/>
    <p:sldId id="284" r:id="rId15"/>
    <p:sldId id="285" r:id="rId16"/>
    <p:sldId id="327" r:id="rId17"/>
    <p:sldId id="286" r:id="rId18"/>
    <p:sldId id="287" r:id="rId19"/>
    <p:sldId id="309" r:id="rId20"/>
    <p:sldId id="289" r:id="rId21"/>
    <p:sldId id="290" r:id="rId22"/>
    <p:sldId id="326" r:id="rId23"/>
    <p:sldId id="291" r:id="rId24"/>
    <p:sldId id="292" r:id="rId25"/>
    <p:sldId id="320" r:id="rId26"/>
  </p:sldIdLst>
  <p:sldSz cx="9144000" cy="6858000" type="screen4x3"/>
  <p:notesSz cx="6858000" cy="9144000"/>
  <p:custDataLst>
    <p:tags r:id="rId31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16" userDrawn="1">
          <p15:clr>
            <a:srgbClr val="A4A3A4"/>
          </p15:clr>
        </p15:guide>
        <p15:guide id="2" pos="218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  <a:srgbClr val="CCCCFF"/>
    <a:srgbClr val="FF3300"/>
    <a:srgbClr val="FF6600"/>
    <a:srgbClr val="3366FF"/>
    <a:srgbClr val="FF33CC"/>
    <a:srgbClr val="FFFF9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14"/>
  </p:normalViewPr>
  <p:slideViewPr>
    <p:cSldViewPr showGuides="1">
      <p:cViewPr>
        <p:scale>
          <a:sx n="66" d="100"/>
          <a:sy n="66" d="100"/>
        </p:scale>
        <p:origin x="-1506" y="-126"/>
      </p:cViewPr>
      <p:guideLst>
        <p:guide orient="horz" pos="2916"/>
        <p:guide pos="218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8899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gs" Target="tags/tag1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handoutMaster" Target="handoutMasters/handout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 smtClean="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单击以编辑母版文本样式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>
              <a:buNone/>
            </a:pPr>
            <a:fld id="{9A0DB2DC-4C9A-4742-B13C-FB6460FD3503}" type="slidenum">
              <a:rPr lang="en-US" altLang="zh-CN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6146" name="Rectangle 2"/>
          <p:cNvSpPr>
            <a:spLocks noTextEdit="1"/>
          </p:cNvSpPr>
          <p:nvPr>
            <p:ph type="sldImg"/>
          </p:nvPr>
        </p:nvSpPr>
        <p:spPr/>
      </p:sp>
      <p:sp>
        <p:nvSpPr>
          <p:cNvPr id="6147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-1035050" y="1552575"/>
            <a:ext cx="10179050" cy="5305425"/>
            <a:chOff x="-652" y="978"/>
            <a:chExt cx="6412" cy="3342"/>
          </a:xfrm>
        </p:grpSpPr>
        <p:sp>
          <p:nvSpPr>
            <p:cNvPr id="11" name="Freeform 3"/>
            <p:cNvSpPr/>
            <p:nvPr/>
          </p:nvSpPr>
          <p:spPr bwMode="auto">
            <a:xfrm>
              <a:off x="2061" y="1707"/>
              <a:ext cx="3699" cy="2613"/>
            </a:xfrm>
            <a:custGeom>
              <a:avLst/>
              <a:gdLst>
                <a:gd name="T0" fmla="*/ 1523 w 3699"/>
                <a:gd name="T1" fmla="*/ 2611 h 2613"/>
                <a:gd name="T2" fmla="*/ 3698 w 3699"/>
                <a:gd name="T3" fmla="*/ 2612 h 2613"/>
                <a:gd name="T4" fmla="*/ 3698 w 3699"/>
                <a:gd name="T5" fmla="*/ 2228 h 2613"/>
                <a:gd name="T6" fmla="*/ 0 w 3699"/>
                <a:gd name="T7" fmla="*/ 0 h 2613"/>
                <a:gd name="T8" fmla="*/ 160 w 3699"/>
                <a:gd name="T9" fmla="*/ 118 h 2613"/>
                <a:gd name="T10" fmla="*/ 292 w 3699"/>
                <a:gd name="T11" fmla="*/ 219 h 2613"/>
                <a:gd name="T12" fmla="*/ 441 w 3699"/>
                <a:gd name="T13" fmla="*/ 347 h 2613"/>
                <a:gd name="T14" fmla="*/ 585 w 3699"/>
                <a:gd name="T15" fmla="*/ 482 h 2613"/>
                <a:gd name="T16" fmla="*/ 796 w 3699"/>
                <a:gd name="T17" fmla="*/ 711 h 2613"/>
                <a:gd name="T18" fmla="*/ 983 w 3699"/>
                <a:gd name="T19" fmla="*/ 955 h 2613"/>
                <a:gd name="T20" fmla="*/ 1119 w 3699"/>
                <a:gd name="T21" fmla="*/ 1168 h 2613"/>
                <a:gd name="T22" fmla="*/ 1238 w 3699"/>
                <a:gd name="T23" fmla="*/ 1388 h 2613"/>
                <a:gd name="T24" fmla="*/ 1331 w 3699"/>
                <a:gd name="T25" fmla="*/ 1608 h 2613"/>
                <a:gd name="T26" fmla="*/ 1400 w 3699"/>
                <a:gd name="T27" fmla="*/ 1809 h 2613"/>
                <a:gd name="T28" fmla="*/ 1447 w 3699"/>
                <a:gd name="T29" fmla="*/ 1979 h 2613"/>
                <a:gd name="T30" fmla="*/ 1490 w 3699"/>
                <a:gd name="T31" fmla="*/ 2190 h 2613"/>
                <a:gd name="T32" fmla="*/ 1511 w 3699"/>
                <a:gd name="T33" fmla="*/ 2374 h 2613"/>
                <a:gd name="T34" fmla="*/ 1523 w 3699"/>
                <a:gd name="T35" fmla="*/ 2611 h 2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699" h="2613">
                  <a:moveTo>
                    <a:pt x="1523" y="2611"/>
                  </a:moveTo>
                  <a:lnTo>
                    <a:pt x="3698" y="2612"/>
                  </a:lnTo>
                  <a:lnTo>
                    <a:pt x="3698" y="2228"/>
                  </a:lnTo>
                  <a:lnTo>
                    <a:pt x="0" y="0"/>
                  </a:lnTo>
                  <a:lnTo>
                    <a:pt x="160" y="118"/>
                  </a:lnTo>
                  <a:lnTo>
                    <a:pt x="292" y="219"/>
                  </a:lnTo>
                  <a:lnTo>
                    <a:pt x="441" y="347"/>
                  </a:lnTo>
                  <a:lnTo>
                    <a:pt x="585" y="482"/>
                  </a:lnTo>
                  <a:lnTo>
                    <a:pt x="796" y="711"/>
                  </a:lnTo>
                  <a:lnTo>
                    <a:pt x="983" y="955"/>
                  </a:lnTo>
                  <a:lnTo>
                    <a:pt x="1119" y="1168"/>
                  </a:lnTo>
                  <a:lnTo>
                    <a:pt x="1238" y="1388"/>
                  </a:lnTo>
                  <a:lnTo>
                    <a:pt x="1331" y="1608"/>
                  </a:lnTo>
                  <a:lnTo>
                    <a:pt x="1400" y="1809"/>
                  </a:lnTo>
                  <a:lnTo>
                    <a:pt x="1447" y="1979"/>
                  </a:lnTo>
                  <a:lnTo>
                    <a:pt x="1490" y="2190"/>
                  </a:lnTo>
                  <a:lnTo>
                    <a:pt x="1511" y="2374"/>
                  </a:lnTo>
                  <a:lnTo>
                    <a:pt x="1523" y="2611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2" name="Arc 4"/>
            <p:cNvSpPr/>
            <p:nvPr/>
          </p:nvSpPr>
          <p:spPr>
            <a:xfrm>
              <a:off x="-652" y="978"/>
              <a:ext cx="4237" cy="3342"/>
            </a:xfrm>
            <a:custGeom>
              <a:avLst/>
              <a:gdLst/>
              <a:ahLst/>
              <a:cxnLst>
                <a:cxn ang="0">
                  <a:pos x="153" y="0"/>
                </a:cxn>
                <a:cxn ang="0">
                  <a:pos x="831" y="526"/>
                </a:cxn>
                <a:cxn ang="0">
                  <a:pos x="0" y="526"/>
                </a:cxn>
              </a:cxnLst>
              <a:pathLst>
                <a:path w="21600" h="21231" fill="none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</a:path>
                <a:path w="21600" h="21231" stroke="0">
                  <a:moveTo>
                    <a:pt x="3976" y="0"/>
                  </a:moveTo>
                  <a:cubicBezTo>
                    <a:pt x="14194" y="1914"/>
                    <a:pt x="21600" y="10835"/>
                    <a:pt x="21600" y="21231"/>
                  </a:cubicBezTo>
                  <a:lnTo>
                    <a:pt x="0" y="21231"/>
                  </a:lnTo>
                  <a:lnTo>
                    <a:pt x="3976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3733" name="Rectangle 5"/>
          <p:cNvSpPr>
            <a:spLocks noGrp="1" noChangeArrowheads="1"/>
          </p:cNvSpPr>
          <p:nvPr>
            <p:ph type="ctrTitle" sz="quarter"/>
          </p:nvPr>
        </p:nvSpPr>
        <p:spPr>
          <a:xfrm>
            <a:off x="1293813" y="762000"/>
            <a:ext cx="7772400" cy="1143000"/>
          </a:xfrm>
        </p:spPr>
        <p:txBody>
          <a:bodyPr anchor="b"/>
          <a:lstStyle>
            <a:lvl1pPr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单击此处编辑母版标题样式</a:t>
            </a:r>
            <a:endParaRPr lang="zh-CN" altLang="en-US" strike="noStrike" noProof="0" smtClean="0"/>
          </a:p>
        </p:txBody>
      </p:sp>
      <p:sp>
        <p:nvSpPr>
          <p:cNvPr id="73734" name="Rectangle 6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5800" y="3429000"/>
            <a:ext cx="6400800" cy="1752600"/>
          </a:xfrm>
        </p:spPr>
        <p:txBody>
          <a:bodyPr lIns="92075" tIns="46038" rIns="92075" bIns="46038" anchor="ctr"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 fontAlgn="base"/>
            <a:r>
              <a:rPr lang="zh-CN" altLang="en-US" strike="noStrike" noProof="0" smtClean="0"/>
              <a:t>单击此处编辑母版副标题样式</a:t>
            </a:r>
            <a:endParaRPr lang="zh-CN" altLang="en-US" strike="noStrike" noProof="0" smtClean="0"/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p>
            <a:pPr algn="r" fontAlgn="base">
              <a:buNone/>
            </a:pPr>
            <a:fld id="{9A0DB2DC-4C9A-4742-B13C-FB6460FD3503}" type="slidenum">
              <a:rPr lang="en-US" altLang="zh-CN" sz="14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z="1400" strike="noStrike" noProof="1" dirty="0"/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 dir="rd"/>
    <p:sndAc>
      <p:stSnd>
        <p:snd r:embed="rId2" name="CHIMES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audio" Target="../media/audio1.wav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2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/>
          <p:nvPr/>
        </p:nvGrpSpPr>
        <p:grpSpPr>
          <a:xfrm>
            <a:off x="0" y="1588"/>
            <a:ext cx="9132888" cy="6845300"/>
            <a:chOff x="0" y="1"/>
            <a:chExt cx="5753" cy="4312"/>
          </a:xfrm>
        </p:grpSpPr>
        <p:sp>
          <p:nvSpPr>
            <p:cNvPr id="72707" name="Freeform 3"/>
            <p:cNvSpPr/>
            <p:nvPr/>
          </p:nvSpPr>
          <p:spPr bwMode="auto">
            <a:xfrm>
              <a:off x="3394" y="999"/>
              <a:ext cx="2359" cy="3314"/>
            </a:xfrm>
            <a:custGeom>
              <a:avLst/>
              <a:gdLst>
                <a:gd name="T0" fmla="*/ 1905 w 2359"/>
                <a:gd name="T1" fmla="*/ 3312 h 3314"/>
                <a:gd name="T2" fmla="*/ 2358 w 2359"/>
                <a:gd name="T3" fmla="*/ 3313 h 3314"/>
                <a:gd name="T4" fmla="*/ 2358 w 2359"/>
                <a:gd name="T5" fmla="*/ 1437 h 3314"/>
                <a:gd name="T6" fmla="*/ 0 w 2359"/>
                <a:gd name="T7" fmla="*/ 0 h 3314"/>
                <a:gd name="T8" fmla="*/ 201 w 2359"/>
                <a:gd name="T9" fmla="*/ 150 h 3314"/>
                <a:gd name="T10" fmla="*/ 366 w 2359"/>
                <a:gd name="T11" fmla="*/ 279 h 3314"/>
                <a:gd name="T12" fmla="*/ 552 w 2359"/>
                <a:gd name="T13" fmla="*/ 441 h 3314"/>
                <a:gd name="T14" fmla="*/ 732 w 2359"/>
                <a:gd name="T15" fmla="*/ 612 h 3314"/>
                <a:gd name="T16" fmla="*/ 996 w 2359"/>
                <a:gd name="T17" fmla="*/ 903 h 3314"/>
                <a:gd name="T18" fmla="*/ 1230 w 2359"/>
                <a:gd name="T19" fmla="*/ 1212 h 3314"/>
                <a:gd name="T20" fmla="*/ 1400 w 2359"/>
                <a:gd name="T21" fmla="*/ 1482 h 3314"/>
                <a:gd name="T22" fmla="*/ 1548 w 2359"/>
                <a:gd name="T23" fmla="*/ 1761 h 3314"/>
                <a:gd name="T24" fmla="*/ 1665 w 2359"/>
                <a:gd name="T25" fmla="*/ 2040 h 3314"/>
                <a:gd name="T26" fmla="*/ 1751 w 2359"/>
                <a:gd name="T27" fmla="*/ 2295 h 3314"/>
                <a:gd name="T28" fmla="*/ 1809 w 2359"/>
                <a:gd name="T29" fmla="*/ 2511 h 3314"/>
                <a:gd name="T30" fmla="*/ 1863 w 2359"/>
                <a:gd name="T31" fmla="*/ 2778 h 3314"/>
                <a:gd name="T32" fmla="*/ 1890 w 2359"/>
                <a:gd name="T33" fmla="*/ 3012 h 3314"/>
                <a:gd name="T34" fmla="*/ 1905 w 2359"/>
                <a:gd name="T35" fmla="*/ 3312 h 3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359" h="3314">
                  <a:moveTo>
                    <a:pt x="1905" y="3312"/>
                  </a:moveTo>
                  <a:lnTo>
                    <a:pt x="2358" y="3313"/>
                  </a:lnTo>
                  <a:lnTo>
                    <a:pt x="2358" y="1437"/>
                  </a:lnTo>
                  <a:lnTo>
                    <a:pt x="0" y="0"/>
                  </a:lnTo>
                  <a:lnTo>
                    <a:pt x="201" y="150"/>
                  </a:lnTo>
                  <a:lnTo>
                    <a:pt x="366" y="279"/>
                  </a:lnTo>
                  <a:lnTo>
                    <a:pt x="552" y="441"/>
                  </a:lnTo>
                  <a:lnTo>
                    <a:pt x="732" y="612"/>
                  </a:lnTo>
                  <a:lnTo>
                    <a:pt x="996" y="903"/>
                  </a:lnTo>
                  <a:lnTo>
                    <a:pt x="1230" y="1212"/>
                  </a:lnTo>
                  <a:lnTo>
                    <a:pt x="1400" y="1482"/>
                  </a:lnTo>
                  <a:lnTo>
                    <a:pt x="1548" y="1761"/>
                  </a:lnTo>
                  <a:lnTo>
                    <a:pt x="1665" y="2040"/>
                  </a:lnTo>
                  <a:lnTo>
                    <a:pt x="1751" y="2295"/>
                  </a:lnTo>
                  <a:lnTo>
                    <a:pt x="1809" y="2511"/>
                  </a:lnTo>
                  <a:lnTo>
                    <a:pt x="1863" y="2778"/>
                  </a:lnTo>
                  <a:lnTo>
                    <a:pt x="1890" y="3012"/>
                  </a:lnTo>
                  <a:lnTo>
                    <a:pt x="1905" y="3312"/>
                  </a:lnTo>
                </a:path>
              </a:pathLst>
            </a:custGeom>
            <a:gradFill rotWithShape="0">
              <a:gsLst>
                <a:gs pos="0">
                  <a:schemeClr val="accent2">
                    <a:gamma/>
                    <a:shade val="46275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28" name="Arc 4"/>
            <p:cNvSpPr/>
            <p:nvPr/>
          </p:nvSpPr>
          <p:spPr>
            <a:xfrm>
              <a:off x="0" y="1"/>
              <a:ext cx="5298" cy="431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299" y="861"/>
                </a:cxn>
                <a:cxn ang="0">
                  <a:pos x="0" y="861"/>
                </a:cxn>
              </a:cxnLst>
              <a:pathLst>
                <a:path w="21600" h="21600" fill="none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-1" y="0"/>
                  </a:lnTo>
                  <a:close/>
                </a:path>
              </a:pathLst>
            </a:custGeom>
            <a:noFill/>
            <a:ln w="12700" cap="rnd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7270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 smtClean="0"/>
          </a:p>
        </p:txBody>
      </p:sp>
      <p:sp>
        <p:nvSpPr>
          <p:cNvPr id="72710" name="Rectangle 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>
              <a:defRPr kumimoji="0" sz="1400" smtClean="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1" name="Rectangle 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>
              <a:defRPr kumimoji="0" sz="1400" smtClean="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2712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r">
              <a:defRPr sz="1600" b="1">
                <a:solidFill>
                  <a:srgbClr val="FFFF00"/>
                </a:solidFill>
              </a:defRPr>
            </a:lvl1pPr>
          </a:lstStyle>
          <a:p>
            <a:pPr lvl="0" eaLnBrk="1" fontAlgn="base" hangingPunct="1">
              <a:buNone/>
            </a:pPr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r>
              <a:rPr lang="en-US" altLang="zh-CN" sz="1600" b="1" strike="noStrike" noProof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/24</a:t>
            </a:r>
            <a:endParaRPr lang="en-US" altLang="zh-CN" sz="1600" b="1" strike="noStrike" noProof="1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33" name="Rectangle 9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cover dir="rd"/>
    <p:sndAc>
      <p:stSnd>
        <p:snd r:embed="rId12" name="CHIMES.WAV"/>
      </p:stSnd>
    </p:sndAc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l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0000"/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Wingdings" panose="05000000000000000000" pitchFamily="2" charset="2"/>
        <a:buChar char="l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Char char="•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audio" Target="../media/audio1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1600200" y="1412875"/>
            <a:ext cx="65532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en-US" altLang="zh-CN" sz="60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3.5</a:t>
            </a:r>
            <a:r>
              <a:rPr kumimoji="1" lang="en-US" altLang="zh-CN" sz="60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  </a:t>
            </a:r>
            <a:r>
              <a:rPr kumimoji="1" lang="zh-CN" altLang="en-US" sz="60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  <a:cs typeface="+mn-cs"/>
              </a:rPr>
              <a:t>组合逻辑控制</a:t>
            </a:r>
            <a:endParaRPr kumimoji="1" lang="zh-CN" altLang="en-US" sz="6000" b="1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  <a:cs typeface="+mn-cs"/>
            </a:endParaRPr>
          </a:p>
        </p:txBody>
      </p:sp>
      <p:sp>
        <p:nvSpPr>
          <p:cNvPr id="86019" name="Text Box 3"/>
          <p:cNvSpPr txBox="1"/>
          <p:nvPr/>
        </p:nvSpPr>
        <p:spPr>
          <a:xfrm>
            <a:off x="1331913" y="3284538"/>
            <a:ext cx="7524750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（结合时序、指令流程、微命令等）</a:t>
            </a:r>
            <a:endParaRPr lang="zh-CN" altLang="en-US" sz="36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86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/>
      <p:bldP spid="8601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5236" name="Text Box 4"/>
          <p:cNvSpPr txBox="1">
            <a:spLocks noChangeArrowheads="1"/>
          </p:cNvSpPr>
          <p:nvPr/>
        </p:nvSpPr>
        <p:spPr bwMode="auto">
          <a:xfrm>
            <a:off x="0" y="1120775"/>
            <a:ext cx="739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每个</a:t>
            </a:r>
            <a:r>
              <a:rPr kumimoji="1" lang="zh-CN" altLang="en-US" sz="3200" b="1" i="0" u="sng" strike="noStrike" kern="1200" cap="none" spc="0" normalizeH="0" baseline="0" noProof="0" dirty="0" smtClean="0">
                <a:ln>
                  <a:noFill/>
                </a:ln>
                <a:solidFill>
                  <a:schemeClr val="accent5">
                    <a:lumMod val="90000"/>
                  </a:schemeClr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时钟周期</a:t>
            </a:r>
            <a:r>
              <a:rPr kumimoji="1" lang="zh-CN" alt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结束时设置一个脉冲。</a:t>
            </a:r>
            <a:endParaRPr kumimoji="1" lang="zh-CN" altLang="en-US" sz="3200" b="1" i="0" u="none" strike="noStrike" kern="1200" cap="none" spc="0" normalizeH="0" baseline="0" noProof="0" dirty="0" smtClean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5237" name="Text Box 5"/>
          <p:cNvSpPr txBox="1"/>
          <p:nvPr/>
        </p:nvSpPr>
        <p:spPr>
          <a:xfrm>
            <a:off x="-228600" y="333375"/>
            <a:ext cx="4724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（3）工作脉冲P</a:t>
            </a:r>
            <a:endParaRPr lang="zh-CN" altLang="en-US" sz="3200" b="1" dirty="0">
              <a:solidFill>
                <a:srgbClr val="FF0000"/>
              </a:solidFill>
              <a:highlight>
                <a:srgbClr val="00FFFF"/>
              </a:highligh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5238" name="Group 6"/>
          <p:cNvGrpSpPr/>
          <p:nvPr/>
        </p:nvGrpSpPr>
        <p:grpSpPr>
          <a:xfrm>
            <a:off x="2336800" y="2554288"/>
            <a:ext cx="3886200" cy="381000"/>
            <a:chOff x="1200" y="2256"/>
            <a:chExt cx="2448" cy="240"/>
          </a:xfrm>
        </p:grpSpPr>
        <p:sp>
          <p:nvSpPr>
            <p:cNvPr id="15365" name="Line 7"/>
            <p:cNvSpPr/>
            <p:nvPr/>
          </p:nvSpPr>
          <p:spPr>
            <a:xfrm>
              <a:off x="1200" y="2496"/>
              <a:ext cx="48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6" name="Line 8"/>
            <p:cNvSpPr/>
            <p:nvPr/>
          </p:nvSpPr>
          <p:spPr>
            <a:xfrm>
              <a:off x="1680" y="2256"/>
              <a:ext cx="0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7" name="Line 9"/>
            <p:cNvSpPr/>
            <p:nvPr/>
          </p:nvSpPr>
          <p:spPr>
            <a:xfrm>
              <a:off x="1680" y="2256"/>
              <a:ext cx="148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8" name="Line 10"/>
            <p:cNvSpPr/>
            <p:nvPr/>
          </p:nvSpPr>
          <p:spPr>
            <a:xfrm>
              <a:off x="3168" y="2256"/>
              <a:ext cx="0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69" name="Line 11"/>
            <p:cNvSpPr/>
            <p:nvPr/>
          </p:nvSpPr>
          <p:spPr>
            <a:xfrm>
              <a:off x="3168" y="2496"/>
              <a:ext cx="48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95244" name="Group 12"/>
          <p:cNvGrpSpPr/>
          <p:nvPr/>
        </p:nvGrpSpPr>
        <p:grpSpPr>
          <a:xfrm>
            <a:off x="2336800" y="3163888"/>
            <a:ext cx="3886200" cy="381000"/>
            <a:chOff x="1200" y="2640"/>
            <a:chExt cx="2448" cy="240"/>
          </a:xfrm>
        </p:grpSpPr>
        <p:sp>
          <p:nvSpPr>
            <p:cNvPr id="15371" name="Line 13"/>
            <p:cNvSpPr/>
            <p:nvPr/>
          </p:nvSpPr>
          <p:spPr>
            <a:xfrm>
              <a:off x="2928" y="2640"/>
              <a:ext cx="0" cy="240"/>
            </a:xfrm>
            <a:prstGeom prst="line">
              <a:avLst/>
            </a:prstGeom>
            <a:ln w="381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2" name="Line 14"/>
            <p:cNvSpPr/>
            <p:nvPr/>
          </p:nvSpPr>
          <p:spPr>
            <a:xfrm>
              <a:off x="3168" y="2640"/>
              <a:ext cx="0" cy="240"/>
            </a:xfrm>
            <a:prstGeom prst="line">
              <a:avLst/>
            </a:prstGeom>
            <a:ln w="381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3" name="Line 15"/>
            <p:cNvSpPr/>
            <p:nvPr/>
          </p:nvSpPr>
          <p:spPr>
            <a:xfrm>
              <a:off x="1200" y="2880"/>
              <a:ext cx="172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4" name="Line 16"/>
            <p:cNvSpPr/>
            <p:nvPr/>
          </p:nvSpPr>
          <p:spPr>
            <a:xfrm>
              <a:off x="3168" y="2880"/>
              <a:ext cx="48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5375" name="Line 17"/>
            <p:cNvSpPr/>
            <p:nvPr/>
          </p:nvSpPr>
          <p:spPr>
            <a:xfrm>
              <a:off x="2928" y="2640"/>
              <a:ext cx="240" cy="0"/>
            </a:xfrm>
            <a:prstGeom prst="line">
              <a:avLst/>
            </a:prstGeom>
            <a:ln w="38100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95250" name="Line 18"/>
          <p:cNvSpPr/>
          <p:nvPr/>
        </p:nvSpPr>
        <p:spPr>
          <a:xfrm>
            <a:off x="4699000" y="2782888"/>
            <a:ext cx="762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95251" name="Text Box 19"/>
          <p:cNvSpPr txBox="1"/>
          <p:nvPr/>
        </p:nvSpPr>
        <p:spPr>
          <a:xfrm>
            <a:off x="3937000" y="2492375"/>
            <a:ext cx="1143000" cy="519113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1µS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5252" name="Line 20"/>
          <p:cNvSpPr/>
          <p:nvPr/>
        </p:nvSpPr>
        <p:spPr>
          <a:xfrm>
            <a:off x="3098800" y="2782888"/>
            <a:ext cx="762000" cy="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95253" name="Text Box 21"/>
          <p:cNvSpPr txBox="1"/>
          <p:nvPr/>
        </p:nvSpPr>
        <p:spPr>
          <a:xfrm>
            <a:off x="346075" y="2622550"/>
            <a:ext cx="21336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时钟周期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5254" name="Text Box 22"/>
          <p:cNvSpPr txBox="1"/>
          <p:nvPr/>
        </p:nvSpPr>
        <p:spPr>
          <a:xfrm>
            <a:off x="323850" y="3263900"/>
            <a:ext cx="21336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工作脉冲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5255" name="Line 23"/>
          <p:cNvSpPr/>
          <p:nvPr/>
        </p:nvSpPr>
        <p:spPr>
          <a:xfrm>
            <a:off x="5461000" y="3011488"/>
            <a:ext cx="0" cy="228600"/>
          </a:xfrm>
          <a:prstGeom prst="line">
            <a:avLst/>
          </a:prstGeom>
          <a:ln w="12700" cap="rnd" cmpd="sng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</p:sp>
      <p:sp>
        <p:nvSpPr>
          <p:cNvPr id="95256" name="Line 24"/>
          <p:cNvSpPr/>
          <p:nvPr/>
        </p:nvSpPr>
        <p:spPr>
          <a:xfrm flipH="1">
            <a:off x="4318000" y="3316288"/>
            <a:ext cx="685800" cy="45720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triangle" w="med" len="med"/>
            <a:tailEnd type="none" w="sm" len="sm"/>
          </a:ln>
        </p:spPr>
      </p:sp>
      <p:sp>
        <p:nvSpPr>
          <p:cNvPr id="95257" name="Text Box 25"/>
          <p:cNvSpPr txBox="1"/>
          <p:nvPr/>
        </p:nvSpPr>
        <p:spPr>
          <a:xfrm>
            <a:off x="2565400" y="3776663"/>
            <a:ext cx="23622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打入寄存器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5258" name="Line 26"/>
          <p:cNvSpPr/>
          <p:nvPr/>
        </p:nvSpPr>
        <p:spPr>
          <a:xfrm>
            <a:off x="5503863" y="3316288"/>
            <a:ext cx="685800" cy="457200"/>
          </a:xfrm>
          <a:prstGeom prst="line">
            <a:avLst/>
          </a:prstGeom>
          <a:ln w="38100" cap="sq" cmpd="sng">
            <a:solidFill>
              <a:srgbClr val="FFFF00"/>
            </a:solidFill>
            <a:prstDash val="solid"/>
            <a:round/>
            <a:headEnd type="triangle" w="med" len="med"/>
            <a:tailEnd type="none" w="sm" len="sm"/>
          </a:ln>
        </p:spPr>
      </p:sp>
      <p:sp>
        <p:nvSpPr>
          <p:cNvPr id="95259" name="Text Box 27"/>
          <p:cNvSpPr txBox="1"/>
          <p:nvPr/>
        </p:nvSpPr>
        <p:spPr>
          <a:xfrm>
            <a:off x="5765800" y="3765550"/>
            <a:ext cx="27432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进行时序转换</a:t>
            </a:r>
            <a:endParaRPr lang="zh-CN" altLang="en-US" sz="32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5260" name="Text Box 28"/>
          <p:cNvSpPr txBox="1"/>
          <p:nvPr/>
        </p:nvSpPr>
        <p:spPr>
          <a:xfrm>
            <a:off x="5148263" y="4365625"/>
            <a:ext cx="4495800" cy="579438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（周期状态设置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清除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5261" name="Text Box 29"/>
          <p:cNvSpPr txBox="1"/>
          <p:nvPr/>
        </p:nvSpPr>
        <p:spPr>
          <a:xfrm>
            <a:off x="5453063" y="4852988"/>
            <a:ext cx="3886200" cy="579437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时钟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T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计数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/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清除）</a:t>
            </a:r>
            <a:endParaRPr lang="zh-CN" altLang="en-US" sz="32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52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5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9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5251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95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95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95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95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95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95257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95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95259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4" dur="500"/>
                                        <p:tgtEl>
                                          <p:spTgt spid="95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9" dur="500"/>
                                        <p:tgtEl>
                                          <p:spTgt spid="95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236" grpId="0"/>
      <p:bldP spid="95237" grpId="0"/>
      <p:bldP spid="95251" grpId="0" build="p"/>
      <p:bldP spid="95253" grpId="0"/>
      <p:bldP spid="95254" grpId="0"/>
      <p:bldP spid="95257" grpId="0" advAuto="1000" build="p"/>
      <p:bldP spid="95259" grpId="0" advAuto="1000" build="p"/>
      <p:bldP spid="95260" grpId="0"/>
      <p:bldP spid="9526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7891" name="Text Box 3"/>
          <p:cNvSpPr txBox="1"/>
          <p:nvPr/>
        </p:nvSpPr>
        <p:spPr>
          <a:xfrm>
            <a:off x="0" y="0"/>
            <a:ext cx="33528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2.CPU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控制流程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3" name="Text Box 5"/>
          <p:cNvSpPr txBox="1"/>
          <p:nvPr/>
        </p:nvSpPr>
        <p:spPr>
          <a:xfrm>
            <a:off x="2667000" y="838200"/>
            <a:ext cx="1371600" cy="4714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33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894" name="Text Box 6"/>
          <p:cNvSpPr txBox="1"/>
          <p:nvPr/>
        </p:nvSpPr>
        <p:spPr>
          <a:xfrm>
            <a:off x="2827338" y="1393825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双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08" name="Line 20"/>
          <p:cNvSpPr/>
          <p:nvPr/>
        </p:nvSpPr>
        <p:spPr>
          <a:xfrm>
            <a:off x="3352800" y="215900"/>
            <a:ext cx="0" cy="609600"/>
          </a:xfrm>
          <a:prstGeom prst="line">
            <a:avLst/>
          </a:prstGeom>
          <a:ln w="38100" cap="sq" cmpd="sng">
            <a:solidFill>
              <a:schemeClr val="folHlink"/>
            </a:solidFill>
            <a:prstDash val="solid"/>
            <a:round/>
            <a:headEnd type="none" w="med" len="med"/>
            <a:tailEnd type="arrow" w="med" len="med"/>
          </a:ln>
        </p:spPr>
      </p:sp>
      <p:sp>
        <p:nvSpPr>
          <p:cNvPr id="37909" name="Line 21"/>
          <p:cNvSpPr/>
          <p:nvPr/>
        </p:nvSpPr>
        <p:spPr>
          <a:xfrm>
            <a:off x="3348038" y="1311275"/>
            <a:ext cx="6350" cy="604838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10" name="Line 22"/>
          <p:cNvSpPr/>
          <p:nvPr/>
        </p:nvSpPr>
        <p:spPr>
          <a:xfrm>
            <a:off x="1524000" y="1895475"/>
            <a:ext cx="3886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11" name="Text Box 23"/>
          <p:cNvSpPr txBox="1"/>
          <p:nvPr/>
        </p:nvSpPr>
        <p:spPr>
          <a:xfrm>
            <a:off x="1042988" y="1397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单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12" name="Text Box 24"/>
          <p:cNvSpPr txBox="1"/>
          <p:nvPr/>
        </p:nvSpPr>
        <p:spPr>
          <a:xfrm>
            <a:off x="4946650" y="1382713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</a:t>
            </a:r>
            <a:endParaRPr lang="zh-CN" altLang="en-US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13" name="Line 25"/>
          <p:cNvSpPr/>
          <p:nvPr/>
        </p:nvSpPr>
        <p:spPr>
          <a:xfrm flipH="1">
            <a:off x="3352800" y="1844675"/>
            <a:ext cx="0" cy="3651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grpSp>
        <p:nvGrpSpPr>
          <p:cNvPr id="37969" name="Group 81"/>
          <p:cNvGrpSpPr/>
          <p:nvPr/>
        </p:nvGrpSpPr>
        <p:grpSpPr>
          <a:xfrm>
            <a:off x="3341688" y="1397000"/>
            <a:ext cx="914400" cy="519113"/>
            <a:chOff x="3470" y="1842"/>
            <a:chExt cx="576" cy="327"/>
          </a:xfrm>
        </p:grpSpPr>
        <p:sp>
          <p:nvSpPr>
            <p:cNvPr id="16396" name="Text Box 27"/>
            <p:cNvSpPr txBox="1"/>
            <p:nvPr/>
          </p:nvSpPr>
          <p:spPr>
            <a:xfrm>
              <a:off x="3470" y="1842"/>
              <a:ext cx="57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SR</a:t>
              </a:r>
              <a:endPara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6397" name="Line 28"/>
            <p:cNvSpPr/>
            <p:nvPr/>
          </p:nvSpPr>
          <p:spPr>
            <a:xfrm>
              <a:off x="3527" y="1908"/>
              <a:ext cx="240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7918" name="Text Box 30"/>
          <p:cNvSpPr txBox="1"/>
          <p:nvPr/>
        </p:nvSpPr>
        <p:spPr>
          <a:xfrm>
            <a:off x="2514600" y="2209800"/>
            <a:ext cx="1676400" cy="4714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22" name="Line 34"/>
          <p:cNvSpPr/>
          <p:nvPr/>
        </p:nvSpPr>
        <p:spPr>
          <a:xfrm flipH="1">
            <a:off x="3352800" y="2708275"/>
            <a:ext cx="0" cy="504825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23" name="Text Box 35"/>
          <p:cNvSpPr txBox="1"/>
          <p:nvPr/>
        </p:nvSpPr>
        <p:spPr>
          <a:xfrm>
            <a:off x="2501900" y="3213100"/>
            <a:ext cx="1676400" cy="4714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24" name="Text Box 36"/>
          <p:cNvSpPr txBox="1"/>
          <p:nvPr/>
        </p:nvSpPr>
        <p:spPr>
          <a:xfrm>
            <a:off x="2514600" y="4013200"/>
            <a:ext cx="1676400" cy="4714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25" name="Line 37"/>
          <p:cNvSpPr/>
          <p:nvPr/>
        </p:nvSpPr>
        <p:spPr>
          <a:xfrm flipH="1">
            <a:off x="3352800" y="3695700"/>
            <a:ext cx="0" cy="304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27" name="Line 39"/>
          <p:cNvSpPr/>
          <p:nvPr/>
        </p:nvSpPr>
        <p:spPr>
          <a:xfrm flipH="1">
            <a:off x="3352800" y="4495800"/>
            <a:ext cx="0" cy="304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30" name="Text Box 42"/>
          <p:cNvSpPr txBox="1"/>
          <p:nvPr/>
        </p:nvSpPr>
        <p:spPr>
          <a:xfrm>
            <a:off x="2514600" y="5791200"/>
            <a:ext cx="1676400" cy="428625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DMAT</a:t>
            </a:r>
            <a:endParaRPr lang="en-US" altLang="zh-CN" sz="28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931" name="Line 43"/>
          <p:cNvSpPr/>
          <p:nvPr/>
        </p:nvSpPr>
        <p:spPr>
          <a:xfrm flipH="1">
            <a:off x="3352800" y="5486400"/>
            <a:ext cx="0" cy="304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32" name="Line 44"/>
          <p:cNvSpPr/>
          <p:nvPr/>
        </p:nvSpPr>
        <p:spPr>
          <a:xfrm>
            <a:off x="4495800" y="5149850"/>
            <a:ext cx="1600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34" name="AutoShape 46"/>
          <p:cNvSpPr/>
          <p:nvPr/>
        </p:nvSpPr>
        <p:spPr>
          <a:xfrm>
            <a:off x="2133600" y="4800600"/>
            <a:ext cx="2438400" cy="685800"/>
          </a:xfrm>
          <a:prstGeom prst="flowChartDecision">
            <a:avLst/>
          </a:prstGeom>
          <a:noFill/>
          <a:ln w="381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7935" name="Text Box 47"/>
          <p:cNvSpPr txBox="1"/>
          <p:nvPr/>
        </p:nvSpPr>
        <p:spPr>
          <a:xfrm>
            <a:off x="2514600" y="4919663"/>
            <a:ext cx="1981200" cy="4572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DMA</a:t>
            </a:r>
            <a:r>
              <a:rPr lang="zh-CN" altLang="en-US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请求？</a:t>
            </a:r>
            <a:endParaRPr lang="zh-CN" altLang="en-US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37967" name="Group 79"/>
          <p:cNvGrpSpPr/>
          <p:nvPr/>
        </p:nvGrpSpPr>
        <p:grpSpPr>
          <a:xfrm>
            <a:off x="4876800" y="5257800"/>
            <a:ext cx="2438400" cy="685800"/>
            <a:chOff x="3072" y="3312"/>
            <a:chExt cx="1536" cy="432"/>
          </a:xfrm>
        </p:grpSpPr>
        <p:sp>
          <p:nvSpPr>
            <p:cNvPr id="16410" name="AutoShape 49"/>
            <p:cNvSpPr/>
            <p:nvPr/>
          </p:nvSpPr>
          <p:spPr>
            <a:xfrm>
              <a:off x="3072" y="3312"/>
              <a:ext cx="1536" cy="432"/>
            </a:xfrm>
            <a:prstGeom prst="flowChartDecision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6411" name="Text Box 50"/>
            <p:cNvSpPr txBox="1"/>
            <p:nvPr/>
          </p:nvSpPr>
          <p:spPr>
            <a:xfrm>
              <a:off x="3312" y="3360"/>
              <a:ext cx="12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中断请求</a:t>
              </a:r>
              <a:r>
                <a:rPr lang="zh-CN" altLang="en-US" b="1" dirty="0">
                  <a:solidFill>
                    <a:srgbClr val="FFFF00"/>
                  </a:solidFill>
                  <a:latin typeface="黑体" panose="02010609060101010101" pitchFamily="2" charset="-122"/>
                  <a:ea typeface="宋体" panose="02010600030101010101" pitchFamily="2" charset="-122"/>
                </a:rPr>
                <a:t>？</a:t>
              </a:r>
              <a:endParaRPr lang="zh-CN" altLang="en-US" b="1" dirty="0">
                <a:solidFill>
                  <a:srgbClr val="FFFF00"/>
                </a:solidFill>
                <a:latin typeface="黑体" panose="0201060906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7939" name="Line 51"/>
          <p:cNvSpPr/>
          <p:nvPr/>
        </p:nvSpPr>
        <p:spPr>
          <a:xfrm flipH="1">
            <a:off x="6096000" y="5149850"/>
            <a:ext cx="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40" name="Text Box 52"/>
          <p:cNvSpPr txBox="1"/>
          <p:nvPr/>
        </p:nvSpPr>
        <p:spPr>
          <a:xfrm>
            <a:off x="5248275" y="6172200"/>
            <a:ext cx="1676400" cy="471488"/>
          </a:xfrm>
          <a:prstGeom prst="rect">
            <a:avLst/>
          </a:prstGeom>
          <a:noFill/>
          <a:ln w="381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anchor="t" anchorCtr="0">
            <a:spAutoFit/>
          </a:bodyPr>
          <a:p>
            <a:pPr algn="ctr"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</a:t>
            </a:r>
            <a:endParaRPr lang="en-US" altLang="zh-CN" sz="3200" b="1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7941" name="Line 53"/>
          <p:cNvSpPr/>
          <p:nvPr/>
        </p:nvSpPr>
        <p:spPr>
          <a:xfrm flipH="1">
            <a:off x="6096000" y="5943600"/>
            <a:ext cx="0" cy="228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42" name="Line 54"/>
          <p:cNvSpPr/>
          <p:nvPr/>
        </p:nvSpPr>
        <p:spPr>
          <a:xfrm>
            <a:off x="6096000" y="6781800"/>
            <a:ext cx="21336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43" name="Line 55"/>
          <p:cNvSpPr/>
          <p:nvPr/>
        </p:nvSpPr>
        <p:spPr>
          <a:xfrm flipH="1" flipV="1">
            <a:off x="6096000" y="6629400"/>
            <a:ext cx="0" cy="1524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44" name="Line 56"/>
          <p:cNvSpPr/>
          <p:nvPr/>
        </p:nvSpPr>
        <p:spPr>
          <a:xfrm flipH="1">
            <a:off x="3352800" y="6248400"/>
            <a:ext cx="0" cy="304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med" len="med"/>
            <a:tailEnd type="none" w="sm" len="sm"/>
          </a:ln>
        </p:spPr>
      </p:sp>
      <p:sp>
        <p:nvSpPr>
          <p:cNvPr id="37945" name="Line 57"/>
          <p:cNvSpPr/>
          <p:nvPr/>
        </p:nvSpPr>
        <p:spPr>
          <a:xfrm>
            <a:off x="1295400" y="6553200"/>
            <a:ext cx="2057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46" name="Line 58"/>
          <p:cNvSpPr/>
          <p:nvPr/>
        </p:nvSpPr>
        <p:spPr>
          <a:xfrm flipV="1">
            <a:off x="1295400" y="4648200"/>
            <a:ext cx="0" cy="19050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47" name="Line 59"/>
          <p:cNvSpPr/>
          <p:nvPr/>
        </p:nvSpPr>
        <p:spPr>
          <a:xfrm>
            <a:off x="1295400" y="4648200"/>
            <a:ext cx="2057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37948" name="Line 60"/>
          <p:cNvSpPr/>
          <p:nvPr/>
        </p:nvSpPr>
        <p:spPr>
          <a:xfrm flipV="1">
            <a:off x="8229600" y="457200"/>
            <a:ext cx="0" cy="6324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49" name="Line 61"/>
          <p:cNvSpPr/>
          <p:nvPr/>
        </p:nvSpPr>
        <p:spPr>
          <a:xfrm>
            <a:off x="3352800" y="457200"/>
            <a:ext cx="4876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37951" name="Line 63"/>
          <p:cNvSpPr/>
          <p:nvPr/>
        </p:nvSpPr>
        <p:spPr>
          <a:xfrm>
            <a:off x="5410200" y="1895475"/>
            <a:ext cx="0" cy="197961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52" name="Line 64"/>
          <p:cNvSpPr/>
          <p:nvPr/>
        </p:nvSpPr>
        <p:spPr>
          <a:xfrm>
            <a:off x="3352800" y="3886200"/>
            <a:ext cx="2057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37953" name="Line 65"/>
          <p:cNvSpPr/>
          <p:nvPr/>
        </p:nvSpPr>
        <p:spPr>
          <a:xfrm>
            <a:off x="1524000" y="1917700"/>
            <a:ext cx="0" cy="10668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954" name="Line 66"/>
          <p:cNvSpPr/>
          <p:nvPr/>
        </p:nvSpPr>
        <p:spPr>
          <a:xfrm>
            <a:off x="1524000" y="2997200"/>
            <a:ext cx="18288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37956" name="Text Box 68"/>
          <p:cNvSpPr txBox="1"/>
          <p:nvPr/>
        </p:nvSpPr>
        <p:spPr>
          <a:xfrm>
            <a:off x="1500188" y="1397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SR</a:t>
            </a:r>
            <a:endParaRPr lang="en-US" altLang="zh-CN" sz="2800" b="1" dirty="0">
              <a:solidFill>
                <a:srgbClr val="FFFF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961" name="Text Box 73"/>
          <p:cNvSpPr txBox="1"/>
          <p:nvPr/>
        </p:nvSpPr>
        <p:spPr>
          <a:xfrm>
            <a:off x="3429000" y="5334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62" name="Text Box 74"/>
          <p:cNvSpPr txBox="1"/>
          <p:nvPr/>
        </p:nvSpPr>
        <p:spPr>
          <a:xfrm>
            <a:off x="4495800" y="46482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63" name="Line 75"/>
          <p:cNvSpPr/>
          <p:nvPr/>
        </p:nvSpPr>
        <p:spPr>
          <a:xfrm>
            <a:off x="7315200" y="5607050"/>
            <a:ext cx="9144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arrow" w="med" len="med"/>
          </a:ln>
        </p:spPr>
      </p:sp>
      <p:sp>
        <p:nvSpPr>
          <p:cNvPr id="37964" name="Text Box 76"/>
          <p:cNvSpPr txBox="1"/>
          <p:nvPr/>
        </p:nvSpPr>
        <p:spPr>
          <a:xfrm>
            <a:off x="6324600" y="5715000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Y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65" name="Text Box 77"/>
          <p:cNvSpPr txBox="1"/>
          <p:nvPr/>
        </p:nvSpPr>
        <p:spPr>
          <a:xfrm>
            <a:off x="7239000" y="5038725"/>
            <a:ext cx="6858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endParaRPr lang="en-US" altLang="zh-CN" sz="28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7970" name="Text Box 82"/>
          <p:cNvSpPr txBox="1"/>
          <p:nvPr/>
        </p:nvSpPr>
        <p:spPr>
          <a:xfrm>
            <a:off x="4140200" y="620713"/>
            <a:ext cx="4473575" cy="522287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源操作数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非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寄存器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直接</a:t>
            </a:r>
            <a:r>
              <a:rPr lang="zh-CN" altLang="en-US" sz="28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寻址</a:t>
            </a:r>
            <a:endParaRPr lang="zh-CN" altLang="en-US" sz="28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7971" name="Line 83"/>
          <p:cNvSpPr/>
          <p:nvPr/>
        </p:nvSpPr>
        <p:spPr>
          <a:xfrm flipH="1">
            <a:off x="3851275" y="1185863"/>
            <a:ext cx="720725" cy="442912"/>
          </a:xfrm>
          <a:prstGeom prst="line">
            <a:avLst/>
          </a:prstGeom>
          <a:ln w="38100" cap="sq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7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37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7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7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7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7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500"/>
                                        <p:tgtEl>
                                          <p:spTgt spid="37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37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3" dur="500"/>
                                        <p:tgtEl>
                                          <p:spTgt spid="37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37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500"/>
                                        <p:tgtEl>
                                          <p:spTgt spid="37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37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7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37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37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379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37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7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379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2" dur="500"/>
                                        <p:tgtEl>
                                          <p:spTgt spid="379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500"/>
                                        <p:tgtEl>
                                          <p:spTgt spid="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37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379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7" dur="500"/>
                                        <p:tgtEl>
                                          <p:spTgt spid="37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1" dur="500"/>
                                        <p:tgtEl>
                                          <p:spTgt spid="37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500"/>
                                        <p:tgtEl>
                                          <p:spTgt spid="37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0" dur="500"/>
                                        <p:tgtEl>
                                          <p:spTgt spid="37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1000"/>
                            </p:stCondLst>
                            <p:childTnLst>
                              <p:par>
                                <p:cTn id="14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37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379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37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7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2" dur="500"/>
                                        <p:tgtEl>
                                          <p:spTgt spid="37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0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500"/>
                                        <p:tgtEl>
                                          <p:spTgt spid="379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1" dur="500"/>
                                        <p:tgtEl>
                                          <p:spTgt spid="37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6" dur="500"/>
                                        <p:tgtEl>
                                          <p:spTgt spid="37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500"/>
                            </p:stCondLst>
                            <p:childTnLst>
                              <p:par>
                                <p:cTn id="17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0" dur="500"/>
                                        <p:tgtEl>
                                          <p:spTgt spid="37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5" dur="500"/>
                                        <p:tgtEl>
                                          <p:spTgt spid="37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"/>
                            </p:stCondLst>
                            <p:childTnLst>
                              <p:par>
                                <p:cTn id="18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9" dur="500"/>
                                        <p:tgtEl>
                                          <p:spTgt spid="37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000"/>
                            </p:stCondLst>
                            <p:childTnLst>
                              <p:par>
                                <p:cTn id="19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3" dur="500"/>
                                        <p:tgtEl>
                                          <p:spTgt spid="379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500"/>
                            </p:stCondLst>
                            <p:childTnLst>
                              <p:par>
                                <p:cTn id="19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500"/>
                                        <p:tgtEl>
                                          <p:spTgt spid="379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2" dur="500"/>
                                        <p:tgtEl>
                                          <p:spTgt spid="37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500"/>
                                        <p:tgtEl>
                                          <p:spTgt spid="37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/>
      <p:bldP spid="37893" grpId="0" animBg="1"/>
      <p:bldP spid="37894" grpId="0"/>
      <p:bldP spid="37911" grpId="0"/>
      <p:bldP spid="37912" grpId="0"/>
      <p:bldP spid="37918" grpId="0" animBg="1"/>
      <p:bldP spid="37923" grpId="0" animBg="1"/>
      <p:bldP spid="37924" grpId="0" animBg="1"/>
      <p:bldP spid="37930" grpId="0" animBg="1"/>
      <p:bldP spid="37934" grpId="0" animBg="1"/>
      <p:bldP spid="37935" grpId="0"/>
      <p:bldP spid="37940" grpId="0" animBg="1"/>
      <p:bldP spid="37956" grpId="0"/>
      <p:bldP spid="37961" grpId="0"/>
      <p:bldP spid="37962" grpId="0"/>
      <p:bldP spid="37964" grpId="0"/>
      <p:bldP spid="37965" grpId="0"/>
      <p:bldP spid="3797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grpSp>
        <p:nvGrpSpPr>
          <p:cNvPr id="38960" name="Group 48"/>
          <p:cNvGrpSpPr/>
          <p:nvPr/>
        </p:nvGrpSpPr>
        <p:grpSpPr>
          <a:xfrm>
            <a:off x="4800600" y="3581400"/>
            <a:ext cx="1143000" cy="519113"/>
            <a:chOff x="1632" y="2928"/>
            <a:chExt cx="720" cy="327"/>
          </a:xfrm>
        </p:grpSpPr>
        <p:sp>
          <p:nvSpPr>
            <p:cNvPr id="17411" name="Text Box 46"/>
            <p:cNvSpPr txBox="1"/>
            <p:nvPr/>
          </p:nvSpPr>
          <p:spPr>
            <a:xfrm>
              <a:off x="1632" y="2928"/>
              <a:ext cx="720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总清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12" name="Line 47"/>
            <p:cNvSpPr/>
            <p:nvPr/>
          </p:nvSpPr>
          <p:spPr>
            <a:xfrm>
              <a:off x="1680" y="2928"/>
              <a:ext cx="480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8915" name="Text Box 3"/>
          <p:cNvSpPr txBox="1"/>
          <p:nvPr/>
        </p:nvSpPr>
        <p:spPr>
          <a:xfrm>
            <a:off x="0" y="0"/>
            <a:ext cx="76200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3.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指令流程图与操作时间表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7" name="Text Box 5"/>
          <p:cNvSpPr txBox="1"/>
          <p:nvPr/>
        </p:nvSpPr>
        <p:spPr>
          <a:xfrm>
            <a:off x="-246062" y="2895600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）取指周期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18" name="Text Box 6"/>
          <p:cNvSpPr txBox="1"/>
          <p:nvPr/>
        </p:nvSpPr>
        <p:spPr>
          <a:xfrm>
            <a:off x="0" y="6096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拟定指令流程：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1" name="Text Box 19"/>
          <p:cNvSpPr txBox="1"/>
          <p:nvPr/>
        </p:nvSpPr>
        <p:spPr>
          <a:xfrm>
            <a:off x="0" y="4365625"/>
            <a:ext cx="41148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初始化时置入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2" name="Text Box 20"/>
          <p:cNvSpPr txBox="1"/>
          <p:nvPr/>
        </p:nvSpPr>
        <p:spPr>
          <a:xfrm>
            <a:off x="2819400" y="6096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确定各工作周期中每拍完成的具体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3" name="Text Box 21"/>
          <p:cNvSpPr txBox="1"/>
          <p:nvPr/>
        </p:nvSpPr>
        <p:spPr>
          <a:xfrm>
            <a:off x="2819400" y="1143000"/>
            <a:ext cx="533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操作（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寄存器传送级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4" name="Text Box 22"/>
          <p:cNvSpPr txBox="1"/>
          <p:nvPr/>
        </p:nvSpPr>
        <p:spPr>
          <a:xfrm>
            <a:off x="0" y="1676400"/>
            <a:ext cx="3505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列操作时间表：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5" name="Text Box 23"/>
          <p:cNvSpPr txBox="1"/>
          <p:nvPr/>
        </p:nvSpPr>
        <p:spPr>
          <a:xfrm>
            <a:off x="2819400" y="1676400"/>
            <a:ext cx="6324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列出每一步操作所需的微命令及产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6" name="Text Box 24"/>
          <p:cNvSpPr txBox="1"/>
          <p:nvPr/>
        </p:nvSpPr>
        <p:spPr>
          <a:xfrm>
            <a:off x="2819400" y="2209800"/>
            <a:ext cx="3276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生条件。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37" name="Text Box 25"/>
          <p:cNvSpPr txBox="1"/>
          <p:nvPr/>
        </p:nvSpPr>
        <p:spPr>
          <a:xfrm>
            <a:off x="0" y="3573463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）进入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的方式 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9016" name="Group 104"/>
          <p:cNvGrpSpPr/>
          <p:nvPr/>
        </p:nvGrpSpPr>
        <p:grpSpPr>
          <a:xfrm>
            <a:off x="5105400" y="3200400"/>
            <a:ext cx="3810000" cy="1905000"/>
            <a:chOff x="3168" y="2016"/>
            <a:chExt cx="2400" cy="1200"/>
          </a:xfrm>
        </p:grpSpPr>
        <p:sp>
          <p:nvSpPr>
            <p:cNvPr id="17424" name="Rectangle 26"/>
            <p:cNvSpPr/>
            <p:nvPr/>
          </p:nvSpPr>
          <p:spPr>
            <a:xfrm>
              <a:off x="3744" y="2256"/>
              <a:ext cx="1248" cy="720"/>
            </a:xfrm>
            <a:prstGeom prst="rect">
              <a:avLst/>
            </a:prstGeom>
            <a:solidFill>
              <a:schemeClr val="accent1"/>
            </a:solidFill>
            <a:ln w="38100" cap="sq" cmpd="sng">
              <a:solidFill>
                <a:schemeClr val="tx1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25" name="Text Box 28"/>
            <p:cNvSpPr txBox="1"/>
            <p:nvPr/>
          </p:nvSpPr>
          <p:spPr>
            <a:xfrm>
              <a:off x="4176" y="2448"/>
              <a:ext cx="672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bg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FT</a:t>
              </a:r>
              <a:endParaRPr lang="en-US" altLang="zh-CN" sz="3200" b="1" dirty="0">
                <a:solidFill>
                  <a:schemeClr val="bg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26" name="Text Box 29"/>
            <p:cNvSpPr txBox="1"/>
            <p:nvPr/>
          </p:nvSpPr>
          <p:spPr>
            <a:xfrm>
              <a:off x="3744" y="240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27" name="Text Box 30"/>
            <p:cNvSpPr txBox="1"/>
            <p:nvPr/>
          </p:nvSpPr>
          <p:spPr>
            <a:xfrm>
              <a:off x="4800" y="2400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28" name="Text Box 31"/>
            <p:cNvSpPr txBox="1"/>
            <p:nvPr/>
          </p:nvSpPr>
          <p:spPr>
            <a:xfrm>
              <a:off x="3792" y="2688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D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29" name="Text Box 32"/>
            <p:cNvSpPr txBox="1"/>
            <p:nvPr/>
          </p:nvSpPr>
          <p:spPr>
            <a:xfrm>
              <a:off x="4704" y="2688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30" name="Text Box 33"/>
            <p:cNvSpPr txBox="1"/>
            <p:nvPr/>
          </p:nvSpPr>
          <p:spPr>
            <a:xfrm>
              <a:off x="4656" y="2208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Q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31" name="Text Box 34"/>
            <p:cNvSpPr txBox="1"/>
            <p:nvPr/>
          </p:nvSpPr>
          <p:spPr>
            <a:xfrm>
              <a:off x="3840" y="2208"/>
              <a:ext cx="5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2800" b="1" dirty="0">
                  <a:solidFill>
                    <a:schemeClr val="bg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Q</a:t>
              </a:r>
              <a:endParaRPr lang="en-US" altLang="zh-CN" sz="2800" b="1" dirty="0">
                <a:solidFill>
                  <a:schemeClr val="bg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32" name="Line 35"/>
            <p:cNvSpPr/>
            <p:nvPr/>
          </p:nvSpPr>
          <p:spPr>
            <a:xfrm>
              <a:off x="3888" y="2304"/>
              <a:ext cx="144" cy="0"/>
            </a:xfrm>
            <a:prstGeom prst="line">
              <a:avLst/>
            </a:prstGeom>
            <a:ln w="19050" cap="sq" cmpd="sng">
              <a:solidFill>
                <a:schemeClr val="bg2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3" name="Line 36"/>
            <p:cNvSpPr/>
            <p:nvPr/>
          </p:nvSpPr>
          <p:spPr>
            <a:xfrm>
              <a:off x="4800" y="2016"/>
              <a:ext cx="0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4" name="Line 37"/>
            <p:cNvSpPr/>
            <p:nvPr/>
          </p:nvSpPr>
          <p:spPr>
            <a:xfrm>
              <a:off x="3936" y="2976"/>
              <a:ext cx="0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5" name="Line 38"/>
            <p:cNvSpPr/>
            <p:nvPr/>
          </p:nvSpPr>
          <p:spPr>
            <a:xfrm>
              <a:off x="4800" y="2976"/>
              <a:ext cx="0" cy="24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6" name="Line 39"/>
            <p:cNvSpPr/>
            <p:nvPr/>
          </p:nvSpPr>
          <p:spPr>
            <a:xfrm>
              <a:off x="5088" y="2592"/>
              <a:ext cx="48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7" name="Line 40"/>
            <p:cNvSpPr/>
            <p:nvPr/>
          </p:nvSpPr>
          <p:spPr>
            <a:xfrm>
              <a:off x="3168" y="2592"/>
              <a:ext cx="480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38" name="Oval 41"/>
            <p:cNvSpPr/>
            <p:nvPr/>
          </p:nvSpPr>
          <p:spPr>
            <a:xfrm>
              <a:off x="3648" y="2544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39" name="Oval 42"/>
            <p:cNvSpPr/>
            <p:nvPr/>
          </p:nvSpPr>
          <p:spPr>
            <a:xfrm>
              <a:off x="4992" y="2544"/>
              <a:ext cx="96" cy="96"/>
            </a:xfrm>
            <a:prstGeom prst="ellipse">
              <a:avLst/>
            </a:prstGeom>
            <a:noFill/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8964" name="Text Box 52"/>
          <p:cNvSpPr txBox="1"/>
          <p:nvPr/>
        </p:nvSpPr>
        <p:spPr>
          <a:xfrm>
            <a:off x="7092950" y="2981325"/>
            <a:ext cx="112395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1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8965" name="Text Box 53"/>
          <p:cNvSpPr txBox="1"/>
          <p:nvPr/>
        </p:nvSpPr>
        <p:spPr>
          <a:xfrm>
            <a:off x="0" y="5026025"/>
            <a:ext cx="3779838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  <a:buFont typeface="Wingdings" panose="05000000000000000000" pitchFamily="2" charset="2"/>
              <a:buChar char="l"/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程序正常运行时同步打入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8969" name="Group 57"/>
          <p:cNvGrpSpPr/>
          <p:nvPr/>
        </p:nvGrpSpPr>
        <p:grpSpPr>
          <a:xfrm>
            <a:off x="5562600" y="5105400"/>
            <a:ext cx="1524000" cy="579438"/>
            <a:chOff x="3504" y="3216"/>
            <a:chExt cx="960" cy="365"/>
          </a:xfrm>
        </p:grpSpPr>
        <p:sp>
          <p:nvSpPr>
            <p:cNvPr id="17443" name="Text Box 55"/>
            <p:cNvSpPr txBox="1"/>
            <p:nvPr/>
          </p:nvSpPr>
          <p:spPr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FT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7444" name="Line 56"/>
            <p:cNvSpPr/>
            <p:nvPr/>
          </p:nvSpPr>
          <p:spPr>
            <a:xfrm>
              <a:off x="3696" y="3408"/>
              <a:ext cx="192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8975" name="Group 63"/>
          <p:cNvGrpSpPr/>
          <p:nvPr/>
        </p:nvGrpSpPr>
        <p:grpSpPr>
          <a:xfrm>
            <a:off x="5486400" y="5715000"/>
            <a:ext cx="1447800" cy="304800"/>
            <a:chOff x="3456" y="3648"/>
            <a:chExt cx="912" cy="192"/>
          </a:xfrm>
        </p:grpSpPr>
        <p:sp>
          <p:nvSpPr>
            <p:cNvPr id="17446" name="Line 58"/>
            <p:cNvSpPr/>
            <p:nvPr/>
          </p:nvSpPr>
          <p:spPr>
            <a:xfrm>
              <a:off x="3456" y="3840"/>
              <a:ext cx="192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47" name="Line 59"/>
            <p:cNvSpPr/>
            <p:nvPr/>
          </p:nvSpPr>
          <p:spPr>
            <a:xfrm flipV="1">
              <a:off x="3648" y="3648"/>
              <a:ext cx="0" cy="192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48" name="Line 60"/>
            <p:cNvSpPr/>
            <p:nvPr/>
          </p:nvSpPr>
          <p:spPr>
            <a:xfrm>
              <a:off x="3648" y="3648"/>
              <a:ext cx="480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49" name="Line 61"/>
            <p:cNvSpPr/>
            <p:nvPr/>
          </p:nvSpPr>
          <p:spPr>
            <a:xfrm>
              <a:off x="4128" y="3648"/>
              <a:ext cx="0" cy="192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50" name="Line 62"/>
            <p:cNvSpPr/>
            <p:nvPr/>
          </p:nvSpPr>
          <p:spPr>
            <a:xfrm>
              <a:off x="4128" y="3840"/>
              <a:ext cx="240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8977" name="Text Box 65"/>
          <p:cNvSpPr txBox="1"/>
          <p:nvPr/>
        </p:nvSpPr>
        <p:spPr>
          <a:xfrm>
            <a:off x="7620000" y="50625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</a:t>
            </a:r>
            <a:r>
              <a:rPr lang="en-US" altLang="zh-CN" sz="3200" b="1" baseline="-25000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endParaRPr lang="en-US" altLang="zh-CN" sz="3200" b="1" baseline="-25000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8985" name="Group 73"/>
          <p:cNvGrpSpPr/>
          <p:nvPr/>
        </p:nvGrpSpPr>
        <p:grpSpPr>
          <a:xfrm>
            <a:off x="7543800" y="5715000"/>
            <a:ext cx="1143000" cy="304800"/>
            <a:chOff x="4752" y="3648"/>
            <a:chExt cx="720" cy="192"/>
          </a:xfrm>
        </p:grpSpPr>
        <p:sp>
          <p:nvSpPr>
            <p:cNvPr id="17453" name="Line 68"/>
            <p:cNvSpPr/>
            <p:nvPr/>
          </p:nvSpPr>
          <p:spPr>
            <a:xfrm>
              <a:off x="5040" y="3840"/>
              <a:ext cx="192" cy="0"/>
            </a:xfrm>
            <a:prstGeom prst="line">
              <a:avLst/>
            </a:prstGeom>
            <a:ln w="28575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54" name="Line 69"/>
            <p:cNvSpPr/>
            <p:nvPr/>
          </p:nvSpPr>
          <p:spPr>
            <a:xfrm flipV="1">
              <a:off x="5040" y="3648"/>
              <a:ext cx="0" cy="192"/>
            </a:xfrm>
            <a:prstGeom prst="line">
              <a:avLst/>
            </a:prstGeom>
            <a:ln w="28575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55" name="Line 70"/>
            <p:cNvSpPr/>
            <p:nvPr/>
          </p:nvSpPr>
          <p:spPr>
            <a:xfrm>
              <a:off x="4752" y="3648"/>
              <a:ext cx="288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56" name="Line 71"/>
            <p:cNvSpPr/>
            <p:nvPr/>
          </p:nvSpPr>
          <p:spPr>
            <a:xfrm>
              <a:off x="5232" y="3648"/>
              <a:ext cx="0" cy="192"/>
            </a:xfrm>
            <a:prstGeom prst="line">
              <a:avLst/>
            </a:prstGeom>
            <a:ln w="28575" cap="sq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7457" name="Line 72"/>
            <p:cNvSpPr/>
            <p:nvPr/>
          </p:nvSpPr>
          <p:spPr>
            <a:xfrm>
              <a:off x="5232" y="3648"/>
              <a:ext cx="240" cy="0"/>
            </a:xfrm>
            <a:prstGeom prst="line">
              <a:avLst/>
            </a:prstGeom>
            <a:ln w="28575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8986" name="Line 74"/>
          <p:cNvSpPr/>
          <p:nvPr/>
        </p:nvSpPr>
        <p:spPr>
          <a:xfrm>
            <a:off x="8377238" y="5848350"/>
            <a:ext cx="533400" cy="381000"/>
          </a:xfrm>
          <a:prstGeom prst="line">
            <a:avLst/>
          </a:prstGeom>
          <a:ln w="38100" cap="sq" cmpd="sng">
            <a:solidFill>
              <a:schemeClr val="tx2"/>
            </a:solidFill>
            <a:prstDash val="solid"/>
            <a:round/>
            <a:headEnd type="triangle" w="med" len="med"/>
            <a:tailEnd type="none" w="med" len="med"/>
          </a:ln>
        </p:spPr>
      </p:sp>
      <p:grpSp>
        <p:nvGrpSpPr>
          <p:cNvPr id="39019" name="Group 107"/>
          <p:cNvGrpSpPr/>
          <p:nvPr/>
        </p:nvGrpSpPr>
        <p:grpSpPr>
          <a:xfrm>
            <a:off x="8070850" y="3571875"/>
            <a:ext cx="1073150" cy="519113"/>
            <a:chOff x="5084" y="2250"/>
            <a:chExt cx="676" cy="327"/>
          </a:xfrm>
        </p:grpSpPr>
        <p:sp>
          <p:nvSpPr>
            <p:cNvPr id="17460" name="Text Box 105"/>
            <p:cNvSpPr txBox="1"/>
            <p:nvPr/>
          </p:nvSpPr>
          <p:spPr>
            <a:xfrm>
              <a:off x="5084" y="2250"/>
              <a:ext cx="676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r>
                <a:rPr lang="zh-CN" altLang="en-US" sz="2800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复位</a:t>
              </a:r>
              <a:endParaRPr lang="zh-CN" altLang="en-US" sz="2800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7461" name="Line 106"/>
            <p:cNvSpPr/>
            <p:nvPr/>
          </p:nvSpPr>
          <p:spPr>
            <a:xfrm>
              <a:off x="5148" y="2278"/>
              <a:ext cx="409" cy="0"/>
            </a:xfrm>
            <a:prstGeom prst="line">
              <a:avLst/>
            </a:prstGeom>
            <a:ln w="38100" cap="sq" cmpd="sng">
              <a:solidFill>
                <a:schemeClr val="folHlink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38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1" dur="500"/>
                                        <p:tgtEl>
                                          <p:spTgt spid="38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6" dur="500"/>
                                        <p:tgtEl>
                                          <p:spTgt spid="38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1" dur="500"/>
                                        <p:tgtEl>
                                          <p:spTgt spid="38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5" dur="500"/>
                                        <p:tgtEl>
                                          <p:spTgt spid="38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89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0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0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2" dur="500"/>
                                        <p:tgtEl>
                                          <p:spTgt spid="38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38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39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389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2" dur="500"/>
                                        <p:tgtEl>
                                          <p:spTgt spid="389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38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89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389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38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38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/>
      <p:bldP spid="38917" grpId="0"/>
      <p:bldP spid="38918" grpId="0"/>
      <p:bldP spid="38931" grpId="0"/>
      <p:bldP spid="38932" grpId="0"/>
      <p:bldP spid="38933" grpId="0"/>
      <p:bldP spid="38934" grpId="0"/>
      <p:bldP spid="38935" grpId="0"/>
      <p:bldP spid="38936" grpId="0"/>
      <p:bldP spid="38937" grpId="0"/>
      <p:bldP spid="38964" grpId="0"/>
      <p:bldP spid="38965" grpId="0"/>
      <p:bldP spid="3897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9947" name="Text Box 11"/>
          <p:cNvSpPr txBox="1"/>
          <p:nvPr/>
        </p:nvSpPr>
        <p:spPr>
          <a:xfrm>
            <a:off x="0" y="0"/>
            <a:ext cx="2971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）流程图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39970" name="Group 34"/>
          <p:cNvGrpSpPr/>
          <p:nvPr/>
        </p:nvGrpSpPr>
        <p:grpSpPr>
          <a:xfrm>
            <a:off x="2667000" y="3429000"/>
            <a:ext cx="1524000" cy="579438"/>
            <a:chOff x="3504" y="3216"/>
            <a:chExt cx="960" cy="365"/>
          </a:xfrm>
        </p:grpSpPr>
        <p:sp>
          <p:nvSpPr>
            <p:cNvPr id="18436" name="Text Box 35"/>
            <p:cNvSpPr txBox="1"/>
            <p:nvPr/>
          </p:nvSpPr>
          <p:spPr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ST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37" name="Line 36"/>
            <p:cNvSpPr/>
            <p:nvPr/>
          </p:nvSpPr>
          <p:spPr>
            <a:xfrm>
              <a:off x="3696" y="3408"/>
              <a:ext cx="192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39973" name="Group 37"/>
          <p:cNvGrpSpPr/>
          <p:nvPr/>
        </p:nvGrpSpPr>
        <p:grpSpPr>
          <a:xfrm>
            <a:off x="2971800" y="5105400"/>
            <a:ext cx="2133600" cy="304800"/>
            <a:chOff x="3456" y="3648"/>
            <a:chExt cx="912" cy="192"/>
          </a:xfrm>
        </p:grpSpPr>
        <p:sp>
          <p:nvSpPr>
            <p:cNvPr id="18439" name="Line 38"/>
            <p:cNvSpPr/>
            <p:nvPr/>
          </p:nvSpPr>
          <p:spPr>
            <a:xfrm>
              <a:off x="3456" y="384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0" name="Line 39"/>
            <p:cNvSpPr/>
            <p:nvPr/>
          </p:nvSpPr>
          <p:spPr>
            <a:xfrm flipV="1">
              <a:off x="3648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1" name="Line 40"/>
            <p:cNvSpPr/>
            <p:nvPr/>
          </p:nvSpPr>
          <p:spPr>
            <a:xfrm>
              <a:off x="3648" y="3648"/>
              <a:ext cx="48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2" name="Line 41"/>
            <p:cNvSpPr/>
            <p:nvPr/>
          </p:nvSpPr>
          <p:spPr>
            <a:xfrm>
              <a:off x="4128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3" name="Line 42"/>
            <p:cNvSpPr/>
            <p:nvPr/>
          </p:nvSpPr>
          <p:spPr>
            <a:xfrm>
              <a:off x="4128" y="3840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39980" name="Group 44"/>
          <p:cNvGrpSpPr/>
          <p:nvPr/>
        </p:nvGrpSpPr>
        <p:grpSpPr>
          <a:xfrm>
            <a:off x="7696200" y="3581400"/>
            <a:ext cx="1143000" cy="304800"/>
            <a:chOff x="4752" y="3648"/>
            <a:chExt cx="720" cy="192"/>
          </a:xfrm>
        </p:grpSpPr>
        <p:sp>
          <p:nvSpPr>
            <p:cNvPr id="18445" name="Line 45"/>
            <p:cNvSpPr/>
            <p:nvPr/>
          </p:nvSpPr>
          <p:spPr>
            <a:xfrm>
              <a:off x="5040" y="384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6" name="Line 46"/>
            <p:cNvSpPr/>
            <p:nvPr/>
          </p:nvSpPr>
          <p:spPr>
            <a:xfrm flipV="1">
              <a:off x="5040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7" name="Line 47"/>
            <p:cNvSpPr/>
            <p:nvPr/>
          </p:nvSpPr>
          <p:spPr>
            <a:xfrm>
              <a:off x="4752" y="3648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8" name="Line 48"/>
            <p:cNvSpPr/>
            <p:nvPr/>
          </p:nvSpPr>
          <p:spPr>
            <a:xfrm>
              <a:off x="5232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449" name="Line 49"/>
            <p:cNvSpPr/>
            <p:nvPr/>
          </p:nvSpPr>
          <p:spPr>
            <a:xfrm>
              <a:off x="5232" y="3648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39986" name="Line 50"/>
          <p:cNvSpPr/>
          <p:nvPr/>
        </p:nvSpPr>
        <p:spPr>
          <a:xfrm>
            <a:off x="8458200" y="3657600"/>
            <a:ext cx="533400" cy="381000"/>
          </a:xfrm>
          <a:prstGeom prst="line">
            <a:avLst/>
          </a:prstGeom>
          <a:ln w="28575" cap="sq" cmpd="sng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</p:spPr>
      </p:sp>
      <p:sp>
        <p:nvSpPr>
          <p:cNvPr id="39988" name="Text Box 52"/>
          <p:cNvSpPr txBox="1"/>
          <p:nvPr/>
        </p:nvSpPr>
        <p:spPr>
          <a:xfrm>
            <a:off x="381000" y="5334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012" name="Group 76"/>
          <p:cNvGrpSpPr/>
          <p:nvPr/>
        </p:nvGrpSpPr>
        <p:grpSpPr>
          <a:xfrm>
            <a:off x="1447800" y="1066800"/>
            <a:ext cx="3200400" cy="482600"/>
            <a:chOff x="960" y="768"/>
            <a:chExt cx="2016" cy="304"/>
          </a:xfrm>
        </p:grpSpPr>
        <p:sp>
          <p:nvSpPr>
            <p:cNvPr id="18453" name="Text Box 72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54" name="Line 73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0011" name="Group 75"/>
          <p:cNvGrpSpPr/>
          <p:nvPr/>
        </p:nvGrpSpPr>
        <p:grpSpPr>
          <a:xfrm>
            <a:off x="1447800" y="609600"/>
            <a:ext cx="3200400" cy="482600"/>
            <a:chOff x="960" y="480"/>
            <a:chExt cx="2016" cy="304"/>
          </a:xfrm>
        </p:grpSpPr>
        <p:sp>
          <p:nvSpPr>
            <p:cNvPr id="18456" name="Text Box 5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57" name="Line 74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0013" name="Text Box 77"/>
          <p:cNvSpPr txBox="1"/>
          <p:nvPr/>
        </p:nvSpPr>
        <p:spPr>
          <a:xfrm>
            <a:off x="0" y="1524000"/>
            <a:ext cx="4800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）操作时间表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14" name="Text Box 78"/>
          <p:cNvSpPr txBox="1"/>
          <p:nvPr/>
        </p:nvSpPr>
        <p:spPr>
          <a:xfrm>
            <a:off x="381000" y="20574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15" name="Text Box 79"/>
          <p:cNvSpPr txBox="1"/>
          <p:nvPr/>
        </p:nvSpPr>
        <p:spPr>
          <a:xfrm>
            <a:off x="2627313" y="20574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电位型微命令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16" name="Text Box 80"/>
          <p:cNvSpPr txBox="1"/>
          <p:nvPr/>
        </p:nvSpPr>
        <p:spPr>
          <a:xfrm>
            <a:off x="5943600" y="20574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脉冲型微命令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017" name="Group 81"/>
          <p:cNvGrpSpPr/>
          <p:nvPr/>
        </p:nvGrpSpPr>
        <p:grpSpPr>
          <a:xfrm>
            <a:off x="381000" y="2590800"/>
            <a:ext cx="3200400" cy="482600"/>
            <a:chOff x="960" y="480"/>
            <a:chExt cx="2016" cy="304"/>
          </a:xfrm>
        </p:grpSpPr>
        <p:sp>
          <p:nvSpPr>
            <p:cNvPr id="18463" name="Text Box 82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64" name="Line 83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0020" name="Line 84"/>
          <p:cNvSpPr/>
          <p:nvPr/>
        </p:nvSpPr>
        <p:spPr>
          <a:xfrm>
            <a:off x="2590800" y="2209800"/>
            <a:ext cx="0" cy="34290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21" name="Line 85"/>
          <p:cNvSpPr/>
          <p:nvPr/>
        </p:nvSpPr>
        <p:spPr>
          <a:xfrm>
            <a:off x="2627313" y="3419475"/>
            <a:ext cx="4697412" cy="9525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022" name="Text Box 86"/>
          <p:cNvSpPr txBox="1"/>
          <p:nvPr/>
        </p:nvSpPr>
        <p:spPr>
          <a:xfrm>
            <a:off x="2700338" y="25146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EMAR,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23" name="Text Box 87"/>
          <p:cNvSpPr txBox="1"/>
          <p:nvPr/>
        </p:nvSpPr>
        <p:spPr>
          <a:xfrm>
            <a:off x="3962400" y="2514600"/>
            <a:ext cx="76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R,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24" name="Text Box 88"/>
          <p:cNvSpPr txBox="1"/>
          <p:nvPr/>
        </p:nvSpPr>
        <p:spPr>
          <a:xfrm>
            <a:off x="4572000" y="25146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SIR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025" name="Group 89"/>
          <p:cNvGrpSpPr/>
          <p:nvPr/>
        </p:nvGrpSpPr>
        <p:grpSpPr>
          <a:xfrm>
            <a:off x="381000" y="3048000"/>
            <a:ext cx="3200400" cy="482600"/>
            <a:chOff x="960" y="768"/>
            <a:chExt cx="2016" cy="304"/>
          </a:xfrm>
        </p:grpSpPr>
        <p:sp>
          <p:nvSpPr>
            <p:cNvPr id="18471" name="Text Box 90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72" name="Line 91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0031" name="Group 95"/>
          <p:cNvGrpSpPr/>
          <p:nvPr/>
        </p:nvGrpSpPr>
        <p:grpSpPr>
          <a:xfrm>
            <a:off x="2743200" y="2971800"/>
            <a:ext cx="1524000" cy="579438"/>
            <a:chOff x="1968" y="2448"/>
            <a:chExt cx="960" cy="365"/>
          </a:xfrm>
        </p:grpSpPr>
        <p:sp>
          <p:nvSpPr>
            <p:cNvPr id="18474" name="Text Box 93"/>
            <p:cNvSpPr txBox="1"/>
            <p:nvPr/>
          </p:nvSpPr>
          <p:spPr>
            <a:xfrm>
              <a:off x="1968" y="2448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A,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75" name="Line 94"/>
            <p:cNvSpPr/>
            <p:nvPr/>
          </p:nvSpPr>
          <p:spPr>
            <a:xfrm>
              <a:off x="2304" y="2640"/>
              <a:ext cx="192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0032" name="Text Box 96"/>
          <p:cNvSpPr txBox="1"/>
          <p:nvPr/>
        </p:nvSpPr>
        <p:spPr>
          <a:xfrm>
            <a:off x="4038600" y="29718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A+1,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33" name="Text Box 97"/>
          <p:cNvSpPr txBox="1"/>
          <p:nvPr/>
        </p:nvSpPr>
        <p:spPr>
          <a:xfrm>
            <a:off x="4876800" y="2971800"/>
            <a:ext cx="1066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35" name="Text Box 99"/>
          <p:cNvSpPr txBox="1"/>
          <p:nvPr/>
        </p:nvSpPr>
        <p:spPr>
          <a:xfrm>
            <a:off x="5943600" y="2971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CPPC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036" name="Group 100"/>
          <p:cNvGrpSpPr/>
          <p:nvPr/>
        </p:nvGrpSpPr>
        <p:grpSpPr>
          <a:xfrm>
            <a:off x="2667000" y="3886200"/>
            <a:ext cx="1524000" cy="579438"/>
            <a:chOff x="3504" y="3216"/>
            <a:chExt cx="960" cy="365"/>
          </a:xfrm>
        </p:grpSpPr>
        <p:sp>
          <p:nvSpPr>
            <p:cNvPr id="18480" name="Text Box 101"/>
            <p:cNvSpPr txBox="1"/>
            <p:nvPr/>
          </p:nvSpPr>
          <p:spPr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DT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81" name="Line 102"/>
            <p:cNvSpPr/>
            <p:nvPr/>
          </p:nvSpPr>
          <p:spPr>
            <a:xfrm>
              <a:off x="3696" y="3408"/>
              <a:ext cx="192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0039" name="Group 103"/>
          <p:cNvGrpSpPr/>
          <p:nvPr/>
        </p:nvGrpSpPr>
        <p:grpSpPr>
          <a:xfrm>
            <a:off x="2667000" y="4343400"/>
            <a:ext cx="1524000" cy="579438"/>
            <a:chOff x="3504" y="3216"/>
            <a:chExt cx="960" cy="365"/>
          </a:xfrm>
        </p:grpSpPr>
        <p:sp>
          <p:nvSpPr>
            <p:cNvPr id="18483" name="Text Box 104"/>
            <p:cNvSpPr txBox="1"/>
            <p:nvPr/>
          </p:nvSpPr>
          <p:spPr>
            <a:xfrm>
              <a:off x="3504" y="321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ET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84" name="Line 105"/>
            <p:cNvSpPr/>
            <p:nvPr/>
          </p:nvSpPr>
          <p:spPr>
            <a:xfrm>
              <a:off x="3696" y="3408"/>
              <a:ext cx="192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0042" name="Text Box 106"/>
          <p:cNvSpPr txBox="1"/>
          <p:nvPr/>
        </p:nvSpPr>
        <p:spPr>
          <a:xfrm>
            <a:off x="3886200" y="34290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或  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43" name="Text Box 107"/>
          <p:cNvSpPr txBox="1"/>
          <p:nvPr/>
        </p:nvSpPr>
        <p:spPr>
          <a:xfrm>
            <a:off x="3886200" y="3886200"/>
            <a:ext cx="685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或  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045" name="Group 109"/>
          <p:cNvGrpSpPr/>
          <p:nvPr/>
        </p:nvGrpSpPr>
        <p:grpSpPr>
          <a:xfrm>
            <a:off x="5943600" y="3444875"/>
            <a:ext cx="2438400" cy="579438"/>
            <a:chOff x="3696" y="2160"/>
            <a:chExt cx="1536" cy="365"/>
          </a:xfrm>
        </p:grpSpPr>
        <p:sp>
          <p:nvSpPr>
            <p:cNvPr id="18488" name="Text Box 43"/>
            <p:cNvSpPr txBox="1"/>
            <p:nvPr/>
          </p:nvSpPr>
          <p:spPr>
            <a:xfrm>
              <a:off x="3696" y="21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 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89" name="Line 108"/>
            <p:cNvSpPr/>
            <p:nvPr/>
          </p:nvSpPr>
          <p:spPr>
            <a:xfrm>
              <a:off x="4464" y="2208"/>
              <a:ext cx="19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046" name="Group 110"/>
          <p:cNvGrpSpPr/>
          <p:nvPr/>
        </p:nvGrpSpPr>
        <p:grpSpPr>
          <a:xfrm>
            <a:off x="5943600" y="3886200"/>
            <a:ext cx="2438400" cy="579438"/>
            <a:chOff x="3696" y="2160"/>
            <a:chExt cx="1536" cy="365"/>
          </a:xfrm>
        </p:grpSpPr>
        <p:sp>
          <p:nvSpPr>
            <p:cNvPr id="18491" name="Text Box 111"/>
            <p:cNvSpPr txBox="1"/>
            <p:nvPr/>
          </p:nvSpPr>
          <p:spPr>
            <a:xfrm>
              <a:off x="3696" y="21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CPST( 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92" name="Line 112"/>
            <p:cNvSpPr/>
            <p:nvPr/>
          </p:nvSpPr>
          <p:spPr>
            <a:xfrm>
              <a:off x="4464" y="2208"/>
              <a:ext cx="19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049" name="Group 113"/>
          <p:cNvGrpSpPr/>
          <p:nvPr/>
        </p:nvGrpSpPr>
        <p:grpSpPr>
          <a:xfrm>
            <a:off x="5943600" y="4343400"/>
            <a:ext cx="2438400" cy="579438"/>
            <a:chOff x="3696" y="2160"/>
            <a:chExt cx="1536" cy="365"/>
          </a:xfrm>
        </p:grpSpPr>
        <p:sp>
          <p:nvSpPr>
            <p:cNvPr id="18494" name="Text Box 114"/>
            <p:cNvSpPr txBox="1"/>
            <p:nvPr/>
          </p:nvSpPr>
          <p:spPr>
            <a:xfrm>
              <a:off x="3696" y="21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CPDT( 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95" name="Line 115"/>
            <p:cNvSpPr/>
            <p:nvPr/>
          </p:nvSpPr>
          <p:spPr>
            <a:xfrm>
              <a:off x="4464" y="2208"/>
              <a:ext cx="19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052" name="Group 116"/>
          <p:cNvGrpSpPr/>
          <p:nvPr/>
        </p:nvGrpSpPr>
        <p:grpSpPr>
          <a:xfrm>
            <a:off x="5943600" y="4800600"/>
            <a:ext cx="2438400" cy="579438"/>
            <a:chOff x="3696" y="2160"/>
            <a:chExt cx="1536" cy="365"/>
          </a:xfrm>
        </p:grpSpPr>
        <p:sp>
          <p:nvSpPr>
            <p:cNvPr id="18497" name="Text Box 117"/>
            <p:cNvSpPr txBox="1"/>
            <p:nvPr/>
          </p:nvSpPr>
          <p:spPr>
            <a:xfrm>
              <a:off x="3696" y="21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 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498" name="Line 118"/>
            <p:cNvSpPr/>
            <p:nvPr/>
          </p:nvSpPr>
          <p:spPr>
            <a:xfrm>
              <a:off x="4464" y="2208"/>
              <a:ext cx="19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055" name="Group 119"/>
          <p:cNvGrpSpPr/>
          <p:nvPr/>
        </p:nvGrpSpPr>
        <p:grpSpPr>
          <a:xfrm>
            <a:off x="5943600" y="5257800"/>
            <a:ext cx="2438400" cy="579438"/>
            <a:chOff x="3696" y="2160"/>
            <a:chExt cx="1536" cy="365"/>
          </a:xfrm>
        </p:grpSpPr>
        <p:sp>
          <p:nvSpPr>
            <p:cNvPr id="18500" name="Text Box 120"/>
            <p:cNvSpPr txBox="1"/>
            <p:nvPr/>
          </p:nvSpPr>
          <p:spPr>
            <a:xfrm>
              <a:off x="3696" y="2160"/>
              <a:ext cx="15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 ( 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18501" name="Line 121"/>
            <p:cNvSpPr/>
            <p:nvPr/>
          </p:nvSpPr>
          <p:spPr>
            <a:xfrm>
              <a:off x="4464" y="2208"/>
              <a:ext cx="19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40058" name="Group 122"/>
          <p:cNvGrpSpPr/>
          <p:nvPr/>
        </p:nvGrpSpPr>
        <p:grpSpPr>
          <a:xfrm flipV="1">
            <a:off x="7696200" y="3124200"/>
            <a:ext cx="1143000" cy="304800"/>
            <a:chOff x="4752" y="3648"/>
            <a:chExt cx="720" cy="192"/>
          </a:xfrm>
        </p:grpSpPr>
        <p:sp>
          <p:nvSpPr>
            <p:cNvPr id="18503" name="Line 123"/>
            <p:cNvSpPr/>
            <p:nvPr/>
          </p:nvSpPr>
          <p:spPr>
            <a:xfrm>
              <a:off x="5040" y="384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04" name="Line 124"/>
            <p:cNvSpPr/>
            <p:nvPr/>
          </p:nvSpPr>
          <p:spPr>
            <a:xfrm flipV="1">
              <a:off x="5040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05" name="Line 125"/>
            <p:cNvSpPr/>
            <p:nvPr/>
          </p:nvSpPr>
          <p:spPr>
            <a:xfrm>
              <a:off x="4752" y="3648"/>
              <a:ext cx="288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06" name="Line 126"/>
            <p:cNvSpPr/>
            <p:nvPr/>
          </p:nvSpPr>
          <p:spPr>
            <a:xfrm>
              <a:off x="5232" y="3648"/>
              <a:ext cx="0" cy="192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18507" name="Line 127"/>
            <p:cNvSpPr/>
            <p:nvPr/>
          </p:nvSpPr>
          <p:spPr>
            <a:xfrm>
              <a:off x="5232" y="3648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40065" name="Text Box 129"/>
          <p:cNvSpPr txBox="1"/>
          <p:nvPr/>
        </p:nvSpPr>
        <p:spPr>
          <a:xfrm>
            <a:off x="0" y="5791200"/>
            <a:ext cx="105156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工作周期中，每节拍结束时发CPT</a:t>
            </a:r>
            <a:r>
              <a:rPr lang="zh-CN" altLang="en-US" sz="3200" b="1" dirty="0">
                <a:solidFill>
                  <a:srgbClr val="FFFF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工作周期结束时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66" name="Text Box 130"/>
          <p:cNvSpPr txBox="1"/>
          <p:nvPr/>
        </p:nvSpPr>
        <p:spPr>
          <a:xfrm>
            <a:off x="0" y="6278563"/>
            <a:ext cx="9296400" cy="58356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5个时序打入命令都发。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067" name="Text Box 131"/>
          <p:cNvSpPr txBox="1"/>
          <p:nvPr/>
        </p:nvSpPr>
        <p:spPr>
          <a:xfrm>
            <a:off x="8229600" y="39624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转换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  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399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9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0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0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400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40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400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0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500"/>
                                        <p:tgtEl>
                                          <p:spTgt spid="40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0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40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40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3" dur="500"/>
                                        <p:tgtEl>
                                          <p:spTgt spid="40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40024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0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40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003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8" dur="500"/>
                                        <p:tgtEl>
                                          <p:spTgt spid="40033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3" dur="500"/>
                                        <p:tgtEl>
                                          <p:spTgt spid="4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8" dur="500"/>
                                        <p:tgtEl>
                                          <p:spTgt spid="39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40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0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4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399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8" dur="500"/>
                                        <p:tgtEl>
                                          <p:spTgt spid="40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40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8" dur="500"/>
                                        <p:tgtEl>
                                          <p:spTgt spid="40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3" dur="500"/>
                                        <p:tgtEl>
                                          <p:spTgt spid="40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40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40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39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500"/>
                                        <p:tgtEl>
                                          <p:spTgt spid="39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500"/>
                            </p:stCondLst>
                            <p:childTnLst>
                              <p:par>
                                <p:cTn id="17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40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8" fill="hold">
                      <p:stCondLst>
                        <p:cond delay="indefinite"/>
                      </p:stCondLst>
                      <p:childTnLst>
                        <p:par>
                          <p:cTn id="179" fill="hold">
                            <p:stCondLst>
                              <p:cond delay="0"/>
                            </p:stCondLst>
                            <p:childTnLst>
                              <p:par>
                                <p:cTn id="18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2" dur="500"/>
                                        <p:tgtEl>
                                          <p:spTgt spid="40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87" dur="500"/>
                                        <p:tgtEl>
                                          <p:spTgt spid="40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7" grpId="0"/>
      <p:bldP spid="39988" grpId="0"/>
      <p:bldP spid="40013" grpId="0"/>
      <p:bldP spid="40014" grpId="0"/>
      <p:bldP spid="40015" grpId="0"/>
      <p:bldP spid="40016" grpId="0"/>
      <p:bldP spid="40022" grpId="0"/>
      <p:bldP spid="40023" grpId="0"/>
      <p:bldP spid="40024" grpId="0" build="p"/>
      <p:bldP spid="40032" grpId="0" build="p"/>
      <p:bldP spid="40033" grpId="0" build="p"/>
      <p:bldP spid="40035" grpId="0"/>
      <p:bldP spid="40042" grpId="0"/>
      <p:bldP spid="40043" grpId="0"/>
      <p:bldP spid="40065" grpId="0"/>
      <p:bldP spid="40066" grpId="0"/>
      <p:bldP spid="400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7284" name="Text Box 4"/>
          <p:cNvSpPr txBox="1"/>
          <p:nvPr/>
        </p:nvSpPr>
        <p:spPr>
          <a:xfrm>
            <a:off x="280988" y="160338"/>
            <a:ext cx="6378575" cy="641350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操作时间表中各微命令的含义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:</a:t>
            </a:r>
            <a:endParaRPr lang="en-US" altLang="zh-CN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7285" name="Text Box 5"/>
          <p:cNvSpPr txBox="1"/>
          <p:nvPr/>
        </p:nvSpPr>
        <p:spPr>
          <a:xfrm>
            <a:off x="250825" y="836613"/>
            <a:ext cx="8785225" cy="1457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marL="457200" indent="-457200">
              <a:lnSpc>
                <a:spcPct val="140000"/>
              </a:lnSpc>
              <a:buAutoNum type="arabicParenBoth"/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控制访存操作的微命令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marL="457200" indent="-457200">
              <a:lnSpc>
                <a:spcPct val="140000"/>
              </a:lnSpc>
              <a:buNone/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EMAR,  R/W,  S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IR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 …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6" name="Rectangle 6"/>
          <p:cNvSpPr/>
          <p:nvPr/>
        </p:nvSpPr>
        <p:spPr>
          <a:xfrm>
            <a:off x="250825" y="2420938"/>
            <a:ext cx="8713788" cy="1457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(2) 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内部数据通路操作微命令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PC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A,  S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3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2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S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MC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0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DM,  CP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PC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…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7287" name="Rectangle 7"/>
          <p:cNvSpPr/>
          <p:nvPr/>
        </p:nvSpPr>
        <p:spPr>
          <a:xfrm>
            <a:off x="265113" y="4035425"/>
            <a:ext cx="8878887" cy="1457325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lnSpc>
                <a:spcPct val="140000"/>
              </a:lnSpc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(3) 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控制时序切换的微命令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40000"/>
              </a:lnSpc>
            </a:pP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ST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DT </a:t>
            </a:r>
            <a:r>
              <a:rPr lang="en-US" altLang="zh-CN" sz="3200" b="1" dirty="0">
                <a:solidFill>
                  <a:schemeClr val="accent1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or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 ET,  CP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FT/ST/DT/ET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 T+1, CP</a:t>
            </a:r>
            <a:r>
              <a:rPr lang="en-US" altLang="zh-CN" sz="3200" b="1" baseline="-25000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T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  <a:sym typeface="Wingdings" panose="05000000000000000000" pitchFamily="2" charset="2"/>
              </a:rPr>
              <a:t>, …</a:t>
            </a:r>
            <a:endParaRPr lang="en-US" altLang="zh-CN" sz="3200" b="1" dirty="0">
              <a:latin typeface="Times New Roman" panose="02020603050405020304" pitchFamily="18" charset="0"/>
              <a:ea typeface="宋体" panose="02010600030101010101" pitchFamily="2" charset="-122"/>
              <a:sym typeface="Wingdings" panose="05000000000000000000" pitchFamily="2" charset="2"/>
            </a:endParaRPr>
          </a:p>
        </p:txBody>
      </p:sp>
      <p:sp>
        <p:nvSpPr>
          <p:cNvPr id="19462" name="Line 8"/>
          <p:cNvSpPr/>
          <p:nvPr/>
        </p:nvSpPr>
        <p:spPr>
          <a:xfrm>
            <a:off x="2339975" y="1700213"/>
            <a:ext cx="360363" cy="0"/>
          </a:xfrm>
          <a:prstGeom prst="line">
            <a:avLst/>
          </a:prstGeom>
          <a:ln w="1905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9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9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4" grpId="0"/>
      <p:bldP spid="97285" grpId="0"/>
      <p:bldP spid="97286" grpId="0"/>
      <p:bldP spid="9728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40962" name="Text Box 2"/>
          <p:cNvSpPr txBox="1"/>
          <p:nvPr/>
        </p:nvSpPr>
        <p:spPr>
          <a:xfrm>
            <a:off x="-228600" y="0"/>
            <a:ext cx="3962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）传送指令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79" name="Text Box 19"/>
          <p:cNvSpPr txBox="1"/>
          <p:nvPr/>
        </p:nvSpPr>
        <p:spPr>
          <a:xfrm>
            <a:off x="3733800" y="11430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0983" name="Group 23"/>
          <p:cNvGrpSpPr/>
          <p:nvPr/>
        </p:nvGrpSpPr>
        <p:grpSpPr>
          <a:xfrm>
            <a:off x="4800600" y="1219200"/>
            <a:ext cx="3200400" cy="482600"/>
            <a:chOff x="960" y="480"/>
            <a:chExt cx="2016" cy="304"/>
          </a:xfrm>
        </p:grpSpPr>
        <p:sp>
          <p:nvSpPr>
            <p:cNvPr id="20485" name="Text Box 24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486" name="Line 25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0986" name="Text Box 26"/>
          <p:cNvSpPr txBox="1"/>
          <p:nvPr/>
        </p:nvSpPr>
        <p:spPr>
          <a:xfrm>
            <a:off x="0" y="609600"/>
            <a:ext cx="3124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）流程图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7" name="Text Box 27"/>
          <p:cNvSpPr txBox="1"/>
          <p:nvPr/>
        </p:nvSpPr>
        <p:spPr>
          <a:xfrm>
            <a:off x="0" y="11430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8" name="Text Box 28"/>
          <p:cNvSpPr txBox="1"/>
          <p:nvPr/>
        </p:nvSpPr>
        <p:spPr>
          <a:xfrm>
            <a:off x="990600" y="1143000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MOV R0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0989" name="Text Box 29"/>
          <p:cNvSpPr txBox="1"/>
          <p:nvPr/>
        </p:nvSpPr>
        <p:spPr>
          <a:xfrm>
            <a:off x="8001000" y="3678238"/>
            <a:ext cx="1447800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源数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40" name="Text Box 80"/>
          <p:cNvSpPr txBox="1"/>
          <p:nvPr/>
        </p:nvSpPr>
        <p:spPr>
          <a:xfrm>
            <a:off x="3733800" y="16002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44" name="Group 84"/>
          <p:cNvGrpSpPr/>
          <p:nvPr/>
        </p:nvGrpSpPr>
        <p:grpSpPr>
          <a:xfrm>
            <a:off x="4800600" y="1676400"/>
            <a:ext cx="3200400" cy="482600"/>
            <a:chOff x="2784" y="1440"/>
            <a:chExt cx="2016" cy="304"/>
          </a:xfrm>
        </p:grpSpPr>
        <p:sp>
          <p:nvSpPr>
            <p:cNvPr id="20493" name="Text Box 82"/>
            <p:cNvSpPr txBox="1"/>
            <p:nvPr/>
          </p:nvSpPr>
          <p:spPr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R1    R0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494" name="Line 83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1048" name="Group 88"/>
          <p:cNvGrpSpPr/>
          <p:nvPr/>
        </p:nvGrpSpPr>
        <p:grpSpPr>
          <a:xfrm>
            <a:off x="4800600" y="2133600"/>
            <a:ext cx="3200400" cy="482600"/>
            <a:chOff x="3360" y="1680"/>
            <a:chExt cx="2016" cy="304"/>
          </a:xfrm>
        </p:grpSpPr>
        <p:sp>
          <p:nvSpPr>
            <p:cNvPr id="20496" name="Text Box 86"/>
            <p:cNvSpPr txBox="1"/>
            <p:nvPr/>
          </p:nvSpPr>
          <p:spPr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497" name="Line 87"/>
            <p:cNvSpPr/>
            <p:nvPr/>
          </p:nvSpPr>
          <p:spPr>
            <a:xfrm>
              <a:off x="3744" y="18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49" name="Text Box 89"/>
          <p:cNvSpPr txBox="1"/>
          <p:nvPr/>
        </p:nvSpPr>
        <p:spPr>
          <a:xfrm>
            <a:off x="3733800" y="20574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50" name="Text Box 90"/>
          <p:cNvSpPr txBox="1"/>
          <p:nvPr/>
        </p:nvSpPr>
        <p:spPr>
          <a:xfrm>
            <a:off x="0" y="30686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51" name="Text Box 91"/>
          <p:cNvSpPr txBox="1"/>
          <p:nvPr/>
        </p:nvSpPr>
        <p:spPr>
          <a:xfrm>
            <a:off x="990600" y="3068638"/>
            <a:ext cx="3962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MOV(R0),(R1)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52" name="Text Box 92"/>
          <p:cNvSpPr txBox="1"/>
          <p:nvPr/>
        </p:nvSpPr>
        <p:spPr>
          <a:xfrm>
            <a:off x="3733800" y="30686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53" name="Group 93"/>
          <p:cNvGrpSpPr/>
          <p:nvPr/>
        </p:nvGrpSpPr>
        <p:grpSpPr>
          <a:xfrm>
            <a:off x="4800600" y="3124200"/>
            <a:ext cx="3200400" cy="482600"/>
            <a:chOff x="960" y="480"/>
            <a:chExt cx="2016" cy="304"/>
          </a:xfrm>
        </p:grpSpPr>
        <p:sp>
          <p:nvSpPr>
            <p:cNvPr id="20503" name="Text Box 94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04" name="Line 95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1100" name="Group 140"/>
          <p:cNvGrpSpPr/>
          <p:nvPr/>
        </p:nvGrpSpPr>
        <p:grpSpPr>
          <a:xfrm>
            <a:off x="6732588" y="3124200"/>
            <a:ext cx="2411412" cy="482600"/>
            <a:chOff x="4241" y="1968"/>
            <a:chExt cx="1519" cy="304"/>
          </a:xfrm>
        </p:grpSpPr>
        <p:sp>
          <p:nvSpPr>
            <p:cNvPr id="20506" name="Text Box 97"/>
            <p:cNvSpPr txBox="1"/>
            <p:nvPr/>
          </p:nvSpPr>
          <p:spPr>
            <a:xfrm>
              <a:off x="4241" y="1968"/>
              <a:ext cx="1519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07" name="Line 98"/>
            <p:cNvSpPr/>
            <p:nvPr/>
          </p:nvSpPr>
          <p:spPr>
            <a:xfrm>
              <a:off x="4896" y="2112"/>
              <a:ext cx="253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59" name="Text Box 99"/>
          <p:cNvSpPr txBox="1"/>
          <p:nvPr/>
        </p:nvSpPr>
        <p:spPr>
          <a:xfrm>
            <a:off x="3733800" y="35258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60" name="Group 100"/>
          <p:cNvGrpSpPr/>
          <p:nvPr/>
        </p:nvGrpSpPr>
        <p:grpSpPr>
          <a:xfrm>
            <a:off x="4800600" y="3602038"/>
            <a:ext cx="3200400" cy="482600"/>
            <a:chOff x="2784" y="1440"/>
            <a:chExt cx="2016" cy="304"/>
          </a:xfrm>
        </p:grpSpPr>
        <p:sp>
          <p:nvSpPr>
            <p:cNvPr id="20510" name="Text Box 101"/>
            <p:cNvSpPr txBox="1"/>
            <p:nvPr/>
          </p:nvSpPr>
          <p:spPr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R1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11" name="Line 102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63" name="Text Box 103"/>
          <p:cNvSpPr txBox="1"/>
          <p:nvPr/>
        </p:nvSpPr>
        <p:spPr>
          <a:xfrm>
            <a:off x="3733800" y="39830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68" name="Group 108"/>
          <p:cNvGrpSpPr/>
          <p:nvPr/>
        </p:nvGrpSpPr>
        <p:grpSpPr>
          <a:xfrm>
            <a:off x="4800600" y="4059238"/>
            <a:ext cx="3200400" cy="482600"/>
            <a:chOff x="1392" y="2880"/>
            <a:chExt cx="2016" cy="304"/>
          </a:xfrm>
        </p:grpSpPr>
        <p:sp>
          <p:nvSpPr>
            <p:cNvPr id="20514" name="Text Box 105"/>
            <p:cNvSpPr txBox="1"/>
            <p:nvPr/>
          </p:nvSpPr>
          <p:spPr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MDR    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15" name="Line 106"/>
            <p:cNvSpPr/>
            <p:nvPr/>
          </p:nvSpPr>
          <p:spPr>
            <a:xfrm>
              <a:off x="1680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0516" name="Line 107"/>
            <p:cNvSpPr/>
            <p:nvPr/>
          </p:nvSpPr>
          <p:spPr>
            <a:xfrm>
              <a:off x="2544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69" name="Line 109"/>
          <p:cNvSpPr/>
          <p:nvPr/>
        </p:nvSpPr>
        <p:spPr>
          <a:xfrm flipV="1">
            <a:off x="7696200" y="3983038"/>
            <a:ext cx="381000" cy="228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41070" name="Text Box 110"/>
          <p:cNvSpPr txBox="1"/>
          <p:nvPr/>
        </p:nvSpPr>
        <p:spPr>
          <a:xfrm>
            <a:off x="3733800" y="44402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71" name="Group 111"/>
          <p:cNvGrpSpPr/>
          <p:nvPr/>
        </p:nvGrpSpPr>
        <p:grpSpPr>
          <a:xfrm>
            <a:off x="4800600" y="4516438"/>
            <a:ext cx="3200400" cy="482600"/>
            <a:chOff x="2784" y="1440"/>
            <a:chExt cx="2016" cy="304"/>
          </a:xfrm>
        </p:grpSpPr>
        <p:sp>
          <p:nvSpPr>
            <p:cNvPr id="20520" name="Text Box 112"/>
            <p:cNvSpPr txBox="1"/>
            <p:nvPr/>
          </p:nvSpPr>
          <p:spPr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R0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21" name="Line 113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74" name="Line 114"/>
          <p:cNvSpPr/>
          <p:nvPr/>
        </p:nvSpPr>
        <p:spPr>
          <a:xfrm>
            <a:off x="6824663" y="4816475"/>
            <a:ext cx="669925" cy="169863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41075" name="Text Box 115"/>
          <p:cNvSpPr txBox="1"/>
          <p:nvPr/>
        </p:nvSpPr>
        <p:spPr>
          <a:xfrm>
            <a:off x="7391400" y="4699000"/>
            <a:ext cx="1752600" cy="519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目的地址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1076" name="Text Box 116"/>
          <p:cNvSpPr txBox="1"/>
          <p:nvPr/>
        </p:nvSpPr>
        <p:spPr>
          <a:xfrm>
            <a:off x="3733800" y="48974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80" name="Group 120"/>
          <p:cNvGrpSpPr/>
          <p:nvPr/>
        </p:nvGrpSpPr>
        <p:grpSpPr>
          <a:xfrm>
            <a:off x="4800600" y="4973638"/>
            <a:ext cx="3200400" cy="482600"/>
            <a:chOff x="3072" y="3216"/>
            <a:chExt cx="2016" cy="304"/>
          </a:xfrm>
        </p:grpSpPr>
        <p:sp>
          <p:nvSpPr>
            <p:cNvPr id="20526" name="Text Box 118"/>
            <p:cNvSpPr txBox="1"/>
            <p:nvPr/>
          </p:nvSpPr>
          <p:spPr>
            <a:xfrm>
              <a:off x="3072" y="3216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    MDR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27" name="Line 119"/>
            <p:cNvSpPr/>
            <p:nvPr/>
          </p:nvSpPr>
          <p:spPr>
            <a:xfrm>
              <a:off x="3360" y="3360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81" name="Text Box 121"/>
          <p:cNvSpPr txBox="1"/>
          <p:nvPr/>
        </p:nvSpPr>
        <p:spPr>
          <a:xfrm>
            <a:off x="3733800" y="53546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85" name="Group 125"/>
          <p:cNvGrpSpPr/>
          <p:nvPr/>
        </p:nvGrpSpPr>
        <p:grpSpPr>
          <a:xfrm>
            <a:off x="4800600" y="5430838"/>
            <a:ext cx="3200400" cy="482600"/>
            <a:chOff x="2640" y="3456"/>
            <a:chExt cx="2016" cy="304"/>
          </a:xfrm>
        </p:grpSpPr>
        <p:sp>
          <p:nvSpPr>
            <p:cNvPr id="20530" name="Text Box 123"/>
            <p:cNvSpPr txBox="1"/>
            <p:nvPr/>
          </p:nvSpPr>
          <p:spPr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  M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31" name="Line 124"/>
            <p:cNvSpPr/>
            <p:nvPr/>
          </p:nvSpPr>
          <p:spPr>
            <a:xfrm>
              <a:off x="3168" y="3600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1086" name="Text Box 126"/>
          <p:cNvSpPr txBox="1"/>
          <p:nvPr/>
        </p:nvSpPr>
        <p:spPr>
          <a:xfrm>
            <a:off x="3733800" y="58118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66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1087" name="Group 127"/>
          <p:cNvGrpSpPr/>
          <p:nvPr/>
        </p:nvGrpSpPr>
        <p:grpSpPr>
          <a:xfrm>
            <a:off x="4800600" y="5888038"/>
            <a:ext cx="3200400" cy="482600"/>
            <a:chOff x="3360" y="1680"/>
            <a:chExt cx="2016" cy="304"/>
          </a:xfrm>
        </p:grpSpPr>
        <p:sp>
          <p:nvSpPr>
            <p:cNvPr id="20534" name="Text Box 128"/>
            <p:cNvSpPr txBox="1"/>
            <p:nvPr/>
          </p:nvSpPr>
          <p:spPr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35" name="Line 129"/>
            <p:cNvSpPr/>
            <p:nvPr/>
          </p:nvSpPr>
          <p:spPr>
            <a:xfrm>
              <a:off x="3744" y="18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1096" name="Group 136"/>
          <p:cNvGrpSpPr/>
          <p:nvPr/>
        </p:nvGrpSpPr>
        <p:grpSpPr>
          <a:xfrm>
            <a:off x="6629400" y="1219200"/>
            <a:ext cx="3200400" cy="482600"/>
            <a:chOff x="960" y="768"/>
            <a:chExt cx="2016" cy="304"/>
          </a:xfrm>
        </p:grpSpPr>
        <p:sp>
          <p:nvSpPr>
            <p:cNvPr id="20537" name="Text Box 137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0538" name="Line 138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108585" y="4149090"/>
            <a:ext cx="3859530" cy="2251710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09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40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40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09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0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10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41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41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41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41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41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41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41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41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41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41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41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41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41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8" dur="500"/>
                                        <p:tgtEl>
                                          <p:spTgt spid="40989">
                                            <p:txEl>
                                              <p:charRg st="0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41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41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3" dur="500"/>
                                        <p:tgtEl>
                                          <p:spTgt spid="41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410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4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1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41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7" dur="500"/>
                                        <p:tgtEl>
                                          <p:spTgt spid="41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2" dur="500"/>
                                        <p:tgtEl>
                                          <p:spTgt spid="41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7" dur="500"/>
                                        <p:tgtEl>
                                          <p:spTgt spid="41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/>
      <p:bldP spid="40979" grpId="0"/>
      <p:bldP spid="40986" grpId="0"/>
      <p:bldP spid="40987" grpId="0"/>
      <p:bldP spid="40988" grpId="0"/>
      <p:bldP spid="40989" grpId="0" advAuto="1000" build="p"/>
      <p:bldP spid="41040" grpId="0"/>
      <p:bldP spid="41049" grpId="0"/>
      <p:bldP spid="41050" grpId="0"/>
      <p:bldP spid="41051" grpId="0"/>
      <p:bldP spid="41052" grpId="0"/>
      <p:bldP spid="41059" grpId="0"/>
      <p:bldP spid="41063" grpId="0"/>
      <p:bldP spid="41070" grpId="0"/>
      <p:bldP spid="41075" grpId="0" advAuto="1000" build="p"/>
      <p:bldP spid="41076" grpId="0"/>
      <p:bldP spid="41081" grpId="0"/>
      <p:bldP spid="4108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grpSp>
        <p:nvGrpSpPr>
          <p:cNvPr id="21539" name="Group 70"/>
          <p:cNvGrpSpPr/>
          <p:nvPr/>
        </p:nvGrpSpPr>
        <p:grpSpPr>
          <a:xfrm>
            <a:off x="0" y="0"/>
            <a:ext cx="8839200" cy="990600"/>
            <a:chOff x="0" y="3696"/>
            <a:chExt cx="5568" cy="624"/>
          </a:xfrm>
        </p:grpSpPr>
        <p:grpSp>
          <p:nvGrpSpPr>
            <p:cNvPr id="21540" name="Group 4"/>
            <p:cNvGrpSpPr/>
            <p:nvPr/>
          </p:nvGrpSpPr>
          <p:grpSpPr>
            <a:xfrm>
              <a:off x="3552" y="4016"/>
              <a:ext cx="2016" cy="304"/>
              <a:chOff x="960" y="768"/>
              <a:chExt cx="2016" cy="304"/>
            </a:xfrm>
          </p:grpSpPr>
          <p:sp>
            <p:nvSpPr>
              <p:cNvPr id="21541" name="Text Box 5"/>
              <p:cNvSpPr txBox="1"/>
              <p:nvPr/>
            </p:nvSpPr>
            <p:spPr>
              <a:xfrm>
                <a:off x="960" y="768"/>
                <a:ext cx="2016" cy="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PC+1   PC</a:t>
                </a:r>
                <a:endPara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1542" name="Line 6"/>
              <p:cNvSpPr/>
              <p:nvPr/>
            </p:nvSpPr>
            <p:spPr>
              <a:xfrm>
                <a:off x="1536" y="912"/>
                <a:ext cx="33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sp>
          <p:nvSpPr>
            <p:cNvPr id="21543" name="Text Box 59"/>
            <p:cNvSpPr txBox="1"/>
            <p:nvPr/>
          </p:nvSpPr>
          <p:spPr>
            <a:xfrm>
              <a:off x="0" y="369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3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1544" name="Text Box 60"/>
            <p:cNvSpPr txBox="1"/>
            <p:nvPr/>
          </p:nvSpPr>
          <p:spPr>
            <a:xfrm>
              <a:off x="624" y="3696"/>
              <a:ext cx="24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MOV X(R0),X(R1)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；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1545" name="Text Box 61"/>
            <p:cNvSpPr txBox="1"/>
            <p:nvPr/>
          </p:nvSpPr>
          <p:spPr>
            <a:xfrm>
              <a:off x="2832" y="3696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FT0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：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1546" name="Group 62"/>
            <p:cNvGrpSpPr/>
            <p:nvPr/>
          </p:nvGrpSpPr>
          <p:grpSpPr>
            <a:xfrm>
              <a:off x="3552" y="3744"/>
              <a:ext cx="2016" cy="304"/>
              <a:chOff x="960" y="480"/>
              <a:chExt cx="2016" cy="304"/>
            </a:xfrm>
          </p:grpSpPr>
          <p:sp>
            <p:nvSpPr>
              <p:cNvPr id="21547" name="Text Box 63"/>
              <p:cNvSpPr txBox="1"/>
              <p:nvPr/>
            </p:nvSpPr>
            <p:spPr>
              <a:xfrm>
                <a:off x="960" y="480"/>
                <a:ext cx="2016" cy="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M    IR</a:t>
                </a:r>
                <a:endPara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1548" name="Line 64"/>
              <p:cNvSpPr/>
              <p:nvPr/>
            </p:nvSpPr>
            <p:spPr>
              <a:xfrm>
                <a:off x="1248" y="624"/>
                <a:ext cx="33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560" y="4437380"/>
            <a:ext cx="3859530" cy="2251710"/>
          </a:xfrm>
          <a:prstGeom prst="rect">
            <a:avLst/>
          </a:prstGeom>
        </p:spPr>
      </p:pic>
    </p:spTree>
  </p:cSld>
  <p:clrMapOvr>
    <a:masterClrMapping/>
  </p:clrMapOvr>
  <p:transition spd="slow">
    <p:cover dir="rd"/>
    <p:sndAc>
      <p:stSnd>
        <p:snd r:embed="rId2" name="CHIMES.WAV"/>
      </p:stSnd>
    </p:sndAc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76806" name="Text Box 6"/>
          <p:cNvSpPr txBox="1"/>
          <p:nvPr/>
        </p:nvSpPr>
        <p:spPr>
          <a:xfrm>
            <a:off x="0" y="0"/>
            <a:ext cx="3886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）操作时间表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7" name="Text Box 7"/>
          <p:cNvSpPr txBox="1"/>
          <p:nvPr/>
        </p:nvSpPr>
        <p:spPr>
          <a:xfrm>
            <a:off x="0" y="6858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08" name="Text Box 8"/>
          <p:cNvSpPr txBox="1"/>
          <p:nvPr/>
        </p:nvSpPr>
        <p:spPr>
          <a:xfrm>
            <a:off x="762000" y="685800"/>
            <a:ext cx="4343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MOV (R1)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(SP)+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04435" y="51435"/>
            <a:ext cx="3859530" cy="2251710"/>
          </a:xfrm>
          <a:prstGeom prst="rect">
            <a:avLst/>
          </a:prstGeom>
        </p:spPr>
      </p:pic>
      <p:sp>
        <p:nvSpPr>
          <p:cNvPr id="3" name="灯片编号占位符 3"/>
          <p:cNvSpPr>
            <a:spLocks noGrp="1"/>
          </p:cNvSpPr>
          <p:nvPr/>
        </p:nvSpPr>
        <p:spPr>
          <a:xfrm>
            <a:off x="7366000" y="65278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ctr" anchorCtr="0" compatLnSpc="1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76802" name="Text Box 2"/>
          <p:cNvSpPr txBox="1"/>
          <p:nvPr/>
        </p:nvSpPr>
        <p:spPr>
          <a:xfrm>
            <a:off x="0" y="15827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03" name="Group 3"/>
          <p:cNvGrpSpPr/>
          <p:nvPr/>
        </p:nvGrpSpPr>
        <p:grpSpPr>
          <a:xfrm>
            <a:off x="990600" y="1658938"/>
            <a:ext cx="3200400" cy="482600"/>
            <a:chOff x="960" y="480"/>
            <a:chExt cx="2016" cy="304"/>
          </a:xfrm>
        </p:grpSpPr>
        <p:sp>
          <p:nvSpPr>
            <p:cNvPr id="22532" name="Text Box 4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33" name="Line 5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6809" name="Group 9"/>
          <p:cNvGrpSpPr/>
          <p:nvPr/>
        </p:nvGrpSpPr>
        <p:grpSpPr>
          <a:xfrm>
            <a:off x="914400" y="3411538"/>
            <a:ext cx="3200400" cy="482600"/>
            <a:chOff x="2784" y="1440"/>
            <a:chExt cx="2016" cy="304"/>
          </a:xfrm>
        </p:grpSpPr>
        <p:sp>
          <p:nvSpPr>
            <p:cNvPr id="22538" name="Text Box 10"/>
            <p:cNvSpPr txBox="1"/>
            <p:nvPr/>
          </p:nvSpPr>
          <p:spPr>
            <a:xfrm>
              <a:off x="2784" y="144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39" name="Line 11"/>
            <p:cNvSpPr/>
            <p:nvPr/>
          </p:nvSpPr>
          <p:spPr>
            <a:xfrm>
              <a:off x="3168" y="158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6812" name="Group 12"/>
          <p:cNvGrpSpPr/>
          <p:nvPr/>
        </p:nvGrpSpPr>
        <p:grpSpPr>
          <a:xfrm>
            <a:off x="914400" y="4554538"/>
            <a:ext cx="2819400" cy="482600"/>
            <a:chOff x="0" y="2064"/>
            <a:chExt cx="1776" cy="304"/>
          </a:xfrm>
        </p:grpSpPr>
        <p:sp>
          <p:nvSpPr>
            <p:cNvPr id="22541" name="Text Box 13"/>
            <p:cNvSpPr txBox="1"/>
            <p:nvPr/>
          </p:nvSpPr>
          <p:spPr>
            <a:xfrm>
              <a:off x="0" y="2064"/>
              <a:ext cx="177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MDR  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42" name="Line 14"/>
            <p:cNvSpPr/>
            <p:nvPr/>
          </p:nvSpPr>
          <p:spPr>
            <a:xfrm>
              <a:off x="240" y="2208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2543" name="Line 15"/>
            <p:cNvSpPr/>
            <p:nvPr/>
          </p:nvSpPr>
          <p:spPr>
            <a:xfrm>
              <a:off x="960" y="2208"/>
              <a:ext cx="240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6816" name="Group 16"/>
          <p:cNvGrpSpPr/>
          <p:nvPr/>
        </p:nvGrpSpPr>
        <p:grpSpPr>
          <a:xfrm>
            <a:off x="990600" y="2268538"/>
            <a:ext cx="3200400" cy="482600"/>
            <a:chOff x="960" y="768"/>
            <a:chExt cx="2016" cy="304"/>
          </a:xfrm>
        </p:grpSpPr>
        <p:sp>
          <p:nvSpPr>
            <p:cNvPr id="22545" name="Text Box 17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46" name="Line 18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19" name="Line 19"/>
          <p:cNvSpPr/>
          <p:nvPr/>
        </p:nvSpPr>
        <p:spPr>
          <a:xfrm>
            <a:off x="3124200" y="1371600"/>
            <a:ext cx="0" cy="5486400"/>
          </a:xfrm>
          <a:prstGeom prst="line">
            <a:avLst/>
          </a:prstGeom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820" name="Text Box 20"/>
          <p:cNvSpPr txBox="1"/>
          <p:nvPr/>
        </p:nvSpPr>
        <p:spPr>
          <a:xfrm>
            <a:off x="6096000" y="21923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CPPC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21" name="Text Box 21"/>
          <p:cNvSpPr txBox="1"/>
          <p:nvPr/>
        </p:nvSpPr>
        <p:spPr>
          <a:xfrm>
            <a:off x="0" y="33353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22" name="Group 22"/>
          <p:cNvGrpSpPr/>
          <p:nvPr/>
        </p:nvGrpSpPr>
        <p:grpSpPr>
          <a:xfrm>
            <a:off x="914400" y="5697538"/>
            <a:ext cx="3200400" cy="482600"/>
            <a:chOff x="960" y="768"/>
            <a:chExt cx="2016" cy="304"/>
          </a:xfrm>
        </p:grpSpPr>
        <p:sp>
          <p:nvSpPr>
            <p:cNvPr id="22551" name="Text Box 23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SP+1   SP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2" name="Line 24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25" name="Text Box 25"/>
          <p:cNvSpPr txBox="1"/>
          <p:nvPr/>
        </p:nvSpPr>
        <p:spPr>
          <a:xfrm>
            <a:off x="3200400" y="4478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26" name="Text Box 26"/>
          <p:cNvSpPr txBox="1"/>
          <p:nvPr/>
        </p:nvSpPr>
        <p:spPr>
          <a:xfrm>
            <a:off x="4267200" y="4478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27" name="Text Box 27"/>
          <p:cNvSpPr txBox="1"/>
          <p:nvPr/>
        </p:nvSpPr>
        <p:spPr>
          <a:xfrm>
            <a:off x="4724400" y="4478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SMDR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28" name="Group 28"/>
          <p:cNvGrpSpPr/>
          <p:nvPr/>
        </p:nvGrpSpPr>
        <p:grpSpPr>
          <a:xfrm>
            <a:off x="5791200" y="4554538"/>
            <a:ext cx="1524000" cy="482600"/>
            <a:chOff x="2400" y="2016"/>
            <a:chExt cx="960" cy="304"/>
          </a:xfrm>
        </p:grpSpPr>
        <p:sp>
          <p:nvSpPr>
            <p:cNvPr id="22557" name="Text Box 29"/>
            <p:cNvSpPr txBox="1"/>
            <p:nvPr/>
          </p:nvSpPr>
          <p:spPr>
            <a:xfrm>
              <a:off x="2400" y="2016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MDR  B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58" name="Line 30"/>
            <p:cNvSpPr/>
            <p:nvPr/>
          </p:nvSpPr>
          <p:spPr>
            <a:xfrm>
              <a:off x="2880" y="2160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31" name="Text Box 31"/>
          <p:cNvSpPr txBox="1"/>
          <p:nvPr/>
        </p:nvSpPr>
        <p:spPr>
          <a:xfrm>
            <a:off x="7162800" y="44783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B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33" name="Text Box 33"/>
          <p:cNvSpPr txBox="1"/>
          <p:nvPr/>
        </p:nvSpPr>
        <p:spPr>
          <a:xfrm>
            <a:off x="3200400" y="5008563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CPC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34" name="Group 34"/>
          <p:cNvGrpSpPr/>
          <p:nvPr/>
        </p:nvGrpSpPr>
        <p:grpSpPr>
          <a:xfrm>
            <a:off x="3200400" y="5697538"/>
            <a:ext cx="1524000" cy="482600"/>
            <a:chOff x="2160" y="960"/>
            <a:chExt cx="960" cy="304"/>
          </a:xfrm>
        </p:grpSpPr>
        <p:sp>
          <p:nvSpPr>
            <p:cNvPr id="22563" name="Text Box 35"/>
            <p:cNvSpPr txBox="1"/>
            <p:nvPr/>
          </p:nvSpPr>
          <p:spPr>
            <a:xfrm>
              <a:off x="2160" y="960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SP  A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64" name="Line 36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37" name="Text Box 37"/>
          <p:cNvSpPr txBox="1"/>
          <p:nvPr/>
        </p:nvSpPr>
        <p:spPr>
          <a:xfrm>
            <a:off x="4572000" y="5621338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A+1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38" name="Text Box 38"/>
          <p:cNvSpPr txBox="1"/>
          <p:nvPr/>
        </p:nvSpPr>
        <p:spPr>
          <a:xfrm>
            <a:off x="5410200" y="5621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39" name="Text Box 39"/>
          <p:cNvSpPr txBox="1"/>
          <p:nvPr/>
        </p:nvSpPr>
        <p:spPr>
          <a:xfrm>
            <a:off x="6096000" y="56213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CPSP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40" name="Text Box 40"/>
          <p:cNvSpPr txBox="1"/>
          <p:nvPr/>
        </p:nvSpPr>
        <p:spPr>
          <a:xfrm>
            <a:off x="3276600" y="15827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41" name="Group 41"/>
          <p:cNvGrpSpPr/>
          <p:nvPr/>
        </p:nvGrpSpPr>
        <p:grpSpPr>
          <a:xfrm>
            <a:off x="3276600" y="2268538"/>
            <a:ext cx="1524000" cy="482600"/>
            <a:chOff x="2160" y="960"/>
            <a:chExt cx="960" cy="304"/>
          </a:xfrm>
        </p:grpSpPr>
        <p:sp>
          <p:nvSpPr>
            <p:cNvPr id="22570" name="Text Box 42"/>
            <p:cNvSpPr txBox="1"/>
            <p:nvPr/>
          </p:nvSpPr>
          <p:spPr>
            <a:xfrm>
              <a:off x="2160" y="960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PC  A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71" name="Line 43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44" name="Text Box 44"/>
          <p:cNvSpPr txBox="1"/>
          <p:nvPr/>
        </p:nvSpPr>
        <p:spPr>
          <a:xfrm>
            <a:off x="4572000" y="2192338"/>
            <a:ext cx="1066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A+1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45" name="Text Box 45"/>
          <p:cNvSpPr txBox="1"/>
          <p:nvPr/>
        </p:nvSpPr>
        <p:spPr>
          <a:xfrm>
            <a:off x="4419600" y="15827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46" name="Text Box 46"/>
          <p:cNvSpPr txBox="1"/>
          <p:nvPr/>
        </p:nvSpPr>
        <p:spPr>
          <a:xfrm>
            <a:off x="5029200" y="15827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SIR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47" name="Text Box 47"/>
          <p:cNvSpPr txBox="1"/>
          <p:nvPr/>
        </p:nvSpPr>
        <p:spPr>
          <a:xfrm>
            <a:off x="5410200" y="2192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48" name="Group 48"/>
          <p:cNvGrpSpPr/>
          <p:nvPr/>
        </p:nvGrpSpPr>
        <p:grpSpPr>
          <a:xfrm>
            <a:off x="7239000" y="2268538"/>
            <a:ext cx="1524000" cy="482600"/>
            <a:chOff x="816" y="3408"/>
            <a:chExt cx="960" cy="304"/>
          </a:xfrm>
        </p:grpSpPr>
        <p:sp>
          <p:nvSpPr>
            <p:cNvPr id="22577" name="Text Box 49"/>
            <p:cNvSpPr txBox="1"/>
            <p:nvPr/>
          </p:nvSpPr>
          <p:spPr>
            <a:xfrm>
              <a:off x="816" y="3408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ST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78" name="Line 50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51" name="Line 51"/>
          <p:cNvSpPr/>
          <p:nvPr/>
        </p:nvSpPr>
        <p:spPr>
          <a:xfrm>
            <a:off x="4800600" y="3040063"/>
            <a:ext cx="7620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76852" name="Group 52"/>
          <p:cNvGrpSpPr/>
          <p:nvPr/>
        </p:nvGrpSpPr>
        <p:grpSpPr>
          <a:xfrm>
            <a:off x="3276600" y="2735263"/>
            <a:ext cx="1981200" cy="579437"/>
            <a:chOff x="2064" y="1200"/>
            <a:chExt cx="1248" cy="365"/>
          </a:xfrm>
        </p:grpSpPr>
        <p:sp>
          <p:nvSpPr>
            <p:cNvPr id="22581" name="Text Box 53"/>
            <p:cNvSpPr txBox="1"/>
            <p:nvPr/>
          </p:nvSpPr>
          <p:spPr>
            <a:xfrm>
              <a:off x="2064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82" name="Line 54"/>
            <p:cNvSpPr/>
            <p:nvPr/>
          </p:nvSpPr>
          <p:spPr>
            <a:xfrm>
              <a:off x="2736" y="1248"/>
              <a:ext cx="144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6855" name="Group 55"/>
          <p:cNvGrpSpPr/>
          <p:nvPr/>
        </p:nvGrpSpPr>
        <p:grpSpPr>
          <a:xfrm>
            <a:off x="5562600" y="2735263"/>
            <a:ext cx="1981200" cy="579437"/>
            <a:chOff x="2064" y="1200"/>
            <a:chExt cx="1248" cy="365"/>
          </a:xfrm>
        </p:grpSpPr>
        <p:sp>
          <p:nvSpPr>
            <p:cNvPr id="22584" name="Text Box 56"/>
            <p:cNvSpPr txBox="1"/>
            <p:nvPr/>
          </p:nvSpPr>
          <p:spPr>
            <a:xfrm>
              <a:off x="2064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85" name="Line 57"/>
            <p:cNvSpPr/>
            <p:nvPr/>
          </p:nvSpPr>
          <p:spPr>
            <a:xfrm>
              <a:off x="2736" y="1248"/>
              <a:ext cx="144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6858" name="Group 58"/>
          <p:cNvGrpSpPr/>
          <p:nvPr/>
        </p:nvGrpSpPr>
        <p:grpSpPr>
          <a:xfrm>
            <a:off x="7092950" y="2735263"/>
            <a:ext cx="1981200" cy="579437"/>
            <a:chOff x="4512" y="1200"/>
            <a:chExt cx="1248" cy="365"/>
          </a:xfrm>
        </p:grpSpPr>
        <p:sp>
          <p:nvSpPr>
            <p:cNvPr id="22587" name="Text Box 59"/>
            <p:cNvSpPr txBox="1"/>
            <p:nvPr/>
          </p:nvSpPr>
          <p:spPr>
            <a:xfrm>
              <a:off x="4512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88" name="Line 60"/>
            <p:cNvSpPr/>
            <p:nvPr/>
          </p:nvSpPr>
          <p:spPr>
            <a:xfrm>
              <a:off x="5040" y="1248"/>
              <a:ext cx="19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6861" name="Text Box 61"/>
          <p:cNvSpPr txBox="1"/>
          <p:nvPr/>
        </p:nvSpPr>
        <p:spPr>
          <a:xfrm>
            <a:off x="5715000" y="3335338"/>
            <a:ext cx="1143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DM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62" name="Text Box 62"/>
          <p:cNvSpPr txBox="1"/>
          <p:nvPr/>
        </p:nvSpPr>
        <p:spPr>
          <a:xfrm>
            <a:off x="6400800" y="33353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CPMAR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63" name="Text Box 63"/>
          <p:cNvSpPr txBox="1"/>
          <p:nvPr/>
        </p:nvSpPr>
        <p:spPr>
          <a:xfrm>
            <a:off x="4419600" y="33353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输出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A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64" name="Group 64"/>
          <p:cNvGrpSpPr/>
          <p:nvPr/>
        </p:nvGrpSpPr>
        <p:grpSpPr>
          <a:xfrm>
            <a:off x="3200400" y="3411538"/>
            <a:ext cx="1524000" cy="482600"/>
            <a:chOff x="2160" y="960"/>
            <a:chExt cx="960" cy="304"/>
          </a:xfrm>
        </p:grpSpPr>
        <p:sp>
          <p:nvSpPr>
            <p:cNvPr id="22593" name="Text Box 65"/>
            <p:cNvSpPr txBox="1"/>
            <p:nvPr/>
          </p:nvSpPr>
          <p:spPr>
            <a:xfrm>
              <a:off x="2160" y="960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SP  A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94" name="Line 66"/>
            <p:cNvSpPr/>
            <p:nvPr/>
          </p:nvSpPr>
          <p:spPr>
            <a:xfrm>
              <a:off x="2544" y="1104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76867" name="Text Box 67"/>
          <p:cNvSpPr txBox="1"/>
          <p:nvPr/>
        </p:nvSpPr>
        <p:spPr>
          <a:xfrm>
            <a:off x="7696200" y="3335338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68" name="Group 68"/>
          <p:cNvGrpSpPr/>
          <p:nvPr/>
        </p:nvGrpSpPr>
        <p:grpSpPr>
          <a:xfrm>
            <a:off x="3200400" y="3860800"/>
            <a:ext cx="1981200" cy="579438"/>
            <a:chOff x="4512" y="1200"/>
            <a:chExt cx="1248" cy="365"/>
          </a:xfrm>
        </p:grpSpPr>
        <p:sp>
          <p:nvSpPr>
            <p:cNvPr id="22597" name="Text Box 69"/>
            <p:cNvSpPr txBox="1"/>
            <p:nvPr/>
          </p:nvSpPr>
          <p:spPr>
            <a:xfrm>
              <a:off x="4512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598" name="Line 70"/>
            <p:cNvSpPr/>
            <p:nvPr/>
          </p:nvSpPr>
          <p:spPr>
            <a:xfrm>
              <a:off x="5040" y="1248"/>
              <a:ext cx="19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6871" name="Text Box 71"/>
          <p:cNvSpPr txBox="1"/>
          <p:nvPr/>
        </p:nvSpPr>
        <p:spPr>
          <a:xfrm>
            <a:off x="4114800" y="5008563"/>
            <a:ext cx="1447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T+1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72" name="Group 72"/>
          <p:cNvGrpSpPr/>
          <p:nvPr/>
        </p:nvGrpSpPr>
        <p:grpSpPr>
          <a:xfrm>
            <a:off x="4953000" y="5008563"/>
            <a:ext cx="1981200" cy="579437"/>
            <a:chOff x="4512" y="1200"/>
            <a:chExt cx="1248" cy="365"/>
          </a:xfrm>
        </p:grpSpPr>
        <p:sp>
          <p:nvSpPr>
            <p:cNvPr id="22601" name="Text Box 73"/>
            <p:cNvSpPr txBox="1"/>
            <p:nvPr/>
          </p:nvSpPr>
          <p:spPr>
            <a:xfrm>
              <a:off x="4512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602" name="Line 74"/>
            <p:cNvSpPr/>
            <p:nvPr/>
          </p:nvSpPr>
          <p:spPr>
            <a:xfrm>
              <a:off x="5040" y="1248"/>
              <a:ext cx="19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6875" name="Text Box 75"/>
          <p:cNvSpPr txBox="1"/>
          <p:nvPr/>
        </p:nvSpPr>
        <p:spPr>
          <a:xfrm>
            <a:off x="0" y="44783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76876" name="Text Box 76"/>
          <p:cNvSpPr txBox="1"/>
          <p:nvPr/>
        </p:nvSpPr>
        <p:spPr>
          <a:xfrm>
            <a:off x="0" y="56213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76877" name="Group 77"/>
          <p:cNvGrpSpPr/>
          <p:nvPr/>
        </p:nvGrpSpPr>
        <p:grpSpPr>
          <a:xfrm>
            <a:off x="7162800" y="5697538"/>
            <a:ext cx="1524000" cy="482600"/>
            <a:chOff x="816" y="3408"/>
            <a:chExt cx="960" cy="304"/>
          </a:xfrm>
        </p:grpSpPr>
        <p:sp>
          <p:nvSpPr>
            <p:cNvPr id="22606" name="Text Box 78"/>
            <p:cNvSpPr txBox="1"/>
            <p:nvPr/>
          </p:nvSpPr>
          <p:spPr>
            <a:xfrm>
              <a:off x="816" y="3408"/>
              <a:ext cx="960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1  DT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607" name="Line 79"/>
            <p:cNvSpPr/>
            <p:nvPr/>
          </p:nvSpPr>
          <p:spPr>
            <a:xfrm>
              <a:off x="1008" y="3552"/>
              <a:ext cx="192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76880" name="Group 80"/>
          <p:cNvGrpSpPr/>
          <p:nvPr/>
        </p:nvGrpSpPr>
        <p:grpSpPr>
          <a:xfrm>
            <a:off x="3200400" y="6237288"/>
            <a:ext cx="1981200" cy="579437"/>
            <a:chOff x="2064" y="1200"/>
            <a:chExt cx="1248" cy="365"/>
          </a:xfrm>
        </p:grpSpPr>
        <p:sp>
          <p:nvSpPr>
            <p:cNvPr id="22609" name="Text Box 81"/>
            <p:cNvSpPr txBox="1"/>
            <p:nvPr/>
          </p:nvSpPr>
          <p:spPr>
            <a:xfrm>
              <a:off x="2064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CPFT(P)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610" name="Line 82"/>
            <p:cNvSpPr/>
            <p:nvPr/>
          </p:nvSpPr>
          <p:spPr>
            <a:xfrm>
              <a:off x="2736" y="1248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sp>
        <p:nvSpPr>
          <p:cNvPr id="76883" name="Line 83"/>
          <p:cNvSpPr/>
          <p:nvPr/>
        </p:nvSpPr>
        <p:spPr>
          <a:xfrm>
            <a:off x="4789488" y="6538913"/>
            <a:ext cx="762000" cy="0"/>
          </a:xfrm>
          <a:prstGeom prst="line">
            <a:avLst/>
          </a:prstGeom>
          <a:ln w="38100" cap="flat" cmpd="sng">
            <a:solidFill>
              <a:srgbClr val="FFFF00"/>
            </a:solidFill>
            <a:prstDash val="sysDot"/>
            <a:round/>
            <a:headEnd type="none" w="sm" len="sm"/>
            <a:tailEnd type="none" w="sm" len="sm"/>
          </a:ln>
        </p:spPr>
      </p:sp>
      <p:grpSp>
        <p:nvGrpSpPr>
          <p:cNvPr id="76884" name="Group 84"/>
          <p:cNvGrpSpPr/>
          <p:nvPr/>
        </p:nvGrpSpPr>
        <p:grpSpPr>
          <a:xfrm>
            <a:off x="5562600" y="6237288"/>
            <a:ext cx="1981200" cy="579437"/>
            <a:chOff x="2064" y="1200"/>
            <a:chExt cx="1248" cy="365"/>
          </a:xfrm>
        </p:grpSpPr>
        <p:sp>
          <p:nvSpPr>
            <p:cNvPr id="22613" name="Text Box 85"/>
            <p:cNvSpPr txBox="1"/>
            <p:nvPr/>
          </p:nvSpPr>
          <p:spPr>
            <a:xfrm>
              <a:off x="2064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CPET(P)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614" name="Line 86"/>
            <p:cNvSpPr/>
            <p:nvPr/>
          </p:nvSpPr>
          <p:spPr>
            <a:xfrm>
              <a:off x="2736" y="1248"/>
              <a:ext cx="144" cy="0"/>
            </a:xfrm>
            <a:prstGeom prst="line">
              <a:avLst/>
            </a:prstGeom>
            <a:ln w="127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  <p:grpSp>
        <p:nvGrpSpPr>
          <p:cNvPr id="76887" name="Group 87"/>
          <p:cNvGrpSpPr/>
          <p:nvPr/>
        </p:nvGrpSpPr>
        <p:grpSpPr>
          <a:xfrm>
            <a:off x="7162800" y="6237288"/>
            <a:ext cx="1981200" cy="579437"/>
            <a:chOff x="4512" y="1200"/>
            <a:chExt cx="1248" cy="365"/>
          </a:xfrm>
        </p:grpSpPr>
        <p:sp>
          <p:nvSpPr>
            <p:cNvPr id="22616" name="Text Box 88"/>
            <p:cNvSpPr txBox="1"/>
            <p:nvPr/>
          </p:nvSpPr>
          <p:spPr>
            <a:xfrm>
              <a:off x="4512" y="1200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CPT(P)</a:t>
              </a:r>
              <a:endParaRPr lang="en-US" altLang="zh-CN" sz="32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2617" name="Line 89"/>
            <p:cNvSpPr/>
            <p:nvPr/>
          </p:nvSpPr>
          <p:spPr>
            <a:xfrm>
              <a:off x="5040" y="1248"/>
              <a:ext cx="192" cy="0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cover dir="rd"/>
    <p:sndAc>
      <p:stSnd>
        <p:snd r:embed="rId2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768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6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76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6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76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6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7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76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76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6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76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76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76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76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76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6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76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9" dur="500"/>
                                        <p:tgtEl>
                                          <p:spTgt spid="76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76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76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76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9" dur="500"/>
                                        <p:tgtEl>
                                          <p:spTgt spid="76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4" dur="500"/>
                                        <p:tgtEl>
                                          <p:spTgt spid="76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6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4" dur="500"/>
                                        <p:tgtEl>
                                          <p:spTgt spid="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500"/>
                                        <p:tgtEl>
                                          <p:spTgt spid="76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76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76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76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76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4" dur="500"/>
                                        <p:tgtEl>
                                          <p:spTgt spid="76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9" dur="500"/>
                                        <p:tgtEl>
                                          <p:spTgt spid="76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9" dur="500"/>
                                        <p:tgtEl>
                                          <p:spTgt spid="76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4" dur="500"/>
                                        <p:tgtEl>
                                          <p:spTgt spid="76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9" dur="500"/>
                                        <p:tgtEl>
                                          <p:spTgt spid="7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4" dur="500"/>
                                        <p:tgtEl>
                                          <p:spTgt spid="76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7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7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9" dur="500"/>
                                        <p:tgtEl>
                                          <p:spTgt spid="76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4" dur="500"/>
                                        <p:tgtEl>
                                          <p:spTgt spid="76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76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3" dur="500"/>
                                        <p:tgtEl>
                                          <p:spTgt spid="76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8" dur="500"/>
                                        <p:tgtEl>
                                          <p:spTgt spid="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3" dur="500"/>
                                        <p:tgtEl>
                                          <p:spTgt spid="76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8" dur="500"/>
                                        <p:tgtEl>
                                          <p:spTgt spid="76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6" grpId="0"/>
      <p:bldP spid="76807" grpId="0"/>
      <p:bldP spid="76808" grpId="0"/>
      <p:bldP spid="76802" grpId="0"/>
      <p:bldP spid="76820" grpId="0"/>
      <p:bldP spid="76821" grpId="0"/>
      <p:bldP spid="76825" grpId="0"/>
      <p:bldP spid="76826" grpId="0"/>
      <p:bldP spid="76827" grpId="0"/>
      <p:bldP spid="76831" grpId="0"/>
      <p:bldP spid="76833" grpId="0"/>
      <p:bldP spid="76837" grpId="0"/>
      <p:bldP spid="76838" grpId="0"/>
      <p:bldP spid="76839" grpId="0"/>
      <p:bldP spid="76840" grpId="0"/>
      <p:bldP spid="76844" grpId="0"/>
      <p:bldP spid="76845" grpId="0"/>
      <p:bldP spid="76846" grpId="0"/>
      <p:bldP spid="76847" grpId="0"/>
      <p:bldP spid="76861" grpId="0"/>
      <p:bldP spid="76862" grpId="0"/>
      <p:bldP spid="76863" grpId="0"/>
      <p:bldP spid="76867" grpId="0"/>
      <p:bldP spid="76871" grpId="0"/>
      <p:bldP spid="76875" grpId="0"/>
      <p:bldP spid="7687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44164" name="Text Box 132"/>
          <p:cNvSpPr txBox="1"/>
          <p:nvPr/>
        </p:nvSpPr>
        <p:spPr>
          <a:xfrm>
            <a:off x="-152400" y="152400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）双操作数指令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4165" name="Text Box 133"/>
          <p:cNvSpPr txBox="1"/>
          <p:nvPr/>
        </p:nvSpPr>
        <p:spPr>
          <a:xfrm>
            <a:off x="0" y="838200"/>
            <a:ext cx="4572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取目的数，暂存于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4166" name="Group 134"/>
          <p:cNvGrpSpPr/>
          <p:nvPr/>
        </p:nvGrpSpPr>
        <p:grpSpPr>
          <a:xfrm>
            <a:off x="0" y="1524000"/>
            <a:ext cx="4800600" cy="579438"/>
            <a:chOff x="0" y="1632"/>
            <a:chExt cx="3024" cy="365"/>
          </a:xfrm>
        </p:grpSpPr>
        <p:sp>
          <p:nvSpPr>
            <p:cNvPr id="24581" name="Text Box 135"/>
            <p:cNvSpPr txBox="1"/>
            <p:nvPr/>
          </p:nvSpPr>
          <p:spPr>
            <a:xfrm>
              <a:off x="0" y="1632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例：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4582" name="Text Box 136"/>
            <p:cNvSpPr txBox="1"/>
            <p:nvPr/>
          </p:nvSpPr>
          <p:spPr>
            <a:xfrm>
              <a:off x="528" y="1632"/>
              <a:ext cx="249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ADD X(R1),(PC)+ 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；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4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5" dur="500"/>
                                        <p:tgtEl>
                                          <p:spTgt spid="44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0" dur="500"/>
                                        <p:tgtEl>
                                          <p:spTgt spid="44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64" grpId="0"/>
      <p:bldP spid="4416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45058" name="Text Box 2"/>
          <p:cNvSpPr txBox="1"/>
          <p:nvPr/>
        </p:nvSpPr>
        <p:spPr>
          <a:xfrm>
            <a:off x="-228600" y="112713"/>
            <a:ext cx="4572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）单操作数指令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59" name="Text Box 3"/>
          <p:cNvSpPr txBox="1"/>
          <p:nvPr/>
        </p:nvSpPr>
        <p:spPr>
          <a:xfrm>
            <a:off x="3124200" y="78422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063" name="Group 7"/>
          <p:cNvGrpSpPr/>
          <p:nvPr/>
        </p:nvGrpSpPr>
        <p:grpSpPr>
          <a:xfrm>
            <a:off x="4191000" y="860425"/>
            <a:ext cx="3200400" cy="482600"/>
            <a:chOff x="960" y="480"/>
            <a:chExt cx="2016" cy="304"/>
          </a:xfrm>
        </p:grpSpPr>
        <p:sp>
          <p:nvSpPr>
            <p:cNvPr id="25605" name="Text Box 8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06" name="Line 9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5067" name="Text Box 11"/>
          <p:cNvSpPr txBox="1"/>
          <p:nvPr/>
        </p:nvSpPr>
        <p:spPr>
          <a:xfrm>
            <a:off x="0" y="78422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68" name="Text Box 12"/>
          <p:cNvSpPr txBox="1"/>
          <p:nvPr/>
        </p:nvSpPr>
        <p:spPr>
          <a:xfrm>
            <a:off x="838200" y="784225"/>
            <a:ext cx="3200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COM -(R0)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70" name="Text Box 14"/>
          <p:cNvSpPr txBox="1"/>
          <p:nvPr/>
        </p:nvSpPr>
        <p:spPr>
          <a:xfrm>
            <a:off x="3124200" y="14097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126" name="Group 70"/>
          <p:cNvGrpSpPr/>
          <p:nvPr/>
        </p:nvGrpSpPr>
        <p:grpSpPr>
          <a:xfrm>
            <a:off x="4191000" y="1508125"/>
            <a:ext cx="2819400" cy="482600"/>
            <a:chOff x="2592" y="864"/>
            <a:chExt cx="1776" cy="304"/>
          </a:xfrm>
        </p:grpSpPr>
        <p:sp>
          <p:nvSpPr>
            <p:cNvPr id="25611" name="Text Box 16"/>
            <p:cNvSpPr txBox="1"/>
            <p:nvPr/>
          </p:nvSpPr>
          <p:spPr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R0-1    R0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12" name="Line 17"/>
            <p:cNvSpPr/>
            <p:nvPr/>
          </p:nvSpPr>
          <p:spPr>
            <a:xfrm>
              <a:off x="3216" y="100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5075" name="Text Box 19"/>
          <p:cNvSpPr txBox="1"/>
          <p:nvPr/>
        </p:nvSpPr>
        <p:spPr>
          <a:xfrm>
            <a:off x="6324600" y="1508125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077" name="Text Box 21"/>
          <p:cNvSpPr txBox="1"/>
          <p:nvPr/>
        </p:nvSpPr>
        <p:spPr>
          <a:xfrm>
            <a:off x="3124200" y="20129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092" name="Group 36"/>
          <p:cNvGrpSpPr/>
          <p:nvPr/>
        </p:nvGrpSpPr>
        <p:grpSpPr>
          <a:xfrm>
            <a:off x="4191000" y="2109788"/>
            <a:ext cx="3200400" cy="482600"/>
            <a:chOff x="1392" y="2880"/>
            <a:chExt cx="2016" cy="304"/>
          </a:xfrm>
        </p:grpSpPr>
        <p:sp>
          <p:nvSpPr>
            <p:cNvPr id="25616" name="Text Box 37"/>
            <p:cNvSpPr txBox="1"/>
            <p:nvPr/>
          </p:nvSpPr>
          <p:spPr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MDR    D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17" name="Line 38"/>
            <p:cNvSpPr/>
            <p:nvPr/>
          </p:nvSpPr>
          <p:spPr>
            <a:xfrm>
              <a:off x="1680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5618" name="Line 39"/>
            <p:cNvSpPr/>
            <p:nvPr/>
          </p:nvSpPr>
          <p:spPr>
            <a:xfrm>
              <a:off x="2544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5103" name="Text Box 47"/>
          <p:cNvSpPr txBox="1"/>
          <p:nvPr/>
        </p:nvSpPr>
        <p:spPr>
          <a:xfrm>
            <a:off x="3124200" y="26860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45107" name="Text Box 51"/>
          <p:cNvSpPr txBox="1"/>
          <p:nvPr/>
        </p:nvSpPr>
        <p:spPr>
          <a:xfrm>
            <a:off x="3124200" y="33591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108" name="Group 52"/>
          <p:cNvGrpSpPr/>
          <p:nvPr/>
        </p:nvGrpSpPr>
        <p:grpSpPr>
          <a:xfrm>
            <a:off x="4191000" y="3455988"/>
            <a:ext cx="3200400" cy="482600"/>
            <a:chOff x="2640" y="3456"/>
            <a:chExt cx="2016" cy="304"/>
          </a:xfrm>
        </p:grpSpPr>
        <p:sp>
          <p:nvSpPr>
            <p:cNvPr id="25622" name="Text Box 53"/>
            <p:cNvSpPr txBox="1"/>
            <p:nvPr/>
          </p:nvSpPr>
          <p:spPr>
            <a:xfrm>
              <a:off x="2640" y="3456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  M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23" name="Line 54"/>
            <p:cNvSpPr/>
            <p:nvPr/>
          </p:nvSpPr>
          <p:spPr>
            <a:xfrm>
              <a:off x="3168" y="3600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45111" name="Text Box 55"/>
          <p:cNvSpPr txBox="1"/>
          <p:nvPr/>
        </p:nvSpPr>
        <p:spPr>
          <a:xfrm>
            <a:off x="3124200" y="407352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45112" name="Group 56"/>
          <p:cNvGrpSpPr/>
          <p:nvPr/>
        </p:nvGrpSpPr>
        <p:grpSpPr>
          <a:xfrm>
            <a:off x="4191000" y="4170363"/>
            <a:ext cx="3200400" cy="482600"/>
            <a:chOff x="3360" y="1680"/>
            <a:chExt cx="2016" cy="304"/>
          </a:xfrm>
        </p:grpSpPr>
        <p:sp>
          <p:nvSpPr>
            <p:cNvPr id="25626" name="Text Box 57"/>
            <p:cNvSpPr txBox="1"/>
            <p:nvPr/>
          </p:nvSpPr>
          <p:spPr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27" name="Line 58"/>
            <p:cNvSpPr/>
            <p:nvPr/>
          </p:nvSpPr>
          <p:spPr>
            <a:xfrm>
              <a:off x="3744" y="18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5121" name="Group 65"/>
          <p:cNvGrpSpPr/>
          <p:nvPr/>
        </p:nvGrpSpPr>
        <p:grpSpPr>
          <a:xfrm>
            <a:off x="5943600" y="858838"/>
            <a:ext cx="3200400" cy="482600"/>
            <a:chOff x="960" y="768"/>
            <a:chExt cx="2016" cy="304"/>
          </a:xfrm>
        </p:grpSpPr>
        <p:sp>
          <p:nvSpPr>
            <p:cNvPr id="25629" name="Text Box 66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5630" name="Line 67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45128" name="Group 72"/>
          <p:cNvGrpSpPr/>
          <p:nvPr/>
        </p:nvGrpSpPr>
        <p:grpSpPr>
          <a:xfrm>
            <a:off x="4191000" y="2782888"/>
            <a:ext cx="3200400" cy="482600"/>
            <a:chOff x="2784" y="1344"/>
            <a:chExt cx="2016" cy="304"/>
          </a:xfrm>
        </p:grpSpPr>
        <p:grpSp>
          <p:nvGrpSpPr>
            <p:cNvPr id="25632" name="Group 48"/>
            <p:cNvGrpSpPr/>
            <p:nvPr/>
          </p:nvGrpSpPr>
          <p:grpSpPr>
            <a:xfrm>
              <a:off x="2784" y="1344"/>
              <a:ext cx="2016" cy="304"/>
              <a:chOff x="3072" y="3216"/>
              <a:chExt cx="2016" cy="304"/>
            </a:xfrm>
          </p:grpSpPr>
          <p:sp>
            <p:nvSpPr>
              <p:cNvPr id="25633" name="Text Box 49"/>
              <p:cNvSpPr txBox="1"/>
              <p:nvPr/>
            </p:nvSpPr>
            <p:spPr>
              <a:xfrm>
                <a:off x="3072" y="3216"/>
                <a:ext cx="2016" cy="304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lnSpc>
                    <a:spcPct val="80000"/>
                  </a:lnSpc>
                  <a:spcBef>
                    <a:spcPct val="50000"/>
                  </a:spcBef>
                </a:pPr>
                <a:r>
                  <a:rPr lang="en-US" altLang="zh-CN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rPr>
                  <a:t>D    MDR</a:t>
                </a:r>
                <a:endPara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5634" name="Line 50"/>
              <p:cNvSpPr/>
              <p:nvPr/>
            </p:nvSpPr>
            <p:spPr>
              <a:xfrm>
                <a:off x="3360" y="3360"/>
                <a:ext cx="336" cy="0"/>
              </a:xfrm>
              <a:prstGeom prst="line">
                <a:avLst/>
              </a:prstGeom>
              <a:ln w="28575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triangle" w="med" len="med"/>
              </a:ln>
            </p:spPr>
          </p:sp>
        </p:grpSp>
        <p:sp>
          <p:nvSpPr>
            <p:cNvPr id="25635" name="Line 71"/>
            <p:cNvSpPr/>
            <p:nvPr/>
          </p:nvSpPr>
          <p:spPr>
            <a:xfrm>
              <a:off x="2832" y="1344"/>
              <a:ext cx="144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none" w="sm" len="sm"/>
            </a:ln>
          </p:spPr>
        </p:sp>
      </p:grp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5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5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5075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45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45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5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45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4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45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45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45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  <p:bldP spid="45059" grpId="0"/>
      <p:bldP spid="45067" grpId="0"/>
      <p:bldP spid="45068" grpId="0"/>
      <p:bldP spid="45070" grpId="0"/>
      <p:bldP spid="45075" grpId="0" build="p"/>
      <p:bldP spid="45077" grpId="0"/>
      <p:bldP spid="45103" grpId="0"/>
      <p:bldP spid="45107" grpId="0"/>
      <p:bldP spid="451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grpSp>
        <p:nvGrpSpPr>
          <p:cNvPr id="89125" name="Group 37"/>
          <p:cNvGrpSpPr/>
          <p:nvPr/>
        </p:nvGrpSpPr>
        <p:grpSpPr>
          <a:xfrm>
            <a:off x="-107950" y="188913"/>
            <a:ext cx="9251950" cy="5805487"/>
            <a:chOff x="-68" y="126"/>
            <a:chExt cx="5828" cy="3657"/>
          </a:xfrm>
        </p:grpSpPr>
        <p:sp>
          <p:nvSpPr>
            <p:cNvPr id="89090" name="Rectangle 2"/>
            <p:cNvSpPr>
              <a:spLocks noChangeArrowheads="1"/>
            </p:cNvSpPr>
            <p:nvPr/>
          </p:nvSpPr>
          <p:spPr bwMode="auto">
            <a:xfrm>
              <a:off x="1440" y="864"/>
              <a:ext cx="1152" cy="624"/>
            </a:xfrm>
            <a:prstGeom prst="rect">
              <a:avLst/>
            </a:prstGeom>
            <a:noFill/>
            <a:ln w="38100" cap="sq">
              <a:solidFill>
                <a:srgbClr val="FFFF99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微命令</a:t>
              </a: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FFFF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uLnTx/>
                  <a:uFillTx/>
                  <a:latin typeface="Times New Roman" panose="02020603050405020304" pitchFamily="18" charset="0"/>
                  <a:ea typeface="黑体" panose="02010609060101010101" pitchFamily="2" charset="-122"/>
                  <a:cs typeface="+mn-cs"/>
                </a:rPr>
                <a:t>发生器</a:t>
              </a:r>
              <a:endParaRPr kumimoji="1" lang="zh-CN" altLang="en-US" sz="3200" b="1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Times New Roman" panose="02020603050405020304" pitchFamily="18" charset="0"/>
                <a:ea typeface="黑体" panose="02010609060101010101" pitchFamily="2" charset="-122"/>
                <a:cs typeface="+mn-cs"/>
              </a:endParaRPr>
            </a:p>
          </p:txBody>
        </p:sp>
        <p:sp>
          <p:nvSpPr>
            <p:cNvPr id="7172" name="Line 3"/>
            <p:cNvSpPr/>
            <p:nvPr/>
          </p:nvSpPr>
          <p:spPr>
            <a:xfrm flipV="1">
              <a:off x="1632" y="432"/>
              <a:ext cx="0" cy="43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73" name="Line 4"/>
            <p:cNvSpPr/>
            <p:nvPr/>
          </p:nvSpPr>
          <p:spPr>
            <a:xfrm flipV="1">
              <a:off x="2400" y="432"/>
              <a:ext cx="0" cy="432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74" name="Text Box 5"/>
            <p:cNvSpPr txBox="1"/>
            <p:nvPr/>
          </p:nvSpPr>
          <p:spPr>
            <a:xfrm>
              <a:off x="1664" y="392"/>
              <a:ext cx="672" cy="82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4000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……</a:t>
              </a:r>
              <a:endParaRPr lang="en-US" altLang="zh-CN" sz="4000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5" name="Text Box 6"/>
            <p:cNvSpPr txBox="1"/>
            <p:nvPr/>
          </p:nvSpPr>
          <p:spPr>
            <a:xfrm>
              <a:off x="1383" y="126"/>
              <a:ext cx="124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微命令序列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76" name="Rectangle 7"/>
            <p:cNvSpPr/>
            <p:nvPr/>
          </p:nvSpPr>
          <p:spPr>
            <a:xfrm>
              <a:off x="3024" y="864"/>
              <a:ext cx="672" cy="624"/>
            </a:xfrm>
            <a:prstGeom prst="rect">
              <a:avLst/>
            </a:prstGeom>
            <a:noFill/>
            <a:ln w="38100" cap="sq" cmpd="sng">
              <a:solidFill>
                <a:srgbClr val="FFFF99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译码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器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77" name="Line 8"/>
            <p:cNvSpPr/>
            <p:nvPr/>
          </p:nvSpPr>
          <p:spPr>
            <a:xfrm flipH="1">
              <a:off x="2592" y="960"/>
              <a:ext cx="43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78" name="Line 9"/>
            <p:cNvSpPr/>
            <p:nvPr/>
          </p:nvSpPr>
          <p:spPr>
            <a:xfrm flipH="1">
              <a:off x="2592" y="1344"/>
              <a:ext cx="43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79" name="Text Box 10"/>
            <p:cNvSpPr txBox="1"/>
            <p:nvPr/>
          </p:nvSpPr>
          <p:spPr>
            <a:xfrm>
              <a:off x="2718" y="1024"/>
              <a:ext cx="423" cy="336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eaVert"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…</a:t>
              </a:r>
              <a:endParaRPr lang="en-US" altLang="zh-CN" sz="32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0" name="Line 11"/>
            <p:cNvSpPr/>
            <p:nvPr/>
          </p:nvSpPr>
          <p:spPr>
            <a:xfrm>
              <a:off x="1008" y="1008"/>
              <a:ext cx="438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</p:spPr>
        </p:sp>
        <p:sp>
          <p:nvSpPr>
            <p:cNvPr id="7181" name="Line 12"/>
            <p:cNvSpPr/>
            <p:nvPr/>
          </p:nvSpPr>
          <p:spPr>
            <a:xfrm>
              <a:off x="1008" y="1200"/>
              <a:ext cx="43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</p:spPr>
        </p:sp>
        <p:sp>
          <p:nvSpPr>
            <p:cNvPr id="7182" name="Line 13"/>
            <p:cNvSpPr/>
            <p:nvPr/>
          </p:nvSpPr>
          <p:spPr>
            <a:xfrm>
              <a:off x="1008" y="1392"/>
              <a:ext cx="432" cy="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arrow" w="med" len="med"/>
            </a:ln>
          </p:spPr>
        </p:sp>
        <p:sp>
          <p:nvSpPr>
            <p:cNvPr id="7183" name="Text Box 14"/>
            <p:cNvSpPr txBox="1"/>
            <p:nvPr/>
          </p:nvSpPr>
          <p:spPr>
            <a:xfrm>
              <a:off x="204" y="853"/>
              <a:ext cx="79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I/O</a:t>
              </a: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状态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4" name="Text Box 15"/>
            <p:cNvSpPr txBox="1"/>
            <p:nvPr/>
          </p:nvSpPr>
          <p:spPr>
            <a:xfrm>
              <a:off x="-68" y="1044"/>
              <a:ext cx="115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控制台信息</a:t>
              </a:r>
              <a:endParaRPr lang="zh-CN" altLang="en-US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5" name="Line 16"/>
            <p:cNvSpPr/>
            <p:nvPr/>
          </p:nvSpPr>
          <p:spPr>
            <a:xfrm>
              <a:off x="1008" y="1392"/>
              <a:ext cx="0" cy="1200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sp>
        <p:sp>
          <p:nvSpPr>
            <p:cNvPr id="7186" name="Rectangle 17"/>
            <p:cNvSpPr/>
            <p:nvPr/>
          </p:nvSpPr>
          <p:spPr>
            <a:xfrm>
              <a:off x="192" y="2592"/>
              <a:ext cx="1248" cy="528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宋体" panose="02010600030101010101" pitchFamily="2" charset="-122"/>
                  <a:ea typeface="宋体" panose="02010600030101010101" pitchFamily="2" charset="-122"/>
                </a:rPr>
                <a:t>状态寄存器</a:t>
              </a:r>
              <a:endParaRPr lang="zh-CN" altLang="en-US" b="1" dirty="0"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PSW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7" name="Rectangle 18"/>
            <p:cNvSpPr/>
            <p:nvPr/>
          </p:nvSpPr>
          <p:spPr>
            <a:xfrm>
              <a:off x="1536" y="2592"/>
              <a:ext cx="1026" cy="528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时序系统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88" name="Line 19"/>
            <p:cNvSpPr/>
            <p:nvPr/>
          </p:nvSpPr>
          <p:spPr>
            <a:xfrm flipV="1">
              <a:off x="3120" y="1488"/>
              <a:ext cx="0" cy="1104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89" name="Line 20"/>
            <p:cNvSpPr/>
            <p:nvPr/>
          </p:nvSpPr>
          <p:spPr>
            <a:xfrm flipV="1">
              <a:off x="3600" y="1488"/>
              <a:ext cx="0" cy="1104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90" name="Rectangle 21"/>
            <p:cNvSpPr/>
            <p:nvPr/>
          </p:nvSpPr>
          <p:spPr>
            <a:xfrm>
              <a:off x="2832" y="2592"/>
              <a:ext cx="1440" cy="528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指令寄存器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IR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1" name="Rectangle 22"/>
            <p:cNvSpPr/>
            <p:nvPr/>
          </p:nvSpPr>
          <p:spPr>
            <a:xfrm>
              <a:off x="3840" y="864"/>
              <a:ext cx="1008" cy="624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地址形成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zh-CN" altLang="en-US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部件</a:t>
              </a:r>
              <a:endPara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2" name="Line 24"/>
            <p:cNvSpPr/>
            <p:nvPr/>
          </p:nvSpPr>
          <p:spPr>
            <a:xfrm flipV="1">
              <a:off x="4649" y="1480"/>
              <a:ext cx="0" cy="1104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arrow" w="med" len="med"/>
              <a:tailEnd type="arrow" w="med" len="med"/>
            </a:ln>
          </p:spPr>
        </p:sp>
        <p:sp>
          <p:nvSpPr>
            <p:cNvPr id="7193" name="Rectangle 25"/>
            <p:cNvSpPr/>
            <p:nvPr/>
          </p:nvSpPr>
          <p:spPr>
            <a:xfrm>
              <a:off x="4416" y="2592"/>
              <a:ext cx="1231" cy="528"/>
            </a:xfrm>
            <a:prstGeom prst="rect">
              <a:avLst/>
            </a:prstGeom>
            <a:noFill/>
            <a:ln w="38100" cap="sq" cmpd="sng">
              <a:solidFill>
                <a:srgbClr val="FFFF00"/>
              </a:solidFill>
              <a:prstDash val="solid"/>
              <a:miter/>
              <a:headEnd type="none" w="sm" len="sm"/>
              <a:tailEnd type="none" w="sm" len="sm"/>
            </a:ln>
          </p:spPr>
          <p:txBody>
            <a:bodyPr wrap="none" anchor="ctr" anchorCtr="0"/>
            <a:p>
              <a:pPr algn="ctr"/>
              <a:r>
                <a: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程序计数器</a:t>
              </a:r>
              <a:endPara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/>
              <a:r>
                <a:rPr lang="en-US" altLang="zh-CN" b="1" dirty="0">
                  <a:solidFill>
                    <a:srgbClr val="FFFF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PC</a:t>
              </a:r>
              <a:endParaRPr lang="en-US" altLang="zh-CN" b="1" dirty="0">
                <a:solidFill>
                  <a:srgbClr val="FFFF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194" name="Line 26"/>
            <p:cNvSpPr/>
            <p:nvPr/>
          </p:nvSpPr>
          <p:spPr>
            <a:xfrm flipV="1">
              <a:off x="4080" y="1488"/>
              <a:ext cx="0" cy="1104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sm" len="sm"/>
              <a:tailEnd type="arrow" w="med" len="med"/>
            </a:ln>
          </p:spPr>
        </p:sp>
        <p:sp>
          <p:nvSpPr>
            <p:cNvPr id="7195" name="Line 27"/>
            <p:cNvSpPr/>
            <p:nvPr/>
          </p:nvSpPr>
          <p:spPr>
            <a:xfrm>
              <a:off x="4848" y="1200"/>
              <a:ext cx="672" cy="0"/>
            </a:xfrm>
            <a:prstGeom prst="line">
              <a:avLst/>
            </a:prstGeom>
            <a:ln w="38100" cap="sq" cmpd="sng">
              <a:solidFill>
                <a:srgbClr val="FFFF00"/>
              </a:solidFill>
              <a:prstDash val="solid"/>
              <a:round/>
              <a:headEnd type="none" w="sm" len="sm"/>
              <a:tailEnd type="arrow" w="med" len="med"/>
            </a:ln>
          </p:spPr>
        </p:sp>
        <p:sp>
          <p:nvSpPr>
            <p:cNvPr id="7196" name="Text Box 28"/>
            <p:cNvSpPr txBox="1"/>
            <p:nvPr/>
          </p:nvSpPr>
          <p:spPr>
            <a:xfrm>
              <a:off x="4896" y="799"/>
              <a:ext cx="62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主存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97" name="Text Box 29"/>
            <p:cNvSpPr txBox="1"/>
            <p:nvPr/>
          </p:nvSpPr>
          <p:spPr>
            <a:xfrm>
              <a:off x="4896" y="1253"/>
              <a:ext cx="86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运算器</a:t>
              </a:r>
              <a:endPara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endParaRPr>
            </a:p>
          </p:txBody>
        </p:sp>
        <p:sp>
          <p:nvSpPr>
            <p:cNvPr id="7198" name="Line 30"/>
            <p:cNvSpPr/>
            <p:nvPr/>
          </p:nvSpPr>
          <p:spPr>
            <a:xfrm flipV="1">
              <a:off x="1920" y="1488"/>
              <a:ext cx="0" cy="1104"/>
            </a:xfrm>
            <a:prstGeom prst="line">
              <a:avLst/>
            </a:prstGeom>
            <a:ln w="38100" cap="sq" cmpd="sng">
              <a:solidFill>
                <a:schemeClr val="tx2"/>
              </a:solidFill>
              <a:prstDash val="solid"/>
              <a:round/>
              <a:headEnd type="none" w="med" len="med"/>
              <a:tailEnd type="arrow" w="med" len="med"/>
            </a:ln>
          </p:spPr>
        </p:sp>
        <p:sp>
          <p:nvSpPr>
            <p:cNvPr id="7199" name="Text Box 31"/>
            <p:cNvSpPr txBox="1"/>
            <p:nvPr/>
          </p:nvSpPr>
          <p:spPr>
            <a:xfrm>
              <a:off x="1392" y="1872"/>
              <a:ext cx="480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时序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信号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0" name="Text Box 32"/>
            <p:cNvSpPr txBox="1"/>
            <p:nvPr/>
          </p:nvSpPr>
          <p:spPr>
            <a:xfrm>
              <a:off x="2400" y="1872"/>
              <a:ext cx="624" cy="212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操作码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1" name="Text Box 33"/>
            <p:cNvSpPr txBox="1"/>
            <p:nvPr/>
          </p:nvSpPr>
          <p:spPr>
            <a:xfrm>
              <a:off x="3120" y="1872"/>
              <a:ext cx="480" cy="366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</a:pPr>
              <a:r>
                <a:rPr lang="zh-CN" altLang="en-US" sz="20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寻址方式</a:t>
              </a:r>
              <a:endPara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202" name="Text Box 34"/>
            <p:cNvSpPr txBox="1"/>
            <p:nvPr/>
          </p:nvSpPr>
          <p:spPr>
            <a:xfrm>
              <a:off x="1920" y="3456"/>
              <a:ext cx="2304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t" anchorCtr="0">
              <a:spAutoFit/>
            </a:bodyPr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组合逻辑原理图</a:t>
              </a:r>
              <a:endPara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9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6260" name="Text Box 4"/>
          <p:cNvSpPr txBox="1"/>
          <p:nvPr/>
        </p:nvSpPr>
        <p:spPr>
          <a:xfrm>
            <a:off x="-228600" y="144463"/>
            <a:ext cx="4572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）转移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-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返回指令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1" name="Text Box 5"/>
          <p:cNvSpPr txBox="1"/>
          <p:nvPr/>
        </p:nvSpPr>
        <p:spPr>
          <a:xfrm>
            <a:off x="-34925" y="2406650"/>
            <a:ext cx="15113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无条件转移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2" name="AutoShape 6"/>
          <p:cNvSpPr/>
          <p:nvPr/>
        </p:nvSpPr>
        <p:spPr>
          <a:xfrm>
            <a:off x="1295400" y="1046163"/>
            <a:ext cx="323850" cy="4038600"/>
          </a:xfrm>
          <a:prstGeom prst="leftBrace">
            <a:avLst>
              <a:gd name="adj1" fmla="val 103863"/>
              <a:gd name="adj2" fmla="val 50000"/>
            </a:avLst>
          </a:prstGeom>
          <a:noFill/>
          <a:ln w="38100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6263" name="Text Box 7"/>
          <p:cNvSpPr txBox="1"/>
          <p:nvPr/>
        </p:nvSpPr>
        <p:spPr>
          <a:xfrm>
            <a:off x="1600200" y="762000"/>
            <a:ext cx="12192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SKP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4" name="Text Box 8"/>
          <p:cNvSpPr txBox="1"/>
          <p:nvPr/>
        </p:nvSpPr>
        <p:spPr>
          <a:xfrm>
            <a:off x="1600200" y="1376363"/>
            <a:ext cx="668338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5" name="Text Box 9"/>
          <p:cNvSpPr txBox="1"/>
          <p:nvPr/>
        </p:nvSpPr>
        <p:spPr>
          <a:xfrm>
            <a:off x="1295400" y="2049463"/>
            <a:ext cx="1219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6" name="Text Box 10"/>
          <p:cNvSpPr txBox="1"/>
          <p:nvPr/>
        </p:nvSpPr>
        <p:spPr>
          <a:xfrm>
            <a:off x="1295400" y="27051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R)+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7" name="Text Box 11"/>
          <p:cNvSpPr txBox="1"/>
          <p:nvPr/>
        </p:nvSpPr>
        <p:spPr>
          <a:xfrm>
            <a:off x="2590800" y="2705100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指示从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取转移地址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修改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8" name="Text Box 12"/>
          <p:cNvSpPr txBox="1"/>
          <p:nvPr/>
        </p:nvSpPr>
        <p:spPr>
          <a:xfrm>
            <a:off x="1219200" y="338613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SP)+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69" name="Text Box 13"/>
          <p:cNvSpPr txBox="1"/>
          <p:nvPr/>
        </p:nvSpPr>
        <p:spPr>
          <a:xfrm>
            <a:off x="1447800" y="428942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X(PC)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0" name="Text Box 14"/>
          <p:cNvSpPr txBox="1"/>
          <p:nvPr/>
        </p:nvSpPr>
        <p:spPr>
          <a:xfrm>
            <a:off x="2590800" y="762000"/>
            <a:ext cx="4724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执行再下条指令。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1" name="Text Box 15"/>
          <p:cNvSpPr txBox="1"/>
          <p:nvPr/>
        </p:nvSpPr>
        <p:spPr>
          <a:xfrm>
            <a:off x="2590800" y="1376363"/>
            <a:ext cx="47244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从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取转移地址。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2" name="Text Box 16"/>
          <p:cNvSpPr txBox="1"/>
          <p:nvPr/>
        </p:nvSpPr>
        <p:spPr>
          <a:xfrm>
            <a:off x="2590800" y="2049463"/>
            <a:ext cx="5715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指示从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取转移地址。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3" name="Text Box 17"/>
          <p:cNvSpPr txBox="1"/>
          <p:nvPr/>
        </p:nvSpPr>
        <p:spPr>
          <a:xfrm>
            <a:off x="2590800" y="3395663"/>
            <a:ext cx="5791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从堆栈取返回地址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,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修改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SP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4" name="Text Box 18"/>
          <p:cNvSpPr txBox="1"/>
          <p:nvPr/>
        </p:nvSpPr>
        <p:spPr>
          <a:xfrm>
            <a:off x="2590800" y="4292600"/>
            <a:ext cx="6705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以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內容为基准转移。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6275" name="Text Box 19"/>
          <p:cNvSpPr txBox="1"/>
          <p:nvPr/>
        </p:nvSpPr>
        <p:spPr>
          <a:xfrm>
            <a:off x="7315200" y="3397250"/>
            <a:ext cx="1828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RST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962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962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9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3" dur="500"/>
                                        <p:tgtEl>
                                          <p:spTgt spid="96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8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3" dur="500"/>
                                        <p:tgtEl>
                                          <p:spTgt spid="96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8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3" dur="500"/>
                                        <p:tgtEl>
                                          <p:spTgt spid="96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8" dur="500"/>
                                        <p:tgtEl>
                                          <p:spTgt spid="96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63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8" dur="500"/>
                                        <p:tgtEl>
                                          <p:spTgt spid="96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3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8" dur="500"/>
                                        <p:tgtEl>
                                          <p:spTgt spid="96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3" dur="500"/>
                                        <p:tgtEl>
                                          <p:spTgt spid="96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8" dur="500"/>
                                        <p:tgtEl>
                                          <p:spTgt spid="96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60" grpId="0"/>
      <p:bldP spid="96261" grpId="0"/>
      <p:bldP spid="96262" grpId="0" animBg="1"/>
      <p:bldP spid="96263" grpId="0"/>
      <p:bldP spid="96264" grpId="0"/>
      <p:bldP spid="96265" grpId="0"/>
      <p:bldP spid="96266" grpId="0"/>
      <p:bldP spid="96267" grpId="0"/>
      <p:bldP spid="96268" grpId="0"/>
      <p:bldP spid="96269" grpId="0"/>
      <p:bldP spid="96270" grpId="0"/>
      <p:bldP spid="96271" grpId="0"/>
      <p:bldP spid="96272" grpId="0"/>
      <p:bldP spid="96273" grpId="0"/>
      <p:bldP spid="96274" grpId="0"/>
      <p:bldP spid="9627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53251" name="Text Box 3"/>
          <p:cNvSpPr txBox="1"/>
          <p:nvPr/>
        </p:nvSpPr>
        <p:spPr>
          <a:xfrm>
            <a:off x="3200400" y="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252" name="Group 4"/>
          <p:cNvGrpSpPr/>
          <p:nvPr/>
        </p:nvGrpSpPr>
        <p:grpSpPr>
          <a:xfrm>
            <a:off x="4191000" y="76200"/>
            <a:ext cx="3200400" cy="482600"/>
            <a:chOff x="960" y="480"/>
            <a:chExt cx="2016" cy="304"/>
          </a:xfrm>
        </p:grpSpPr>
        <p:sp>
          <p:nvSpPr>
            <p:cNvPr id="27652" name="Text Box 5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53" name="Line 6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255" name="Text Box 7"/>
          <p:cNvSpPr txBox="1"/>
          <p:nvPr/>
        </p:nvSpPr>
        <p:spPr>
          <a:xfrm>
            <a:off x="0" y="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56" name="Text Box 8"/>
          <p:cNvSpPr txBox="1"/>
          <p:nvPr/>
        </p:nvSpPr>
        <p:spPr>
          <a:xfrm>
            <a:off x="971550" y="0"/>
            <a:ext cx="1905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JMP R0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258" name="Group 10"/>
          <p:cNvGrpSpPr/>
          <p:nvPr/>
        </p:nvGrpSpPr>
        <p:grpSpPr>
          <a:xfrm>
            <a:off x="4191000" y="2613025"/>
            <a:ext cx="2819400" cy="482600"/>
            <a:chOff x="2592" y="864"/>
            <a:chExt cx="1776" cy="304"/>
          </a:xfrm>
        </p:grpSpPr>
        <p:sp>
          <p:nvSpPr>
            <p:cNvPr id="27657" name="Text Box 11"/>
            <p:cNvSpPr txBox="1"/>
            <p:nvPr/>
          </p:nvSpPr>
          <p:spPr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SP+1    SP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58" name="Line 12"/>
            <p:cNvSpPr/>
            <p:nvPr/>
          </p:nvSpPr>
          <p:spPr>
            <a:xfrm>
              <a:off x="3216" y="100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261" name="Text Box 13"/>
          <p:cNvSpPr txBox="1"/>
          <p:nvPr/>
        </p:nvSpPr>
        <p:spPr>
          <a:xfrm>
            <a:off x="5943600" y="620713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263" name="Group 15"/>
          <p:cNvGrpSpPr/>
          <p:nvPr/>
        </p:nvGrpSpPr>
        <p:grpSpPr>
          <a:xfrm>
            <a:off x="4191000" y="3141663"/>
            <a:ext cx="3200400" cy="482600"/>
            <a:chOff x="1392" y="2880"/>
            <a:chExt cx="2016" cy="304"/>
          </a:xfrm>
        </p:grpSpPr>
        <p:sp>
          <p:nvSpPr>
            <p:cNvPr id="27661" name="Text Box 16"/>
            <p:cNvSpPr txBox="1"/>
            <p:nvPr/>
          </p:nvSpPr>
          <p:spPr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MDR 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62" name="Line 17"/>
            <p:cNvSpPr/>
            <p:nvPr/>
          </p:nvSpPr>
          <p:spPr>
            <a:xfrm>
              <a:off x="1680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7663" name="Line 18"/>
            <p:cNvSpPr/>
            <p:nvPr/>
          </p:nvSpPr>
          <p:spPr>
            <a:xfrm>
              <a:off x="2544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267" name="Text Box 19"/>
          <p:cNvSpPr txBox="1"/>
          <p:nvPr/>
        </p:nvSpPr>
        <p:spPr>
          <a:xfrm>
            <a:off x="3200400" y="53181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268" name="Text Box 20"/>
          <p:cNvSpPr txBox="1"/>
          <p:nvPr/>
        </p:nvSpPr>
        <p:spPr>
          <a:xfrm>
            <a:off x="3200400" y="2536825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12" name="Group 64"/>
          <p:cNvGrpSpPr/>
          <p:nvPr/>
        </p:nvGrpSpPr>
        <p:grpSpPr>
          <a:xfrm>
            <a:off x="4191000" y="2082800"/>
            <a:ext cx="2743200" cy="482600"/>
            <a:chOff x="3120" y="1104"/>
            <a:chExt cx="1728" cy="304"/>
          </a:xfrm>
        </p:grpSpPr>
        <p:sp>
          <p:nvSpPr>
            <p:cNvPr id="27667" name="Text Box 22"/>
            <p:cNvSpPr txBox="1"/>
            <p:nvPr/>
          </p:nvSpPr>
          <p:spPr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68" name="Line 23"/>
            <p:cNvSpPr/>
            <p:nvPr/>
          </p:nvSpPr>
          <p:spPr>
            <a:xfrm>
              <a:off x="3504" y="124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272" name="Text Box 24"/>
          <p:cNvSpPr txBox="1"/>
          <p:nvPr/>
        </p:nvSpPr>
        <p:spPr>
          <a:xfrm>
            <a:off x="3200400" y="30654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273" name="Group 25"/>
          <p:cNvGrpSpPr/>
          <p:nvPr/>
        </p:nvGrpSpPr>
        <p:grpSpPr>
          <a:xfrm>
            <a:off x="4191000" y="620713"/>
            <a:ext cx="3200400" cy="482600"/>
            <a:chOff x="3360" y="1680"/>
            <a:chExt cx="2016" cy="304"/>
          </a:xfrm>
        </p:grpSpPr>
        <p:sp>
          <p:nvSpPr>
            <p:cNvPr id="27671" name="Text Box 26"/>
            <p:cNvSpPr txBox="1"/>
            <p:nvPr/>
          </p:nvSpPr>
          <p:spPr>
            <a:xfrm>
              <a:off x="3360" y="16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R0 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72" name="Line 27"/>
            <p:cNvSpPr/>
            <p:nvPr/>
          </p:nvSpPr>
          <p:spPr>
            <a:xfrm>
              <a:off x="3744" y="18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3276" name="Group 28"/>
          <p:cNvGrpSpPr/>
          <p:nvPr/>
        </p:nvGrpSpPr>
        <p:grpSpPr>
          <a:xfrm>
            <a:off x="5943600" y="76200"/>
            <a:ext cx="3200400" cy="482600"/>
            <a:chOff x="960" y="768"/>
            <a:chExt cx="2016" cy="304"/>
          </a:xfrm>
        </p:grpSpPr>
        <p:sp>
          <p:nvSpPr>
            <p:cNvPr id="27674" name="Text Box 29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75" name="Line 30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02" name="Text Box 54"/>
          <p:cNvSpPr txBox="1"/>
          <p:nvPr/>
        </p:nvSpPr>
        <p:spPr>
          <a:xfrm>
            <a:off x="0" y="14779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03" name="Text Box 55"/>
          <p:cNvSpPr txBox="1"/>
          <p:nvPr/>
        </p:nvSpPr>
        <p:spPr>
          <a:xfrm>
            <a:off x="990600" y="1477963"/>
            <a:ext cx="3429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RST (SP)+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04" name="Text Box 56"/>
          <p:cNvSpPr txBox="1"/>
          <p:nvPr/>
        </p:nvSpPr>
        <p:spPr>
          <a:xfrm>
            <a:off x="3200400" y="147796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05" name="Group 57"/>
          <p:cNvGrpSpPr/>
          <p:nvPr/>
        </p:nvGrpSpPr>
        <p:grpSpPr>
          <a:xfrm>
            <a:off x="4191000" y="1554163"/>
            <a:ext cx="3200400" cy="482600"/>
            <a:chOff x="960" y="480"/>
            <a:chExt cx="2016" cy="304"/>
          </a:xfrm>
        </p:grpSpPr>
        <p:sp>
          <p:nvSpPr>
            <p:cNvPr id="27680" name="Text Box 58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81" name="Line 59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3308" name="Group 60"/>
          <p:cNvGrpSpPr/>
          <p:nvPr/>
        </p:nvGrpSpPr>
        <p:grpSpPr>
          <a:xfrm>
            <a:off x="5943600" y="1554163"/>
            <a:ext cx="3200400" cy="482600"/>
            <a:chOff x="960" y="768"/>
            <a:chExt cx="2016" cy="304"/>
          </a:xfrm>
        </p:grpSpPr>
        <p:sp>
          <p:nvSpPr>
            <p:cNvPr id="27683" name="Text Box 61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84" name="Line 62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11" name="Text Box 63"/>
          <p:cNvSpPr txBox="1"/>
          <p:nvPr/>
        </p:nvSpPr>
        <p:spPr>
          <a:xfrm>
            <a:off x="3200400" y="200660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13" name="Text Box 65"/>
          <p:cNvSpPr txBox="1"/>
          <p:nvPr/>
        </p:nvSpPr>
        <p:spPr>
          <a:xfrm>
            <a:off x="7086600" y="3141663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14" name="Text Box 66"/>
          <p:cNvSpPr txBox="1"/>
          <p:nvPr/>
        </p:nvSpPr>
        <p:spPr>
          <a:xfrm>
            <a:off x="0" y="38544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15" name="Text Box 67"/>
          <p:cNvSpPr txBox="1"/>
          <p:nvPr/>
        </p:nvSpPr>
        <p:spPr>
          <a:xfrm>
            <a:off x="990600" y="3854450"/>
            <a:ext cx="3733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JMP X(PC)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3316" name="Text Box 68"/>
          <p:cNvSpPr txBox="1"/>
          <p:nvPr/>
        </p:nvSpPr>
        <p:spPr>
          <a:xfrm>
            <a:off x="3200400" y="38544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17" name="Group 69"/>
          <p:cNvGrpSpPr/>
          <p:nvPr/>
        </p:nvGrpSpPr>
        <p:grpSpPr>
          <a:xfrm>
            <a:off x="4191000" y="3930650"/>
            <a:ext cx="3200400" cy="482600"/>
            <a:chOff x="960" y="480"/>
            <a:chExt cx="2016" cy="304"/>
          </a:xfrm>
        </p:grpSpPr>
        <p:sp>
          <p:nvSpPr>
            <p:cNvPr id="27691" name="Text Box 70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92" name="Line 71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3320" name="Group 72"/>
          <p:cNvGrpSpPr/>
          <p:nvPr/>
        </p:nvGrpSpPr>
        <p:grpSpPr>
          <a:xfrm>
            <a:off x="5943600" y="3930650"/>
            <a:ext cx="3200400" cy="482600"/>
            <a:chOff x="960" y="768"/>
            <a:chExt cx="2016" cy="304"/>
          </a:xfrm>
        </p:grpSpPr>
        <p:sp>
          <p:nvSpPr>
            <p:cNvPr id="27694" name="Text Box 73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95" name="Line 74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23" name="Text Box 75"/>
          <p:cNvSpPr txBox="1"/>
          <p:nvPr/>
        </p:nvSpPr>
        <p:spPr>
          <a:xfrm>
            <a:off x="3200400" y="4383088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24" name="Group 76"/>
          <p:cNvGrpSpPr/>
          <p:nvPr/>
        </p:nvGrpSpPr>
        <p:grpSpPr>
          <a:xfrm>
            <a:off x="4191000" y="4459288"/>
            <a:ext cx="2743200" cy="482600"/>
            <a:chOff x="3120" y="1104"/>
            <a:chExt cx="1728" cy="304"/>
          </a:xfrm>
        </p:grpSpPr>
        <p:sp>
          <p:nvSpPr>
            <p:cNvPr id="27698" name="Text Box 77"/>
            <p:cNvSpPr txBox="1"/>
            <p:nvPr/>
          </p:nvSpPr>
          <p:spPr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699" name="Line 78"/>
            <p:cNvSpPr/>
            <p:nvPr/>
          </p:nvSpPr>
          <p:spPr>
            <a:xfrm>
              <a:off x="3504" y="124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27" name="Text Box 79"/>
          <p:cNvSpPr txBox="1"/>
          <p:nvPr/>
        </p:nvSpPr>
        <p:spPr>
          <a:xfrm>
            <a:off x="3200400" y="4913313"/>
            <a:ext cx="152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28" name="Group 80"/>
          <p:cNvGrpSpPr/>
          <p:nvPr/>
        </p:nvGrpSpPr>
        <p:grpSpPr>
          <a:xfrm>
            <a:off x="4191000" y="4989513"/>
            <a:ext cx="3200400" cy="482600"/>
            <a:chOff x="1392" y="2880"/>
            <a:chExt cx="2016" cy="304"/>
          </a:xfrm>
        </p:grpSpPr>
        <p:sp>
          <p:nvSpPr>
            <p:cNvPr id="27702" name="Text Box 81"/>
            <p:cNvSpPr txBox="1"/>
            <p:nvPr/>
          </p:nvSpPr>
          <p:spPr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MDR    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703" name="Line 82"/>
            <p:cNvSpPr/>
            <p:nvPr/>
          </p:nvSpPr>
          <p:spPr>
            <a:xfrm>
              <a:off x="1680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7704" name="Line 83"/>
            <p:cNvSpPr/>
            <p:nvPr/>
          </p:nvSpPr>
          <p:spPr>
            <a:xfrm>
              <a:off x="2544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32" name="Line 84"/>
          <p:cNvSpPr/>
          <p:nvPr/>
        </p:nvSpPr>
        <p:spPr>
          <a:xfrm flipV="1">
            <a:off x="7010400" y="4989513"/>
            <a:ext cx="457200" cy="228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53333" name="Text Box 85"/>
          <p:cNvSpPr txBox="1"/>
          <p:nvPr/>
        </p:nvSpPr>
        <p:spPr>
          <a:xfrm>
            <a:off x="7391400" y="4611688"/>
            <a:ext cx="1371600" cy="519112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位移量</a:t>
            </a:r>
            <a:endParaRPr lang="zh-CN" altLang="en-US" sz="28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3334" name="Text Box 86"/>
          <p:cNvSpPr txBox="1"/>
          <p:nvPr/>
        </p:nvSpPr>
        <p:spPr>
          <a:xfrm>
            <a:off x="3200400" y="54419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3335" name="Group 87"/>
          <p:cNvGrpSpPr/>
          <p:nvPr/>
        </p:nvGrpSpPr>
        <p:grpSpPr>
          <a:xfrm>
            <a:off x="4191000" y="5518150"/>
            <a:ext cx="2819400" cy="482600"/>
            <a:chOff x="2592" y="864"/>
            <a:chExt cx="1776" cy="304"/>
          </a:xfrm>
        </p:grpSpPr>
        <p:sp>
          <p:nvSpPr>
            <p:cNvPr id="27709" name="Text Box 88"/>
            <p:cNvSpPr txBox="1"/>
            <p:nvPr/>
          </p:nvSpPr>
          <p:spPr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PC+C 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7710" name="Line 89"/>
            <p:cNvSpPr/>
            <p:nvPr/>
          </p:nvSpPr>
          <p:spPr>
            <a:xfrm>
              <a:off x="3216" y="100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3338" name="Text Box 90"/>
          <p:cNvSpPr txBox="1"/>
          <p:nvPr/>
        </p:nvSpPr>
        <p:spPr>
          <a:xfrm>
            <a:off x="6400800" y="5518150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3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3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3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3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3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3261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53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3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3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3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3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3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3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3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3313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5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5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5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5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500"/>
                                        <p:tgtEl>
                                          <p:spTgt spid="5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5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5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2" dur="500"/>
                                        <p:tgtEl>
                                          <p:spTgt spid="5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5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500"/>
                                        <p:tgtEl>
                                          <p:spTgt spid="53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500"/>
                            </p:stCondLst>
                            <p:childTnLst>
                              <p:par>
                                <p:cTn id="1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6" dur="500"/>
                                        <p:tgtEl>
                                          <p:spTgt spid="53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00"/>
                                        <p:tgtEl>
                                          <p:spTgt spid="5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5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1" dur="500"/>
                                        <p:tgtEl>
                                          <p:spTgt spid="53338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251" grpId="0"/>
      <p:bldP spid="53255" grpId="0"/>
      <p:bldP spid="53256" grpId="0"/>
      <p:bldP spid="53261" grpId="0" build="p"/>
      <p:bldP spid="53267" grpId="0"/>
      <p:bldP spid="53268" grpId="0"/>
      <p:bldP spid="53272" grpId="0"/>
      <p:bldP spid="53302" grpId="0"/>
      <p:bldP spid="53303" grpId="0"/>
      <p:bldP spid="53304" grpId="0"/>
      <p:bldP spid="53311" grpId="0"/>
      <p:bldP spid="53313" grpId="0" build="p"/>
      <p:bldP spid="53314" grpId="0"/>
      <p:bldP spid="53315" grpId="0"/>
      <p:bldP spid="53316" grpId="0"/>
      <p:bldP spid="53323" grpId="0"/>
      <p:bldP spid="53327" grpId="0"/>
      <p:bldP spid="53333" grpId="0"/>
      <p:bldP spid="53334" grpId="0"/>
      <p:bldP spid="53338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grpSp>
        <p:nvGrpSpPr>
          <p:cNvPr id="54280" name="Group 8"/>
          <p:cNvGrpSpPr/>
          <p:nvPr/>
        </p:nvGrpSpPr>
        <p:grpSpPr>
          <a:xfrm>
            <a:off x="4343400" y="4794250"/>
            <a:ext cx="2819400" cy="482600"/>
            <a:chOff x="2592" y="864"/>
            <a:chExt cx="1776" cy="304"/>
          </a:xfrm>
        </p:grpSpPr>
        <p:sp>
          <p:nvSpPr>
            <p:cNvPr id="28675" name="Text Box 9"/>
            <p:cNvSpPr txBox="1"/>
            <p:nvPr/>
          </p:nvSpPr>
          <p:spPr>
            <a:xfrm>
              <a:off x="2592" y="864"/>
              <a:ext cx="177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SP-1    SP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76" name="Line 10"/>
            <p:cNvSpPr/>
            <p:nvPr/>
          </p:nvSpPr>
          <p:spPr>
            <a:xfrm>
              <a:off x="3216" y="100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4349" name="Group 77"/>
          <p:cNvGrpSpPr/>
          <p:nvPr/>
        </p:nvGrpSpPr>
        <p:grpSpPr>
          <a:xfrm>
            <a:off x="4343400" y="5708650"/>
            <a:ext cx="2438400" cy="482600"/>
            <a:chOff x="288" y="2544"/>
            <a:chExt cx="1536" cy="304"/>
          </a:xfrm>
        </p:grpSpPr>
        <p:sp>
          <p:nvSpPr>
            <p:cNvPr id="28678" name="Text Box 13"/>
            <p:cNvSpPr txBox="1"/>
            <p:nvPr/>
          </p:nvSpPr>
          <p:spPr>
            <a:xfrm>
              <a:off x="288" y="2544"/>
              <a:ext cx="153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MDR    M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79" name="Line 14"/>
            <p:cNvSpPr/>
            <p:nvPr/>
          </p:nvSpPr>
          <p:spPr>
            <a:xfrm>
              <a:off x="816" y="268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289" name="Text Box 17"/>
          <p:cNvSpPr txBox="1"/>
          <p:nvPr/>
        </p:nvSpPr>
        <p:spPr>
          <a:xfrm>
            <a:off x="3124200" y="42608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290" name="Group 18"/>
          <p:cNvGrpSpPr/>
          <p:nvPr/>
        </p:nvGrpSpPr>
        <p:grpSpPr>
          <a:xfrm>
            <a:off x="4343400" y="5251450"/>
            <a:ext cx="2743200" cy="482600"/>
            <a:chOff x="3120" y="1104"/>
            <a:chExt cx="1728" cy="304"/>
          </a:xfrm>
        </p:grpSpPr>
        <p:sp>
          <p:nvSpPr>
            <p:cNvPr id="28682" name="Text Box 19"/>
            <p:cNvSpPr txBox="1"/>
            <p:nvPr/>
          </p:nvSpPr>
          <p:spPr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    MDR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83" name="Line 20"/>
            <p:cNvSpPr/>
            <p:nvPr/>
          </p:nvSpPr>
          <p:spPr>
            <a:xfrm>
              <a:off x="3504" y="124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06" name="Text Box 34"/>
          <p:cNvSpPr txBox="1"/>
          <p:nvPr/>
        </p:nvSpPr>
        <p:spPr>
          <a:xfrm>
            <a:off x="0" y="2327275"/>
            <a:ext cx="9144000" cy="1019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形成子程序入口；在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ET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保存返回地址，并转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 algn="just">
              <a:lnSpc>
                <a:spcPct val="7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子程序入口。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16" name="Text Box 44"/>
          <p:cNvSpPr txBox="1"/>
          <p:nvPr/>
        </p:nvSpPr>
        <p:spPr>
          <a:xfrm>
            <a:off x="3124200" y="38036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ST0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17" name="Text Box 45"/>
          <p:cNvSpPr txBox="1"/>
          <p:nvPr/>
        </p:nvSpPr>
        <p:spPr>
          <a:xfrm>
            <a:off x="6324600" y="4794250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18" name="Text Box 46"/>
          <p:cNvSpPr txBox="1"/>
          <p:nvPr/>
        </p:nvSpPr>
        <p:spPr>
          <a:xfrm>
            <a:off x="0" y="33464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例：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19" name="Text Box 47"/>
          <p:cNvSpPr txBox="1"/>
          <p:nvPr/>
        </p:nvSpPr>
        <p:spPr>
          <a:xfrm>
            <a:off x="762000" y="3346450"/>
            <a:ext cx="2514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JSR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）；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20" name="Text Box 48"/>
          <p:cNvSpPr txBox="1"/>
          <p:nvPr/>
        </p:nvSpPr>
        <p:spPr>
          <a:xfrm>
            <a:off x="3124200" y="33464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FT0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321" name="Group 49"/>
          <p:cNvGrpSpPr/>
          <p:nvPr/>
        </p:nvGrpSpPr>
        <p:grpSpPr>
          <a:xfrm>
            <a:off x="4343400" y="3422650"/>
            <a:ext cx="3200400" cy="482600"/>
            <a:chOff x="960" y="480"/>
            <a:chExt cx="2016" cy="304"/>
          </a:xfrm>
        </p:grpSpPr>
        <p:sp>
          <p:nvSpPr>
            <p:cNvPr id="28691" name="Text Box 50"/>
            <p:cNvSpPr txBox="1"/>
            <p:nvPr/>
          </p:nvSpPr>
          <p:spPr>
            <a:xfrm>
              <a:off x="960" y="4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IR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，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92" name="Line 51"/>
            <p:cNvSpPr/>
            <p:nvPr/>
          </p:nvSpPr>
          <p:spPr>
            <a:xfrm>
              <a:off x="1248" y="6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grpSp>
        <p:nvGrpSpPr>
          <p:cNvPr id="54324" name="Group 52"/>
          <p:cNvGrpSpPr/>
          <p:nvPr/>
        </p:nvGrpSpPr>
        <p:grpSpPr>
          <a:xfrm>
            <a:off x="6248400" y="3422650"/>
            <a:ext cx="3200400" cy="482600"/>
            <a:chOff x="960" y="768"/>
            <a:chExt cx="2016" cy="304"/>
          </a:xfrm>
        </p:grpSpPr>
        <p:sp>
          <p:nvSpPr>
            <p:cNvPr id="28694" name="Text Box 53"/>
            <p:cNvSpPr txBox="1"/>
            <p:nvPr/>
          </p:nvSpPr>
          <p:spPr>
            <a:xfrm>
              <a:off x="960" y="768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PC+1   PC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95" name="Line 54"/>
            <p:cNvSpPr/>
            <p:nvPr/>
          </p:nvSpPr>
          <p:spPr>
            <a:xfrm>
              <a:off x="1536" y="912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27" name="Text Box 55"/>
          <p:cNvSpPr txBox="1"/>
          <p:nvPr/>
        </p:nvSpPr>
        <p:spPr>
          <a:xfrm>
            <a:off x="3124200" y="47180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ET0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328" name="Group 56"/>
          <p:cNvGrpSpPr/>
          <p:nvPr/>
        </p:nvGrpSpPr>
        <p:grpSpPr>
          <a:xfrm>
            <a:off x="4343400" y="3879850"/>
            <a:ext cx="2743200" cy="482600"/>
            <a:chOff x="3120" y="1104"/>
            <a:chExt cx="1728" cy="304"/>
          </a:xfrm>
        </p:grpSpPr>
        <p:sp>
          <p:nvSpPr>
            <p:cNvPr id="28698" name="Text Box 57"/>
            <p:cNvSpPr txBox="1"/>
            <p:nvPr/>
          </p:nvSpPr>
          <p:spPr>
            <a:xfrm>
              <a:off x="3120" y="1104"/>
              <a:ext cx="1728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R2    MAR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699" name="Line 58"/>
            <p:cNvSpPr/>
            <p:nvPr/>
          </p:nvSpPr>
          <p:spPr>
            <a:xfrm>
              <a:off x="3504" y="1248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31" name="Text Box 59"/>
          <p:cNvSpPr txBox="1"/>
          <p:nvPr/>
        </p:nvSpPr>
        <p:spPr>
          <a:xfrm>
            <a:off x="3124200" y="51752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ET1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332" name="Group 60"/>
          <p:cNvGrpSpPr/>
          <p:nvPr/>
        </p:nvGrpSpPr>
        <p:grpSpPr>
          <a:xfrm>
            <a:off x="4343400" y="4337050"/>
            <a:ext cx="3200400" cy="482600"/>
            <a:chOff x="1392" y="2880"/>
            <a:chExt cx="2016" cy="304"/>
          </a:xfrm>
        </p:grpSpPr>
        <p:sp>
          <p:nvSpPr>
            <p:cNvPr id="28702" name="Text Box 61"/>
            <p:cNvSpPr txBox="1"/>
            <p:nvPr/>
          </p:nvSpPr>
          <p:spPr>
            <a:xfrm>
              <a:off x="1392" y="2880"/>
              <a:ext cx="201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M    MDR    C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3" name="Line 62"/>
            <p:cNvSpPr/>
            <p:nvPr/>
          </p:nvSpPr>
          <p:spPr>
            <a:xfrm>
              <a:off x="1680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8704" name="Line 63"/>
            <p:cNvSpPr/>
            <p:nvPr/>
          </p:nvSpPr>
          <p:spPr>
            <a:xfrm>
              <a:off x="2544" y="3024"/>
              <a:ext cx="336" cy="0"/>
            </a:xfrm>
            <a:prstGeom prst="line">
              <a:avLst/>
            </a:prstGeom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36" name="Line 64"/>
          <p:cNvSpPr/>
          <p:nvPr/>
        </p:nvSpPr>
        <p:spPr>
          <a:xfrm flipV="1">
            <a:off x="7162800" y="4260850"/>
            <a:ext cx="457200" cy="22860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arrow" w="med" len="med"/>
            <a:tailEnd type="none" w="sm" len="sm"/>
          </a:ln>
        </p:spPr>
      </p:sp>
      <p:sp>
        <p:nvSpPr>
          <p:cNvPr id="54337" name="Text Box 65"/>
          <p:cNvSpPr txBox="1"/>
          <p:nvPr/>
        </p:nvSpPr>
        <p:spPr>
          <a:xfrm>
            <a:off x="7543800" y="3848100"/>
            <a:ext cx="1420813" cy="946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子程序入口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54352" name="Group 80"/>
          <p:cNvGrpSpPr/>
          <p:nvPr/>
        </p:nvGrpSpPr>
        <p:grpSpPr>
          <a:xfrm>
            <a:off x="4343400" y="6165850"/>
            <a:ext cx="2438400" cy="482600"/>
            <a:chOff x="2976" y="2736"/>
            <a:chExt cx="1536" cy="304"/>
          </a:xfrm>
        </p:grpSpPr>
        <p:sp>
          <p:nvSpPr>
            <p:cNvPr id="28708" name="Text Box 68"/>
            <p:cNvSpPr txBox="1"/>
            <p:nvPr/>
          </p:nvSpPr>
          <p:spPr>
            <a:xfrm>
              <a:off x="2976" y="2736"/>
              <a:ext cx="1536" cy="304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lnSpc>
                  <a:spcPct val="80000"/>
                </a:lnSpc>
                <a:spcBef>
                  <a:spcPct val="50000"/>
                </a:spcBef>
              </a:pPr>
              <a:r>
                <a:rPr lang="en-US" altLang="zh-CN" sz="3200" b="1" dirty="0">
                  <a:solidFill>
                    <a:schemeClr val="accent1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    PC</a:t>
              </a:r>
              <a:endPara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09" name="Line 69"/>
            <p:cNvSpPr/>
            <p:nvPr/>
          </p:nvSpPr>
          <p:spPr>
            <a:xfrm>
              <a:off x="3264" y="2880"/>
              <a:ext cx="336" cy="0"/>
            </a:xfrm>
            <a:prstGeom prst="line">
              <a:avLst/>
            </a:prstGeom>
            <a:ln w="28575" cap="sq" cmpd="sng">
              <a:solidFill>
                <a:schemeClr val="accent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42" name="Text Box 70"/>
          <p:cNvSpPr txBox="1"/>
          <p:nvPr/>
        </p:nvSpPr>
        <p:spPr>
          <a:xfrm>
            <a:off x="5791200" y="6165850"/>
            <a:ext cx="1600200" cy="4826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</a:t>
            </a: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endParaRPr lang="en-US" altLang="zh-CN" sz="3200" b="1" dirty="0">
              <a:solidFill>
                <a:schemeClr val="accent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44" name="AutoShape 72"/>
          <p:cNvSpPr/>
          <p:nvPr/>
        </p:nvSpPr>
        <p:spPr>
          <a:xfrm flipH="1">
            <a:off x="7467600" y="4946650"/>
            <a:ext cx="228600" cy="1066800"/>
          </a:xfrm>
          <a:prstGeom prst="leftBrace">
            <a:avLst>
              <a:gd name="adj1" fmla="val 38867"/>
              <a:gd name="adj2" fmla="val 50000"/>
            </a:avLst>
          </a:pr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346" name="Text Box 74"/>
          <p:cNvSpPr txBox="1"/>
          <p:nvPr/>
        </p:nvSpPr>
        <p:spPr>
          <a:xfrm>
            <a:off x="7696200" y="5099050"/>
            <a:ext cx="1295400" cy="9461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返回地址压栈</a:t>
            </a:r>
            <a:endParaRPr lang="zh-CN" altLang="en-US" sz="28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50" name="Text Box 78"/>
          <p:cNvSpPr txBox="1"/>
          <p:nvPr/>
        </p:nvSpPr>
        <p:spPr>
          <a:xfrm>
            <a:off x="3124200" y="56324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ET2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54351" name="Text Box 79"/>
          <p:cNvSpPr txBox="1"/>
          <p:nvPr/>
        </p:nvSpPr>
        <p:spPr>
          <a:xfrm>
            <a:off x="3124200" y="6089650"/>
            <a:ext cx="1524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ET3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54386" name="Group 114"/>
          <p:cNvGrpSpPr/>
          <p:nvPr/>
        </p:nvGrpSpPr>
        <p:grpSpPr>
          <a:xfrm>
            <a:off x="-228600" y="115888"/>
            <a:ext cx="9829800" cy="1874837"/>
            <a:chOff x="-144" y="73"/>
            <a:chExt cx="6192" cy="1181"/>
          </a:xfrm>
        </p:grpSpPr>
        <p:sp>
          <p:nvSpPr>
            <p:cNvPr id="28716" name="Text Box 101"/>
            <p:cNvSpPr txBox="1"/>
            <p:nvPr/>
          </p:nvSpPr>
          <p:spPr>
            <a:xfrm>
              <a:off x="0" y="457"/>
              <a:ext cx="192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无条件转子：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17" name="Text Box 102"/>
            <p:cNvSpPr txBox="1"/>
            <p:nvPr/>
          </p:nvSpPr>
          <p:spPr>
            <a:xfrm>
              <a:off x="1632" y="457"/>
              <a:ext cx="52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18" name="Text Box 103"/>
            <p:cNvSpPr txBox="1"/>
            <p:nvPr/>
          </p:nvSpPr>
          <p:spPr>
            <a:xfrm>
              <a:off x="2064" y="457"/>
              <a:ext cx="7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）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19" name="Text Box 104"/>
            <p:cNvSpPr txBox="1"/>
            <p:nvPr/>
          </p:nvSpPr>
          <p:spPr>
            <a:xfrm>
              <a:off x="2784" y="457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R)+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0" name="Text Box 105"/>
            <p:cNvSpPr txBox="1"/>
            <p:nvPr/>
          </p:nvSpPr>
          <p:spPr>
            <a:xfrm>
              <a:off x="4512" y="457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SP)+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1" name="Text Box 106"/>
            <p:cNvSpPr txBox="1"/>
            <p:nvPr/>
          </p:nvSpPr>
          <p:spPr>
            <a:xfrm>
              <a:off x="3648" y="457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PC)+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2" name="Text Box 107"/>
            <p:cNvSpPr txBox="1"/>
            <p:nvPr/>
          </p:nvSpPr>
          <p:spPr>
            <a:xfrm>
              <a:off x="1104" y="889"/>
              <a:ext cx="15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入口在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中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3" name="Text Box 108"/>
            <p:cNvSpPr txBox="1"/>
            <p:nvPr/>
          </p:nvSpPr>
          <p:spPr>
            <a:xfrm>
              <a:off x="-144" y="73"/>
              <a:ext cx="288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（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5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）转子指令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4" name="AutoShape 109"/>
            <p:cNvSpPr/>
            <p:nvPr/>
          </p:nvSpPr>
          <p:spPr>
            <a:xfrm rot="-5400000">
              <a:off x="3360" y="-71"/>
              <a:ext cx="96" cy="1824"/>
            </a:xfrm>
            <a:prstGeom prst="leftBrace">
              <a:avLst>
                <a:gd name="adj1" fmla="val 158245"/>
                <a:gd name="adj2" fmla="val 50000"/>
              </a:avLst>
            </a:prstGeom>
            <a:noFill/>
            <a:ln w="28575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8725" name="Text Box 110"/>
            <p:cNvSpPr txBox="1"/>
            <p:nvPr/>
          </p:nvSpPr>
          <p:spPr>
            <a:xfrm>
              <a:off x="2688" y="889"/>
              <a:ext cx="15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入口在</a:t>
              </a:r>
              <a:r>
                <a:rPr lang="en-US" altLang="zh-CN" sz="32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中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6" name="Text Box 111"/>
            <p:cNvSpPr txBox="1"/>
            <p:nvPr/>
          </p:nvSpPr>
          <p:spPr>
            <a:xfrm>
              <a:off x="4080" y="889"/>
              <a:ext cx="196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入口在</a:t>
              </a:r>
              <a:r>
                <a:rPr lang="en-US" altLang="zh-CN" sz="3200" b="1" u="sng" dirty="0">
                  <a:solidFill>
                    <a:schemeClr val="accent1"/>
                  </a:solidFill>
                  <a:latin typeface="Times New Roman" panose="02020603050405020304" pitchFamily="18" charset="0"/>
                  <a:ea typeface="黑体" panose="02010609060101010101" pitchFamily="2" charset="-122"/>
                </a:rPr>
                <a:t>M</a:t>
              </a: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堆栈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8727" name="Line 112"/>
            <p:cNvSpPr/>
            <p:nvPr/>
          </p:nvSpPr>
          <p:spPr>
            <a:xfrm>
              <a:off x="1728" y="793"/>
              <a:ext cx="0" cy="1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  <p:sp>
          <p:nvSpPr>
            <p:cNvPr id="28728" name="Line 113"/>
            <p:cNvSpPr/>
            <p:nvPr/>
          </p:nvSpPr>
          <p:spPr>
            <a:xfrm>
              <a:off x="4992" y="793"/>
              <a:ext cx="0" cy="144"/>
            </a:xfrm>
            <a:prstGeom prst="line">
              <a:avLst/>
            </a:prstGeom>
            <a:ln w="38100" cap="sq" cmpd="sng">
              <a:solidFill>
                <a:schemeClr val="tx1"/>
              </a:solidFill>
              <a:prstDash val="solid"/>
              <a:round/>
              <a:headEnd type="none" w="sm" len="sm"/>
              <a:tailEnd type="triangle" w="med" len="med"/>
            </a:ln>
          </p:spPr>
        </p:sp>
      </p:grpSp>
      <p:sp>
        <p:nvSpPr>
          <p:cNvPr id="54387" name="AutoShape 115"/>
          <p:cNvSpPr/>
          <p:nvPr/>
        </p:nvSpPr>
        <p:spPr>
          <a:xfrm>
            <a:off x="2843213" y="4941888"/>
            <a:ext cx="215900" cy="1079500"/>
          </a:xfrm>
          <a:prstGeom prst="leftBrace">
            <a:avLst>
              <a:gd name="adj1" fmla="val 41643"/>
              <a:gd name="adj2" fmla="val 50000"/>
            </a:avLst>
          </a:prstGeom>
          <a:noFill/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388" name="Text Box 116"/>
          <p:cNvSpPr txBox="1"/>
          <p:nvPr/>
        </p:nvSpPr>
        <p:spPr>
          <a:xfrm>
            <a:off x="1476375" y="5003800"/>
            <a:ext cx="1296988" cy="94615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pPr algn="ctr"/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容易被遗漏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43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43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3" dur="500"/>
                                        <p:tgtEl>
                                          <p:spTgt spid="54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54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54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4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54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54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54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54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4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500"/>
                                        <p:tgtEl>
                                          <p:spTgt spid="54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500"/>
                                        <p:tgtEl>
                                          <p:spTgt spid="54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54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4317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54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4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5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1" dur="500"/>
                                        <p:tgtEl>
                                          <p:spTgt spid="5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54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1" dur="500"/>
                                        <p:tgtEl>
                                          <p:spTgt spid="54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500"/>
                                        <p:tgtEl>
                                          <p:spTgt spid="54342">
                                            <p:txEl>
                                              <p:charRg st="0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54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6" dur="500"/>
                                        <p:tgtEl>
                                          <p:spTgt spid="54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89" grpId="0"/>
      <p:bldP spid="54306" grpId="0"/>
      <p:bldP spid="54316" grpId="0"/>
      <p:bldP spid="54317" grpId="0" build="p"/>
      <p:bldP spid="54318" grpId="0"/>
      <p:bldP spid="54319" grpId="0"/>
      <p:bldP spid="54320" grpId="0"/>
      <p:bldP spid="54327" grpId="0"/>
      <p:bldP spid="54331" grpId="0"/>
      <p:bldP spid="54337" grpId="0"/>
      <p:bldP spid="54342" grpId="0" build="p"/>
      <p:bldP spid="54344" grpId="0" animBg="1"/>
      <p:bldP spid="54346" grpId="0"/>
      <p:bldP spid="54350" grpId="0"/>
      <p:bldP spid="54351" grpId="0"/>
      <p:bldP spid="54387" grpId="0" animBg="1"/>
      <p:bldP spid="5438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grpSp>
        <p:nvGrpSpPr>
          <p:cNvPr id="88066" name="Group 2"/>
          <p:cNvGrpSpPr/>
          <p:nvPr/>
        </p:nvGrpSpPr>
        <p:grpSpPr>
          <a:xfrm>
            <a:off x="0" y="981075"/>
            <a:ext cx="9685338" cy="1722438"/>
            <a:chOff x="0" y="3168"/>
            <a:chExt cx="5904" cy="1085"/>
          </a:xfrm>
        </p:grpSpPr>
        <p:sp>
          <p:nvSpPr>
            <p:cNvPr id="29699" name="Text Box 3"/>
            <p:cNvSpPr txBox="1"/>
            <p:nvPr/>
          </p:nvSpPr>
          <p:spPr>
            <a:xfrm>
              <a:off x="0" y="3168"/>
              <a:ext cx="57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归纳微命令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综合化简条件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,</a:t>
              </a:r>
              <a:r>
                <a:rPr lang="zh-CN" altLang="en-US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用组合逻辑电路实现。</a:t>
              </a:r>
              <a:endPara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0" name="Text Box 4"/>
            <p:cNvSpPr txBox="1"/>
            <p:nvPr/>
          </p:nvSpPr>
          <p:spPr>
            <a:xfrm>
              <a:off x="528" y="3504"/>
              <a:ext cx="10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读令</a:t>
              </a: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R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1" name="Text Box 5"/>
            <p:cNvSpPr txBox="1"/>
            <p:nvPr/>
          </p:nvSpPr>
          <p:spPr>
            <a:xfrm>
              <a:off x="0" y="3504"/>
              <a:ext cx="960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zh-CN" altLang="en-US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例：</a:t>
              </a:r>
              <a:endPara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2" name="Text Box 6"/>
            <p:cNvSpPr txBox="1"/>
            <p:nvPr/>
          </p:nvSpPr>
          <p:spPr>
            <a:xfrm>
              <a:off x="1440" y="3504"/>
              <a:ext cx="5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FT0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3" name="Text Box 7"/>
            <p:cNvSpPr txBox="1"/>
            <p:nvPr/>
          </p:nvSpPr>
          <p:spPr>
            <a:xfrm>
              <a:off x="1920" y="3504"/>
              <a:ext cx="254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+MOV(ST1+ST4+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)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4" name="Text Box 8"/>
            <p:cNvSpPr txBox="1"/>
            <p:nvPr/>
          </p:nvSpPr>
          <p:spPr>
            <a:xfrm>
              <a:off x="528" y="3888"/>
              <a:ext cx="10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solidFill>
                    <a:srgbClr val="FFFF00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CPPC </a:t>
              </a: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=</a:t>
              </a:r>
              <a:endPara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5" name="Text Box 9"/>
            <p:cNvSpPr txBox="1"/>
            <p:nvPr/>
          </p:nvSpPr>
          <p:spPr>
            <a:xfrm>
              <a:off x="1440" y="3888"/>
              <a:ext cx="5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FT0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6" name="Text Box 10"/>
            <p:cNvSpPr txBox="1"/>
            <p:nvPr/>
          </p:nvSpPr>
          <p:spPr>
            <a:xfrm>
              <a:off x="4272" y="3504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7" name="Text Box 11"/>
            <p:cNvSpPr txBox="1"/>
            <p:nvPr/>
          </p:nvSpPr>
          <p:spPr>
            <a:xfrm>
              <a:off x="2064" y="3888"/>
              <a:ext cx="432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P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sp>
          <p:nvSpPr>
            <p:cNvPr id="29708" name="Oval 12"/>
            <p:cNvSpPr/>
            <p:nvPr/>
          </p:nvSpPr>
          <p:spPr>
            <a:xfrm>
              <a:off x="1968" y="4080"/>
              <a:ext cx="48" cy="48"/>
            </a:xfrm>
            <a:prstGeom prst="ellipse">
              <a:avLst/>
            </a:prstGeom>
            <a:solidFill>
              <a:schemeClr val="tx1"/>
            </a:solidFill>
            <a:ln w="12700" cap="sq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wrap="none" anchor="ctr" anchorCtr="0"/>
            <a:p>
              <a:endParaRPr lang="zh-CN" altLang="en-US" dirty="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9709" name="Group 13"/>
            <p:cNvGrpSpPr/>
            <p:nvPr/>
          </p:nvGrpSpPr>
          <p:grpSpPr>
            <a:xfrm>
              <a:off x="2256" y="3888"/>
              <a:ext cx="2640" cy="365"/>
              <a:chOff x="2880" y="2784"/>
              <a:chExt cx="2640" cy="365"/>
            </a:xfrm>
          </p:grpSpPr>
          <p:sp>
            <p:nvSpPr>
              <p:cNvPr id="29710" name="Text Box 14"/>
              <p:cNvSpPr txBox="1"/>
              <p:nvPr/>
            </p:nvSpPr>
            <p:spPr>
              <a:xfrm>
                <a:off x="2880" y="2784"/>
                <a:ext cx="2640" cy="3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anchor="t" anchorCtr="0">
                <a:spAutoFit/>
              </a:bodyPr>
              <a:p>
                <a:pPr>
                  <a:spcBef>
                    <a:spcPct val="50000"/>
                  </a:spcBef>
                </a:pPr>
                <a:r>
                  <a:rPr lang="en-US" altLang="zh-CN" sz="3200" b="1" dirty="0">
                    <a:latin typeface="黑体" panose="02010609060101010101" pitchFamily="2" charset="-122"/>
                    <a:ea typeface="黑体" panose="02010609060101010101" pitchFamily="2" charset="-122"/>
                  </a:rPr>
                  <a:t>+MOV(ST2+DT2) X  P</a:t>
                </a:r>
                <a:endPara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endParaRPr>
              </a:p>
            </p:txBody>
          </p:sp>
          <p:sp>
            <p:nvSpPr>
              <p:cNvPr id="29711" name="Oval 15"/>
              <p:cNvSpPr/>
              <p:nvPr/>
            </p:nvSpPr>
            <p:spPr>
              <a:xfrm>
                <a:off x="4608" y="29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12" name="Oval 16"/>
              <p:cNvSpPr/>
              <p:nvPr/>
            </p:nvSpPr>
            <p:spPr>
              <a:xfrm>
                <a:off x="4944" y="2976"/>
                <a:ext cx="48" cy="48"/>
              </a:xfrm>
              <a:prstGeom prst="ellipse">
                <a:avLst/>
              </a:prstGeom>
              <a:solidFill>
                <a:schemeClr val="tx1"/>
              </a:solidFill>
              <a:ln w="127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wrap="none" anchor="ctr" anchorCtr="0"/>
              <a:p>
                <a:endParaRPr lang="zh-CN" altLang="en-US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13" name="Text Box 17"/>
            <p:cNvSpPr txBox="1"/>
            <p:nvPr/>
          </p:nvSpPr>
          <p:spPr>
            <a:xfrm>
              <a:off x="4656" y="3888"/>
              <a:ext cx="124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>
                <a:spcBef>
                  <a:spcPct val="50000"/>
                </a:spcBef>
              </a:pPr>
              <a:r>
                <a:rPr lang="en-US" altLang="zh-CN" sz="3200" b="1" dirty="0">
                  <a:latin typeface="黑体" panose="02010609060101010101" pitchFamily="2" charset="-122"/>
                  <a:ea typeface="黑体" panose="02010609060101010101" pitchFamily="2" charset="-122"/>
                </a:rPr>
                <a:t>+</a:t>
              </a:r>
              <a:r>
                <a:rPr lang="en-US" altLang="zh-CN" sz="3200" b="1" dirty="0">
                  <a:latin typeface="Times New Roman" panose="02020603050405020304" pitchFamily="18" charset="0"/>
                  <a:ea typeface="黑体" panose="02010609060101010101" pitchFamily="2" charset="-122"/>
                </a:rPr>
                <a:t>……</a:t>
              </a:r>
              <a:endPara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</p:grpSp>
      <p:sp>
        <p:nvSpPr>
          <p:cNvPr id="88082" name="Text Box 18"/>
          <p:cNvSpPr txBox="1"/>
          <p:nvPr/>
        </p:nvSpPr>
        <p:spPr>
          <a:xfrm>
            <a:off x="0" y="188913"/>
            <a:ext cx="6324600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3.5.3 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微命令的综合与产生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8083" name="Text Box 19"/>
          <p:cNvSpPr txBox="1"/>
          <p:nvPr/>
        </p:nvSpPr>
        <p:spPr>
          <a:xfrm>
            <a:off x="0" y="4529138"/>
            <a:ext cx="5002213" cy="2068512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pPr>
              <a:lnSpc>
                <a:spcPct val="120000"/>
              </a:lnSpc>
            </a:pPr>
            <a:r>
              <a:rPr lang="zh-CN" altLang="en-US" sz="36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组合逻辑方式的缺点：</a:t>
            </a:r>
            <a:endParaRPr lang="zh-CN" altLang="en-US" sz="36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）设计不规整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600" b="1" dirty="0">
                <a:latin typeface="黑体" panose="02010609060101010101" pitchFamily="2" charset="-122"/>
                <a:ea typeface="黑体" panose="02010609060101010101" pitchFamily="2" charset="-122"/>
              </a:rPr>
              <a:t>）不容易修改或扩展</a:t>
            </a:r>
            <a:endParaRPr lang="zh-CN" altLang="en-US" sz="36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88084" name="Text Box 20"/>
          <p:cNvSpPr txBox="1">
            <a:spLocks noChangeArrowheads="1"/>
          </p:cNvSpPr>
          <p:nvPr/>
        </p:nvSpPr>
        <p:spPr bwMode="auto">
          <a:xfrm>
            <a:off x="-36512" y="2708275"/>
            <a:ext cx="9180513" cy="116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lnSpc>
                <a:spcPct val="110000"/>
              </a:lnSpc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结合指令系统，将所有的微命令的产生条件列出，并进行逻辑综合、化简，最后用逻辑电路来实现。</a:t>
            </a:r>
            <a:endParaRPr kumimoji="1" lang="zh-CN" altLang="en-US" sz="3200" b="1" kern="1200" cap="none" spc="0" normalizeH="0" baseline="0" noProof="0">
              <a:solidFill>
                <a:schemeClr val="tx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</a:endParaRPr>
          </a:p>
        </p:txBody>
      </p:sp>
      <p:sp>
        <p:nvSpPr>
          <p:cNvPr id="88085" name="Text Box 21"/>
          <p:cNvSpPr txBox="1"/>
          <p:nvPr/>
        </p:nvSpPr>
        <p:spPr>
          <a:xfrm>
            <a:off x="179388" y="3971925"/>
            <a:ext cx="3856037" cy="579438"/>
          </a:xfrm>
          <a:prstGeom prst="rect">
            <a:avLst/>
          </a:prstGeom>
          <a:noFill/>
          <a:ln w="12700">
            <a:noFill/>
          </a:ln>
        </p:spPr>
        <p:txBody>
          <a:bodyPr wrap="none" anchor="t" anchorCtr="0">
            <a:spAutoFit/>
          </a:bodyPr>
          <a:p>
            <a:r>
              <a:rPr lang="zh-CN" altLang="en-US" sz="3200" b="1" i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如果增加一条指令？</a:t>
            </a:r>
            <a:endParaRPr lang="zh-CN" altLang="en-US" sz="3200" b="1" i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80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880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/>
      <p:bldP spid="88083" grpId="0"/>
      <p:bldP spid="88084" grpId="0"/>
      <p:bldP spid="8808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3815" name="Text Box 23"/>
          <p:cNvSpPr txBox="1"/>
          <p:nvPr/>
        </p:nvSpPr>
        <p:spPr>
          <a:xfrm>
            <a:off x="215900" y="-20637"/>
            <a:ext cx="7164388" cy="64135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1.</a:t>
            </a:r>
            <a:r>
              <a:rPr lang="zh-CN" altLang="en-US" sz="3600" b="1" dirty="0">
                <a:solidFill>
                  <a:schemeClr val="tx2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组合逻辑控制器的时序系统</a:t>
            </a:r>
            <a:endParaRPr lang="zh-CN" altLang="en-US" sz="3600" b="1" dirty="0">
              <a:solidFill>
                <a:schemeClr val="tx2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16" name="Text Box 24"/>
          <p:cNvSpPr txBox="1"/>
          <p:nvPr/>
        </p:nvSpPr>
        <p:spPr>
          <a:xfrm>
            <a:off x="34925" y="170021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（</a:t>
            </a:r>
            <a:r>
              <a:rPr lang="en-US" altLang="zh-CN" sz="3200" b="1" dirty="0">
                <a:solidFill>
                  <a:srgbClr val="FF00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solidFill>
                  <a:srgbClr val="FF00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）工作周期划分</a:t>
            </a:r>
            <a:endParaRPr lang="zh-CN" altLang="en-US" sz="3200" b="1" dirty="0">
              <a:solidFill>
                <a:srgbClr val="FF0000"/>
              </a:solidFill>
              <a:highlight>
                <a:srgbClr val="00FFFF"/>
              </a:highligh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17" name="Text Box 25"/>
          <p:cNvSpPr txBox="1"/>
          <p:nvPr/>
        </p:nvSpPr>
        <p:spPr>
          <a:xfrm>
            <a:off x="901700" y="2279650"/>
            <a:ext cx="23749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取指周期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FT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18" name="Text Box 26"/>
          <p:cNvSpPr txBox="1"/>
          <p:nvPr/>
        </p:nvSpPr>
        <p:spPr>
          <a:xfrm>
            <a:off x="3708400" y="3287713"/>
            <a:ext cx="3505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用于指令正常执行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1" name="Text Box 29"/>
          <p:cNvSpPr txBox="1"/>
          <p:nvPr/>
        </p:nvSpPr>
        <p:spPr>
          <a:xfrm>
            <a:off x="928688" y="2938463"/>
            <a:ext cx="20161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源周期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ST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2" name="Text Box 30"/>
          <p:cNvSpPr txBox="1"/>
          <p:nvPr/>
        </p:nvSpPr>
        <p:spPr>
          <a:xfrm>
            <a:off x="900113" y="3573463"/>
            <a:ext cx="2303462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目的周期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DT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3" name="Text Box 31"/>
          <p:cNvSpPr txBox="1"/>
          <p:nvPr/>
        </p:nvSpPr>
        <p:spPr>
          <a:xfrm>
            <a:off x="900113" y="4221163"/>
            <a:ext cx="22320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执行周期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ET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4" name="AutoShape 32"/>
          <p:cNvSpPr/>
          <p:nvPr/>
        </p:nvSpPr>
        <p:spPr>
          <a:xfrm>
            <a:off x="3492500" y="2625725"/>
            <a:ext cx="215900" cy="1944688"/>
          </a:xfrm>
          <a:prstGeom prst="rightBrace">
            <a:avLst>
              <a:gd name="adj1" fmla="val 75019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5" name="Text Box 33"/>
          <p:cNvSpPr txBox="1"/>
          <p:nvPr/>
        </p:nvSpPr>
        <p:spPr>
          <a:xfrm>
            <a:off x="893763" y="4795838"/>
            <a:ext cx="2447925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中断周期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6" name="Text Box 34"/>
          <p:cNvSpPr txBox="1"/>
          <p:nvPr/>
        </p:nvSpPr>
        <p:spPr>
          <a:xfrm>
            <a:off x="942975" y="5368925"/>
            <a:ext cx="2592388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3200" b="1" dirty="0">
                <a:solidFill>
                  <a:schemeClr val="accent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DMAT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27" name="AutoShape 35"/>
          <p:cNvSpPr/>
          <p:nvPr/>
        </p:nvSpPr>
        <p:spPr>
          <a:xfrm>
            <a:off x="3419475" y="4870450"/>
            <a:ext cx="295275" cy="1006475"/>
          </a:xfrm>
          <a:prstGeom prst="rightBrace">
            <a:avLst>
              <a:gd name="adj1" fmla="val 28389"/>
              <a:gd name="adj2" fmla="val 50000"/>
            </a:avLst>
          </a:prstGeom>
          <a:noFill/>
          <a:ln w="28575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28" name="Text Box 36"/>
          <p:cNvSpPr txBox="1"/>
          <p:nvPr/>
        </p:nvSpPr>
        <p:spPr>
          <a:xfrm>
            <a:off x="3714750" y="5083175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用于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I/O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传送控制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3834" name="Text Box 42"/>
          <p:cNvSpPr txBox="1"/>
          <p:nvPr/>
        </p:nvSpPr>
        <p:spPr>
          <a:xfrm>
            <a:off x="195263" y="692150"/>
            <a:ext cx="8948737" cy="1066800"/>
          </a:xfrm>
          <a:prstGeom prst="rect">
            <a:avLst/>
          </a:prstGeom>
          <a:noFill/>
          <a:ln w="12700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依靠不同的时间标志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让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分步工作</a:t>
            </a:r>
            <a:r>
              <a:rPr lang="en-US" altLang="zh-CN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通常采用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工作周期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时钟周期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zh-CN" altLang="en-US" sz="3200" b="1" dirty="0">
                <a:solidFill>
                  <a:srgbClr val="FFFF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工作脉冲</a:t>
            </a:r>
            <a:r>
              <a:rPr lang="zh-CN" altLang="en-US" sz="32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三级时序。</a:t>
            </a:r>
            <a:endParaRPr lang="zh-CN" altLang="en-US" sz="32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35" name="Text Box 43"/>
          <p:cNvSpPr txBox="1">
            <a:spLocks noChangeArrowheads="1"/>
          </p:cNvSpPr>
          <p:nvPr/>
        </p:nvSpPr>
        <p:spPr bwMode="auto">
          <a:xfrm>
            <a:off x="34925" y="6018213"/>
            <a:ext cx="87518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3200" b="1" i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问题：运行中，是否必须知道当前处于的周期？</a:t>
            </a:r>
            <a:endParaRPr kumimoji="1" lang="zh-CN" altLang="en-US" sz="3200" b="1" i="1" kern="1200" cap="none" spc="0" normalizeH="0" baseline="0" noProof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3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7" dur="500"/>
                                        <p:tgtEl>
                                          <p:spTgt spid="33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8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3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38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38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8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3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33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2" dur="500"/>
                                        <p:tgtEl>
                                          <p:spTgt spid="33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3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81" dur="500"/>
                                        <p:tgtEl>
                                          <p:spTgt spid="33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6" dur="500"/>
                                        <p:tgtEl>
                                          <p:spTgt spid="33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815" grpId="0"/>
      <p:bldP spid="33816" grpId="0"/>
      <p:bldP spid="33817" grpId="0"/>
      <p:bldP spid="33818" grpId="0"/>
      <p:bldP spid="33821" grpId="0"/>
      <p:bldP spid="33822" grpId="0"/>
      <p:bldP spid="33823" grpId="0"/>
      <p:bldP spid="33824" grpId="0" animBg="1"/>
      <p:bldP spid="33825" grpId="0"/>
      <p:bldP spid="33826" grpId="0"/>
      <p:bldP spid="33827" grpId="0" animBg="1"/>
      <p:bldP spid="33828" grpId="0"/>
      <p:bldP spid="33834" grpId="0"/>
      <p:bldP spid="338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2164" name="Text Box 4"/>
          <p:cNvSpPr txBox="1"/>
          <p:nvPr/>
        </p:nvSpPr>
        <p:spPr>
          <a:xfrm>
            <a:off x="36513" y="115888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方法：设置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个触发器分别作为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周期的状态标志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65" name="AutoShape 5"/>
          <p:cNvSpPr/>
          <p:nvPr/>
        </p:nvSpPr>
        <p:spPr>
          <a:xfrm>
            <a:off x="458788" y="1038225"/>
            <a:ext cx="152400" cy="762000"/>
          </a:xfrm>
          <a:prstGeom prst="leftBrace">
            <a:avLst>
              <a:gd name="adj1" fmla="val 41643"/>
              <a:gd name="adj2" fmla="val 50000"/>
            </a:avLst>
          </a:prstGeom>
          <a:noFill/>
          <a:ln w="28575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2166" name="Text Box 6"/>
          <p:cNvSpPr txBox="1"/>
          <p:nvPr/>
        </p:nvSpPr>
        <p:spPr>
          <a:xfrm>
            <a:off x="684213" y="765175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工作周期开始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67" name="Text Box 7"/>
          <p:cNvSpPr txBox="1"/>
          <p:nvPr/>
        </p:nvSpPr>
        <p:spPr>
          <a:xfrm>
            <a:off x="684213" y="1412875"/>
            <a:ext cx="38100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0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 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工作周期结束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2168" name="Text Box 8"/>
          <p:cNvSpPr txBox="1"/>
          <p:nvPr/>
        </p:nvSpPr>
        <p:spPr>
          <a:xfrm>
            <a:off x="34925" y="2205038"/>
            <a:ext cx="9109075" cy="101917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6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在整个指令周期中，任何时候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必须、且只能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有一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80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个工作周期状态标志为</a:t>
            </a:r>
            <a:r>
              <a:rPr lang="zh-CN" altLang="en-US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“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en-US" altLang="zh-CN" sz="3200" b="1" dirty="0">
                <a:latin typeface="Times New Roman" panose="02020603050405020304" pitchFamily="18" charset="0"/>
                <a:ea typeface="黑体" panose="02010609060101010101" pitchFamily="2" charset="-122"/>
              </a:rPr>
              <a:t>”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grpSp>
        <p:nvGrpSpPr>
          <p:cNvPr id="92215" name="Group 55"/>
          <p:cNvGrpSpPr/>
          <p:nvPr/>
        </p:nvGrpSpPr>
        <p:grpSpPr>
          <a:xfrm>
            <a:off x="503238" y="3241675"/>
            <a:ext cx="5543550" cy="3241675"/>
            <a:chOff x="295" y="2278"/>
            <a:chExt cx="3492" cy="2042"/>
          </a:xfrm>
        </p:grpSpPr>
        <p:grpSp>
          <p:nvGrpSpPr>
            <p:cNvPr id="9224" name="Group 51"/>
            <p:cNvGrpSpPr/>
            <p:nvPr/>
          </p:nvGrpSpPr>
          <p:grpSpPr>
            <a:xfrm>
              <a:off x="295" y="2278"/>
              <a:ext cx="3492" cy="2042"/>
              <a:chOff x="295" y="2278"/>
              <a:chExt cx="3492" cy="2042"/>
            </a:xfrm>
          </p:grpSpPr>
          <p:grpSp>
            <p:nvGrpSpPr>
              <p:cNvPr id="9225" name="Group 49"/>
              <p:cNvGrpSpPr/>
              <p:nvPr/>
            </p:nvGrpSpPr>
            <p:grpSpPr>
              <a:xfrm>
                <a:off x="295" y="2278"/>
                <a:ext cx="2630" cy="1991"/>
                <a:chOff x="295" y="2278"/>
                <a:chExt cx="2630" cy="1991"/>
              </a:xfrm>
            </p:grpSpPr>
            <p:grpSp>
              <p:nvGrpSpPr>
                <p:cNvPr id="9226" name="Group 10"/>
                <p:cNvGrpSpPr/>
                <p:nvPr/>
              </p:nvGrpSpPr>
              <p:grpSpPr>
                <a:xfrm>
                  <a:off x="381" y="2397"/>
                  <a:ext cx="2400" cy="1200"/>
                  <a:chOff x="3168" y="2016"/>
                  <a:chExt cx="2400" cy="1200"/>
                </a:xfrm>
              </p:grpSpPr>
              <p:sp>
                <p:nvSpPr>
                  <p:cNvPr id="9227" name="Rectangle 11"/>
                  <p:cNvSpPr/>
                  <p:nvPr/>
                </p:nvSpPr>
                <p:spPr>
                  <a:xfrm>
                    <a:off x="3744" y="2256"/>
                    <a:ext cx="1248" cy="720"/>
                  </a:xfrm>
                  <a:prstGeom prst="rect">
                    <a:avLst/>
                  </a:prstGeom>
                  <a:solidFill>
                    <a:schemeClr val="accent1"/>
                  </a:solidFill>
                  <a:ln w="38100" cap="sq" cmpd="sng">
                    <a:solidFill>
                      <a:schemeClr val="tx1"/>
                    </a:solidFill>
                    <a:prstDash val="solid"/>
                    <a:miter/>
                    <a:headEnd type="none" w="sm" len="sm"/>
                    <a:tailEnd type="none" w="sm" len="sm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28" name="Text Box 12"/>
                  <p:cNvSpPr txBox="1"/>
                  <p:nvPr/>
                </p:nvSpPr>
                <p:spPr>
                  <a:xfrm>
                    <a:off x="4176" y="2448"/>
                    <a:ext cx="672" cy="365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solidFill>
                          <a:schemeClr val="bg1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FT</a:t>
                    </a:r>
                    <a:endParaRPr lang="en-US" altLang="zh-CN" sz="3200" b="1" dirty="0">
                      <a:solidFill>
                        <a:schemeClr val="bg1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29" name="Text Box 13"/>
                  <p:cNvSpPr txBox="1"/>
                  <p:nvPr/>
                </p:nvSpPr>
                <p:spPr>
                  <a:xfrm>
                    <a:off x="3744" y="2400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S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0" name="Text Box 14"/>
                  <p:cNvSpPr txBox="1"/>
                  <p:nvPr/>
                </p:nvSpPr>
                <p:spPr>
                  <a:xfrm>
                    <a:off x="4800" y="2400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R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1" name="Text Box 15"/>
                  <p:cNvSpPr txBox="1"/>
                  <p:nvPr/>
                </p:nvSpPr>
                <p:spPr>
                  <a:xfrm>
                    <a:off x="3792" y="2688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D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2" name="Text Box 16"/>
                  <p:cNvSpPr txBox="1"/>
                  <p:nvPr/>
                </p:nvSpPr>
                <p:spPr>
                  <a:xfrm>
                    <a:off x="4704" y="2688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C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3" name="Text Box 17"/>
                  <p:cNvSpPr txBox="1"/>
                  <p:nvPr/>
                </p:nvSpPr>
                <p:spPr>
                  <a:xfrm>
                    <a:off x="4656" y="2208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Q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4" name="Text Box 18"/>
                  <p:cNvSpPr txBox="1"/>
                  <p:nvPr/>
                </p:nvSpPr>
                <p:spPr>
                  <a:xfrm>
                    <a:off x="3840" y="2208"/>
                    <a:ext cx="576" cy="327"/>
                  </a:xfrm>
                  <a:prstGeom prst="rect">
                    <a:avLst/>
                  </a:prstGeom>
                  <a:noFill/>
                  <a:ln w="127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2800" b="1" dirty="0">
                        <a:solidFill>
                          <a:schemeClr val="bg2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Q</a:t>
                    </a:r>
                    <a:endParaRPr lang="en-US" altLang="zh-CN" sz="2800" b="1" dirty="0">
                      <a:solidFill>
                        <a:schemeClr val="bg2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35" name="Line 19"/>
                  <p:cNvSpPr/>
                  <p:nvPr/>
                </p:nvSpPr>
                <p:spPr>
                  <a:xfrm>
                    <a:off x="3888" y="2304"/>
                    <a:ext cx="144" cy="0"/>
                  </a:xfrm>
                  <a:prstGeom prst="line">
                    <a:avLst/>
                  </a:prstGeom>
                  <a:ln w="19050" cap="sq" cmpd="sng">
                    <a:solidFill>
                      <a:schemeClr val="bg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36" name="Line 20"/>
                  <p:cNvSpPr/>
                  <p:nvPr/>
                </p:nvSpPr>
                <p:spPr>
                  <a:xfrm>
                    <a:off x="4800" y="2016"/>
                    <a:ext cx="0" cy="240"/>
                  </a:xfrm>
                  <a:prstGeom prst="line">
                    <a:avLst/>
                  </a:prstGeom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37" name="Line 21"/>
                  <p:cNvSpPr/>
                  <p:nvPr/>
                </p:nvSpPr>
                <p:spPr>
                  <a:xfrm>
                    <a:off x="3936" y="2976"/>
                    <a:ext cx="0" cy="240"/>
                  </a:xfrm>
                  <a:prstGeom prst="line">
                    <a:avLst/>
                  </a:prstGeom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38" name="Line 22"/>
                  <p:cNvSpPr/>
                  <p:nvPr/>
                </p:nvSpPr>
                <p:spPr>
                  <a:xfrm>
                    <a:off x="4800" y="2976"/>
                    <a:ext cx="0" cy="240"/>
                  </a:xfrm>
                  <a:prstGeom prst="line">
                    <a:avLst/>
                  </a:prstGeom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39" name="Line 23"/>
                  <p:cNvSpPr/>
                  <p:nvPr/>
                </p:nvSpPr>
                <p:spPr>
                  <a:xfrm>
                    <a:off x="5088" y="2592"/>
                    <a:ext cx="480" cy="0"/>
                  </a:xfrm>
                  <a:prstGeom prst="line">
                    <a:avLst/>
                  </a:prstGeom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40" name="Line 24"/>
                  <p:cNvSpPr/>
                  <p:nvPr/>
                </p:nvSpPr>
                <p:spPr>
                  <a:xfrm>
                    <a:off x="3168" y="2592"/>
                    <a:ext cx="480" cy="0"/>
                  </a:xfrm>
                  <a:prstGeom prst="line">
                    <a:avLst/>
                  </a:prstGeom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41" name="Oval 25"/>
                  <p:cNvSpPr/>
                  <p:nvPr/>
                </p:nvSpPr>
                <p:spPr>
                  <a:xfrm>
                    <a:off x="3648" y="2544"/>
                    <a:ext cx="96" cy="96"/>
                  </a:xfrm>
                  <a:prstGeom prst="ellipse">
                    <a:avLst/>
                  </a:prstGeom>
                  <a:noFill/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 anchorCtr="0"/>
                  <a:p>
                    <a:pPr algn="ctr"/>
                    <a:endParaRPr lang="zh-CN" altLang="zh-CN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42" name="Oval 26"/>
                  <p:cNvSpPr/>
                  <p:nvPr/>
                </p:nvSpPr>
                <p:spPr>
                  <a:xfrm>
                    <a:off x="4992" y="2544"/>
                    <a:ext cx="96" cy="96"/>
                  </a:xfrm>
                  <a:prstGeom prst="ellipse">
                    <a:avLst/>
                  </a:prstGeom>
                  <a:noFill/>
                  <a:ln w="38100" cap="sq" cmpd="sng">
                    <a:solidFill>
                      <a:schemeClr val="tx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wrap="none" anchor="ctr" anchorCtr="0"/>
                  <a:p>
                    <a:endParaRPr lang="zh-CN" altLang="en-US" dirty="0"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</p:grpSp>
            <p:grpSp>
              <p:nvGrpSpPr>
                <p:cNvPr id="9243" name="Group 48"/>
                <p:cNvGrpSpPr/>
                <p:nvPr/>
              </p:nvGrpSpPr>
              <p:grpSpPr>
                <a:xfrm>
                  <a:off x="295" y="2614"/>
                  <a:ext cx="590" cy="327"/>
                  <a:chOff x="3696" y="2976"/>
                  <a:chExt cx="590" cy="327"/>
                </a:xfrm>
              </p:grpSpPr>
              <p:sp>
                <p:nvSpPr>
                  <p:cNvPr id="9244" name="Text Box 28"/>
                  <p:cNvSpPr txBox="1"/>
                  <p:nvPr/>
                </p:nvSpPr>
                <p:spPr>
                  <a:xfrm>
                    <a:off x="3696" y="2976"/>
                    <a:ext cx="590" cy="327"/>
                  </a:xfrm>
                  <a:prstGeom prst="rect">
                    <a:avLst/>
                  </a:prstGeom>
                  <a:noFill/>
                  <a:ln w="38100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zh-CN" altLang="en-US" sz="2800" b="1" dirty="0">
                        <a:solidFill>
                          <a:srgbClr val="FFFF00"/>
                        </a:solidFill>
                        <a:latin typeface="Times New Roman" panose="02020603050405020304" pitchFamily="18" charset="0"/>
                        <a:ea typeface="宋体" panose="02010600030101010101" pitchFamily="2" charset="-122"/>
                      </a:rPr>
                      <a:t>总清</a:t>
                    </a:r>
                    <a:endParaRPr lang="zh-CN" altLang="en-US" sz="2800" b="1" dirty="0">
                      <a:solidFill>
                        <a:srgbClr val="FFFF00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endParaRPr>
                  </a:p>
                </p:txBody>
              </p:sp>
              <p:sp>
                <p:nvSpPr>
                  <p:cNvPr id="9245" name="Line 29"/>
                  <p:cNvSpPr/>
                  <p:nvPr/>
                </p:nvSpPr>
                <p:spPr>
                  <a:xfrm>
                    <a:off x="3817" y="2985"/>
                    <a:ext cx="360" cy="0"/>
                  </a:xfrm>
                  <a:prstGeom prst="line">
                    <a:avLst/>
                  </a:prstGeom>
                  <a:ln w="38100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9246" name="Text Box 30"/>
                <p:cNvSpPr txBox="1"/>
                <p:nvPr/>
              </p:nvSpPr>
              <p:spPr>
                <a:xfrm>
                  <a:off x="1972" y="2278"/>
                  <a:ext cx="318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1</a:t>
                  </a:r>
                  <a:endParaRPr lang="en-US" altLang="zh-CN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grpSp>
              <p:nvGrpSpPr>
                <p:cNvPr id="9247" name="Group 31"/>
                <p:cNvGrpSpPr/>
                <p:nvPr/>
              </p:nvGrpSpPr>
              <p:grpSpPr>
                <a:xfrm>
                  <a:off x="669" y="3597"/>
                  <a:ext cx="960" cy="365"/>
                  <a:chOff x="3504" y="3216"/>
                  <a:chExt cx="960" cy="365"/>
                </a:xfrm>
              </p:grpSpPr>
              <p:sp>
                <p:nvSpPr>
                  <p:cNvPr id="9248" name="Text Box 32"/>
                  <p:cNvSpPr txBox="1"/>
                  <p:nvPr/>
                </p:nvSpPr>
                <p:spPr>
                  <a:xfrm>
                    <a:off x="3504" y="3216"/>
                    <a:ext cx="960" cy="365"/>
                  </a:xfrm>
                  <a:prstGeom prst="rect">
                    <a:avLst/>
                  </a:prstGeom>
                  <a:noFill/>
                  <a:ln w="9525">
                    <a:noFill/>
                  </a:ln>
                </p:spPr>
                <p:txBody>
                  <a:bodyPr anchor="t" anchorCtr="0">
                    <a:spAutoFit/>
                  </a:bodyPr>
                  <a:p>
                    <a:pPr>
                      <a:spcBef>
                        <a:spcPct val="50000"/>
                      </a:spcBef>
                    </a:pPr>
                    <a:r>
                      <a:rPr lang="en-US" altLang="zh-CN" sz="3200" b="1" dirty="0">
                        <a:solidFill>
                          <a:srgbClr val="FFFF00"/>
                        </a:solidFill>
                        <a:latin typeface="黑体" panose="02010609060101010101" pitchFamily="2" charset="-122"/>
                        <a:ea typeface="黑体" panose="02010609060101010101" pitchFamily="2" charset="-122"/>
                      </a:rPr>
                      <a:t>1  FT</a:t>
                    </a:r>
                    <a:endParaRPr lang="en-US" altLang="zh-CN" sz="32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endParaRPr>
                  </a:p>
                </p:txBody>
              </p:sp>
              <p:sp>
                <p:nvSpPr>
                  <p:cNvPr id="9249" name="Line 33"/>
                  <p:cNvSpPr/>
                  <p:nvPr/>
                </p:nvSpPr>
                <p:spPr>
                  <a:xfrm>
                    <a:off x="3696" y="3408"/>
                    <a:ext cx="192" cy="0"/>
                  </a:xfrm>
                  <a:prstGeom prst="line">
                    <a:avLst/>
                  </a:prstGeom>
                  <a:ln w="12700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triangle" w="med" len="med"/>
                  </a:ln>
                </p:spPr>
              </p:sp>
            </p:grpSp>
            <p:grpSp>
              <p:nvGrpSpPr>
                <p:cNvPr id="9250" name="Group 34"/>
                <p:cNvGrpSpPr/>
                <p:nvPr/>
              </p:nvGrpSpPr>
              <p:grpSpPr>
                <a:xfrm>
                  <a:off x="621" y="3981"/>
                  <a:ext cx="912" cy="192"/>
                  <a:chOff x="3456" y="3648"/>
                  <a:chExt cx="912" cy="192"/>
                </a:xfrm>
              </p:grpSpPr>
              <p:sp>
                <p:nvSpPr>
                  <p:cNvPr id="9251" name="Line 35"/>
                  <p:cNvSpPr/>
                  <p:nvPr/>
                </p:nvSpPr>
                <p:spPr>
                  <a:xfrm>
                    <a:off x="3456" y="3840"/>
                    <a:ext cx="192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52" name="Line 36"/>
                  <p:cNvSpPr/>
                  <p:nvPr/>
                </p:nvSpPr>
                <p:spPr>
                  <a:xfrm flipV="1">
                    <a:off x="3648" y="3648"/>
                    <a:ext cx="0" cy="192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53" name="Line 37"/>
                  <p:cNvSpPr/>
                  <p:nvPr/>
                </p:nvSpPr>
                <p:spPr>
                  <a:xfrm>
                    <a:off x="3648" y="3648"/>
                    <a:ext cx="480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54" name="Line 38"/>
                  <p:cNvSpPr/>
                  <p:nvPr/>
                </p:nvSpPr>
                <p:spPr>
                  <a:xfrm>
                    <a:off x="4128" y="3648"/>
                    <a:ext cx="0" cy="192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55" name="Line 39"/>
                  <p:cNvSpPr/>
                  <p:nvPr/>
                </p:nvSpPr>
                <p:spPr>
                  <a:xfrm>
                    <a:off x="4128" y="3840"/>
                    <a:ext cx="240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9256" name="Text Box 40"/>
                <p:cNvSpPr txBox="1"/>
                <p:nvPr/>
              </p:nvSpPr>
              <p:spPr>
                <a:xfrm>
                  <a:off x="1965" y="3597"/>
                  <a:ext cx="960" cy="365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t" anchorCtr="0">
                  <a:spAutoFit/>
                </a:bodyPr>
                <a:p>
                  <a:pPr>
                    <a:spcBef>
                      <a:spcPct val="50000"/>
                    </a:spcBef>
                  </a:pPr>
                  <a:r>
                    <a:rPr lang="en-US" altLang="zh-CN" sz="3200" b="1" dirty="0">
                      <a:solidFill>
                        <a:srgbClr val="FFFF00"/>
                      </a:solidFill>
                      <a:latin typeface="黑体" panose="02010609060101010101" pitchFamily="2" charset="-122"/>
                      <a:ea typeface="黑体" panose="02010609060101010101" pitchFamily="2" charset="-122"/>
                    </a:rPr>
                    <a:t>CPFT</a:t>
                  </a:r>
                  <a:endParaRPr lang="en-US" altLang="zh-CN" sz="3200" b="1" dirty="0">
                    <a:solidFill>
                      <a:srgbClr val="FFFF00"/>
                    </a:solidFill>
                    <a:latin typeface="黑体" panose="02010609060101010101" pitchFamily="2" charset="-122"/>
                    <a:ea typeface="黑体" panose="02010609060101010101" pitchFamily="2" charset="-122"/>
                  </a:endParaRPr>
                </a:p>
              </p:txBody>
            </p:sp>
            <p:grpSp>
              <p:nvGrpSpPr>
                <p:cNvPr id="9257" name="Group 41"/>
                <p:cNvGrpSpPr/>
                <p:nvPr/>
              </p:nvGrpSpPr>
              <p:grpSpPr>
                <a:xfrm>
                  <a:off x="1917" y="3981"/>
                  <a:ext cx="720" cy="192"/>
                  <a:chOff x="4752" y="3648"/>
                  <a:chExt cx="720" cy="192"/>
                </a:xfrm>
              </p:grpSpPr>
              <p:sp>
                <p:nvSpPr>
                  <p:cNvPr id="9258" name="Line 42"/>
                  <p:cNvSpPr/>
                  <p:nvPr/>
                </p:nvSpPr>
                <p:spPr>
                  <a:xfrm>
                    <a:off x="5040" y="3840"/>
                    <a:ext cx="192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59" name="Line 43"/>
                  <p:cNvSpPr/>
                  <p:nvPr/>
                </p:nvSpPr>
                <p:spPr>
                  <a:xfrm flipV="1">
                    <a:off x="5040" y="3648"/>
                    <a:ext cx="0" cy="192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60" name="Line 44"/>
                  <p:cNvSpPr/>
                  <p:nvPr/>
                </p:nvSpPr>
                <p:spPr>
                  <a:xfrm>
                    <a:off x="4752" y="3648"/>
                    <a:ext cx="288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61" name="Line 45"/>
                  <p:cNvSpPr/>
                  <p:nvPr/>
                </p:nvSpPr>
                <p:spPr>
                  <a:xfrm>
                    <a:off x="5232" y="3648"/>
                    <a:ext cx="0" cy="192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  <p:sp>
                <p:nvSpPr>
                  <p:cNvPr id="9262" name="Line 46"/>
                  <p:cNvSpPr/>
                  <p:nvPr/>
                </p:nvSpPr>
                <p:spPr>
                  <a:xfrm>
                    <a:off x="5232" y="3648"/>
                    <a:ext cx="240" cy="0"/>
                  </a:xfrm>
                  <a:prstGeom prst="line">
                    <a:avLst/>
                  </a:prstGeom>
                  <a:ln w="28575" cap="sq" cmpd="sng">
                    <a:solidFill>
                      <a:srgbClr val="FFFF00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</p:sp>
            </p:grpSp>
            <p:sp>
              <p:nvSpPr>
                <p:cNvPr id="9263" name="Line 47"/>
                <p:cNvSpPr/>
                <p:nvPr/>
              </p:nvSpPr>
              <p:spPr>
                <a:xfrm>
                  <a:off x="2397" y="4029"/>
                  <a:ext cx="336" cy="240"/>
                </a:xfrm>
                <a:prstGeom prst="line">
                  <a:avLst/>
                </a:prstGeom>
                <a:ln w="28575" cap="sq" cmpd="sng">
                  <a:solidFill>
                    <a:schemeClr val="tx1"/>
                  </a:solidFill>
                  <a:prstDash val="solid"/>
                  <a:round/>
                  <a:headEnd type="triangle" w="med" len="med"/>
                  <a:tailEnd type="none" w="med" len="med"/>
                </a:ln>
              </p:spPr>
            </p:sp>
          </p:grpSp>
          <p:sp>
            <p:nvSpPr>
              <p:cNvPr id="9264" name="Text Box 50"/>
              <p:cNvSpPr txBox="1"/>
              <p:nvPr/>
            </p:nvSpPr>
            <p:spPr>
              <a:xfrm>
                <a:off x="2698" y="3993"/>
                <a:ext cx="1089" cy="327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t" anchorCtr="0">
                <a:spAutoFit/>
              </a:bodyPr>
              <a:p>
                <a:pPr algn="ctr">
                  <a:spcBef>
                    <a:spcPct val="50000"/>
                  </a:spcBef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电平上升</a:t>
                </a:r>
                <a:endParaRPr lang="zh-CN" altLang="en-US" sz="2800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9265" name="Group 54"/>
            <p:cNvGrpSpPr/>
            <p:nvPr/>
          </p:nvGrpSpPr>
          <p:grpSpPr>
            <a:xfrm>
              <a:off x="2290" y="2659"/>
              <a:ext cx="502" cy="288"/>
              <a:chOff x="2290" y="2659"/>
              <a:chExt cx="502" cy="288"/>
            </a:xfrm>
          </p:grpSpPr>
          <p:sp>
            <p:nvSpPr>
              <p:cNvPr id="9266" name="Text Box 52"/>
              <p:cNvSpPr txBox="1"/>
              <p:nvPr/>
            </p:nvSpPr>
            <p:spPr>
              <a:xfrm>
                <a:off x="2290" y="2659"/>
                <a:ext cx="50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t" anchorCtr="0">
                <a:spAutoFit/>
              </a:bodyPr>
              <a:p>
                <a:r>
                  <a:rPr lang="zh-CN" altLang="en-US" b="1" dirty="0">
                    <a:latin typeface="Times New Roman" panose="02020603050405020304" pitchFamily="18" charset="0"/>
                    <a:ea typeface="宋体" panose="02010600030101010101" pitchFamily="2" charset="-122"/>
                  </a:rPr>
                  <a:t>复位</a:t>
                </a:r>
                <a:endParaRPr lang="zh-CN" altLang="en-US" b="1" dirty="0"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9267" name="Line 53"/>
              <p:cNvSpPr/>
              <p:nvPr/>
            </p:nvSpPr>
            <p:spPr>
              <a:xfrm>
                <a:off x="2417" y="2659"/>
                <a:ext cx="273" cy="0"/>
              </a:xfrm>
              <a:prstGeom prst="line">
                <a:avLst/>
              </a:prstGeom>
              <a:ln w="38100" cap="sq" cmpd="sng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</p:spPr>
          </p:sp>
        </p:grpSp>
      </p:grp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2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7" dur="500"/>
                                        <p:tgtEl>
                                          <p:spTgt spid="92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2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7" dur="500"/>
                                        <p:tgtEl>
                                          <p:spTgt spid="92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9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4" grpId="0"/>
      <p:bldP spid="92165" grpId="0" animBg="1"/>
      <p:bldP spid="92166" grpId="0"/>
      <p:bldP spid="92167" grpId="0"/>
      <p:bldP spid="9216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4820" name="Text Box 4"/>
          <p:cNvSpPr txBox="1"/>
          <p:nvPr/>
        </p:nvSpPr>
        <p:spPr>
          <a:xfrm>
            <a:off x="0" y="26035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）取指周期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(FT)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1" name="Text Box 5"/>
          <p:cNvSpPr txBox="1"/>
          <p:nvPr/>
        </p:nvSpPr>
        <p:spPr>
          <a:xfrm>
            <a:off x="0" y="904875"/>
            <a:ext cx="4343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取出指令并译码，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2" name="Text Box 6"/>
          <p:cNvSpPr txBox="1"/>
          <p:nvPr/>
        </p:nvSpPr>
        <p:spPr>
          <a:xfrm>
            <a:off x="6172200" y="874713"/>
            <a:ext cx="19812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公共操作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24" name="Text Box 8"/>
          <p:cNvSpPr txBox="1"/>
          <p:nvPr/>
        </p:nvSpPr>
        <p:spPr>
          <a:xfrm>
            <a:off x="3810000" y="904875"/>
            <a:ext cx="23622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修改PC。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1" name="Text Box 15"/>
          <p:cNvSpPr txBox="1"/>
          <p:nvPr/>
        </p:nvSpPr>
        <p:spPr>
          <a:xfrm>
            <a:off x="0" y="1717675"/>
            <a:ext cx="9144000" cy="87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取指结束时，按操作码和寻址方式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(R/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非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寻址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endParaRPr lang="en-US" altLang="zh-CN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转相应工作周期。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3" name="Text Box 17"/>
          <p:cNvSpPr txBox="1"/>
          <p:nvPr/>
        </p:nvSpPr>
        <p:spPr>
          <a:xfrm>
            <a:off x="0" y="3779838"/>
            <a:ext cx="9144000" cy="87884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按寻址方式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形成源地址；从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取出源操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作数，暂存于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C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4836" name="Line 20"/>
          <p:cNvSpPr/>
          <p:nvPr/>
        </p:nvSpPr>
        <p:spPr>
          <a:xfrm>
            <a:off x="5699125" y="1209675"/>
            <a:ext cx="457200" cy="0"/>
          </a:xfrm>
          <a:prstGeom prst="line">
            <a:avLst/>
          </a:prstGeom>
          <a:ln w="381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4837" name="Text Box 21"/>
          <p:cNvSpPr txBox="1"/>
          <p:nvPr/>
        </p:nvSpPr>
        <p:spPr>
          <a:xfrm>
            <a:off x="0" y="2913063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）源周期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(ST)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4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2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7" dur="500"/>
                                        <p:tgtEl>
                                          <p:spTgt spid="3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2" dur="500"/>
                                        <p:tgtEl>
                                          <p:spTgt spid="3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48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48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48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4833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4833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4833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4833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4833">
                                            <p:txEl>
                                              <p:charRg st="24" end="3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0" grpId="0"/>
      <p:bldP spid="34821" grpId="0"/>
      <p:bldP spid="34822" grpId="0"/>
      <p:bldP spid="34824" grpId="0"/>
      <p:bldP spid="34831" grpId="0"/>
      <p:bldP spid="34833" grpId="0" build="p"/>
      <p:bldP spid="3483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3188" name="Text Box 4"/>
          <p:cNvSpPr txBox="1"/>
          <p:nvPr/>
        </p:nvSpPr>
        <p:spPr>
          <a:xfrm>
            <a:off x="0" y="211138"/>
            <a:ext cx="3352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3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）目的周期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(DT)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3189" name="Text Box 5"/>
          <p:cNvSpPr txBox="1"/>
          <p:nvPr/>
        </p:nvSpPr>
        <p:spPr>
          <a:xfrm>
            <a:off x="0" y="2955925"/>
            <a:ext cx="3352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4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）执行周期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(ET)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3190" name="Text Box 6"/>
          <p:cNvSpPr txBox="1"/>
          <p:nvPr/>
        </p:nvSpPr>
        <p:spPr>
          <a:xfrm>
            <a:off x="0" y="1116013"/>
            <a:ext cx="9144000" cy="873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按寻址方式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非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R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寻址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形成目的地址，或从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取出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目的操作数，暂存于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3191" name="Text Box 7"/>
          <p:cNvSpPr txBox="1"/>
          <p:nvPr/>
        </p:nvSpPr>
        <p:spPr>
          <a:xfrm>
            <a:off x="0" y="3843338"/>
            <a:ext cx="9144000" cy="138588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按操作码完成相应操作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传送、运算、取转移地址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送入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PC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、返回地址压栈保存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)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；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55000"/>
              </a:lnSpc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后续指令地址送入</a:t>
            </a:r>
            <a:r>
              <a:rPr lang="en-US" altLang="zh-CN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MAR</a:t>
            </a: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highlight>
                <a:srgbClr val="FF0000"/>
              </a:highlight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93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31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31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31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3190">
                                            <p:txEl>
                                              <p:charRg st="0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319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9319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9319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93190">
                                            <p:txEl>
                                              <p:charRg st="24" end="3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8" dur="500"/>
                                        <p:tgtEl>
                                          <p:spTgt spid="93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31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31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31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93191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3191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3191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3191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93191">
                                            <p:txEl>
                                              <p:charRg st="23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1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3191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3191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3191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3191">
                                            <p:txEl>
                                              <p:charRg st="39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8" grpId="0"/>
      <p:bldP spid="93189" grpId="0"/>
      <p:bldP spid="93190" grpId="0" build="p"/>
      <p:bldP spid="9319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5842" name="Text Box 2"/>
          <p:cNvSpPr txBox="1"/>
          <p:nvPr/>
        </p:nvSpPr>
        <p:spPr>
          <a:xfrm>
            <a:off x="0" y="203200"/>
            <a:ext cx="4114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5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）中断周期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(IT)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3" name="Text Box 3"/>
          <p:cNvSpPr txBox="1"/>
          <p:nvPr/>
        </p:nvSpPr>
        <p:spPr>
          <a:xfrm>
            <a:off x="0" y="1412875"/>
            <a:ext cx="102108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关中断、保存断点和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PSW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、转服务程序入口。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48" name="Text Box 8"/>
          <p:cNvSpPr txBox="1"/>
          <p:nvPr/>
        </p:nvSpPr>
        <p:spPr>
          <a:xfrm>
            <a:off x="0" y="908050"/>
            <a:ext cx="9753600" cy="43338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lnSpc>
                <a:spcPct val="70000"/>
              </a:lnSpc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IT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指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响应中断请求后，到执行中断服务程序前。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1" name="Text Box 11"/>
          <p:cNvSpPr txBox="1"/>
          <p:nvPr/>
        </p:nvSpPr>
        <p:spPr>
          <a:xfrm>
            <a:off x="0" y="2770188"/>
            <a:ext cx="41148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6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周期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(DMAT)</a:t>
            </a:r>
            <a:endParaRPr lang="en-US" altLang="zh-CN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6" name="Text Box 16"/>
          <p:cNvSpPr txBox="1"/>
          <p:nvPr/>
        </p:nvSpPr>
        <p:spPr>
          <a:xfrm>
            <a:off x="0" y="3429000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DMAT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指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CPU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响应</a:t>
            </a: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请求后，到完成一次数据传送的时间。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57" name="Text Box 17"/>
          <p:cNvSpPr txBox="1"/>
          <p:nvPr/>
        </p:nvSpPr>
        <p:spPr>
          <a:xfrm>
            <a:off x="0" y="4505325"/>
            <a:ext cx="8229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DMA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控制器接管总线权，控制数据直传。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5864" name="Line 24"/>
          <p:cNvSpPr/>
          <p:nvPr/>
        </p:nvSpPr>
        <p:spPr>
          <a:xfrm>
            <a:off x="5580063" y="5141913"/>
            <a:ext cx="720725" cy="647700"/>
          </a:xfrm>
          <a:prstGeom prst="line">
            <a:avLst/>
          </a:prstGeom>
          <a:ln w="38100" cap="sq" cmpd="sng">
            <a:solidFill>
              <a:schemeClr val="accent1"/>
            </a:solidFill>
            <a:prstDash val="solid"/>
            <a:round/>
            <a:headEnd type="none" w="sm" len="sm"/>
            <a:tailEnd type="triangle" w="med" len="med"/>
          </a:ln>
        </p:spPr>
      </p:sp>
      <p:sp>
        <p:nvSpPr>
          <p:cNvPr id="35865" name="Text Box 25"/>
          <p:cNvSpPr txBox="1"/>
          <p:nvPr/>
        </p:nvSpPr>
        <p:spPr>
          <a:xfrm>
            <a:off x="5580063" y="5862638"/>
            <a:ext cx="2066925" cy="519112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由硬件完成</a:t>
            </a:r>
            <a:endParaRPr lang="zh-CN" altLang="en-US" sz="28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58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5" dur="500"/>
                                        <p:tgtEl>
                                          <p:spTgt spid="3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30" dur="500"/>
                                        <p:tgtEl>
                                          <p:spTgt spid="35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58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5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47" dur="500"/>
                                        <p:tgtEl>
                                          <p:spTgt spid="35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/>
      <p:bldP spid="35843" grpId="0"/>
      <p:bldP spid="35848" grpId="0"/>
      <p:bldP spid="35851" grpId="0"/>
      <p:bldP spid="35856" grpId="0"/>
      <p:bldP spid="35857" grpId="0"/>
      <p:bldP spid="3586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94212" name="Text Box 4"/>
          <p:cNvSpPr txBox="1"/>
          <p:nvPr/>
        </p:nvSpPr>
        <p:spPr>
          <a:xfrm>
            <a:off x="0" y="1265238"/>
            <a:ext cx="40386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1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）时钟周期时间：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4213" name="Text Box 5"/>
          <p:cNvSpPr txBox="1"/>
          <p:nvPr/>
        </p:nvSpPr>
        <p:spPr>
          <a:xfrm>
            <a:off x="762000" y="2060575"/>
            <a:ext cx="8382000" cy="2043113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一次从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读出，并经数据通路传送的操作；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一次数据通路传送操作；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或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一次向</a:t>
            </a:r>
            <a:r>
              <a:rPr lang="en-US" altLang="zh-CN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写入的操作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4214" name="Text Box 6"/>
          <p:cNvSpPr txBox="1">
            <a:spLocks noChangeArrowheads="1"/>
          </p:cNvSpPr>
          <p:nvPr/>
        </p:nvSpPr>
        <p:spPr bwMode="auto">
          <a:xfrm>
            <a:off x="-107950" y="401638"/>
            <a:ext cx="5791200" cy="5835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algn="l" defTabSz="914400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3200" b="1" kern="1200" cap="none" spc="0" normalizeH="0" baseline="0" dirty="0">
                <a:solidFill>
                  <a:srgbClr val="FF0000"/>
                </a:solidFill>
                <a:highlight>
                  <a:srgbClr val="00FFFF"/>
                </a:highligh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（2）时钟周期(节拍)T</a:t>
            </a:r>
            <a:endParaRPr lang="zh-CN" altLang="en-US" sz="3200" b="1" kern="1200" cap="none" spc="0" normalizeH="0" baseline="0" dirty="0">
              <a:solidFill>
                <a:srgbClr val="FF0000"/>
              </a:solidFill>
              <a:highlight>
                <a:srgbClr val="00FFFF"/>
              </a:highlight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94215" name="Text Box 7"/>
          <p:cNvSpPr txBox="1"/>
          <p:nvPr/>
        </p:nvSpPr>
        <p:spPr>
          <a:xfrm>
            <a:off x="3581400" y="1265238"/>
            <a:ext cx="16764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1微秒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4216" name="Text Box 8"/>
          <p:cNvSpPr txBox="1"/>
          <p:nvPr/>
        </p:nvSpPr>
        <p:spPr>
          <a:xfrm>
            <a:off x="5105400" y="1265238"/>
            <a:ext cx="4038600" cy="58356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完成</a:t>
            </a:r>
            <a:r>
              <a:rPr lang="zh-CN" altLang="en-US" sz="3200" b="1" dirty="0">
                <a:solidFill>
                  <a:srgbClr val="FFFF00"/>
                </a:solidFill>
                <a:highlight>
                  <a:srgbClr val="FF0000"/>
                </a:highlight>
                <a:latin typeface="黑体" panose="02010609060101010101" pitchFamily="2" charset="-122"/>
                <a:ea typeface="黑体" panose="02010609060101010101" pitchFamily="2" charset="-122"/>
              </a:rPr>
              <a:t>一步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操作：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4217" name="AutoShape 9"/>
          <p:cNvSpPr/>
          <p:nvPr/>
        </p:nvSpPr>
        <p:spPr>
          <a:xfrm>
            <a:off x="609600" y="1989138"/>
            <a:ext cx="146050" cy="2087562"/>
          </a:xfrm>
          <a:prstGeom prst="leftBrace">
            <a:avLst>
              <a:gd name="adj1" fmla="val 119046"/>
              <a:gd name="adj2" fmla="val 50000"/>
            </a:avLst>
          </a:prstGeom>
          <a:noFill/>
          <a:ln w="28575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4218" name="Text Box 10"/>
          <p:cNvSpPr txBox="1"/>
          <p:nvPr/>
        </p:nvSpPr>
        <p:spPr>
          <a:xfrm>
            <a:off x="0" y="4564063"/>
            <a:ext cx="9144000" cy="579437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模型机以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访存时间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作为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一步操作时间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94219" name="Text Box 11"/>
          <p:cNvSpPr txBox="1"/>
          <p:nvPr/>
        </p:nvSpPr>
        <p:spPr>
          <a:xfrm>
            <a:off x="0" y="5229225"/>
            <a:ext cx="9144000" cy="106680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设置一个总线周期的长度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等于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一个时钟周期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，可根据需要扩展。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94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94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4215">
                                            <p:txEl>
                                              <p:charRg st="0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22" dur="500"/>
                                        <p:tgtEl>
                                          <p:spTgt spid="94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4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42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42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942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94213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4213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4213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4213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4213">
                                            <p:txEl>
                                              <p:charRg st="21" end="3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3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94213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94213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94213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4213">
                                            <p:txEl>
                                              <p:charRg st="34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6" dur="500"/>
                                        <p:tgtEl>
                                          <p:spTgt spid="94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61" dur="500"/>
                                        <p:tgtEl>
                                          <p:spTgt spid="94219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2" grpId="0"/>
      <p:bldP spid="94213" grpId="0" build="p"/>
      <p:bldP spid="94214" grpId="0" bldLvl="0" animBg="1"/>
      <p:bldP spid="94215" grpId="0" build="p"/>
      <p:bldP spid="94216" grpId="0"/>
      <p:bldP spid="94217" grpId="0" animBg="1"/>
      <p:bldP spid="94218" grpId="0"/>
      <p:bldP spid="9421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2075" tIns="46038" rIns="92075" bIns="46038" anchor="ctr" anchorCtr="0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>
              <a:buSzTx/>
            </a:pPr>
            <a:fld id="{9A0DB2DC-4C9A-4742-B13C-FB6460FD3503}" type="slidenum">
              <a:rPr lang="en-US" altLang="zh-CN" sz="1600" b="1" dirty="0">
                <a:solidFill>
                  <a:srgbClr val="FFFF00"/>
                </a:solidFill>
              </a:rPr>
            </a:fld>
            <a:r>
              <a:rPr lang="en-US" altLang="zh-CN" sz="1600" b="1" dirty="0">
                <a:solidFill>
                  <a:srgbClr val="FFFF00"/>
                </a:solidFill>
              </a:rPr>
              <a:t>/24</a:t>
            </a:r>
            <a:endParaRPr lang="en-US" altLang="zh-CN" sz="1600" b="1" dirty="0">
              <a:solidFill>
                <a:srgbClr val="FFFF00"/>
              </a:solidFill>
            </a:endParaRPr>
          </a:p>
        </p:txBody>
      </p:sp>
      <p:sp>
        <p:nvSpPr>
          <p:cNvPr id="36869" name="Text Box 5"/>
          <p:cNvSpPr txBox="1"/>
          <p:nvPr/>
        </p:nvSpPr>
        <p:spPr>
          <a:xfrm>
            <a:off x="0" y="257175"/>
            <a:ext cx="4038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en-US" altLang="zh-CN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2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）时钟周期数：</a:t>
            </a:r>
            <a:endParaRPr lang="zh-CN" altLang="en-US" sz="3200" b="1" dirty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72" name="Text Box 8"/>
          <p:cNvSpPr txBox="1">
            <a:spLocks noChangeArrowheads="1"/>
          </p:cNvSpPr>
          <p:nvPr/>
        </p:nvSpPr>
        <p:spPr bwMode="auto">
          <a:xfrm>
            <a:off x="4462463" y="1131888"/>
            <a:ext cx="4876800" cy="204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每个工作周期第一拍</a:t>
            </a:r>
            <a:r>
              <a:rPr kumimoji="1" lang="en-US" altLang="zh-CN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T=0</a:t>
            </a: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endParaRPr kumimoji="1" lang="zh-CN" altLang="en-US" sz="3200" b="1" kern="1200" cap="none" spc="0" normalizeH="0" baseline="0" noProof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每开始一个新节拍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计数</a:t>
            </a: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，</a:t>
            </a:r>
            <a:endParaRPr kumimoji="1" lang="zh-CN" altLang="en-US" sz="3200" b="1" kern="1200" cap="none" spc="0" normalizeH="0" baseline="0" noProof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工作周期结束时</a:t>
            </a:r>
            <a:r>
              <a:rPr kumimoji="1" lang="en-US" altLang="zh-CN" sz="3200" b="1" kern="1200" cap="none" spc="0" normalizeH="0" baseline="0" noProof="0"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清</a:t>
            </a:r>
            <a:r>
              <a:rPr kumimoji="1" lang="en-US" altLang="zh-CN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0</a:t>
            </a: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。</a:t>
            </a:r>
            <a:endParaRPr kumimoji="1" lang="zh-CN" altLang="en-US" sz="3200" b="1" kern="1200" cap="none" spc="0" normalizeH="0" baseline="0" noProof="0">
              <a:solidFill>
                <a:srgbClr val="FFFF00"/>
              </a:solidFill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6877" name="Text Box 13"/>
          <p:cNvSpPr txBox="1"/>
          <p:nvPr/>
        </p:nvSpPr>
        <p:spPr>
          <a:xfrm>
            <a:off x="2971800" y="257175"/>
            <a:ext cx="59436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一个工作周期中的时钟数</a:t>
            </a:r>
            <a:r>
              <a:rPr lang="zh-CN" altLang="en-US" sz="3200" b="1" dirty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可变</a:t>
            </a: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179388" y="1841500"/>
            <a:ext cx="4140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marR="0" defTabSz="914400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用</a:t>
            </a:r>
            <a:r>
              <a:rPr kumimoji="1" lang="zh-CN" altLang="en-US" sz="3200" b="1" kern="1200" cap="none" spc="0" normalizeH="0" baseline="0" noProof="0">
                <a:solidFill>
                  <a:srgbClr val="FFFF00"/>
                </a:solidFill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计数器</a:t>
            </a:r>
            <a:r>
              <a:rPr kumimoji="1" lang="en-US" altLang="zh-CN" sz="3200" b="1" kern="1200" cap="none" spc="0" normalizeH="0" baseline="0" noProof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T</a:t>
            </a:r>
            <a:r>
              <a:rPr kumimoji="1" lang="zh-CN" altLang="en-US" sz="3200" b="1" kern="1200" cap="none" spc="0" normalizeH="0" baseline="0" noProof="0">
                <a:latin typeface="黑体" panose="02010609060101010101" pitchFamily="2" charset="-122"/>
                <a:ea typeface="黑体" panose="02010609060101010101" pitchFamily="2" charset="-122"/>
                <a:cs typeface="+mn-cs"/>
              </a:rPr>
              <a:t>控制节拍数</a:t>
            </a:r>
            <a:endParaRPr kumimoji="1" lang="zh-CN" altLang="en-US" sz="3200" b="1" kern="1200" cap="none" spc="0" normalizeH="0" baseline="0" noProof="0">
              <a:latin typeface="黑体" panose="02010609060101010101" pitchFamily="2" charset="-122"/>
              <a:ea typeface="黑体" panose="02010609060101010101" pitchFamily="2" charset="-122"/>
              <a:cs typeface="+mn-cs"/>
            </a:endParaRPr>
          </a:p>
        </p:txBody>
      </p:sp>
      <p:sp>
        <p:nvSpPr>
          <p:cNvPr id="36879" name="AutoShape 15"/>
          <p:cNvSpPr/>
          <p:nvPr/>
        </p:nvSpPr>
        <p:spPr>
          <a:xfrm>
            <a:off x="4252913" y="1417638"/>
            <a:ext cx="174625" cy="1579562"/>
          </a:xfrm>
          <a:prstGeom prst="leftBrace">
            <a:avLst>
              <a:gd name="adj1" fmla="val 75336"/>
              <a:gd name="adj2" fmla="val 50000"/>
            </a:avLst>
          </a:prstGeom>
          <a:noFill/>
          <a:ln w="28575" cap="sq" cmpd="sng">
            <a:solidFill>
              <a:srgbClr val="FFFF00"/>
            </a:solidFill>
            <a:prstDash val="solid"/>
            <a:round/>
            <a:headEnd type="none" w="sm" len="sm"/>
            <a:tailEnd type="none" w="sm" len="sm"/>
          </a:ln>
        </p:spPr>
        <p:txBody>
          <a:bodyPr wrap="none" anchor="ctr" anchorCtr="0"/>
          <a:p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6914" name="Text Box 50"/>
          <p:cNvSpPr txBox="1"/>
          <p:nvPr/>
        </p:nvSpPr>
        <p:spPr>
          <a:xfrm>
            <a:off x="0" y="3857625"/>
            <a:ext cx="6629400" cy="579438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>
              <a:spcBef>
                <a:spcPct val="50000"/>
              </a:spcBef>
            </a:pPr>
            <a:r>
              <a:rPr lang="zh-CN" altLang="en-US" sz="3200" b="1" dirty="0">
                <a:latin typeface="黑体" panose="02010609060101010101" pitchFamily="2" charset="-122"/>
                <a:ea typeface="黑体" panose="02010609060101010101" pitchFamily="2" charset="-122"/>
              </a:rPr>
              <a:t>将计数值译码，可产生节拍电位。</a:t>
            </a:r>
            <a:endParaRPr lang="zh-CN" altLang="en-US" sz="3200" b="1" dirty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ransition spd="slow">
    <p:cover dir="rd"/>
    <p:sndAc>
      <p:stSnd>
        <p:snd r:embed="rId1" name="CHIMES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3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12" dur="500"/>
                                        <p:tgtEl>
                                          <p:spTgt spid="36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68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68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68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68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6872">
                                            <p:txEl>
                                              <p:charRg st="0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6872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6872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6872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6872">
                                            <p:txEl>
                                              <p:charRg st="14" end="2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687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687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687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6872">
                                            <p:txEl>
                                              <p:charRg st="27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54" dur="500"/>
                                        <p:tgtEl>
                                          <p:spTgt spid="36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9" grpId="0"/>
      <p:bldP spid="36872" grpId="0" build="p"/>
      <p:bldP spid="36877" grpId="0"/>
      <p:bldP spid="36878" grpId="0"/>
      <p:bldP spid="36879" grpId="0" animBg="1"/>
      <p:bldP spid="36914" grpId="0"/>
    </p:bldLst>
  </p:timing>
</p:sld>
</file>

<file path=ppt/tags/tag1.xml><?xml version="1.0" encoding="utf-8"?>
<p:tagLst xmlns:p="http://schemas.openxmlformats.org/presentationml/2006/main">
  <p:tag name="KSO_WPP_MARK_KEY" val="309f7aa6-237f-4f0f-98c5-317ad3984742"/>
  <p:tag name="COMMONDATA" val="eyJoZGlkIjoiM2NmY2U0MjQxMjVhMzViM2U2NDc0NTI2ZDMwMzBmZGIifQ=="/>
</p:tagLst>
</file>

<file path=ppt/theme/theme1.xml><?xml version="1.0" encoding="utf-8"?>
<a:theme xmlns:a="http://schemas.openxmlformats.org/drawingml/2006/main" name="Soaring">
  <a:themeElements>
    <a:clrScheme name="Soaring 1">
      <a:dk1>
        <a:srgbClr val="000000"/>
      </a:dk1>
      <a:lt1>
        <a:srgbClr val="FFFFFF"/>
      </a:lt1>
      <a:dk2>
        <a:srgbClr val="0000FF"/>
      </a:dk2>
      <a:lt2>
        <a:srgbClr val="FFCC66"/>
      </a:lt2>
      <a:accent1>
        <a:srgbClr val="00FFFF"/>
      </a:accent1>
      <a:accent2>
        <a:srgbClr val="3366FF"/>
      </a:accent2>
      <a:accent3>
        <a:srgbClr val="AAAAFF"/>
      </a:accent3>
      <a:accent4>
        <a:srgbClr val="DADADA"/>
      </a:accent4>
      <a:accent5>
        <a:srgbClr val="AAFFFF"/>
      </a:accent5>
      <a:accent6>
        <a:srgbClr val="2D5CE7"/>
      </a:accent6>
      <a:hlink>
        <a:srgbClr val="FF0033"/>
      </a:hlink>
      <a:folHlink>
        <a:srgbClr val="FFFF00"/>
      </a:folHlink>
    </a:clrScheme>
    <a:fontScheme name="Soaring">
      <a:majorFont>
        <a:latin typeface="Arial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sq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Soaring 1">
        <a:dk1>
          <a:srgbClr val="000000"/>
        </a:dk1>
        <a:lt1>
          <a:srgbClr val="FFFFFF"/>
        </a:lt1>
        <a:dk2>
          <a:srgbClr val="0000FF"/>
        </a:dk2>
        <a:lt2>
          <a:srgbClr val="FFCC66"/>
        </a:lt2>
        <a:accent1>
          <a:srgbClr val="00FFFF"/>
        </a:accent1>
        <a:accent2>
          <a:srgbClr val="3366FF"/>
        </a:accent2>
        <a:accent3>
          <a:srgbClr val="AAAAFF"/>
        </a:accent3>
        <a:accent4>
          <a:srgbClr val="DADADA"/>
        </a:accent4>
        <a:accent5>
          <a:srgbClr val="AAFFFF"/>
        </a:accent5>
        <a:accent6>
          <a:srgbClr val="2D5CE7"/>
        </a:accent6>
        <a:hlink>
          <a:srgbClr val="FF0033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2">
        <a:dk1>
          <a:srgbClr val="000000"/>
        </a:dk1>
        <a:lt1>
          <a:srgbClr val="FFFFFF"/>
        </a:lt1>
        <a:dk2>
          <a:srgbClr val="000000"/>
        </a:dk2>
        <a:lt2>
          <a:srgbClr val="CCECFF"/>
        </a:lt2>
        <a:accent1>
          <a:srgbClr val="6699FF"/>
        </a:accent1>
        <a:accent2>
          <a:srgbClr val="66CCFF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5CB9E7"/>
        </a:accent6>
        <a:hlink>
          <a:srgbClr val="CC99FF"/>
        </a:hlink>
        <a:folHlink>
          <a:srgbClr val="00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CBCBCB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D4D4D4"/>
        </a:accent6>
        <a:hlink>
          <a:srgbClr val="5F5F5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aring 4">
        <a:dk1>
          <a:srgbClr val="000000"/>
        </a:dk1>
        <a:lt1>
          <a:srgbClr val="FFFFFF"/>
        </a:lt1>
        <a:dk2>
          <a:srgbClr val="008080"/>
        </a:dk2>
        <a:lt2>
          <a:srgbClr val="FFCC66"/>
        </a:lt2>
        <a:accent1>
          <a:srgbClr val="0099CC"/>
        </a:accent1>
        <a:accent2>
          <a:srgbClr val="009999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8A8A"/>
        </a:accent6>
        <a:hlink>
          <a:srgbClr val="6600CC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aring 5">
        <a:dk1>
          <a:srgbClr val="000000"/>
        </a:dk1>
        <a:lt1>
          <a:srgbClr val="FFFFFF"/>
        </a:lt1>
        <a:dk2>
          <a:srgbClr val="993300"/>
        </a:dk2>
        <a:lt2>
          <a:srgbClr val="FFCC66"/>
        </a:lt2>
        <a:accent1>
          <a:srgbClr val="FF6633"/>
        </a:accent1>
        <a:accent2>
          <a:srgbClr val="CC6600"/>
        </a:accent2>
        <a:accent3>
          <a:srgbClr val="CAADAA"/>
        </a:accent3>
        <a:accent4>
          <a:srgbClr val="DADADA"/>
        </a:accent4>
        <a:accent5>
          <a:srgbClr val="FFB8AD"/>
        </a:accent5>
        <a:accent6>
          <a:srgbClr val="B95C00"/>
        </a:accent6>
        <a:hlink>
          <a:srgbClr val="CC0000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2908</Words>
  <Application>WPS 演示</Application>
  <PresentationFormat>全屏显示(4:3)</PresentationFormat>
  <Paragraphs>793</Paragraphs>
  <Slides>23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3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仿宋_GB2312</vt:lpstr>
      <vt:lpstr>仿宋</vt:lpstr>
      <vt:lpstr>Soaring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001</dc:creator>
  <cp:lastModifiedBy>贝妈</cp:lastModifiedBy>
  <cp:revision>647</cp:revision>
  <dcterms:created xsi:type="dcterms:W3CDTF">2000-11-05T19:40:00Z</dcterms:created>
  <dcterms:modified xsi:type="dcterms:W3CDTF">2024-10-19T07:24:00Z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16AF33AAA8D34E28A8EEB607B565E1BA</vt:lpwstr>
  </property>
  <property fmtid="{D5CDD505-2E9C-101B-9397-08002B2CF9AE}" pid="3" name="KSOProductBuildVer">
    <vt:lpwstr>2052-12.1.0.18608</vt:lpwstr>
  </property>
</Properties>
</file>