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842" r:id="rId2"/>
    <p:sldId id="844" r:id="rId3"/>
    <p:sldId id="838" r:id="rId4"/>
    <p:sldId id="846" r:id="rId5"/>
    <p:sldId id="919" r:id="rId6"/>
    <p:sldId id="896" r:id="rId7"/>
    <p:sldId id="847" r:id="rId8"/>
    <p:sldId id="874" r:id="rId9"/>
    <p:sldId id="885" r:id="rId10"/>
    <p:sldId id="873" r:id="rId11"/>
    <p:sldId id="898" r:id="rId12"/>
    <p:sldId id="849" r:id="rId13"/>
    <p:sldId id="876" r:id="rId14"/>
    <p:sldId id="875" r:id="rId15"/>
    <p:sldId id="900" r:id="rId16"/>
    <p:sldId id="953" r:id="rId17"/>
    <p:sldId id="851" r:id="rId18"/>
    <p:sldId id="923" r:id="rId19"/>
    <p:sldId id="920" r:id="rId20"/>
    <p:sldId id="921" r:id="rId21"/>
    <p:sldId id="934" r:id="rId22"/>
    <p:sldId id="935" r:id="rId23"/>
    <p:sldId id="936" r:id="rId24"/>
    <p:sldId id="852" r:id="rId25"/>
    <p:sldId id="853" r:id="rId26"/>
    <p:sldId id="854" r:id="rId27"/>
    <p:sldId id="877" r:id="rId28"/>
    <p:sldId id="855" r:id="rId29"/>
    <p:sldId id="856" r:id="rId30"/>
    <p:sldId id="857" r:id="rId31"/>
    <p:sldId id="858" r:id="rId32"/>
    <p:sldId id="859" r:id="rId33"/>
    <p:sldId id="881" r:id="rId34"/>
    <p:sldId id="878" r:id="rId35"/>
    <p:sldId id="860" r:id="rId36"/>
    <p:sldId id="879" r:id="rId37"/>
    <p:sldId id="880" r:id="rId38"/>
    <p:sldId id="886" r:id="rId39"/>
    <p:sldId id="882" r:id="rId40"/>
    <p:sldId id="899" r:id="rId41"/>
    <p:sldId id="883" r:id="rId42"/>
    <p:sldId id="866" r:id="rId43"/>
    <p:sldId id="867" r:id="rId44"/>
    <p:sldId id="868" r:id="rId45"/>
    <p:sldId id="869" r:id="rId46"/>
    <p:sldId id="870" r:id="rId47"/>
    <p:sldId id="887" r:id="rId48"/>
    <p:sldId id="888" r:id="rId49"/>
    <p:sldId id="889" r:id="rId50"/>
    <p:sldId id="871" r:id="rId51"/>
    <p:sldId id="891" r:id="rId52"/>
    <p:sldId id="892" r:id="rId53"/>
    <p:sldId id="890" r:id="rId54"/>
    <p:sldId id="893" r:id="rId55"/>
    <p:sldId id="894" r:id="rId56"/>
    <p:sldId id="954" r:id="rId57"/>
    <p:sldId id="942" r:id="rId58"/>
    <p:sldId id="948" r:id="rId59"/>
    <p:sldId id="944" r:id="rId60"/>
    <p:sldId id="943" r:id="rId61"/>
    <p:sldId id="895" r:id="rId62"/>
    <p:sldId id="941" r:id="rId63"/>
    <p:sldId id="945" r:id="rId64"/>
    <p:sldId id="939" r:id="rId65"/>
    <p:sldId id="937" r:id="rId66"/>
    <p:sldId id="897" r:id="rId67"/>
    <p:sldId id="946" r:id="rId68"/>
    <p:sldId id="947" r:id="rId69"/>
    <p:sldId id="872" r:id="rId70"/>
    <p:sldId id="901" r:id="rId71"/>
    <p:sldId id="903" r:id="rId72"/>
    <p:sldId id="904" r:id="rId73"/>
    <p:sldId id="906" r:id="rId74"/>
    <p:sldId id="907" r:id="rId75"/>
    <p:sldId id="905" r:id="rId76"/>
    <p:sldId id="912" r:id="rId77"/>
    <p:sldId id="950" r:id="rId78"/>
    <p:sldId id="908" r:id="rId79"/>
    <p:sldId id="909" r:id="rId80"/>
    <p:sldId id="910" r:id="rId81"/>
    <p:sldId id="911" r:id="rId82"/>
    <p:sldId id="955" r:id="rId83"/>
    <p:sldId id="956" r:id="rId84"/>
    <p:sldId id="913" r:id="rId85"/>
    <p:sldId id="916" r:id="rId86"/>
    <p:sldId id="951" r:id="rId87"/>
    <p:sldId id="917" r:id="rId88"/>
    <p:sldId id="918" r:id="rId89"/>
    <p:sldId id="933" r:id="rId90"/>
  </p:sldIdLst>
  <p:sldSz cx="9144000" cy="6858000" type="screen4x3"/>
  <p:notesSz cx="6858000" cy="9144000"/>
  <p:custDataLst>
    <p:tags r:id="rId9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ED7D31"/>
    <a:srgbClr val="FF0000"/>
    <a:srgbClr val="2F5597"/>
    <a:srgbClr val="4472C4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6046" autoAdjust="0"/>
  </p:normalViewPr>
  <p:slideViewPr>
    <p:cSldViewPr snapToGrid="0" showGuides="1">
      <p:cViewPr varScale="1">
        <p:scale>
          <a:sx n="115" d="100"/>
          <a:sy n="115" d="100"/>
        </p:scale>
        <p:origin x="1692" y="90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2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2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0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3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25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2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79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7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3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68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7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87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4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15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5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3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3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08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50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837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03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142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5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50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29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272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52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325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650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0968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79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83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5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37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400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501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47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02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89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50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035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368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994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87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63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520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4200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575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39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138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804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316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2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486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3639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7567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698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52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747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6255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06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357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714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618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6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8380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169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830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61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61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92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61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361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0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第四章 </a:t>
            </a:r>
            <a:r>
              <a:rPr lang="zh-CN" altLang="en-US" sz="2800" b="1" dirty="0">
                <a:solidFill>
                  <a:srgbClr val="004578"/>
                </a:solidFill>
              </a:rPr>
              <a:t>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2024/10/16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文本框 13"/>
          <p:cNvSpPr txBox="1"/>
          <p:nvPr/>
        </p:nvSpPr>
        <p:spPr>
          <a:xfrm>
            <a:off x="1553546" y="3196018"/>
            <a:ext cx="60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5" name="AutoShape 37"/>
          <p:cNvSpPr>
            <a:spLocks/>
          </p:cNvSpPr>
          <p:nvPr/>
        </p:nvSpPr>
        <p:spPr bwMode="auto">
          <a:xfrm>
            <a:off x="3447286" y="4740316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3571485" y="4556072"/>
            <a:ext cx="3258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0-&gt;1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工作周期开始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3571485" y="5125331"/>
            <a:ext cx="3499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工作周期结束</a:t>
            </a:r>
          </a:p>
        </p:txBody>
      </p:sp>
      <p:sp>
        <p:nvSpPr>
          <p:cNvPr id="131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65057" y="1059741"/>
            <a:ext cx="898051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指令执行过程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工作周期的切换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56093" y="4785877"/>
            <a:ext cx="375113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工作周期状态触发器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Group 148"/>
          <p:cNvGrpSpPr>
            <a:grpSpLocks/>
          </p:cNvGrpSpPr>
          <p:nvPr/>
        </p:nvGrpSpPr>
        <p:grpSpPr bwMode="auto">
          <a:xfrm>
            <a:off x="3092536" y="2336767"/>
            <a:ext cx="3082925" cy="1965325"/>
            <a:chOff x="23" y="1013"/>
            <a:chExt cx="1942" cy="1238"/>
          </a:xfrm>
        </p:grpSpPr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73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658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69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400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1067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1107" y="138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114" y="151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1245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>
              <a:off x="522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1203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Oval 57"/>
            <p:cNvSpPr>
              <a:spLocks noChangeArrowheads="1"/>
            </p:cNvSpPr>
            <p:nvPr/>
          </p:nvSpPr>
          <p:spPr bwMode="auto">
            <a:xfrm>
              <a:off x="277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Oval 58"/>
            <p:cNvSpPr>
              <a:spLocks noChangeArrowheads="1"/>
            </p:cNvSpPr>
            <p:nvPr/>
          </p:nvSpPr>
          <p:spPr bwMode="auto">
            <a:xfrm>
              <a:off x="1339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23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1429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1511" y="155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293" y="101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402783" y="3137915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42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65056" y="1770804"/>
            <a:ext cx="8912689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每个工作周期对应一个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状态触发器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，采用集成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触发器：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0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utoUpdateAnimBg="0"/>
      <p:bldP spid="17" grpId="0" autoUpdateAnimBg="0"/>
      <p:bldP spid="131" grpId="0" build="p"/>
      <p:bldP spid="132" grpId="0" build="p"/>
      <p:bldP spid="41" grpId="0"/>
      <p:bldP spid="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2339975" y="1629929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grpSp>
        <p:nvGrpSpPr>
          <p:cNvPr id="19" name="Group 148"/>
          <p:cNvGrpSpPr>
            <a:grpSpLocks/>
          </p:cNvGrpSpPr>
          <p:nvPr/>
        </p:nvGrpSpPr>
        <p:grpSpPr bwMode="auto">
          <a:xfrm>
            <a:off x="36513" y="863166"/>
            <a:ext cx="3082925" cy="1965325"/>
            <a:chOff x="23" y="1013"/>
            <a:chExt cx="1942" cy="1238"/>
          </a:xfrm>
        </p:grpSpPr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73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658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69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400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1067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1107" y="138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28" name="Line 51"/>
            <p:cNvSpPr>
              <a:spLocks noChangeShapeType="1"/>
            </p:cNvSpPr>
            <p:nvPr/>
          </p:nvSpPr>
          <p:spPr bwMode="auto">
            <a:xfrm>
              <a:off x="114" y="151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1245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53"/>
            <p:cNvSpPr>
              <a:spLocks noChangeShapeType="1"/>
            </p:cNvSpPr>
            <p:nvPr/>
          </p:nvSpPr>
          <p:spPr bwMode="auto">
            <a:xfrm>
              <a:off x="522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54"/>
            <p:cNvSpPr>
              <a:spLocks noChangeShapeType="1"/>
            </p:cNvSpPr>
            <p:nvPr/>
          </p:nvSpPr>
          <p:spPr bwMode="auto">
            <a:xfrm>
              <a:off x="1203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Oval 57"/>
            <p:cNvSpPr>
              <a:spLocks noChangeArrowheads="1"/>
            </p:cNvSpPr>
            <p:nvPr/>
          </p:nvSpPr>
          <p:spPr bwMode="auto">
            <a:xfrm>
              <a:off x="277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Oval 58"/>
            <p:cNvSpPr>
              <a:spLocks noChangeArrowheads="1"/>
            </p:cNvSpPr>
            <p:nvPr/>
          </p:nvSpPr>
          <p:spPr bwMode="auto">
            <a:xfrm>
              <a:off x="1339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23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1429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61"/>
            <p:cNvSpPr>
              <a:spLocks noChangeShapeType="1"/>
            </p:cNvSpPr>
            <p:nvPr/>
          </p:nvSpPr>
          <p:spPr bwMode="auto">
            <a:xfrm>
              <a:off x="1511" y="155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1293" y="101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</p:grpSp>
      <p:grpSp>
        <p:nvGrpSpPr>
          <p:cNvPr id="41" name="Group 149"/>
          <p:cNvGrpSpPr>
            <a:grpSpLocks/>
          </p:cNvGrpSpPr>
          <p:nvPr/>
        </p:nvGrpSpPr>
        <p:grpSpPr bwMode="auto">
          <a:xfrm>
            <a:off x="3216275" y="863166"/>
            <a:ext cx="3062288" cy="1965325"/>
            <a:chOff x="2026" y="1013"/>
            <a:chExt cx="1929" cy="1238"/>
          </a:xfrm>
        </p:grpSpPr>
        <p:sp>
          <p:nvSpPr>
            <p:cNvPr id="42" name="Rectangle 63"/>
            <p:cNvSpPr>
              <a:spLocks noChangeArrowheads="1"/>
            </p:cNvSpPr>
            <p:nvPr/>
          </p:nvSpPr>
          <p:spPr bwMode="auto">
            <a:xfrm>
              <a:off x="2376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64"/>
            <p:cNvSpPr txBox="1">
              <a:spLocks noChangeArrowheads="1"/>
            </p:cNvSpPr>
            <p:nvPr/>
          </p:nvSpPr>
          <p:spPr bwMode="auto">
            <a:xfrm>
              <a:off x="2661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ST</a:t>
              </a:r>
            </a:p>
          </p:txBody>
        </p:sp>
        <p:sp>
          <p:nvSpPr>
            <p:cNvPr id="44" name="Text Box 65"/>
            <p:cNvSpPr txBox="1">
              <a:spLocks noChangeArrowheads="1"/>
            </p:cNvSpPr>
            <p:nvPr/>
          </p:nvSpPr>
          <p:spPr bwMode="auto">
            <a:xfrm>
              <a:off x="2072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3379" y="1496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6" name="Text Box 67"/>
            <p:cNvSpPr txBox="1">
              <a:spLocks noChangeArrowheads="1"/>
            </p:cNvSpPr>
            <p:nvPr/>
          </p:nvSpPr>
          <p:spPr bwMode="auto">
            <a:xfrm>
              <a:off x="2403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3070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3126" y="134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2101" y="150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71"/>
            <p:cNvSpPr>
              <a:spLocks noChangeShapeType="1"/>
            </p:cNvSpPr>
            <p:nvPr/>
          </p:nvSpPr>
          <p:spPr bwMode="auto">
            <a:xfrm>
              <a:off x="3248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>
              <a:off x="2525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>
              <a:off x="3206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Oval 74"/>
            <p:cNvSpPr>
              <a:spLocks noChangeArrowheads="1"/>
            </p:cNvSpPr>
            <p:nvPr/>
          </p:nvSpPr>
          <p:spPr bwMode="auto">
            <a:xfrm>
              <a:off x="2280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Oval 75"/>
            <p:cNvSpPr>
              <a:spLocks noChangeArrowheads="1"/>
            </p:cNvSpPr>
            <p:nvPr/>
          </p:nvSpPr>
          <p:spPr bwMode="auto">
            <a:xfrm>
              <a:off x="3342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76"/>
            <p:cNvSpPr>
              <a:spLocks noChangeShapeType="1"/>
            </p:cNvSpPr>
            <p:nvPr/>
          </p:nvSpPr>
          <p:spPr bwMode="auto">
            <a:xfrm>
              <a:off x="2026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3432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3416" y="154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3251" y="101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ST</a:t>
              </a:r>
            </a:p>
          </p:txBody>
        </p:sp>
      </p:grpSp>
      <p:grpSp>
        <p:nvGrpSpPr>
          <p:cNvPr id="59" name="Group 151"/>
          <p:cNvGrpSpPr>
            <a:grpSpLocks/>
          </p:cNvGrpSpPr>
          <p:nvPr/>
        </p:nvGrpSpPr>
        <p:grpSpPr bwMode="auto">
          <a:xfrm>
            <a:off x="34925" y="3217429"/>
            <a:ext cx="3146425" cy="1914525"/>
            <a:chOff x="22" y="2723"/>
            <a:chExt cx="1982" cy="1206"/>
          </a:xfrm>
        </p:grpSpPr>
        <p:sp>
          <p:nvSpPr>
            <p:cNvPr id="60" name="Rectangle 80"/>
            <p:cNvSpPr>
              <a:spLocks noChangeArrowheads="1"/>
            </p:cNvSpPr>
            <p:nvPr/>
          </p:nvSpPr>
          <p:spPr bwMode="auto">
            <a:xfrm>
              <a:off x="372" y="3099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Text Box 81"/>
            <p:cNvSpPr txBox="1">
              <a:spLocks noChangeArrowheads="1"/>
            </p:cNvSpPr>
            <p:nvPr/>
          </p:nvSpPr>
          <p:spPr bwMode="auto">
            <a:xfrm>
              <a:off x="657" y="3190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ET</a:t>
              </a:r>
            </a:p>
          </p:txBody>
        </p: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68" y="312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63" name="Text Box 83"/>
            <p:cNvSpPr txBox="1">
              <a:spLocks noChangeArrowheads="1"/>
            </p:cNvSpPr>
            <p:nvPr/>
          </p:nvSpPr>
          <p:spPr bwMode="auto">
            <a:xfrm>
              <a:off x="1428" y="317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64" name="Text Box 84"/>
            <p:cNvSpPr txBox="1">
              <a:spLocks noChangeArrowheads="1"/>
            </p:cNvSpPr>
            <p:nvPr/>
          </p:nvSpPr>
          <p:spPr bwMode="auto">
            <a:xfrm>
              <a:off x="399" y="346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65" name="Text Box 85"/>
            <p:cNvSpPr txBox="1">
              <a:spLocks noChangeArrowheads="1"/>
            </p:cNvSpPr>
            <p:nvPr/>
          </p:nvSpPr>
          <p:spPr bwMode="auto">
            <a:xfrm>
              <a:off x="1066" y="346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66" name="Text Box 86"/>
            <p:cNvSpPr txBox="1">
              <a:spLocks noChangeArrowheads="1"/>
            </p:cNvSpPr>
            <p:nvPr/>
          </p:nvSpPr>
          <p:spPr bwMode="auto">
            <a:xfrm>
              <a:off x="1090" y="3043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67" name="Line 87"/>
            <p:cNvSpPr>
              <a:spLocks noChangeShapeType="1"/>
            </p:cNvSpPr>
            <p:nvPr/>
          </p:nvSpPr>
          <p:spPr bwMode="auto">
            <a:xfrm>
              <a:off x="113" y="318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88"/>
            <p:cNvSpPr>
              <a:spLocks noChangeShapeType="1"/>
            </p:cNvSpPr>
            <p:nvPr/>
          </p:nvSpPr>
          <p:spPr bwMode="auto">
            <a:xfrm>
              <a:off x="1244" y="2838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89"/>
            <p:cNvSpPr>
              <a:spLocks noChangeShapeType="1"/>
            </p:cNvSpPr>
            <p:nvPr/>
          </p:nvSpPr>
          <p:spPr bwMode="auto">
            <a:xfrm>
              <a:off x="521" y="368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90"/>
            <p:cNvSpPr>
              <a:spLocks noChangeShapeType="1"/>
            </p:cNvSpPr>
            <p:nvPr/>
          </p:nvSpPr>
          <p:spPr bwMode="auto">
            <a:xfrm>
              <a:off x="1202" y="368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Oval 91"/>
            <p:cNvSpPr>
              <a:spLocks noChangeArrowheads="1"/>
            </p:cNvSpPr>
            <p:nvPr/>
          </p:nvSpPr>
          <p:spPr bwMode="auto">
            <a:xfrm>
              <a:off x="276" y="3355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Oval 92"/>
            <p:cNvSpPr>
              <a:spLocks noChangeArrowheads="1"/>
            </p:cNvSpPr>
            <p:nvPr/>
          </p:nvSpPr>
          <p:spPr bwMode="auto">
            <a:xfrm>
              <a:off x="1338" y="3366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93"/>
            <p:cNvSpPr>
              <a:spLocks noChangeShapeType="1"/>
            </p:cNvSpPr>
            <p:nvPr/>
          </p:nvSpPr>
          <p:spPr bwMode="auto">
            <a:xfrm>
              <a:off x="22" y="3417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>
              <a:off x="1428" y="3417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>
              <a:off x="1450" y="32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Text Box 96"/>
            <p:cNvSpPr txBox="1">
              <a:spLocks noChangeArrowheads="1"/>
            </p:cNvSpPr>
            <p:nvPr/>
          </p:nvSpPr>
          <p:spPr bwMode="auto">
            <a:xfrm>
              <a:off x="1239" y="272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ET</a:t>
              </a:r>
            </a:p>
          </p:txBody>
        </p:sp>
      </p:grpSp>
      <p:grpSp>
        <p:nvGrpSpPr>
          <p:cNvPr id="77" name="Group 150"/>
          <p:cNvGrpSpPr>
            <a:grpSpLocks/>
          </p:cNvGrpSpPr>
          <p:nvPr/>
        </p:nvGrpSpPr>
        <p:grpSpPr bwMode="auto">
          <a:xfrm>
            <a:off x="6394450" y="863166"/>
            <a:ext cx="2749550" cy="1965325"/>
            <a:chOff x="4028" y="1013"/>
            <a:chExt cx="1732" cy="1238"/>
          </a:xfrm>
        </p:grpSpPr>
        <p:sp>
          <p:nvSpPr>
            <p:cNvPr id="78" name="Rectangle 97"/>
            <p:cNvSpPr>
              <a:spLocks noChangeArrowheads="1"/>
            </p:cNvSpPr>
            <p:nvPr/>
          </p:nvSpPr>
          <p:spPr bwMode="auto">
            <a:xfrm>
              <a:off x="4378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98"/>
            <p:cNvSpPr txBox="1">
              <a:spLocks noChangeArrowheads="1"/>
            </p:cNvSpPr>
            <p:nvPr/>
          </p:nvSpPr>
          <p:spPr bwMode="auto">
            <a:xfrm>
              <a:off x="4663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DT</a:t>
              </a:r>
            </a:p>
          </p:txBody>
        </p:sp>
        <p:sp>
          <p:nvSpPr>
            <p:cNvPr id="80" name="Text Box 99"/>
            <p:cNvSpPr txBox="1">
              <a:spLocks noChangeArrowheads="1"/>
            </p:cNvSpPr>
            <p:nvPr/>
          </p:nvSpPr>
          <p:spPr bwMode="auto">
            <a:xfrm>
              <a:off x="4074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81" name="Text Box 100"/>
            <p:cNvSpPr txBox="1">
              <a:spLocks noChangeArrowheads="1"/>
            </p:cNvSpPr>
            <p:nvPr/>
          </p:nvSpPr>
          <p:spPr bwMode="auto">
            <a:xfrm>
              <a:off x="5434" y="1496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82" name="Text Box 101"/>
            <p:cNvSpPr txBox="1">
              <a:spLocks noChangeArrowheads="1"/>
            </p:cNvSpPr>
            <p:nvPr/>
          </p:nvSpPr>
          <p:spPr bwMode="auto">
            <a:xfrm>
              <a:off x="4405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83" name="Text Box 102"/>
            <p:cNvSpPr txBox="1">
              <a:spLocks noChangeArrowheads="1"/>
            </p:cNvSpPr>
            <p:nvPr/>
          </p:nvSpPr>
          <p:spPr bwMode="auto">
            <a:xfrm>
              <a:off x="5072" y="178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84" name="Text Box 103"/>
            <p:cNvSpPr txBox="1">
              <a:spLocks noChangeArrowheads="1"/>
            </p:cNvSpPr>
            <p:nvPr/>
          </p:nvSpPr>
          <p:spPr bwMode="auto">
            <a:xfrm>
              <a:off x="5128" y="134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85" name="Line 104"/>
            <p:cNvSpPr>
              <a:spLocks noChangeShapeType="1"/>
            </p:cNvSpPr>
            <p:nvPr/>
          </p:nvSpPr>
          <p:spPr bwMode="auto">
            <a:xfrm>
              <a:off x="4103" y="150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105"/>
            <p:cNvSpPr>
              <a:spLocks noChangeShapeType="1"/>
            </p:cNvSpPr>
            <p:nvPr/>
          </p:nvSpPr>
          <p:spPr bwMode="auto">
            <a:xfrm>
              <a:off x="5250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106"/>
            <p:cNvSpPr>
              <a:spLocks noChangeShapeType="1"/>
            </p:cNvSpPr>
            <p:nvPr/>
          </p:nvSpPr>
          <p:spPr bwMode="auto">
            <a:xfrm>
              <a:off x="4527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107"/>
            <p:cNvSpPr>
              <a:spLocks noChangeShapeType="1"/>
            </p:cNvSpPr>
            <p:nvPr/>
          </p:nvSpPr>
          <p:spPr bwMode="auto">
            <a:xfrm>
              <a:off x="5208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4282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Oval 109"/>
            <p:cNvSpPr>
              <a:spLocks noChangeArrowheads="1"/>
            </p:cNvSpPr>
            <p:nvPr/>
          </p:nvSpPr>
          <p:spPr bwMode="auto">
            <a:xfrm>
              <a:off x="5344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110"/>
            <p:cNvSpPr>
              <a:spLocks noChangeShapeType="1"/>
            </p:cNvSpPr>
            <p:nvPr/>
          </p:nvSpPr>
          <p:spPr bwMode="auto">
            <a:xfrm>
              <a:off x="4028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111"/>
            <p:cNvSpPr>
              <a:spLocks noChangeShapeType="1"/>
            </p:cNvSpPr>
            <p:nvPr/>
          </p:nvSpPr>
          <p:spPr bwMode="auto">
            <a:xfrm>
              <a:off x="5434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112"/>
            <p:cNvSpPr>
              <a:spLocks noChangeShapeType="1"/>
            </p:cNvSpPr>
            <p:nvPr/>
          </p:nvSpPr>
          <p:spPr bwMode="auto">
            <a:xfrm>
              <a:off x="5464" y="154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Text Box 113"/>
            <p:cNvSpPr txBox="1">
              <a:spLocks noChangeArrowheads="1"/>
            </p:cNvSpPr>
            <p:nvPr/>
          </p:nvSpPr>
          <p:spPr bwMode="auto">
            <a:xfrm>
              <a:off x="5253" y="1013"/>
              <a:ext cx="5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DT</a:t>
              </a:r>
            </a:p>
          </p:txBody>
        </p:sp>
      </p:grpSp>
      <p:grpSp>
        <p:nvGrpSpPr>
          <p:cNvPr id="95" name="Group 152"/>
          <p:cNvGrpSpPr>
            <a:grpSpLocks/>
          </p:cNvGrpSpPr>
          <p:nvPr/>
        </p:nvGrpSpPr>
        <p:grpSpPr bwMode="auto">
          <a:xfrm>
            <a:off x="3203575" y="3234891"/>
            <a:ext cx="3062288" cy="1876425"/>
            <a:chOff x="2018" y="2734"/>
            <a:chExt cx="1929" cy="1182"/>
          </a:xfrm>
        </p:grpSpPr>
        <p:sp>
          <p:nvSpPr>
            <p:cNvPr id="96" name="Rectangle 114"/>
            <p:cNvSpPr>
              <a:spLocks noChangeArrowheads="1"/>
            </p:cNvSpPr>
            <p:nvPr/>
          </p:nvSpPr>
          <p:spPr bwMode="auto">
            <a:xfrm>
              <a:off x="2368" y="3086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115"/>
            <p:cNvSpPr txBox="1">
              <a:spLocks noChangeArrowheads="1"/>
            </p:cNvSpPr>
            <p:nvPr/>
          </p:nvSpPr>
          <p:spPr bwMode="auto">
            <a:xfrm>
              <a:off x="2653" y="3177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IT</a:t>
              </a:r>
            </a:p>
          </p:txBody>
        </p:sp>
        <p:sp>
          <p:nvSpPr>
            <p:cNvPr id="98" name="Text Box 116"/>
            <p:cNvSpPr txBox="1">
              <a:spLocks noChangeArrowheads="1"/>
            </p:cNvSpPr>
            <p:nvPr/>
          </p:nvSpPr>
          <p:spPr bwMode="auto">
            <a:xfrm>
              <a:off x="2064" y="3116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99" name="Text Box 117"/>
            <p:cNvSpPr txBox="1">
              <a:spLocks noChangeArrowheads="1"/>
            </p:cNvSpPr>
            <p:nvPr/>
          </p:nvSpPr>
          <p:spPr bwMode="auto">
            <a:xfrm>
              <a:off x="3371" y="316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100" name="Text Box 118"/>
            <p:cNvSpPr txBox="1">
              <a:spLocks noChangeArrowheads="1"/>
            </p:cNvSpPr>
            <p:nvPr/>
          </p:nvSpPr>
          <p:spPr bwMode="auto">
            <a:xfrm>
              <a:off x="2395" y="344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1" name="Text Box 119"/>
            <p:cNvSpPr txBox="1">
              <a:spLocks noChangeArrowheads="1"/>
            </p:cNvSpPr>
            <p:nvPr/>
          </p:nvSpPr>
          <p:spPr bwMode="auto">
            <a:xfrm>
              <a:off x="3062" y="344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02" name="Text Box 120"/>
            <p:cNvSpPr txBox="1">
              <a:spLocks noChangeArrowheads="1"/>
            </p:cNvSpPr>
            <p:nvPr/>
          </p:nvSpPr>
          <p:spPr bwMode="auto">
            <a:xfrm>
              <a:off x="3110" y="3038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103" name="Line 121"/>
            <p:cNvSpPr>
              <a:spLocks noChangeShapeType="1"/>
            </p:cNvSpPr>
            <p:nvPr/>
          </p:nvSpPr>
          <p:spPr bwMode="auto">
            <a:xfrm>
              <a:off x="2085" y="316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" name="Line 122"/>
            <p:cNvSpPr>
              <a:spLocks noChangeShapeType="1"/>
            </p:cNvSpPr>
            <p:nvPr/>
          </p:nvSpPr>
          <p:spPr bwMode="auto">
            <a:xfrm>
              <a:off x="3240" y="2825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Line 123"/>
            <p:cNvSpPr>
              <a:spLocks noChangeShapeType="1"/>
            </p:cNvSpPr>
            <p:nvPr/>
          </p:nvSpPr>
          <p:spPr bwMode="auto">
            <a:xfrm>
              <a:off x="2517" y="367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124"/>
            <p:cNvSpPr>
              <a:spLocks noChangeShapeType="1"/>
            </p:cNvSpPr>
            <p:nvPr/>
          </p:nvSpPr>
          <p:spPr bwMode="auto">
            <a:xfrm>
              <a:off x="3198" y="367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Oval 125"/>
            <p:cNvSpPr>
              <a:spLocks noChangeArrowheads="1"/>
            </p:cNvSpPr>
            <p:nvPr/>
          </p:nvSpPr>
          <p:spPr bwMode="auto">
            <a:xfrm>
              <a:off x="2272" y="3342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Oval 126"/>
            <p:cNvSpPr>
              <a:spLocks noChangeArrowheads="1"/>
            </p:cNvSpPr>
            <p:nvPr/>
          </p:nvSpPr>
          <p:spPr bwMode="auto">
            <a:xfrm>
              <a:off x="3334" y="3353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127"/>
            <p:cNvSpPr>
              <a:spLocks noChangeShapeType="1"/>
            </p:cNvSpPr>
            <p:nvPr/>
          </p:nvSpPr>
          <p:spPr bwMode="auto">
            <a:xfrm>
              <a:off x="2018" y="3404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128"/>
            <p:cNvSpPr>
              <a:spLocks noChangeShapeType="1"/>
            </p:cNvSpPr>
            <p:nvPr/>
          </p:nvSpPr>
          <p:spPr bwMode="auto">
            <a:xfrm>
              <a:off x="3424" y="3404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129"/>
            <p:cNvSpPr>
              <a:spLocks noChangeShapeType="1"/>
            </p:cNvSpPr>
            <p:nvPr/>
          </p:nvSpPr>
          <p:spPr bwMode="auto">
            <a:xfrm>
              <a:off x="3408" y="322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Text Box 130"/>
            <p:cNvSpPr txBox="1">
              <a:spLocks noChangeArrowheads="1"/>
            </p:cNvSpPr>
            <p:nvPr/>
          </p:nvSpPr>
          <p:spPr bwMode="auto">
            <a:xfrm>
              <a:off x="3211" y="2734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IT</a:t>
              </a:r>
            </a:p>
          </p:txBody>
        </p:sp>
      </p:grpSp>
      <p:grpSp>
        <p:nvGrpSpPr>
          <p:cNvPr id="113" name="Group 153"/>
          <p:cNvGrpSpPr>
            <a:grpSpLocks/>
          </p:cNvGrpSpPr>
          <p:nvPr/>
        </p:nvGrpSpPr>
        <p:grpSpPr bwMode="auto">
          <a:xfrm>
            <a:off x="6381750" y="3201554"/>
            <a:ext cx="2749550" cy="1909762"/>
            <a:chOff x="4020" y="2713"/>
            <a:chExt cx="1732" cy="1203"/>
          </a:xfrm>
        </p:grpSpPr>
        <p:sp>
          <p:nvSpPr>
            <p:cNvPr id="114" name="Rectangle 131"/>
            <p:cNvSpPr>
              <a:spLocks noChangeArrowheads="1"/>
            </p:cNvSpPr>
            <p:nvPr/>
          </p:nvSpPr>
          <p:spPr bwMode="auto">
            <a:xfrm>
              <a:off x="4370" y="3086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Text Box 132"/>
            <p:cNvSpPr txBox="1">
              <a:spLocks noChangeArrowheads="1"/>
            </p:cNvSpPr>
            <p:nvPr/>
          </p:nvSpPr>
          <p:spPr bwMode="auto">
            <a:xfrm>
              <a:off x="4513" y="3177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DMAT</a:t>
              </a:r>
            </a:p>
          </p:txBody>
        </p:sp>
        <p:sp>
          <p:nvSpPr>
            <p:cNvPr id="116" name="Text Box 133"/>
            <p:cNvSpPr txBox="1">
              <a:spLocks noChangeArrowheads="1"/>
            </p:cNvSpPr>
            <p:nvPr/>
          </p:nvSpPr>
          <p:spPr bwMode="auto">
            <a:xfrm>
              <a:off x="4059" y="314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117" name="Text Box 134"/>
            <p:cNvSpPr txBox="1">
              <a:spLocks noChangeArrowheads="1"/>
            </p:cNvSpPr>
            <p:nvPr/>
          </p:nvSpPr>
          <p:spPr bwMode="auto">
            <a:xfrm>
              <a:off x="5426" y="3161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118" name="Text Box 135"/>
            <p:cNvSpPr txBox="1">
              <a:spLocks noChangeArrowheads="1"/>
            </p:cNvSpPr>
            <p:nvPr/>
          </p:nvSpPr>
          <p:spPr bwMode="auto">
            <a:xfrm>
              <a:off x="4397" y="344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19" name="Text Box 136"/>
            <p:cNvSpPr txBox="1">
              <a:spLocks noChangeArrowheads="1"/>
            </p:cNvSpPr>
            <p:nvPr/>
          </p:nvSpPr>
          <p:spPr bwMode="auto">
            <a:xfrm>
              <a:off x="5064" y="344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20" name="Text Box 137"/>
            <p:cNvSpPr txBox="1">
              <a:spLocks noChangeArrowheads="1"/>
            </p:cNvSpPr>
            <p:nvPr/>
          </p:nvSpPr>
          <p:spPr bwMode="auto">
            <a:xfrm>
              <a:off x="5120" y="302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121" name="Line 138"/>
            <p:cNvSpPr>
              <a:spLocks noChangeShapeType="1"/>
            </p:cNvSpPr>
            <p:nvPr/>
          </p:nvSpPr>
          <p:spPr bwMode="auto">
            <a:xfrm>
              <a:off x="4087" y="319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139"/>
            <p:cNvSpPr>
              <a:spLocks noChangeShapeType="1"/>
            </p:cNvSpPr>
            <p:nvPr/>
          </p:nvSpPr>
          <p:spPr bwMode="auto">
            <a:xfrm>
              <a:off x="5242" y="2825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Line 140"/>
            <p:cNvSpPr>
              <a:spLocks noChangeShapeType="1"/>
            </p:cNvSpPr>
            <p:nvPr/>
          </p:nvSpPr>
          <p:spPr bwMode="auto">
            <a:xfrm>
              <a:off x="4519" y="367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141"/>
            <p:cNvSpPr>
              <a:spLocks noChangeShapeType="1"/>
            </p:cNvSpPr>
            <p:nvPr/>
          </p:nvSpPr>
          <p:spPr bwMode="auto">
            <a:xfrm>
              <a:off x="5200" y="367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Oval 142"/>
            <p:cNvSpPr>
              <a:spLocks noChangeArrowheads="1"/>
            </p:cNvSpPr>
            <p:nvPr/>
          </p:nvSpPr>
          <p:spPr bwMode="auto">
            <a:xfrm>
              <a:off x="4274" y="3342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Oval 143"/>
            <p:cNvSpPr>
              <a:spLocks noChangeArrowheads="1"/>
            </p:cNvSpPr>
            <p:nvPr/>
          </p:nvSpPr>
          <p:spPr bwMode="auto">
            <a:xfrm>
              <a:off x="5336" y="3353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144"/>
            <p:cNvSpPr>
              <a:spLocks noChangeShapeType="1"/>
            </p:cNvSpPr>
            <p:nvPr/>
          </p:nvSpPr>
          <p:spPr bwMode="auto">
            <a:xfrm>
              <a:off x="4020" y="3404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145"/>
            <p:cNvSpPr>
              <a:spLocks noChangeShapeType="1"/>
            </p:cNvSpPr>
            <p:nvPr/>
          </p:nvSpPr>
          <p:spPr bwMode="auto">
            <a:xfrm>
              <a:off x="5426" y="3404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146"/>
            <p:cNvSpPr>
              <a:spLocks noChangeShapeType="1"/>
            </p:cNvSpPr>
            <p:nvPr/>
          </p:nvSpPr>
          <p:spPr bwMode="auto">
            <a:xfrm>
              <a:off x="5448" y="321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47"/>
            <p:cNvSpPr txBox="1">
              <a:spLocks noChangeArrowheads="1"/>
            </p:cNvSpPr>
            <p:nvPr/>
          </p:nvSpPr>
          <p:spPr bwMode="auto">
            <a:xfrm>
              <a:off x="4809" y="2713"/>
              <a:ext cx="6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DMAT</a:t>
              </a:r>
            </a:p>
          </p:txBody>
        </p:sp>
      </p:grpSp>
      <p:sp>
        <p:nvSpPr>
          <p:cNvPr id="132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39180" y="5351838"/>
            <a:ext cx="898051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时刻，只能有一个工作周期状态触发器为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，指明当前所在工作周期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93046" y="827541"/>
            <a:ext cx="9050954" cy="54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、时钟周期（节拍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13035" y="4102564"/>
            <a:ext cx="8173518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次读主存，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并经内部数据通路传送的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操作；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一次内部数据通路传送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操作；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次写主存操作（从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经总线到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AutoShape 9"/>
          <p:cNvSpPr>
            <a:spLocks/>
          </p:cNvSpPr>
          <p:nvPr/>
        </p:nvSpPr>
        <p:spPr bwMode="auto">
          <a:xfrm>
            <a:off x="490869" y="4365138"/>
            <a:ext cx="126928" cy="1071387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430473" y="3083272"/>
            <a:ext cx="83560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以一次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存时间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周期长度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设置为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1us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可执行操作：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-12353" y="2490385"/>
            <a:ext cx="345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时钟周期长度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561196" y="1322246"/>
            <a:ext cx="7954153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一个工作周期内可包含多个时钟周期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一个工作周期内的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9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3" grpId="0" build="p" autoUpdateAnimBg="0"/>
      <p:bldP spid="24" grpId="0" animBg="1"/>
      <p:bldP spid="25" grpId="0" autoUpdateAnimBg="0"/>
      <p:bldP spid="26" grpId="0" autoUpdateAnimBg="0"/>
      <p:bldP spid="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46513" y="6422852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431166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431166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284959" y="1332809"/>
            <a:ext cx="6771883" cy="110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每个工作周期第一节拍，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T=0</a:t>
            </a:r>
          </a:p>
          <a:p>
            <a:pPr eaLnBrk="1" hangingPunct="1">
              <a:lnSpc>
                <a:spcPct val="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工作周期未结束，每节拍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T+1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4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当期工作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周期结束时，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清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AutoShape 6"/>
          <p:cNvSpPr>
            <a:spLocks/>
          </p:cNvSpPr>
          <p:nvPr/>
        </p:nvSpPr>
        <p:spPr bwMode="auto">
          <a:xfrm>
            <a:off x="2165435" y="1293545"/>
            <a:ext cx="129804" cy="988574"/>
          </a:xfrm>
          <a:prstGeom prst="leftBrace">
            <a:avLst>
              <a:gd name="adj1" fmla="val 127829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831850" y="3402735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804863" y="4121872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827088" y="4802622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282575" y="2871411"/>
            <a:ext cx="651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CLK</a:t>
            </a:r>
          </a:p>
        </p:txBody>
      </p: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831850" y="2687149"/>
            <a:ext cx="8077200" cy="4114800"/>
            <a:chOff x="384" y="1008"/>
            <a:chExt cx="5088" cy="2592"/>
          </a:xfrm>
        </p:grpSpPr>
        <p:grpSp>
          <p:nvGrpSpPr>
            <p:cNvPr id="40" name="Group 41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51" name="Freeform 42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2" name="Freeform 43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3" name="Freeform 44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Freeform 45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6" name="Freeform 47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7" name="Freeform 48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8" name="Freeform 49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Freeform 50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1" name="Group 51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7" name="Line 57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8" name="Line 58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9" name="Line 59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1212850" y="2299914"/>
            <a:ext cx="923925" cy="511176"/>
            <a:chOff x="624" y="696"/>
            <a:chExt cx="582" cy="322"/>
          </a:xfrm>
        </p:grpSpPr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637" y="696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时钟周期</a:t>
              </a:r>
            </a:p>
          </p:txBody>
        </p:sp>
      </p:grpSp>
      <p:grpSp>
        <p:nvGrpSpPr>
          <p:cNvPr id="65" name="Group 66"/>
          <p:cNvGrpSpPr>
            <a:grpSpLocks/>
          </p:cNvGrpSpPr>
          <p:nvPr/>
        </p:nvGrpSpPr>
        <p:grpSpPr bwMode="auto">
          <a:xfrm>
            <a:off x="1217613" y="5946526"/>
            <a:ext cx="7315200" cy="844550"/>
            <a:chOff x="624" y="3729"/>
            <a:chExt cx="4608" cy="532"/>
          </a:xfrm>
        </p:grpSpPr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71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72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Text Box 79"/>
            <p:cNvSpPr txBox="1">
              <a:spLocks noChangeArrowheads="1"/>
            </p:cNvSpPr>
            <p:nvPr/>
          </p:nvSpPr>
          <p:spPr bwMode="auto">
            <a:xfrm>
              <a:off x="1244" y="3970"/>
              <a:ext cx="9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工作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周期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Text Box 82"/>
            <p:cNvSpPr txBox="1">
              <a:spLocks noChangeArrowheads="1"/>
            </p:cNvSpPr>
            <p:nvPr/>
          </p:nvSpPr>
          <p:spPr bwMode="auto">
            <a:xfrm>
              <a:off x="3546" y="3967"/>
              <a:ext cx="9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</a:t>
              </a:r>
              <a:r>
                <a:rPr lang="zh-CN" altLang="en-US" sz="24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周期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Text Box 83"/>
            <p:cNvSpPr txBox="1">
              <a:spLocks noChangeArrowheads="1"/>
            </p:cNvSpPr>
            <p:nvPr/>
          </p:nvSpPr>
          <p:spPr bwMode="auto">
            <a:xfrm>
              <a:off x="768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83" name="Text Box 84"/>
            <p:cNvSpPr txBox="1">
              <a:spLocks noChangeArrowheads="1"/>
            </p:cNvSpPr>
            <p:nvPr/>
          </p:nvSpPr>
          <p:spPr bwMode="auto">
            <a:xfrm>
              <a:off x="1357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84" name="Text Box 85"/>
            <p:cNvSpPr txBox="1">
              <a:spLocks noChangeArrowheads="1"/>
            </p:cNvSpPr>
            <p:nvPr/>
          </p:nvSpPr>
          <p:spPr bwMode="auto">
            <a:xfrm>
              <a:off x="1933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85" name="Text Box 86"/>
            <p:cNvSpPr txBox="1">
              <a:spLocks noChangeArrowheads="1"/>
            </p:cNvSpPr>
            <p:nvPr/>
          </p:nvSpPr>
          <p:spPr bwMode="auto">
            <a:xfrm>
              <a:off x="2509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  <p:sp>
          <p:nvSpPr>
            <p:cNvPr id="86" name="Text Box 87"/>
            <p:cNvSpPr txBox="1">
              <a:spLocks noChangeArrowheads="1"/>
            </p:cNvSpPr>
            <p:nvPr/>
          </p:nvSpPr>
          <p:spPr bwMode="auto">
            <a:xfrm>
              <a:off x="3072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3661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</a:p>
          </p:txBody>
        </p:sp>
        <p:sp>
          <p:nvSpPr>
            <p:cNvPr id="88" name="Text Box 89"/>
            <p:cNvSpPr txBox="1">
              <a:spLocks noChangeArrowheads="1"/>
            </p:cNvSpPr>
            <p:nvPr/>
          </p:nvSpPr>
          <p:spPr bwMode="auto">
            <a:xfrm>
              <a:off x="4237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</a:p>
          </p:txBody>
        </p:sp>
        <p:sp>
          <p:nvSpPr>
            <p:cNvPr id="89" name="Text Box 90"/>
            <p:cNvSpPr txBox="1">
              <a:spLocks noChangeArrowheads="1"/>
            </p:cNvSpPr>
            <p:nvPr/>
          </p:nvSpPr>
          <p:spPr bwMode="auto">
            <a:xfrm>
              <a:off x="4813" y="3729"/>
              <a:ext cx="2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</a:t>
              </a:r>
              <a:r>
                <a:rPr lang="en-US" altLang="zh-CN" sz="2400" b="1" baseline="-150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</a:p>
          </p:txBody>
        </p:sp>
      </p:grpSp>
      <p:sp>
        <p:nvSpPr>
          <p:cNvPr id="90" name="Freeform 91"/>
          <p:cNvSpPr>
            <a:spLocks/>
          </p:cNvSpPr>
          <p:nvPr/>
        </p:nvSpPr>
        <p:spPr bwMode="auto">
          <a:xfrm>
            <a:off x="830263" y="5483372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93"/>
          <p:cNvSpPr txBox="1">
            <a:spLocks noChangeArrowheads="1"/>
          </p:cNvSpPr>
          <p:nvPr/>
        </p:nvSpPr>
        <p:spPr bwMode="auto">
          <a:xfrm>
            <a:off x="1341438" y="3304310"/>
            <a:ext cx="782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</a:p>
        </p:txBody>
      </p:sp>
      <p:sp>
        <p:nvSpPr>
          <p:cNvPr id="92" name="Text Box 94"/>
          <p:cNvSpPr txBox="1">
            <a:spLocks noChangeArrowheads="1"/>
          </p:cNvSpPr>
          <p:nvPr/>
        </p:nvSpPr>
        <p:spPr bwMode="auto">
          <a:xfrm>
            <a:off x="5013325" y="3304310"/>
            <a:ext cx="78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2232025" y="4025034"/>
            <a:ext cx="78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</a:p>
        </p:txBody>
      </p:sp>
      <p:sp>
        <p:nvSpPr>
          <p:cNvPr id="94" name="Text Box 96"/>
          <p:cNvSpPr txBox="1">
            <a:spLocks noChangeArrowheads="1"/>
          </p:cNvSpPr>
          <p:nvPr/>
        </p:nvSpPr>
        <p:spPr bwMode="auto">
          <a:xfrm>
            <a:off x="5903913" y="4025034"/>
            <a:ext cx="782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</a:p>
        </p:txBody>
      </p:sp>
      <p:sp>
        <p:nvSpPr>
          <p:cNvPr id="95" name="Text Box 97"/>
          <p:cNvSpPr txBox="1">
            <a:spLocks noChangeArrowheads="1"/>
          </p:cNvSpPr>
          <p:nvPr/>
        </p:nvSpPr>
        <p:spPr bwMode="auto">
          <a:xfrm>
            <a:off x="3132138" y="4764522"/>
            <a:ext cx="782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</a:p>
        </p:txBody>
      </p:sp>
      <p:sp>
        <p:nvSpPr>
          <p:cNvPr id="96" name="Text Box 98"/>
          <p:cNvSpPr txBox="1">
            <a:spLocks noChangeArrowheads="1"/>
          </p:cNvSpPr>
          <p:nvPr/>
        </p:nvSpPr>
        <p:spPr bwMode="auto">
          <a:xfrm>
            <a:off x="6804025" y="4764522"/>
            <a:ext cx="78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</a:p>
        </p:txBody>
      </p:sp>
      <p:sp>
        <p:nvSpPr>
          <p:cNvPr id="97" name="Text Box 99"/>
          <p:cNvSpPr txBox="1">
            <a:spLocks noChangeArrowheads="1"/>
          </p:cNvSpPr>
          <p:nvPr/>
        </p:nvSpPr>
        <p:spPr bwMode="auto">
          <a:xfrm>
            <a:off x="4078288" y="5416697"/>
            <a:ext cx="782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</a:p>
        </p:txBody>
      </p:sp>
      <p:sp>
        <p:nvSpPr>
          <p:cNvPr id="98" name="Text Box 100"/>
          <p:cNvSpPr txBox="1">
            <a:spLocks noChangeArrowheads="1"/>
          </p:cNvSpPr>
          <p:nvPr/>
        </p:nvSpPr>
        <p:spPr bwMode="auto">
          <a:xfrm>
            <a:off x="7750175" y="5416697"/>
            <a:ext cx="78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</a:p>
        </p:txBody>
      </p:sp>
      <p:sp>
        <p:nvSpPr>
          <p:cNvPr id="99" name="Text Box 23"/>
          <p:cNvSpPr txBox="1">
            <a:spLocks noChangeArrowheads="1"/>
          </p:cNvSpPr>
          <p:nvPr/>
        </p:nvSpPr>
        <p:spPr bwMode="auto">
          <a:xfrm>
            <a:off x="547600" y="1518606"/>
            <a:ext cx="1951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76777" y="706739"/>
            <a:ext cx="33119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时钟周期计数</a:t>
            </a:r>
          </a:p>
        </p:txBody>
      </p:sp>
    </p:spTree>
    <p:extLst>
      <p:ext uri="{BB962C8B-B14F-4D97-AF65-F5344CB8AC3E}">
        <p14:creationId xmlns:p14="http://schemas.microsoft.com/office/powerpoint/2010/main" val="6891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utoUpdateAnimBg="0"/>
      <p:bldP spid="34" grpId="0" animBg="1"/>
      <p:bldP spid="38" grpId="0" autoUpdateAnimBg="0"/>
      <p:bldP spid="91" grpId="0" build="p" autoUpdateAnimBg="0"/>
      <p:bldP spid="92" grpId="0" build="p" autoUpdateAnimBg="0"/>
      <p:bldP spid="93" grpId="0" build="p" autoUpdateAnimBg="0"/>
      <p:bldP spid="94" grpId="0" build="p" autoUpdateAnimBg="0"/>
      <p:bldP spid="95" grpId="0" build="p" autoUpdateAnimBg="0"/>
      <p:bldP spid="96" grpId="0" build="p" autoUpdateAnimBg="0"/>
      <p:bldP spid="97" grpId="0" build="p" autoUpdateAnimBg="0"/>
      <p:bldP spid="98" grpId="0" build="p" autoUpdateAnimBg="0"/>
      <p:bldP spid="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939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45524" y="1756710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每个时钟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末尾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个工作脉冲，作为各种同步脉冲的来源。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Group 33"/>
          <p:cNvGrpSpPr>
            <a:grpSpLocks/>
          </p:cNvGrpSpPr>
          <p:nvPr/>
        </p:nvGrpSpPr>
        <p:grpSpPr bwMode="auto">
          <a:xfrm>
            <a:off x="1236258" y="3549739"/>
            <a:ext cx="3886200" cy="381000"/>
            <a:chOff x="1200" y="2256"/>
            <a:chExt cx="2448" cy="24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1236258" y="4519702"/>
            <a:ext cx="3886200" cy="381000"/>
            <a:chOff x="1200" y="2640"/>
            <a:chExt cx="2448" cy="240"/>
          </a:xfrm>
        </p:grpSpPr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3598458" y="3778339"/>
            <a:ext cx="7620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836458" y="3487827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1µS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1998258" y="3778339"/>
            <a:ext cx="7620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702858" y="3503702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702858" y="4519702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4360458" y="3972014"/>
            <a:ext cx="14287" cy="515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H="1">
            <a:off x="3217458" y="4672102"/>
            <a:ext cx="685800" cy="457200"/>
          </a:xfrm>
          <a:prstGeom prst="line">
            <a:avLst/>
          </a:prstGeom>
          <a:noFill/>
          <a:ln w="19050" cap="sq">
            <a:solidFill>
              <a:schemeClr val="accent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1464858" y="4976902"/>
            <a:ext cx="236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打入寄存器</a:t>
            </a:r>
          </a:p>
        </p:txBody>
      </p:sp>
      <p:sp>
        <p:nvSpPr>
          <p:cNvPr id="39" name="Line 46"/>
          <p:cNvSpPr>
            <a:spLocks noChangeShapeType="1"/>
          </p:cNvSpPr>
          <p:nvPr/>
        </p:nvSpPr>
        <p:spPr bwMode="auto">
          <a:xfrm>
            <a:off x="4360458" y="4672102"/>
            <a:ext cx="685800" cy="457200"/>
          </a:xfrm>
          <a:prstGeom prst="line">
            <a:avLst/>
          </a:prstGeom>
          <a:noFill/>
          <a:ln w="19050" cap="sq">
            <a:solidFill>
              <a:schemeClr val="accent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4665258" y="4976902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进行时序转换</a:t>
            </a: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4191808" y="5872672"/>
            <a:ext cx="4185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工作周期状态设置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清除）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4231870" y="5462176"/>
            <a:ext cx="3607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（时钟周期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清除</a:t>
            </a: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553837" y="2673258"/>
            <a:ext cx="739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同步定时脉冲控制定时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操作：打入寄存器、时序切换。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34938" y="986865"/>
            <a:ext cx="472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、工作脉冲 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943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29" grpId="0" build="p" autoUpdateAnimBg="0"/>
      <p:bldP spid="34" grpId="0" autoUpdateAnimBg="0"/>
      <p:bldP spid="35" grpId="0" autoUpdateAnimBg="0"/>
      <p:bldP spid="38" grpId="0" build="p" autoUpdateAnimBg="0" advAuto="0"/>
      <p:bldP spid="40" grpId="0" build="p" autoUpdateAnimBg="0" advAuto="0"/>
      <p:bldP spid="41" grpId="0" autoUpdateAnimBg="0"/>
      <p:bldP spid="42" grpId="0" autoUpdateAnimBg="0"/>
      <p:bldP spid="43" grpId="0" autoUpdateAnimBg="0"/>
      <p:bldP spid="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939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45524" y="1559390"/>
            <a:ext cx="7391400" cy="204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模型机组合逻辑控制器采用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三级时序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工作周期（机器周期）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时钟周期（节拍）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脉冲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526943" y="3604791"/>
            <a:ext cx="739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时间长度可能不同，通过工作周期状态触发器控制工作周期的切换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34937" y="986865"/>
            <a:ext cx="69920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组合逻辑控制器时序系统小结：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531426" y="5654772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用于定时操作。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558052" y="4641885"/>
            <a:ext cx="7391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时钟周期长度固定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，一个工作周期可包含多个时钟周期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973180" y="2283094"/>
            <a:ext cx="283945" cy="1179094"/>
          </a:xfrm>
          <a:prstGeom prst="leftBrace">
            <a:avLst>
              <a:gd name="adj1" fmla="val 8333"/>
              <a:gd name="adj2" fmla="val 5040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066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939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21562" y="698225"/>
            <a:ext cx="166580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三级时序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7" name="Group 232"/>
          <p:cNvGrpSpPr>
            <a:grpSpLocks/>
          </p:cNvGrpSpPr>
          <p:nvPr/>
        </p:nvGrpSpPr>
        <p:grpSpPr bwMode="auto">
          <a:xfrm>
            <a:off x="1537624" y="1275916"/>
            <a:ext cx="7127875" cy="360362"/>
            <a:chOff x="1065" y="1114"/>
            <a:chExt cx="4490" cy="227"/>
          </a:xfrm>
        </p:grpSpPr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1065" y="1341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1201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1201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>
              <a:off x="1337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79"/>
            <p:cNvSpPr>
              <a:spLocks noChangeShapeType="1"/>
            </p:cNvSpPr>
            <p:nvPr/>
          </p:nvSpPr>
          <p:spPr bwMode="auto">
            <a:xfrm>
              <a:off x="1745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80"/>
            <p:cNvSpPr>
              <a:spLocks noChangeShapeType="1"/>
            </p:cNvSpPr>
            <p:nvPr/>
          </p:nvSpPr>
          <p:spPr bwMode="auto">
            <a:xfrm>
              <a:off x="1745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81"/>
            <p:cNvSpPr>
              <a:spLocks noChangeShapeType="1"/>
            </p:cNvSpPr>
            <p:nvPr/>
          </p:nvSpPr>
          <p:spPr bwMode="auto">
            <a:xfrm>
              <a:off x="1881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88"/>
            <p:cNvSpPr>
              <a:spLocks noChangeShapeType="1"/>
            </p:cNvSpPr>
            <p:nvPr/>
          </p:nvSpPr>
          <p:spPr bwMode="auto">
            <a:xfrm>
              <a:off x="1337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89"/>
            <p:cNvSpPr>
              <a:spLocks noChangeShapeType="1"/>
            </p:cNvSpPr>
            <p:nvPr/>
          </p:nvSpPr>
          <p:spPr bwMode="auto">
            <a:xfrm>
              <a:off x="2289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>
              <a:off x="2289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91"/>
            <p:cNvSpPr>
              <a:spLocks noChangeShapeType="1"/>
            </p:cNvSpPr>
            <p:nvPr/>
          </p:nvSpPr>
          <p:spPr bwMode="auto">
            <a:xfrm>
              <a:off x="2425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1881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93"/>
            <p:cNvSpPr>
              <a:spLocks noChangeShapeType="1"/>
            </p:cNvSpPr>
            <p:nvPr/>
          </p:nvSpPr>
          <p:spPr bwMode="auto">
            <a:xfrm>
              <a:off x="2834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94"/>
            <p:cNvSpPr>
              <a:spLocks noChangeShapeType="1"/>
            </p:cNvSpPr>
            <p:nvPr/>
          </p:nvSpPr>
          <p:spPr bwMode="auto">
            <a:xfrm>
              <a:off x="2834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95"/>
            <p:cNvSpPr>
              <a:spLocks noChangeShapeType="1"/>
            </p:cNvSpPr>
            <p:nvPr/>
          </p:nvSpPr>
          <p:spPr bwMode="auto">
            <a:xfrm>
              <a:off x="2970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96"/>
            <p:cNvSpPr>
              <a:spLocks noChangeShapeType="1"/>
            </p:cNvSpPr>
            <p:nvPr/>
          </p:nvSpPr>
          <p:spPr bwMode="auto">
            <a:xfrm>
              <a:off x="2426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3378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98"/>
            <p:cNvSpPr>
              <a:spLocks noChangeShapeType="1"/>
            </p:cNvSpPr>
            <p:nvPr/>
          </p:nvSpPr>
          <p:spPr bwMode="auto">
            <a:xfrm>
              <a:off x="3378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99"/>
            <p:cNvSpPr>
              <a:spLocks noChangeShapeType="1"/>
            </p:cNvSpPr>
            <p:nvPr/>
          </p:nvSpPr>
          <p:spPr bwMode="auto">
            <a:xfrm>
              <a:off x="3514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100"/>
            <p:cNvSpPr>
              <a:spLocks noChangeShapeType="1"/>
            </p:cNvSpPr>
            <p:nvPr/>
          </p:nvSpPr>
          <p:spPr bwMode="auto">
            <a:xfrm>
              <a:off x="2970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101"/>
            <p:cNvSpPr>
              <a:spLocks noChangeShapeType="1"/>
            </p:cNvSpPr>
            <p:nvPr/>
          </p:nvSpPr>
          <p:spPr bwMode="auto">
            <a:xfrm>
              <a:off x="3922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102"/>
            <p:cNvSpPr>
              <a:spLocks noChangeShapeType="1"/>
            </p:cNvSpPr>
            <p:nvPr/>
          </p:nvSpPr>
          <p:spPr bwMode="auto">
            <a:xfrm>
              <a:off x="3922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103"/>
            <p:cNvSpPr>
              <a:spLocks noChangeShapeType="1"/>
            </p:cNvSpPr>
            <p:nvPr/>
          </p:nvSpPr>
          <p:spPr bwMode="auto">
            <a:xfrm>
              <a:off x="4058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104"/>
            <p:cNvSpPr>
              <a:spLocks noChangeShapeType="1"/>
            </p:cNvSpPr>
            <p:nvPr/>
          </p:nvSpPr>
          <p:spPr bwMode="auto">
            <a:xfrm>
              <a:off x="3514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05"/>
            <p:cNvSpPr>
              <a:spLocks noChangeShapeType="1"/>
            </p:cNvSpPr>
            <p:nvPr/>
          </p:nvSpPr>
          <p:spPr bwMode="auto">
            <a:xfrm>
              <a:off x="4466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106"/>
            <p:cNvSpPr>
              <a:spLocks noChangeShapeType="1"/>
            </p:cNvSpPr>
            <p:nvPr/>
          </p:nvSpPr>
          <p:spPr bwMode="auto">
            <a:xfrm>
              <a:off x="4466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07"/>
            <p:cNvSpPr>
              <a:spLocks noChangeShapeType="1"/>
            </p:cNvSpPr>
            <p:nvPr/>
          </p:nvSpPr>
          <p:spPr bwMode="auto">
            <a:xfrm>
              <a:off x="4602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108"/>
            <p:cNvSpPr>
              <a:spLocks noChangeShapeType="1"/>
            </p:cNvSpPr>
            <p:nvPr/>
          </p:nvSpPr>
          <p:spPr bwMode="auto">
            <a:xfrm>
              <a:off x="4058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109"/>
            <p:cNvSpPr>
              <a:spLocks noChangeShapeType="1"/>
            </p:cNvSpPr>
            <p:nvPr/>
          </p:nvSpPr>
          <p:spPr bwMode="auto">
            <a:xfrm>
              <a:off x="5011" y="111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110"/>
            <p:cNvSpPr>
              <a:spLocks noChangeShapeType="1"/>
            </p:cNvSpPr>
            <p:nvPr/>
          </p:nvSpPr>
          <p:spPr bwMode="auto">
            <a:xfrm>
              <a:off x="5011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111"/>
            <p:cNvSpPr>
              <a:spLocks noChangeShapeType="1"/>
            </p:cNvSpPr>
            <p:nvPr/>
          </p:nvSpPr>
          <p:spPr bwMode="auto">
            <a:xfrm>
              <a:off x="5147" y="1114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112"/>
            <p:cNvSpPr>
              <a:spLocks noChangeShapeType="1"/>
            </p:cNvSpPr>
            <p:nvPr/>
          </p:nvSpPr>
          <p:spPr bwMode="auto">
            <a:xfrm>
              <a:off x="4603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116"/>
            <p:cNvSpPr>
              <a:spLocks noChangeShapeType="1"/>
            </p:cNvSpPr>
            <p:nvPr/>
          </p:nvSpPr>
          <p:spPr bwMode="auto">
            <a:xfrm>
              <a:off x="5147" y="1341"/>
              <a:ext cx="4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" name="Text Box 117"/>
          <p:cNvSpPr txBox="1">
            <a:spLocks noChangeArrowheads="1"/>
          </p:cNvSpPr>
          <p:nvPr/>
        </p:nvSpPr>
        <p:spPr bwMode="auto">
          <a:xfrm>
            <a:off x="-14951" y="1229878"/>
            <a:ext cx="162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</a:p>
        </p:txBody>
      </p:sp>
      <p:grpSp>
        <p:nvGrpSpPr>
          <p:cNvPr id="61" name="Group 233"/>
          <p:cNvGrpSpPr>
            <a:grpSpLocks/>
          </p:cNvGrpSpPr>
          <p:nvPr/>
        </p:nvGrpSpPr>
        <p:grpSpPr bwMode="auto">
          <a:xfrm>
            <a:off x="1537624" y="2353828"/>
            <a:ext cx="7343775" cy="360363"/>
            <a:chOff x="1065" y="1750"/>
            <a:chExt cx="4626" cy="227"/>
          </a:xfrm>
        </p:grpSpPr>
        <p:sp>
          <p:nvSpPr>
            <p:cNvPr id="62" name="Line 118"/>
            <p:cNvSpPr>
              <a:spLocks noChangeShapeType="1"/>
            </p:cNvSpPr>
            <p:nvPr/>
          </p:nvSpPr>
          <p:spPr bwMode="auto">
            <a:xfrm>
              <a:off x="1065" y="1977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121"/>
            <p:cNvSpPr>
              <a:spLocks noChangeShapeType="1"/>
            </p:cNvSpPr>
            <p:nvPr/>
          </p:nvSpPr>
          <p:spPr bwMode="auto">
            <a:xfrm>
              <a:off x="1337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122"/>
            <p:cNvSpPr>
              <a:spLocks noChangeShapeType="1"/>
            </p:cNvSpPr>
            <p:nvPr/>
          </p:nvSpPr>
          <p:spPr bwMode="auto">
            <a:xfrm>
              <a:off x="1201" y="1977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123"/>
            <p:cNvSpPr>
              <a:spLocks noChangeShapeType="1"/>
            </p:cNvSpPr>
            <p:nvPr/>
          </p:nvSpPr>
          <p:spPr bwMode="auto">
            <a:xfrm>
              <a:off x="2425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124"/>
            <p:cNvSpPr>
              <a:spLocks noChangeShapeType="1"/>
            </p:cNvSpPr>
            <p:nvPr/>
          </p:nvSpPr>
          <p:spPr bwMode="auto">
            <a:xfrm>
              <a:off x="1881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26"/>
            <p:cNvSpPr>
              <a:spLocks noChangeShapeType="1"/>
            </p:cNvSpPr>
            <p:nvPr/>
          </p:nvSpPr>
          <p:spPr bwMode="auto">
            <a:xfrm>
              <a:off x="1337" y="1750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127"/>
            <p:cNvSpPr>
              <a:spLocks noChangeShapeType="1"/>
            </p:cNvSpPr>
            <p:nvPr/>
          </p:nvSpPr>
          <p:spPr bwMode="auto">
            <a:xfrm>
              <a:off x="1881" y="19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Line 128"/>
            <p:cNvSpPr>
              <a:spLocks noChangeShapeType="1"/>
            </p:cNvSpPr>
            <p:nvPr/>
          </p:nvSpPr>
          <p:spPr bwMode="auto">
            <a:xfrm>
              <a:off x="3514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29"/>
            <p:cNvSpPr>
              <a:spLocks noChangeShapeType="1"/>
            </p:cNvSpPr>
            <p:nvPr/>
          </p:nvSpPr>
          <p:spPr bwMode="auto">
            <a:xfrm>
              <a:off x="2970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130"/>
            <p:cNvSpPr>
              <a:spLocks noChangeShapeType="1"/>
            </p:cNvSpPr>
            <p:nvPr/>
          </p:nvSpPr>
          <p:spPr bwMode="auto">
            <a:xfrm>
              <a:off x="2426" y="1750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131"/>
            <p:cNvSpPr>
              <a:spLocks noChangeShapeType="1"/>
            </p:cNvSpPr>
            <p:nvPr/>
          </p:nvSpPr>
          <p:spPr bwMode="auto">
            <a:xfrm>
              <a:off x="2970" y="19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132"/>
            <p:cNvSpPr>
              <a:spLocks noChangeShapeType="1"/>
            </p:cNvSpPr>
            <p:nvPr/>
          </p:nvSpPr>
          <p:spPr bwMode="auto">
            <a:xfrm>
              <a:off x="4603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133"/>
            <p:cNvSpPr>
              <a:spLocks noChangeShapeType="1"/>
            </p:cNvSpPr>
            <p:nvPr/>
          </p:nvSpPr>
          <p:spPr bwMode="auto">
            <a:xfrm>
              <a:off x="4059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134"/>
            <p:cNvSpPr>
              <a:spLocks noChangeShapeType="1"/>
            </p:cNvSpPr>
            <p:nvPr/>
          </p:nvSpPr>
          <p:spPr bwMode="auto">
            <a:xfrm>
              <a:off x="3515" y="1750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135"/>
            <p:cNvSpPr>
              <a:spLocks noChangeShapeType="1"/>
            </p:cNvSpPr>
            <p:nvPr/>
          </p:nvSpPr>
          <p:spPr bwMode="auto">
            <a:xfrm>
              <a:off x="4059" y="19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136"/>
            <p:cNvSpPr>
              <a:spLocks noChangeShapeType="1"/>
            </p:cNvSpPr>
            <p:nvPr/>
          </p:nvSpPr>
          <p:spPr bwMode="auto">
            <a:xfrm>
              <a:off x="5147" y="1750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137"/>
            <p:cNvSpPr>
              <a:spLocks noChangeShapeType="1"/>
            </p:cNvSpPr>
            <p:nvPr/>
          </p:nvSpPr>
          <p:spPr bwMode="auto">
            <a:xfrm>
              <a:off x="4603" y="1750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Line 138"/>
            <p:cNvSpPr>
              <a:spLocks noChangeShapeType="1"/>
            </p:cNvSpPr>
            <p:nvPr/>
          </p:nvSpPr>
          <p:spPr bwMode="auto">
            <a:xfrm>
              <a:off x="5147" y="19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0" name="Text Box 139"/>
          <p:cNvSpPr txBox="1">
            <a:spLocks noChangeArrowheads="1"/>
          </p:cNvSpPr>
          <p:nvPr/>
        </p:nvSpPr>
        <p:spPr bwMode="auto">
          <a:xfrm>
            <a:off x="-14951" y="2206191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T1</a:t>
            </a:r>
          </a:p>
        </p:txBody>
      </p:sp>
      <p:grpSp>
        <p:nvGrpSpPr>
          <p:cNvPr id="81" name="Group 234"/>
          <p:cNvGrpSpPr>
            <a:grpSpLocks/>
          </p:cNvGrpSpPr>
          <p:nvPr/>
        </p:nvGrpSpPr>
        <p:grpSpPr bwMode="auto">
          <a:xfrm>
            <a:off x="1537624" y="3036453"/>
            <a:ext cx="7343775" cy="361950"/>
            <a:chOff x="1065" y="2248"/>
            <a:chExt cx="4626" cy="228"/>
          </a:xfrm>
        </p:grpSpPr>
        <p:sp>
          <p:nvSpPr>
            <p:cNvPr id="82" name="Line 141"/>
            <p:cNvSpPr>
              <a:spLocks noChangeShapeType="1"/>
            </p:cNvSpPr>
            <p:nvPr/>
          </p:nvSpPr>
          <p:spPr bwMode="auto">
            <a:xfrm>
              <a:off x="1065" y="2248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142"/>
            <p:cNvSpPr>
              <a:spLocks noChangeShapeType="1"/>
            </p:cNvSpPr>
            <p:nvPr/>
          </p:nvSpPr>
          <p:spPr bwMode="auto">
            <a:xfrm>
              <a:off x="1337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143"/>
            <p:cNvSpPr>
              <a:spLocks noChangeShapeType="1"/>
            </p:cNvSpPr>
            <p:nvPr/>
          </p:nvSpPr>
          <p:spPr bwMode="auto">
            <a:xfrm>
              <a:off x="1201" y="2248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144"/>
            <p:cNvSpPr>
              <a:spLocks noChangeShapeType="1"/>
            </p:cNvSpPr>
            <p:nvPr/>
          </p:nvSpPr>
          <p:spPr bwMode="auto">
            <a:xfrm>
              <a:off x="2425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145"/>
            <p:cNvSpPr>
              <a:spLocks noChangeShapeType="1"/>
            </p:cNvSpPr>
            <p:nvPr/>
          </p:nvSpPr>
          <p:spPr bwMode="auto">
            <a:xfrm>
              <a:off x="1881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146"/>
            <p:cNvSpPr>
              <a:spLocks noChangeShapeType="1"/>
            </p:cNvSpPr>
            <p:nvPr/>
          </p:nvSpPr>
          <p:spPr bwMode="auto">
            <a:xfrm>
              <a:off x="1337" y="2475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147"/>
            <p:cNvSpPr>
              <a:spLocks noChangeShapeType="1"/>
            </p:cNvSpPr>
            <p:nvPr/>
          </p:nvSpPr>
          <p:spPr bwMode="auto">
            <a:xfrm>
              <a:off x="1881" y="224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148"/>
            <p:cNvSpPr>
              <a:spLocks noChangeShapeType="1"/>
            </p:cNvSpPr>
            <p:nvPr/>
          </p:nvSpPr>
          <p:spPr bwMode="auto">
            <a:xfrm>
              <a:off x="3514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149"/>
            <p:cNvSpPr>
              <a:spLocks noChangeShapeType="1"/>
            </p:cNvSpPr>
            <p:nvPr/>
          </p:nvSpPr>
          <p:spPr bwMode="auto">
            <a:xfrm>
              <a:off x="2970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150"/>
            <p:cNvSpPr>
              <a:spLocks noChangeShapeType="1"/>
            </p:cNvSpPr>
            <p:nvPr/>
          </p:nvSpPr>
          <p:spPr bwMode="auto">
            <a:xfrm>
              <a:off x="2426" y="2475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151"/>
            <p:cNvSpPr>
              <a:spLocks noChangeShapeType="1"/>
            </p:cNvSpPr>
            <p:nvPr/>
          </p:nvSpPr>
          <p:spPr bwMode="auto">
            <a:xfrm>
              <a:off x="2970" y="224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152"/>
            <p:cNvSpPr>
              <a:spLocks noChangeShapeType="1"/>
            </p:cNvSpPr>
            <p:nvPr/>
          </p:nvSpPr>
          <p:spPr bwMode="auto">
            <a:xfrm>
              <a:off x="4603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153"/>
            <p:cNvSpPr>
              <a:spLocks noChangeShapeType="1"/>
            </p:cNvSpPr>
            <p:nvPr/>
          </p:nvSpPr>
          <p:spPr bwMode="auto">
            <a:xfrm>
              <a:off x="4059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154"/>
            <p:cNvSpPr>
              <a:spLocks noChangeShapeType="1"/>
            </p:cNvSpPr>
            <p:nvPr/>
          </p:nvSpPr>
          <p:spPr bwMode="auto">
            <a:xfrm>
              <a:off x="3515" y="2475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155"/>
            <p:cNvSpPr>
              <a:spLocks noChangeShapeType="1"/>
            </p:cNvSpPr>
            <p:nvPr/>
          </p:nvSpPr>
          <p:spPr bwMode="auto">
            <a:xfrm>
              <a:off x="4059" y="224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156"/>
            <p:cNvSpPr>
              <a:spLocks noChangeShapeType="1"/>
            </p:cNvSpPr>
            <p:nvPr/>
          </p:nvSpPr>
          <p:spPr bwMode="auto">
            <a:xfrm>
              <a:off x="5147" y="2249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157"/>
            <p:cNvSpPr>
              <a:spLocks noChangeShapeType="1"/>
            </p:cNvSpPr>
            <p:nvPr/>
          </p:nvSpPr>
          <p:spPr bwMode="auto">
            <a:xfrm>
              <a:off x="4603" y="2475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158"/>
            <p:cNvSpPr>
              <a:spLocks noChangeShapeType="1"/>
            </p:cNvSpPr>
            <p:nvPr/>
          </p:nvSpPr>
          <p:spPr bwMode="auto">
            <a:xfrm>
              <a:off x="5147" y="224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0" name="Text Box 159"/>
          <p:cNvSpPr txBox="1">
            <a:spLocks noChangeArrowheads="1"/>
          </p:cNvSpPr>
          <p:nvPr/>
        </p:nvSpPr>
        <p:spPr bwMode="auto">
          <a:xfrm>
            <a:off x="21562" y="2896753"/>
            <a:ext cx="140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T2</a:t>
            </a:r>
          </a:p>
        </p:txBody>
      </p:sp>
      <p:sp>
        <p:nvSpPr>
          <p:cNvPr id="101" name="Line 213"/>
          <p:cNvSpPr>
            <a:spLocks noChangeShapeType="1"/>
          </p:cNvSpPr>
          <p:nvPr/>
        </p:nvSpPr>
        <p:spPr bwMode="auto">
          <a:xfrm flipV="1">
            <a:off x="993112" y="3841316"/>
            <a:ext cx="1554162" cy="4000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Line 214"/>
          <p:cNvSpPr>
            <a:spLocks noChangeShapeType="1"/>
          </p:cNvSpPr>
          <p:nvPr/>
        </p:nvSpPr>
        <p:spPr bwMode="auto">
          <a:xfrm flipV="1">
            <a:off x="1029624" y="3914341"/>
            <a:ext cx="1444625" cy="9763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Line 215"/>
          <p:cNvSpPr>
            <a:spLocks noChangeShapeType="1"/>
          </p:cNvSpPr>
          <p:nvPr/>
        </p:nvSpPr>
        <p:spPr bwMode="auto">
          <a:xfrm flipV="1">
            <a:off x="885162" y="3841316"/>
            <a:ext cx="1662112" cy="18764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" name="Text Box 216"/>
          <p:cNvSpPr txBox="1">
            <a:spLocks noChangeArrowheads="1"/>
          </p:cNvSpPr>
          <p:nvPr/>
        </p:nvSpPr>
        <p:spPr bwMode="auto">
          <a:xfrm>
            <a:off x="2547274" y="3557153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控制不同操作阶段</a:t>
            </a:r>
          </a:p>
        </p:txBody>
      </p:sp>
      <p:sp>
        <p:nvSpPr>
          <p:cNvPr id="105" name="Line 220"/>
          <p:cNvSpPr>
            <a:spLocks noChangeShapeType="1"/>
          </p:cNvSpPr>
          <p:nvPr/>
        </p:nvSpPr>
        <p:spPr bwMode="auto">
          <a:xfrm flipV="1">
            <a:off x="1209012" y="2277628"/>
            <a:ext cx="647700" cy="73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Line 221"/>
          <p:cNvSpPr>
            <a:spLocks noChangeShapeType="1"/>
          </p:cNvSpPr>
          <p:nvPr/>
        </p:nvSpPr>
        <p:spPr bwMode="auto">
          <a:xfrm flipV="1">
            <a:off x="1353474" y="2277628"/>
            <a:ext cx="720725" cy="10080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Text Box 222"/>
          <p:cNvSpPr txBox="1">
            <a:spLocks noChangeArrowheads="1"/>
          </p:cNvSpPr>
          <p:nvPr/>
        </p:nvSpPr>
        <p:spPr bwMode="auto">
          <a:xfrm>
            <a:off x="1753524" y="192202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控制分步操作</a:t>
            </a:r>
          </a:p>
        </p:txBody>
      </p:sp>
      <p:sp>
        <p:nvSpPr>
          <p:cNvPr id="108" name="Text Box 223"/>
          <p:cNvSpPr txBox="1">
            <a:spLocks noChangeArrowheads="1"/>
          </p:cNvSpPr>
          <p:nvPr/>
        </p:nvSpPr>
        <p:spPr bwMode="auto">
          <a:xfrm>
            <a:off x="1897987" y="2277628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M-&gt;IR</a:t>
            </a:r>
          </a:p>
        </p:txBody>
      </p:sp>
      <p:sp>
        <p:nvSpPr>
          <p:cNvPr id="109" name="Text Box 225"/>
          <p:cNvSpPr txBox="1">
            <a:spLocks noChangeArrowheads="1"/>
          </p:cNvSpPr>
          <p:nvPr/>
        </p:nvSpPr>
        <p:spPr bwMode="auto">
          <a:xfrm>
            <a:off x="2186912" y="783705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定时操作</a:t>
            </a:r>
          </a:p>
        </p:txBody>
      </p:sp>
      <p:sp>
        <p:nvSpPr>
          <p:cNvPr id="110" name="Text Box 226"/>
          <p:cNvSpPr txBox="1">
            <a:spLocks noChangeArrowheads="1"/>
          </p:cNvSpPr>
          <p:nvPr/>
        </p:nvSpPr>
        <p:spPr bwMode="auto">
          <a:xfrm>
            <a:off x="1971012" y="1274328"/>
            <a:ext cx="1150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</a:rPr>
              <a:t>打入</a:t>
            </a:r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sp>
        <p:nvSpPr>
          <p:cNvPr id="111" name="Line 227"/>
          <p:cNvSpPr>
            <a:spLocks noChangeShapeType="1"/>
          </p:cNvSpPr>
          <p:nvPr/>
        </p:nvSpPr>
        <p:spPr bwMode="auto">
          <a:xfrm>
            <a:off x="2618712" y="1280678"/>
            <a:ext cx="0" cy="360363"/>
          </a:xfrm>
          <a:prstGeom prst="line">
            <a:avLst/>
          </a:prstGeom>
          <a:noFill/>
          <a:ln w="38100" cap="sq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" name="Text Box 238"/>
          <p:cNvSpPr txBox="1">
            <a:spLocks noChangeArrowheads="1"/>
          </p:cNvSpPr>
          <p:nvPr/>
        </p:nvSpPr>
        <p:spPr bwMode="auto">
          <a:xfrm>
            <a:off x="2798099" y="2955491"/>
            <a:ext cx="1150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>
                <a:latin typeface="楷体" panose="02010609060101010101" pitchFamily="49" charset="-122"/>
                <a:ea typeface="楷体" panose="02010609060101010101" pitchFamily="49" charset="-122"/>
              </a:rPr>
              <a:t>PC+1-&gt;PC</a:t>
            </a:r>
          </a:p>
        </p:txBody>
      </p:sp>
      <p:grpSp>
        <p:nvGrpSpPr>
          <p:cNvPr id="113" name="Group 273"/>
          <p:cNvGrpSpPr>
            <a:grpSpLocks/>
          </p:cNvGrpSpPr>
          <p:nvPr/>
        </p:nvGrpSpPr>
        <p:grpSpPr bwMode="auto">
          <a:xfrm>
            <a:off x="381924" y="6111441"/>
            <a:ext cx="8712200" cy="579437"/>
            <a:chOff x="272" y="3882"/>
            <a:chExt cx="5488" cy="365"/>
          </a:xfrm>
        </p:grpSpPr>
        <p:sp>
          <p:nvSpPr>
            <p:cNvPr id="114" name="Text Box 239"/>
            <p:cNvSpPr txBox="1">
              <a:spLocks noChangeArrowheads="1"/>
            </p:cNvSpPr>
            <p:nvPr/>
          </p:nvSpPr>
          <p:spPr bwMode="auto">
            <a:xfrm>
              <a:off x="272" y="3882"/>
              <a:ext cx="5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ET</a:t>
              </a:r>
            </a:p>
          </p:txBody>
        </p:sp>
        <p:sp>
          <p:nvSpPr>
            <p:cNvPr id="115" name="Line 245"/>
            <p:cNvSpPr>
              <a:spLocks noChangeShapeType="1"/>
            </p:cNvSpPr>
            <p:nvPr/>
          </p:nvSpPr>
          <p:spPr bwMode="auto">
            <a:xfrm>
              <a:off x="1273" y="41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246"/>
            <p:cNvSpPr>
              <a:spLocks noChangeShapeType="1"/>
            </p:cNvSpPr>
            <p:nvPr/>
          </p:nvSpPr>
          <p:spPr bwMode="auto">
            <a:xfrm>
              <a:off x="1817" y="41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249"/>
            <p:cNvSpPr>
              <a:spLocks noChangeShapeType="1"/>
            </p:cNvSpPr>
            <p:nvPr/>
          </p:nvSpPr>
          <p:spPr bwMode="auto">
            <a:xfrm>
              <a:off x="2362" y="417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250"/>
            <p:cNvSpPr>
              <a:spLocks noChangeShapeType="1"/>
            </p:cNvSpPr>
            <p:nvPr/>
          </p:nvSpPr>
          <p:spPr bwMode="auto">
            <a:xfrm>
              <a:off x="2906" y="417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251"/>
            <p:cNvSpPr>
              <a:spLocks noChangeShapeType="1"/>
            </p:cNvSpPr>
            <p:nvPr/>
          </p:nvSpPr>
          <p:spPr bwMode="auto">
            <a:xfrm>
              <a:off x="3450" y="4177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252"/>
            <p:cNvSpPr>
              <a:spLocks noChangeShapeType="1"/>
            </p:cNvSpPr>
            <p:nvPr/>
          </p:nvSpPr>
          <p:spPr bwMode="auto">
            <a:xfrm>
              <a:off x="3994" y="417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Line 253"/>
            <p:cNvSpPr>
              <a:spLocks noChangeShapeType="1"/>
            </p:cNvSpPr>
            <p:nvPr/>
          </p:nvSpPr>
          <p:spPr bwMode="auto">
            <a:xfrm>
              <a:off x="1273" y="395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255"/>
            <p:cNvSpPr>
              <a:spLocks noChangeShapeType="1"/>
            </p:cNvSpPr>
            <p:nvPr/>
          </p:nvSpPr>
          <p:spPr bwMode="auto">
            <a:xfrm>
              <a:off x="4539" y="395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Line 256"/>
            <p:cNvSpPr>
              <a:spLocks noChangeShapeType="1"/>
            </p:cNvSpPr>
            <p:nvPr/>
          </p:nvSpPr>
          <p:spPr bwMode="auto">
            <a:xfrm>
              <a:off x="5605" y="395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257"/>
            <p:cNvSpPr>
              <a:spLocks noChangeShapeType="1"/>
            </p:cNvSpPr>
            <p:nvPr/>
          </p:nvSpPr>
          <p:spPr bwMode="auto">
            <a:xfrm>
              <a:off x="4539" y="3952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258"/>
            <p:cNvSpPr>
              <a:spLocks noChangeShapeType="1"/>
            </p:cNvSpPr>
            <p:nvPr/>
          </p:nvSpPr>
          <p:spPr bwMode="auto">
            <a:xfrm>
              <a:off x="5061" y="3952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Text Box 260"/>
            <p:cNvSpPr txBox="1">
              <a:spLocks noChangeArrowheads="1"/>
            </p:cNvSpPr>
            <p:nvPr/>
          </p:nvSpPr>
          <p:spPr bwMode="auto">
            <a:xfrm>
              <a:off x="4675" y="3884"/>
              <a:ext cx="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执行</a:t>
              </a:r>
            </a:p>
          </p:txBody>
        </p:sp>
        <p:sp>
          <p:nvSpPr>
            <p:cNvPr id="127" name="Line 262"/>
            <p:cNvSpPr>
              <a:spLocks noChangeShapeType="1"/>
            </p:cNvSpPr>
            <p:nvPr/>
          </p:nvSpPr>
          <p:spPr bwMode="auto">
            <a:xfrm>
              <a:off x="1001" y="3952"/>
              <a:ext cx="2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264"/>
            <p:cNvSpPr>
              <a:spLocks noChangeShapeType="1"/>
            </p:cNvSpPr>
            <p:nvPr/>
          </p:nvSpPr>
          <p:spPr bwMode="auto">
            <a:xfrm>
              <a:off x="5624" y="4178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9" name="Line 266"/>
          <p:cNvSpPr>
            <a:spLocks noChangeShapeType="1"/>
          </p:cNvSpPr>
          <p:nvPr/>
        </p:nvSpPr>
        <p:spPr bwMode="auto">
          <a:xfrm flipH="1">
            <a:off x="1029624" y="3882591"/>
            <a:ext cx="1517650" cy="24828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0" name="Group 270"/>
          <p:cNvGrpSpPr>
            <a:grpSpLocks/>
          </p:cNvGrpSpPr>
          <p:nvPr/>
        </p:nvGrpSpPr>
        <p:grpSpPr bwMode="auto">
          <a:xfrm>
            <a:off x="381924" y="3914341"/>
            <a:ext cx="8716963" cy="601662"/>
            <a:chOff x="272" y="2498"/>
            <a:chExt cx="5491" cy="379"/>
          </a:xfrm>
        </p:grpSpPr>
        <p:sp>
          <p:nvSpPr>
            <p:cNvPr id="131" name="Text Box 178"/>
            <p:cNvSpPr txBox="1">
              <a:spLocks noChangeArrowheads="1"/>
            </p:cNvSpPr>
            <p:nvPr/>
          </p:nvSpPr>
          <p:spPr bwMode="auto">
            <a:xfrm>
              <a:off x="272" y="2498"/>
              <a:ext cx="52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  <p:sp>
          <p:nvSpPr>
            <p:cNvPr id="132" name="Line 160"/>
            <p:cNvSpPr>
              <a:spLocks noChangeShapeType="1"/>
            </p:cNvSpPr>
            <p:nvPr/>
          </p:nvSpPr>
          <p:spPr bwMode="auto">
            <a:xfrm>
              <a:off x="1001" y="2818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>
              <a:off x="1273" y="259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4" name="Line 162"/>
            <p:cNvSpPr>
              <a:spLocks noChangeShapeType="1"/>
            </p:cNvSpPr>
            <p:nvPr/>
          </p:nvSpPr>
          <p:spPr bwMode="auto">
            <a:xfrm>
              <a:off x="1137" y="2818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5" name="Line 163"/>
            <p:cNvSpPr>
              <a:spLocks noChangeShapeType="1"/>
            </p:cNvSpPr>
            <p:nvPr/>
          </p:nvSpPr>
          <p:spPr bwMode="auto">
            <a:xfrm>
              <a:off x="2361" y="259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6" name="Line 165"/>
            <p:cNvSpPr>
              <a:spLocks noChangeShapeType="1"/>
            </p:cNvSpPr>
            <p:nvPr/>
          </p:nvSpPr>
          <p:spPr bwMode="auto">
            <a:xfrm>
              <a:off x="1273" y="2591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Line 166"/>
            <p:cNvSpPr>
              <a:spLocks noChangeShapeType="1"/>
            </p:cNvSpPr>
            <p:nvPr/>
          </p:nvSpPr>
          <p:spPr bwMode="auto">
            <a:xfrm>
              <a:off x="1817" y="2591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69"/>
            <p:cNvSpPr>
              <a:spLocks noChangeShapeType="1"/>
            </p:cNvSpPr>
            <p:nvPr/>
          </p:nvSpPr>
          <p:spPr bwMode="auto">
            <a:xfrm>
              <a:off x="2362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Line 170"/>
            <p:cNvSpPr>
              <a:spLocks noChangeShapeType="1"/>
            </p:cNvSpPr>
            <p:nvPr/>
          </p:nvSpPr>
          <p:spPr bwMode="auto">
            <a:xfrm>
              <a:off x="2906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0" name="Line 171"/>
            <p:cNvSpPr>
              <a:spLocks noChangeShapeType="1"/>
            </p:cNvSpPr>
            <p:nvPr/>
          </p:nvSpPr>
          <p:spPr bwMode="auto">
            <a:xfrm>
              <a:off x="5627" y="2591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1" name="Line 173"/>
            <p:cNvSpPr>
              <a:spLocks noChangeShapeType="1"/>
            </p:cNvSpPr>
            <p:nvPr/>
          </p:nvSpPr>
          <p:spPr bwMode="auto">
            <a:xfrm>
              <a:off x="3451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2" name="Line 174"/>
            <p:cNvSpPr>
              <a:spLocks noChangeShapeType="1"/>
            </p:cNvSpPr>
            <p:nvPr/>
          </p:nvSpPr>
          <p:spPr bwMode="auto">
            <a:xfrm>
              <a:off x="3995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" name="Line 176"/>
            <p:cNvSpPr>
              <a:spLocks noChangeShapeType="1"/>
            </p:cNvSpPr>
            <p:nvPr/>
          </p:nvSpPr>
          <p:spPr bwMode="auto">
            <a:xfrm>
              <a:off x="4539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Line 177"/>
            <p:cNvSpPr>
              <a:spLocks noChangeShapeType="1"/>
            </p:cNvSpPr>
            <p:nvPr/>
          </p:nvSpPr>
          <p:spPr bwMode="auto">
            <a:xfrm>
              <a:off x="5083" y="2818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5" name="Text Box 217"/>
            <p:cNvSpPr txBox="1">
              <a:spLocks noChangeArrowheads="1"/>
            </p:cNvSpPr>
            <p:nvPr/>
          </p:nvSpPr>
          <p:spPr bwMode="auto">
            <a:xfrm>
              <a:off x="1545" y="2589"/>
              <a:ext cx="7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取指</a:t>
              </a:r>
            </a:p>
          </p:txBody>
        </p:sp>
        <p:sp>
          <p:nvSpPr>
            <p:cNvPr id="146" name="Line 267"/>
            <p:cNvSpPr>
              <a:spLocks noChangeShapeType="1"/>
            </p:cNvSpPr>
            <p:nvPr/>
          </p:nvSpPr>
          <p:spPr bwMode="auto">
            <a:xfrm>
              <a:off x="5627" y="2591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7" name="Group 271"/>
          <p:cNvGrpSpPr>
            <a:grpSpLocks/>
          </p:cNvGrpSpPr>
          <p:nvPr/>
        </p:nvGrpSpPr>
        <p:grpSpPr bwMode="auto">
          <a:xfrm>
            <a:off x="381924" y="4706503"/>
            <a:ext cx="8712200" cy="579438"/>
            <a:chOff x="272" y="2997"/>
            <a:chExt cx="5488" cy="365"/>
          </a:xfrm>
        </p:grpSpPr>
        <p:sp>
          <p:nvSpPr>
            <p:cNvPr id="148" name="Text Box 193"/>
            <p:cNvSpPr txBox="1">
              <a:spLocks noChangeArrowheads="1"/>
            </p:cNvSpPr>
            <p:nvPr/>
          </p:nvSpPr>
          <p:spPr bwMode="auto">
            <a:xfrm>
              <a:off x="272" y="2997"/>
              <a:ext cx="4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ST</a:t>
              </a:r>
            </a:p>
          </p:txBody>
        </p:sp>
        <p:grpSp>
          <p:nvGrpSpPr>
            <p:cNvPr id="149" name="Group 236"/>
            <p:cNvGrpSpPr>
              <a:grpSpLocks/>
            </p:cNvGrpSpPr>
            <p:nvPr/>
          </p:nvGrpSpPr>
          <p:grpSpPr bwMode="auto">
            <a:xfrm>
              <a:off x="1001" y="2997"/>
              <a:ext cx="4626" cy="288"/>
              <a:chOff x="1066" y="3383"/>
              <a:chExt cx="4626" cy="288"/>
            </a:xfrm>
          </p:grpSpPr>
          <p:sp>
            <p:nvSpPr>
              <p:cNvPr id="151" name="Line 179"/>
              <p:cNvSpPr>
                <a:spLocks noChangeShapeType="1"/>
              </p:cNvSpPr>
              <p:nvPr/>
            </p:nvSpPr>
            <p:spPr bwMode="auto">
              <a:xfrm>
                <a:off x="1066" y="365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2" name="Line 180"/>
              <p:cNvSpPr>
                <a:spLocks noChangeShapeType="1"/>
              </p:cNvSpPr>
              <p:nvPr/>
            </p:nvSpPr>
            <p:spPr bwMode="auto">
              <a:xfrm>
                <a:off x="2426" y="3429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3" name="Line 181"/>
              <p:cNvSpPr>
                <a:spLocks noChangeShapeType="1"/>
              </p:cNvSpPr>
              <p:nvPr/>
            </p:nvSpPr>
            <p:spPr bwMode="auto">
              <a:xfrm>
                <a:off x="1202" y="3657"/>
                <a:ext cx="136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4" name="Line 182"/>
              <p:cNvSpPr>
                <a:spLocks noChangeShapeType="1"/>
              </p:cNvSpPr>
              <p:nvPr/>
            </p:nvSpPr>
            <p:spPr bwMode="auto">
              <a:xfrm>
                <a:off x="3514" y="3429"/>
                <a:ext cx="0" cy="22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5" name="Line 183"/>
              <p:cNvSpPr>
                <a:spLocks noChangeShapeType="1"/>
              </p:cNvSpPr>
              <p:nvPr/>
            </p:nvSpPr>
            <p:spPr bwMode="auto">
              <a:xfrm>
                <a:off x="1338" y="3656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6" name="Line 184"/>
              <p:cNvSpPr>
                <a:spLocks noChangeShapeType="1"/>
              </p:cNvSpPr>
              <p:nvPr/>
            </p:nvSpPr>
            <p:spPr bwMode="auto">
              <a:xfrm>
                <a:off x="1882" y="3656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7" name="Line 185"/>
              <p:cNvSpPr>
                <a:spLocks noChangeShapeType="1"/>
              </p:cNvSpPr>
              <p:nvPr/>
            </p:nvSpPr>
            <p:spPr bwMode="auto">
              <a:xfrm>
                <a:off x="2427" y="3429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8" name="Line 186"/>
              <p:cNvSpPr>
                <a:spLocks noChangeShapeType="1"/>
              </p:cNvSpPr>
              <p:nvPr/>
            </p:nvSpPr>
            <p:spPr bwMode="auto">
              <a:xfrm>
                <a:off x="2971" y="3429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9" name="Line 188"/>
              <p:cNvSpPr>
                <a:spLocks noChangeShapeType="1"/>
              </p:cNvSpPr>
              <p:nvPr/>
            </p:nvSpPr>
            <p:spPr bwMode="auto">
              <a:xfrm>
                <a:off x="3516" y="3657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0" name="Line 189"/>
              <p:cNvSpPr>
                <a:spLocks noChangeShapeType="1"/>
              </p:cNvSpPr>
              <p:nvPr/>
            </p:nvSpPr>
            <p:spPr bwMode="auto">
              <a:xfrm>
                <a:off x="4060" y="3657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1" name="Line 191"/>
              <p:cNvSpPr>
                <a:spLocks noChangeShapeType="1"/>
              </p:cNvSpPr>
              <p:nvPr/>
            </p:nvSpPr>
            <p:spPr bwMode="auto">
              <a:xfrm>
                <a:off x="4604" y="3656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2" name="Line 192"/>
              <p:cNvSpPr>
                <a:spLocks noChangeShapeType="1"/>
              </p:cNvSpPr>
              <p:nvPr/>
            </p:nvSpPr>
            <p:spPr bwMode="auto">
              <a:xfrm>
                <a:off x="5148" y="3657"/>
                <a:ext cx="5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3" name="Text Box 218"/>
              <p:cNvSpPr txBox="1">
                <a:spLocks noChangeArrowheads="1"/>
              </p:cNvSpPr>
              <p:nvPr/>
            </p:nvSpPr>
            <p:spPr bwMode="auto">
              <a:xfrm>
                <a:off x="2745" y="3383"/>
                <a:ext cx="7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取源数</a:t>
                </a:r>
              </a:p>
            </p:txBody>
          </p:sp>
        </p:grpSp>
        <p:sp>
          <p:nvSpPr>
            <p:cNvPr id="150" name="Line 268"/>
            <p:cNvSpPr>
              <a:spLocks noChangeShapeType="1"/>
            </p:cNvSpPr>
            <p:nvPr/>
          </p:nvSpPr>
          <p:spPr bwMode="auto">
            <a:xfrm>
              <a:off x="5624" y="3271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4" name="Group 272"/>
          <p:cNvGrpSpPr>
            <a:grpSpLocks/>
          </p:cNvGrpSpPr>
          <p:nvPr/>
        </p:nvGrpSpPr>
        <p:grpSpPr bwMode="auto">
          <a:xfrm>
            <a:off x="346999" y="5425641"/>
            <a:ext cx="8747125" cy="612775"/>
            <a:chOff x="250" y="3450"/>
            <a:chExt cx="5510" cy="386"/>
          </a:xfrm>
        </p:grpSpPr>
        <p:sp>
          <p:nvSpPr>
            <p:cNvPr id="165" name="Text Box 206"/>
            <p:cNvSpPr txBox="1">
              <a:spLocks noChangeArrowheads="1"/>
            </p:cNvSpPr>
            <p:nvPr/>
          </p:nvSpPr>
          <p:spPr bwMode="auto">
            <a:xfrm>
              <a:off x="250" y="3471"/>
              <a:ext cx="5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DT</a:t>
              </a:r>
            </a:p>
          </p:txBody>
        </p:sp>
        <p:sp>
          <p:nvSpPr>
            <p:cNvPr id="166" name="Line 194"/>
            <p:cNvSpPr>
              <a:spLocks noChangeShapeType="1"/>
            </p:cNvSpPr>
            <p:nvPr/>
          </p:nvSpPr>
          <p:spPr bwMode="auto">
            <a:xfrm>
              <a:off x="1001" y="3725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7" name="Line 195"/>
            <p:cNvSpPr>
              <a:spLocks noChangeShapeType="1"/>
            </p:cNvSpPr>
            <p:nvPr/>
          </p:nvSpPr>
          <p:spPr bwMode="auto">
            <a:xfrm>
              <a:off x="3450" y="349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8" name="Line 196"/>
            <p:cNvSpPr>
              <a:spLocks noChangeShapeType="1"/>
            </p:cNvSpPr>
            <p:nvPr/>
          </p:nvSpPr>
          <p:spPr bwMode="auto">
            <a:xfrm>
              <a:off x="1137" y="3724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9" name="Line 197"/>
            <p:cNvSpPr>
              <a:spLocks noChangeShapeType="1"/>
            </p:cNvSpPr>
            <p:nvPr/>
          </p:nvSpPr>
          <p:spPr bwMode="auto">
            <a:xfrm>
              <a:off x="4538" y="3496"/>
              <a:ext cx="0" cy="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0" name="Line 198"/>
            <p:cNvSpPr>
              <a:spLocks noChangeShapeType="1"/>
            </p:cNvSpPr>
            <p:nvPr/>
          </p:nvSpPr>
          <p:spPr bwMode="auto">
            <a:xfrm>
              <a:off x="1273" y="3723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1" name="Line 199"/>
            <p:cNvSpPr>
              <a:spLocks noChangeShapeType="1"/>
            </p:cNvSpPr>
            <p:nvPr/>
          </p:nvSpPr>
          <p:spPr bwMode="auto">
            <a:xfrm>
              <a:off x="1817" y="3723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2" name="Line 200"/>
            <p:cNvSpPr>
              <a:spLocks noChangeShapeType="1"/>
            </p:cNvSpPr>
            <p:nvPr/>
          </p:nvSpPr>
          <p:spPr bwMode="auto">
            <a:xfrm>
              <a:off x="3451" y="3496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3" name="Line 201"/>
            <p:cNvSpPr>
              <a:spLocks noChangeShapeType="1"/>
            </p:cNvSpPr>
            <p:nvPr/>
          </p:nvSpPr>
          <p:spPr bwMode="auto">
            <a:xfrm>
              <a:off x="3995" y="3496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4" name="Line 202"/>
            <p:cNvSpPr>
              <a:spLocks noChangeShapeType="1"/>
            </p:cNvSpPr>
            <p:nvPr/>
          </p:nvSpPr>
          <p:spPr bwMode="auto">
            <a:xfrm>
              <a:off x="2362" y="3724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5" name="Line 203"/>
            <p:cNvSpPr>
              <a:spLocks noChangeShapeType="1"/>
            </p:cNvSpPr>
            <p:nvPr/>
          </p:nvSpPr>
          <p:spPr bwMode="auto">
            <a:xfrm>
              <a:off x="2906" y="3724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6" name="Line 204"/>
            <p:cNvSpPr>
              <a:spLocks noChangeShapeType="1"/>
            </p:cNvSpPr>
            <p:nvPr/>
          </p:nvSpPr>
          <p:spPr bwMode="auto">
            <a:xfrm>
              <a:off x="4539" y="3723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7" name="Line 205"/>
            <p:cNvSpPr>
              <a:spLocks noChangeShapeType="1"/>
            </p:cNvSpPr>
            <p:nvPr/>
          </p:nvSpPr>
          <p:spPr bwMode="auto">
            <a:xfrm>
              <a:off x="5083" y="3724"/>
              <a:ext cx="5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8" name="Text Box 219"/>
            <p:cNvSpPr txBox="1">
              <a:spLocks noChangeArrowheads="1"/>
            </p:cNvSpPr>
            <p:nvPr/>
          </p:nvSpPr>
          <p:spPr bwMode="auto">
            <a:xfrm>
              <a:off x="3560" y="3450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取目的数</a:t>
              </a:r>
            </a:p>
          </p:txBody>
        </p:sp>
        <p:sp>
          <p:nvSpPr>
            <p:cNvPr id="179" name="Line 269"/>
            <p:cNvSpPr>
              <a:spLocks noChangeShapeType="1"/>
            </p:cNvSpPr>
            <p:nvPr/>
          </p:nvSpPr>
          <p:spPr bwMode="auto">
            <a:xfrm>
              <a:off x="5624" y="3725"/>
              <a:ext cx="1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0" name="Line 275"/>
          <p:cNvSpPr>
            <a:spLocks noChangeShapeType="1"/>
          </p:cNvSpPr>
          <p:nvPr/>
        </p:nvSpPr>
        <p:spPr bwMode="auto">
          <a:xfrm>
            <a:off x="2829849" y="1290203"/>
            <a:ext cx="0" cy="360363"/>
          </a:xfrm>
          <a:prstGeom prst="line">
            <a:avLst/>
          </a:prstGeom>
          <a:noFill/>
          <a:ln w="38100" cap="sq">
            <a:solidFill>
              <a:srgbClr val="FF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Text Box 276"/>
          <p:cNvSpPr txBox="1">
            <a:spLocks noChangeArrowheads="1"/>
          </p:cNvSpPr>
          <p:nvPr/>
        </p:nvSpPr>
        <p:spPr bwMode="auto">
          <a:xfrm>
            <a:off x="2721899" y="1237816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</a:rPr>
              <a:t>时序切换</a:t>
            </a:r>
          </a:p>
        </p:txBody>
      </p:sp>
      <p:cxnSp>
        <p:nvCxnSpPr>
          <p:cNvPr id="182" name="直接连接符 181"/>
          <p:cNvCxnSpPr>
            <a:cxnSpLocks noChangeShapeType="1"/>
          </p:cNvCxnSpPr>
          <p:nvPr/>
        </p:nvCxnSpPr>
        <p:spPr bwMode="auto">
          <a:xfrm>
            <a:off x="2829849" y="1450541"/>
            <a:ext cx="0" cy="146050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接连接符 182"/>
          <p:cNvCxnSpPr>
            <a:cxnSpLocks noChangeShapeType="1"/>
          </p:cNvCxnSpPr>
          <p:nvPr/>
        </p:nvCxnSpPr>
        <p:spPr bwMode="auto">
          <a:xfrm>
            <a:off x="3693449" y="1521978"/>
            <a:ext cx="0" cy="3903663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8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60" grpId="0" autoUpdateAnimBg="0"/>
      <p:bldP spid="80" grpId="0" autoUpdateAnimBg="0"/>
      <p:bldP spid="100" grpId="0" autoUpdateAnimBg="0"/>
      <p:bldP spid="104" grpId="0" autoUpdateAnimBg="0"/>
      <p:bldP spid="107" grpId="0" autoUpdateAnimBg="0"/>
      <p:bldP spid="108" grpId="0" autoUpdateAnimBg="0"/>
      <p:bldP spid="109" grpId="0" autoUpdateAnimBg="0"/>
      <p:bldP spid="110" grpId="0" autoUpdateAnimBg="0"/>
      <p:bldP spid="112" grpId="0" autoUpdateAnimBg="0"/>
      <p:bldP spid="18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43772" y="911946"/>
            <a:ext cx="8775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执行指令的工作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机制，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层次分析：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 指令流程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寄存器传送级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拟定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各类指令的执行流程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，即每一时钟周期完成的具体操作。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取指令：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M-&gt;DB-&gt;IR,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化简为寄存器传送级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M-&gt;IR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数据传送：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R0-&gt;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A-&gt;ALU-&gt;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-&gt;R1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化简为寄存器传送级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R0-&gt;R1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43772" y="911946"/>
            <a:ext cx="8775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指令流程中各操作所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微操作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命令（电位型、脉冲型）序列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，以及各种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微命令的逻辑条件与时间条件。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8B8703-7AA5-42AA-A346-66A02CDF2766}"/>
              </a:ext>
            </a:extLst>
          </p:cNvPr>
          <p:cNvSpPr txBox="1"/>
          <p:nvPr/>
        </p:nvSpPr>
        <p:spPr>
          <a:xfrm>
            <a:off x="198487" y="2886584"/>
            <a:ext cx="876562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内部数据</a:t>
            </a:r>
            <a:r>
              <a:rPr kumimoji="1" lang="zh-CN" altLang="en-US" sz="28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通路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之间传送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相关微命令</a:t>
            </a:r>
            <a:endParaRPr kumimoji="1"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kumimoji="1" lang="zh-CN" altLang="en-US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选择: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AI: 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选择寄存器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Ri)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800" b="1" noProof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		  	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Ri取值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：R</a:t>
            </a:r>
            <a:r>
              <a:rPr kumimoji="1" lang="zh-CN" altLang="en-US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、R</a:t>
            </a:r>
            <a:r>
              <a:rPr kumimoji="1" lang="zh-CN" altLang="en-US" sz="2800" b="1" baseline="-25000" noProof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，C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, D, PC, SP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    BI: 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→B 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Rj):</a:t>
            </a: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取值：R</a:t>
            </a:r>
            <a:r>
              <a:rPr kumimoji="1" lang="zh-CN" altLang="en-US" sz="2800" b="1" baseline="-25000" noProof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baseline="-25000" noProof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kumimoji="1" lang="en-US" altLang="zh-CN" sz="2800" b="1" baseline="-25000" noProof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、R</a:t>
            </a:r>
            <a:r>
              <a:rPr kumimoji="1" lang="zh-CN" altLang="en-US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, C, D, MDR, PSW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88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8B8703-7AA5-42AA-A346-66A02CDF2766}"/>
              </a:ext>
            </a:extLst>
          </p:cNvPr>
          <p:cNvSpPr txBox="1"/>
          <p:nvPr/>
        </p:nvSpPr>
        <p:spPr>
          <a:xfrm>
            <a:off x="161274" y="1013786"/>
            <a:ext cx="87656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kumimoji="1" lang="en-US" altLang="zh-CN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 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U功能选择: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zh-CN" altLang="en-US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en-US" altLang="zh-CN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, S</a:t>
            </a:r>
            <a:r>
              <a:rPr kumimoji="1" lang="en-US" altLang="zh-CN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zh-CN" altLang="en-US" sz="2800" b="1" baseline="-25000" noProof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，C</a:t>
            </a:r>
            <a:r>
              <a:rPr kumimoji="1" lang="zh-CN" altLang="en-US" sz="2800" b="1" baseline="-25000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初始进位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，M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算术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8B8703-7AA5-42AA-A346-66A02CDF2766}"/>
              </a:ext>
            </a:extLst>
          </p:cNvPr>
          <p:cNvSpPr txBox="1"/>
          <p:nvPr/>
        </p:nvSpPr>
        <p:spPr>
          <a:xfrm>
            <a:off x="161274" y="2356510"/>
            <a:ext cx="87656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kumimoji="1" lang="en-US" altLang="zh-CN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 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移位器功能选择:</a:t>
            </a:r>
            <a:endParaRPr lang="en-US" altLang="zh-CN" sz="2800" b="1" noProof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en-US" altLang="zh-CN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sz="2800" b="1" noProof="1">
                <a:latin typeface="楷体" panose="02010609060101010101" pitchFamily="49" charset="-122"/>
                <a:ea typeface="楷体" panose="02010609060101010101" pitchFamily="49" charset="-122"/>
              </a:rPr>
              <a:t>直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DM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、左移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(SL)</a:t>
            </a:r>
            <a:r>
              <a:rPr kumimoji="1" lang="zh-CN" altLang="en-US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、右移</a:t>
            </a:r>
            <a:r>
              <a:rPr kumimoji="1"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(SR)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140059" y="3627513"/>
            <a:ext cx="8599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</a:pPr>
            <a:r>
              <a:rPr kumimoji="1" lang="en-US" altLang="zh-CN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 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</a:t>
            </a:r>
            <a:r>
              <a:rPr kumimoji="1" lang="zh-CN" altLang="en-US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分配（脉冲型）：</a:t>
            </a:r>
            <a:endParaRPr kumimoji="1" lang="en-US" altLang="zh-CN" sz="2800" b="1" noProof="1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kumimoji="1" lang="zh-CN" altLang="en-US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脉冲上升沿将</a:t>
            </a:r>
            <a:r>
              <a:rPr kumimoji="1" lang="zh-CN" altLang="en-US" sz="2800" b="1" noProof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kumimoji="1" lang="zh-CN" altLang="en-US" sz="28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总线上数据打入寄存器；</a:t>
            </a:r>
            <a:endParaRPr kumimoji="1" lang="en-US" altLang="zh-CN" sz="2800" b="1" noProof="1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800" b="1" noProof="1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CPR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CPMAR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CPPC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CPMDR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CPPSW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53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 build="p"/>
      <p:bldP spid="1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017903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382113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模型机的组合逻辑控制器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39126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40280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组合逻辑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07640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702874" y="306201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378767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702874" y="3824595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指令流程与操作时间表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454520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702874" y="4533666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组合逻辑控制设计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41982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10496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381622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457376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289746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5941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31697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ís1íde"/>
          <p:cNvSpPr txBox="1"/>
          <p:nvPr/>
        </p:nvSpPr>
        <p:spPr>
          <a:xfrm>
            <a:off x="1883783" y="522130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íṡḻîḓé"/>
          <p:cNvSpPr/>
          <p:nvPr/>
        </p:nvSpPr>
        <p:spPr>
          <a:xfrm>
            <a:off x="2713960" y="5209764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组合逻辑控制方式的优缺点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íšḻíḋe"/>
          <p:cNvSpPr/>
          <p:nvPr/>
        </p:nvSpPr>
        <p:spPr>
          <a:xfrm>
            <a:off x="1535156" y="52498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70514" y="499306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108253" y="782699"/>
            <a:ext cx="903093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访问主存有关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的微命令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 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读主存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EMAR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（地址使能，有效时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到数据总线的三态门打开）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（读存储器）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SMDR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置入，数据经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置入，取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时指令从主存经数据总线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noProof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☆ 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写主存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EMAR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（写存储器）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EMDR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9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83315" y="881788"/>
            <a:ext cx="9030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zh-CN" altLang="en-US" sz="28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切换微命令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624650" y="2054360"/>
            <a:ext cx="44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1-&gt;ST,CPST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：进入源周期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635731" y="2639022"/>
            <a:ext cx="44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1-&gt;DT,CPDT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：进入目的周期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627419" y="3220914"/>
            <a:ext cx="44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1-&gt;ET,CPET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：进入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620648" y="1489792"/>
            <a:ext cx="448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1-&gt;FT,CPFT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：进入取指周期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7523897" y="1640398"/>
            <a:ext cx="484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grpSp>
        <p:nvGrpSpPr>
          <p:cNvPr id="35" name="Group 148"/>
          <p:cNvGrpSpPr>
            <a:grpSpLocks/>
          </p:cNvGrpSpPr>
          <p:nvPr/>
        </p:nvGrpSpPr>
        <p:grpSpPr bwMode="auto">
          <a:xfrm>
            <a:off x="5830754" y="1044757"/>
            <a:ext cx="2292233" cy="1615311"/>
            <a:chOff x="23" y="1013"/>
            <a:chExt cx="1942" cy="1238"/>
          </a:xfrm>
        </p:grpSpPr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373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58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69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00" y="176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1067" y="176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1107" y="138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114" y="151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245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522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203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277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339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23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429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1511" y="153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293" y="101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</p:grpSp>
      <p:grpSp>
        <p:nvGrpSpPr>
          <p:cNvPr id="62" name="Group 149"/>
          <p:cNvGrpSpPr>
            <a:grpSpLocks/>
          </p:cNvGrpSpPr>
          <p:nvPr/>
        </p:nvGrpSpPr>
        <p:grpSpPr bwMode="auto">
          <a:xfrm>
            <a:off x="1111900" y="4182731"/>
            <a:ext cx="2106165" cy="1619802"/>
            <a:chOff x="2026" y="1013"/>
            <a:chExt cx="1929" cy="1238"/>
          </a:xfrm>
        </p:grpSpPr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376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2661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ST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072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3379" y="1496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403" y="175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3070" y="175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3126" y="134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2101" y="150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248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2525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3206" y="201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Oval 74"/>
            <p:cNvSpPr>
              <a:spLocks noChangeArrowheads="1"/>
            </p:cNvSpPr>
            <p:nvPr/>
          </p:nvSpPr>
          <p:spPr bwMode="auto">
            <a:xfrm>
              <a:off x="2280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>
              <a:off x="3342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026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3432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3436" y="154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3251" y="101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ST</a:t>
              </a:r>
            </a:p>
          </p:txBody>
        </p:sp>
      </p:grpSp>
      <p:grpSp>
        <p:nvGrpSpPr>
          <p:cNvPr id="80" name="Group 151"/>
          <p:cNvGrpSpPr>
            <a:grpSpLocks/>
          </p:cNvGrpSpPr>
          <p:nvPr/>
        </p:nvGrpSpPr>
        <p:grpSpPr bwMode="auto">
          <a:xfrm>
            <a:off x="6344963" y="4337462"/>
            <a:ext cx="2058994" cy="1371629"/>
            <a:chOff x="22" y="2723"/>
            <a:chExt cx="1982" cy="1206"/>
          </a:xfrm>
        </p:grpSpPr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72" y="3099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>
              <a:off x="657" y="3190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ET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68" y="3129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1428" y="3174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399" y="338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1066" y="3382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1090" y="3043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113" y="3182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1244" y="2838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521" y="368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202" y="3689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76" y="3355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1338" y="3366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22" y="3417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1428" y="3417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1510" y="32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1239" y="2723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ET</a:t>
              </a:r>
            </a:p>
          </p:txBody>
        </p:sp>
      </p:grpSp>
      <p:grpSp>
        <p:nvGrpSpPr>
          <p:cNvPr id="98" name="Group 150"/>
          <p:cNvGrpSpPr>
            <a:grpSpLocks/>
          </p:cNvGrpSpPr>
          <p:nvPr/>
        </p:nvGrpSpPr>
        <p:grpSpPr bwMode="auto">
          <a:xfrm>
            <a:off x="3732820" y="4309505"/>
            <a:ext cx="2076506" cy="1418538"/>
            <a:chOff x="4028" y="1013"/>
            <a:chExt cx="1732" cy="1258"/>
          </a:xfrm>
        </p:grpSpPr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4378" y="1421"/>
              <a:ext cx="966" cy="590"/>
            </a:xfrm>
            <a:prstGeom prst="rect">
              <a:avLst/>
            </a:prstGeom>
            <a:solidFill>
              <a:schemeClr val="accent1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4663" y="1512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DT</a:t>
              </a:r>
            </a:p>
          </p:txBody>
        </p:sp>
        <p:sp>
          <p:nvSpPr>
            <p:cNvPr id="101" name="Text Box 99"/>
            <p:cNvSpPr txBox="1">
              <a:spLocks noChangeArrowheads="1"/>
            </p:cNvSpPr>
            <p:nvPr/>
          </p:nvSpPr>
          <p:spPr bwMode="auto">
            <a:xfrm>
              <a:off x="4074" y="145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102" name="Text Box 100"/>
            <p:cNvSpPr txBox="1">
              <a:spLocks noChangeArrowheads="1"/>
            </p:cNvSpPr>
            <p:nvPr/>
          </p:nvSpPr>
          <p:spPr bwMode="auto">
            <a:xfrm>
              <a:off x="5434" y="1496"/>
              <a:ext cx="32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103" name="Text Box 101"/>
            <p:cNvSpPr txBox="1">
              <a:spLocks noChangeArrowheads="1"/>
            </p:cNvSpPr>
            <p:nvPr/>
          </p:nvSpPr>
          <p:spPr bwMode="auto">
            <a:xfrm>
              <a:off x="4405" y="1728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04" name="Text Box 102"/>
            <p:cNvSpPr txBox="1">
              <a:spLocks noChangeArrowheads="1"/>
            </p:cNvSpPr>
            <p:nvPr/>
          </p:nvSpPr>
          <p:spPr bwMode="auto">
            <a:xfrm>
              <a:off x="5072" y="1728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05" name="Text Box 103"/>
            <p:cNvSpPr txBox="1">
              <a:spLocks noChangeArrowheads="1"/>
            </p:cNvSpPr>
            <p:nvPr/>
          </p:nvSpPr>
          <p:spPr bwMode="auto">
            <a:xfrm>
              <a:off x="5128" y="134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106" name="Line 104"/>
            <p:cNvSpPr>
              <a:spLocks noChangeShapeType="1"/>
            </p:cNvSpPr>
            <p:nvPr/>
          </p:nvSpPr>
          <p:spPr bwMode="auto">
            <a:xfrm>
              <a:off x="4103" y="150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105"/>
            <p:cNvSpPr>
              <a:spLocks noChangeShapeType="1"/>
            </p:cNvSpPr>
            <p:nvPr/>
          </p:nvSpPr>
          <p:spPr bwMode="auto">
            <a:xfrm>
              <a:off x="5250" y="116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4527" y="2027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>
              <a:off x="5208" y="2031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>
              <a:off x="4282" y="1677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5344" y="1688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4028" y="1739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5434" y="1742"/>
              <a:ext cx="27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5480" y="154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Text Box 113"/>
            <p:cNvSpPr txBox="1">
              <a:spLocks noChangeArrowheads="1"/>
            </p:cNvSpPr>
            <p:nvPr/>
          </p:nvSpPr>
          <p:spPr bwMode="auto">
            <a:xfrm>
              <a:off x="5253" y="1013"/>
              <a:ext cx="5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DT</a:t>
              </a:r>
            </a:p>
          </p:txBody>
        </p: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5718086" y="2566750"/>
            <a:ext cx="10396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7189432" y="2590761"/>
            <a:ext cx="88546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787523" y="5632553"/>
            <a:ext cx="10396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1-&gt;ST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2258869" y="5656564"/>
            <a:ext cx="88546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CPST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3640480" y="5595270"/>
            <a:ext cx="10396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1-&gt;DT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4914504" y="5600029"/>
            <a:ext cx="88546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CPDT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6293071" y="5604938"/>
            <a:ext cx="10396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1-&gt;ET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7528595" y="5585633"/>
            <a:ext cx="88546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CPET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1" name="Group 33"/>
          <p:cNvGrpSpPr>
            <a:grpSpLocks/>
          </p:cNvGrpSpPr>
          <p:nvPr/>
        </p:nvGrpSpPr>
        <p:grpSpPr bwMode="auto">
          <a:xfrm>
            <a:off x="5468066" y="3126785"/>
            <a:ext cx="1400649" cy="381000"/>
            <a:chOff x="1200" y="2256"/>
            <a:chExt cx="2448" cy="240"/>
          </a:xfrm>
        </p:grpSpPr>
        <p:sp>
          <p:nvSpPr>
            <p:cNvPr id="162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3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4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5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6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7" name="Group 34"/>
          <p:cNvGrpSpPr>
            <a:grpSpLocks/>
          </p:cNvGrpSpPr>
          <p:nvPr/>
        </p:nvGrpSpPr>
        <p:grpSpPr bwMode="auto">
          <a:xfrm>
            <a:off x="7469579" y="3139404"/>
            <a:ext cx="1400649" cy="381000"/>
            <a:chOff x="1200" y="2640"/>
            <a:chExt cx="2448" cy="240"/>
          </a:xfrm>
        </p:grpSpPr>
        <p:sp>
          <p:nvSpPr>
            <p:cNvPr id="168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9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0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1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2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86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46" grpId="0" build="p"/>
      <p:bldP spid="47" grpId="0" build="p"/>
      <p:bldP spid="48" grpId="0" build="p"/>
      <p:bldP spid="34" grpId="0"/>
      <p:bldP spid="152" grpId="0" build="p"/>
      <p:bldP spid="153" grpId="0" build="p"/>
      <p:bldP spid="155" grpId="0" build="p"/>
      <p:bldP spid="156" grpId="0" build="p"/>
      <p:bldP spid="157" grpId="0" build="p"/>
      <p:bldP spid="158" grpId="0" build="p"/>
      <p:bldP spid="159" grpId="0" build="p"/>
      <p:bldP spid="16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562147" y="1485237"/>
            <a:ext cx="5030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：时钟周期切换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83315" y="881788"/>
            <a:ext cx="9030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zh-CN" altLang="en-US" sz="2800" b="1" noProof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r>
              <a:rPr kumimoji="1" lang="zh-CN" altLang="en-US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切换微命令</a:t>
            </a:r>
            <a:r>
              <a:rPr kumimoji="1" lang="en-US" altLang="zh-CN" sz="2800" b="1" noProof="1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AutoShape 37"/>
          <p:cNvSpPr>
            <a:spLocks/>
          </p:cNvSpPr>
          <p:nvPr/>
        </p:nvSpPr>
        <p:spPr bwMode="auto">
          <a:xfrm>
            <a:off x="1109153" y="2451335"/>
            <a:ext cx="177064" cy="613195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1354572" y="2230925"/>
            <a:ext cx="67065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工作周期未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结束：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，时钟周期计数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1379511" y="2725373"/>
            <a:ext cx="7135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结束：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不需要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T+1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3244041" y="3934181"/>
            <a:ext cx="1533525" cy="723815"/>
          </a:xfrm>
          <a:prstGeom prst="rect">
            <a:avLst/>
          </a:pr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3452091" y="3990523"/>
            <a:ext cx="1352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计数器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3286904" y="4297634"/>
            <a:ext cx="91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en-US" altLang="zh-CN" sz="20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4345766" y="4297634"/>
            <a:ext cx="914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8" name="Line 52"/>
          <p:cNvSpPr>
            <a:spLocks noChangeShapeType="1"/>
          </p:cNvSpPr>
          <p:nvPr/>
        </p:nvSpPr>
        <p:spPr bwMode="auto">
          <a:xfrm>
            <a:off x="4520275" y="353979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53"/>
          <p:cNvSpPr>
            <a:spLocks noChangeShapeType="1"/>
          </p:cNvSpPr>
          <p:nvPr/>
        </p:nvSpPr>
        <p:spPr bwMode="auto">
          <a:xfrm>
            <a:off x="3480579" y="465799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>
            <a:off x="4561666" y="4657996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4480097" y="3364618"/>
            <a:ext cx="555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52"/>
          <p:cNvSpPr>
            <a:spLocks noChangeShapeType="1"/>
          </p:cNvSpPr>
          <p:nvPr/>
        </p:nvSpPr>
        <p:spPr bwMode="auto">
          <a:xfrm>
            <a:off x="4024283" y="3542562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3984105" y="3367390"/>
            <a:ext cx="555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52"/>
          <p:cNvSpPr>
            <a:spLocks noChangeShapeType="1"/>
          </p:cNvSpPr>
          <p:nvPr/>
        </p:nvSpPr>
        <p:spPr bwMode="auto">
          <a:xfrm>
            <a:off x="3470101" y="3545330"/>
            <a:ext cx="0" cy="381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3429923" y="3370158"/>
            <a:ext cx="555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0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0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62"/>
          <p:cNvSpPr txBox="1">
            <a:spLocks noChangeArrowheads="1"/>
          </p:cNvSpPr>
          <p:nvPr/>
        </p:nvSpPr>
        <p:spPr bwMode="auto">
          <a:xfrm>
            <a:off x="4325762" y="4979155"/>
            <a:ext cx="7788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CPT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62"/>
          <p:cNvSpPr txBox="1">
            <a:spLocks noChangeArrowheads="1"/>
          </p:cNvSpPr>
          <p:nvPr/>
        </p:nvSpPr>
        <p:spPr bwMode="auto">
          <a:xfrm>
            <a:off x="3242337" y="4959755"/>
            <a:ext cx="7237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T+1</a:t>
            </a:r>
            <a:endParaRPr lang="en-US" altLang="zh-CN" sz="20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16" name="Group 33"/>
          <p:cNvGrpSpPr>
            <a:grpSpLocks/>
          </p:cNvGrpSpPr>
          <p:nvPr/>
        </p:nvGrpSpPr>
        <p:grpSpPr bwMode="auto">
          <a:xfrm>
            <a:off x="2079930" y="5353106"/>
            <a:ext cx="1400649" cy="381000"/>
            <a:chOff x="1200" y="2256"/>
            <a:chExt cx="2448" cy="240"/>
          </a:xfrm>
        </p:grpSpPr>
        <p:sp>
          <p:nvSpPr>
            <p:cNvPr id="117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22" name="Group 34"/>
          <p:cNvGrpSpPr>
            <a:grpSpLocks/>
          </p:cNvGrpSpPr>
          <p:nvPr/>
        </p:nvGrpSpPr>
        <p:grpSpPr bwMode="auto">
          <a:xfrm>
            <a:off x="4081443" y="5365725"/>
            <a:ext cx="1400649" cy="381000"/>
            <a:chOff x="1200" y="2640"/>
            <a:chExt cx="2448" cy="240"/>
          </a:xfrm>
        </p:grpSpPr>
        <p:sp>
          <p:nvSpPr>
            <p:cNvPr id="123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163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build="p"/>
      <p:bldP spid="15" grpId="0" animBg="1"/>
      <p:bldP spid="16" grpId="0" autoUpdateAnimBg="0"/>
      <p:bldP spid="17" grpId="0" autoUpdateAnimBg="0"/>
      <p:bldP spid="19" grpId="0" animBg="1"/>
      <p:bldP spid="20" grpId="0"/>
      <p:bldP spid="24" grpId="0"/>
      <p:bldP spid="25" grpId="0"/>
      <p:bldP spid="28" grpId="0" animBg="1"/>
      <p:bldP spid="29" grpId="0" animBg="1"/>
      <p:bldP spid="33" grpId="0" animBg="1"/>
      <p:bldP spid="39" grpId="0"/>
      <p:bldP spid="40" grpId="0" animBg="1"/>
      <p:bldP spid="41" grpId="0"/>
      <p:bldP spid="42" grpId="0" animBg="1"/>
      <p:bldP spid="43" grpId="0"/>
      <p:bldP spid="44" grpId="0"/>
      <p:bldP spid="45" grpId="0"/>
      <p:bldP spid="4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3392D4-3D65-4489-A47D-380731A479A0}"/>
              </a:ext>
            </a:extLst>
          </p:cNvPr>
          <p:cNvSpPr txBox="1"/>
          <p:nvPr/>
        </p:nvSpPr>
        <p:spPr>
          <a:xfrm>
            <a:off x="513905" y="1186260"/>
            <a:ext cx="8001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拟定指令流程与操作时间表：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先拟定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取指阶段（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的指令流程与操作时间表；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再按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指令类型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，对各类指令的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拟定指令流程与操作时间表；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的指令流程取决于操作数的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1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771493"/>
            <a:ext cx="87753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 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的方式和条件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端异步置入：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上电初始化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复位初始化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运算过程中同步打入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FT(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端打入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程序正常执行，应进入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b. 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c. IT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5872422" y="3186978"/>
            <a:ext cx="1524000" cy="400050"/>
            <a:chOff x="3504" y="3224"/>
            <a:chExt cx="960" cy="252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504" y="3224"/>
              <a:ext cx="96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50" y="3353"/>
              <a:ext cx="192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5721407" y="3607352"/>
            <a:ext cx="1447800" cy="304800"/>
            <a:chOff x="3456" y="3648"/>
            <a:chExt cx="912" cy="192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456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364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48" y="3648"/>
              <a:ext cx="480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12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4128" y="3840"/>
              <a:ext cx="240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702903" y="3241509"/>
            <a:ext cx="1163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</a:p>
        </p:txBody>
      </p: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7653597" y="3756980"/>
            <a:ext cx="1143000" cy="304800"/>
            <a:chOff x="4752" y="3648"/>
            <a:chExt cx="720" cy="192"/>
          </a:xfrm>
        </p:grpSpPr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5040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5040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752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5232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5232" y="3648"/>
              <a:ext cx="240" cy="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Line 24"/>
          <p:cNvSpPr>
            <a:spLocks noChangeShapeType="1"/>
          </p:cNvSpPr>
          <p:nvPr/>
        </p:nvSpPr>
        <p:spPr bwMode="auto">
          <a:xfrm>
            <a:off x="8429044" y="3886968"/>
            <a:ext cx="5334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5048510" y="1748788"/>
            <a:ext cx="1143000" cy="400050"/>
            <a:chOff x="1632" y="2928"/>
            <a:chExt cx="720" cy="252"/>
          </a:xfrm>
        </p:grpSpPr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1632" y="2928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总清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700" y="2963"/>
              <a:ext cx="262" cy="5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784784" y="864036"/>
            <a:ext cx="628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grpSp>
        <p:nvGrpSpPr>
          <p:cNvPr id="39" name="Group 37"/>
          <p:cNvGrpSpPr>
            <a:grpSpLocks/>
          </p:cNvGrpSpPr>
          <p:nvPr/>
        </p:nvGrpSpPr>
        <p:grpSpPr bwMode="auto">
          <a:xfrm>
            <a:off x="5353310" y="1347155"/>
            <a:ext cx="3522662" cy="1905000"/>
            <a:chOff x="3292" y="1706"/>
            <a:chExt cx="2219" cy="1200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868" y="1946"/>
              <a:ext cx="1248" cy="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300" y="2138"/>
              <a:ext cx="67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FT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3868" y="209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4924" y="2090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3961" y="2438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799" y="2433"/>
              <a:ext cx="2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740" y="1898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903" y="215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4876" y="170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060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924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292" y="228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772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5116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193" y="2296"/>
              <a:ext cx="31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944" y="215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 Box 68"/>
          <p:cNvSpPr txBox="1">
            <a:spLocks noChangeArrowheads="1"/>
          </p:cNvSpPr>
          <p:nvPr/>
        </p:nvSpPr>
        <p:spPr bwMode="auto">
          <a:xfrm>
            <a:off x="7387187" y="1128080"/>
            <a:ext cx="99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7784784" y="4652682"/>
            <a:ext cx="1272058" cy="443753"/>
          </a:xfrm>
          <a:prstGeom prst="wedgeRoundRectCallout">
            <a:avLst>
              <a:gd name="adj1" fmla="val 36251"/>
              <a:gd name="adj2" fmla="val -11931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后沿触发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4" grpId="0" autoUpdateAnimBg="0"/>
      <p:bldP spid="38" grpId="0"/>
      <p:bldP spid="38" grpId="1"/>
      <p:bldP spid="38" grpId="2"/>
      <p:bldP spid="56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290" y="-21568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/>
              <p:nvPr/>
            </p:nvSpPr>
            <p:spPr>
              <a:xfrm>
                <a:off x="177024" y="882703"/>
                <a:ext cx="8799335" cy="4840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取指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流程，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FT0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M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→IR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PC+1→PC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(3)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操作时间表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EMAR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SIR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PC→A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S3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ba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S0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</m:t>
                        </m:r>
                      </m:e>
                    </m:ba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DM ,CPPC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CPT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①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1→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ST </a:t>
                </a:r>
                <a:r>
                  <a:rPr lang="en-US" altLang="zh-CN" sz="2800" b="1" dirty="0">
                    <a:solidFill>
                      <a:schemeClr val="dk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 smtClean="0">
                            <a:solidFill>
                              <a:schemeClr val="dk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𝑺</m:t>
                        </m:r>
                        <m: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𝑹</m:t>
                        </m:r>
                      </m:e>
                    </m:bar>
                  </m:oMath>
                </a14:m>
                <a:r>
                  <a:rPr lang="en-US" altLang="zh-CN" sz="2800" b="1" dirty="0">
                    <a:solidFill>
                      <a:schemeClr val="dk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CPST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②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1→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DT [SR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Symbol"/>
                  </a:rPr>
                  <a:t>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𝑫𝑹</m:t>
                        </m:r>
                      </m:e>
                    </m:ba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],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CPDT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③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1→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ET [SR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Symbol"/>
                  </a:rPr>
                  <a:t>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DR],CPET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4" y="882703"/>
                <a:ext cx="8799335" cy="4840749"/>
              </a:xfrm>
              <a:prstGeom prst="rect">
                <a:avLst/>
              </a:prstGeom>
              <a:blipFill>
                <a:blip r:embed="rId5"/>
                <a:stretch>
                  <a:fillRect l="-1386" r="-1317" b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6500003" y="1669085"/>
            <a:ext cx="1711668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简写为：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A+1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938924" y="1970654"/>
            <a:ext cx="519026" cy="242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号 2"/>
          <p:cNvSpPr/>
          <p:nvPr/>
        </p:nvSpPr>
        <p:spPr>
          <a:xfrm>
            <a:off x="4800600" y="3913091"/>
            <a:ext cx="523875" cy="157330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5195684" y="3666091"/>
            <a:ext cx="38342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工作周期切换微命令，对一条具体指令，只有一个条件为真，只产生其中一个微命令</a:t>
            </a:r>
            <a:endParaRPr lang="en-US" altLang="zh-CN" sz="2800" b="1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314761" y="2873473"/>
            <a:ext cx="282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时钟周期切换</a:t>
            </a:r>
            <a:r>
              <a:rPr lang="en-US" altLang="zh-CN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4222376" y="3289627"/>
            <a:ext cx="3115042" cy="116989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源操作数非寄存器寻址，进入源周期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云形 17"/>
          <p:cNvSpPr/>
          <p:nvPr/>
        </p:nvSpPr>
        <p:spPr>
          <a:xfrm>
            <a:off x="4904576" y="4076280"/>
            <a:ext cx="3439324" cy="13379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源操作数寄存器寻址，目的操作数非寄存器寻址，进入目的周期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9" name="云形 18"/>
          <p:cNvSpPr/>
          <p:nvPr/>
        </p:nvSpPr>
        <p:spPr>
          <a:xfrm>
            <a:off x="3332832" y="5472531"/>
            <a:ext cx="3439324" cy="133798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/>
                </a:solidFill>
              </a:rPr>
              <a:t>源操作数、目的操作数都是寄存器寻址，进入执行周期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 animBg="1"/>
      <p:bldP spid="13" grpId="2" animBg="1"/>
      <p:bldP spid="3" grpId="0" animBg="1"/>
      <p:bldP spid="3" grpId="1" animBg="1"/>
      <p:bldP spid="16" grpId="0"/>
      <p:bldP spid="17" grpId="0"/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9" y="662883"/>
            <a:ext cx="3140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、传送类指令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611188" y="1284940"/>
            <a:ext cx="76327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工作周期的指令流程及微命令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序列与操作数寻址方式有关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611187" y="2434290"/>
                <a:ext cx="8564117" cy="571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以源周期为例，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种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寻址方式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>
                            <a:solidFill>
                              <a:schemeClr val="dk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𝑹</m:t>
                        </m:r>
                      </m:e>
                    </m:ba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非寄存器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寻址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Text 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7" y="2434290"/>
                <a:ext cx="8564117" cy="571118"/>
              </a:xfrm>
              <a:prstGeom prst="rect">
                <a:avLst/>
              </a:prstGeom>
              <a:blipFill>
                <a:blip r:embed="rId5"/>
                <a:stretch>
                  <a:fillRect l="-1423" t="-5319" b="-25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547813" y="3213100"/>
            <a:ext cx="51482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   寄存器间址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573213" y="3789363"/>
            <a:ext cx="6670675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-(R)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自减型寄存器间址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54"/>
          <p:cNvSpPr>
            <a:spLocks/>
          </p:cNvSpPr>
          <p:nvPr/>
        </p:nvSpPr>
        <p:spPr bwMode="auto">
          <a:xfrm>
            <a:off x="1044575" y="3486150"/>
            <a:ext cx="358775" cy="2284413"/>
          </a:xfrm>
          <a:prstGeom prst="leftBrace">
            <a:avLst>
              <a:gd name="adj1" fmla="val 53060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549400" y="4473575"/>
            <a:ext cx="554355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(R)+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立即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自增型寄存器间址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1476375" y="5086350"/>
            <a:ext cx="626427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@(R)+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自增型双间址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72"/>
          <p:cNvSpPr txBox="1">
            <a:spLocks noChangeArrowheads="1"/>
          </p:cNvSpPr>
          <p:nvPr/>
        </p:nvSpPr>
        <p:spPr bwMode="auto">
          <a:xfrm>
            <a:off x="1512888" y="5673725"/>
            <a:ext cx="4787900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变址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</a:p>
        </p:txBody>
      </p:sp>
    </p:spTree>
    <p:extLst>
      <p:ext uri="{BB962C8B-B14F-4D97-AF65-F5344CB8AC3E}">
        <p14:creationId xmlns:p14="http://schemas.microsoft.com/office/powerpoint/2010/main" val="252379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  <p:bldP spid="18" grpId="0" autoUpdateAnimBg="0"/>
      <p:bldP spid="19" grpId="0" autoUpdateAnimBg="0"/>
      <p:bldP spid="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9" y="802881"/>
            <a:ext cx="3140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r="21251"/>
          <a:stretch/>
        </p:blipFill>
        <p:spPr>
          <a:xfrm>
            <a:off x="1300387" y="1767973"/>
            <a:ext cx="5546183" cy="39013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487316"/>
                  </p:ext>
                </p:extLst>
              </p:nvPr>
            </p:nvGraphicFramePr>
            <p:xfrm>
              <a:off x="1300387" y="1037345"/>
              <a:ext cx="6582872" cy="520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718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 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162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DM 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DT</a:t>
                          </a:r>
                          <a:r>
                            <a:rPr lang="zh-CN" altLang="en-US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CPDT 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 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[DR]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93370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5487316"/>
                  </p:ext>
                </p:extLst>
              </p:nvPr>
            </p:nvGraphicFramePr>
            <p:xfrm>
              <a:off x="1300387" y="1037345"/>
              <a:ext cx="6582872" cy="520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5718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645718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 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DM 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741" t="-1036923" r="-101481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741" t="-1036923" r="-1481" b="-20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 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[DR]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93370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任意多边形 2"/>
          <p:cNvSpPr/>
          <p:nvPr/>
        </p:nvSpPr>
        <p:spPr>
          <a:xfrm>
            <a:off x="2477193" y="2618509"/>
            <a:ext cx="2435660" cy="2169622"/>
          </a:xfrm>
          <a:custGeom>
            <a:avLst/>
            <a:gdLst>
              <a:gd name="connsiteX0" fmla="*/ 1097280 w 2435660"/>
              <a:gd name="connsiteY0" fmla="*/ 1055716 h 2169622"/>
              <a:gd name="connsiteX1" fmla="*/ 1055716 w 2435660"/>
              <a:gd name="connsiteY1" fmla="*/ 1064029 h 2169622"/>
              <a:gd name="connsiteX2" fmla="*/ 1005840 w 2435660"/>
              <a:gd name="connsiteY2" fmla="*/ 1080655 h 2169622"/>
              <a:gd name="connsiteX3" fmla="*/ 972589 w 2435660"/>
              <a:gd name="connsiteY3" fmla="*/ 1113906 h 2169622"/>
              <a:gd name="connsiteX4" fmla="*/ 955963 w 2435660"/>
              <a:gd name="connsiteY4" fmla="*/ 1130531 h 2169622"/>
              <a:gd name="connsiteX5" fmla="*/ 922712 w 2435660"/>
              <a:gd name="connsiteY5" fmla="*/ 1180407 h 2169622"/>
              <a:gd name="connsiteX6" fmla="*/ 914400 w 2435660"/>
              <a:gd name="connsiteY6" fmla="*/ 1205346 h 2169622"/>
              <a:gd name="connsiteX7" fmla="*/ 897774 w 2435660"/>
              <a:gd name="connsiteY7" fmla="*/ 1604356 h 2169622"/>
              <a:gd name="connsiteX8" fmla="*/ 889462 w 2435660"/>
              <a:gd name="connsiteY8" fmla="*/ 1795549 h 2169622"/>
              <a:gd name="connsiteX9" fmla="*/ 881149 w 2435660"/>
              <a:gd name="connsiteY9" fmla="*/ 1886989 h 2169622"/>
              <a:gd name="connsiteX10" fmla="*/ 856211 w 2435660"/>
              <a:gd name="connsiteY10" fmla="*/ 1970116 h 2169622"/>
              <a:gd name="connsiteX11" fmla="*/ 839585 w 2435660"/>
              <a:gd name="connsiteY11" fmla="*/ 2019993 h 2169622"/>
              <a:gd name="connsiteX12" fmla="*/ 822960 w 2435660"/>
              <a:gd name="connsiteY12" fmla="*/ 2044931 h 2169622"/>
              <a:gd name="connsiteX13" fmla="*/ 814647 w 2435660"/>
              <a:gd name="connsiteY13" fmla="*/ 2069869 h 2169622"/>
              <a:gd name="connsiteX14" fmla="*/ 781396 w 2435660"/>
              <a:gd name="connsiteY14" fmla="*/ 2103120 h 2169622"/>
              <a:gd name="connsiteX15" fmla="*/ 773083 w 2435660"/>
              <a:gd name="connsiteY15" fmla="*/ 2128058 h 2169622"/>
              <a:gd name="connsiteX16" fmla="*/ 689956 w 2435660"/>
              <a:gd name="connsiteY16" fmla="*/ 2169622 h 2169622"/>
              <a:gd name="connsiteX17" fmla="*/ 490451 w 2435660"/>
              <a:gd name="connsiteY17" fmla="*/ 2161309 h 2169622"/>
              <a:gd name="connsiteX18" fmla="*/ 448887 w 2435660"/>
              <a:gd name="connsiteY18" fmla="*/ 2128058 h 2169622"/>
              <a:gd name="connsiteX19" fmla="*/ 423949 w 2435660"/>
              <a:gd name="connsiteY19" fmla="*/ 2111433 h 2169622"/>
              <a:gd name="connsiteX20" fmla="*/ 415636 w 2435660"/>
              <a:gd name="connsiteY20" fmla="*/ 2086495 h 2169622"/>
              <a:gd name="connsiteX21" fmla="*/ 399011 w 2435660"/>
              <a:gd name="connsiteY21" fmla="*/ 2069869 h 2169622"/>
              <a:gd name="connsiteX22" fmla="*/ 365760 w 2435660"/>
              <a:gd name="connsiteY22" fmla="*/ 2003367 h 2169622"/>
              <a:gd name="connsiteX23" fmla="*/ 357447 w 2435660"/>
              <a:gd name="connsiteY23" fmla="*/ 1978429 h 2169622"/>
              <a:gd name="connsiteX24" fmla="*/ 340822 w 2435660"/>
              <a:gd name="connsiteY24" fmla="*/ 1920240 h 2169622"/>
              <a:gd name="connsiteX25" fmla="*/ 332509 w 2435660"/>
              <a:gd name="connsiteY25" fmla="*/ 1529542 h 2169622"/>
              <a:gd name="connsiteX26" fmla="*/ 324196 w 2435660"/>
              <a:gd name="connsiteY26" fmla="*/ 1487978 h 2169622"/>
              <a:gd name="connsiteX27" fmla="*/ 299258 w 2435660"/>
              <a:gd name="connsiteY27" fmla="*/ 1404851 h 2169622"/>
              <a:gd name="connsiteX28" fmla="*/ 274320 w 2435660"/>
              <a:gd name="connsiteY28" fmla="*/ 1321724 h 2169622"/>
              <a:gd name="connsiteX29" fmla="*/ 257694 w 2435660"/>
              <a:gd name="connsiteY29" fmla="*/ 1305098 h 2169622"/>
              <a:gd name="connsiteX30" fmla="*/ 232756 w 2435660"/>
              <a:gd name="connsiteY30" fmla="*/ 1246909 h 2169622"/>
              <a:gd name="connsiteX31" fmla="*/ 207818 w 2435660"/>
              <a:gd name="connsiteY31" fmla="*/ 1197033 h 2169622"/>
              <a:gd name="connsiteX32" fmla="*/ 182880 w 2435660"/>
              <a:gd name="connsiteY32" fmla="*/ 1138844 h 2169622"/>
              <a:gd name="connsiteX33" fmla="*/ 174567 w 2435660"/>
              <a:gd name="connsiteY33" fmla="*/ 1113906 h 2169622"/>
              <a:gd name="connsiteX34" fmla="*/ 141316 w 2435660"/>
              <a:gd name="connsiteY34" fmla="*/ 1055716 h 2169622"/>
              <a:gd name="connsiteX35" fmla="*/ 124691 w 2435660"/>
              <a:gd name="connsiteY35" fmla="*/ 997527 h 2169622"/>
              <a:gd name="connsiteX36" fmla="*/ 108065 w 2435660"/>
              <a:gd name="connsiteY36" fmla="*/ 964276 h 2169622"/>
              <a:gd name="connsiteX37" fmla="*/ 83127 w 2435660"/>
              <a:gd name="connsiteY37" fmla="*/ 914400 h 2169622"/>
              <a:gd name="connsiteX38" fmla="*/ 58189 w 2435660"/>
              <a:gd name="connsiteY38" fmla="*/ 839586 h 2169622"/>
              <a:gd name="connsiteX39" fmla="*/ 41563 w 2435660"/>
              <a:gd name="connsiteY39" fmla="*/ 773084 h 2169622"/>
              <a:gd name="connsiteX40" fmla="*/ 24938 w 2435660"/>
              <a:gd name="connsiteY40" fmla="*/ 706582 h 2169622"/>
              <a:gd name="connsiteX41" fmla="*/ 16625 w 2435660"/>
              <a:gd name="connsiteY41" fmla="*/ 681644 h 2169622"/>
              <a:gd name="connsiteX42" fmla="*/ 8312 w 2435660"/>
              <a:gd name="connsiteY42" fmla="*/ 623455 h 2169622"/>
              <a:gd name="connsiteX43" fmla="*/ 0 w 2435660"/>
              <a:gd name="connsiteY43" fmla="*/ 590204 h 2169622"/>
              <a:gd name="connsiteX44" fmla="*/ 8312 w 2435660"/>
              <a:gd name="connsiteY44" fmla="*/ 440575 h 2169622"/>
              <a:gd name="connsiteX45" fmla="*/ 33251 w 2435660"/>
              <a:gd name="connsiteY45" fmla="*/ 349135 h 2169622"/>
              <a:gd name="connsiteX46" fmla="*/ 41563 w 2435660"/>
              <a:gd name="connsiteY46" fmla="*/ 324196 h 2169622"/>
              <a:gd name="connsiteX47" fmla="*/ 66502 w 2435660"/>
              <a:gd name="connsiteY47" fmla="*/ 241069 h 2169622"/>
              <a:gd name="connsiteX48" fmla="*/ 83127 w 2435660"/>
              <a:gd name="connsiteY48" fmla="*/ 216131 h 2169622"/>
              <a:gd name="connsiteX49" fmla="*/ 108065 w 2435660"/>
              <a:gd name="connsiteY49" fmla="*/ 174567 h 2169622"/>
              <a:gd name="connsiteX50" fmla="*/ 141316 w 2435660"/>
              <a:gd name="connsiteY50" fmla="*/ 133004 h 2169622"/>
              <a:gd name="connsiteX51" fmla="*/ 157942 w 2435660"/>
              <a:gd name="connsiteY51" fmla="*/ 108066 h 2169622"/>
              <a:gd name="connsiteX52" fmla="*/ 191192 w 2435660"/>
              <a:gd name="connsiteY52" fmla="*/ 91440 h 2169622"/>
              <a:gd name="connsiteX53" fmla="*/ 207818 w 2435660"/>
              <a:gd name="connsiteY53" fmla="*/ 74815 h 2169622"/>
              <a:gd name="connsiteX54" fmla="*/ 266007 w 2435660"/>
              <a:gd name="connsiteY54" fmla="*/ 49876 h 2169622"/>
              <a:gd name="connsiteX55" fmla="*/ 299258 w 2435660"/>
              <a:gd name="connsiteY55" fmla="*/ 33251 h 2169622"/>
              <a:gd name="connsiteX56" fmla="*/ 332509 w 2435660"/>
              <a:gd name="connsiteY56" fmla="*/ 24938 h 2169622"/>
              <a:gd name="connsiteX57" fmla="*/ 365760 w 2435660"/>
              <a:gd name="connsiteY57" fmla="*/ 8313 h 2169622"/>
              <a:gd name="connsiteX58" fmla="*/ 415636 w 2435660"/>
              <a:gd name="connsiteY58" fmla="*/ 0 h 2169622"/>
              <a:gd name="connsiteX59" fmla="*/ 1172094 w 2435660"/>
              <a:gd name="connsiteY59" fmla="*/ 8313 h 2169622"/>
              <a:gd name="connsiteX60" fmla="*/ 1296785 w 2435660"/>
              <a:gd name="connsiteY60" fmla="*/ 16626 h 2169622"/>
              <a:gd name="connsiteX61" fmla="*/ 1596043 w 2435660"/>
              <a:gd name="connsiteY61" fmla="*/ 33251 h 2169622"/>
              <a:gd name="connsiteX62" fmla="*/ 1637607 w 2435660"/>
              <a:gd name="connsiteY62" fmla="*/ 41564 h 2169622"/>
              <a:gd name="connsiteX63" fmla="*/ 1720734 w 2435660"/>
              <a:gd name="connsiteY63" fmla="*/ 49876 h 2169622"/>
              <a:gd name="connsiteX64" fmla="*/ 1778923 w 2435660"/>
              <a:gd name="connsiteY64" fmla="*/ 58189 h 2169622"/>
              <a:gd name="connsiteX65" fmla="*/ 1845425 w 2435660"/>
              <a:gd name="connsiteY65" fmla="*/ 74815 h 2169622"/>
              <a:gd name="connsiteX66" fmla="*/ 1878676 w 2435660"/>
              <a:gd name="connsiteY66" fmla="*/ 83127 h 2169622"/>
              <a:gd name="connsiteX67" fmla="*/ 1920240 w 2435660"/>
              <a:gd name="connsiteY67" fmla="*/ 91440 h 2169622"/>
              <a:gd name="connsiteX68" fmla="*/ 1986742 w 2435660"/>
              <a:gd name="connsiteY68" fmla="*/ 108066 h 2169622"/>
              <a:gd name="connsiteX69" fmla="*/ 2128058 w 2435660"/>
              <a:gd name="connsiteY69" fmla="*/ 116378 h 2169622"/>
              <a:gd name="connsiteX70" fmla="*/ 2236123 w 2435660"/>
              <a:gd name="connsiteY70" fmla="*/ 133004 h 2169622"/>
              <a:gd name="connsiteX71" fmla="*/ 2352502 w 2435660"/>
              <a:gd name="connsiteY71" fmla="*/ 157942 h 2169622"/>
              <a:gd name="connsiteX72" fmla="*/ 2377440 w 2435660"/>
              <a:gd name="connsiteY72" fmla="*/ 166255 h 2169622"/>
              <a:gd name="connsiteX73" fmla="*/ 2402378 w 2435660"/>
              <a:gd name="connsiteY73" fmla="*/ 191193 h 2169622"/>
              <a:gd name="connsiteX74" fmla="*/ 2410691 w 2435660"/>
              <a:gd name="connsiteY74" fmla="*/ 216131 h 2169622"/>
              <a:gd name="connsiteX75" fmla="*/ 2435629 w 2435660"/>
              <a:gd name="connsiteY75" fmla="*/ 249382 h 216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435660" h="2169622">
                <a:moveTo>
                  <a:pt x="1097280" y="1055716"/>
                </a:moveTo>
                <a:cubicBezTo>
                  <a:pt x="1083425" y="1058487"/>
                  <a:pt x="1069347" y="1060311"/>
                  <a:pt x="1055716" y="1064029"/>
                </a:cubicBezTo>
                <a:cubicBezTo>
                  <a:pt x="1038809" y="1068640"/>
                  <a:pt x="1005840" y="1080655"/>
                  <a:pt x="1005840" y="1080655"/>
                </a:cubicBezTo>
                <a:lnTo>
                  <a:pt x="972589" y="1113906"/>
                </a:lnTo>
                <a:cubicBezTo>
                  <a:pt x="967047" y="1119448"/>
                  <a:pt x="960310" y="1124010"/>
                  <a:pt x="955963" y="1130531"/>
                </a:cubicBezTo>
                <a:lnTo>
                  <a:pt x="922712" y="1180407"/>
                </a:lnTo>
                <a:cubicBezTo>
                  <a:pt x="919941" y="1188720"/>
                  <a:pt x="916525" y="1196845"/>
                  <a:pt x="914400" y="1205346"/>
                </a:cubicBezTo>
                <a:cubicBezTo>
                  <a:pt x="883452" y="1329143"/>
                  <a:pt x="900181" y="1524922"/>
                  <a:pt x="897774" y="1604356"/>
                </a:cubicBezTo>
                <a:cubicBezTo>
                  <a:pt x="895842" y="1668118"/>
                  <a:pt x="893208" y="1731868"/>
                  <a:pt x="889462" y="1795549"/>
                </a:cubicBezTo>
                <a:cubicBezTo>
                  <a:pt x="887665" y="1826102"/>
                  <a:pt x="885194" y="1856652"/>
                  <a:pt x="881149" y="1886989"/>
                </a:cubicBezTo>
                <a:cubicBezTo>
                  <a:pt x="878357" y="1907925"/>
                  <a:pt x="861460" y="1954370"/>
                  <a:pt x="856211" y="1970116"/>
                </a:cubicBezTo>
                <a:cubicBezTo>
                  <a:pt x="856211" y="1970117"/>
                  <a:pt x="839586" y="2019992"/>
                  <a:pt x="839585" y="2019993"/>
                </a:cubicBezTo>
                <a:cubicBezTo>
                  <a:pt x="834043" y="2028306"/>
                  <a:pt x="827428" y="2035995"/>
                  <a:pt x="822960" y="2044931"/>
                </a:cubicBezTo>
                <a:cubicBezTo>
                  <a:pt x="819041" y="2052768"/>
                  <a:pt x="819740" y="2062739"/>
                  <a:pt x="814647" y="2069869"/>
                </a:cubicBezTo>
                <a:cubicBezTo>
                  <a:pt x="805536" y="2082624"/>
                  <a:pt x="781396" y="2103120"/>
                  <a:pt x="781396" y="2103120"/>
                </a:cubicBezTo>
                <a:cubicBezTo>
                  <a:pt x="778625" y="2111433"/>
                  <a:pt x="779279" y="2121862"/>
                  <a:pt x="773083" y="2128058"/>
                </a:cubicBezTo>
                <a:cubicBezTo>
                  <a:pt x="740093" y="2161048"/>
                  <a:pt x="727501" y="2160235"/>
                  <a:pt x="689956" y="2169622"/>
                </a:cubicBezTo>
                <a:cubicBezTo>
                  <a:pt x="623454" y="2166851"/>
                  <a:pt x="556603" y="2168659"/>
                  <a:pt x="490451" y="2161309"/>
                </a:cubicBezTo>
                <a:cubicBezTo>
                  <a:pt x="475590" y="2159658"/>
                  <a:pt x="459555" y="2136592"/>
                  <a:pt x="448887" y="2128058"/>
                </a:cubicBezTo>
                <a:cubicBezTo>
                  <a:pt x="441086" y="2121817"/>
                  <a:pt x="432262" y="2116975"/>
                  <a:pt x="423949" y="2111433"/>
                </a:cubicBezTo>
                <a:cubicBezTo>
                  <a:pt x="421178" y="2103120"/>
                  <a:pt x="420144" y="2094009"/>
                  <a:pt x="415636" y="2086495"/>
                </a:cubicBezTo>
                <a:cubicBezTo>
                  <a:pt x="411604" y="2079775"/>
                  <a:pt x="402516" y="2076879"/>
                  <a:pt x="399011" y="2069869"/>
                </a:cubicBezTo>
                <a:cubicBezTo>
                  <a:pt x="360803" y="1993453"/>
                  <a:pt x="403320" y="2040929"/>
                  <a:pt x="365760" y="2003367"/>
                </a:cubicBezTo>
                <a:cubicBezTo>
                  <a:pt x="362989" y="1995054"/>
                  <a:pt x="359854" y="1986854"/>
                  <a:pt x="357447" y="1978429"/>
                </a:cubicBezTo>
                <a:cubicBezTo>
                  <a:pt x="336563" y="1905338"/>
                  <a:pt x="360758" y="1980053"/>
                  <a:pt x="340822" y="1920240"/>
                </a:cubicBezTo>
                <a:cubicBezTo>
                  <a:pt x="338051" y="1790007"/>
                  <a:pt x="337516" y="1659708"/>
                  <a:pt x="332509" y="1529542"/>
                </a:cubicBezTo>
                <a:cubicBezTo>
                  <a:pt x="331966" y="1515423"/>
                  <a:pt x="327261" y="1501771"/>
                  <a:pt x="324196" y="1487978"/>
                </a:cubicBezTo>
                <a:cubicBezTo>
                  <a:pt x="297814" y="1369260"/>
                  <a:pt x="340693" y="1570585"/>
                  <a:pt x="299258" y="1404851"/>
                </a:cubicBezTo>
                <a:cubicBezTo>
                  <a:pt x="295491" y="1389783"/>
                  <a:pt x="281065" y="1328469"/>
                  <a:pt x="274320" y="1321724"/>
                </a:cubicBezTo>
                <a:lnTo>
                  <a:pt x="257694" y="1305098"/>
                </a:lnTo>
                <a:cubicBezTo>
                  <a:pt x="238204" y="1246623"/>
                  <a:pt x="263567" y="1318800"/>
                  <a:pt x="232756" y="1246909"/>
                </a:cubicBezTo>
                <a:cubicBezTo>
                  <a:pt x="212105" y="1198725"/>
                  <a:pt x="239768" y="1244960"/>
                  <a:pt x="207818" y="1197033"/>
                </a:cubicBezTo>
                <a:cubicBezTo>
                  <a:pt x="190517" y="1127832"/>
                  <a:pt x="211583" y="1196250"/>
                  <a:pt x="182880" y="1138844"/>
                </a:cubicBezTo>
                <a:cubicBezTo>
                  <a:pt x="178961" y="1131007"/>
                  <a:pt x="178486" y="1121743"/>
                  <a:pt x="174567" y="1113906"/>
                </a:cubicBezTo>
                <a:cubicBezTo>
                  <a:pt x="150451" y="1065674"/>
                  <a:pt x="163176" y="1114006"/>
                  <a:pt x="141316" y="1055716"/>
                </a:cubicBezTo>
                <a:cubicBezTo>
                  <a:pt x="120230" y="999490"/>
                  <a:pt x="144782" y="1044407"/>
                  <a:pt x="124691" y="997527"/>
                </a:cubicBezTo>
                <a:cubicBezTo>
                  <a:pt x="119810" y="986137"/>
                  <a:pt x="112947" y="975666"/>
                  <a:pt x="108065" y="964276"/>
                </a:cubicBezTo>
                <a:cubicBezTo>
                  <a:pt x="87414" y="916092"/>
                  <a:pt x="115077" y="962327"/>
                  <a:pt x="83127" y="914400"/>
                </a:cubicBezTo>
                <a:cubicBezTo>
                  <a:pt x="59303" y="795284"/>
                  <a:pt x="92605" y="942832"/>
                  <a:pt x="58189" y="839586"/>
                </a:cubicBezTo>
                <a:cubicBezTo>
                  <a:pt x="50963" y="817909"/>
                  <a:pt x="47105" y="795251"/>
                  <a:pt x="41563" y="773084"/>
                </a:cubicBezTo>
                <a:lnTo>
                  <a:pt x="24938" y="706582"/>
                </a:lnTo>
                <a:lnTo>
                  <a:pt x="16625" y="681644"/>
                </a:lnTo>
                <a:cubicBezTo>
                  <a:pt x="13854" y="662248"/>
                  <a:pt x="11817" y="642732"/>
                  <a:pt x="8312" y="623455"/>
                </a:cubicBezTo>
                <a:cubicBezTo>
                  <a:pt x="6268" y="612215"/>
                  <a:pt x="0" y="601629"/>
                  <a:pt x="0" y="590204"/>
                </a:cubicBezTo>
                <a:cubicBezTo>
                  <a:pt x="0" y="540251"/>
                  <a:pt x="3985" y="490340"/>
                  <a:pt x="8312" y="440575"/>
                </a:cubicBezTo>
                <a:cubicBezTo>
                  <a:pt x="11077" y="408780"/>
                  <a:pt x="23302" y="378984"/>
                  <a:pt x="33251" y="349135"/>
                </a:cubicBezTo>
                <a:cubicBezTo>
                  <a:pt x="36022" y="340822"/>
                  <a:pt x="39438" y="332697"/>
                  <a:pt x="41563" y="324196"/>
                </a:cubicBezTo>
                <a:cubicBezTo>
                  <a:pt x="46210" y="305608"/>
                  <a:pt x="58407" y="253212"/>
                  <a:pt x="66502" y="241069"/>
                </a:cubicBezTo>
                <a:cubicBezTo>
                  <a:pt x="72044" y="232756"/>
                  <a:pt x="78659" y="225067"/>
                  <a:pt x="83127" y="216131"/>
                </a:cubicBezTo>
                <a:cubicBezTo>
                  <a:pt x="104709" y="172966"/>
                  <a:pt x="75593" y="207041"/>
                  <a:pt x="108065" y="174567"/>
                </a:cubicBezTo>
                <a:cubicBezTo>
                  <a:pt x="124249" y="126018"/>
                  <a:pt x="103716" y="170603"/>
                  <a:pt x="141316" y="133004"/>
                </a:cubicBezTo>
                <a:cubicBezTo>
                  <a:pt x="148381" y="125940"/>
                  <a:pt x="150267" y="114462"/>
                  <a:pt x="157942" y="108066"/>
                </a:cubicBezTo>
                <a:cubicBezTo>
                  <a:pt x="167461" y="100133"/>
                  <a:pt x="180882" y="98314"/>
                  <a:pt x="191192" y="91440"/>
                </a:cubicBezTo>
                <a:cubicBezTo>
                  <a:pt x="197713" y="87093"/>
                  <a:pt x="201297" y="79162"/>
                  <a:pt x="207818" y="74815"/>
                </a:cubicBezTo>
                <a:cubicBezTo>
                  <a:pt x="240902" y="52759"/>
                  <a:pt x="234973" y="63176"/>
                  <a:pt x="266007" y="49876"/>
                </a:cubicBezTo>
                <a:cubicBezTo>
                  <a:pt x="277397" y="44995"/>
                  <a:pt x="287655" y="37602"/>
                  <a:pt x="299258" y="33251"/>
                </a:cubicBezTo>
                <a:cubicBezTo>
                  <a:pt x="309955" y="29240"/>
                  <a:pt x="321812" y="28949"/>
                  <a:pt x="332509" y="24938"/>
                </a:cubicBezTo>
                <a:cubicBezTo>
                  <a:pt x="344112" y="20587"/>
                  <a:pt x="353891" y="11874"/>
                  <a:pt x="365760" y="8313"/>
                </a:cubicBezTo>
                <a:cubicBezTo>
                  <a:pt x="381904" y="3470"/>
                  <a:pt x="399011" y="2771"/>
                  <a:pt x="415636" y="0"/>
                </a:cubicBezTo>
                <a:lnTo>
                  <a:pt x="1172094" y="8313"/>
                </a:lnTo>
                <a:cubicBezTo>
                  <a:pt x="1213743" y="9099"/>
                  <a:pt x="1255197" y="14250"/>
                  <a:pt x="1296785" y="16626"/>
                </a:cubicBezTo>
                <a:cubicBezTo>
                  <a:pt x="1788134" y="44702"/>
                  <a:pt x="1182922" y="7430"/>
                  <a:pt x="1596043" y="33251"/>
                </a:cubicBezTo>
                <a:cubicBezTo>
                  <a:pt x="1609898" y="36022"/>
                  <a:pt x="1623602" y="39697"/>
                  <a:pt x="1637607" y="41564"/>
                </a:cubicBezTo>
                <a:cubicBezTo>
                  <a:pt x="1665210" y="45244"/>
                  <a:pt x="1693078" y="46622"/>
                  <a:pt x="1720734" y="49876"/>
                </a:cubicBezTo>
                <a:cubicBezTo>
                  <a:pt x="1740193" y="52165"/>
                  <a:pt x="1759527" y="55418"/>
                  <a:pt x="1778923" y="58189"/>
                </a:cubicBezTo>
                <a:cubicBezTo>
                  <a:pt x="1823483" y="73042"/>
                  <a:pt x="1785245" y="61442"/>
                  <a:pt x="1845425" y="74815"/>
                </a:cubicBezTo>
                <a:cubicBezTo>
                  <a:pt x="1856578" y="77293"/>
                  <a:pt x="1867523" y="80649"/>
                  <a:pt x="1878676" y="83127"/>
                </a:cubicBezTo>
                <a:cubicBezTo>
                  <a:pt x="1892469" y="86192"/>
                  <a:pt x="1906533" y="88013"/>
                  <a:pt x="1920240" y="91440"/>
                </a:cubicBezTo>
                <a:cubicBezTo>
                  <a:pt x="1957337" y="100714"/>
                  <a:pt x="1938594" y="103689"/>
                  <a:pt x="1986742" y="108066"/>
                </a:cubicBezTo>
                <a:cubicBezTo>
                  <a:pt x="2033735" y="112338"/>
                  <a:pt x="2080953" y="113607"/>
                  <a:pt x="2128058" y="116378"/>
                </a:cubicBezTo>
                <a:cubicBezTo>
                  <a:pt x="2165400" y="121713"/>
                  <a:pt x="2199207" y="126082"/>
                  <a:pt x="2236123" y="133004"/>
                </a:cubicBezTo>
                <a:cubicBezTo>
                  <a:pt x="2263894" y="138211"/>
                  <a:pt x="2318747" y="148297"/>
                  <a:pt x="2352502" y="157942"/>
                </a:cubicBezTo>
                <a:cubicBezTo>
                  <a:pt x="2360927" y="160349"/>
                  <a:pt x="2369127" y="163484"/>
                  <a:pt x="2377440" y="166255"/>
                </a:cubicBezTo>
                <a:cubicBezTo>
                  <a:pt x="2385753" y="174568"/>
                  <a:pt x="2395857" y="181412"/>
                  <a:pt x="2402378" y="191193"/>
                </a:cubicBezTo>
                <a:cubicBezTo>
                  <a:pt x="2407239" y="198484"/>
                  <a:pt x="2405830" y="208840"/>
                  <a:pt x="2410691" y="216131"/>
                </a:cubicBezTo>
                <a:cubicBezTo>
                  <a:pt x="2437588" y="256477"/>
                  <a:pt x="2435629" y="226143"/>
                  <a:pt x="2435629" y="249382"/>
                </a:cubicBez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2344189" y="2294313"/>
            <a:ext cx="4197927" cy="3682987"/>
          </a:xfrm>
          <a:custGeom>
            <a:avLst/>
            <a:gdLst>
              <a:gd name="connsiteX0" fmla="*/ 4197927 w 4197927"/>
              <a:gd name="connsiteY0" fmla="*/ 532014 h 3682987"/>
              <a:gd name="connsiteX1" fmla="*/ 4189615 w 4197927"/>
              <a:gd name="connsiteY1" fmla="*/ 365760 h 3682987"/>
              <a:gd name="connsiteX2" fmla="*/ 4181302 w 4197927"/>
              <a:gd name="connsiteY2" fmla="*/ 290945 h 3682987"/>
              <a:gd name="connsiteX3" fmla="*/ 4164676 w 4197927"/>
              <a:gd name="connsiteY3" fmla="*/ 66502 h 3682987"/>
              <a:gd name="connsiteX4" fmla="*/ 4156364 w 4197927"/>
              <a:gd name="connsiteY4" fmla="*/ 41563 h 3682987"/>
              <a:gd name="connsiteX5" fmla="*/ 4114800 w 4197927"/>
              <a:gd name="connsiteY5" fmla="*/ 16625 h 3682987"/>
              <a:gd name="connsiteX6" fmla="*/ 4089862 w 4197927"/>
              <a:gd name="connsiteY6" fmla="*/ 0 h 3682987"/>
              <a:gd name="connsiteX7" fmla="*/ 3865418 w 4197927"/>
              <a:gd name="connsiteY7" fmla="*/ 16625 h 3682987"/>
              <a:gd name="connsiteX8" fmla="*/ 3798916 w 4197927"/>
              <a:gd name="connsiteY8" fmla="*/ 24938 h 3682987"/>
              <a:gd name="connsiteX9" fmla="*/ 3541222 w 4197927"/>
              <a:gd name="connsiteY9" fmla="*/ 33251 h 3682987"/>
              <a:gd name="connsiteX10" fmla="*/ 3499658 w 4197927"/>
              <a:gd name="connsiteY10" fmla="*/ 41563 h 3682987"/>
              <a:gd name="connsiteX11" fmla="*/ 3449782 w 4197927"/>
              <a:gd name="connsiteY11" fmla="*/ 99752 h 3682987"/>
              <a:gd name="connsiteX12" fmla="*/ 3433156 w 4197927"/>
              <a:gd name="connsiteY12" fmla="*/ 149629 h 3682987"/>
              <a:gd name="connsiteX13" fmla="*/ 3424844 w 4197927"/>
              <a:gd name="connsiteY13" fmla="*/ 174567 h 3682987"/>
              <a:gd name="connsiteX14" fmla="*/ 3408218 w 4197927"/>
              <a:gd name="connsiteY14" fmla="*/ 307571 h 3682987"/>
              <a:gd name="connsiteX15" fmla="*/ 3399906 w 4197927"/>
              <a:gd name="connsiteY15" fmla="*/ 332509 h 3682987"/>
              <a:gd name="connsiteX16" fmla="*/ 3391593 w 4197927"/>
              <a:gd name="connsiteY16" fmla="*/ 365760 h 3682987"/>
              <a:gd name="connsiteX17" fmla="*/ 3374967 w 4197927"/>
              <a:gd name="connsiteY17" fmla="*/ 515389 h 3682987"/>
              <a:gd name="connsiteX18" fmla="*/ 3366655 w 4197927"/>
              <a:gd name="connsiteY18" fmla="*/ 1072342 h 3682987"/>
              <a:gd name="connsiteX19" fmla="*/ 3358342 w 4197927"/>
              <a:gd name="connsiteY19" fmla="*/ 1097280 h 3682987"/>
              <a:gd name="connsiteX20" fmla="*/ 3291840 w 4197927"/>
              <a:gd name="connsiteY20" fmla="*/ 1180407 h 3682987"/>
              <a:gd name="connsiteX21" fmla="*/ 3208713 w 4197927"/>
              <a:gd name="connsiteY21" fmla="*/ 1197032 h 3682987"/>
              <a:gd name="connsiteX22" fmla="*/ 3158836 w 4197927"/>
              <a:gd name="connsiteY22" fmla="*/ 1205345 h 3682987"/>
              <a:gd name="connsiteX23" fmla="*/ 2485506 w 4197927"/>
              <a:gd name="connsiteY23" fmla="*/ 1197032 h 3682987"/>
              <a:gd name="connsiteX24" fmla="*/ 2394066 w 4197927"/>
              <a:gd name="connsiteY24" fmla="*/ 1180407 h 3682987"/>
              <a:gd name="connsiteX25" fmla="*/ 2302626 w 4197927"/>
              <a:gd name="connsiteY25" fmla="*/ 1188720 h 3682987"/>
              <a:gd name="connsiteX26" fmla="*/ 2277687 w 4197927"/>
              <a:gd name="connsiteY26" fmla="*/ 1230283 h 3682987"/>
              <a:gd name="connsiteX27" fmla="*/ 2244436 w 4197927"/>
              <a:gd name="connsiteY27" fmla="*/ 1271847 h 3682987"/>
              <a:gd name="connsiteX28" fmla="*/ 2211186 w 4197927"/>
              <a:gd name="connsiteY28" fmla="*/ 1338349 h 3682987"/>
              <a:gd name="connsiteX29" fmla="*/ 2194560 w 4197927"/>
              <a:gd name="connsiteY29" fmla="*/ 1496291 h 3682987"/>
              <a:gd name="connsiteX30" fmla="*/ 2177935 w 4197927"/>
              <a:gd name="connsiteY30" fmla="*/ 1546167 h 3682987"/>
              <a:gd name="connsiteX31" fmla="*/ 2161309 w 4197927"/>
              <a:gd name="connsiteY31" fmla="*/ 2053243 h 3682987"/>
              <a:gd name="connsiteX32" fmla="*/ 2152996 w 4197927"/>
              <a:gd name="connsiteY32" fmla="*/ 2103120 h 3682987"/>
              <a:gd name="connsiteX33" fmla="*/ 2144684 w 4197927"/>
              <a:gd name="connsiteY33" fmla="*/ 2177934 h 3682987"/>
              <a:gd name="connsiteX34" fmla="*/ 2136371 w 4197927"/>
              <a:gd name="connsiteY34" fmla="*/ 2269374 h 3682987"/>
              <a:gd name="connsiteX35" fmla="*/ 2128058 w 4197927"/>
              <a:gd name="connsiteY35" fmla="*/ 2344189 h 3682987"/>
              <a:gd name="connsiteX36" fmla="*/ 2111433 w 4197927"/>
              <a:gd name="connsiteY36" fmla="*/ 2535382 h 3682987"/>
              <a:gd name="connsiteX37" fmla="*/ 2119746 w 4197927"/>
              <a:gd name="connsiteY37" fmla="*/ 3075709 h 3682987"/>
              <a:gd name="connsiteX38" fmla="*/ 2136371 w 4197927"/>
              <a:gd name="connsiteY38" fmla="*/ 3275214 h 3682987"/>
              <a:gd name="connsiteX39" fmla="*/ 2119746 w 4197927"/>
              <a:gd name="connsiteY39" fmla="*/ 3416531 h 3682987"/>
              <a:gd name="connsiteX40" fmla="*/ 2111433 w 4197927"/>
              <a:gd name="connsiteY40" fmla="*/ 3441469 h 3682987"/>
              <a:gd name="connsiteX41" fmla="*/ 2094807 w 4197927"/>
              <a:gd name="connsiteY41" fmla="*/ 3458094 h 3682987"/>
              <a:gd name="connsiteX42" fmla="*/ 2069869 w 4197927"/>
              <a:gd name="connsiteY42" fmla="*/ 3499658 h 3682987"/>
              <a:gd name="connsiteX43" fmla="*/ 2053244 w 4197927"/>
              <a:gd name="connsiteY43" fmla="*/ 3524596 h 3682987"/>
              <a:gd name="connsiteX44" fmla="*/ 2011680 w 4197927"/>
              <a:gd name="connsiteY44" fmla="*/ 3557847 h 3682987"/>
              <a:gd name="connsiteX45" fmla="*/ 1986742 w 4197927"/>
              <a:gd name="connsiteY45" fmla="*/ 3566160 h 3682987"/>
              <a:gd name="connsiteX46" fmla="*/ 1920240 w 4197927"/>
              <a:gd name="connsiteY46" fmla="*/ 3599411 h 3682987"/>
              <a:gd name="connsiteX47" fmla="*/ 1895302 w 4197927"/>
              <a:gd name="connsiteY47" fmla="*/ 3616036 h 3682987"/>
              <a:gd name="connsiteX48" fmla="*/ 1870364 w 4197927"/>
              <a:gd name="connsiteY48" fmla="*/ 3624349 h 3682987"/>
              <a:gd name="connsiteX49" fmla="*/ 1803862 w 4197927"/>
              <a:gd name="connsiteY49" fmla="*/ 3640974 h 3682987"/>
              <a:gd name="connsiteX50" fmla="*/ 1770611 w 4197927"/>
              <a:gd name="connsiteY50" fmla="*/ 3649287 h 3682987"/>
              <a:gd name="connsiteX51" fmla="*/ 1745673 w 4197927"/>
              <a:gd name="connsiteY51" fmla="*/ 3657600 h 3682987"/>
              <a:gd name="connsiteX52" fmla="*/ 1695796 w 4197927"/>
              <a:gd name="connsiteY52" fmla="*/ 3665912 h 3682987"/>
              <a:gd name="connsiteX53" fmla="*/ 1670858 w 4197927"/>
              <a:gd name="connsiteY53" fmla="*/ 3674225 h 3682987"/>
              <a:gd name="connsiteX54" fmla="*/ 1138844 w 4197927"/>
              <a:gd name="connsiteY54" fmla="*/ 3674225 h 3682987"/>
              <a:gd name="connsiteX55" fmla="*/ 1047404 w 4197927"/>
              <a:gd name="connsiteY55" fmla="*/ 3657600 h 3682987"/>
              <a:gd name="connsiteX56" fmla="*/ 947651 w 4197927"/>
              <a:gd name="connsiteY56" fmla="*/ 3640974 h 3682987"/>
              <a:gd name="connsiteX57" fmla="*/ 922713 w 4197927"/>
              <a:gd name="connsiteY57" fmla="*/ 3632662 h 3682987"/>
              <a:gd name="connsiteX58" fmla="*/ 881149 w 4197927"/>
              <a:gd name="connsiteY58" fmla="*/ 3624349 h 3682987"/>
              <a:gd name="connsiteX59" fmla="*/ 831273 w 4197927"/>
              <a:gd name="connsiteY59" fmla="*/ 3616036 h 3682987"/>
              <a:gd name="connsiteX60" fmla="*/ 781396 w 4197927"/>
              <a:gd name="connsiteY60" fmla="*/ 3599411 h 3682987"/>
              <a:gd name="connsiteX61" fmla="*/ 756458 w 4197927"/>
              <a:gd name="connsiteY61" fmla="*/ 3591098 h 3682987"/>
              <a:gd name="connsiteX62" fmla="*/ 689956 w 4197927"/>
              <a:gd name="connsiteY62" fmla="*/ 3574472 h 3682987"/>
              <a:gd name="connsiteX63" fmla="*/ 665018 w 4197927"/>
              <a:gd name="connsiteY63" fmla="*/ 3557847 h 3682987"/>
              <a:gd name="connsiteX64" fmla="*/ 640080 w 4197927"/>
              <a:gd name="connsiteY64" fmla="*/ 3549534 h 3682987"/>
              <a:gd name="connsiteX65" fmla="*/ 590204 w 4197927"/>
              <a:gd name="connsiteY65" fmla="*/ 3524596 h 3682987"/>
              <a:gd name="connsiteX66" fmla="*/ 573578 w 4197927"/>
              <a:gd name="connsiteY66" fmla="*/ 3499658 h 3682987"/>
              <a:gd name="connsiteX67" fmla="*/ 548640 w 4197927"/>
              <a:gd name="connsiteY67" fmla="*/ 3474720 h 3682987"/>
              <a:gd name="connsiteX68" fmla="*/ 532015 w 4197927"/>
              <a:gd name="connsiteY68" fmla="*/ 3424843 h 3682987"/>
              <a:gd name="connsiteX69" fmla="*/ 515389 w 4197927"/>
              <a:gd name="connsiteY69" fmla="*/ 3399905 h 3682987"/>
              <a:gd name="connsiteX70" fmla="*/ 490451 w 4197927"/>
              <a:gd name="connsiteY70" fmla="*/ 3308465 h 3682987"/>
              <a:gd name="connsiteX71" fmla="*/ 482138 w 4197927"/>
              <a:gd name="connsiteY71" fmla="*/ 3233651 h 3682987"/>
              <a:gd name="connsiteX72" fmla="*/ 465513 w 4197927"/>
              <a:gd name="connsiteY72" fmla="*/ 3167149 h 3682987"/>
              <a:gd name="connsiteX73" fmla="*/ 448887 w 4197927"/>
              <a:gd name="connsiteY73" fmla="*/ 3009207 h 3682987"/>
              <a:gd name="connsiteX74" fmla="*/ 440575 w 4197927"/>
              <a:gd name="connsiteY74" fmla="*/ 2984269 h 3682987"/>
              <a:gd name="connsiteX75" fmla="*/ 432262 w 4197927"/>
              <a:gd name="connsiteY75" fmla="*/ 2876203 h 3682987"/>
              <a:gd name="connsiteX76" fmla="*/ 415636 w 4197927"/>
              <a:gd name="connsiteY76" fmla="*/ 2801389 h 3682987"/>
              <a:gd name="connsiteX77" fmla="*/ 399011 w 4197927"/>
              <a:gd name="connsiteY77" fmla="*/ 2701636 h 3682987"/>
              <a:gd name="connsiteX78" fmla="*/ 390698 w 4197927"/>
              <a:gd name="connsiteY78" fmla="*/ 2493818 h 3682987"/>
              <a:gd name="connsiteX79" fmla="*/ 382386 w 4197927"/>
              <a:gd name="connsiteY79" fmla="*/ 2435629 h 3682987"/>
              <a:gd name="connsiteX80" fmla="*/ 374073 w 4197927"/>
              <a:gd name="connsiteY80" fmla="*/ 2352502 h 3682987"/>
              <a:gd name="connsiteX81" fmla="*/ 357447 w 4197927"/>
              <a:gd name="connsiteY81" fmla="*/ 2186247 h 3682987"/>
              <a:gd name="connsiteX82" fmla="*/ 349135 w 4197927"/>
              <a:gd name="connsiteY82" fmla="*/ 2161309 h 3682987"/>
              <a:gd name="connsiteX83" fmla="*/ 332509 w 4197927"/>
              <a:gd name="connsiteY83" fmla="*/ 2103120 h 3682987"/>
              <a:gd name="connsiteX84" fmla="*/ 324196 w 4197927"/>
              <a:gd name="connsiteY84" fmla="*/ 2028305 h 3682987"/>
              <a:gd name="connsiteX85" fmla="*/ 315884 w 4197927"/>
              <a:gd name="connsiteY85" fmla="*/ 1820487 h 3682987"/>
              <a:gd name="connsiteX86" fmla="*/ 299258 w 4197927"/>
              <a:gd name="connsiteY86" fmla="*/ 1770611 h 3682987"/>
              <a:gd name="connsiteX87" fmla="*/ 282633 w 4197927"/>
              <a:gd name="connsiteY87" fmla="*/ 1753985 h 3682987"/>
              <a:gd name="connsiteX88" fmla="*/ 266007 w 4197927"/>
              <a:gd name="connsiteY88" fmla="*/ 1679171 h 3682987"/>
              <a:gd name="connsiteX89" fmla="*/ 241069 w 4197927"/>
              <a:gd name="connsiteY89" fmla="*/ 1629294 h 3682987"/>
              <a:gd name="connsiteX90" fmla="*/ 232756 w 4197927"/>
              <a:gd name="connsiteY90" fmla="*/ 1596043 h 3682987"/>
              <a:gd name="connsiteX91" fmla="*/ 216131 w 4197927"/>
              <a:gd name="connsiteY91" fmla="*/ 1546167 h 3682987"/>
              <a:gd name="connsiteX92" fmla="*/ 191193 w 4197927"/>
              <a:gd name="connsiteY92" fmla="*/ 1463040 h 3682987"/>
              <a:gd name="connsiteX93" fmla="*/ 182880 w 4197927"/>
              <a:gd name="connsiteY93" fmla="*/ 1438102 h 3682987"/>
              <a:gd name="connsiteX94" fmla="*/ 174567 w 4197927"/>
              <a:gd name="connsiteY94" fmla="*/ 1413163 h 3682987"/>
              <a:gd name="connsiteX95" fmla="*/ 157942 w 4197927"/>
              <a:gd name="connsiteY95" fmla="*/ 1388225 h 3682987"/>
              <a:gd name="connsiteX96" fmla="*/ 141316 w 4197927"/>
              <a:gd name="connsiteY96" fmla="*/ 1338349 h 3682987"/>
              <a:gd name="connsiteX97" fmla="*/ 133004 w 4197927"/>
              <a:gd name="connsiteY97" fmla="*/ 1313411 h 3682987"/>
              <a:gd name="connsiteX98" fmla="*/ 124691 w 4197927"/>
              <a:gd name="connsiteY98" fmla="*/ 1280160 h 3682987"/>
              <a:gd name="connsiteX99" fmla="*/ 108066 w 4197927"/>
              <a:gd name="connsiteY99" fmla="*/ 1263534 h 3682987"/>
              <a:gd name="connsiteX100" fmla="*/ 91440 w 4197927"/>
              <a:gd name="connsiteY100" fmla="*/ 1205345 h 3682987"/>
              <a:gd name="connsiteX101" fmla="*/ 74815 w 4197927"/>
              <a:gd name="connsiteY101" fmla="*/ 1155469 h 3682987"/>
              <a:gd name="connsiteX102" fmla="*/ 66502 w 4197927"/>
              <a:gd name="connsiteY102" fmla="*/ 1130531 h 3682987"/>
              <a:gd name="connsiteX103" fmla="*/ 58189 w 4197927"/>
              <a:gd name="connsiteY103" fmla="*/ 1097280 h 3682987"/>
              <a:gd name="connsiteX104" fmla="*/ 33251 w 4197927"/>
              <a:gd name="connsiteY104" fmla="*/ 1039091 h 3682987"/>
              <a:gd name="connsiteX105" fmla="*/ 8313 w 4197927"/>
              <a:gd name="connsiteY105" fmla="*/ 955963 h 3682987"/>
              <a:gd name="connsiteX106" fmla="*/ 0 w 4197927"/>
              <a:gd name="connsiteY106" fmla="*/ 914400 h 3682987"/>
              <a:gd name="connsiteX107" fmla="*/ 8313 w 4197927"/>
              <a:gd name="connsiteY107" fmla="*/ 498763 h 3682987"/>
              <a:gd name="connsiteX108" fmla="*/ 16626 w 4197927"/>
              <a:gd name="connsiteY108" fmla="*/ 465512 h 3682987"/>
              <a:gd name="connsiteX109" fmla="*/ 33251 w 4197927"/>
              <a:gd name="connsiteY109" fmla="*/ 440574 h 3682987"/>
              <a:gd name="connsiteX110" fmla="*/ 49876 w 4197927"/>
              <a:gd name="connsiteY110" fmla="*/ 390698 h 3682987"/>
              <a:gd name="connsiteX111" fmla="*/ 58189 w 4197927"/>
              <a:gd name="connsiteY111" fmla="*/ 365760 h 3682987"/>
              <a:gd name="connsiteX112" fmla="*/ 99753 w 4197927"/>
              <a:gd name="connsiteY112" fmla="*/ 324196 h 3682987"/>
              <a:gd name="connsiteX113" fmla="*/ 108066 w 4197927"/>
              <a:gd name="connsiteY113" fmla="*/ 299258 h 3682987"/>
              <a:gd name="connsiteX114" fmla="*/ 133004 w 4197927"/>
              <a:gd name="connsiteY114" fmla="*/ 282632 h 3682987"/>
              <a:gd name="connsiteX115" fmla="*/ 199506 w 4197927"/>
              <a:gd name="connsiteY115" fmla="*/ 241069 h 3682987"/>
              <a:gd name="connsiteX116" fmla="*/ 224444 w 4197927"/>
              <a:gd name="connsiteY116" fmla="*/ 224443 h 3682987"/>
              <a:gd name="connsiteX117" fmla="*/ 315884 w 4197927"/>
              <a:gd name="connsiteY117" fmla="*/ 191192 h 3682987"/>
              <a:gd name="connsiteX118" fmla="*/ 415636 w 4197927"/>
              <a:gd name="connsiteY118" fmla="*/ 174567 h 3682987"/>
              <a:gd name="connsiteX119" fmla="*/ 473826 w 4197927"/>
              <a:gd name="connsiteY119" fmla="*/ 166254 h 3682987"/>
              <a:gd name="connsiteX120" fmla="*/ 556953 w 4197927"/>
              <a:gd name="connsiteY120" fmla="*/ 149629 h 3682987"/>
              <a:gd name="connsiteX121" fmla="*/ 989215 w 4197927"/>
              <a:gd name="connsiteY121" fmla="*/ 141316 h 3682987"/>
              <a:gd name="connsiteX122" fmla="*/ 1471353 w 4197927"/>
              <a:gd name="connsiteY122" fmla="*/ 149629 h 3682987"/>
              <a:gd name="connsiteX123" fmla="*/ 1745673 w 4197927"/>
              <a:gd name="connsiteY123" fmla="*/ 157942 h 3682987"/>
              <a:gd name="connsiteX124" fmla="*/ 1812175 w 4197927"/>
              <a:gd name="connsiteY124" fmla="*/ 174567 h 3682987"/>
              <a:gd name="connsiteX125" fmla="*/ 1878676 w 4197927"/>
              <a:gd name="connsiteY125" fmla="*/ 182880 h 3682987"/>
              <a:gd name="connsiteX126" fmla="*/ 1920240 w 4197927"/>
              <a:gd name="connsiteY126" fmla="*/ 191192 h 3682987"/>
              <a:gd name="connsiteX127" fmla="*/ 1970116 w 4197927"/>
              <a:gd name="connsiteY127" fmla="*/ 207818 h 3682987"/>
              <a:gd name="connsiteX128" fmla="*/ 2003367 w 4197927"/>
              <a:gd name="connsiteY128" fmla="*/ 232756 h 3682987"/>
              <a:gd name="connsiteX129" fmla="*/ 2028306 w 4197927"/>
              <a:gd name="connsiteY129" fmla="*/ 249382 h 3682987"/>
              <a:gd name="connsiteX130" fmla="*/ 2078182 w 4197927"/>
              <a:gd name="connsiteY130" fmla="*/ 290945 h 3682987"/>
              <a:gd name="connsiteX131" fmla="*/ 2086495 w 4197927"/>
              <a:gd name="connsiteY131" fmla="*/ 315883 h 3682987"/>
              <a:gd name="connsiteX132" fmla="*/ 2103120 w 4197927"/>
              <a:gd name="connsiteY132" fmla="*/ 332509 h 3682987"/>
              <a:gd name="connsiteX133" fmla="*/ 2119746 w 4197927"/>
              <a:gd name="connsiteY133" fmla="*/ 382385 h 3682987"/>
              <a:gd name="connsiteX134" fmla="*/ 2128058 w 4197927"/>
              <a:gd name="connsiteY134" fmla="*/ 407323 h 3682987"/>
              <a:gd name="connsiteX135" fmla="*/ 2136371 w 4197927"/>
              <a:gd name="connsiteY135" fmla="*/ 432262 h 3682987"/>
              <a:gd name="connsiteX136" fmla="*/ 2144684 w 4197927"/>
              <a:gd name="connsiteY136" fmla="*/ 473825 h 3682987"/>
              <a:gd name="connsiteX137" fmla="*/ 2136371 w 4197927"/>
              <a:gd name="connsiteY137" fmla="*/ 648392 h 3682987"/>
              <a:gd name="connsiteX138" fmla="*/ 2119746 w 4197927"/>
              <a:gd name="connsiteY138" fmla="*/ 756458 h 3682987"/>
              <a:gd name="connsiteX139" fmla="*/ 2103120 w 4197927"/>
              <a:gd name="connsiteY139" fmla="*/ 989214 h 3682987"/>
              <a:gd name="connsiteX140" fmla="*/ 2094807 w 4197927"/>
              <a:gd name="connsiteY140" fmla="*/ 1064029 h 3682987"/>
              <a:gd name="connsiteX141" fmla="*/ 2086495 w 4197927"/>
              <a:gd name="connsiteY141" fmla="*/ 1105592 h 3682987"/>
              <a:gd name="connsiteX142" fmla="*/ 2078182 w 4197927"/>
              <a:gd name="connsiteY142" fmla="*/ 1163782 h 3682987"/>
              <a:gd name="connsiteX143" fmla="*/ 2069869 w 4197927"/>
              <a:gd name="connsiteY143" fmla="*/ 1230283 h 3682987"/>
              <a:gd name="connsiteX144" fmla="*/ 2053244 w 4197927"/>
              <a:gd name="connsiteY144" fmla="*/ 1313411 h 3682987"/>
              <a:gd name="connsiteX145" fmla="*/ 2036618 w 4197927"/>
              <a:gd name="connsiteY145" fmla="*/ 1438102 h 3682987"/>
              <a:gd name="connsiteX146" fmla="*/ 2028306 w 4197927"/>
              <a:gd name="connsiteY146" fmla="*/ 1479665 h 3682987"/>
              <a:gd name="connsiteX147" fmla="*/ 2019993 w 4197927"/>
              <a:gd name="connsiteY147" fmla="*/ 1571105 h 3682987"/>
              <a:gd name="connsiteX148" fmla="*/ 2011680 w 4197927"/>
              <a:gd name="connsiteY148" fmla="*/ 1620982 h 3682987"/>
              <a:gd name="connsiteX149" fmla="*/ 2003367 w 4197927"/>
              <a:gd name="connsiteY149" fmla="*/ 1745672 h 3682987"/>
              <a:gd name="connsiteX150" fmla="*/ 1986742 w 4197927"/>
              <a:gd name="connsiteY150" fmla="*/ 1878676 h 3682987"/>
              <a:gd name="connsiteX151" fmla="*/ 1978429 w 4197927"/>
              <a:gd name="connsiteY151" fmla="*/ 2277687 h 3682987"/>
              <a:gd name="connsiteX152" fmla="*/ 1970116 w 4197927"/>
              <a:gd name="connsiteY152" fmla="*/ 2302625 h 3682987"/>
              <a:gd name="connsiteX153" fmla="*/ 1961804 w 4197927"/>
              <a:gd name="connsiteY153" fmla="*/ 2344189 h 3682987"/>
              <a:gd name="connsiteX154" fmla="*/ 1945178 w 4197927"/>
              <a:gd name="connsiteY154" fmla="*/ 2394065 h 3682987"/>
              <a:gd name="connsiteX155" fmla="*/ 1936866 w 4197927"/>
              <a:gd name="connsiteY155" fmla="*/ 2427316 h 3682987"/>
              <a:gd name="connsiteX156" fmla="*/ 1920240 w 4197927"/>
              <a:gd name="connsiteY156" fmla="*/ 2452254 h 3682987"/>
              <a:gd name="connsiteX157" fmla="*/ 1911927 w 4197927"/>
              <a:gd name="connsiteY157" fmla="*/ 2477192 h 3682987"/>
              <a:gd name="connsiteX158" fmla="*/ 1870364 w 4197927"/>
              <a:gd name="connsiteY158" fmla="*/ 2518756 h 3682987"/>
              <a:gd name="connsiteX159" fmla="*/ 1853738 w 4197927"/>
              <a:gd name="connsiteY159" fmla="*/ 2535382 h 3682987"/>
              <a:gd name="connsiteX160" fmla="*/ 1803862 w 4197927"/>
              <a:gd name="connsiteY160" fmla="*/ 2552007 h 36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4197927" h="3682987">
                <a:moveTo>
                  <a:pt x="4197927" y="532014"/>
                </a:moveTo>
                <a:cubicBezTo>
                  <a:pt x="4195156" y="476596"/>
                  <a:pt x="4193433" y="421116"/>
                  <a:pt x="4189615" y="365760"/>
                </a:cubicBezTo>
                <a:cubicBezTo>
                  <a:pt x="4187889" y="340728"/>
                  <a:pt x="4182971" y="315981"/>
                  <a:pt x="4181302" y="290945"/>
                </a:cubicBezTo>
                <a:cubicBezTo>
                  <a:pt x="4175811" y="208576"/>
                  <a:pt x="4181518" y="142294"/>
                  <a:pt x="4164676" y="66502"/>
                </a:cubicBezTo>
                <a:cubicBezTo>
                  <a:pt x="4162775" y="57948"/>
                  <a:pt x="4160872" y="49077"/>
                  <a:pt x="4156364" y="41563"/>
                </a:cubicBezTo>
                <a:cubicBezTo>
                  <a:pt x="4142448" y="18370"/>
                  <a:pt x="4137215" y="27833"/>
                  <a:pt x="4114800" y="16625"/>
                </a:cubicBezTo>
                <a:cubicBezTo>
                  <a:pt x="4105864" y="12157"/>
                  <a:pt x="4098175" y="5542"/>
                  <a:pt x="4089862" y="0"/>
                </a:cubicBezTo>
                <a:cubicBezTo>
                  <a:pt x="4015047" y="5542"/>
                  <a:pt x="3939858" y="7320"/>
                  <a:pt x="3865418" y="16625"/>
                </a:cubicBezTo>
                <a:cubicBezTo>
                  <a:pt x="3843251" y="19396"/>
                  <a:pt x="3821227" y="23794"/>
                  <a:pt x="3798916" y="24938"/>
                </a:cubicBezTo>
                <a:cubicBezTo>
                  <a:pt x="3713086" y="29340"/>
                  <a:pt x="3627120" y="30480"/>
                  <a:pt x="3541222" y="33251"/>
                </a:cubicBezTo>
                <a:cubicBezTo>
                  <a:pt x="3527367" y="36022"/>
                  <a:pt x="3512009" y="34701"/>
                  <a:pt x="3499658" y="41563"/>
                </a:cubicBezTo>
                <a:cubicBezTo>
                  <a:pt x="3487500" y="48317"/>
                  <a:pt x="3457155" y="83163"/>
                  <a:pt x="3449782" y="99752"/>
                </a:cubicBezTo>
                <a:cubicBezTo>
                  <a:pt x="3442664" y="115767"/>
                  <a:pt x="3438698" y="133003"/>
                  <a:pt x="3433156" y="149629"/>
                </a:cubicBezTo>
                <a:lnTo>
                  <a:pt x="3424844" y="174567"/>
                </a:lnTo>
                <a:cubicBezTo>
                  <a:pt x="3421962" y="200507"/>
                  <a:pt x="3414149" y="277914"/>
                  <a:pt x="3408218" y="307571"/>
                </a:cubicBezTo>
                <a:cubicBezTo>
                  <a:pt x="3406500" y="316163"/>
                  <a:pt x="3402313" y="324084"/>
                  <a:pt x="3399906" y="332509"/>
                </a:cubicBezTo>
                <a:cubicBezTo>
                  <a:pt x="3396767" y="343494"/>
                  <a:pt x="3393637" y="354519"/>
                  <a:pt x="3391593" y="365760"/>
                </a:cubicBezTo>
                <a:cubicBezTo>
                  <a:pt x="3382399" y="416324"/>
                  <a:pt x="3379669" y="463674"/>
                  <a:pt x="3374967" y="515389"/>
                </a:cubicBezTo>
                <a:cubicBezTo>
                  <a:pt x="3372196" y="701040"/>
                  <a:pt x="3371958" y="886746"/>
                  <a:pt x="3366655" y="1072342"/>
                </a:cubicBezTo>
                <a:cubicBezTo>
                  <a:pt x="3366405" y="1081101"/>
                  <a:pt x="3362597" y="1089620"/>
                  <a:pt x="3358342" y="1097280"/>
                </a:cubicBezTo>
                <a:cubicBezTo>
                  <a:pt x="3354916" y="1103447"/>
                  <a:pt x="3309002" y="1177546"/>
                  <a:pt x="3291840" y="1180407"/>
                </a:cubicBezTo>
                <a:cubicBezTo>
                  <a:pt x="3120916" y="1208895"/>
                  <a:pt x="3332728" y="1172230"/>
                  <a:pt x="3208713" y="1197032"/>
                </a:cubicBezTo>
                <a:cubicBezTo>
                  <a:pt x="3192185" y="1200337"/>
                  <a:pt x="3175462" y="1202574"/>
                  <a:pt x="3158836" y="1205345"/>
                </a:cubicBezTo>
                <a:lnTo>
                  <a:pt x="2485506" y="1197032"/>
                </a:lnTo>
                <a:cubicBezTo>
                  <a:pt x="2452735" y="1196287"/>
                  <a:pt x="2424909" y="1188118"/>
                  <a:pt x="2394066" y="1180407"/>
                </a:cubicBezTo>
                <a:cubicBezTo>
                  <a:pt x="2363586" y="1183178"/>
                  <a:pt x="2332448" y="1181838"/>
                  <a:pt x="2302626" y="1188720"/>
                </a:cubicBezTo>
                <a:cubicBezTo>
                  <a:pt x="2284271" y="1192956"/>
                  <a:pt x="2283484" y="1218688"/>
                  <a:pt x="2277687" y="1230283"/>
                </a:cubicBezTo>
                <a:cubicBezTo>
                  <a:pt x="2267199" y="1251260"/>
                  <a:pt x="2259903" y="1256381"/>
                  <a:pt x="2244436" y="1271847"/>
                </a:cubicBezTo>
                <a:cubicBezTo>
                  <a:pt x="2225333" y="1329158"/>
                  <a:pt x="2240202" y="1309331"/>
                  <a:pt x="2211186" y="1338349"/>
                </a:cubicBezTo>
                <a:cubicBezTo>
                  <a:pt x="2208965" y="1365005"/>
                  <a:pt x="2203059" y="1459461"/>
                  <a:pt x="2194560" y="1496291"/>
                </a:cubicBezTo>
                <a:cubicBezTo>
                  <a:pt x="2190619" y="1513367"/>
                  <a:pt x="2177935" y="1546167"/>
                  <a:pt x="2177935" y="1546167"/>
                </a:cubicBezTo>
                <a:cubicBezTo>
                  <a:pt x="2175280" y="1665643"/>
                  <a:pt x="2175036" y="1902255"/>
                  <a:pt x="2161309" y="2053243"/>
                </a:cubicBezTo>
                <a:cubicBezTo>
                  <a:pt x="2159783" y="2070029"/>
                  <a:pt x="2155224" y="2086413"/>
                  <a:pt x="2152996" y="2103120"/>
                </a:cubicBezTo>
                <a:cubicBezTo>
                  <a:pt x="2149680" y="2127991"/>
                  <a:pt x="2147181" y="2152967"/>
                  <a:pt x="2144684" y="2177934"/>
                </a:cubicBezTo>
                <a:cubicBezTo>
                  <a:pt x="2141639" y="2208388"/>
                  <a:pt x="2139416" y="2238920"/>
                  <a:pt x="2136371" y="2269374"/>
                </a:cubicBezTo>
                <a:cubicBezTo>
                  <a:pt x="2133874" y="2294341"/>
                  <a:pt x="2130400" y="2319207"/>
                  <a:pt x="2128058" y="2344189"/>
                </a:cubicBezTo>
                <a:cubicBezTo>
                  <a:pt x="2122087" y="2407881"/>
                  <a:pt x="2111433" y="2535382"/>
                  <a:pt x="2111433" y="2535382"/>
                </a:cubicBezTo>
                <a:cubicBezTo>
                  <a:pt x="2114204" y="2715491"/>
                  <a:pt x="2115459" y="2895630"/>
                  <a:pt x="2119746" y="3075709"/>
                </a:cubicBezTo>
                <a:cubicBezTo>
                  <a:pt x="2123172" y="3219621"/>
                  <a:pt x="2119227" y="3189496"/>
                  <a:pt x="2136371" y="3275214"/>
                </a:cubicBezTo>
                <a:cubicBezTo>
                  <a:pt x="2130025" y="3357708"/>
                  <a:pt x="2135921" y="3359919"/>
                  <a:pt x="2119746" y="3416531"/>
                </a:cubicBezTo>
                <a:cubicBezTo>
                  <a:pt x="2117339" y="3424956"/>
                  <a:pt x="2115941" y="3433955"/>
                  <a:pt x="2111433" y="3441469"/>
                </a:cubicBezTo>
                <a:cubicBezTo>
                  <a:pt x="2107401" y="3448189"/>
                  <a:pt x="2100349" y="3452552"/>
                  <a:pt x="2094807" y="3458094"/>
                </a:cubicBezTo>
                <a:cubicBezTo>
                  <a:pt x="2080372" y="3501402"/>
                  <a:pt x="2095951" y="3467056"/>
                  <a:pt x="2069869" y="3499658"/>
                </a:cubicBezTo>
                <a:cubicBezTo>
                  <a:pt x="2063628" y="3507459"/>
                  <a:pt x="2059485" y="3516795"/>
                  <a:pt x="2053244" y="3524596"/>
                </a:cubicBezTo>
                <a:cubicBezTo>
                  <a:pt x="2042934" y="3537483"/>
                  <a:pt x="2026083" y="3550646"/>
                  <a:pt x="2011680" y="3557847"/>
                </a:cubicBezTo>
                <a:cubicBezTo>
                  <a:pt x="2003843" y="3561766"/>
                  <a:pt x="1995055" y="3563389"/>
                  <a:pt x="1986742" y="3566160"/>
                </a:cubicBezTo>
                <a:cubicBezTo>
                  <a:pt x="1932092" y="3620807"/>
                  <a:pt x="2034866" y="3522995"/>
                  <a:pt x="1920240" y="3599411"/>
                </a:cubicBezTo>
                <a:cubicBezTo>
                  <a:pt x="1911927" y="3604953"/>
                  <a:pt x="1904238" y="3611568"/>
                  <a:pt x="1895302" y="3616036"/>
                </a:cubicBezTo>
                <a:cubicBezTo>
                  <a:pt x="1887465" y="3619955"/>
                  <a:pt x="1878818" y="3622043"/>
                  <a:pt x="1870364" y="3624349"/>
                </a:cubicBezTo>
                <a:cubicBezTo>
                  <a:pt x="1848320" y="3630361"/>
                  <a:pt x="1826029" y="3635432"/>
                  <a:pt x="1803862" y="3640974"/>
                </a:cubicBezTo>
                <a:cubicBezTo>
                  <a:pt x="1792778" y="3643745"/>
                  <a:pt x="1781449" y="3645674"/>
                  <a:pt x="1770611" y="3649287"/>
                </a:cubicBezTo>
                <a:cubicBezTo>
                  <a:pt x="1762298" y="3652058"/>
                  <a:pt x="1754227" y="3655699"/>
                  <a:pt x="1745673" y="3657600"/>
                </a:cubicBezTo>
                <a:cubicBezTo>
                  <a:pt x="1729219" y="3661256"/>
                  <a:pt x="1712422" y="3663141"/>
                  <a:pt x="1695796" y="3665912"/>
                </a:cubicBezTo>
                <a:cubicBezTo>
                  <a:pt x="1687483" y="3668683"/>
                  <a:pt x="1679581" y="3673394"/>
                  <a:pt x="1670858" y="3674225"/>
                </a:cubicBezTo>
                <a:cubicBezTo>
                  <a:pt x="1487876" y="3691652"/>
                  <a:pt x="1331409" y="3678411"/>
                  <a:pt x="1138844" y="3674225"/>
                </a:cubicBezTo>
                <a:cubicBezTo>
                  <a:pt x="1088689" y="3657506"/>
                  <a:pt x="1132858" y="3670418"/>
                  <a:pt x="1047404" y="3657600"/>
                </a:cubicBezTo>
                <a:cubicBezTo>
                  <a:pt x="1014067" y="3652600"/>
                  <a:pt x="979631" y="3651633"/>
                  <a:pt x="947651" y="3640974"/>
                </a:cubicBezTo>
                <a:cubicBezTo>
                  <a:pt x="939338" y="3638203"/>
                  <a:pt x="931214" y="3634787"/>
                  <a:pt x="922713" y="3632662"/>
                </a:cubicBezTo>
                <a:cubicBezTo>
                  <a:pt x="909006" y="3629235"/>
                  <a:pt x="895050" y="3626877"/>
                  <a:pt x="881149" y="3624349"/>
                </a:cubicBezTo>
                <a:cubicBezTo>
                  <a:pt x="864566" y="3621334"/>
                  <a:pt x="847624" y="3620124"/>
                  <a:pt x="831273" y="3616036"/>
                </a:cubicBezTo>
                <a:cubicBezTo>
                  <a:pt x="814271" y="3611786"/>
                  <a:pt x="798022" y="3604953"/>
                  <a:pt x="781396" y="3599411"/>
                </a:cubicBezTo>
                <a:cubicBezTo>
                  <a:pt x="773083" y="3596640"/>
                  <a:pt x="765050" y="3592817"/>
                  <a:pt x="756458" y="3591098"/>
                </a:cubicBezTo>
                <a:cubicBezTo>
                  <a:pt x="740649" y="3587936"/>
                  <a:pt x="706997" y="3582992"/>
                  <a:pt x="689956" y="3574472"/>
                </a:cubicBezTo>
                <a:cubicBezTo>
                  <a:pt x="681020" y="3570004"/>
                  <a:pt x="673954" y="3562315"/>
                  <a:pt x="665018" y="3557847"/>
                </a:cubicBezTo>
                <a:cubicBezTo>
                  <a:pt x="657181" y="3553928"/>
                  <a:pt x="647917" y="3553453"/>
                  <a:pt x="640080" y="3549534"/>
                </a:cubicBezTo>
                <a:cubicBezTo>
                  <a:pt x="575622" y="3517305"/>
                  <a:pt x="652887" y="3545491"/>
                  <a:pt x="590204" y="3524596"/>
                </a:cubicBezTo>
                <a:cubicBezTo>
                  <a:pt x="584662" y="3516283"/>
                  <a:pt x="579974" y="3507333"/>
                  <a:pt x="573578" y="3499658"/>
                </a:cubicBezTo>
                <a:cubicBezTo>
                  <a:pt x="566052" y="3490627"/>
                  <a:pt x="554349" y="3484997"/>
                  <a:pt x="548640" y="3474720"/>
                </a:cubicBezTo>
                <a:cubicBezTo>
                  <a:pt x="540129" y="3459400"/>
                  <a:pt x="541736" y="3439424"/>
                  <a:pt x="532015" y="3424843"/>
                </a:cubicBezTo>
                <a:lnTo>
                  <a:pt x="515389" y="3399905"/>
                </a:lnTo>
                <a:cubicBezTo>
                  <a:pt x="496639" y="3324902"/>
                  <a:pt x="505990" y="3355080"/>
                  <a:pt x="490451" y="3308465"/>
                </a:cubicBezTo>
                <a:cubicBezTo>
                  <a:pt x="487680" y="3283527"/>
                  <a:pt x="486499" y="3258361"/>
                  <a:pt x="482138" y="3233651"/>
                </a:cubicBezTo>
                <a:cubicBezTo>
                  <a:pt x="478167" y="3211149"/>
                  <a:pt x="465513" y="3167149"/>
                  <a:pt x="465513" y="3167149"/>
                </a:cubicBezTo>
                <a:cubicBezTo>
                  <a:pt x="460580" y="3098093"/>
                  <a:pt x="463234" y="3066595"/>
                  <a:pt x="448887" y="3009207"/>
                </a:cubicBezTo>
                <a:cubicBezTo>
                  <a:pt x="446762" y="3000706"/>
                  <a:pt x="443346" y="2992582"/>
                  <a:pt x="440575" y="2984269"/>
                </a:cubicBezTo>
                <a:cubicBezTo>
                  <a:pt x="437804" y="2948247"/>
                  <a:pt x="436252" y="2912110"/>
                  <a:pt x="432262" y="2876203"/>
                </a:cubicBezTo>
                <a:cubicBezTo>
                  <a:pt x="427942" y="2837322"/>
                  <a:pt x="422335" y="2837119"/>
                  <a:pt x="415636" y="2801389"/>
                </a:cubicBezTo>
                <a:cubicBezTo>
                  <a:pt x="409424" y="2768257"/>
                  <a:pt x="399011" y="2701636"/>
                  <a:pt x="399011" y="2701636"/>
                </a:cubicBezTo>
                <a:cubicBezTo>
                  <a:pt x="396240" y="2632363"/>
                  <a:pt x="395022" y="2563011"/>
                  <a:pt x="390698" y="2493818"/>
                </a:cubicBezTo>
                <a:cubicBezTo>
                  <a:pt x="389476" y="2474263"/>
                  <a:pt x="384675" y="2455088"/>
                  <a:pt x="382386" y="2435629"/>
                </a:cubicBezTo>
                <a:cubicBezTo>
                  <a:pt x="379132" y="2407973"/>
                  <a:pt x="376485" y="2380245"/>
                  <a:pt x="374073" y="2352502"/>
                </a:cubicBezTo>
                <a:cubicBezTo>
                  <a:pt x="369606" y="2301138"/>
                  <a:pt x="367968" y="2238856"/>
                  <a:pt x="357447" y="2186247"/>
                </a:cubicBezTo>
                <a:cubicBezTo>
                  <a:pt x="355729" y="2177655"/>
                  <a:pt x="351542" y="2169734"/>
                  <a:pt x="349135" y="2161309"/>
                </a:cubicBezTo>
                <a:cubicBezTo>
                  <a:pt x="328267" y="2088270"/>
                  <a:pt x="352434" y="2162892"/>
                  <a:pt x="332509" y="2103120"/>
                </a:cubicBezTo>
                <a:cubicBezTo>
                  <a:pt x="329738" y="2078182"/>
                  <a:pt x="325669" y="2053354"/>
                  <a:pt x="324196" y="2028305"/>
                </a:cubicBezTo>
                <a:cubicBezTo>
                  <a:pt x="320125" y="1959097"/>
                  <a:pt x="322562" y="1889493"/>
                  <a:pt x="315884" y="1820487"/>
                </a:cubicBezTo>
                <a:cubicBezTo>
                  <a:pt x="314196" y="1803044"/>
                  <a:pt x="311649" y="1783003"/>
                  <a:pt x="299258" y="1770611"/>
                </a:cubicBezTo>
                <a:lnTo>
                  <a:pt x="282633" y="1753985"/>
                </a:lnTo>
                <a:cubicBezTo>
                  <a:pt x="281153" y="1746587"/>
                  <a:pt x="270409" y="1689443"/>
                  <a:pt x="266007" y="1679171"/>
                </a:cubicBezTo>
                <a:cubicBezTo>
                  <a:pt x="234780" y="1606307"/>
                  <a:pt x="261085" y="1699348"/>
                  <a:pt x="241069" y="1629294"/>
                </a:cubicBezTo>
                <a:cubicBezTo>
                  <a:pt x="237930" y="1618309"/>
                  <a:pt x="236039" y="1606986"/>
                  <a:pt x="232756" y="1596043"/>
                </a:cubicBezTo>
                <a:cubicBezTo>
                  <a:pt x="227720" y="1579257"/>
                  <a:pt x="220381" y="1563168"/>
                  <a:pt x="216131" y="1546167"/>
                </a:cubicBezTo>
                <a:cubicBezTo>
                  <a:pt x="203568" y="1495918"/>
                  <a:pt x="211430" y="1523750"/>
                  <a:pt x="191193" y="1463040"/>
                </a:cubicBezTo>
                <a:lnTo>
                  <a:pt x="182880" y="1438102"/>
                </a:lnTo>
                <a:cubicBezTo>
                  <a:pt x="180109" y="1429789"/>
                  <a:pt x="179428" y="1420454"/>
                  <a:pt x="174567" y="1413163"/>
                </a:cubicBezTo>
                <a:cubicBezTo>
                  <a:pt x="169025" y="1404850"/>
                  <a:pt x="162000" y="1397354"/>
                  <a:pt x="157942" y="1388225"/>
                </a:cubicBezTo>
                <a:cubicBezTo>
                  <a:pt x="150824" y="1372211"/>
                  <a:pt x="146858" y="1354974"/>
                  <a:pt x="141316" y="1338349"/>
                </a:cubicBezTo>
                <a:cubicBezTo>
                  <a:pt x="138545" y="1330036"/>
                  <a:pt x="135129" y="1321912"/>
                  <a:pt x="133004" y="1313411"/>
                </a:cubicBezTo>
                <a:cubicBezTo>
                  <a:pt x="130233" y="1302327"/>
                  <a:pt x="129800" y="1290379"/>
                  <a:pt x="124691" y="1280160"/>
                </a:cubicBezTo>
                <a:cubicBezTo>
                  <a:pt x="121186" y="1273150"/>
                  <a:pt x="113608" y="1269076"/>
                  <a:pt x="108066" y="1263534"/>
                </a:cubicBezTo>
                <a:cubicBezTo>
                  <a:pt x="80138" y="1179754"/>
                  <a:pt x="122742" y="1309686"/>
                  <a:pt x="91440" y="1205345"/>
                </a:cubicBezTo>
                <a:cubicBezTo>
                  <a:pt x="86404" y="1188559"/>
                  <a:pt x="80357" y="1172094"/>
                  <a:pt x="74815" y="1155469"/>
                </a:cubicBezTo>
                <a:cubicBezTo>
                  <a:pt x="72044" y="1147156"/>
                  <a:pt x="68627" y="1139032"/>
                  <a:pt x="66502" y="1130531"/>
                </a:cubicBezTo>
                <a:cubicBezTo>
                  <a:pt x="63731" y="1119447"/>
                  <a:pt x="61328" y="1108265"/>
                  <a:pt x="58189" y="1097280"/>
                </a:cubicBezTo>
                <a:cubicBezTo>
                  <a:pt x="44809" y="1050452"/>
                  <a:pt x="55418" y="1094511"/>
                  <a:pt x="33251" y="1039091"/>
                </a:cubicBezTo>
                <a:cubicBezTo>
                  <a:pt x="22892" y="1013192"/>
                  <a:pt x="14437" y="983518"/>
                  <a:pt x="8313" y="955963"/>
                </a:cubicBezTo>
                <a:cubicBezTo>
                  <a:pt x="5248" y="942171"/>
                  <a:pt x="2771" y="928254"/>
                  <a:pt x="0" y="914400"/>
                </a:cubicBezTo>
                <a:cubicBezTo>
                  <a:pt x="2771" y="775854"/>
                  <a:pt x="3184" y="637241"/>
                  <a:pt x="8313" y="498763"/>
                </a:cubicBezTo>
                <a:cubicBezTo>
                  <a:pt x="8736" y="487346"/>
                  <a:pt x="12126" y="476013"/>
                  <a:pt x="16626" y="465512"/>
                </a:cubicBezTo>
                <a:cubicBezTo>
                  <a:pt x="20561" y="456329"/>
                  <a:pt x="29194" y="449703"/>
                  <a:pt x="33251" y="440574"/>
                </a:cubicBezTo>
                <a:cubicBezTo>
                  <a:pt x="40368" y="424560"/>
                  <a:pt x="44334" y="407323"/>
                  <a:pt x="49876" y="390698"/>
                </a:cubicBezTo>
                <a:cubicBezTo>
                  <a:pt x="52647" y="382385"/>
                  <a:pt x="51993" y="371956"/>
                  <a:pt x="58189" y="365760"/>
                </a:cubicBezTo>
                <a:lnTo>
                  <a:pt x="99753" y="324196"/>
                </a:lnTo>
                <a:cubicBezTo>
                  <a:pt x="102524" y="315883"/>
                  <a:pt x="102592" y="306100"/>
                  <a:pt x="108066" y="299258"/>
                </a:cubicBezTo>
                <a:cubicBezTo>
                  <a:pt x="114307" y="291457"/>
                  <a:pt x="124874" y="288439"/>
                  <a:pt x="133004" y="282632"/>
                </a:cubicBezTo>
                <a:cubicBezTo>
                  <a:pt x="212475" y="225866"/>
                  <a:pt x="121389" y="285707"/>
                  <a:pt x="199506" y="241069"/>
                </a:cubicBezTo>
                <a:cubicBezTo>
                  <a:pt x="208180" y="236112"/>
                  <a:pt x="215508" y="228911"/>
                  <a:pt x="224444" y="224443"/>
                </a:cubicBezTo>
                <a:cubicBezTo>
                  <a:pt x="237666" y="217832"/>
                  <a:pt x="304248" y="193131"/>
                  <a:pt x="315884" y="191192"/>
                </a:cubicBezTo>
                <a:lnTo>
                  <a:pt x="415636" y="174567"/>
                </a:lnTo>
                <a:cubicBezTo>
                  <a:pt x="434990" y="171511"/>
                  <a:pt x="454548" y="169759"/>
                  <a:pt x="473826" y="166254"/>
                </a:cubicBezTo>
                <a:cubicBezTo>
                  <a:pt x="509194" y="159824"/>
                  <a:pt x="516806" y="151013"/>
                  <a:pt x="556953" y="149629"/>
                </a:cubicBezTo>
                <a:cubicBezTo>
                  <a:pt x="700981" y="144662"/>
                  <a:pt x="845128" y="144087"/>
                  <a:pt x="989215" y="141316"/>
                </a:cubicBezTo>
                <a:lnTo>
                  <a:pt x="1471353" y="149629"/>
                </a:lnTo>
                <a:cubicBezTo>
                  <a:pt x="1562813" y="151639"/>
                  <a:pt x="1654435" y="151266"/>
                  <a:pt x="1745673" y="157942"/>
                </a:cubicBezTo>
                <a:cubicBezTo>
                  <a:pt x="1768462" y="159609"/>
                  <a:pt x="1789502" y="171733"/>
                  <a:pt x="1812175" y="174567"/>
                </a:cubicBezTo>
                <a:cubicBezTo>
                  <a:pt x="1834342" y="177338"/>
                  <a:pt x="1856596" y="179483"/>
                  <a:pt x="1878676" y="182880"/>
                </a:cubicBezTo>
                <a:cubicBezTo>
                  <a:pt x="1892641" y="185028"/>
                  <a:pt x="1906609" y="187474"/>
                  <a:pt x="1920240" y="191192"/>
                </a:cubicBezTo>
                <a:cubicBezTo>
                  <a:pt x="1937147" y="195803"/>
                  <a:pt x="1970116" y="207818"/>
                  <a:pt x="1970116" y="207818"/>
                </a:cubicBezTo>
                <a:cubicBezTo>
                  <a:pt x="1981200" y="216131"/>
                  <a:pt x="1992093" y="224703"/>
                  <a:pt x="2003367" y="232756"/>
                </a:cubicBezTo>
                <a:cubicBezTo>
                  <a:pt x="2011497" y="238563"/>
                  <a:pt x="2020631" y="242986"/>
                  <a:pt x="2028306" y="249382"/>
                </a:cubicBezTo>
                <a:cubicBezTo>
                  <a:pt x="2092309" y="302718"/>
                  <a:pt x="2016267" y="249669"/>
                  <a:pt x="2078182" y="290945"/>
                </a:cubicBezTo>
                <a:cubicBezTo>
                  <a:pt x="2080953" y="299258"/>
                  <a:pt x="2081987" y="308369"/>
                  <a:pt x="2086495" y="315883"/>
                </a:cubicBezTo>
                <a:cubicBezTo>
                  <a:pt x="2090527" y="322603"/>
                  <a:pt x="2099615" y="325499"/>
                  <a:pt x="2103120" y="332509"/>
                </a:cubicBezTo>
                <a:cubicBezTo>
                  <a:pt x="2110957" y="348184"/>
                  <a:pt x="2114204" y="365760"/>
                  <a:pt x="2119746" y="382385"/>
                </a:cubicBezTo>
                <a:lnTo>
                  <a:pt x="2128058" y="407323"/>
                </a:lnTo>
                <a:cubicBezTo>
                  <a:pt x="2130829" y="415636"/>
                  <a:pt x="2134652" y="423670"/>
                  <a:pt x="2136371" y="432262"/>
                </a:cubicBezTo>
                <a:lnTo>
                  <a:pt x="2144684" y="473825"/>
                </a:lnTo>
                <a:cubicBezTo>
                  <a:pt x="2141913" y="532014"/>
                  <a:pt x="2140122" y="590258"/>
                  <a:pt x="2136371" y="648392"/>
                </a:cubicBezTo>
                <a:cubicBezTo>
                  <a:pt x="2131228" y="728114"/>
                  <a:pt x="2135592" y="708916"/>
                  <a:pt x="2119746" y="756458"/>
                </a:cubicBezTo>
                <a:cubicBezTo>
                  <a:pt x="2113709" y="853043"/>
                  <a:pt x="2111849" y="897563"/>
                  <a:pt x="2103120" y="989214"/>
                </a:cubicBezTo>
                <a:cubicBezTo>
                  <a:pt x="2100741" y="1014193"/>
                  <a:pt x="2098355" y="1039189"/>
                  <a:pt x="2094807" y="1064029"/>
                </a:cubicBezTo>
                <a:cubicBezTo>
                  <a:pt x="2092809" y="1078016"/>
                  <a:pt x="2088818" y="1091656"/>
                  <a:pt x="2086495" y="1105592"/>
                </a:cubicBezTo>
                <a:cubicBezTo>
                  <a:pt x="2083274" y="1124919"/>
                  <a:pt x="2080772" y="1144360"/>
                  <a:pt x="2078182" y="1163782"/>
                </a:cubicBezTo>
                <a:cubicBezTo>
                  <a:pt x="2075229" y="1185926"/>
                  <a:pt x="2073542" y="1208247"/>
                  <a:pt x="2069869" y="1230283"/>
                </a:cubicBezTo>
                <a:cubicBezTo>
                  <a:pt x="2065223" y="1258157"/>
                  <a:pt x="2058452" y="1285637"/>
                  <a:pt x="2053244" y="1313411"/>
                </a:cubicBezTo>
                <a:cubicBezTo>
                  <a:pt x="2037580" y="1396955"/>
                  <a:pt x="2051595" y="1333260"/>
                  <a:pt x="2036618" y="1438102"/>
                </a:cubicBezTo>
                <a:cubicBezTo>
                  <a:pt x="2034620" y="1452089"/>
                  <a:pt x="2031077" y="1465811"/>
                  <a:pt x="2028306" y="1479665"/>
                </a:cubicBezTo>
                <a:cubicBezTo>
                  <a:pt x="2025535" y="1510145"/>
                  <a:pt x="2023569" y="1540709"/>
                  <a:pt x="2019993" y="1571105"/>
                </a:cubicBezTo>
                <a:cubicBezTo>
                  <a:pt x="2018024" y="1587845"/>
                  <a:pt x="2013278" y="1604203"/>
                  <a:pt x="2011680" y="1620982"/>
                </a:cubicBezTo>
                <a:cubicBezTo>
                  <a:pt x="2007731" y="1662450"/>
                  <a:pt x="2006826" y="1704160"/>
                  <a:pt x="2003367" y="1745672"/>
                </a:cubicBezTo>
                <a:cubicBezTo>
                  <a:pt x="1999175" y="1795978"/>
                  <a:pt x="1993697" y="1829992"/>
                  <a:pt x="1986742" y="1878676"/>
                </a:cubicBezTo>
                <a:cubicBezTo>
                  <a:pt x="1983971" y="2011680"/>
                  <a:pt x="1983642" y="2144757"/>
                  <a:pt x="1978429" y="2277687"/>
                </a:cubicBezTo>
                <a:cubicBezTo>
                  <a:pt x="1978086" y="2286443"/>
                  <a:pt x="1972241" y="2294124"/>
                  <a:pt x="1970116" y="2302625"/>
                </a:cubicBezTo>
                <a:cubicBezTo>
                  <a:pt x="1966689" y="2316332"/>
                  <a:pt x="1965522" y="2330558"/>
                  <a:pt x="1961804" y="2344189"/>
                </a:cubicBezTo>
                <a:cubicBezTo>
                  <a:pt x="1957193" y="2361096"/>
                  <a:pt x="1949428" y="2377063"/>
                  <a:pt x="1945178" y="2394065"/>
                </a:cubicBezTo>
                <a:cubicBezTo>
                  <a:pt x="1942407" y="2405149"/>
                  <a:pt x="1941366" y="2416815"/>
                  <a:pt x="1936866" y="2427316"/>
                </a:cubicBezTo>
                <a:cubicBezTo>
                  <a:pt x="1932930" y="2436499"/>
                  <a:pt x="1924708" y="2443318"/>
                  <a:pt x="1920240" y="2452254"/>
                </a:cubicBezTo>
                <a:cubicBezTo>
                  <a:pt x="1916321" y="2460091"/>
                  <a:pt x="1917184" y="2470182"/>
                  <a:pt x="1911927" y="2477192"/>
                </a:cubicBezTo>
                <a:cubicBezTo>
                  <a:pt x="1900171" y="2492867"/>
                  <a:pt x="1884218" y="2504901"/>
                  <a:pt x="1870364" y="2518756"/>
                </a:cubicBezTo>
                <a:cubicBezTo>
                  <a:pt x="1864822" y="2524298"/>
                  <a:pt x="1861173" y="2532904"/>
                  <a:pt x="1853738" y="2535382"/>
                </a:cubicBezTo>
                <a:lnTo>
                  <a:pt x="1803862" y="2552007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8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/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②</m:t>
                    </m:r>
                  </m:oMath>
                </a14:m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-(R)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型：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459AC15-7791-42A4-8EEE-348DB084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blipFill>
                <a:blip r:embed="rId5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21251"/>
          <a:stretch/>
        </p:blipFill>
        <p:spPr>
          <a:xfrm>
            <a:off x="2122569" y="1721124"/>
            <a:ext cx="5182673" cy="3645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532506"/>
                  </p:ext>
                </p:extLst>
              </p:nvPr>
            </p:nvGraphicFramePr>
            <p:xfrm>
              <a:off x="2106102" y="919560"/>
              <a:ext cx="6303374" cy="5839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905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883781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575844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75844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425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-1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A-1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CPMAR,CPRi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T+1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b="1" dirty="0" smtClean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CPDT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21282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21282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596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532506"/>
                  </p:ext>
                </p:extLst>
              </p:nvPr>
            </p:nvGraphicFramePr>
            <p:xfrm>
              <a:off x="2106102" y="919560"/>
              <a:ext cx="6303374" cy="5839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905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883781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575844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75844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425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800" b="1" kern="1200" baseline="-250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-1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，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A-1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CPMAR,CPRi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T+1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b="1" dirty="0" smtClean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42565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105714" r="-101544" b="-1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105714" r="-1544" b="-1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:r>
                            <a:rPr lang="en-US" altLang="zh-CN" sz="1800" b="1" i="0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DR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9596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11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I/(R)+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r="21251"/>
          <a:stretch/>
        </p:blipFill>
        <p:spPr>
          <a:xfrm>
            <a:off x="2367483" y="2020331"/>
            <a:ext cx="5182673" cy="3645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581614"/>
                  </p:ext>
                </p:extLst>
              </p:nvPr>
            </p:nvGraphicFramePr>
            <p:xfrm>
              <a:off x="2221305" y="640185"/>
              <a:ext cx="6086474" cy="6287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77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81895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521619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21619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22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6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6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2687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Ri+1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25047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0860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CPRi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6385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CPDT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08112"/>
                      </a:ext>
                    </a:extLst>
                  </a:tr>
                  <a:tr h="17700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714"/>
                      </a:ext>
                    </a:extLst>
                  </a:tr>
                  <a:tr h="17700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537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581614"/>
                  </p:ext>
                </p:extLst>
              </p:nvPr>
            </p:nvGraphicFramePr>
            <p:xfrm>
              <a:off x="2221305" y="640185"/>
              <a:ext cx="6086474" cy="6287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277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81895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521619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21619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ST0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6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r>
                            <a:rPr lang="en-US" altLang="zh-CN" sz="1600" b="1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传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Ri+1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0860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CPRi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6385"/>
                      </a:ext>
                    </a:extLst>
                  </a:tr>
                  <a:tr h="3624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441667" r="-10160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441667" r="-1600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8081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7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537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35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控制器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903933"/>
            <a:ext cx="8775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组合逻辑电路产生微命令。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图片 43" descr="3T8">
            <a:extLst>
              <a:ext uri="{FF2B5EF4-FFF2-40B4-BE49-F238E27FC236}">
                <a16:creationId xmlns:a16="http://schemas.microsoft.com/office/drawing/2014/main" id="{F0542EAD-32C2-4BAD-BA0D-ACB92839B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9" y="2858095"/>
            <a:ext cx="7212363" cy="337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342401" y="1909117"/>
            <a:ext cx="2584392" cy="677007"/>
          </a:xfrm>
          <a:prstGeom prst="wedgeRoundRectCallout">
            <a:avLst>
              <a:gd name="adj1" fmla="val -61257"/>
              <a:gd name="adj2" fmla="val 94325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分时产生微命令序列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R)+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r="21251"/>
          <a:stretch/>
        </p:blipFill>
        <p:spPr>
          <a:xfrm>
            <a:off x="2391535" y="2349507"/>
            <a:ext cx="5182673" cy="364566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09988"/>
              </p:ext>
            </p:extLst>
          </p:nvPr>
        </p:nvGraphicFramePr>
        <p:xfrm>
          <a:off x="2299626" y="839691"/>
          <a:ext cx="5819774" cy="51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31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73925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454944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节拍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电平型微命令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脉冲型微命令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Ri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510773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61025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>
          <a:xfrm>
            <a:off x="3028950" y="3772108"/>
            <a:ext cx="1612181" cy="400232"/>
          </a:xfrm>
          <a:prstGeom prst="wedgeRoundRectCallout">
            <a:avLst>
              <a:gd name="adj1" fmla="val 54323"/>
              <a:gd name="adj2" fmla="val -11637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读直接地址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488276" y="1970919"/>
            <a:ext cx="1612181" cy="400232"/>
          </a:xfrm>
          <a:prstGeom prst="wedgeRoundRectCallout">
            <a:avLst>
              <a:gd name="adj1" fmla="val 54323"/>
              <a:gd name="adj2" fmla="val -11637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间接地址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R)+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27490"/>
                  </p:ext>
                </p:extLst>
              </p:nvPr>
            </p:nvGraphicFramePr>
            <p:xfrm>
              <a:off x="2445295" y="432851"/>
              <a:ext cx="5889310" cy="6470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4619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760035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47232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472328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Ri+1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0860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CPRi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6385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0811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ST3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71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66386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914812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87842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ST4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964301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54894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43963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72026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8720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CPC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31458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DT 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</a:p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</a:t>
                          </a:r>
                          <a:r>
                            <a:rPr lang="zh-CN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 [DR] 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CPDT</a:t>
                          </a:r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8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</a:p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CPET [DR]</a:t>
                          </a:r>
                        </a:p>
                        <a:p>
                          <a:pPr algn="ctr"/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851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27490"/>
                  </p:ext>
                </p:extLst>
              </p:nvPr>
            </p:nvGraphicFramePr>
            <p:xfrm>
              <a:off x="2445295" y="432851"/>
              <a:ext cx="5889310" cy="64703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4619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760035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47232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472328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Ri+1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62538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80860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CPRi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526385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80811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ST3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071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A/B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66386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9148124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87842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ST4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3964301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548942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843963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572026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8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B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87209"/>
                      </a:ext>
                    </a:extLst>
                  </a:tr>
                  <a:tr h="36836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CPC</a:t>
                          </a:r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31458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87097" r="-101653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587097" r="-1653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8514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圆角矩形标注 12"/>
          <p:cNvSpPr/>
          <p:nvPr/>
        </p:nvSpPr>
        <p:spPr>
          <a:xfrm>
            <a:off x="3028950" y="2882143"/>
            <a:ext cx="1612181" cy="400232"/>
          </a:xfrm>
          <a:prstGeom prst="wedgeRoundRectCallout">
            <a:avLst>
              <a:gd name="adj1" fmla="val 54323"/>
              <a:gd name="adj2" fmla="val -11637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直接地址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r="21251"/>
          <a:stretch/>
        </p:blipFill>
        <p:spPr>
          <a:xfrm>
            <a:off x="2059470" y="2085849"/>
            <a:ext cx="5182673" cy="364566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C6A7E2-AD88-4E70-8DBB-B0532C2A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05266"/>
              </p:ext>
            </p:extLst>
          </p:nvPr>
        </p:nvGraphicFramePr>
        <p:xfrm>
          <a:off x="2058204" y="833841"/>
          <a:ext cx="6282578" cy="5422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23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877565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节拍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电平型微命令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脉冲型微命令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13" name="圆角矩形标注 12"/>
          <p:cNvSpPr/>
          <p:nvPr/>
        </p:nvSpPr>
        <p:spPr>
          <a:xfrm>
            <a:off x="1080655" y="3792073"/>
            <a:ext cx="1420498" cy="397542"/>
          </a:xfrm>
          <a:prstGeom prst="wedgeRoundRectCallout">
            <a:avLst>
              <a:gd name="adj1" fmla="val 50923"/>
              <a:gd name="adj2" fmla="val -12481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读</a:t>
            </a:r>
            <a:r>
              <a:rPr lang="zh-CN" altLang="en-US" b="1" dirty="0" smtClean="0">
                <a:solidFill>
                  <a:schemeClr val="accent1"/>
                </a:solidFill>
              </a:rPr>
              <a:t>形式</a:t>
            </a:r>
            <a:r>
              <a:rPr lang="zh-CN" altLang="en-US" b="1" dirty="0" smtClean="0">
                <a:solidFill>
                  <a:schemeClr val="accent1"/>
                </a:solidFill>
              </a:rPr>
              <a:t>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841142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745755"/>
                  </p:ext>
                </p:extLst>
              </p:nvPr>
            </p:nvGraphicFramePr>
            <p:xfrm>
              <a:off x="2301436" y="562875"/>
              <a:ext cx="6033880" cy="6305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7953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74414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79330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08470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22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 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PC+1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2687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ST3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Ri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A/B,C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B/A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ST4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 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69059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0369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70628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CPDT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kern="120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楷体" panose="02010609060101010101" pitchFamily="49" charset="-122"/>
                                      <a:cs typeface="+mn-cs"/>
                                    </a:rPr>
                                    <m:t>𝑫𝑹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06939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CPET[DR]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808398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 smtClean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882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38C6A7E2-AD88-4E70-8DBB-B0532C2AE2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745755"/>
                  </p:ext>
                </p:extLst>
              </p:nvPr>
            </p:nvGraphicFramePr>
            <p:xfrm>
              <a:off x="2301436" y="562875"/>
              <a:ext cx="6033880" cy="6305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7953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174414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793308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508470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节拍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指令流程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脉冲型微命令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ST2 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PC+1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PC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56416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A+1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872336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877901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181245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ST3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err="1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Ri+C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Ri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A/B,C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B/A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A+B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T+1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ST4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 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EMAR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809402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999710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SMDR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35939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 smtClean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MDR</a:t>
                          </a:r>
                          <a:r>
                            <a:rPr lang="zh-CN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8690596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传</a:t>
                          </a: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B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103694"/>
                      </a:ext>
                    </a:extLst>
                  </a:tr>
                  <a:tr h="35401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DM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CPC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706282"/>
                      </a:ext>
                    </a:extLst>
                  </a:tr>
                  <a:tr h="3624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53061" t="-1446667" r="-8571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446667" r="-161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80693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→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ET</a:t>
                          </a:r>
                          <a:r>
                            <a:rPr lang="en-US" altLang="zh-CN" sz="1600" b="1" kern="1200" baseline="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baseline="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[DR]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kern="12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CPET[DR]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8083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CPT</a:t>
                          </a:r>
                          <a:endParaRPr lang="zh-CN" altLang="en-US" sz="1600" b="1" dirty="0" smtClean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7882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圆角矩形标注 14"/>
          <p:cNvSpPr/>
          <p:nvPr/>
        </p:nvSpPr>
        <p:spPr>
          <a:xfrm>
            <a:off x="2934393" y="2957861"/>
            <a:ext cx="1420498" cy="397542"/>
          </a:xfrm>
          <a:prstGeom prst="wedgeRoundRectCallout">
            <a:avLst>
              <a:gd name="adj1" fmla="val 50923"/>
              <a:gd name="adj2" fmla="val -12481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操作数</a:t>
            </a:r>
            <a:r>
              <a:rPr lang="zh-CN" altLang="en-US" b="1" dirty="0" smtClean="0">
                <a:solidFill>
                  <a:schemeClr val="accent1"/>
                </a:solidFill>
              </a:rPr>
              <a:t>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7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477374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477374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477374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113" y="1025898"/>
            <a:ext cx="280828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M-&gt;IR,  PC+1-&gt;PC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500563" y="1391023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57"/>
          <p:cNvSpPr>
            <a:spLocks noChangeShapeType="1"/>
          </p:cNvSpPr>
          <p:nvPr/>
        </p:nvSpPr>
        <p:spPr bwMode="auto">
          <a:xfrm>
            <a:off x="468313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2413523" y="963407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107950" y="2084761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ST0</a:t>
            </a: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107950" y="3029323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</a:p>
        </p:txBody>
      </p:sp>
      <p:sp>
        <p:nvSpPr>
          <p:cNvPr id="29" name="Text Box 62"/>
          <p:cNvSpPr txBox="1">
            <a:spLocks noChangeArrowheads="1"/>
          </p:cNvSpPr>
          <p:nvPr/>
        </p:nvSpPr>
        <p:spPr bwMode="auto">
          <a:xfrm>
            <a:off x="107950" y="3892923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ST2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107950" y="4758111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ST3</a:t>
            </a: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107950" y="5621711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ST4</a:t>
            </a:r>
          </a:p>
        </p:txBody>
      </p:sp>
      <p:sp>
        <p:nvSpPr>
          <p:cNvPr id="35" name="Line 65"/>
          <p:cNvSpPr>
            <a:spLocks noChangeShapeType="1"/>
          </p:cNvSpPr>
          <p:nvPr/>
        </p:nvSpPr>
        <p:spPr bwMode="auto">
          <a:xfrm>
            <a:off x="468313" y="6501186"/>
            <a:ext cx="7920037" cy="1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>
            <a:off x="4500563" y="6502773"/>
            <a:ext cx="0" cy="2873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89"/>
          <p:cNvGrpSpPr>
            <a:grpSpLocks/>
          </p:cNvGrpSpPr>
          <p:nvPr/>
        </p:nvGrpSpPr>
        <p:grpSpPr bwMode="auto">
          <a:xfrm>
            <a:off x="468313" y="1605338"/>
            <a:ext cx="8675687" cy="369888"/>
            <a:chOff x="295" y="935"/>
            <a:chExt cx="5465" cy="233"/>
          </a:xfrm>
        </p:grpSpPr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295" y="935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Text Box 67"/>
            <p:cNvSpPr txBox="1">
              <a:spLocks noChangeArrowheads="1"/>
            </p:cNvSpPr>
            <p:nvPr/>
          </p:nvSpPr>
          <p:spPr bwMode="auto">
            <a:xfrm>
              <a:off x="340" y="93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40" name="Text Box 68"/>
            <p:cNvSpPr txBox="1">
              <a:spLocks noChangeArrowheads="1"/>
            </p:cNvSpPr>
            <p:nvPr/>
          </p:nvSpPr>
          <p:spPr bwMode="auto">
            <a:xfrm>
              <a:off x="793" y="93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(R)</a:t>
              </a:r>
            </a:p>
          </p:txBody>
        </p:sp>
        <p:sp>
          <p:nvSpPr>
            <p:cNvPr id="41" name="Text Box 69"/>
            <p:cNvSpPr txBox="1">
              <a:spLocks noChangeArrowheads="1"/>
            </p:cNvSpPr>
            <p:nvPr/>
          </p:nvSpPr>
          <p:spPr bwMode="auto">
            <a:xfrm>
              <a:off x="1927" y="93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-(R)</a:t>
              </a:r>
            </a:p>
          </p:txBody>
        </p:sp>
        <p:sp>
          <p:nvSpPr>
            <p:cNvPr id="42" name="Text Box 70"/>
            <p:cNvSpPr txBox="1">
              <a:spLocks noChangeArrowheads="1"/>
            </p:cNvSpPr>
            <p:nvPr/>
          </p:nvSpPr>
          <p:spPr bwMode="auto">
            <a:xfrm>
              <a:off x="3016" y="935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I/(R)+</a:t>
              </a:r>
            </a:p>
          </p:txBody>
        </p:sp>
        <p:sp>
          <p:nvSpPr>
            <p:cNvPr id="43" name="Text Box 71"/>
            <p:cNvSpPr txBox="1">
              <a:spLocks noChangeArrowheads="1"/>
            </p:cNvSpPr>
            <p:nvPr/>
          </p:nvSpPr>
          <p:spPr bwMode="auto">
            <a:xfrm>
              <a:off x="4195" y="93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@(R)+</a:t>
              </a: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5261" y="93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X(R)</a:t>
              </a:r>
            </a:p>
          </p:txBody>
        </p:sp>
      </p:grpSp>
      <p:grpSp>
        <p:nvGrpSpPr>
          <p:cNvPr id="45" name="Group 87"/>
          <p:cNvGrpSpPr>
            <a:grpSpLocks/>
          </p:cNvGrpSpPr>
          <p:nvPr/>
        </p:nvGrpSpPr>
        <p:grpSpPr bwMode="auto">
          <a:xfrm>
            <a:off x="4500563" y="427317"/>
            <a:ext cx="462135" cy="604838"/>
            <a:chOff x="2835" y="176"/>
            <a:chExt cx="1193" cy="381"/>
          </a:xfrm>
        </p:grpSpPr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2835" y="257"/>
              <a:ext cx="0" cy="3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75"/>
            <p:cNvSpPr txBox="1">
              <a:spLocks noChangeArrowheads="1"/>
            </p:cNvSpPr>
            <p:nvPr/>
          </p:nvSpPr>
          <p:spPr bwMode="auto">
            <a:xfrm>
              <a:off x="2985" y="176"/>
              <a:ext cx="10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4787900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924300" y="21784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3924300" y="3910386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Ri+1 -&gt;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81"/>
          <p:cNvSpPr txBox="1">
            <a:spLocks noChangeArrowheads="1"/>
          </p:cNvSpPr>
          <p:nvPr/>
        </p:nvSpPr>
        <p:spPr bwMode="auto">
          <a:xfrm>
            <a:off x="3960813" y="3118223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2987675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2124075" y="21784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Ri-1-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</a:p>
        </p:txBody>
      </p:sp>
      <p:sp>
        <p:nvSpPr>
          <p:cNvPr id="54" name="Text Box 73"/>
          <p:cNvSpPr txBox="1">
            <a:spLocks noChangeArrowheads="1"/>
          </p:cNvSpPr>
          <p:nvPr/>
        </p:nvSpPr>
        <p:spPr bwMode="auto">
          <a:xfrm>
            <a:off x="3132138" y="2254623"/>
            <a:ext cx="574675" cy="40626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2232025" y="3118223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1187450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611188" y="2178423"/>
            <a:ext cx="136842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-&gt;MAR</a:t>
            </a:r>
          </a:p>
        </p:txBody>
      </p:sp>
      <p:sp>
        <p:nvSpPr>
          <p:cNvPr id="58" name="Text Box 83"/>
          <p:cNvSpPr txBox="1">
            <a:spLocks noChangeArrowheads="1"/>
          </p:cNvSpPr>
          <p:nvPr/>
        </p:nvSpPr>
        <p:spPr bwMode="auto">
          <a:xfrm>
            <a:off x="504825" y="3118223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8388350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7524750" y="21784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524750" y="3910386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PC+1-&gt; PC</a:t>
            </a: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7524750" y="47692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C+Ri-&gt;MAR</a:t>
            </a:r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7524750" y="3118223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64" name="Text Box 84"/>
          <p:cNvSpPr txBox="1">
            <a:spLocks noChangeArrowheads="1"/>
          </p:cNvSpPr>
          <p:nvPr/>
        </p:nvSpPr>
        <p:spPr bwMode="auto">
          <a:xfrm>
            <a:off x="7489825" y="5621711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588125" y="1605336"/>
            <a:ext cx="0" cy="4897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24525" y="21784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5724525" y="4769223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C-&gt;MAR</a:t>
            </a: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5724525" y="3910386"/>
            <a:ext cx="16557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Ri+1 -&gt; Ri</a:t>
            </a:r>
          </a:p>
        </p:txBody>
      </p: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5761038" y="3118223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70" name="Text Box 85"/>
          <p:cNvSpPr txBox="1">
            <a:spLocks noChangeArrowheads="1"/>
          </p:cNvSpPr>
          <p:nvPr/>
        </p:nvSpPr>
        <p:spPr bwMode="auto">
          <a:xfrm>
            <a:off x="5726113" y="5621711"/>
            <a:ext cx="16192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M-&gt;MDR-&gt;C</a:t>
            </a:r>
          </a:p>
        </p:txBody>
      </p:sp>
      <p:sp>
        <p:nvSpPr>
          <p:cNvPr id="71" name="Text Box 75"/>
          <p:cNvSpPr txBox="1">
            <a:spLocks noChangeArrowheads="1"/>
          </p:cNvSpPr>
          <p:nvPr/>
        </p:nvSpPr>
        <p:spPr bwMode="auto">
          <a:xfrm>
            <a:off x="1511301" y="4334248"/>
            <a:ext cx="16922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操作数送暂存器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2" name="直接箭头连接符 2"/>
          <p:cNvCxnSpPr>
            <a:cxnSpLocks noChangeShapeType="1"/>
          </p:cNvCxnSpPr>
          <p:nvPr/>
        </p:nvCxnSpPr>
        <p:spPr bwMode="auto">
          <a:xfrm>
            <a:off x="1944688" y="3467473"/>
            <a:ext cx="287337" cy="91122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52"/>
          <p:cNvCxnSpPr>
            <a:cxnSpLocks noChangeShapeType="1"/>
          </p:cNvCxnSpPr>
          <p:nvPr/>
        </p:nvCxnSpPr>
        <p:spPr bwMode="auto">
          <a:xfrm flipH="1">
            <a:off x="2384425" y="3423023"/>
            <a:ext cx="1322388" cy="911225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55"/>
          <p:cNvCxnSpPr>
            <a:cxnSpLocks noChangeShapeType="1"/>
            <a:endCxn id="71" idx="0"/>
          </p:cNvCxnSpPr>
          <p:nvPr/>
        </p:nvCxnSpPr>
        <p:spPr bwMode="auto">
          <a:xfrm flipH="1">
            <a:off x="2357438" y="3405561"/>
            <a:ext cx="2971802" cy="928687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"/>
          <p:cNvCxnSpPr>
            <a:cxnSpLocks noChangeShapeType="1"/>
          </p:cNvCxnSpPr>
          <p:nvPr/>
        </p:nvCxnSpPr>
        <p:spPr bwMode="auto">
          <a:xfrm flipH="1" flipV="1">
            <a:off x="2878138" y="5127443"/>
            <a:ext cx="4178301" cy="49426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箭头连接符 9"/>
          <p:cNvCxnSpPr>
            <a:cxnSpLocks noChangeShapeType="1"/>
          </p:cNvCxnSpPr>
          <p:nvPr/>
        </p:nvCxnSpPr>
        <p:spPr bwMode="auto">
          <a:xfrm flipH="1" flipV="1">
            <a:off x="3097213" y="4961823"/>
            <a:ext cx="5830888" cy="659888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19339" y="737626"/>
            <a:ext cx="268100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源周期流程：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86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80" name="Group 83"/>
          <p:cNvGrpSpPr>
            <a:grpSpLocks/>
          </p:cNvGrpSpPr>
          <p:nvPr/>
        </p:nvGrpSpPr>
        <p:grpSpPr bwMode="auto">
          <a:xfrm>
            <a:off x="1673" y="2592882"/>
            <a:ext cx="9129713" cy="2952750"/>
            <a:chOff x="22" y="73"/>
            <a:chExt cx="5751" cy="1860"/>
          </a:xfrm>
        </p:grpSpPr>
        <p:sp>
          <p:nvSpPr>
            <p:cNvPr id="81" name="Line 5"/>
            <p:cNvSpPr>
              <a:spLocks noChangeShapeType="1"/>
            </p:cNvSpPr>
            <p:nvPr/>
          </p:nvSpPr>
          <p:spPr bwMode="auto">
            <a:xfrm>
              <a:off x="5284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auto">
            <a:xfrm>
              <a:off x="4730" y="49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PC-&gt;MAR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730" y="120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M-&gt;MDR-&gt;D</a:t>
              </a:r>
            </a:p>
          </p:txBody>
        </p:sp>
        <p:sp>
          <p:nvSpPr>
            <p:cNvPr id="84" name="Text Box 8"/>
            <p:cNvSpPr txBox="1">
              <a:spLocks noChangeArrowheads="1"/>
            </p:cNvSpPr>
            <p:nvPr/>
          </p:nvSpPr>
          <p:spPr bwMode="auto">
            <a:xfrm>
              <a:off x="4730" y="841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PC+1-&gt; PC</a:t>
              </a:r>
            </a:p>
          </p:txBody>
        </p:sp>
        <p:sp>
          <p:nvSpPr>
            <p:cNvPr id="85" name="Text Box 9"/>
            <p:cNvSpPr txBox="1">
              <a:spLocks noChangeArrowheads="1"/>
            </p:cNvSpPr>
            <p:nvPr/>
          </p:nvSpPr>
          <p:spPr bwMode="auto">
            <a:xfrm>
              <a:off x="4730" y="1570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D+Rj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-&gt;MAR</a:t>
              </a: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2835" y="73"/>
              <a:ext cx="0" cy="13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295" y="209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Text Box 15"/>
            <p:cNvSpPr txBox="1">
              <a:spLocks noChangeArrowheads="1"/>
            </p:cNvSpPr>
            <p:nvPr/>
          </p:nvSpPr>
          <p:spPr bwMode="auto">
            <a:xfrm>
              <a:off x="3606" y="49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-&gt;MAR</a:t>
              </a: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2472" y="49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-&gt;MAR</a:t>
              </a:r>
            </a:p>
          </p:txBody>
        </p:sp>
        <p:sp>
          <p:nvSpPr>
            <p:cNvPr id="90" name="Text Box 22"/>
            <p:cNvSpPr txBox="1">
              <a:spLocks noChangeArrowheads="1"/>
            </p:cNvSpPr>
            <p:nvPr/>
          </p:nvSpPr>
          <p:spPr bwMode="auto">
            <a:xfrm>
              <a:off x="2472" y="84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Rj+1 -&gt; Rj</a:t>
              </a:r>
            </a:p>
          </p:txBody>
        </p:sp>
        <p:sp>
          <p:nvSpPr>
            <p:cNvPr id="91" name="Text Box 24"/>
            <p:cNvSpPr txBox="1">
              <a:spLocks noChangeArrowheads="1"/>
            </p:cNvSpPr>
            <p:nvPr/>
          </p:nvSpPr>
          <p:spPr bwMode="auto">
            <a:xfrm>
              <a:off x="1338" y="494"/>
              <a:ext cx="1043" cy="233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Rj-1 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</a:t>
              </a:r>
            </a:p>
          </p:txBody>
        </p:sp>
        <p:sp>
          <p:nvSpPr>
            <p:cNvPr id="92" name="Text Box 27"/>
            <p:cNvSpPr txBox="1">
              <a:spLocks noChangeArrowheads="1"/>
            </p:cNvSpPr>
            <p:nvPr/>
          </p:nvSpPr>
          <p:spPr bwMode="auto">
            <a:xfrm>
              <a:off x="385" y="494"/>
              <a:ext cx="862" cy="233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-&gt;MAR</a:t>
              </a:r>
            </a:p>
          </p:txBody>
        </p:sp>
        <p:sp>
          <p:nvSpPr>
            <p:cNvPr id="93" name="Text Box 32"/>
            <p:cNvSpPr txBox="1">
              <a:spLocks noChangeArrowheads="1"/>
            </p:cNvSpPr>
            <p:nvPr/>
          </p:nvSpPr>
          <p:spPr bwMode="auto">
            <a:xfrm>
              <a:off x="22" y="470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DT0</a:t>
              </a: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22" y="833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DT1</a:t>
              </a:r>
            </a:p>
          </p:txBody>
        </p:sp>
        <p:sp>
          <p:nvSpPr>
            <p:cNvPr id="95" name="Text Box 34"/>
            <p:cNvSpPr txBox="1">
              <a:spLocks noChangeArrowheads="1"/>
            </p:cNvSpPr>
            <p:nvPr/>
          </p:nvSpPr>
          <p:spPr bwMode="auto">
            <a:xfrm>
              <a:off x="22" y="1242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DT2</a:t>
              </a:r>
            </a:p>
          </p:txBody>
        </p:sp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22" y="1615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DT3</a:t>
              </a:r>
            </a:p>
          </p:txBody>
        </p:sp>
        <p:sp>
          <p:nvSpPr>
            <p:cNvPr id="97" name="Line 37"/>
            <p:cNvSpPr>
              <a:spLocks noChangeShapeType="1"/>
            </p:cNvSpPr>
            <p:nvPr/>
          </p:nvSpPr>
          <p:spPr bwMode="auto">
            <a:xfrm>
              <a:off x="295" y="1932"/>
              <a:ext cx="4989" cy="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340" y="209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793" y="209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(R)</a:t>
              </a:r>
            </a:p>
          </p:txBody>
        </p: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1927" y="209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-(R)</a:t>
              </a: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3016" y="209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I/(R)+</a:t>
              </a:r>
            </a:p>
          </p:txBody>
        </p: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4195" y="209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@(R)+</a:t>
              </a:r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5261" y="209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X(R)</a:t>
              </a:r>
            </a:p>
          </p:txBody>
        </p:sp>
        <p:sp>
          <p:nvSpPr>
            <p:cNvPr id="104" name="Text Box 45"/>
            <p:cNvSpPr txBox="1">
              <a:spLocks noChangeArrowheads="1"/>
            </p:cNvSpPr>
            <p:nvPr/>
          </p:nvSpPr>
          <p:spPr bwMode="auto">
            <a:xfrm>
              <a:off x="1973" y="542"/>
              <a:ext cx="36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 eaLnBrk="1" hangingPunct="1"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05" name="Text Box 48"/>
            <p:cNvSpPr txBox="1">
              <a:spLocks noChangeArrowheads="1"/>
            </p:cNvSpPr>
            <p:nvPr/>
          </p:nvSpPr>
          <p:spPr bwMode="auto">
            <a:xfrm>
              <a:off x="3606" y="844"/>
              <a:ext cx="1043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Rj+1 -&gt; Rj</a:t>
              </a: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3493" y="1240"/>
              <a:ext cx="1179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M-&gt;MDR-&gt;MAR</a:t>
              </a:r>
            </a:p>
          </p:txBody>
        </p:sp>
        <p:sp>
          <p:nvSpPr>
            <p:cNvPr id="109" name="Line 53"/>
            <p:cNvSpPr>
              <a:spLocks noChangeShapeType="1"/>
            </p:cNvSpPr>
            <p:nvPr/>
          </p:nvSpPr>
          <p:spPr bwMode="auto">
            <a:xfrm>
              <a:off x="1837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51"/>
            <p:cNvSpPr>
              <a:spLocks noChangeShapeType="1"/>
            </p:cNvSpPr>
            <p:nvPr/>
          </p:nvSpPr>
          <p:spPr bwMode="auto">
            <a:xfrm>
              <a:off x="4150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54"/>
            <p:cNvSpPr>
              <a:spLocks noChangeShapeType="1"/>
            </p:cNvSpPr>
            <p:nvPr/>
          </p:nvSpPr>
          <p:spPr bwMode="auto">
            <a:xfrm>
              <a:off x="839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52"/>
            <p:cNvSpPr>
              <a:spLocks noChangeShapeType="1"/>
            </p:cNvSpPr>
            <p:nvPr/>
          </p:nvSpPr>
          <p:spPr bwMode="auto">
            <a:xfrm>
              <a:off x="2971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55"/>
            <p:cNvSpPr>
              <a:spLocks noChangeShapeType="1"/>
            </p:cNvSpPr>
            <p:nvPr/>
          </p:nvSpPr>
          <p:spPr bwMode="auto">
            <a:xfrm>
              <a:off x="295" y="209"/>
              <a:ext cx="0" cy="17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2" name="Text Box 82"/>
          <p:cNvSpPr txBox="1">
            <a:spLocks noChangeArrowheads="1"/>
          </p:cNvSpPr>
          <p:nvPr/>
        </p:nvSpPr>
        <p:spPr bwMode="auto">
          <a:xfrm>
            <a:off x="79375" y="934940"/>
            <a:ext cx="5716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传送指令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周期指令流程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Line 12"/>
          <p:cNvSpPr>
            <a:spLocks noChangeShapeType="1"/>
          </p:cNvSpPr>
          <p:nvPr/>
        </p:nvSpPr>
        <p:spPr bwMode="auto">
          <a:xfrm>
            <a:off x="4496131" y="5547312"/>
            <a:ext cx="0" cy="2174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39"/>
          <p:cNvSpPr txBox="1">
            <a:spLocks noChangeArrowheads="1"/>
          </p:cNvSpPr>
          <p:nvPr/>
        </p:nvSpPr>
        <p:spPr bwMode="auto">
          <a:xfrm>
            <a:off x="2219850" y="1474062"/>
            <a:ext cx="6295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传送类指令目的周期只需要根据寻址方式得到目的地址送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2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12" name="Text Box 82"/>
          <p:cNvSpPr txBox="1">
            <a:spLocks noChangeArrowheads="1"/>
          </p:cNvSpPr>
          <p:nvPr/>
        </p:nvSpPr>
        <p:spPr bwMode="auto">
          <a:xfrm>
            <a:off x="79375" y="934940"/>
            <a:ext cx="5716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传送指令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执行周期指令流程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56"/>
          <p:cNvSpPr>
            <a:spLocks noChangeShapeType="1"/>
          </p:cNvSpPr>
          <p:nvPr/>
        </p:nvSpPr>
        <p:spPr bwMode="auto">
          <a:xfrm>
            <a:off x="7335744" y="2100457"/>
            <a:ext cx="0" cy="22304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6686457" y="2819594"/>
            <a:ext cx="144145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 -&gt; MDR</a:t>
            </a: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6686457" y="3538732"/>
            <a:ext cx="144145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MDR -&gt; M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4886232" y="2819594"/>
            <a:ext cx="144145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C -&gt; Rj</a:t>
            </a:r>
          </a:p>
        </p:txBody>
      </p:sp>
      <p:sp>
        <p:nvSpPr>
          <p:cNvPr id="49" name="Line 67"/>
          <p:cNvSpPr>
            <a:spLocks noChangeShapeType="1"/>
          </p:cNvSpPr>
          <p:nvPr/>
        </p:nvSpPr>
        <p:spPr bwMode="auto">
          <a:xfrm>
            <a:off x="5535519" y="2098869"/>
            <a:ext cx="0" cy="22304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1285782" y="2098869"/>
            <a:ext cx="1441450" cy="2230438"/>
            <a:chOff x="793" y="2250"/>
            <a:chExt cx="908" cy="1405"/>
          </a:xfrm>
          <a:solidFill>
            <a:schemeClr val="bg2"/>
          </a:solidFill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793" y="2704"/>
              <a:ext cx="908" cy="233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-&gt; </a:t>
              </a: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69"/>
            <p:cNvSpPr>
              <a:spLocks noChangeShapeType="1"/>
            </p:cNvSpPr>
            <p:nvPr/>
          </p:nvSpPr>
          <p:spPr bwMode="auto">
            <a:xfrm>
              <a:off x="1202" y="2250"/>
              <a:ext cx="0" cy="1405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Line 70"/>
          <p:cNvSpPr>
            <a:spLocks noChangeShapeType="1"/>
          </p:cNvSpPr>
          <p:nvPr/>
        </p:nvSpPr>
        <p:spPr bwMode="auto">
          <a:xfrm>
            <a:off x="1935069" y="4330894"/>
            <a:ext cx="5400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86"/>
          <p:cNvGrpSpPr>
            <a:grpSpLocks/>
          </p:cNvGrpSpPr>
          <p:nvPr/>
        </p:nvGrpSpPr>
        <p:grpSpPr bwMode="auto">
          <a:xfrm>
            <a:off x="3086007" y="2100457"/>
            <a:ext cx="1441450" cy="2230437"/>
            <a:chOff x="1927" y="2251"/>
            <a:chExt cx="908" cy="1405"/>
          </a:xfrm>
        </p:grpSpPr>
        <p:sp>
          <p:nvSpPr>
            <p:cNvPr id="55" name="Text Box 64"/>
            <p:cNvSpPr txBox="1">
              <a:spLocks noChangeArrowheads="1"/>
            </p:cNvSpPr>
            <p:nvPr/>
          </p:nvSpPr>
          <p:spPr bwMode="auto">
            <a:xfrm>
              <a:off x="1927" y="2704"/>
              <a:ext cx="908" cy="233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-&gt; MDR</a:t>
              </a:r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2336" y="2251"/>
              <a:ext cx="0" cy="140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71"/>
            <p:cNvSpPr txBox="1">
              <a:spLocks noChangeArrowheads="1"/>
            </p:cNvSpPr>
            <p:nvPr/>
          </p:nvSpPr>
          <p:spPr bwMode="auto">
            <a:xfrm>
              <a:off x="1927" y="3157"/>
              <a:ext cx="908" cy="233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MDR -&gt; M</a:t>
              </a:r>
            </a:p>
          </p:txBody>
        </p:sp>
      </p:grpSp>
      <p:grpSp>
        <p:nvGrpSpPr>
          <p:cNvPr id="58" name="Group 84"/>
          <p:cNvGrpSpPr>
            <a:grpSpLocks/>
          </p:cNvGrpSpPr>
          <p:nvPr/>
        </p:nvGrpSpPr>
        <p:grpSpPr bwMode="auto">
          <a:xfrm>
            <a:off x="1935069" y="1595630"/>
            <a:ext cx="6192838" cy="939799"/>
            <a:chOff x="1202" y="1933"/>
            <a:chExt cx="3901" cy="592"/>
          </a:xfrm>
        </p:grpSpPr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2835" y="1933"/>
              <a:ext cx="0" cy="3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1247" y="2292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2336" y="2292"/>
              <a:ext cx="6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515" y="2292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604" y="2292"/>
              <a:ext cx="4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1202" y="2250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2637" y="2325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3523" y="2325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4628" y="2317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4921" y="2317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9" name="Line 76"/>
          <p:cNvSpPr>
            <a:spLocks noChangeShapeType="1"/>
          </p:cNvSpPr>
          <p:nvPr/>
        </p:nvSpPr>
        <p:spPr bwMode="auto">
          <a:xfrm>
            <a:off x="4527457" y="4330894"/>
            <a:ext cx="0" cy="2873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77"/>
          <p:cNvSpPr txBox="1">
            <a:spLocks noChangeArrowheads="1"/>
          </p:cNvSpPr>
          <p:nvPr/>
        </p:nvSpPr>
        <p:spPr bwMode="auto">
          <a:xfrm>
            <a:off x="3519394" y="4613469"/>
            <a:ext cx="201771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PC -&gt; MAR</a:t>
            </a:r>
          </a:p>
        </p:txBody>
      </p:sp>
      <p:sp>
        <p:nvSpPr>
          <p:cNvPr id="71" name="Line 78"/>
          <p:cNvSpPr>
            <a:spLocks noChangeShapeType="1"/>
          </p:cNvSpPr>
          <p:nvPr/>
        </p:nvSpPr>
        <p:spPr bwMode="auto">
          <a:xfrm>
            <a:off x="4527456" y="4986907"/>
            <a:ext cx="793" cy="39191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79"/>
          <p:cNvSpPr txBox="1">
            <a:spLocks noChangeArrowheads="1"/>
          </p:cNvSpPr>
          <p:nvPr/>
        </p:nvSpPr>
        <p:spPr bwMode="auto">
          <a:xfrm>
            <a:off x="484466" y="2833228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</a:p>
        </p:txBody>
      </p:sp>
      <p:sp>
        <p:nvSpPr>
          <p:cNvPr id="73" name="Text Box 80"/>
          <p:cNvSpPr txBox="1">
            <a:spLocks noChangeArrowheads="1"/>
          </p:cNvSpPr>
          <p:nvPr/>
        </p:nvSpPr>
        <p:spPr bwMode="auto">
          <a:xfrm>
            <a:off x="484466" y="3571416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</a:p>
        </p:txBody>
      </p:sp>
      <p:sp>
        <p:nvSpPr>
          <p:cNvPr id="74" name="Text Box 81"/>
          <p:cNvSpPr txBox="1">
            <a:spLocks noChangeArrowheads="1"/>
          </p:cNvSpPr>
          <p:nvPr/>
        </p:nvSpPr>
        <p:spPr bwMode="auto">
          <a:xfrm>
            <a:off x="484466" y="4633453"/>
            <a:ext cx="792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</a:p>
        </p:txBody>
      </p:sp>
      <p:sp>
        <p:nvSpPr>
          <p:cNvPr id="42" name="线形标注 3 41"/>
          <p:cNvSpPr/>
          <p:nvPr/>
        </p:nvSpPr>
        <p:spPr>
          <a:xfrm>
            <a:off x="6257888" y="5081620"/>
            <a:ext cx="1077856" cy="594408"/>
          </a:xfrm>
          <a:prstGeom prst="borderCallout3">
            <a:avLst>
              <a:gd name="adj1" fmla="val -2954"/>
              <a:gd name="adj2" fmla="val 40905"/>
              <a:gd name="adj3" fmla="val -27859"/>
              <a:gd name="adj4" fmla="val -6865"/>
              <a:gd name="adj5" fmla="val -41142"/>
              <a:gd name="adj6" fmla="val -44022"/>
              <a:gd name="adj7" fmla="val -35534"/>
              <a:gd name="adj8" fmla="val -565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16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准备下一指令地址</a:t>
            </a:r>
            <a:endParaRPr lang="en-US" altLang="zh-CN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4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81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2" name="灯片编号占位符 3"/>
          <p:cNvSpPr txBox="1">
            <a:spLocks/>
          </p:cNvSpPr>
          <p:nvPr/>
        </p:nvSpPr>
        <p:spPr>
          <a:xfrm>
            <a:off x="7204075" y="6130925"/>
            <a:ext cx="19050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CB04F5-21C6-4C28-A830-DC598B027BFF}" type="slidenum">
              <a:rPr kumimoji="0" lang="en-US" altLang="zh-CN" sz="2000" smtClean="0">
                <a:latin typeface="楷体" panose="02010609060101010101" pitchFamily="49" charset="-122"/>
                <a:ea typeface="楷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20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7" name="Text Box 60"/>
          <p:cNvSpPr txBox="1">
            <a:spLocks noChangeArrowheads="1"/>
          </p:cNvSpPr>
          <p:nvPr/>
        </p:nvSpPr>
        <p:spPr bwMode="auto">
          <a:xfrm>
            <a:off x="239712" y="904964"/>
            <a:ext cx="6645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例，写出指令流程：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 R0, R1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19"/>
          <p:cNvSpPr txBox="1">
            <a:spLocks noChangeArrowheads="1"/>
          </p:cNvSpPr>
          <p:nvPr/>
        </p:nvSpPr>
        <p:spPr bwMode="auto">
          <a:xfrm>
            <a:off x="408075" y="1708613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64" name="Group 23"/>
          <p:cNvGrpSpPr>
            <a:grpSpLocks/>
          </p:cNvGrpSpPr>
          <p:nvPr/>
        </p:nvGrpSpPr>
        <p:grpSpPr bwMode="auto">
          <a:xfrm>
            <a:off x="1474875" y="1784814"/>
            <a:ext cx="3200400" cy="436563"/>
            <a:chOff x="960" y="480"/>
            <a:chExt cx="2016" cy="275"/>
          </a:xfrm>
        </p:grpSpPr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Text Box 80"/>
          <p:cNvSpPr txBox="1">
            <a:spLocks noChangeArrowheads="1"/>
          </p:cNvSpPr>
          <p:nvPr/>
        </p:nvSpPr>
        <p:spPr bwMode="auto">
          <a:xfrm>
            <a:off x="408075" y="2367518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68" name="Group 84"/>
          <p:cNvGrpSpPr>
            <a:grpSpLocks/>
          </p:cNvGrpSpPr>
          <p:nvPr/>
        </p:nvGrpSpPr>
        <p:grpSpPr bwMode="auto">
          <a:xfrm>
            <a:off x="1474875" y="2443721"/>
            <a:ext cx="3200400" cy="436563"/>
            <a:chOff x="2784" y="1440"/>
            <a:chExt cx="2016" cy="275"/>
          </a:xfrm>
        </p:grpSpPr>
        <p:sp>
          <p:nvSpPr>
            <p:cNvPr id="69" name="Text Box 82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R1    R0</a:t>
              </a:r>
            </a:p>
          </p:txBody>
        </p:sp>
        <p:sp>
          <p:nvSpPr>
            <p:cNvPr id="70" name="Line 83"/>
            <p:cNvSpPr>
              <a:spLocks noChangeShapeType="1"/>
            </p:cNvSpPr>
            <p:nvPr/>
          </p:nvSpPr>
          <p:spPr bwMode="auto">
            <a:xfrm>
              <a:off x="3168" y="158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1" name="Group 88"/>
          <p:cNvGrpSpPr>
            <a:grpSpLocks/>
          </p:cNvGrpSpPr>
          <p:nvPr/>
        </p:nvGrpSpPr>
        <p:grpSpPr bwMode="auto">
          <a:xfrm>
            <a:off x="1474875" y="3169861"/>
            <a:ext cx="3200400" cy="436563"/>
            <a:chOff x="3360" y="1680"/>
            <a:chExt cx="2016" cy="275"/>
          </a:xfrm>
        </p:grpSpPr>
        <p:sp>
          <p:nvSpPr>
            <p:cNvPr id="72" name="Text Box 8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    MAR</a:t>
              </a:r>
            </a:p>
          </p:txBody>
        </p:sp>
        <p:sp>
          <p:nvSpPr>
            <p:cNvPr id="73" name="Line 87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4" name="Text Box 89"/>
          <p:cNvSpPr txBox="1">
            <a:spLocks noChangeArrowheads="1"/>
          </p:cNvSpPr>
          <p:nvPr/>
        </p:nvSpPr>
        <p:spPr bwMode="auto">
          <a:xfrm>
            <a:off x="408075" y="3093658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75" name="Group 136"/>
          <p:cNvGrpSpPr>
            <a:grpSpLocks/>
          </p:cNvGrpSpPr>
          <p:nvPr/>
        </p:nvGrpSpPr>
        <p:grpSpPr bwMode="auto">
          <a:xfrm>
            <a:off x="3303675" y="1784814"/>
            <a:ext cx="3200400" cy="436563"/>
            <a:chOff x="960" y="768"/>
            <a:chExt cx="2016" cy="275"/>
          </a:xfrm>
        </p:grpSpPr>
        <p:sp>
          <p:nvSpPr>
            <p:cNvPr id="76" name="Text Box 137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77" name="Line 138"/>
            <p:cNvSpPr>
              <a:spLocks noChangeShapeType="1"/>
            </p:cNvSpPr>
            <p:nvPr/>
          </p:nvSpPr>
          <p:spPr bwMode="auto">
            <a:xfrm>
              <a:off x="1481" y="90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44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7" grpId="0" autoUpdateAnimBg="0"/>
      <p:bldP spid="7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81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42" name="灯片编号占位符 3"/>
          <p:cNvSpPr txBox="1">
            <a:spLocks/>
          </p:cNvSpPr>
          <p:nvPr/>
        </p:nvSpPr>
        <p:spPr>
          <a:xfrm>
            <a:off x="7204075" y="6130925"/>
            <a:ext cx="1905000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CB04F5-21C6-4C28-A830-DC598B027BFF}" type="slidenum">
              <a:rPr kumimoji="0" lang="en-US" altLang="zh-CN" sz="2000" smtClean="0">
                <a:latin typeface="楷体" panose="02010609060101010101" pitchFamily="49" charset="-122"/>
                <a:ea typeface="楷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200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Text Box 13"/>
          <p:cNvSpPr txBox="1">
            <a:spLocks noChangeArrowheads="1"/>
          </p:cNvSpPr>
          <p:nvPr/>
        </p:nvSpPr>
        <p:spPr bwMode="auto">
          <a:xfrm>
            <a:off x="3783013" y="2107169"/>
            <a:ext cx="1868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</a:p>
        </p:txBody>
      </p:sp>
      <p:sp>
        <p:nvSpPr>
          <p:cNvPr id="229" name="Text Box 24"/>
          <p:cNvSpPr txBox="1">
            <a:spLocks noChangeArrowheads="1"/>
          </p:cNvSpPr>
          <p:nvPr/>
        </p:nvSpPr>
        <p:spPr bwMode="auto">
          <a:xfrm>
            <a:off x="5893059" y="2741708"/>
            <a:ext cx="2971800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取源操作数，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暂存于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30" name="Group 28"/>
          <p:cNvGrpSpPr>
            <a:grpSpLocks/>
          </p:cNvGrpSpPr>
          <p:nvPr/>
        </p:nvGrpSpPr>
        <p:grpSpPr bwMode="auto">
          <a:xfrm>
            <a:off x="1268413" y="3173970"/>
            <a:ext cx="3200400" cy="436563"/>
            <a:chOff x="960" y="768"/>
            <a:chExt cx="2016" cy="275"/>
          </a:xfrm>
        </p:grpSpPr>
        <p:sp>
          <p:nvSpPr>
            <p:cNvPr id="231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232" name="Line 30"/>
            <p:cNvSpPr>
              <a:spLocks noChangeShapeType="1"/>
            </p:cNvSpPr>
            <p:nvPr/>
          </p:nvSpPr>
          <p:spPr bwMode="auto">
            <a:xfrm>
              <a:off x="1472" y="9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33" name="Text Box 31"/>
          <p:cNvSpPr txBox="1">
            <a:spLocks noChangeArrowheads="1"/>
          </p:cNvSpPr>
          <p:nvPr/>
        </p:nvSpPr>
        <p:spPr bwMode="auto">
          <a:xfrm>
            <a:off x="201613" y="21833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34" name="Group 32"/>
          <p:cNvGrpSpPr>
            <a:grpSpLocks/>
          </p:cNvGrpSpPr>
          <p:nvPr/>
        </p:nvGrpSpPr>
        <p:grpSpPr bwMode="auto">
          <a:xfrm>
            <a:off x="1268413" y="2259572"/>
            <a:ext cx="3200400" cy="436563"/>
            <a:chOff x="2784" y="1440"/>
            <a:chExt cx="2016" cy="275"/>
          </a:xfrm>
        </p:grpSpPr>
        <p:sp>
          <p:nvSpPr>
            <p:cNvPr id="235" name="Text Box 33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PC    MAR</a:t>
              </a:r>
            </a:p>
          </p:txBody>
        </p:sp>
        <p:sp>
          <p:nvSpPr>
            <p:cNvPr id="236" name="Line 34"/>
            <p:cNvSpPr>
              <a:spLocks noChangeShapeType="1"/>
            </p:cNvSpPr>
            <p:nvPr/>
          </p:nvSpPr>
          <p:spPr bwMode="auto">
            <a:xfrm>
              <a:off x="3144" y="156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38" name="Group 36"/>
          <p:cNvGrpSpPr>
            <a:grpSpLocks/>
          </p:cNvGrpSpPr>
          <p:nvPr/>
        </p:nvGrpSpPr>
        <p:grpSpPr bwMode="auto">
          <a:xfrm>
            <a:off x="1268413" y="2716774"/>
            <a:ext cx="3200400" cy="436563"/>
            <a:chOff x="1392" y="2880"/>
            <a:chExt cx="2016" cy="275"/>
          </a:xfrm>
        </p:grpSpPr>
        <p:sp>
          <p:nvSpPr>
            <p:cNvPr id="239" name="Text Box 3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MDR    C</a:t>
              </a:r>
            </a:p>
          </p:txBody>
        </p:sp>
        <p:sp>
          <p:nvSpPr>
            <p:cNvPr id="240" name="Line 38"/>
            <p:cNvSpPr>
              <a:spLocks noChangeShapeType="1"/>
            </p:cNvSpPr>
            <p:nvPr/>
          </p:nvSpPr>
          <p:spPr bwMode="auto">
            <a:xfrm>
              <a:off x="1632" y="3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1" name="Line 39"/>
            <p:cNvSpPr>
              <a:spLocks noChangeShapeType="1"/>
            </p:cNvSpPr>
            <p:nvPr/>
          </p:nvSpPr>
          <p:spPr bwMode="auto">
            <a:xfrm>
              <a:off x="2424" y="301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2" name="Line 40"/>
          <p:cNvSpPr>
            <a:spLocks noChangeShapeType="1"/>
          </p:cNvSpPr>
          <p:nvPr/>
        </p:nvSpPr>
        <p:spPr bwMode="auto">
          <a:xfrm flipV="1">
            <a:off x="3783013" y="2564368"/>
            <a:ext cx="533400" cy="3062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" name="Text Box 41"/>
          <p:cNvSpPr txBox="1">
            <a:spLocks noChangeArrowheads="1"/>
          </p:cNvSpPr>
          <p:nvPr/>
        </p:nvSpPr>
        <p:spPr bwMode="auto">
          <a:xfrm>
            <a:off x="201613" y="44693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DT0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44" name="Group 99"/>
          <p:cNvGrpSpPr>
            <a:grpSpLocks/>
          </p:cNvGrpSpPr>
          <p:nvPr/>
        </p:nvGrpSpPr>
        <p:grpSpPr bwMode="auto">
          <a:xfrm>
            <a:off x="1268413" y="5083461"/>
            <a:ext cx="3200400" cy="436563"/>
            <a:chOff x="4320" y="2016"/>
            <a:chExt cx="2016" cy="275"/>
          </a:xfrm>
        </p:grpSpPr>
        <p:sp>
          <p:nvSpPr>
            <p:cNvPr id="245" name="Text Box 43"/>
            <p:cNvSpPr txBox="1">
              <a:spLocks noChangeArrowheads="1"/>
            </p:cNvSpPr>
            <p:nvPr/>
          </p:nvSpPr>
          <p:spPr bwMode="auto">
            <a:xfrm>
              <a:off x="4320" y="2016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    MDR</a:t>
              </a:r>
            </a:p>
          </p:txBody>
        </p:sp>
        <p:sp>
          <p:nvSpPr>
            <p:cNvPr id="246" name="Line 44"/>
            <p:cNvSpPr>
              <a:spLocks noChangeShapeType="1"/>
            </p:cNvSpPr>
            <p:nvPr/>
          </p:nvSpPr>
          <p:spPr bwMode="auto">
            <a:xfrm>
              <a:off x="4576" y="214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7" name="Line 45"/>
          <p:cNvSpPr>
            <a:spLocks noChangeShapeType="1"/>
          </p:cNvSpPr>
          <p:nvPr/>
        </p:nvSpPr>
        <p:spPr bwMode="auto">
          <a:xfrm flipV="1">
            <a:off x="3820421" y="3977534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8" name="Text Box 46"/>
          <p:cNvSpPr txBox="1">
            <a:spLocks noChangeArrowheads="1"/>
          </p:cNvSpPr>
          <p:nvPr/>
        </p:nvSpPr>
        <p:spPr bwMode="auto">
          <a:xfrm>
            <a:off x="3898900" y="34997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源操作数</a:t>
            </a:r>
          </a:p>
        </p:txBody>
      </p:sp>
      <p:sp>
        <p:nvSpPr>
          <p:cNvPr id="249" name="Text Box 47"/>
          <p:cNvSpPr txBox="1">
            <a:spLocks noChangeArrowheads="1"/>
          </p:cNvSpPr>
          <p:nvPr/>
        </p:nvSpPr>
        <p:spPr bwMode="auto">
          <a:xfrm>
            <a:off x="201613" y="500725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50" name="Group 71"/>
          <p:cNvGrpSpPr>
            <a:grpSpLocks/>
          </p:cNvGrpSpPr>
          <p:nvPr/>
        </p:nvGrpSpPr>
        <p:grpSpPr bwMode="auto">
          <a:xfrm>
            <a:off x="1254966" y="3631171"/>
            <a:ext cx="3200400" cy="436563"/>
            <a:chOff x="3456" y="1296"/>
            <a:chExt cx="2016" cy="275"/>
          </a:xfrm>
        </p:grpSpPr>
        <p:sp>
          <p:nvSpPr>
            <p:cNvPr id="251" name="Text Box 49"/>
            <p:cNvSpPr txBox="1">
              <a:spLocks noChangeArrowheads="1"/>
            </p:cNvSpPr>
            <p:nvPr/>
          </p:nvSpPr>
          <p:spPr bwMode="auto">
            <a:xfrm>
              <a:off x="3456" y="1296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C+R1    MAR</a:t>
              </a:r>
            </a:p>
          </p:txBody>
        </p:sp>
        <p:sp>
          <p:nvSpPr>
            <p:cNvPr id="252" name="Line 50"/>
            <p:cNvSpPr>
              <a:spLocks noChangeShapeType="1"/>
            </p:cNvSpPr>
            <p:nvPr/>
          </p:nvSpPr>
          <p:spPr bwMode="auto">
            <a:xfrm>
              <a:off x="4024" y="144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53" name="Text Box 51"/>
          <p:cNvSpPr txBox="1">
            <a:spLocks noChangeArrowheads="1"/>
          </p:cNvSpPr>
          <p:nvPr/>
        </p:nvSpPr>
        <p:spPr bwMode="auto">
          <a:xfrm>
            <a:off x="201613" y="546445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54" name="Group 52"/>
          <p:cNvGrpSpPr>
            <a:grpSpLocks/>
          </p:cNvGrpSpPr>
          <p:nvPr/>
        </p:nvGrpSpPr>
        <p:grpSpPr bwMode="auto">
          <a:xfrm>
            <a:off x="1268413" y="5540663"/>
            <a:ext cx="3200400" cy="436563"/>
            <a:chOff x="2640" y="3456"/>
            <a:chExt cx="2016" cy="275"/>
          </a:xfrm>
        </p:grpSpPr>
        <p:sp>
          <p:nvSpPr>
            <p:cNvPr id="255" name="Text Box 5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MDR    M</a:t>
              </a:r>
            </a:p>
          </p:txBody>
        </p:sp>
        <p:sp>
          <p:nvSpPr>
            <p:cNvPr id="256" name="Line 54"/>
            <p:cNvSpPr>
              <a:spLocks noChangeShapeType="1"/>
            </p:cNvSpPr>
            <p:nvPr/>
          </p:nvSpPr>
          <p:spPr bwMode="auto">
            <a:xfrm>
              <a:off x="3128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57" name="Group 56"/>
          <p:cNvGrpSpPr>
            <a:grpSpLocks/>
          </p:cNvGrpSpPr>
          <p:nvPr/>
        </p:nvGrpSpPr>
        <p:grpSpPr bwMode="auto">
          <a:xfrm>
            <a:off x="1268413" y="6033799"/>
            <a:ext cx="3200400" cy="436563"/>
            <a:chOff x="3360" y="1680"/>
            <a:chExt cx="2016" cy="275"/>
          </a:xfrm>
        </p:grpSpPr>
        <p:sp>
          <p:nvSpPr>
            <p:cNvPr id="258" name="Text Box 5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PC    MAR</a:t>
              </a:r>
            </a:p>
          </p:txBody>
        </p:sp>
        <p:sp>
          <p:nvSpPr>
            <p:cNvPr id="259" name="Line 5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0" name="Group 4"/>
          <p:cNvGrpSpPr>
            <a:grpSpLocks/>
          </p:cNvGrpSpPr>
          <p:nvPr/>
        </p:nvGrpSpPr>
        <p:grpSpPr bwMode="auto">
          <a:xfrm>
            <a:off x="3316288" y="1646888"/>
            <a:ext cx="3200400" cy="436563"/>
            <a:chOff x="960" y="768"/>
            <a:chExt cx="2016" cy="275"/>
          </a:xfrm>
        </p:grpSpPr>
        <p:sp>
          <p:nvSpPr>
            <p:cNvPr id="261" name="Text Box 5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262" name="Line 6"/>
            <p:cNvSpPr>
              <a:spLocks noChangeShapeType="1"/>
            </p:cNvSpPr>
            <p:nvPr/>
          </p:nvSpPr>
          <p:spPr bwMode="auto">
            <a:xfrm>
              <a:off x="1456" y="90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63" name="Text Box 61"/>
          <p:cNvSpPr txBox="1">
            <a:spLocks noChangeArrowheads="1"/>
          </p:cNvSpPr>
          <p:nvPr/>
        </p:nvSpPr>
        <p:spPr bwMode="auto">
          <a:xfrm>
            <a:off x="250825" y="157545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64" name="Group 62"/>
          <p:cNvGrpSpPr>
            <a:grpSpLocks/>
          </p:cNvGrpSpPr>
          <p:nvPr/>
        </p:nvGrpSpPr>
        <p:grpSpPr bwMode="auto">
          <a:xfrm>
            <a:off x="1331913" y="1648476"/>
            <a:ext cx="3200400" cy="436563"/>
            <a:chOff x="960" y="480"/>
            <a:chExt cx="2016" cy="275"/>
          </a:xfrm>
        </p:grpSpPr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IR,</a:t>
              </a:r>
            </a:p>
          </p:txBody>
        </p:sp>
        <p:sp>
          <p:nvSpPr>
            <p:cNvPr id="266" name="Line 64"/>
            <p:cNvSpPr>
              <a:spLocks noChangeShapeType="1"/>
            </p:cNvSpPr>
            <p:nvPr/>
          </p:nvSpPr>
          <p:spPr bwMode="auto">
            <a:xfrm>
              <a:off x="1216" y="6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67" name="Group 72"/>
          <p:cNvGrpSpPr>
            <a:grpSpLocks/>
          </p:cNvGrpSpPr>
          <p:nvPr/>
        </p:nvGrpSpPr>
        <p:grpSpPr bwMode="auto">
          <a:xfrm>
            <a:off x="1268413" y="4088374"/>
            <a:ext cx="2971078" cy="436563"/>
            <a:chOff x="1392" y="2880"/>
            <a:chExt cx="2016" cy="275"/>
          </a:xfrm>
        </p:grpSpPr>
        <p:sp>
          <p:nvSpPr>
            <p:cNvPr id="268" name="Text Box 7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MDR    C</a:t>
              </a:r>
            </a:p>
          </p:txBody>
        </p:sp>
        <p:sp>
          <p:nvSpPr>
            <p:cNvPr id="269" name="Line 74"/>
            <p:cNvSpPr>
              <a:spLocks noChangeShapeType="1"/>
            </p:cNvSpPr>
            <p:nvPr/>
          </p:nvSpPr>
          <p:spPr bwMode="auto">
            <a:xfrm>
              <a:off x="1648" y="301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0" name="Line 75"/>
            <p:cNvSpPr>
              <a:spLocks noChangeShapeType="1"/>
            </p:cNvSpPr>
            <p:nvPr/>
          </p:nvSpPr>
          <p:spPr bwMode="auto">
            <a:xfrm>
              <a:off x="2448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1" name="Text Box 76"/>
          <p:cNvSpPr txBox="1">
            <a:spLocks noChangeArrowheads="1"/>
          </p:cNvSpPr>
          <p:nvPr/>
        </p:nvSpPr>
        <p:spPr bwMode="auto">
          <a:xfrm>
            <a:off x="201613" y="26405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72" name="Text Box 77"/>
          <p:cNvSpPr txBox="1">
            <a:spLocks noChangeArrowheads="1"/>
          </p:cNvSpPr>
          <p:nvPr/>
        </p:nvSpPr>
        <p:spPr bwMode="auto">
          <a:xfrm>
            <a:off x="201613" y="30977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73" name="Text Box 78"/>
          <p:cNvSpPr txBox="1">
            <a:spLocks noChangeArrowheads="1"/>
          </p:cNvSpPr>
          <p:nvPr/>
        </p:nvSpPr>
        <p:spPr bwMode="auto">
          <a:xfrm>
            <a:off x="201613" y="35549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74" name="Text Box 79"/>
          <p:cNvSpPr txBox="1">
            <a:spLocks noChangeArrowheads="1"/>
          </p:cNvSpPr>
          <p:nvPr/>
        </p:nvSpPr>
        <p:spPr bwMode="auto">
          <a:xfrm>
            <a:off x="201613" y="401216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ST4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75" name="Group 80"/>
          <p:cNvGrpSpPr>
            <a:grpSpLocks/>
          </p:cNvGrpSpPr>
          <p:nvPr/>
        </p:nvGrpSpPr>
        <p:grpSpPr bwMode="auto">
          <a:xfrm>
            <a:off x="1268413" y="4545572"/>
            <a:ext cx="3200400" cy="436563"/>
            <a:chOff x="2784" y="1440"/>
            <a:chExt cx="2016" cy="275"/>
          </a:xfrm>
        </p:grpSpPr>
        <p:sp>
          <p:nvSpPr>
            <p:cNvPr id="276" name="Text Box 81"/>
            <p:cNvSpPr txBox="1">
              <a:spLocks noChangeArrowheads="1"/>
            </p:cNvSpPr>
            <p:nvPr/>
          </p:nvSpPr>
          <p:spPr bwMode="auto">
            <a:xfrm>
              <a:off x="2784" y="144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R0    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277" name="Line 82"/>
            <p:cNvSpPr>
              <a:spLocks noChangeShapeType="1"/>
            </p:cNvSpPr>
            <p:nvPr/>
          </p:nvSpPr>
          <p:spPr bwMode="auto">
            <a:xfrm>
              <a:off x="3136" y="156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4" name="AutoShape 100"/>
          <p:cNvSpPr>
            <a:spLocks/>
          </p:cNvSpPr>
          <p:nvPr/>
        </p:nvSpPr>
        <p:spPr bwMode="auto">
          <a:xfrm>
            <a:off x="5459413" y="2335769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7" name="Text Box 60"/>
          <p:cNvSpPr txBox="1">
            <a:spLocks noChangeArrowheads="1"/>
          </p:cNvSpPr>
          <p:nvPr/>
        </p:nvSpPr>
        <p:spPr bwMode="auto">
          <a:xfrm>
            <a:off x="239712" y="904964"/>
            <a:ext cx="66451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例，写出指令流程：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 (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),X(R1)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206096" y="5912691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7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build="p" autoUpdateAnimBg="0" advAuto="0"/>
      <p:bldP spid="229" grpId="0" build="p" autoUpdateAnimBg="0"/>
      <p:bldP spid="233" grpId="0" autoUpdateAnimBg="0"/>
      <p:bldP spid="242" grpId="0" animBg="1"/>
      <p:bldP spid="243" grpId="0" autoUpdateAnimBg="0"/>
      <p:bldP spid="247" grpId="0" animBg="1"/>
      <p:bldP spid="248" grpId="0" build="p" autoUpdateAnimBg="0" advAuto="0"/>
      <p:bldP spid="249" grpId="0" autoUpdateAnimBg="0"/>
      <p:bldP spid="253" grpId="0" autoUpdateAnimBg="0"/>
      <p:bldP spid="263" grpId="0" autoUpdateAnimBg="0"/>
      <p:bldP spid="271" grpId="0" autoUpdateAnimBg="0"/>
      <p:bldP spid="272" grpId="0" autoUpdateAnimBg="0"/>
      <p:bldP spid="273" grpId="0" autoUpdateAnimBg="0"/>
      <p:bldP spid="274" grpId="0" autoUpdateAnimBg="0"/>
      <p:bldP spid="294" grpId="0" animBg="1"/>
      <p:bldP spid="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6" name="Text Box 140"/>
          <p:cNvSpPr txBox="1">
            <a:spLocks noChangeArrowheads="1"/>
          </p:cNvSpPr>
          <p:nvPr/>
        </p:nvSpPr>
        <p:spPr bwMode="auto">
          <a:xfrm>
            <a:off x="136302" y="1760624"/>
            <a:ext cx="88931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一条指令执行过程中，安排哪些机器周期，每个机器周期安排多少时钟周期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与操作数寻址方式有关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41"/>
          <p:cNvSpPr txBox="1">
            <a:spLocks noChangeArrowheads="1"/>
          </p:cNvSpPr>
          <p:nvPr/>
        </p:nvSpPr>
        <p:spPr bwMode="auto">
          <a:xfrm>
            <a:off x="203911" y="3815506"/>
            <a:ext cx="87852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设计原则：不同寻址方式下，相同时序下的操作尽量相同，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以便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微命令时间条件，简化硬件设计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39"/>
          <p:cNvSpPr txBox="1">
            <a:spLocks noChangeArrowheads="1"/>
          </p:cNvSpPr>
          <p:nvPr/>
        </p:nvSpPr>
        <p:spPr bwMode="auto">
          <a:xfrm>
            <a:off x="108418" y="925602"/>
            <a:ext cx="5472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指令流程小结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3" name="Text Box 140"/>
          <p:cNvSpPr txBox="1">
            <a:spLocks noChangeArrowheads="1"/>
          </p:cNvSpPr>
          <p:nvPr/>
        </p:nvSpPr>
        <p:spPr bwMode="auto">
          <a:xfrm>
            <a:off x="108418" y="2958410"/>
            <a:ext cx="8893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每个时钟周期内具体操作是什么（寄存器传送级）；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23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12364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327829" y="4788769"/>
            <a:ext cx="85947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不同的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时间标志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，使指令的执行过程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56"/>
          <p:cNvSpPr>
            <a:spLocks noChangeShapeType="1"/>
          </p:cNvSpPr>
          <p:nvPr/>
        </p:nvSpPr>
        <p:spPr bwMode="auto">
          <a:xfrm>
            <a:off x="200153" y="1795918"/>
            <a:ext cx="8604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5" name="Group 176"/>
          <p:cNvGrpSpPr>
            <a:grpSpLocks/>
          </p:cNvGrpSpPr>
          <p:nvPr/>
        </p:nvGrpSpPr>
        <p:grpSpPr bwMode="auto">
          <a:xfrm>
            <a:off x="411153" y="2443619"/>
            <a:ext cx="936625" cy="818693"/>
            <a:chOff x="290" y="1944"/>
            <a:chExt cx="635" cy="800"/>
          </a:xfrm>
        </p:grpSpPr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362" y="1944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362" y="238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102"/>
            <p:cNvSpPr>
              <a:spLocks noChangeShapeType="1"/>
            </p:cNvSpPr>
            <p:nvPr/>
          </p:nvSpPr>
          <p:spPr bwMode="auto">
            <a:xfrm>
              <a:off x="906" y="1944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103"/>
            <p:cNvSpPr txBox="1">
              <a:spLocks noChangeArrowheads="1"/>
            </p:cNvSpPr>
            <p:nvPr/>
          </p:nvSpPr>
          <p:spPr bwMode="auto">
            <a:xfrm>
              <a:off x="290" y="2383"/>
              <a:ext cx="635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1800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节拍</a:t>
              </a:r>
              <a:r>
                <a:rPr lang="en-US" altLang="zh-CN" sz="1800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1)</a:t>
              </a:r>
              <a:endParaRPr lang="en-US" altLang="zh-CN" sz="1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0" name="Group 185"/>
          <p:cNvGrpSpPr>
            <a:grpSpLocks/>
          </p:cNvGrpSpPr>
          <p:nvPr/>
        </p:nvGrpSpPr>
        <p:grpSpPr bwMode="auto">
          <a:xfrm>
            <a:off x="316041" y="1770518"/>
            <a:ext cx="7985126" cy="1112837"/>
            <a:chOff x="231" y="1422"/>
            <a:chExt cx="5030" cy="701"/>
          </a:xfrm>
        </p:grpSpPr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362" y="18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2403" y="175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>
              <a:off x="3446" y="175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70"/>
            <p:cNvSpPr>
              <a:spLocks noChangeShapeType="1"/>
            </p:cNvSpPr>
            <p:nvPr/>
          </p:nvSpPr>
          <p:spPr bwMode="auto">
            <a:xfrm>
              <a:off x="4399" y="18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57"/>
            <p:cNvSpPr>
              <a:spLocks noChangeShapeType="1"/>
            </p:cNvSpPr>
            <p:nvPr/>
          </p:nvSpPr>
          <p:spPr bwMode="auto">
            <a:xfrm>
              <a:off x="362" y="157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Text Box 59"/>
            <p:cNvSpPr txBox="1">
              <a:spLocks noChangeArrowheads="1"/>
            </p:cNvSpPr>
            <p:nvPr/>
          </p:nvSpPr>
          <p:spPr bwMode="auto">
            <a:xfrm>
              <a:off x="303" y="142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取</a:t>
              </a: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Text Box 60"/>
            <p:cNvSpPr txBox="1">
              <a:spLocks noChangeArrowheads="1"/>
            </p:cNvSpPr>
            <p:nvPr/>
          </p:nvSpPr>
          <p:spPr bwMode="auto">
            <a:xfrm>
              <a:off x="1330" y="1422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取源数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2402" y="1422"/>
              <a:ext cx="1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取目的地址</a:t>
              </a:r>
            </a:p>
          </p:txBody>
        </p:sp>
        <p:sp>
          <p:nvSpPr>
            <p:cNvPr id="89" name="Text Box 62"/>
            <p:cNvSpPr txBox="1">
              <a:spLocks noChangeArrowheads="1"/>
            </p:cNvSpPr>
            <p:nvPr/>
          </p:nvSpPr>
          <p:spPr bwMode="auto">
            <a:xfrm>
              <a:off x="3628" y="1422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执行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>
              <a:off x="4399" y="157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71"/>
            <p:cNvSpPr>
              <a:spLocks noChangeShapeType="1"/>
            </p:cNvSpPr>
            <p:nvPr/>
          </p:nvSpPr>
          <p:spPr bwMode="auto">
            <a:xfrm>
              <a:off x="354" y="1892"/>
              <a:ext cx="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72"/>
            <p:cNvSpPr>
              <a:spLocks noChangeShapeType="1"/>
            </p:cNvSpPr>
            <p:nvPr/>
          </p:nvSpPr>
          <p:spPr bwMode="auto">
            <a:xfrm>
              <a:off x="888" y="1892"/>
              <a:ext cx="147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Line 73"/>
            <p:cNvSpPr>
              <a:spLocks noChangeShapeType="1"/>
            </p:cNvSpPr>
            <p:nvPr/>
          </p:nvSpPr>
          <p:spPr bwMode="auto">
            <a:xfrm>
              <a:off x="2448" y="1892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74"/>
            <p:cNvSpPr>
              <a:spLocks noChangeShapeType="1"/>
            </p:cNvSpPr>
            <p:nvPr/>
          </p:nvSpPr>
          <p:spPr bwMode="auto">
            <a:xfrm>
              <a:off x="3446" y="1892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Text Box 77"/>
            <p:cNvSpPr txBox="1">
              <a:spLocks noChangeArrowheads="1"/>
            </p:cNvSpPr>
            <p:nvPr/>
          </p:nvSpPr>
          <p:spPr bwMode="auto">
            <a:xfrm>
              <a:off x="4444" y="1438"/>
              <a:ext cx="8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取</a:t>
              </a: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指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83"/>
            <p:cNvSpPr>
              <a:spLocks noChangeShapeType="1"/>
            </p:cNvSpPr>
            <p:nvPr/>
          </p:nvSpPr>
          <p:spPr bwMode="auto">
            <a:xfrm>
              <a:off x="362" y="14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84"/>
            <p:cNvSpPr txBox="1">
              <a:spLocks noChangeArrowheads="1"/>
            </p:cNvSpPr>
            <p:nvPr/>
          </p:nvSpPr>
          <p:spPr bwMode="auto">
            <a:xfrm>
              <a:off x="231" y="1642"/>
              <a:ext cx="9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1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14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1)</a:t>
              </a:r>
            </a:p>
          </p:txBody>
        </p:sp>
        <p:sp>
          <p:nvSpPr>
            <p:cNvPr id="98" name="Text Box 85"/>
            <p:cNvSpPr txBox="1">
              <a:spLocks noChangeArrowheads="1"/>
            </p:cNvSpPr>
            <p:nvPr/>
          </p:nvSpPr>
          <p:spPr bwMode="auto">
            <a:xfrm>
              <a:off x="1077" y="1642"/>
              <a:ext cx="11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2)</a:t>
              </a:r>
            </a:p>
          </p:txBody>
        </p:sp>
        <p:sp>
          <p:nvSpPr>
            <p:cNvPr id="99" name="Text Box 86"/>
            <p:cNvSpPr txBox="1">
              <a:spLocks noChangeArrowheads="1"/>
            </p:cNvSpPr>
            <p:nvPr/>
          </p:nvSpPr>
          <p:spPr bwMode="auto">
            <a:xfrm>
              <a:off x="2422" y="1642"/>
              <a:ext cx="9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3)</a:t>
              </a:r>
            </a:p>
          </p:txBody>
        </p:sp>
        <p:sp>
          <p:nvSpPr>
            <p:cNvPr id="100" name="Text Box 87"/>
            <p:cNvSpPr txBox="1">
              <a:spLocks noChangeArrowheads="1"/>
            </p:cNvSpPr>
            <p:nvPr/>
          </p:nvSpPr>
          <p:spPr bwMode="auto">
            <a:xfrm>
              <a:off x="3492" y="1642"/>
              <a:ext cx="9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工作周期</a:t>
              </a:r>
              <a:r>
                <a:rPr lang="en-US" altLang="zh-CN"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4)</a:t>
              </a:r>
            </a:p>
          </p:txBody>
        </p:sp>
        <p:sp>
          <p:nvSpPr>
            <p:cNvPr id="101" name="Line 88"/>
            <p:cNvSpPr>
              <a:spLocks noChangeShapeType="1"/>
            </p:cNvSpPr>
            <p:nvPr/>
          </p:nvSpPr>
          <p:spPr bwMode="auto">
            <a:xfrm>
              <a:off x="861" y="14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Line 89"/>
            <p:cNvSpPr>
              <a:spLocks noChangeShapeType="1"/>
            </p:cNvSpPr>
            <p:nvPr/>
          </p:nvSpPr>
          <p:spPr bwMode="auto">
            <a:xfrm>
              <a:off x="2403" y="14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Line 90"/>
            <p:cNvSpPr>
              <a:spLocks noChangeShapeType="1"/>
            </p:cNvSpPr>
            <p:nvPr/>
          </p:nvSpPr>
          <p:spPr bwMode="auto">
            <a:xfrm>
              <a:off x="3446" y="14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4" name="Line 91"/>
            <p:cNvSpPr>
              <a:spLocks noChangeShapeType="1"/>
            </p:cNvSpPr>
            <p:nvPr/>
          </p:nvSpPr>
          <p:spPr bwMode="auto">
            <a:xfrm>
              <a:off x="4399" y="143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Line 63"/>
            <p:cNvSpPr>
              <a:spLocks noChangeShapeType="1"/>
            </p:cNvSpPr>
            <p:nvPr/>
          </p:nvSpPr>
          <p:spPr bwMode="auto">
            <a:xfrm>
              <a:off x="861" y="175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6" name="Group 186"/>
          <p:cNvGrpSpPr>
            <a:grpSpLocks/>
          </p:cNvGrpSpPr>
          <p:nvPr/>
        </p:nvGrpSpPr>
        <p:grpSpPr bwMode="auto">
          <a:xfrm>
            <a:off x="1239966" y="3074212"/>
            <a:ext cx="936625" cy="338633"/>
            <a:chOff x="813" y="2366"/>
            <a:chExt cx="590" cy="426"/>
          </a:xfrm>
        </p:grpSpPr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853" y="2387"/>
              <a:ext cx="5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Text Box 104"/>
            <p:cNvSpPr txBox="1">
              <a:spLocks noChangeArrowheads="1"/>
            </p:cNvSpPr>
            <p:nvPr/>
          </p:nvSpPr>
          <p:spPr bwMode="auto">
            <a:xfrm>
              <a:off x="813" y="2366"/>
              <a:ext cx="590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zh-CN" altLang="en-US" sz="1600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节拍</a:t>
              </a:r>
              <a:r>
                <a:rPr lang="en-US" altLang="zh-CN" sz="1600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1)</a:t>
              </a:r>
              <a:endParaRPr lang="en-US" altLang="zh-CN" sz="16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0" name="Group 184"/>
          <p:cNvGrpSpPr>
            <a:grpSpLocks/>
          </p:cNvGrpSpPr>
          <p:nvPr/>
        </p:nvGrpSpPr>
        <p:grpSpPr bwMode="auto">
          <a:xfrm>
            <a:off x="524003" y="1122818"/>
            <a:ext cx="6408738" cy="601662"/>
            <a:chOff x="362" y="1014"/>
            <a:chExt cx="4037" cy="379"/>
          </a:xfrm>
        </p:grpSpPr>
        <p:grpSp>
          <p:nvGrpSpPr>
            <p:cNvPr id="111" name="Group 175"/>
            <p:cNvGrpSpPr>
              <a:grpSpLocks/>
            </p:cNvGrpSpPr>
            <p:nvPr/>
          </p:nvGrpSpPr>
          <p:grpSpPr bwMode="auto">
            <a:xfrm>
              <a:off x="362" y="1014"/>
              <a:ext cx="3992" cy="291"/>
              <a:chOff x="362" y="1014"/>
              <a:chExt cx="3992" cy="291"/>
            </a:xfrm>
          </p:grpSpPr>
          <p:sp>
            <p:nvSpPr>
              <p:cNvPr id="114" name="Line 75"/>
              <p:cNvSpPr>
                <a:spLocks noChangeShapeType="1"/>
              </p:cNvSpPr>
              <p:nvPr/>
            </p:nvSpPr>
            <p:spPr bwMode="auto">
              <a:xfrm>
                <a:off x="362" y="1282"/>
                <a:ext cx="39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5" name="Text Box 76"/>
              <p:cNvSpPr txBox="1">
                <a:spLocks noChangeArrowheads="1"/>
              </p:cNvSpPr>
              <p:nvPr/>
            </p:nvSpPr>
            <p:spPr bwMode="auto">
              <a:xfrm>
                <a:off x="1541" y="1014"/>
                <a:ext cx="19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条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指令执行时间</a:t>
                </a:r>
              </a:p>
            </p:txBody>
          </p:sp>
        </p:grpSp>
        <p:sp>
          <p:nvSpPr>
            <p:cNvPr id="112" name="Line 105"/>
            <p:cNvSpPr>
              <a:spLocks noChangeShapeType="1"/>
            </p:cNvSpPr>
            <p:nvPr/>
          </p:nvSpPr>
          <p:spPr bwMode="auto">
            <a:xfrm>
              <a:off x="362" y="107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106"/>
            <p:cNvSpPr>
              <a:spLocks noChangeShapeType="1"/>
            </p:cNvSpPr>
            <p:nvPr/>
          </p:nvSpPr>
          <p:spPr bwMode="auto">
            <a:xfrm>
              <a:off x="4399" y="107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16" name="Group 179"/>
          <p:cNvGrpSpPr>
            <a:grpSpLocks/>
          </p:cNvGrpSpPr>
          <p:nvPr/>
        </p:nvGrpSpPr>
        <p:grpSpPr bwMode="auto">
          <a:xfrm>
            <a:off x="613239" y="3475488"/>
            <a:ext cx="1233233" cy="779463"/>
            <a:chOff x="1408" y="2733"/>
            <a:chExt cx="1014" cy="491"/>
          </a:xfrm>
        </p:grpSpPr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1986" y="273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Text Box 116"/>
            <p:cNvSpPr txBox="1">
              <a:spLocks noChangeArrowheads="1"/>
            </p:cNvSpPr>
            <p:nvPr/>
          </p:nvSpPr>
          <p:spPr bwMode="auto">
            <a:xfrm>
              <a:off x="1408" y="2991"/>
              <a:ext cx="10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工作脉冲</a:t>
              </a:r>
              <a:endParaRPr lang="en-US" altLang="zh-CN" sz="1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9" name="Line 63"/>
          <p:cNvSpPr>
            <a:spLocks noChangeShapeType="1"/>
          </p:cNvSpPr>
          <p:nvPr/>
        </p:nvSpPr>
        <p:spPr bwMode="auto">
          <a:xfrm>
            <a:off x="2140916" y="2651169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Line 71"/>
          <p:cNvSpPr>
            <a:spLocks noChangeShapeType="1"/>
          </p:cNvSpPr>
          <p:nvPr/>
        </p:nvSpPr>
        <p:spPr bwMode="auto">
          <a:xfrm>
            <a:off x="2142874" y="3104445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71"/>
          <p:cNvSpPr>
            <a:spLocks noChangeShapeType="1"/>
          </p:cNvSpPr>
          <p:nvPr/>
        </p:nvSpPr>
        <p:spPr bwMode="auto">
          <a:xfrm>
            <a:off x="2940730" y="3095481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>
            <a:off x="2965666" y="2624795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Line 63"/>
          <p:cNvSpPr>
            <a:spLocks noChangeShapeType="1"/>
          </p:cNvSpPr>
          <p:nvPr/>
        </p:nvSpPr>
        <p:spPr bwMode="auto">
          <a:xfrm>
            <a:off x="3772486" y="260554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Text Box 104"/>
          <p:cNvSpPr txBox="1">
            <a:spLocks noChangeArrowheads="1"/>
          </p:cNvSpPr>
          <p:nvPr/>
        </p:nvSpPr>
        <p:spPr bwMode="auto">
          <a:xfrm>
            <a:off x="2074524" y="3083888"/>
            <a:ext cx="936625" cy="33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16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6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6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104"/>
          <p:cNvSpPr txBox="1">
            <a:spLocks noChangeArrowheads="1"/>
          </p:cNvSpPr>
          <p:nvPr/>
        </p:nvSpPr>
        <p:spPr bwMode="auto">
          <a:xfrm>
            <a:off x="2899274" y="3074924"/>
            <a:ext cx="936625" cy="33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16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16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16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115"/>
          <p:cNvSpPr>
            <a:spLocks noChangeShapeType="1"/>
          </p:cNvSpPr>
          <p:nvPr/>
        </p:nvSpPr>
        <p:spPr bwMode="auto">
          <a:xfrm>
            <a:off x="2140956" y="348655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115"/>
          <p:cNvSpPr>
            <a:spLocks noChangeShapeType="1"/>
          </p:cNvSpPr>
          <p:nvPr/>
        </p:nvSpPr>
        <p:spPr bwMode="auto">
          <a:xfrm>
            <a:off x="2956460" y="3503937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6" name="Line 115"/>
          <p:cNvSpPr>
            <a:spLocks noChangeShapeType="1"/>
          </p:cNvSpPr>
          <p:nvPr/>
        </p:nvSpPr>
        <p:spPr bwMode="auto">
          <a:xfrm>
            <a:off x="3767763" y="349497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9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4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34" grpId="0" animBg="1"/>
      <p:bldP spid="135" grpId="0" animBg="1"/>
      <p:bldP spid="1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5" name="Text Box 139"/>
          <p:cNvSpPr txBox="1">
            <a:spLocks noChangeArrowheads="1"/>
          </p:cNvSpPr>
          <p:nvPr/>
        </p:nvSpPr>
        <p:spPr bwMode="auto">
          <a:xfrm>
            <a:off x="90488" y="2038927"/>
            <a:ext cx="5472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时序切换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微命令：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0"/>
          <p:cNvSpPr txBox="1">
            <a:spLocks noChangeArrowheads="1"/>
          </p:cNvSpPr>
          <p:nvPr/>
        </p:nvSpPr>
        <p:spPr bwMode="auto">
          <a:xfrm>
            <a:off x="71438" y="2622517"/>
            <a:ext cx="8893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每一时钟周期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时都发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CPT,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进行时钟周期切换； </a:t>
            </a:r>
          </a:p>
        </p:txBody>
      </p:sp>
      <p:sp>
        <p:nvSpPr>
          <p:cNvPr id="17" name="Text Box 141"/>
          <p:cNvSpPr txBox="1">
            <a:spLocks noChangeArrowheads="1"/>
          </p:cNvSpPr>
          <p:nvPr/>
        </p:nvSpPr>
        <p:spPr bwMode="auto">
          <a:xfrm>
            <a:off x="179388" y="4529482"/>
            <a:ext cx="8785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周期结束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工作周期切换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:1-&gt;FT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CPFT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40"/>
          <p:cNvSpPr txBox="1">
            <a:spLocks noChangeArrowheads="1"/>
          </p:cNvSpPr>
          <p:nvPr/>
        </p:nvSpPr>
        <p:spPr bwMode="auto">
          <a:xfrm>
            <a:off x="90488" y="3368178"/>
            <a:ext cx="8748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一个时钟周期结束时，若当前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工作周期未结束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，进行节拍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计数：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T+1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39"/>
          <p:cNvSpPr txBox="1">
            <a:spLocks noChangeArrowheads="1"/>
          </p:cNvSpPr>
          <p:nvPr/>
        </p:nvSpPr>
        <p:spPr bwMode="auto">
          <a:xfrm>
            <a:off x="108418" y="925602"/>
            <a:ext cx="5472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小结：</a:t>
            </a:r>
          </a:p>
        </p:txBody>
      </p:sp>
      <p:sp>
        <p:nvSpPr>
          <p:cNvPr id="24" name="Text Box 139"/>
          <p:cNvSpPr txBox="1">
            <a:spLocks noChangeArrowheads="1"/>
          </p:cNvSpPr>
          <p:nvPr/>
        </p:nvSpPr>
        <p:spPr bwMode="auto">
          <a:xfrm>
            <a:off x="86006" y="1486055"/>
            <a:ext cx="88786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数据通路相关微命令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：内部数据通路、访存操作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41"/>
          <p:cNvSpPr txBox="1">
            <a:spLocks noChangeArrowheads="1"/>
          </p:cNvSpPr>
          <p:nvPr/>
        </p:nvSpPr>
        <p:spPr bwMode="auto">
          <a:xfrm>
            <a:off x="5641971" y="4973560"/>
            <a:ext cx="2414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1-&gt;ST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5653051" y="5450157"/>
            <a:ext cx="2414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1-&gt;DT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CPDT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5655821" y="5918441"/>
            <a:ext cx="2414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1-&gt;ET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CPET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线形标注 3 6"/>
          <p:cNvSpPr/>
          <p:nvPr/>
        </p:nvSpPr>
        <p:spPr>
          <a:xfrm>
            <a:off x="4133173" y="5514928"/>
            <a:ext cx="1267748" cy="727722"/>
          </a:xfrm>
          <a:prstGeom prst="borderCallout3">
            <a:avLst>
              <a:gd name="adj1" fmla="val 100995"/>
              <a:gd name="adj2" fmla="val 73690"/>
              <a:gd name="adj3" fmla="val 134347"/>
              <a:gd name="adj4" fmla="val 121653"/>
              <a:gd name="adj5" fmla="val 132487"/>
              <a:gd name="adj6" fmla="val 291045"/>
              <a:gd name="adj7" fmla="val -113211"/>
              <a:gd name="adj8" fmla="val 29233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1600"/>
              </a:lnSpc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对一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</a:t>
            </a:r>
            <a:r>
              <a:rPr lang="zh-CN" altLang="en-US" sz="1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指令，只有一组有效</a:t>
            </a:r>
            <a:endParaRPr lang="en-US" altLang="zh-CN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53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4" grpId="0"/>
      <p:bldP spid="20" grpId="0"/>
      <p:bldP spid="23" grpId="0"/>
      <p:bldP spid="25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81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3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87159" y="662883"/>
            <a:ext cx="3140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、双操作数指令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185922" y="1430980"/>
            <a:ext cx="89042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与传送类指令的区别：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目的周期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取目的操作数送</a:t>
            </a: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执行周期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根据操作码执行具体操作，流程如下：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5" name="Group 77"/>
          <p:cNvGrpSpPr>
            <a:grpSpLocks/>
          </p:cNvGrpSpPr>
          <p:nvPr/>
        </p:nvGrpSpPr>
        <p:grpSpPr bwMode="auto">
          <a:xfrm>
            <a:off x="188632" y="3336367"/>
            <a:ext cx="8677275" cy="3105150"/>
            <a:chOff x="68" y="2432"/>
            <a:chExt cx="5466" cy="1956"/>
          </a:xfrm>
        </p:grpSpPr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2835" y="2432"/>
              <a:ext cx="0" cy="18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>
              <a:off x="4604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38"/>
            <p:cNvSpPr txBox="1">
              <a:spLocks noChangeArrowheads="1"/>
            </p:cNvSpPr>
            <p:nvPr/>
          </p:nvSpPr>
          <p:spPr bwMode="auto">
            <a:xfrm>
              <a:off x="4195" y="2977"/>
              <a:ext cx="1339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C </a:t>
              </a:r>
              <a:r>
                <a:rPr lang="en-US" altLang="zh-CN" sz="20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OP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D -&gt;MDR</a:t>
              </a:r>
            </a:p>
          </p:txBody>
        </p:sp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4285" y="3339"/>
              <a:ext cx="908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MDR -&gt; M</a:t>
              </a:r>
            </a:p>
          </p:txBody>
        </p:sp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1247" y="265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2336" y="2656"/>
              <a:ext cx="63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72" name="Text Box 42"/>
            <p:cNvSpPr txBox="1">
              <a:spLocks noChangeArrowheads="1"/>
            </p:cNvSpPr>
            <p:nvPr/>
          </p:nvSpPr>
          <p:spPr bwMode="auto">
            <a:xfrm>
              <a:off x="3515" y="265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73" name="Text Box 43"/>
            <p:cNvSpPr txBox="1">
              <a:spLocks noChangeArrowheads="1"/>
            </p:cNvSpPr>
            <p:nvPr/>
          </p:nvSpPr>
          <p:spPr bwMode="auto">
            <a:xfrm>
              <a:off x="4604" y="265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SR.DR</a:t>
              </a:r>
            </a:p>
          </p:txBody>
        </p:sp>
        <p:sp>
          <p:nvSpPr>
            <p:cNvPr id="74" name="Text Box 44"/>
            <p:cNvSpPr txBox="1">
              <a:spLocks noChangeArrowheads="1"/>
            </p:cNvSpPr>
            <p:nvPr/>
          </p:nvSpPr>
          <p:spPr bwMode="auto">
            <a:xfrm>
              <a:off x="3061" y="2977"/>
              <a:ext cx="1044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C </a:t>
              </a:r>
              <a:r>
                <a:rPr lang="en-US" altLang="zh-CN" sz="20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OP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-&gt;</a:t>
              </a: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1610" y="2977"/>
              <a:ext cx="1315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OP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D-&gt;MDR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385" y="2977"/>
              <a:ext cx="1134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OP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 -&gt;</a:t>
              </a:r>
              <a:r>
                <a:rPr lang="en-US" altLang="zh-CN" sz="2000" dirty="0" err="1">
                  <a:latin typeface="楷体" panose="02010609060101010101" pitchFamily="49" charset="-122"/>
                  <a:ea typeface="楷体" panose="02010609060101010101" pitchFamily="49" charset="-122"/>
                </a:rPr>
                <a:t>Rj</a:t>
              </a:r>
              <a:endPara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>
              <a:off x="1202" y="2614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1202" y="3793"/>
              <a:ext cx="340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52"/>
            <p:cNvSpPr txBox="1">
              <a:spLocks noChangeArrowheads="1"/>
            </p:cNvSpPr>
            <p:nvPr/>
          </p:nvSpPr>
          <p:spPr bwMode="auto">
            <a:xfrm>
              <a:off x="1837" y="3336"/>
              <a:ext cx="908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MDR -&gt; M</a:t>
              </a:r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565" y="2673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515" y="2681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4636" y="2681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889" y="2683"/>
              <a:ext cx="1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2835" y="3793"/>
              <a:ext cx="0" cy="1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200" y="3971"/>
              <a:ext cx="1271" cy="194"/>
            </a:xfrm>
            <a:prstGeom prst="rect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PC -&gt; MAR</a:t>
              </a:r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2835" y="4201"/>
              <a:ext cx="0" cy="1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Text Box 60"/>
            <p:cNvSpPr txBox="1">
              <a:spLocks noChangeArrowheads="1"/>
            </p:cNvSpPr>
            <p:nvPr/>
          </p:nvSpPr>
          <p:spPr bwMode="auto">
            <a:xfrm>
              <a:off x="68" y="297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ET0</a:t>
              </a: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68" y="3339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ET1</a:t>
              </a:r>
            </a:p>
          </p:txBody>
        </p:sp>
        <p:sp>
          <p:nvSpPr>
            <p:cNvPr id="89" name="Text Box 62"/>
            <p:cNvSpPr txBox="1">
              <a:spLocks noChangeArrowheads="1"/>
            </p:cNvSpPr>
            <p:nvPr/>
          </p:nvSpPr>
          <p:spPr bwMode="auto">
            <a:xfrm>
              <a:off x="68" y="3929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ET2</a:t>
              </a:r>
            </a:p>
          </p:txBody>
        </p:sp>
        <p:sp>
          <p:nvSpPr>
            <p:cNvPr id="90" name="Line 64"/>
            <p:cNvSpPr>
              <a:spLocks noChangeShapeType="1"/>
            </p:cNvSpPr>
            <p:nvPr/>
          </p:nvSpPr>
          <p:spPr bwMode="auto">
            <a:xfrm>
              <a:off x="3470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65"/>
            <p:cNvSpPr>
              <a:spLocks noChangeShapeType="1"/>
            </p:cNvSpPr>
            <p:nvPr/>
          </p:nvSpPr>
          <p:spPr bwMode="auto">
            <a:xfrm>
              <a:off x="2290" y="2615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>
              <a:off x="1202" y="2614"/>
              <a:ext cx="0" cy="117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42294D-ED7C-4865-A53A-06BAAAE3F728}"/>
              </a:ext>
            </a:extLst>
          </p:cNvPr>
          <p:cNvSpPr txBox="1"/>
          <p:nvPr/>
        </p:nvSpPr>
        <p:spPr>
          <a:xfrm>
            <a:off x="87158" y="662883"/>
            <a:ext cx="87753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拟定指令“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ADD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R1)+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X(R3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”的执行流程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及操作时间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2A640E6-825C-4419-91F1-0E8514A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89822"/>
              </p:ext>
            </p:extLst>
          </p:nvPr>
        </p:nvGraphicFramePr>
        <p:xfrm>
          <a:off x="896974" y="3943657"/>
          <a:ext cx="7790793" cy="22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144551667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1749802020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6334602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58257425"/>
                    </a:ext>
                  </a:extLst>
                </a:gridCol>
              </a:tblGrid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9247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</a:t>
                      </a: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2507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5068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9442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13386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23C4A19-B7CB-41B2-9C6B-324E1BA4E7F8}"/>
              </a:ext>
            </a:extLst>
          </p:cNvPr>
          <p:cNvSpPr txBox="1"/>
          <p:nvPr/>
        </p:nvSpPr>
        <p:spPr>
          <a:xfrm>
            <a:off x="80811" y="3787845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2A640E6-825C-4419-91F1-0E8514A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91307"/>
              </p:ext>
            </p:extLst>
          </p:nvPr>
        </p:nvGraphicFramePr>
        <p:xfrm>
          <a:off x="901061" y="2106575"/>
          <a:ext cx="7773199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144551667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1749802020"/>
                    </a:ext>
                  </a:extLst>
                </a:gridCol>
                <a:gridCol w="1949252">
                  <a:extLst>
                    <a:ext uri="{9D8B030D-6E8A-4147-A177-3AD203B41FA5}">
                      <a16:colId xmlns:a16="http://schemas.microsoft.com/office/drawing/2014/main" val="4163346023"/>
                    </a:ext>
                  </a:extLst>
                </a:gridCol>
                <a:gridCol w="1928552">
                  <a:extLst>
                    <a:ext uri="{9D8B030D-6E8A-4147-A177-3AD203B41FA5}">
                      <a16:colId xmlns:a16="http://schemas.microsoft.com/office/drawing/2014/main" val="4158257425"/>
                    </a:ext>
                  </a:extLst>
                </a:gridCol>
              </a:tblGrid>
              <a:tr h="328623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49247"/>
                  </a:ext>
                </a:extLst>
              </a:tr>
              <a:tr h="13144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FT0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M→IR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PC+1→PC 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 </a:t>
                      </a:r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SIR</a:t>
                      </a: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PC→A</a:t>
                      </a:r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  <a:r>
                        <a:rPr lang="zh-CN" altLang="en-US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en-US" altLang="zh-CN" sz="18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1→ST</a:t>
                      </a:r>
                      <a:endParaRPr lang="en-US" altLang="zh-CN" sz="1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000" b="1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CPST</a:t>
                      </a:r>
                      <a:r>
                        <a:rPr lang="zh-CN" altLang="en-US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20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2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8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57701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传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R3+C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R3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1265552" y="1971586"/>
            <a:ext cx="1420498" cy="397542"/>
          </a:xfrm>
          <a:prstGeom prst="wedgeRoundRectCallout">
            <a:avLst>
              <a:gd name="adj1" fmla="val 50923"/>
              <a:gd name="adj2" fmla="val -12481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读</a:t>
            </a:r>
            <a:r>
              <a:rPr lang="zh-CN" altLang="en-US" b="1" dirty="0" smtClean="0">
                <a:solidFill>
                  <a:schemeClr val="accent1"/>
                </a:solidFill>
              </a:rPr>
              <a:t>形式</a:t>
            </a:r>
            <a:r>
              <a:rPr lang="zh-CN" altLang="en-US" b="1" dirty="0" smtClean="0">
                <a:solidFill>
                  <a:schemeClr val="accent1"/>
                </a:solidFill>
              </a:rPr>
              <a:t>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80CA9A-7849-4B3E-A6A5-DAB637B90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87341"/>
              </p:ext>
            </p:extLst>
          </p:nvPr>
        </p:nvGraphicFramePr>
        <p:xfrm>
          <a:off x="685904" y="901988"/>
          <a:ext cx="77907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CPDT</a:t>
                      </a:r>
                      <a:r>
                        <a:rPr lang="zh-CN" altLang="en-US" sz="16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4FD3104-A5D7-4AD5-B945-41FAF36BD023}"/>
              </a:ext>
            </a:extLst>
          </p:cNvPr>
          <p:cNvSpPr txBox="1"/>
          <p:nvPr/>
        </p:nvSpPr>
        <p:spPr>
          <a:xfrm>
            <a:off x="71520" y="3645188"/>
            <a:ext cx="6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en-US" altLang="zh-CN" sz="24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7D3DD59-74B4-4DD3-A949-09EC10DF0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25893"/>
              </p:ext>
            </p:extLst>
          </p:nvPr>
        </p:nvGraphicFramePr>
        <p:xfrm>
          <a:off x="694285" y="3656143"/>
          <a:ext cx="7790793" cy="283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40950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4650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</a:tbl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2128059" y="4727622"/>
            <a:ext cx="1420498" cy="397542"/>
          </a:xfrm>
          <a:prstGeom prst="wedgeRoundRectCallout">
            <a:avLst>
              <a:gd name="adj1" fmla="val 50923"/>
              <a:gd name="adj2" fmla="val -12481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间接</a:t>
            </a:r>
            <a:r>
              <a:rPr lang="zh-CN" altLang="en-US" b="1" dirty="0" smtClean="0">
                <a:solidFill>
                  <a:schemeClr val="accent1"/>
                </a:solidFill>
              </a:rPr>
              <a:t>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637999" y="6074452"/>
            <a:ext cx="1420498" cy="397542"/>
          </a:xfrm>
          <a:prstGeom prst="wedgeRoundRectCallout">
            <a:avLst>
              <a:gd name="adj1" fmla="val 50923"/>
              <a:gd name="adj2" fmla="val -124810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读直接</a:t>
            </a:r>
            <a:r>
              <a:rPr lang="zh-CN" altLang="en-US" b="1" dirty="0" smtClean="0">
                <a:solidFill>
                  <a:schemeClr val="accent1"/>
                </a:solidFill>
              </a:rPr>
              <a:t>地址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26673"/>
              </p:ext>
            </p:extLst>
          </p:nvPr>
        </p:nvGraphicFramePr>
        <p:xfrm>
          <a:off x="685904" y="901988"/>
          <a:ext cx="7790793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R1+1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R1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A+1/B+1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CPR1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0461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DT3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85236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548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3147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8356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DT4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5429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913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56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8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91B6A01-33A3-45CE-B5AE-A40C142B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04957"/>
              </p:ext>
            </p:extLst>
          </p:nvPr>
        </p:nvGraphicFramePr>
        <p:xfrm>
          <a:off x="685904" y="814898"/>
          <a:ext cx="7790793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CPET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39706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228D8344-38C1-4F63-9256-3E36CC053092}"/>
              </a:ext>
            </a:extLst>
          </p:cNvPr>
          <p:cNvSpPr txBox="1"/>
          <p:nvPr/>
        </p:nvSpPr>
        <p:spPr>
          <a:xfrm>
            <a:off x="71520" y="2826172"/>
            <a:ext cx="61438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FC4663-EEFF-44E1-BD51-6C5C1330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68769"/>
              </p:ext>
            </p:extLst>
          </p:nvPr>
        </p:nvGraphicFramePr>
        <p:xfrm>
          <a:off x="694285" y="2895192"/>
          <a:ext cx="779079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A/B,D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CPMDR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4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ET2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24918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8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5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91B6A01-33A3-45CE-B5AE-A40C142B7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906678"/>
                  </p:ext>
                </p:extLst>
              </p:nvPr>
            </p:nvGraphicFramePr>
            <p:xfrm>
              <a:off x="685904" y="814898"/>
              <a:ext cx="7790793" cy="1765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096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232829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947699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947699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8696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289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1→FT </a:t>
                          </a: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𝑫𝑴𝑨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600" b="1" i="1" dirty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𝑰𝑻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]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CPFT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289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1→DMAT [DMA]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CPDMAT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289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1→IT [IT]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CPIT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289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691B6A01-33A3-45CE-B5AE-A40C142B7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8906678"/>
                  </p:ext>
                </p:extLst>
              </p:nvPr>
            </p:nvGraphicFramePr>
            <p:xfrm>
              <a:off x="685904" y="814898"/>
              <a:ext cx="7790793" cy="1765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096">
                      <a:extLst>
                        <a:ext uri="{9D8B030D-6E8A-4147-A177-3AD203B41FA5}">
                          <a16:colId xmlns:a16="http://schemas.microsoft.com/office/drawing/2014/main" val="1630952323"/>
                        </a:ext>
                      </a:extLst>
                    </a:gridCol>
                    <a:gridCol w="2328299">
                      <a:extLst>
                        <a:ext uri="{9D8B030D-6E8A-4147-A177-3AD203B41FA5}">
                          <a16:colId xmlns:a16="http://schemas.microsoft.com/office/drawing/2014/main" val="3889443608"/>
                        </a:ext>
                      </a:extLst>
                    </a:gridCol>
                    <a:gridCol w="1947699">
                      <a:extLst>
                        <a:ext uri="{9D8B030D-6E8A-4147-A177-3AD203B41FA5}">
                          <a16:colId xmlns:a16="http://schemas.microsoft.com/office/drawing/2014/main" val="2807240513"/>
                        </a:ext>
                      </a:extLst>
                    </a:gridCol>
                    <a:gridCol w="1947699">
                      <a:extLst>
                        <a:ext uri="{9D8B030D-6E8A-4147-A177-3AD203B41FA5}">
                          <a16:colId xmlns:a16="http://schemas.microsoft.com/office/drawing/2014/main" val="41307729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电平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脉冲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767353"/>
                      </a:ext>
                    </a:extLst>
                  </a:tr>
                  <a:tr h="3631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16667" r="-101250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solidFill>
                                <a:srgbClr val="FF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CPFT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07046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1→DMAT [DMA]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CPDMAT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41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1→IT [IT]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CPIT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726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 smtClean="0"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CPT</a:t>
                          </a:r>
                          <a:endParaRPr lang="zh-CN" altLang="en-US" sz="1600" b="1" dirty="0"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314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 Box 136"/>
          <p:cNvSpPr txBox="1">
            <a:spLocks noChangeArrowheads="1"/>
          </p:cNvSpPr>
          <p:nvPr/>
        </p:nvSpPr>
        <p:spPr bwMode="auto">
          <a:xfrm>
            <a:off x="428217" y="3538329"/>
            <a:ext cx="800464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拟定指令流程及操作时间表：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ADD (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6324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2" name="Line 114"/>
          <p:cNvSpPr>
            <a:spLocks noChangeShapeType="1"/>
          </p:cNvSpPr>
          <p:nvPr/>
        </p:nvSpPr>
        <p:spPr bwMode="auto">
          <a:xfrm>
            <a:off x="4500563" y="2282998"/>
            <a:ext cx="0" cy="1250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126"/>
          <p:cNvSpPr>
            <a:spLocks noChangeShapeType="1"/>
          </p:cNvSpPr>
          <p:nvPr/>
        </p:nvSpPr>
        <p:spPr bwMode="auto">
          <a:xfrm>
            <a:off x="6253134" y="3535536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27"/>
          <p:cNvSpPr txBox="1">
            <a:spLocks noChangeArrowheads="1"/>
          </p:cNvSpPr>
          <p:nvPr/>
        </p:nvSpPr>
        <p:spPr bwMode="auto">
          <a:xfrm>
            <a:off x="5245072" y="3943523"/>
            <a:ext cx="2125662" cy="42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OP D -&gt;MDR</a:t>
            </a:r>
          </a:p>
        </p:txBody>
      </p:sp>
      <p:sp>
        <p:nvSpPr>
          <p:cNvPr id="16" name="Text Box 128"/>
          <p:cNvSpPr txBox="1">
            <a:spLocks noChangeArrowheads="1"/>
          </p:cNvSpPr>
          <p:nvPr/>
        </p:nvSpPr>
        <p:spPr bwMode="auto">
          <a:xfrm>
            <a:off x="5316509" y="4657898"/>
            <a:ext cx="2016125" cy="42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MDR -&gt; M</a:t>
            </a:r>
          </a:p>
        </p:txBody>
      </p:sp>
      <p:sp>
        <p:nvSpPr>
          <p:cNvPr id="17" name="Text Box 130"/>
          <p:cNvSpPr txBox="1">
            <a:spLocks noChangeArrowheads="1"/>
          </p:cNvSpPr>
          <p:nvPr/>
        </p:nvSpPr>
        <p:spPr bwMode="auto">
          <a:xfrm>
            <a:off x="2837409" y="3506961"/>
            <a:ext cx="10080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DR</a:t>
            </a:r>
          </a:p>
        </p:txBody>
      </p:sp>
      <p:sp>
        <p:nvSpPr>
          <p:cNvPr id="18" name="Text Box 132"/>
          <p:cNvSpPr txBox="1">
            <a:spLocks noChangeArrowheads="1"/>
          </p:cNvSpPr>
          <p:nvPr/>
        </p:nvSpPr>
        <p:spPr bwMode="auto">
          <a:xfrm>
            <a:off x="6253134" y="3433936"/>
            <a:ext cx="7921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DR</a:t>
            </a:r>
          </a:p>
        </p:txBody>
      </p:sp>
      <p:sp>
        <p:nvSpPr>
          <p:cNvPr id="20" name="Line 136"/>
          <p:cNvSpPr>
            <a:spLocks noChangeShapeType="1"/>
          </p:cNvSpPr>
          <p:nvPr/>
        </p:nvSpPr>
        <p:spPr bwMode="auto">
          <a:xfrm flipV="1">
            <a:off x="2772696" y="3533947"/>
            <a:ext cx="34740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35"/>
          <p:cNvSpPr txBox="1">
            <a:spLocks noChangeArrowheads="1"/>
          </p:cNvSpPr>
          <p:nvPr/>
        </p:nvSpPr>
        <p:spPr bwMode="auto">
          <a:xfrm>
            <a:off x="1972222" y="4110211"/>
            <a:ext cx="1800225" cy="427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OP 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-&gt;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137"/>
          <p:cNvSpPr>
            <a:spLocks noChangeShapeType="1"/>
          </p:cNvSpPr>
          <p:nvPr/>
        </p:nvSpPr>
        <p:spPr bwMode="auto">
          <a:xfrm>
            <a:off x="2772697" y="5405611"/>
            <a:ext cx="3474091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142"/>
          <p:cNvSpPr>
            <a:spLocks noChangeShapeType="1"/>
          </p:cNvSpPr>
          <p:nvPr/>
        </p:nvSpPr>
        <p:spPr bwMode="auto">
          <a:xfrm>
            <a:off x="6469034" y="3511723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143"/>
          <p:cNvSpPr>
            <a:spLocks noChangeShapeType="1"/>
          </p:cNvSpPr>
          <p:nvPr/>
        </p:nvSpPr>
        <p:spPr bwMode="auto">
          <a:xfrm>
            <a:off x="4500563" y="5405611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144"/>
          <p:cNvSpPr txBox="1">
            <a:spLocks noChangeArrowheads="1"/>
          </p:cNvSpPr>
          <p:nvPr/>
        </p:nvSpPr>
        <p:spPr bwMode="auto">
          <a:xfrm>
            <a:off x="3492500" y="5688186"/>
            <a:ext cx="201771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PC -&gt; MAR</a:t>
            </a:r>
          </a:p>
        </p:txBody>
      </p:sp>
      <p:sp>
        <p:nvSpPr>
          <p:cNvPr id="27" name="Line 145"/>
          <p:cNvSpPr>
            <a:spLocks noChangeShapeType="1"/>
          </p:cNvSpPr>
          <p:nvPr/>
        </p:nvSpPr>
        <p:spPr bwMode="auto">
          <a:xfrm>
            <a:off x="4500563" y="6136437"/>
            <a:ext cx="0" cy="188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46"/>
          <p:cNvSpPr txBox="1">
            <a:spLocks noChangeArrowheads="1"/>
          </p:cNvSpPr>
          <p:nvPr/>
        </p:nvSpPr>
        <p:spPr bwMode="auto">
          <a:xfrm>
            <a:off x="395288" y="4108623"/>
            <a:ext cx="7921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</a:p>
        </p:txBody>
      </p:sp>
      <p:sp>
        <p:nvSpPr>
          <p:cNvPr id="29" name="Text Box 147"/>
          <p:cNvSpPr txBox="1">
            <a:spLocks noChangeArrowheads="1"/>
          </p:cNvSpPr>
          <p:nvPr/>
        </p:nvSpPr>
        <p:spPr bwMode="auto">
          <a:xfrm>
            <a:off x="395288" y="4857923"/>
            <a:ext cx="7921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</a:p>
        </p:txBody>
      </p:sp>
      <p:sp>
        <p:nvSpPr>
          <p:cNvPr id="33" name="Text Box 148"/>
          <p:cNvSpPr txBox="1">
            <a:spLocks noChangeArrowheads="1"/>
          </p:cNvSpPr>
          <p:nvPr/>
        </p:nvSpPr>
        <p:spPr bwMode="auto">
          <a:xfrm>
            <a:off x="395288" y="5621511"/>
            <a:ext cx="7921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</a:p>
        </p:txBody>
      </p:sp>
      <p:sp>
        <p:nvSpPr>
          <p:cNvPr id="34" name="Line 150"/>
          <p:cNvSpPr>
            <a:spLocks noChangeShapeType="1"/>
          </p:cNvSpPr>
          <p:nvPr/>
        </p:nvSpPr>
        <p:spPr bwMode="auto">
          <a:xfrm>
            <a:off x="2764384" y="3535536"/>
            <a:ext cx="0" cy="1870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161"/>
          <p:cNvSpPr txBox="1">
            <a:spLocks noChangeArrowheads="1"/>
          </p:cNvSpPr>
          <p:nvPr/>
        </p:nvSpPr>
        <p:spPr bwMode="auto">
          <a:xfrm>
            <a:off x="3635375" y="1989311"/>
            <a:ext cx="1800225" cy="427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取指</a:t>
            </a:r>
          </a:p>
        </p:txBody>
      </p:sp>
      <p:sp>
        <p:nvSpPr>
          <p:cNvPr id="36" name="Text Box 162"/>
          <p:cNvSpPr txBox="1">
            <a:spLocks noChangeArrowheads="1"/>
          </p:cNvSpPr>
          <p:nvPr/>
        </p:nvSpPr>
        <p:spPr bwMode="auto">
          <a:xfrm>
            <a:off x="3635375" y="2714798"/>
            <a:ext cx="1800225" cy="427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取操作数</a:t>
            </a:r>
          </a:p>
        </p:txBody>
      </p:sp>
      <p:sp>
        <p:nvSpPr>
          <p:cNvPr id="37" name="Line 163"/>
          <p:cNvSpPr>
            <a:spLocks noChangeShapeType="1"/>
          </p:cNvSpPr>
          <p:nvPr/>
        </p:nvSpPr>
        <p:spPr bwMode="auto">
          <a:xfrm>
            <a:off x="4500563" y="1490836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164"/>
          <p:cNvSpPr txBox="1">
            <a:spLocks noChangeArrowheads="1"/>
          </p:cNvSpPr>
          <p:nvPr/>
        </p:nvSpPr>
        <p:spPr bwMode="auto">
          <a:xfrm>
            <a:off x="323850" y="1994073"/>
            <a:ext cx="7921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</a:p>
        </p:txBody>
      </p:sp>
      <p:sp>
        <p:nvSpPr>
          <p:cNvPr id="39" name="Text Box 165"/>
          <p:cNvSpPr txBox="1">
            <a:spLocks noChangeArrowheads="1"/>
          </p:cNvSpPr>
          <p:nvPr/>
        </p:nvSpPr>
        <p:spPr bwMode="auto">
          <a:xfrm>
            <a:off x="323850" y="2770361"/>
            <a:ext cx="7921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</a:p>
        </p:txBody>
      </p:sp>
      <p:sp>
        <p:nvSpPr>
          <p:cNvPr id="40" name="Line 166"/>
          <p:cNvSpPr>
            <a:spLocks noChangeShapeType="1"/>
          </p:cNvSpPr>
          <p:nvPr/>
        </p:nvSpPr>
        <p:spPr bwMode="auto">
          <a:xfrm flipH="1">
            <a:off x="5600700" y="2425873"/>
            <a:ext cx="808038" cy="6429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67"/>
          <p:cNvSpPr txBox="1">
            <a:spLocks noChangeArrowheads="1"/>
          </p:cNvSpPr>
          <p:nvPr/>
        </p:nvSpPr>
        <p:spPr bwMode="auto">
          <a:xfrm>
            <a:off x="6294438" y="1922636"/>
            <a:ext cx="205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与双操作数指令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相同</a:t>
            </a: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279025" y="900659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、单操作数指令</a:t>
            </a:r>
          </a:p>
        </p:txBody>
      </p:sp>
    </p:spTree>
    <p:extLst>
      <p:ext uri="{BB962C8B-B14F-4D97-AF65-F5344CB8AC3E}">
        <p14:creationId xmlns:p14="http://schemas.microsoft.com/office/powerpoint/2010/main" val="92095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 animBg="1"/>
      <p:bldP spid="26" grpId="0" animBg="1"/>
      <p:bldP spid="28" grpId="0"/>
      <p:bldP spid="29" grpId="0"/>
      <p:bldP spid="33" grpId="0"/>
      <p:bldP spid="35" grpId="0" animBg="1"/>
      <p:bldP spid="36" grpId="0" animBg="1"/>
      <p:bldP spid="38" grpId="0"/>
      <p:bldP spid="39" grpId="0"/>
      <p:bldP spid="41" grpId="0" build="p" autoUpdateAnimBg="0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538489" y="181413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2605289" y="1890338"/>
            <a:ext cx="3200400" cy="436563"/>
            <a:chOff x="960" y="480"/>
            <a:chExt cx="2016" cy="275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711402" y="1237875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1549602" y="1237875"/>
            <a:ext cx="614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COM -(R0)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； 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变反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1538489" y="2387225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2605289" y="2466602"/>
            <a:ext cx="2819400" cy="436563"/>
            <a:chOff x="2592" y="864"/>
            <a:chExt cx="1776" cy="275"/>
          </a:xfrm>
        </p:grpSpPr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R0-1    R0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3186" y="100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4443055" y="2466600"/>
            <a:ext cx="16002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538489" y="3034925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55" name="Group 16"/>
          <p:cNvGrpSpPr>
            <a:grpSpLocks/>
          </p:cNvGrpSpPr>
          <p:nvPr/>
        </p:nvGrpSpPr>
        <p:grpSpPr bwMode="auto">
          <a:xfrm>
            <a:off x="2605289" y="3139705"/>
            <a:ext cx="3200400" cy="436563"/>
            <a:chOff x="1392" y="2880"/>
            <a:chExt cx="2016" cy="275"/>
          </a:xfrm>
        </p:grpSpPr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MDR    D</a:t>
              </a: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1640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2403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1538489" y="3644525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1538489" y="424618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61" name="Group 22"/>
          <p:cNvGrpSpPr>
            <a:grpSpLocks/>
          </p:cNvGrpSpPr>
          <p:nvPr/>
        </p:nvGrpSpPr>
        <p:grpSpPr bwMode="auto">
          <a:xfrm>
            <a:off x="2605289" y="4343031"/>
            <a:ext cx="3200400" cy="436563"/>
            <a:chOff x="2640" y="3456"/>
            <a:chExt cx="2016" cy="275"/>
          </a:xfrm>
        </p:grpSpPr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2640" y="3456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MDR    M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3086" y="360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1538489" y="483515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65" name="Group 26"/>
          <p:cNvGrpSpPr>
            <a:grpSpLocks/>
          </p:cNvGrpSpPr>
          <p:nvPr/>
        </p:nvGrpSpPr>
        <p:grpSpPr bwMode="auto">
          <a:xfrm>
            <a:off x="2605289" y="4931990"/>
            <a:ext cx="3200400" cy="436563"/>
            <a:chOff x="3360" y="1680"/>
            <a:chExt cx="2016" cy="275"/>
          </a:xfrm>
        </p:grpSpPr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    MAR</a:t>
              </a: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8" name="Group 29"/>
          <p:cNvGrpSpPr>
            <a:grpSpLocks/>
          </p:cNvGrpSpPr>
          <p:nvPr/>
        </p:nvGrpSpPr>
        <p:grpSpPr bwMode="auto">
          <a:xfrm>
            <a:off x="4357889" y="1890338"/>
            <a:ext cx="3200400" cy="436563"/>
            <a:chOff x="960" y="768"/>
            <a:chExt cx="2016" cy="275"/>
          </a:xfrm>
        </p:grpSpPr>
        <p:sp>
          <p:nvSpPr>
            <p:cNvPr id="69" name="Text Box 30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1471" y="90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1" name="Group 32"/>
          <p:cNvGrpSpPr>
            <a:grpSpLocks/>
          </p:cNvGrpSpPr>
          <p:nvPr/>
        </p:nvGrpSpPr>
        <p:grpSpPr bwMode="auto">
          <a:xfrm>
            <a:off x="2605289" y="3741364"/>
            <a:ext cx="3200400" cy="436563"/>
            <a:chOff x="2784" y="1344"/>
            <a:chExt cx="2016" cy="275"/>
          </a:xfrm>
        </p:grpSpPr>
        <p:grpSp>
          <p:nvGrpSpPr>
            <p:cNvPr id="72" name="Group 33"/>
            <p:cNvGrpSpPr>
              <a:grpSpLocks/>
            </p:cNvGrpSpPr>
            <p:nvPr/>
          </p:nvGrpSpPr>
          <p:grpSpPr bwMode="auto">
            <a:xfrm>
              <a:off x="2784" y="1344"/>
              <a:ext cx="2016" cy="275"/>
              <a:chOff x="3072" y="3216"/>
              <a:chExt cx="2016" cy="275"/>
            </a:xfrm>
          </p:grpSpPr>
          <p:sp>
            <p:nvSpPr>
              <p:cNvPr id="74" name="Text Box 34"/>
              <p:cNvSpPr txBox="1">
                <a:spLocks noChangeArrowheads="1"/>
              </p:cNvSpPr>
              <p:nvPr/>
            </p:nvSpPr>
            <p:spPr bwMode="auto">
              <a:xfrm>
                <a:off x="3072" y="3216"/>
                <a:ext cx="2016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D    MDR</a:t>
                </a:r>
              </a:p>
            </p:txBody>
          </p:sp>
          <p:sp>
            <p:nvSpPr>
              <p:cNvPr id="75" name="Line 35"/>
              <p:cNvSpPr>
                <a:spLocks noChangeShapeType="1"/>
              </p:cNvSpPr>
              <p:nvPr/>
            </p:nvSpPr>
            <p:spPr bwMode="auto">
              <a:xfrm>
                <a:off x="3310" y="3360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2832" y="1344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7" grpId="0" autoUpdateAnimBg="0"/>
      <p:bldP spid="48" grpId="0" autoUpdateAnimBg="0"/>
      <p:bldP spid="49" grpId="0" autoUpdateAnimBg="0"/>
      <p:bldP spid="53" grpId="0" build="p" autoUpdateAnimBg="0"/>
      <p:bldP spid="54" grpId="0" autoUpdateAnimBg="0"/>
      <p:bldP spid="59" grpId="0" autoUpdateAnimBg="0"/>
      <p:bldP spid="60" grpId="0" autoUpdateAnimBg="0"/>
      <p:bldP spid="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12364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6" name="Text Box 5">
            <a:extLst>
              <a:ext uri="{FF2B5EF4-FFF2-40B4-BE49-F238E27FC236}">
                <a16:creationId xmlns:a16="http://schemas.microsoft.com/office/drawing/2014/main" id="{50DAB52C-78B8-4962-BC88-4C347F175619}"/>
              </a:ext>
            </a:extLst>
          </p:cNvPr>
          <p:cNvSpPr txBox="1"/>
          <p:nvPr/>
        </p:nvSpPr>
        <p:spPr>
          <a:xfrm>
            <a:off x="229210" y="1304213"/>
            <a:ext cx="8900351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一条指令执行的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某一工作阶段所需的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时间，称为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一个工作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周期；不同工作周期长度可能不同。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时钟周期（节拍）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系统中最基本的时间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分段；各节拍长度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相同。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（定时脉冲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操作，如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打入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，还需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严格的定时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脉冲，以确定在哪一刻打入。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Text Box 5">
            <a:extLst>
              <a:ext uri="{FF2B5EF4-FFF2-40B4-BE49-F238E27FC236}">
                <a16:creationId xmlns:a16="http://schemas.microsoft.com/office/drawing/2014/main" id="{59C0D8A6-2600-4511-B925-9986807395E1}"/>
              </a:ext>
            </a:extLst>
          </p:cNvPr>
          <p:cNvSpPr txBox="1"/>
          <p:nvPr/>
        </p:nvSpPr>
        <p:spPr>
          <a:xfrm>
            <a:off x="309510" y="765365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组合逻辑控制器的三级时序：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8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107950" y="837306"/>
            <a:ext cx="635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返回指令（共用操作码）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4"/>
          <p:cNvSpPr txBox="1">
            <a:spLocks noChangeArrowheads="1"/>
          </p:cNvSpPr>
          <p:nvPr/>
        </p:nvSpPr>
        <p:spPr bwMode="auto">
          <a:xfrm>
            <a:off x="431800" y="1518112"/>
            <a:ext cx="7092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JMP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，执行周期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(ET)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获取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55"/>
          <p:cNvSpPr txBox="1">
            <a:spLocks noChangeArrowheads="1"/>
          </p:cNvSpPr>
          <p:nvPr/>
        </p:nvSpPr>
        <p:spPr bwMode="auto">
          <a:xfrm>
            <a:off x="744307" y="4019089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NJP</a:t>
            </a: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780819" y="3412778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JP</a:t>
            </a:r>
          </a:p>
        </p:txBody>
      </p:sp>
      <p:sp>
        <p:nvSpPr>
          <p:cNvPr id="24" name="AutoShape 57"/>
          <p:cNvSpPr>
            <a:spLocks/>
          </p:cNvSpPr>
          <p:nvPr/>
        </p:nvSpPr>
        <p:spPr bwMode="auto">
          <a:xfrm>
            <a:off x="564919" y="3635869"/>
            <a:ext cx="215900" cy="727075"/>
          </a:xfrm>
          <a:prstGeom prst="leftBrace">
            <a:avLst>
              <a:gd name="adj1" fmla="val 2781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1576241" y="4010776"/>
            <a:ext cx="6387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转移条件不满足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转移，顺序执行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9"/>
          <p:cNvSpPr txBox="1">
            <a:spLocks noChangeArrowheads="1"/>
          </p:cNvSpPr>
          <p:nvPr/>
        </p:nvSpPr>
        <p:spPr bwMode="auto">
          <a:xfrm>
            <a:off x="1572983" y="3406428"/>
            <a:ext cx="4884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转移条件满足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31800" y="2195975"/>
            <a:ext cx="8281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，执行周期获取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来自栈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1627115" y="4724861"/>
            <a:ext cx="7160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型：转移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单元，跳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54"/>
              <p:cNvSpPr txBox="1">
                <a:spLocks noChangeArrowheads="1"/>
              </p:cNvSpPr>
              <p:nvPr/>
            </p:nvSpPr>
            <p:spPr bwMode="auto">
              <a:xfrm>
                <a:off x="1646366" y="5504565"/>
                <a:ext cx="6571816" cy="5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  <a:ea typeface="楷体" panose="02010609060101010101" pitchFamily="49" charset="-122"/>
                          </a:rPr>
                          <m:t>PC</m:t>
                        </m:r>
                      </m:e>
                    </m:ba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：转移地址不在当前指令下一单元</a:t>
                </a:r>
              </a:p>
            </p:txBody>
          </p:sp>
        </mc:Choice>
        <mc:Fallback>
          <p:sp>
            <p:nvSpPr>
              <p:cNvPr id="29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6366" y="5504565"/>
                <a:ext cx="6571816" cy="573940"/>
              </a:xfrm>
              <a:prstGeom prst="rect">
                <a:avLst/>
              </a:prstGeom>
              <a:blipFill>
                <a:blip r:embed="rId5"/>
                <a:stretch>
                  <a:fillRect t="-6383" b="-25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utoShape 57"/>
          <p:cNvSpPr>
            <a:spLocks/>
          </p:cNvSpPr>
          <p:nvPr/>
        </p:nvSpPr>
        <p:spPr bwMode="auto">
          <a:xfrm>
            <a:off x="1410101" y="5042622"/>
            <a:ext cx="215426" cy="880433"/>
          </a:xfrm>
          <a:prstGeom prst="leftBrace">
            <a:avLst>
              <a:gd name="adj1" fmla="val 2802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434570" y="2863763"/>
            <a:ext cx="67642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JMP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执行结果有两种情况：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47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3" grpId="0" autoUpdateAnimBg="0"/>
      <p:bldP spid="24" grpId="0" animBg="1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3" grpId="0" animBg="1"/>
      <p:bldP spid="3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635375" y="1216054"/>
            <a:ext cx="18002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取指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812088" y="3451254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12088" y="5711854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PC+C-&gt;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PC, MAR</a:t>
            </a: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4500563" y="744566"/>
            <a:ext cx="0" cy="4762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4500563" y="1581179"/>
            <a:ext cx="0" cy="3587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2771775" y="2732116"/>
            <a:ext cx="5616575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227763" y="3451254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572000" y="3451254"/>
            <a:ext cx="1439863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3851275" y="273211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34925" y="1195416"/>
            <a:ext cx="792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34925" y="4659341"/>
            <a:ext cx="792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34925" y="5738841"/>
            <a:ext cx="792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>
            <a:off x="684213" y="6691341"/>
            <a:ext cx="77041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>
            <a:off x="4500563" y="6692929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2843213" y="2732116"/>
            <a:ext cx="79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SKP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5292725" y="2732116"/>
            <a:ext cx="10080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6948488" y="2732116"/>
            <a:ext cx="79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8388350" y="2732116"/>
            <a:ext cx="792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X(PC)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6156325" y="5683279"/>
            <a:ext cx="1439863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Ri+1 -&gt; Ri</a:t>
            </a:r>
          </a:p>
        </p:txBody>
      </p: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4500563" y="752619"/>
            <a:ext cx="1655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JMP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RST</a:t>
            </a: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4500563" y="4570441"/>
            <a:ext cx="1511300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PC, MAR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3348038" y="3451254"/>
            <a:ext cx="1081087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3997325" y="3509991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 flipV="1">
            <a:off x="3636963" y="3522691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>
            <a:off x="3636963" y="3667154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6156325" y="4568854"/>
            <a:ext cx="1439863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PC, MAR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740650" y="4568854"/>
            <a:ext cx="1439863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M-&gt;MDR-&gt;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8388350" y="273211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5292725" y="273211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877050" y="273211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2771775" y="2732116"/>
            <a:ext cx="0" cy="7191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1403350" y="1939954"/>
            <a:ext cx="48974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1403350" y="1939954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6300788" y="1939954"/>
            <a:ext cx="0" cy="792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1476374" y="1939954"/>
            <a:ext cx="18002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NJP(</a:t>
            </a:r>
            <a:r>
              <a:rPr lang="zh-CN" altLang="en-US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不转</a:t>
            </a:r>
            <a:r>
              <a:rPr lang="en-US" altLang="zh-CN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0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70"/>
          <p:cNvSpPr txBox="1">
            <a:spLocks noChangeArrowheads="1"/>
          </p:cNvSpPr>
          <p:nvPr/>
        </p:nvSpPr>
        <p:spPr bwMode="auto">
          <a:xfrm>
            <a:off x="6416769" y="1805484"/>
            <a:ext cx="12969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JP,RST</a:t>
            </a:r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45759" y="3451254"/>
            <a:ext cx="1020761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34925" y="3090891"/>
            <a:ext cx="7921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1619250" y="2798791"/>
            <a:ext cx="5762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73" name="Text Box 47"/>
          <p:cNvSpPr txBox="1">
            <a:spLocks noChangeArrowheads="1"/>
          </p:cNvSpPr>
          <p:nvPr/>
        </p:nvSpPr>
        <p:spPr bwMode="auto">
          <a:xfrm>
            <a:off x="1660611" y="3452841"/>
            <a:ext cx="1398502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2590481" y="3509991"/>
            <a:ext cx="50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75" name="Line 54"/>
          <p:cNvSpPr>
            <a:spLocks noChangeShapeType="1"/>
          </p:cNvSpPr>
          <p:nvPr/>
        </p:nvSpPr>
        <p:spPr bwMode="auto">
          <a:xfrm flipV="1">
            <a:off x="2231706" y="3522691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55"/>
          <p:cNvSpPr>
            <a:spLocks noChangeShapeType="1"/>
          </p:cNvSpPr>
          <p:nvPr/>
        </p:nvSpPr>
        <p:spPr bwMode="auto">
          <a:xfrm>
            <a:off x="2231706" y="3667154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Line 61"/>
          <p:cNvSpPr>
            <a:spLocks noChangeShapeType="1"/>
          </p:cNvSpPr>
          <p:nvPr/>
        </p:nvSpPr>
        <p:spPr bwMode="auto">
          <a:xfrm>
            <a:off x="684213" y="2732116"/>
            <a:ext cx="0" cy="3960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62"/>
          <p:cNvSpPr>
            <a:spLocks noChangeShapeType="1"/>
          </p:cNvSpPr>
          <p:nvPr/>
        </p:nvSpPr>
        <p:spPr bwMode="auto">
          <a:xfrm>
            <a:off x="2266951" y="3991004"/>
            <a:ext cx="1587" cy="2701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64"/>
          <p:cNvSpPr>
            <a:spLocks noChangeShapeType="1"/>
          </p:cNvSpPr>
          <p:nvPr/>
        </p:nvSpPr>
        <p:spPr bwMode="auto">
          <a:xfrm flipH="1">
            <a:off x="2049464" y="2732117"/>
            <a:ext cx="1586" cy="7111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684213" y="2732116"/>
            <a:ext cx="13668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717550" y="2798791"/>
            <a:ext cx="830263" cy="307975"/>
            <a:chOff x="452" y="1386"/>
            <a:chExt cx="523" cy="194"/>
          </a:xfrm>
        </p:grpSpPr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83" name="Line 71"/>
            <p:cNvSpPr>
              <a:spLocks noChangeShapeType="1"/>
            </p:cNvSpPr>
            <p:nvPr/>
          </p:nvSpPr>
          <p:spPr bwMode="auto">
            <a:xfrm>
              <a:off x="452" y="1394"/>
              <a:ext cx="2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4" name="Text Box 72"/>
          <p:cNvSpPr txBox="1">
            <a:spLocks noChangeArrowheads="1"/>
          </p:cNvSpPr>
          <p:nvPr/>
        </p:nvSpPr>
        <p:spPr bwMode="auto">
          <a:xfrm>
            <a:off x="3995738" y="2732116"/>
            <a:ext cx="3603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300788" y="3759229"/>
            <a:ext cx="43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</p:txBody>
      </p:sp>
      <p:sp>
        <p:nvSpPr>
          <p:cNvPr id="86" name="Text Box 76"/>
          <p:cNvSpPr txBox="1">
            <a:spLocks noChangeArrowheads="1"/>
          </p:cNvSpPr>
          <p:nvPr/>
        </p:nvSpPr>
        <p:spPr bwMode="auto">
          <a:xfrm>
            <a:off x="6192838" y="5954741"/>
            <a:ext cx="971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SP+1-&gt;</a:t>
            </a:r>
          </a:p>
        </p:txBody>
      </p:sp>
      <p:sp>
        <p:nvSpPr>
          <p:cNvPr id="87" name="Text Box 77"/>
          <p:cNvSpPr txBox="1">
            <a:spLocks noChangeArrowheads="1"/>
          </p:cNvSpPr>
          <p:nvPr/>
        </p:nvSpPr>
        <p:spPr bwMode="auto">
          <a:xfrm>
            <a:off x="7127875" y="5954741"/>
            <a:ext cx="43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</p:txBody>
      </p:sp>
      <p:sp>
        <p:nvSpPr>
          <p:cNvPr id="88" name="Line 78"/>
          <p:cNvSpPr>
            <a:spLocks noChangeShapeType="1"/>
          </p:cNvSpPr>
          <p:nvPr/>
        </p:nvSpPr>
        <p:spPr bwMode="auto">
          <a:xfrm flipV="1">
            <a:off x="6588125" y="3775104"/>
            <a:ext cx="252413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Text Box 70"/>
          <p:cNvSpPr txBox="1">
            <a:spLocks noChangeArrowheads="1"/>
          </p:cNvSpPr>
          <p:nvPr/>
        </p:nvSpPr>
        <p:spPr bwMode="auto">
          <a:xfrm>
            <a:off x="2920681" y="2346460"/>
            <a:ext cx="55483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执行周期根据寻址方式获取转移地址送</a:t>
            </a:r>
            <a:r>
              <a:rPr lang="en-US" altLang="zh-CN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en-US" altLang="zh-CN" sz="20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圆角矩形标注 89"/>
          <p:cNvSpPr/>
          <p:nvPr/>
        </p:nvSpPr>
        <p:spPr>
          <a:xfrm>
            <a:off x="5617300" y="6389064"/>
            <a:ext cx="1110351" cy="289832"/>
          </a:xfrm>
          <a:prstGeom prst="wedgeRoundRectCallout">
            <a:avLst>
              <a:gd name="adj1" fmla="val 11733"/>
              <a:gd name="adj2" fmla="val -84238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对应</a:t>
            </a:r>
            <a:r>
              <a:rPr lang="en-US" altLang="zh-CN" b="1" dirty="0" smtClean="0">
                <a:solidFill>
                  <a:schemeClr val="accent1"/>
                </a:solidFill>
              </a:rPr>
              <a:t>RST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1" grpId="0" animBg="1"/>
      <p:bldP spid="43" grpId="0"/>
      <p:bldP spid="44" grpId="0"/>
      <p:bldP spid="45" grpId="0"/>
      <p:bldP spid="48" grpId="0"/>
      <p:bldP spid="49" grpId="0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/>
      <p:bldP spid="59" grpId="0" animBg="1"/>
      <p:bldP spid="60" grpId="0" animBg="1"/>
      <p:bldP spid="68" grpId="0"/>
      <p:bldP spid="69" grpId="0"/>
      <p:bldP spid="70" grpId="0" animBg="1"/>
      <p:bldP spid="71" grpId="0"/>
      <p:bldP spid="72" grpId="0"/>
      <p:bldP spid="73" grpId="0" animBg="1"/>
      <p:bldP spid="74" grpId="0"/>
      <p:bldP spid="84" grpId="0"/>
      <p:bldP spid="85" grpId="0" build="p" autoUpdateAnimBg="0" advAuto="0"/>
      <p:bldP spid="86" grpId="0" build="p" autoUpdateAnimBg="0" advAuto="0"/>
      <p:bldP spid="87" grpId="0" build="p" autoUpdateAnimBg="0" advAuto="0"/>
      <p:bldP spid="89" grpId="0"/>
      <p:bldP spid="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855931" y="176293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2846531" y="1839135"/>
            <a:ext cx="3200400" cy="436563"/>
            <a:chOff x="960" y="480"/>
            <a:chExt cx="2016" cy="275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06581" y="121365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697181" y="1213659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JMP R0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2813194" y="5079224"/>
            <a:ext cx="2819400" cy="436563"/>
            <a:chOff x="2592" y="864"/>
            <a:chExt cx="1776" cy="275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SP+1    SP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3176" y="100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599131" y="2296334"/>
            <a:ext cx="16002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2813194" y="4502964"/>
            <a:ext cx="3200400" cy="436563"/>
            <a:chOff x="1392" y="2880"/>
            <a:chExt cx="2016" cy="275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    MDR    PC</a:t>
              </a:r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1635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2425" y="30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855931" y="2220134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1822594" y="500302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38" name="Group 64"/>
          <p:cNvGrpSpPr>
            <a:grpSpLocks/>
          </p:cNvGrpSpPr>
          <p:nvPr/>
        </p:nvGrpSpPr>
        <p:grpSpPr bwMode="auto">
          <a:xfrm>
            <a:off x="2813194" y="3945749"/>
            <a:ext cx="2743200" cy="436563"/>
            <a:chOff x="3120" y="1104"/>
            <a:chExt cx="1728" cy="275"/>
          </a:xfrm>
        </p:grpSpPr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SP    MAR</a:t>
              </a:r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3458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1822594" y="4426759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2846531" y="2296337"/>
            <a:ext cx="3200400" cy="436563"/>
            <a:chOff x="3360" y="1680"/>
            <a:chExt cx="2016" cy="275"/>
          </a:xfrm>
        </p:grpSpPr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3360" y="16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    PC</a:t>
              </a:r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>
              <a:off x="3729" y="18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Group 28"/>
          <p:cNvGrpSpPr>
            <a:grpSpLocks/>
          </p:cNvGrpSpPr>
          <p:nvPr/>
        </p:nvGrpSpPr>
        <p:grpSpPr bwMode="auto">
          <a:xfrm>
            <a:off x="4599131" y="1823260"/>
            <a:ext cx="3200400" cy="436563"/>
            <a:chOff x="960" y="768"/>
            <a:chExt cx="2016" cy="275"/>
          </a:xfrm>
        </p:grpSpPr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449" y="91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787544" y="291387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1778144" y="2913872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RST (SP)+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1822594" y="341552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51" name="Group 57"/>
          <p:cNvGrpSpPr>
            <a:grpSpLocks/>
          </p:cNvGrpSpPr>
          <p:nvPr/>
        </p:nvGrpSpPr>
        <p:grpSpPr bwMode="auto">
          <a:xfrm>
            <a:off x="2813194" y="3488548"/>
            <a:ext cx="3200400" cy="436563"/>
            <a:chOff x="960" y="480"/>
            <a:chExt cx="2016" cy="275"/>
          </a:xfrm>
        </p:grpSpPr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4565794" y="3488548"/>
            <a:ext cx="3200400" cy="436563"/>
            <a:chOff x="960" y="768"/>
            <a:chExt cx="2016" cy="275"/>
          </a:xfrm>
        </p:grpSpPr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56" name="Line 62"/>
            <p:cNvSpPr>
              <a:spLocks noChangeShapeType="1"/>
            </p:cNvSpPr>
            <p:nvPr/>
          </p:nvSpPr>
          <p:spPr bwMode="auto">
            <a:xfrm>
              <a:off x="1453" y="90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1822594" y="386954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58" name="Text Box 65"/>
          <p:cNvSpPr txBox="1">
            <a:spLocks noChangeArrowheads="1"/>
          </p:cNvSpPr>
          <p:nvPr/>
        </p:nvSpPr>
        <p:spPr bwMode="auto">
          <a:xfrm>
            <a:off x="5542538" y="4502959"/>
            <a:ext cx="16002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 flipV="1">
            <a:off x="5818472" y="2501093"/>
            <a:ext cx="562124" cy="1286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65"/>
          <p:cNvSpPr txBox="1">
            <a:spLocks noChangeArrowheads="1"/>
          </p:cNvSpPr>
          <p:nvPr/>
        </p:nvSpPr>
        <p:spPr bwMode="auto">
          <a:xfrm>
            <a:off x="6364718" y="2131982"/>
            <a:ext cx="1725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5375419" y="3952499"/>
            <a:ext cx="1698859" cy="320451"/>
          </a:xfrm>
          <a:prstGeom prst="borderCallout1">
            <a:avLst>
              <a:gd name="adj1" fmla="val 18750"/>
              <a:gd name="adj2" fmla="val -8333"/>
              <a:gd name="adj3" fmla="val 74954"/>
              <a:gd name="adj4" fmla="val -380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栈</a:t>
            </a:r>
            <a:r>
              <a:rPr lang="zh-CN" altLang="en-US" dirty="0" smtClean="0">
                <a:solidFill>
                  <a:schemeClr val="accent2"/>
                </a:solidFill>
              </a:rPr>
              <a:t>顶地址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3" name="线形标注 1 62"/>
          <p:cNvSpPr/>
          <p:nvPr/>
        </p:nvSpPr>
        <p:spPr>
          <a:xfrm>
            <a:off x="7285580" y="4528143"/>
            <a:ext cx="1439722" cy="551081"/>
          </a:xfrm>
          <a:prstGeom prst="borderCallout1">
            <a:avLst>
              <a:gd name="adj1" fmla="val 18750"/>
              <a:gd name="adj2" fmla="val -8333"/>
              <a:gd name="adj3" fmla="val 74954"/>
              <a:gd name="adj4" fmla="val -3805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返回</a:t>
            </a:r>
            <a:r>
              <a:rPr lang="zh-CN" altLang="en-US" dirty="0" smtClean="0">
                <a:solidFill>
                  <a:schemeClr val="accent2"/>
                </a:solidFill>
              </a:rPr>
              <a:t>地址送</a:t>
            </a:r>
            <a:r>
              <a:rPr lang="en-US" altLang="zh-CN" dirty="0" smtClean="0">
                <a:solidFill>
                  <a:schemeClr val="accent2"/>
                </a:solidFill>
              </a:rPr>
              <a:t>PC</a:t>
            </a:r>
            <a:r>
              <a:rPr lang="zh-CN" altLang="en-US" dirty="0" smtClean="0">
                <a:solidFill>
                  <a:schemeClr val="accent2"/>
                </a:solidFill>
              </a:rPr>
              <a:t>，</a:t>
            </a:r>
            <a:r>
              <a:rPr lang="en-US" altLang="zh-CN" dirty="0" smtClean="0">
                <a:solidFill>
                  <a:schemeClr val="accent2"/>
                </a:solidFill>
              </a:rPr>
              <a:t>MAR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4" name="线形标注 1 63"/>
          <p:cNvSpPr/>
          <p:nvPr/>
        </p:nvSpPr>
        <p:spPr>
          <a:xfrm>
            <a:off x="5399231" y="5523120"/>
            <a:ext cx="1439722" cy="551081"/>
          </a:xfrm>
          <a:prstGeom prst="borderCallout1">
            <a:avLst>
              <a:gd name="adj1" fmla="val 18750"/>
              <a:gd name="adj2" fmla="val -8333"/>
              <a:gd name="adj3" fmla="val -23730"/>
              <a:gd name="adj4" fmla="val -3905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2"/>
                </a:solidFill>
              </a:rPr>
              <a:t>修改栈顶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23" grpId="0" autoUpdateAnimBg="0"/>
      <p:bldP spid="24" grpId="0" autoUpdateAnimBg="0"/>
      <p:bldP spid="28" grpId="0" build="p" autoUpdateAnimBg="0"/>
      <p:bldP spid="36" grpId="0" autoUpdateAnimBg="0"/>
      <p:bldP spid="37" grpId="0" autoUpdateAnimBg="0"/>
      <p:bldP spid="41" grpId="0" autoUpdateAnimBg="0"/>
      <p:bldP spid="48" grpId="0" autoUpdateAnimBg="0"/>
      <p:bldP spid="49" grpId="0" autoUpdateAnimBg="0"/>
      <p:bldP spid="50" grpId="0" autoUpdateAnimBg="0"/>
      <p:bldP spid="57" grpId="0" autoUpdateAnimBg="0"/>
      <p:bldP spid="58" grpId="0" build="p" autoUpdateAnimBg="0"/>
      <p:bldP spid="60" grpId="0" autoUpdateAnimBg="0"/>
      <p:bldP spid="2" grpId="0" animBg="1"/>
      <p:bldP spid="63" grpId="0" animBg="1"/>
      <p:bldP spid="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68313" y="3630208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NJSR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95288" y="2215400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</a:p>
        </p:txBody>
      </p:sp>
      <p:sp>
        <p:nvSpPr>
          <p:cNvPr id="20" name="AutoShape 20"/>
          <p:cNvSpPr>
            <a:spLocks/>
          </p:cNvSpPr>
          <p:nvPr/>
        </p:nvSpPr>
        <p:spPr bwMode="auto">
          <a:xfrm>
            <a:off x="179388" y="2475922"/>
            <a:ext cx="215900" cy="1331307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76375" y="3630208"/>
            <a:ext cx="6335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转子条件不满足，顺序执行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393249" y="2215397"/>
            <a:ext cx="28797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转子条件满足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85178" y="1752312"/>
            <a:ext cx="5071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-&gt;C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寻址）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985178" y="2726951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3658067" y="2069178"/>
            <a:ext cx="225425" cy="887652"/>
          </a:xfrm>
          <a:prstGeom prst="leftBrace">
            <a:avLst>
              <a:gd name="adj1" fmla="val 3130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847190" y="2428963"/>
            <a:ext cx="2736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返回地址压栈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847190" y="2945997"/>
            <a:ext cx="3673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入口地址送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4559853" y="2644863"/>
            <a:ext cx="215900" cy="694747"/>
          </a:xfrm>
          <a:prstGeom prst="leftBrace">
            <a:avLst>
              <a:gd name="adj1" fmla="val 27819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1735485" y="4204666"/>
            <a:ext cx="180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4"/>
              <p:cNvSpPr txBox="1">
                <a:spLocks noChangeArrowheads="1"/>
              </p:cNvSpPr>
              <p:nvPr/>
            </p:nvSpPr>
            <p:spPr bwMode="auto">
              <a:xfrm>
                <a:off x="1735485" y="4736479"/>
                <a:ext cx="2343150" cy="5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/>
                            <a:ea typeface="楷体" panose="02010609060101010101" pitchFamily="49" charset="-122"/>
                          </a:rPr>
                          <m:t>PC</m:t>
                        </m:r>
                      </m:e>
                    </m:bar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</a:p>
            </p:txBody>
          </p:sp>
        </mc:Choice>
        <mc:Fallback xmlns="">
          <p:sp>
            <p:nvSpPr>
              <p:cNvPr id="35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5485" y="4736479"/>
                <a:ext cx="2343150" cy="573940"/>
              </a:xfrm>
              <a:prstGeom prst="rect">
                <a:avLst/>
              </a:prstGeom>
              <a:blipFill>
                <a:blip r:embed="rId5"/>
                <a:stretch>
                  <a:fillRect t="-6383" b="-255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utoShape 57"/>
          <p:cNvSpPr>
            <a:spLocks/>
          </p:cNvSpPr>
          <p:nvPr/>
        </p:nvSpPr>
        <p:spPr bwMode="auto">
          <a:xfrm>
            <a:off x="1524347" y="4415804"/>
            <a:ext cx="214313" cy="725487"/>
          </a:xfrm>
          <a:prstGeom prst="leftBrace">
            <a:avLst>
              <a:gd name="adj1" fmla="val 2795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35904" y="892348"/>
            <a:ext cx="457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、转子指令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</a:p>
        </p:txBody>
      </p:sp>
    </p:spTree>
    <p:extLst>
      <p:ext uri="{BB962C8B-B14F-4D97-AF65-F5344CB8AC3E}">
        <p14:creationId xmlns:p14="http://schemas.microsoft.com/office/powerpoint/2010/main" val="53732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nimBg="1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utoUpdateAnimBg="0"/>
      <p:bldP spid="29" grpId="0" autoUpdateAnimBg="0"/>
      <p:bldP spid="33" grpId="0" animBg="1"/>
      <p:bldP spid="34" grpId="0" autoUpdateAnimBg="0"/>
      <p:bldP spid="35" grpId="0" autoUpdateAnimBg="0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852863" y="431542"/>
            <a:ext cx="122396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取指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4502150" y="144204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502150" y="791904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7596188" y="1728529"/>
            <a:ext cx="1582737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95643" y="3600192"/>
            <a:ext cx="1208088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PC-&gt;MAR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4925" y="1655504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ST0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34925" y="3655754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34925" y="5167054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1116013" y="6624379"/>
            <a:ext cx="6264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500563" y="6625967"/>
            <a:ext cx="0" cy="2873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049463" y="1363404"/>
            <a:ext cx="576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588125" y="1291967"/>
            <a:ext cx="10080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350165" y="1225292"/>
            <a:ext cx="79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7596188" y="2881054"/>
            <a:ext cx="1582737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Ri+1 -&gt; Ri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4631576" y="110953"/>
            <a:ext cx="877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1981200" y="3601779"/>
            <a:ext cx="1511300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PC+1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2964446" y="3658929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V="1">
            <a:off x="2604084" y="3671629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2604084" y="3816092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7596188" y="2303204"/>
            <a:ext cx="1582737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M-&gt;MDR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-&gt;C</a:t>
            </a: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1114425" y="1296729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2698750" y="1296729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1114425" y="1296729"/>
            <a:ext cx="15843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908175" y="1007804"/>
            <a:ext cx="46085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1906588" y="1007804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1334799" y="758886"/>
            <a:ext cx="79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NJSR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6546794" y="745635"/>
            <a:ext cx="12969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</a:p>
        </p:txBody>
      </p: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146173" y="1363404"/>
            <a:ext cx="831847" cy="307975"/>
            <a:chOff x="451" y="1386"/>
            <a:chExt cx="524" cy="194"/>
          </a:xfrm>
        </p:grpSpPr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476" y="1386"/>
              <a:ext cx="49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451" y="1414"/>
              <a:ext cx="22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4787900" y="1225292"/>
            <a:ext cx="360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>
            <a:off x="6516688" y="1007804"/>
            <a:ext cx="0" cy="2889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>
            <a:off x="8388350" y="1296729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4643438" y="1296729"/>
            <a:ext cx="374491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6516688" y="1296729"/>
            <a:ext cx="0" cy="20875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5726113" y="1728529"/>
            <a:ext cx="1582737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Ri-&gt;MAR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5726113" y="2303204"/>
            <a:ext cx="1582737" cy="3603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M-&gt;MDR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-&gt;C</a:t>
            </a: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6516688" y="3384292"/>
            <a:ext cx="18716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63"/>
          <p:cNvSpPr>
            <a:spLocks noChangeShapeType="1"/>
          </p:cNvSpPr>
          <p:nvPr/>
        </p:nvSpPr>
        <p:spPr bwMode="auto">
          <a:xfrm>
            <a:off x="4643438" y="1296729"/>
            <a:ext cx="0" cy="53276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>
            <a:off x="7380288" y="3384292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65"/>
          <p:cNvSpPr txBox="1">
            <a:spLocks noChangeArrowheads="1"/>
          </p:cNvSpPr>
          <p:nvPr/>
        </p:nvSpPr>
        <p:spPr bwMode="auto">
          <a:xfrm>
            <a:off x="6877050" y="3600192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SP-1</a:t>
            </a:r>
          </a:p>
        </p:txBody>
      </p:sp>
      <p:sp>
        <p:nvSpPr>
          <p:cNvPr id="64" name="Text Box 66"/>
          <p:cNvSpPr txBox="1">
            <a:spLocks noChangeArrowheads="1"/>
          </p:cNvSpPr>
          <p:nvPr/>
        </p:nvSpPr>
        <p:spPr bwMode="auto">
          <a:xfrm>
            <a:off x="7813675" y="3658929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65" name="Line 67"/>
          <p:cNvSpPr>
            <a:spLocks noChangeShapeType="1"/>
          </p:cNvSpPr>
          <p:nvPr/>
        </p:nvSpPr>
        <p:spPr bwMode="auto">
          <a:xfrm flipV="1">
            <a:off x="7453313" y="3671629"/>
            <a:ext cx="287337" cy="144463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68"/>
          <p:cNvSpPr>
            <a:spLocks noChangeShapeType="1"/>
          </p:cNvSpPr>
          <p:nvPr/>
        </p:nvSpPr>
        <p:spPr bwMode="auto">
          <a:xfrm>
            <a:off x="7453313" y="3816092"/>
            <a:ext cx="287337" cy="144462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Text Box 70"/>
          <p:cNvSpPr txBox="1">
            <a:spLocks noChangeArrowheads="1"/>
          </p:cNvSpPr>
          <p:nvPr/>
        </p:nvSpPr>
        <p:spPr bwMode="auto">
          <a:xfrm>
            <a:off x="3997325" y="3600192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SP-1</a:t>
            </a:r>
          </a:p>
        </p:txBody>
      </p:sp>
      <p:sp>
        <p:nvSpPr>
          <p:cNvPr id="68" name="Text Box 71"/>
          <p:cNvSpPr txBox="1">
            <a:spLocks noChangeArrowheads="1"/>
          </p:cNvSpPr>
          <p:nvPr/>
        </p:nvSpPr>
        <p:spPr bwMode="auto">
          <a:xfrm>
            <a:off x="4933950" y="3658929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69" name="Line 72"/>
          <p:cNvSpPr>
            <a:spLocks noChangeShapeType="1"/>
          </p:cNvSpPr>
          <p:nvPr/>
        </p:nvSpPr>
        <p:spPr bwMode="auto">
          <a:xfrm flipV="1">
            <a:off x="4573588" y="3671629"/>
            <a:ext cx="287337" cy="144463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73"/>
          <p:cNvSpPr>
            <a:spLocks noChangeShapeType="1"/>
          </p:cNvSpPr>
          <p:nvPr/>
        </p:nvSpPr>
        <p:spPr bwMode="auto">
          <a:xfrm>
            <a:off x="4573588" y="3816092"/>
            <a:ext cx="287337" cy="144462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Text Box 74"/>
          <p:cNvSpPr txBox="1">
            <a:spLocks noChangeArrowheads="1"/>
          </p:cNvSpPr>
          <p:nvPr/>
        </p:nvSpPr>
        <p:spPr bwMode="auto">
          <a:xfrm>
            <a:off x="3995738" y="4392354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PC-&gt;MDR</a:t>
            </a:r>
          </a:p>
        </p:txBody>
      </p:sp>
      <p:sp>
        <p:nvSpPr>
          <p:cNvPr id="72" name="Text Box 78"/>
          <p:cNvSpPr txBox="1">
            <a:spLocks noChangeArrowheads="1"/>
          </p:cNvSpPr>
          <p:nvPr/>
        </p:nvSpPr>
        <p:spPr bwMode="auto">
          <a:xfrm>
            <a:off x="3995738" y="5113079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MDR-&gt;M</a:t>
            </a:r>
          </a:p>
        </p:txBody>
      </p:sp>
      <p:sp>
        <p:nvSpPr>
          <p:cNvPr id="73" name="Text Box 82"/>
          <p:cNvSpPr txBox="1">
            <a:spLocks noChangeArrowheads="1"/>
          </p:cNvSpPr>
          <p:nvPr/>
        </p:nvSpPr>
        <p:spPr bwMode="auto">
          <a:xfrm>
            <a:off x="3995738" y="5832217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83"/>
          <p:cNvSpPr txBox="1">
            <a:spLocks noChangeArrowheads="1"/>
          </p:cNvSpPr>
          <p:nvPr/>
        </p:nvSpPr>
        <p:spPr bwMode="auto">
          <a:xfrm>
            <a:off x="4932363" y="5890954"/>
            <a:ext cx="503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 flipV="1">
            <a:off x="4500563" y="5905242"/>
            <a:ext cx="287337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Line 87"/>
          <p:cNvSpPr>
            <a:spLocks noChangeShapeType="1"/>
          </p:cNvSpPr>
          <p:nvPr/>
        </p:nvSpPr>
        <p:spPr bwMode="auto">
          <a:xfrm>
            <a:off x="4500563" y="6049704"/>
            <a:ext cx="287337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88"/>
          <p:cNvSpPr txBox="1">
            <a:spLocks noChangeArrowheads="1"/>
          </p:cNvSpPr>
          <p:nvPr/>
        </p:nvSpPr>
        <p:spPr bwMode="auto">
          <a:xfrm>
            <a:off x="6877050" y="4392354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PC-&gt;MDR</a:t>
            </a:r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6877050" y="5113079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MDR-&gt;M</a:t>
            </a:r>
          </a:p>
        </p:txBody>
      </p:sp>
      <p:sp>
        <p:nvSpPr>
          <p:cNvPr id="79" name="Text Box 90"/>
          <p:cNvSpPr txBox="1">
            <a:spLocks noChangeArrowheads="1"/>
          </p:cNvSpPr>
          <p:nvPr/>
        </p:nvSpPr>
        <p:spPr bwMode="auto">
          <a:xfrm>
            <a:off x="6877050" y="5832217"/>
            <a:ext cx="1368425" cy="539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7740650" y="5890954"/>
            <a:ext cx="50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7308850" y="5905242"/>
            <a:ext cx="287338" cy="144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93"/>
          <p:cNvSpPr>
            <a:spLocks noChangeShapeType="1"/>
          </p:cNvSpPr>
          <p:nvPr/>
        </p:nvSpPr>
        <p:spPr bwMode="auto">
          <a:xfrm>
            <a:off x="7308850" y="6049704"/>
            <a:ext cx="287338" cy="1444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94"/>
          <p:cNvSpPr txBox="1">
            <a:spLocks noChangeArrowheads="1"/>
          </p:cNvSpPr>
          <p:nvPr/>
        </p:nvSpPr>
        <p:spPr bwMode="auto">
          <a:xfrm>
            <a:off x="34925" y="2160329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</a:p>
        </p:txBody>
      </p:sp>
      <p:sp>
        <p:nvSpPr>
          <p:cNvPr id="84" name="Text Box 95"/>
          <p:cNvSpPr txBox="1">
            <a:spLocks noChangeArrowheads="1"/>
          </p:cNvSpPr>
          <p:nvPr/>
        </p:nvSpPr>
        <p:spPr bwMode="auto">
          <a:xfrm>
            <a:off x="34925" y="2665154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ST2</a:t>
            </a:r>
          </a:p>
        </p:txBody>
      </p:sp>
      <p:sp>
        <p:nvSpPr>
          <p:cNvPr id="85" name="Text Box 96"/>
          <p:cNvSpPr txBox="1">
            <a:spLocks noChangeArrowheads="1"/>
          </p:cNvSpPr>
          <p:nvPr/>
        </p:nvSpPr>
        <p:spPr bwMode="auto">
          <a:xfrm>
            <a:off x="34925" y="4463792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</a:p>
        </p:txBody>
      </p:sp>
      <p:sp>
        <p:nvSpPr>
          <p:cNvPr id="86" name="Text Box 97"/>
          <p:cNvSpPr txBox="1">
            <a:spLocks noChangeArrowheads="1"/>
          </p:cNvSpPr>
          <p:nvPr/>
        </p:nvSpPr>
        <p:spPr bwMode="auto">
          <a:xfrm>
            <a:off x="34925" y="5887779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ET3</a:t>
            </a:r>
          </a:p>
        </p:txBody>
      </p:sp>
      <p:sp>
        <p:nvSpPr>
          <p:cNvPr id="87" name="AutoShape 98"/>
          <p:cNvSpPr>
            <a:spLocks/>
          </p:cNvSpPr>
          <p:nvPr/>
        </p:nvSpPr>
        <p:spPr bwMode="auto">
          <a:xfrm>
            <a:off x="5435600" y="3744654"/>
            <a:ext cx="73025" cy="1763713"/>
          </a:xfrm>
          <a:prstGeom prst="rightBrace">
            <a:avLst>
              <a:gd name="adj1" fmla="val 201268"/>
              <a:gd name="adj2" fmla="val 50000"/>
            </a:avLst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99"/>
          <p:cNvSpPr txBox="1">
            <a:spLocks noChangeArrowheads="1"/>
          </p:cNvSpPr>
          <p:nvPr/>
        </p:nvSpPr>
        <p:spPr bwMode="auto">
          <a:xfrm>
            <a:off x="5614988" y="4219317"/>
            <a:ext cx="108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返回地址压栈</a:t>
            </a:r>
          </a:p>
        </p:txBody>
      </p:sp>
      <p:sp>
        <p:nvSpPr>
          <p:cNvPr id="89" name="Text Box 100"/>
          <p:cNvSpPr txBox="1">
            <a:spLocks noChangeArrowheads="1"/>
          </p:cNvSpPr>
          <p:nvPr/>
        </p:nvSpPr>
        <p:spPr bwMode="auto">
          <a:xfrm>
            <a:off x="5543550" y="5724267"/>
            <a:ext cx="1152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入口地址送</a:t>
            </a:r>
            <a:r>
              <a:rPr lang="en-US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PC/MAR</a:t>
            </a:r>
          </a:p>
        </p:txBody>
      </p:sp>
      <p:sp>
        <p:nvSpPr>
          <p:cNvPr id="90" name="AutoShape 101"/>
          <p:cNvSpPr>
            <a:spLocks/>
          </p:cNvSpPr>
          <p:nvPr/>
        </p:nvSpPr>
        <p:spPr bwMode="auto">
          <a:xfrm>
            <a:off x="6624638" y="3744654"/>
            <a:ext cx="215900" cy="1871663"/>
          </a:xfrm>
          <a:prstGeom prst="leftBrace">
            <a:avLst>
              <a:gd name="adj1" fmla="val 72243"/>
              <a:gd name="adj2" fmla="val 50000"/>
            </a:avLst>
          </a:prstGeom>
          <a:noFill/>
          <a:ln w="127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2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3" grpId="0" animBg="1"/>
      <p:bldP spid="25" grpId="0"/>
      <p:bldP spid="26" grpId="0"/>
      <p:bldP spid="27" grpId="0"/>
      <p:bldP spid="33" grpId="0"/>
      <p:bldP spid="34" grpId="0"/>
      <p:bldP spid="35" grpId="0"/>
      <p:bldP spid="36" grpId="0" animBg="1"/>
      <p:bldP spid="37" grpId="0"/>
      <p:bldP spid="38" grpId="0" animBg="1"/>
      <p:bldP spid="39" grpId="0"/>
      <p:bldP spid="42" grpId="0" animBg="1"/>
      <p:bldP spid="48" grpId="0"/>
      <p:bldP spid="49" grpId="0"/>
      <p:bldP spid="53" grpId="0"/>
      <p:bldP spid="58" grpId="0" animBg="1"/>
      <p:bldP spid="59" grpId="0" animBg="1"/>
      <p:bldP spid="63" grpId="0" animBg="1"/>
      <p:bldP spid="64" grpId="0"/>
      <p:bldP spid="67" grpId="0" animBg="1"/>
      <p:bldP spid="68" grpId="0"/>
      <p:bldP spid="71" grpId="0" animBg="1"/>
      <p:bldP spid="72" grpId="0" animBg="1"/>
      <p:bldP spid="73" grpId="0" animBg="1"/>
      <p:bldP spid="74" grpId="0"/>
      <p:bldP spid="77" grpId="0" animBg="1"/>
      <p:bldP spid="78" grpId="0" animBg="1"/>
      <p:bldP spid="79" grpId="0" animBg="1"/>
      <p:bldP spid="80" grpId="0"/>
      <p:bldP spid="83" grpId="0"/>
      <p:bldP spid="84" grpId="0"/>
      <p:bldP spid="85" grpId="0"/>
      <p:bldP spid="86" grpId="0"/>
      <p:bldP spid="87" grpId="0" animBg="1"/>
      <p:bldP spid="88" grpId="0" autoUpdateAnimBg="0"/>
      <p:bldP spid="89" grpId="0" autoUpdateAnimBg="0"/>
      <p:bldP spid="9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55</a:t>
            </a:fld>
            <a:endParaRPr lang="zh-CN" altLang="en-US"/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563813" y="3343739"/>
            <a:ext cx="2819400" cy="436563"/>
            <a:chOff x="2592" y="864"/>
            <a:chExt cx="1776" cy="275"/>
          </a:xfrm>
        </p:grpSpPr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592" y="864"/>
              <a:ext cx="177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SP-1    SP</a:t>
              </a: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3150" y="99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Group 77"/>
          <p:cNvGrpSpPr>
            <a:grpSpLocks/>
          </p:cNvGrpSpPr>
          <p:nvPr/>
        </p:nvGrpSpPr>
        <p:grpSpPr bwMode="auto">
          <a:xfrm>
            <a:off x="2563813" y="4643905"/>
            <a:ext cx="2438400" cy="436563"/>
            <a:chOff x="288" y="2544"/>
            <a:chExt cx="1536" cy="275"/>
          </a:xfrm>
        </p:grpSpPr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88" y="2544"/>
              <a:ext cx="153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MDR    M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761" y="2683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1344613" y="266746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26" name="Group 18"/>
          <p:cNvGrpSpPr>
            <a:grpSpLocks/>
          </p:cNvGrpSpPr>
          <p:nvPr/>
        </p:nvGrpSpPr>
        <p:grpSpPr bwMode="auto">
          <a:xfrm>
            <a:off x="2563813" y="3996202"/>
            <a:ext cx="2743200" cy="436563"/>
            <a:chOff x="3120" y="1104"/>
            <a:chExt cx="1728" cy="275"/>
          </a:xfrm>
        </p:grpSpPr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    MDR</a:t>
              </a: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3474" y="123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1344613" y="20658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3" name="Text Box 45"/>
          <p:cNvSpPr txBox="1">
            <a:spLocks noChangeArrowheads="1"/>
          </p:cNvSpPr>
          <p:nvPr/>
        </p:nvSpPr>
        <p:spPr bwMode="auto">
          <a:xfrm>
            <a:off x="4545013" y="3343737"/>
            <a:ext cx="16002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452438" y="82596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214438" y="825962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1344613" y="147525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2563813" y="1551451"/>
            <a:ext cx="3200400" cy="436563"/>
            <a:chOff x="960" y="480"/>
            <a:chExt cx="2016" cy="275"/>
          </a:xfrm>
        </p:grpSpPr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960" y="4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，</a:t>
              </a:r>
            </a:p>
          </p:txBody>
        </p:sp>
        <p:sp>
          <p:nvSpPr>
            <p:cNvPr id="39" name="Line 51"/>
            <p:cNvSpPr>
              <a:spLocks noChangeShapeType="1"/>
            </p:cNvSpPr>
            <p:nvPr/>
          </p:nvSpPr>
          <p:spPr bwMode="auto">
            <a:xfrm>
              <a:off x="1248" y="624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0" name="Group 52"/>
          <p:cNvGrpSpPr>
            <a:grpSpLocks/>
          </p:cNvGrpSpPr>
          <p:nvPr/>
        </p:nvGrpSpPr>
        <p:grpSpPr bwMode="auto">
          <a:xfrm>
            <a:off x="4468813" y="1551451"/>
            <a:ext cx="3200400" cy="436563"/>
            <a:chOff x="960" y="768"/>
            <a:chExt cx="2016" cy="275"/>
          </a:xfrm>
        </p:grpSpPr>
        <p:sp>
          <p:nvSpPr>
            <p:cNvPr id="41" name="Text Box 53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1466" y="902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Text Box 55"/>
          <p:cNvSpPr txBox="1">
            <a:spLocks noChangeArrowheads="1"/>
          </p:cNvSpPr>
          <p:nvPr/>
        </p:nvSpPr>
        <p:spPr bwMode="auto">
          <a:xfrm>
            <a:off x="1344613" y="3267537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44" name="Group 56"/>
          <p:cNvGrpSpPr>
            <a:grpSpLocks/>
          </p:cNvGrpSpPr>
          <p:nvPr/>
        </p:nvGrpSpPr>
        <p:grpSpPr bwMode="auto">
          <a:xfrm>
            <a:off x="2563813" y="2142002"/>
            <a:ext cx="2743200" cy="436563"/>
            <a:chOff x="3120" y="1104"/>
            <a:chExt cx="1728" cy="275"/>
          </a:xfrm>
        </p:grpSpPr>
        <p:sp>
          <p:nvSpPr>
            <p:cNvPr id="45" name="Text Box 5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28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R2    MAR</a:t>
              </a: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3484" y="1238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7" name="Text Box 59"/>
          <p:cNvSpPr txBox="1">
            <a:spLocks noChangeArrowheads="1"/>
          </p:cNvSpPr>
          <p:nvPr/>
        </p:nvSpPr>
        <p:spPr bwMode="auto">
          <a:xfrm>
            <a:off x="1344613" y="39200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pSp>
        <p:nvGrpSpPr>
          <p:cNvPr id="48" name="Group 60"/>
          <p:cNvGrpSpPr>
            <a:grpSpLocks/>
          </p:cNvGrpSpPr>
          <p:nvPr/>
        </p:nvGrpSpPr>
        <p:grpSpPr bwMode="auto">
          <a:xfrm>
            <a:off x="2563813" y="2743667"/>
            <a:ext cx="3200400" cy="436563"/>
            <a:chOff x="1392" y="2880"/>
            <a:chExt cx="2016" cy="275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M    MDR    C</a:t>
              </a: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1635" y="301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63"/>
            <p:cNvSpPr>
              <a:spLocks noChangeShapeType="1"/>
            </p:cNvSpPr>
            <p:nvPr/>
          </p:nvSpPr>
          <p:spPr bwMode="auto">
            <a:xfrm>
              <a:off x="2441" y="301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2" name="Line 64"/>
          <p:cNvSpPr>
            <a:spLocks noChangeShapeType="1"/>
          </p:cNvSpPr>
          <p:nvPr/>
        </p:nvSpPr>
        <p:spPr bwMode="auto">
          <a:xfrm flipV="1">
            <a:off x="5170491" y="2694707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65"/>
          <p:cNvSpPr txBox="1">
            <a:spLocks noChangeArrowheads="1"/>
          </p:cNvSpPr>
          <p:nvPr/>
        </p:nvSpPr>
        <p:spPr bwMode="auto">
          <a:xfrm>
            <a:off x="5611813" y="2325596"/>
            <a:ext cx="2991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80"/>
          <p:cNvGrpSpPr>
            <a:grpSpLocks/>
          </p:cNvGrpSpPr>
          <p:nvPr/>
        </p:nvGrpSpPr>
        <p:grpSpPr bwMode="auto">
          <a:xfrm>
            <a:off x="2563813" y="5291605"/>
            <a:ext cx="2438400" cy="436563"/>
            <a:chOff x="2976" y="2736"/>
            <a:chExt cx="1536" cy="275"/>
          </a:xfrm>
        </p:grpSpPr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2976" y="2736"/>
              <a:ext cx="153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C    PC</a:t>
              </a:r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3214" y="2875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4011613" y="5291600"/>
            <a:ext cx="1600200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58" name="AutoShape 72"/>
          <p:cNvSpPr>
            <a:spLocks/>
          </p:cNvSpPr>
          <p:nvPr/>
        </p:nvSpPr>
        <p:spPr bwMode="auto">
          <a:xfrm flipH="1">
            <a:off x="5688013" y="3496137"/>
            <a:ext cx="252412" cy="1506538"/>
          </a:xfrm>
          <a:prstGeom prst="leftBrace">
            <a:avLst>
              <a:gd name="adj1" fmla="val 49738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6084888" y="3648537"/>
            <a:ext cx="129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返回地址压栈</a:t>
            </a:r>
          </a:p>
        </p:txBody>
      </p:sp>
      <p:sp>
        <p:nvSpPr>
          <p:cNvPr id="60" name="Text Box 78"/>
          <p:cNvSpPr txBox="1">
            <a:spLocks noChangeArrowheads="1"/>
          </p:cNvSpPr>
          <p:nvPr/>
        </p:nvSpPr>
        <p:spPr bwMode="auto">
          <a:xfrm>
            <a:off x="1344613" y="45677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61" name="Text Box 79"/>
          <p:cNvSpPr txBox="1">
            <a:spLocks noChangeArrowheads="1"/>
          </p:cNvSpPr>
          <p:nvPr/>
        </p:nvSpPr>
        <p:spPr bwMode="auto">
          <a:xfrm>
            <a:off x="1344613" y="5215400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ET3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62" name="Line 100"/>
          <p:cNvSpPr>
            <a:spLocks noChangeShapeType="1"/>
          </p:cNvSpPr>
          <p:nvPr/>
        </p:nvSpPr>
        <p:spPr bwMode="auto">
          <a:xfrm>
            <a:off x="5095081" y="5542045"/>
            <a:ext cx="304010" cy="18612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5399091" y="5388435"/>
            <a:ext cx="29201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子程序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入口地址送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3481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9" grpId="0" autoUpdateAnimBg="0"/>
      <p:bldP spid="33" grpId="0" build="p" autoUpdateAnimBg="0"/>
      <p:bldP spid="34" grpId="0" autoUpdateAnimBg="0"/>
      <p:bldP spid="35" grpId="0" autoUpdateAnimBg="0"/>
      <p:bldP spid="36" grpId="0" autoUpdateAnimBg="0"/>
      <p:bldP spid="43" grpId="0" autoUpdateAnimBg="0"/>
      <p:bldP spid="47" grpId="0" autoUpdateAnimBg="0"/>
      <p:bldP spid="53" grpId="0" autoUpdateAnimBg="0"/>
      <p:bldP spid="57" grpId="0" build="p" autoUpdateAnimBg="0"/>
      <p:bldP spid="58" grpId="0" animBg="1"/>
      <p:bldP spid="59" grpId="0" autoUpdateAnimBg="0"/>
      <p:bldP spid="60" grpId="0" autoUpdateAnimBg="0"/>
      <p:bldP spid="61" grpId="0" autoUpdateAnimBg="0"/>
      <p:bldP spid="6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4" name="Text Box 140"/>
          <p:cNvSpPr txBox="1">
            <a:spLocks noChangeArrowheads="1"/>
          </p:cNvSpPr>
          <p:nvPr/>
        </p:nvSpPr>
        <p:spPr bwMode="auto">
          <a:xfrm>
            <a:off x="211119" y="1760624"/>
            <a:ext cx="818294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指令流程拟定一条指令执行过程中每一步（一个时钟周期）的操作（寄存器传送级）；与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数据通路结构、指令类型和寻址方式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有关；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操作时间表列出每步操作所需微命令及产生条件，包括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电位型微命令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脉冲型微命令，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与时序有关；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电位型微命令持续一个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周期时间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139"/>
          <p:cNvSpPr txBox="1">
            <a:spLocks noChangeArrowheads="1"/>
          </p:cNvSpPr>
          <p:nvPr/>
        </p:nvSpPr>
        <p:spPr bwMode="auto">
          <a:xfrm>
            <a:off x="108418" y="925602"/>
            <a:ext cx="5472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与操作时间表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926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、组合逻辑控制设计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283391" y="801007"/>
            <a:ext cx="4507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微命令归纳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Box 6"/>
          <p:cNvSpPr txBox="1"/>
          <p:nvPr/>
        </p:nvSpPr>
        <p:spPr>
          <a:xfrm>
            <a:off x="2523377" y="2421316"/>
            <a:ext cx="4519186" cy="181588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控制信号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AI/BI</a:t>
            </a:r>
          </a:p>
          <a:p>
            <a:pPr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功能控制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SM</a:t>
            </a:r>
          </a:p>
          <a:p>
            <a:pPr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进位控制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CI</a:t>
            </a:r>
          </a:p>
          <a:p>
            <a:pPr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结果分配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386382" y="1821915"/>
            <a:ext cx="4507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控制数据通路和运算操作：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Text Box 48"/>
          <p:cNvSpPr txBox="1">
            <a:spLocks noChangeArrowheads="1"/>
          </p:cNvSpPr>
          <p:nvPr/>
        </p:nvSpPr>
        <p:spPr bwMode="auto">
          <a:xfrm>
            <a:off x="1386381" y="4337315"/>
            <a:ext cx="45075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访存控制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辅助控制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029905" y="2175312"/>
            <a:ext cx="356476" cy="307045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63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64" grpId="0"/>
      <p:bldP spid="69" grpId="0" autoUpdateAnimBg="0"/>
      <p:bldP spid="71" grpId="0" autoUpdateAnimBg="0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、组合逻辑控制设计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283391" y="801007"/>
            <a:ext cx="4507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微命令归纳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Box 6"/>
          <p:cNvSpPr txBox="1"/>
          <p:nvPr/>
        </p:nvSpPr>
        <p:spPr>
          <a:xfrm>
            <a:off x="381251" y="2147815"/>
            <a:ext cx="397416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的控制信号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SP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（针对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JSR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PC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（针对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自加）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Box 7"/>
          <p:cNvSpPr txBox="1"/>
          <p:nvPr/>
        </p:nvSpPr>
        <p:spPr>
          <a:xfrm>
            <a:off x="4738718" y="2147815"/>
            <a:ext cx="397416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的控制信号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	0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		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	C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		D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MDR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  <a:p>
            <a:pPr>
              <a:defRPr/>
            </a:pP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Box 8"/>
          <p:cNvSpPr txBox="1"/>
          <p:nvPr/>
        </p:nvSpPr>
        <p:spPr>
          <a:xfrm>
            <a:off x="377038" y="5257879"/>
            <a:ext cx="397837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=R0~R3/SP/PC,</a:t>
            </a:r>
          </a:p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IR[5:3]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</a:t>
            </a:r>
          </a:p>
        </p:txBody>
      </p:sp>
      <p:sp>
        <p:nvSpPr>
          <p:cNvPr id="67" name="TextBox 9"/>
          <p:cNvSpPr txBox="1"/>
          <p:nvPr/>
        </p:nvSpPr>
        <p:spPr>
          <a:xfrm>
            <a:off x="4742092" y="5257462"/>
            <a:ext cx="397079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=R0~R3/SP/PC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IR[11:9]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21893" y="1422241"/>
            <a:ext cx="4507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控制数据通路和运算操作：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线形标注 1(带强调线) 1"/>
          <p:cNvSpPr/>
          <p:nvPr/>
        </p:nvSpPr>
        <p:spPr>
          <a:xfrm>
            <a:off x="2618804" y="3465757"/>
            <a:ext cx="1410101" cy="413886"/>
          </a:xfrm>
          <a:prstGeom prst="accentCallout1">
            <a:avLst>
              <a:gd name="adj1" fmla="val 18750"/>
              <a:gd name="adj2" fmla="val -8333"/>
              <a:gd name="adj3" fmla="val -66912"/>
              <a:gd name="adj4" fmla="val -4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间接型</a:t>
            </a:r>
            <a:endParaRPr lang="zh-CN" altLang="en-US" sz="2400" dirty="0"/>
          </a:p>
        </p:txBody>
      </p:sp>
      <p:sp>
        <p:nvSpPr>
          <p:cNvPr id="70" name="线形标注 1(带强调线) 69"/>
          <p:cNvSpPr/>
          <p:nvPr/>
        </p:nvSpPr>
        <p:spPr>
          <a:xfrm>
            <a:off x="7486650" y="3557060"/>
            <a:ext cx="1410101" cy="413886"/>
          </a:xfrm>
          <a:prstGeom prst="accentCallout1">
            <a:avLst>
              <a:gd name="adj1" fmla="val 18750"/>
              <a:gd name="adj2" fmla="val -8333"/>
              <a:gd name="adj3" fmla="val -66912"/>
              <a:gd name="adj4" fmla="val -40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间接型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21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64" grpId="0" animBg="1"/>
      <p:bldP spid="65" grpId="0" animBg="1"/>
      <p:bldP spid="66" grpId="0" animBg="1"/>
      <p:bldP spid="67" grpId="0" animBg="1"/>
      <p:bldP spid="69" grpId="0" autoUpdateAnimBg="0"/>
      <p:bldP spid="2" grpId="0" animBg="1"/>
      <p:bldP spid="7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10"/>
              <p:cNvSpPr txBox="1">
                <a:spLocks noChangeArrowheads="1"/>
              </p:cNvSpPr>
              <p:nvPr/>
            </p:nvSpPr>
            <p:spPr bwMode="auto">
              <a:xfrm>
                <a:off x="97300" y="2079203"/>
                <a:ext cx="2728516" cy="440120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ALU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功能控制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SM: 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减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  <a:p>
                <a:pPr eaLnBrk="1" hangingPunct="1"/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输出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输出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  <a:p>
                <a:pPr eaLnBrk="1" hangingPunct="1"/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输出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B</m:t>
                        </m:r>
                      </m:e>
                    </m:acc>
                  </m:oMath>
                </a14:m>
                <a:endParaRPr lang="en-US" altLang="zh-CN" sz="28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/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A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B</m:t>
                        </m:r>
                      </m:e>
                    </m:acc>
                  </m:oMath>
                </a14:m>
                <a:endParaRPr lang="en-US" altLang="zh-CN" sz="28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AB</a:t>
                </a: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</a:p>
              <a:p>
                <a:pPr eaLnBrk="1" hangingPunct="1"/>
                <a:r>
                  <a:rPr lang="en-US" altLang="zh-CN" sz="28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A⊕B</a:t>
                </a:r>
                <a:endParaRPr lang="en-US" altLang="zh-CN" sz="28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8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300" y="2079203"/>
                <a:ext cx="2728516" cy="4401205"/>
              </a:xfrm>
              <a:prstGeom prst="rect">
                <a:avLst/>
              </a:prstGeom>
              <a:blipFill>
                <a:blip r:embed="rId5"/>
                <a:stretch>
                  <a:fillRect l="-4444" t="-1243" r="-9111" b="-276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2896642" y="2083637"/>
            <a:ext cx="2743759" cy="1815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进位控制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C0</a:t>
            </a: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C0</a:t>
            </a: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PSW[0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C0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899545" y="4238708"/>
            <a:ext cx="2740856" cy="2246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</a:t>
            </a: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SL</a:t>
            </a:r>
          </a:p>
          <a:p>
            <a:pPr eaLnBrk="1" hangingPunct="1"/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SR</a:t>
            </a:r>
          </a:p>
          <a:p>
            <a:pPr eaLnBrk="1" hangingPunct="1"/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</a:t>
            </a:r>
          </a:p>
        </p:txBody>
      </p:sp>
      <p:sp>
        <p:nvSpPr>
          <p:cNvPr id="20" name="TextBox 2"/>
          <p:cNvSpPr txBox="1"/>
          <p:nvPr/>
        </p:nvSpPr>
        <p:spPr>
          <a:xfrm>
            <a:off x="5734987" y="2096261"/>
            <a:ext cx="335607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脉冲型微命令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不发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脉冲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CPRi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针对源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CPRj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针对目的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CPC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CPD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CPMAR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CPMDR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CPPC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CPSP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293017" y="1417426"/>
            <a:ext cx="4507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控制数据通路和运算操作：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线形标注 1(带强调线) 23"/>
          <p:cNvSpPr/>
          <p:nvPr/>
        </p:nvSpPr>
        <p:spPr>
          <a:xfrm>
            <a:off x="6386890" y="1582857"/>
            <a:ext cx="1410101" cy="413886"/>
          </a:xfrm>
          <a:prstGeom prst="accentCallout1">
            <a:avLst>
              <a:gd name="adj1" fmla="val 30378"/>
              <a:gd name="adj2" fmla="val 108391"/>
              <a:gd name="adj3" fmla="val 106344"/>
              <a:gd name="adj4" fmla="val 122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间接型</a:t>
            </a:r>
            <a:endParaRPr lang="zh-CN" altLang="en-US" sz="2400" dirty="0"/>
          </a:p>
        </p:txBody>
      </p:sp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283391" y="801007"/>
            <a:ext cx="4507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微命令归纳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83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7" grpId="0" animBg="1"/>
      <p:bldP spid="18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77024" y="913976"/>
            <a:ext cx="877538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771899" y="1753538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取指周期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(FT)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3532936" y="2636375"/>
            <a:ext cx="33587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指令正常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执行过程的工作周期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71899" y="2366313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源周期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(ST)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771899" y="3006076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目的周期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(DT)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771899" y="3587101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执行周期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(ET)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3147453" y="1973545"/>
            <a:ext cx="348782" cy="2006788"/>
          </a:xfrm>
          <a:prstGeom prst="rightBrace">
            <a:avLst>
              <a:gd name="adj1" fmla="val 5275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70965" y="4828713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(IT)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812240" y="4254038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(DMAT)</a:t>
            </a:r>
          </a:p>
        </p:txBody>
      </p:sp>
      <p:sp>
        <p:nvSpPr>
          <p:cNvPr id="24" name="AutoShape 33"/>
          <p:cNvSpPr>
            <a:spLocks/>
          </p:cNvSpPr>
          <p:nvPr/>
        </p:nvSpPr>
        <p:spPr bwMode="auto">
          <a:xfrm>
            <a:off x="3250549" y="4421752"/>
            <a:ext cx="228600" cy="809157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3587676" y="4299079"/>
            <a:ext cx="26690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控制的工作周期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utoUpdateAnimBg="0"/>
      <p:bldP spid="23" grpId="0" autoUpdateAnimBg="0"/>
      <p:bldP spid="24" grpId="0" animBg="1"/>
      <p:bldP spid="2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20" name="TextBox 4"/>
          <p:cNvSpPr txBox="1"/>
          <p:nvPr/>
        </p:nvSpPr>
        <p:spPr>
          <a:xfrm>
            <a:off x="855190" y="1791457"/>
            <a:ext cx="314892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W(EMDR)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R(SMDR)</a:t>
            </a:r>
          </a:p>
          <a:p>
            <a:pPr>
              <a:defRPr/>
            </a:pP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4345471" y="1785532"/>
            <a:ext cx="397737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的辅助控制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不发脉冲</a:t>
            </a:r>
            <a:endParaRPr lang="en-US" altLang="zh-CN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1→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PSW[4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0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PSW[4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  <a:p>
            <a:pPr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SIR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14313" y="4409874"/>
            <a:ext cx="87153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微命令中，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8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err="1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lang="en-US" altLang="zh-CN" sz="28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CPRj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属于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间接信号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，需结合指令中的寄存器编号，才能确定部件的直接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控制信号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283391" y="801007"/>
            <a:ext cx="45075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微命令归纳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0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71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61</a:t>
            </a:fld>
            <a:endParaRPr lang="zh-CN" altLang="en-US"/>
          </a:p>
        </p:txBody>
      </p:sp>
      <p:grpSp>
        <p:nvGrpSpPr>
          <p:cNvPr id="25" name="组合 43"/>
          <p:cNvGrpSpPr>
            <a:grpSpLocks/>
          </p:cNvGrpSpPr>
          <p:nvPr/>
        </p:nvGrpSpPr>
        <p:grpSpPr bwMode="auto">
          <a:xfrm>
            <a:off x="3864608" y="5967758"/>
            <a:ext cx="3380539" cy="534961"/>
            <a:chOff x="3482224" y="5643563"/>
            <a:chExt cx="3380426" cy="534961"/>
          </a:xfrm>
        </p:grpSpPr>
        <p:sp>
          <p:nvSpPr>
            <p:cNvPr id="34" name="TextBox 90"/>
            <p:cNvSpPr txBox="1">
              <a:spLocks noChangeArrowheads="1"/>
            </p:cNvSpPr>
            <p:nvPr/>
          </p:nvSpPr>
          <p:spPr bwMode="auto">
            <a:xfrm>
              <a:off x="5364163" y="5643563"/>
              <a:ext cx="800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</a:rPr>
                <a:t>SM 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91"/>
            <p:cNvSpPr txBox="1">
              <a:spLocks noChangeArrowheads="1"/>
            </p:cNvSpPr>
            <p:nvPr/>
          </p:nvSpPr>
          <p:spPr bwMode="auto">
            <a:xfrm>
              <a:off x="6086475" y="5643563"/>
              <a:ext cx="776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accent1"/>
                  </a:solidFill>
                </a:rPr>
                <a:t> SIR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93"/>
            <p:cNvSpPr txBox="1">
              <a:spLocks noChangeArrowheads="1"/>
            </p:cNvSpPr>
            <p:nvPr/>
          </p:nvSpPr>
          <p:spPr bwMode="auto">
            <a:xfrm>
              <a:off x="3482224" y="5716561"/>
              <a:ext cx="19351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aI</a:t>
              </a:r>
              <a:r>
                <a:rPr lang="en-US" altLang="zh-CN" b="1" dirty="0">
                  <a:solidFill>
                    <a:schemeClr val="accent1"/>
                  </a:solidFill>
                </a:rPr>
                <a:t>   </a:t>
              </a:r>
              <a:r>
                <a:rPr lang="en-US" altLang="zh-CN" b="1" dirty="0" err="1">
                  <a:solidFill>
                    <a:schemeClr val="accent1"/>
                  </a:solidFill>
                </a:rPr>
                <a:t>bI</a:t>
              </a:r>
              <a:r>
                <a:rPr lang="en-US" altLang="zh-CN" b="1" dirty="0">
                  <a:solidFill>
                    <a:schemeClr val="accent1"/>
                  </a:solidFill>
                </a:rPr>
                <a:t>  CP</a:t>
              </a:r>
              <a:r>
                <a:rPr lang="en-US" altLang="zh-CN" b="1" baseline="-25000" dirty="0">
                  <a:solidFill>
                    <a:schemeClr val="accent1"/>
                  </a:solidFill>
                </a:rPr>
                <a:t>0~9</a:t>
              </a:r>
              <a:endParaRPr lang="zh-CN" altLang="en-US" b="1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组合 42"/>
          <p:cNvGrpSpPr>
            <a:grpSpLocks/>
          </p:cNvGrpSpPr>
          <p:nvPr/>
        </p:nvGrpSpPr>
        <p:grpSpPr bwMode="auto">
          <a:xfrm>
            <a:off x="1379913" y="1324320"/>
            <a:ext cx="6932036" cy="4857750"/>
            <a:chOff x="997527" y="1000125"/>
            <a:chExt cx="6932036" cy="4857750"/>
          </a:xfrm>
        </p:grpSpPr>
        <p:sp>
          <p:nvSpPr>
            <p:cNvPr id="38" name="矩形 35"/>
            <p:cNvSpPr>
              <a:spLocks noChangeArrowheads="1"/>
            </p:cNvSpPr>
            <p:nvPr/>
          </p:nvSpPr>
          <p:spPr bwMode="auto">
            <a:xfrm>
              <a:off x="997527" y="1174693"/>
              <a:ext cx="650542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  <a:endPara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圆角矩形 37"/>
            <p:cNvSpPr>
              <a:spLocks noChangeArrowheads="1"/>
            </p:cNvSpPr>
            <p:nvPr/>
          </p:nvSpPr>
          <p:spPr bwMode="auto">
            <a:xfrm>
              <a:off x="3500438" y="1928813"/>
              <a:ext cx="2286000" cy="5715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时序系统</a:t>
              </a:r>
            </a:p>
          </p:txBody>
        </p:sp>
        <p:sp>
          <p:nvSpPr>
            <p:cNvPr id="40" name="矩形 38"/>
            <p:cNvSpPr>
              <a:spLocks noChangeArrowheads="1"/>
            </p:cNvSpPr>
            <p:nvPr/>
          </p:nvSpPr>
          <p:spPr bwMode="auto">
            <a:xfrm>
              <a:off x="3429000" y="4818063"/>
              <a:ext cx="1714500" cy="571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二级译码</a:t>
              </a:r>
            </a:p>
          </p:txBody>
        </p:sp>
        <p:cxnSp>
          <p:nvCxnSpPr>
            <p:cNvPr id="41" name="直接箭头连接符 40"/>
            <p:cNvCxnSpPr>
              <a:cxnSpLocks noChangeShapeType="1"/>
            </p:cNvCxnSpPr>
            <p:nvPr/>
          </p:nvCxnSpPr>
          <p:spPr bwMode="auto">
            <a:xfrm>
              <a:off x="1357313" y="2214563"/>
              <a:ext cx="212407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42"/>
            <p:cNvCxnSpPr>
              <a:cxnSpLocks noChangeShapeType="1"/>
            </p:cNvCxnSpPr>
            <p:nvPr/>
          </p:nvCxnSpPr>
          <p:spPr bwMode="auto">
            <a:xfrm rot="5400000">
              <a:off x="3749675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箭头连接符 43"/>
            <p:cNvCxnSpPr>
              <a:cxnSpLocks noChangeShapeType="1"/>
            </p:cNvCxnSpPr>
            <p:nvPr/>
          </p:nvCxnSpPr>
          <p:spPr bwMode="auto">
            <a:xfrm rot="5400000">
              <a:off x="4965700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47"/>
            <p:cNvCxnSpPr>
              <a:cxnSpLocks noChangeShapeType="1"/>
            </p:cNvCxnSpPr>
            <p:nvPr/>
          </p:nvCxnSpPr>
          <p:spPr bwMode="auto">
            <a:xfrm flipH="1">
              <a:off x="1355725" y="1678781"/>
              <a:ext cx="1588" cy="3277394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箭头连接符 52"/>
            <p:cNvCxnSpPr>
              <a:cxnSpLocks noChangeShapeType="1"/>
            </p:cNvCxnSpPr>
            <p:nvPr/>
          </p:nvCxnSpPr>
          <p:spPr bwMode="auto">
            <a:xfrm rot="5400000">
              <a:off x="3751263" y="2749550"/>
              <a:ext cx="5000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箭头连接符 53"/>
            <p:cNvCxnSpPr>
              <a:cxnSpLocks noChangeShapeType="1"/>
            </p:cNvCxnSpPr>
            <p:nvPr/>
          </p:nvCxnSpPr>
          <p:spPr bwMode="auto">
            <a:xfrm rot="5400000">
              <a:off x="4965701" y="2749550"/>
              <a:ext cx="500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箭头连接符 54"/>
            <p:cNvCxnSpPr>
              <a:cxnSpLocks noChangeShapeType="1"/>
            </p:cNvCxnSpPr>
            <p:nvPr/>
          </p:nvCxnSpPr>
          <p:spPr bwMode="auto">
            <a:xfrm>
              <a:off x="1357313" y="3500438"/>
              <a:ext cx="17637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箭头连接符 55"/>
            <p:cNvCxnSpPr>
              <a:cxnSpLocks noChangeShapeType="1"/>
            </p:cNvCxnSpPr>
            <p:nvPr/>
          </p:nvCxnSpPr>
          <p:spPr bwMode="auto">
            <a:xfrm>
              <a:off x="1357313" y="4960938"/>
              <a:ext cx="20526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箭头连接符 56"/>
            <p:cNvCxnSpPr>
              <a:cxnSpLocks noChangeShapeType="1"/>
            </p:cNvCxnSpPr>
            <p:nvPr/>
          </p:nvCxnSpPr>
          <p:spPr bwMode="auto">
            <a:xfrm>
              <a:off x="2906713" y="5246688"/>
              <a:ext cx="5032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箭头连接符 60"/>
            <p:cNvCxnSpPr>
              <a:cxnSpLocks noChangeShapeType="1"/>
            </p:cNvCxnSpPr>
            <p:nvPr/>
          </p:nvCxnSpPr>
          <p:spPr bwMode="auto">
            <a:xfrm rot="5400000">
              <a:off x="3925094" y="4431507"/>
              <a:ext cx="72072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直接箭头连接符 62"/>
            <p:cNvCxnSpPr>
              <a:cxnSpLocks noChangeShapeType="1"/>
            </p:cNvCxnSpPr>
            <p:nvPr/>
          </p:nvCxnSpPr>
          <p:spPr bwMode="auto">
            <a:xfrm rot="5400000">
              <a:off x="3552826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63"/>
            <p:cNvCxnSpPr>
              <a:cxnSpLocks noChangeShapeType="1"/>
            </p:cNvCxnSpPr>
            <p:nvPr/>
          </p:nvCxnSpPr>
          <p:spPr bwMode="auto">
            <a:xfrm rot="5400000">
              <a:off x="4051301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64"/>
            <p:cNvCxnSpPr>
              <a:cxnSpLocks noChangeShapeType="1"/>
            </p:cNvCxnSpPr>
            <p:nvPr/>
          </p:nvCxnSpPr>
          <p:spPr bwMode="auto">
            <a:xfrm rot="5400000">
              <a:off x="4551363" y="5622925"/>
              <a:ext cx="46831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直接箭头连接符 65"/>
            <p:cNvCxnSpPr>
              <a:cxnSpLocks noChangeShapeType="1"/>
            </p:cNvCxnSpPr>
            <p:nvPr/>
          </p:nvCxnSpPr>
          <p:spPr bwMode="auto">
            <a:xfrm rot="5400000">
              <a:off x="4961732" y="4825206"/>
              <a:ext cx="1511300" cy="476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箭头连接符 66"/>
            <p:cNvCxnSpPr>
              <a:cxnSpLocks noChangeShapeType="1"/>
            </p:cNvCxnSpPr>
            <p:nvPr/>
          </p:nvCxnSpPr>
          <p:spPr bwMode="auto">
            <a:xfrm rot="5400000">
              <a:off x="5674519" y="4826794"/>
              <a:ext cx="151130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接箭头连接符 69"/>
            <p:cNvCxnSpPr>
              <a:cxnSpLocks noChangeShapeType="1"/>
            </p:cNvCxnSpPr>
            <p:nvPr/>
          </p:nvCxnSpPr>
          <p:spPr bwMode="auto">
            <a:xfrm>
              <a:off x="5786438" y="2071688"/>
              <a:ext cx="1643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矩形 71"/>
            <p:cNvSpPr>
              <a:spLocks noChangeArrowheads="1"/>
            </p:cNvSpPr>
            <p:nvPr/>
          </p:nvSpPr>
          <p:spPr bwMode="auto">
            <a:xfrm>
              <a:off x="6858000" y="1124815"/>
              <a:ext cx="1071563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  <a:endPara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8" name="直接连接符 75"/>
            <p:cNvCxnSpPr>
              <a:cxnSpLocks noChangeShapeType="1"/>
            </p:cNvCxnSpPr>
            <p:nvPr/>
          </p:nvCxnSpPr>
          <p:spPr bwMode="auto">
            <a:xfrm flipH="1">
              <a:off x="7427914" y="1628293"/>
              <a:ext cx="9323" cy="1872145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接箭头连接符 78"/>
            <p:cNvCxnSpPr>
              <a:cxnSpLocks noChangeShapeType="1"/>
            </p:cNvCxnSpPr>
            <p:nvPr/>
          </p:nvCxnSpPr>
          <p:spPr bwMode="auto">
            <a:xfrm>
              <a:off x="5786438" y="2357438"/>
              <a:ext cx="39528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直接箭头连接符 83"/>
            <p:cNvCxnSpPr>
              <a:cxnSpLocks noChangeShapeType="1"/>
            </p:cNvCxnSpPr>
            <p:nvPr/>
          </p:nvCxnSpPr>
          <p:spPr bwMode="auto">
            <a:xfrm>
              <a:off x="6872288" y="3500438"/>
              <a:ext cx="539750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84"/>
            <p:cNvSpPr txBox="1">
              <a:spLocks noChangeArrowheads="1"/>
            </p:cNvSpPr>
            <p:nvPr/>
          </p:nvSpPr>
          <p:spPr bwMode="auto">
            <a:xfrm>
              <a:off x="3571875" y="1000125"/>
              <a:ext cx="877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62" name="TextBox 85"/>
            <p:cNvSpPr txBox="1">
              <a:spLocks noChangeArrowheads="1"/>
            </p:cNvSpPr>
            <p:nvPr/>
          </p:nvSpPr>
          <p:spPr bwMode="auto">
            <a:xfrm>
              <a:off x="4786313" y="100012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复位</a:t>
              </a:r>
            </a:p>
          </p:txBody>
        </p:sp>
        <p:sp>
          <p:nvSpPr>
            <p:cNvPr id="63" name="TextBox 86"/>
            <p:cNvSpPr txBox="1">
              <a:spLocks noChangeArrowheads="1"/>
            </p:cNvSpPr>
            <p:nvPr/>
          </p:nvSpPr>
          <p:spPr bwMode="auto">
            <a:xfrm>
              <a:off x="3143250" y="2500313"/>
              <a:ext cx="87788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周期</a:t>
              </a:r>
            </a:p>
          </p:txBody>
        </p:sp>
        <p:sp>
          <p:nvSpPr>
            <p:cNvPr id="64" name="TextBox 87"/>
            <p:cNvSpPr txBox="1">
              <a:spLocks noChangeArrowheads="1"/>
            </p:cNvSpPr>
            <p:nvPr/>
          </p:nvSpPr>
          <p:spPr bwMode="auto">
            <a:xfrm>
              <a:off x="5214938" y="2500313"/>
              <a:ext cx="877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节拍</a:t>
              </a:r>
            </a:p>
          </p:txBody>
        </p:sp>
        <p:sp>
          <p:nvSpPr>
            <p:cNvPr id="65" name="TextBox 88"/>
            <p:cNvSpPr txBox="1">
              <a:spLocks noChangeArrowheads="1"/>
            </p:cNvSpPr>
            <p:nvPr/>
          </p:nvSpPr>
          <p:spPr bwMode="auto">
            <a:xfrm>
              <a:off x="2900865" y="4099659"/>
              <a:ext cx="14335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</a:rPr>
                <a:t>AI/BI/CP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89"/>
            <p:cNvSpPr txBox="1">
              <a:spLocks noChangeArrowheads="1"/>
            </p:cNvSpPr>
            <p:nvPr/>
          </p:nvSpPr>
          <p:spPr bwMode="auto">
            <a:xfrm>
              <a:off x="2000250" y="5032375"/>
              <a:ext cx="877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67" name="TextBox 92"/>
            <p:cNvSpPr txBox="1">
              <a:spLocks noChangeArrowheads="1"/>
            </p:cNvSpPr>
            <p:nvPr/>
          </p:nvSpPr>
          <p:spPr bwMode="auto">
            <a:xfrm>
              <a:off x="5788025" y="4572000"/>
              <a:ext cx="5699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…</a:t>
              </a:r>
              <a:endParaRPr lang="zh-CN" altLang="en-US" b="1"/>
            </a:p>
          </p:txBody>
        </p:sp>
        <p:sp>
          <p:nvSpPr>
            <p:cNvPr id="68" name="TextBox 95"/>
            <p:cNvSpPr txBox="1">
              <a:spLocks noChangeArrowheads="1"/>
            </p:cNvSpPr>
            <p:nvPr/>
          </p:nvSpPr>
          <p:spPr bwMode="auto">
            <a:xfrm>
              <a:off x="6156325" y="2128838"/>
              <a:ext cx="1247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I/O</a:t>
              </a:r>
              <a:r>
                <a:rPr lang="zh-CN" altLang="en-US" b="1"/>
                <a:t>请求</a:t>
              </a:r>
            </a:p>
          </p:txBody>
        </p:sp>
        <p:sp>
          <p:nvSpPr>
            <p:cNvPr id="69" name="TextBox 97"/>
            <p:cNvSpPr txBox="1">
              <a:spLocks noChangeArrowheads="1"/>
            </p:cNvSpPr>
            <p:nvPr/>
          </p:nvSpPr>
          <p:spPr bwMode="auto">
            <a:xfrm>
              <a:off x="1357313" y="1752600"/>
              <a:ext cx="169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70" name="TextBox 98"/>
            <p:cNvSpPr txBox="1">
              <a:spLocks noChangeArrowheads="1"/>
            </p:cNvSpPr>
            <p:nvPr/>
          </p:nvSpPr>
          <p:spPr bwMode="auto">
            <a:xfrm>
              <a:off x="1357313" y="3038475"/>
              <a:ext cx="169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71" name="TextBox 99"/>
            <p:cNvSpPr txBox="1">
              <a:spLocks noChangeArrowheads="1"/>
            </p:cNvSpPr>
            <p:nvPr/>
          </p:nvSpPr>
          <p:spPr bwMode="auto">
            <a:xfrm>
              <a:off x="1357313" y="4500563"/>
              <a:ext cx="9794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Ri/Rj</a:t>
              </a:r>
              <a:endParaRPr lang="zh-CN" altLang="en-US" b="1"/>
            </a:p>
          </p:txBody>
        </p:sp>
      </p:grpSp>
      <p:sp>
        <p:nvSpPr>
          <p:cNvPr id="72" name="圆角矩形 36"/>
          <p:cNvSpPr>
            <a:spLocks noChangeArrowheads="1"/>
          </p:cNvSpPr>
          <p:nvPr/>
        </p:nvSpPr>
        <p:spPr bwMode="auto">
          <a:xfrm>
            <a:off x="3525636" y="3324570"/>
            <a:ext cx="3714750" cy="107156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微命令发生器</a:t>
            </a:r>
            <a:endParaRPr lang="en-US" altLang="zh-CN" sz="2800" b="1" dirty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（组合逻辑）</a:t>
            </a:r>
          </a:p>
        </p:txBody>
      </p:sp>
      <p:sp>
        <p:nvSpPr>
          <p:cNvPr id="73" name="TextBox 89"/>
          <p:cNvSpPr txBox="1">
            <a:spLocks noChangeArrowheads="1"/>
          </p:cNvSpPr>
          <p:nvPr/>
        </p:nvSpPr>
        <p:spPr bwMode="auto">
          <a:xfrm>
            <a:off x="22957" y="794935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控制系统逻辑框图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71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88" name="圆角矩形 87"/>
          <p:cNvSpPr/>
          <p:nvPr/>
        </p:nvSpPr>
        <p:spPr bwMode="auto">
          <a:xfrm>
            <a:off x="1636295" y="2479855"/>
            <a:ext cx="5087976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>
              <a:lnSpc>
                <a:spcPct val="200000"/>
              </a:lnSpc>
              <a:spcBef>
                <a:spcPts val="3000"/>
              </a:spcBef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时序系统</a:t>
            </a:r>
          </a:p>
        </p:txBody>
      </p:sp>
      <p:grpSp>
        <p:nvGrpSpPr>
          <p:cNvPr id="89" name="组合 22"/>
          <p:cNvGrpSpPr>
            <a:grpSpLocks/>
          </p:cNvGrpSpPr>
          <p:nvPr/>
        </p:nvGrpSpPr>
        <p:grpSpPr bwMode="auto">
          <a:xfrm>
            <a:off x="2214563" y="1765480"/>
            <a:ext cx="2938462" cy="714375"/>
            <a:chOff x="2214546" y="2357430"/>
            <a:chExt cx="2939247" cy="714380"/>
          </a:xfrm>
        </p:grpSpPr>
        <p:cxnSp>
          <p:nvCxnSpPr>
            <p:cNvPr id="90" name="直接箭头连接符 8"/>
            <p:cNvCxnSpPr>
              <a:cxnSpLocks noChangeShapeType="1"/>
            </p:cNvCxnSpPr>
            <p:nvPr/>
          </p:nvCxnSpPr>
          <p:spPr bwMode="auto">
            <a:xfrm rot="5400000">
              <a:off x="2429654" y="2713826"/>
              <a:ext cx="71438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91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3929852" y="2713826"/>
              <a:ext cx="71438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92" name="TextBox 10"/>
            <p:cNvSpPr txBox="1">
              <a:spLocks noChangeArrowheads="1"/>
            </p:cNvSpPr>
            <p:nvPr/>
          </p:nvSpPr>
          <p:spPr bwMode="auto">
            <a:xfrm>
              <a:off x="2214546" y="2571744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IR</a:t>
              </a:r>
              <a:endParaRPr lang="zh-CN" altLang="en-US" b="1"/>
            </a:p>
          </p:txBody>
        </p:sp>
        <p:sp>
          <p:nvSpPr>
            <p:cNvPr id="93" name="TextBox 11"/>
            <p:cNvSpPr txBox="1">
              <a:spLocks noChangeArrowheads="1"/>
            </p:cNvSpPr>
            <p:nvPr/>
          </p:nvSpPr>
          <p:spPr bwMode="auto">
            <a:xfrm>
              <a:off x="4286248" y="2500306"/>
              <a:ext cx="8675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clock</a:t>
              </a:r>
              <a:endParaRPr lang="zh-CN" altLang="en-US" b="1"/>
            </a:p>
          </p:txBody>
        </p:sp>
      </p:grpSp>
      <p:grpSp>
        <p:nvGrpSpPr>
          <p:cNvPr id="94" name="组合 26"/>
          <p:cNvGrpSpPr>
            <a:grpSpLocks/>
          </p:cNvGrpSpPr>
          <p:nvPr/>
        </p:nvGrpSpPr>
        <p:grpSpPr bwMode="auto">
          <a:xfrm>
            <a:off x="1628171" y="3622855"/>
            <a:ext cx="4316182" cy="1033331"/>
            <a:chOff x="2143108" y="4214818"/>
            <a:chExt cx="4316173" cy="1033038"/>
          </a:xfrm>
        </p:grpSpPr>
        <p:cxnSp>
          <p:nvCxnSpPr>
            <p:cNvPr id="95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2285984" y="4500570"/>
              <a:ext cx="571504" cy="1588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96" name="直接箭头连接符 17"/>
            <p:cNvCxnSpPr>
              <a:cxnSpLocks noChangeShapeType="1"/>
            </p:cNvCxnSpPr>
            <p:nvPr/>
          </p:nvCxnSpPr>
          <p:spPr bwMode="auto">
            <a:xfrm rot="5400000">
              <a:off x="2786844" y="4499776"/>
              <a:ext cx="571504" cy="1588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97" name="直接箭头连接符 18"/>
            <p:cNvCxnSpPr>
              <a:cxnSpLocks noChangeShapeType="1"/>
            </p:cNvCxnSpPr>
            <p:nvPr/>
          </p:nvCxnSpPr>
          <p:spPr bwMode="auto">
            <a:xfrm rot="5400000">
              <a:off x="3358348" y="4499776"/>
              <a:ext cx="571504" cy="1588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98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3965346" y="4499776"/>
              <a:ext cx="571504" cy="1588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99" name="TextBox 20"/>
            <p:cNvSpPr txBox="1">
              <a:spLocks noChangeArrowheads="1"/>
            </p:cNvSpPr>
            <p:nvPr/>
          </p:nvSpPr>
          <p:spPr bwMode="auto">
            <a:xfrm>
              <a:off x="2143108" y="4786322"/>
              <a:ext cx="4316173" cy="461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chemeClr val="accent1"/>
                  </a:solidFill>
                </a:rPr>
                <a:t>FT</a:t>
              </a:r>
              <a:r>
                <a:rPr lang="zh-CN" altLang="en-US" b="1" dirty="0">
                  <a:solidFill>
                    <a:schemeClr val="accent1"/>
                  </a:solidFill>
                </a:rPr>
                <a:t>    </a:t>
              </a:r>
              <a:r>
                <a:rPr lang="en-US" altLang="zh-CN" b="1" dirty="0">
                  <a:solidFill>
                    <a:schemeClr val="accent1"/>
                  </a:solidFill>
                </a:rPr>
                <a:t>ST</a:t>
              </a:r>
              <a:r>
                <a:rPr lang="zh-CN" altLang="en-US" b="1" dirty="0">
                  <a:solidFill>
                    <a:schemeClr val="accent1"/>
                  </a:solidFill>
                </a:rPr>
                <a:t>   </a:t>
              </a:r>
              <a:r>
                <a:rPr lang="en-US" altLang="zh-CN" b="1" dirty="0">
                  <a:solidFill>
                    <a:schemeClr val="accent1"/>
                  </a:solidFill>
                </a:rPr>
                <a:t>DT</a:t>
              </a:r>
              <a:r>
                <a:rPr lang="zh-CN" altLang="en-US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accent1"/>
                  </a:solidFill>
                </a:rPr>
                <a:t> ET   IT</a:t>
              </a:r>
              <a:r>
                <a:rPr lang="zh-CN" altLang="en-US" b="1" dirty="0" smtClean="0">
                  <a:solidFill>
                    <a:schemeClr val="accent1"/>
                  </a:solidFill>
                </a:rPr>
                <a:t>   </a:t>
              </a:r>
              <a:r>
                <a:rPr lang="en-US" altLang="zh-CN" b="1" dirty="0">
                  <a:solidFill>
                    <a:schemeClr val="accent1"/>
                  </a:solidFill>
                </a:rPr>
                <a:t>DMAT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0" name="TextBox 21"/>
          <p:cNvSpPr txBox="1"/>
          <p:nvPr/>
        </p:nvSpPr>
        <p:spPr>
          <a:xfrm>
            <a:off x="934195" y="5110925"/>
            <a:ext cx="7704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个互斥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的机器周期状态，一个节拍计数器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1" name="组合 25"/>
          <p:cNvGrpSpPr>
            <a:grpSpLocks/>
          </p:cNvGrpSpPr>
          <p:nvPr/>
        </p:nvGrpSpPr>
        <p:grpSpPr bwMode="auto">
          <a:xfrm>
            <a:off x="6727430" y="2540973"/>
            <a:ext cx="1565275" cy="461963"/>
            <a:chOff x="4929190" y="3271134"/>
            <a:chExt cx="1565895" cy="461665"/>
          </a:xfrm>
        </p:grpSpPr>
        <p:cxnSp>
          <p:nvCxnSpPr>
            <p:cNvPr id="102" name="直接箭头连接符 23"/>
            <p:cNvCxnSpPr>
              <a:cxnSpLocks noChangeShapeType="1"/>
            </p:cNvCxnSpPr>
            <p:nvPr/>
          </p:nvCxnSpPr>
          <p:spPr bwMode="auto">
            <a:xfrm rot="10800000">
              <a:off x="4929190" y="3500438"/>
              <a:ext cx="71438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3" name="TextBox 24"/>
            <p:cNvSpPr txBox="1">
              <a:spLocks noChangeArrowheads="1"/>
            </p:cNvSpPr>
            <p:nvPr/>
          </p:nvSpPr>
          <p:spPr bwMode="auto">
            <a:xfrm>
              <a:off x="5643570" y="3271134"/>
              <a:ext cx="851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PSW</a:t>
              </a:r>
              <a:endParaRPr lang="zh-CN" altLang="en-US" b="1" dirty="0"/>
            </a:p>
          </p:txBody>
        </p:sp>
      </p:grpSp>
      <p:grpSp>
        <p:nvGrpSpPr>
          <p:cNvPr id="104" name="组合 27"/>
          <p:cNvGrpSpPr>
            <a:grpSpLocks/>
          </p:cNvGrpSpPr>
          <p:nvPr/>
        </p:nvGrpSpPr>
        <p:grpSpPr bwMode="auto">
          <a:xfrm>
            <a:off x="6738732" y="3122792"/>
            <a:ext cx="1343025" cy="461963"/>
            <a:chOff x="4929190" y="3271134"/>
            <a:chExt cx="1343078" cy="461665"/>
          </a:xfrm>
        </p:grpSpPr>
        <p:cxnSp>
          <p:nvCxnSpPr>
            <p:cNvPr id="105" name="直接箭头连接符 28"/>
            <p:cNvCxnSpPr>
              <a:cxnSpLocks noChangeShapeType="1"/>
            </p:cNvCxnSpPr>
            <p:nvPr/>
          </p:nvCxnSpPr>
          <p:spPr bwMode="auto">
            <a:xfrm rot="10800000">
              <a:off x="4929190" y="3500438"/>
              <a:ext cx="71438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06" name="TextBox 29"/>
            <p:cNvSpPr txBox="1">
              <a:spLocks noChangeArrowheads="1"/>
            </p:cNvSpPr>
            <p:nvPr/>
          </p:nvSpPr>
          <p:spPr bwMode="auto">
            <a:xfrm>
              <a:off x="5643570" y="3271134"/>
              <a:ext cx="6286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I/O</a:t>
              </a:r>
              <a:endParaRPr lang="zh-CN" altLang="en-US" b="1"/>
            </a:p>
          </p:txBody>
        </p:sp>
      </p:grpSp>
      <p:sp>
        <p:nvSpPr>
          <p:cNvPr id="107" name="TextBox 95"/>
          <p:cNvSpPr txBox="1">
            <a:spLocks noChangeArrowheads="1"/>
          </p:cNvSpPr>
          <p:nvPr/>
        </p:nvSpPr>
        <p:spPr bwMode="auto">
          <a:xfrm>
            <a:off x="5875220" y="4186078"/>
            <a:ext cx="12090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Q</a:t>
            </a:r>
            <a:r>
              <a:rPr lang="en-US" altLang="zh-CN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Q</a:t>
            </a:r>
            <a:r>
              <a:rPr lang="en-US" altLang="zh-CN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solidFill>
                  <a:schemeClr val="accent2"/>
                </a:solidFill>
              </a:rPr>
              <a:t>Q</a:t>
            </a:r>
            <a:r>
              <a:rPr lang="en-US" altLang="zh-CN" b="1" baseline="-25000" dirty="0">
                <a:solidFill>
                  <a:schemeClr val="accent2"/>
                </a:solidFill>
              </a:rPr>
              <a:t>0</a:t>
            </a:r>
            <a:endParaRPr lang="zh-CN" altLang="en-US" b="1" baseline="-25000" dirty="0">
              <a:solidFill>
                <a:schemeClr val="accent2"/>
              </a:solidFill>
            </a:endParaRPr>
          </a:p>
        </p:txBody>
      </p:sp>
      <p:cxnSp>
        <p:nvCxnSpPr>
          <p:cNvPr id="108" name="直接箭头连接符 18"/>
          <p:cNvCxnSpPr>
            <a:cxnSpLocks noChangeShapeType="1"/>
          </p:cNvCxnSpPr>
          <p:nvPr/>
        </p:nvCxnSpPr>
        <p:spPr bwMode="auto">
          <a:xfrm rot="5400000">
            <a:off x="4861902" y="3917416"/>
            <a:ext cx="571666" cy="1588"/>
          </a:xfrm>
          <a:prstGeom prst="straightConnector1">
            <a:avLst/>
          </a:prstGeom>
          <a:noFill/>
          <a:ln w="28575" cap="sq" algn="ctr">
            <a:solidFill>
              <a:schemeClr val="accent1"/>
            </a:solidFill>
            <a:round/>
            <a:headEnd type="none" w="sm" len="sm"/>
            <a:tailEnd type="arrow" w="med" len="med"/>
          </a:ln>
        </p:spPr>
      </p:cxnSp>
      <p:cxnSp>
        <p:nvCxnSpPr>
          <p:cNvPr id="109" name="直接箭头连接符 19"/>
          <p:cNvCxnSpPr>
            <a:cxnSpLocks noChangeShapeType="1"/>
          </p:cNvCxnSpPr>
          <p:nvPr/>
        </p:nvCxnSpPr>
        <p:spPr bwMode="auto">
          <a:xfrm rot="5400000">
            <a:off x="4045435" y="3927160"/>
            <a:ext cx="571666" cy="1588"/>
          </a:xfrm>
          <a:prstGeom prst="straightConnector1">
            <a:avLst/>
          </a:prstGeom>
          <a:noFill/>
          <a:ln w="28575" cap="sq" algn="ctr">
            <a:solidFill>
              <a:schemeClr val="accent1"/>
            </a:solidFill>
            <a:round/>
            <a:headEnd type="none" w="sm" len="sm"/>
            <a:tailEnd type="arrow" w="med" len="med"/>
          </a:ln>
        </p:spPr>
      </p:cxnSp>
      <p:cxnSp>
        <p:nvCxnSpPr>
          <p:cNvPr id="110" name="直接箭头连接符 18"/>
          <p:cNvCxnSpPr>
            <a:cxnSpLocks noChangeShapeType="1"/>
          </p:cNvCxnSpPr>
          <p:nvPr/>
        </p:nvCxnSpPr>
        <p:spPr bwMode="auto">
          <a:xfrm rot="5400000">
            <a:off x="6135635" y="3905447"/>
            <a:ext cx="571666" cy="1588"/>
          </a:xfrm>
          <a:prstGeom prst="straightConnector1">
            <a:avLst/>
          </a:prstGeom>
          <a:noFill/>
          <a:ln w="28575" cap="sq" algn="ctr">
            <a:solidFill>
              <a:schemeClr val="accent1"/>
            </a:solidFill>
            <a:round/>
            <a:headEnd type="none" w="sm" len="sm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414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71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1720066" y="1987318"/>
            <a:ext cx="6215062" cy="18573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altLang="zh-CN" b="1" dirty="0">
              <a:solidFill>
                <a:srgbClr val="FFFF00"/>
              </a:solidFill>
            </a:endParaRPr>
          </a:p>
          <a:p>
            <a:pPr algn="ctr">
              <a:defRPr/>
            </a:pPr>
            <a:endParaRPr lang="en-US" altLang="zh-CN" b="1" dirty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微命令发生器</a:t>
            </a:r>
          </a:p>
        </p:txBody>
      </p:sp>
      <p:grpSp>
        <p:nvGrpSpPr>
          <p:cNvPr id="37" name="组合 38"/>
          <p:cNvGrpSpPr>
            <a:grpSpLocks/>
          </p:cNvGrpSpPr>
          <p:nvPr/>
        </p:nvGrpSpPr>
        <p:grpSpPr bwMode="auto">
          <a:xfrm>
            <a:off x="362753" y="1987318"/>
            <a:ext cx="1451038" cy="1573213"/>
            <a:chOff x="285750" y="1857375"/>
            <a:chExt cx="1451038" cy="1573213"/>
          </a:xfrm>
        </p:grpSpPr>
        <p:cxnSp>
          <p:nvCxnSpPr>
            <p:cNvPr id="38" name="直接箭头连接符 13"/>
            <p:cNvCxnSpPr>
              <a:cxnSpLocks noChangeShapeType="1"/>
            </p:cNvCxnSpPr>
            <p:nvPr/>
          </p:nvCxnSpPr>
          <p:spPr bwMode="auto">
            <a:xfrm>
              <a:off x="1143000" y="2357438"/>
              <a:ext cx="500063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16"/>
            <p:cNvCxnSpPr>
              <a:cxnSpLocks noChangeShapeType="1"/>
            </p:cNvCxnSpPr>
            <p:nvPr/>
          </p:nvCxnSpPr>
          <p:spPr bwMode="auto">
            <a:xfrm>
              <a:off x="1143000" y="28575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17"/>
            <p:cNvCxnSpPr>
              <a:cxnSpLocks noChangeShapeType="1"/>
            </p:cNvCxnSpPr>
            <p:nvPr/>
          </p:nvCxnSpPr>
          <p:spPr bwMode="auto">
            <a:xfrm>
              <a:off x="1143000" y="34290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Box 28"/>
            <p:cNvSpPr txBox="1">
              <a:spLocks noChangeArrowheads="1"/>
            </p:cNvSpPr>
            <p:nvPr/>
          </p:nvSpPr>
          <p:spPr bwMode="auto">
            <a:xfrm>
              <a:off x="285750" y="1857375"/>
              <a:ext cx="145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/>
                <a:t>IR[15:12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  <p:sp>
          <p:nvSpPr>
            <p:cNvPr id="54" name="TextBox 29"/>
            <p:cNvSpPr txBox="1">
              <a:spLocks noChangeArrowheads="1"/>
            </p:cNvSpPr>
            <p:nvPr/>
          </p:nvSpPr>
          <p:spPr bwMode="auto">
            <a:xfrm>
              <a:off x="285750" y="2428875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/>
                <a:t>IR[8:6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  <p:sp>
          <p:nvSpPr>
            <p:cNvPr id="55" name="TextBox 30"/>
            <p:cNvSpPr txBox="1">
              <a:spLocks noChangeArrowheads="1"/>
            </p:cNvSpPr>
            <p:nvPr/>
          </p:nvSpPr>
          <p:spPr bwMode="auto">
            <a:xfrm>
              <a:off x="285750" y="2967038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/>
                <a:t>IR[2:0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</p:grpSp>
      <p:grpSp>
        <p:nvGrpSpPr>
          <p:cNvPr id="56" name="组合 40"/>
          <p:cNvGrpSpPr>
            <a:grpSpLocks/>
          </p:cNvGrpSpPr>
          <p:nvPr/>
        </p:nvGrpSpPr>
        <p:grpSpPr bwMode="auto">
          <a:xfrm>
            <a:off x="1862941" y="1415818"/>
            <a:ext cx="6045200" cy="1033463"/>
            <a:chOff x="1785938" y="1285875"/>
            <a:chExt cx="6045742" cy="1033463"/>
          </a:xfrm>
        </p:grpSpPr>
        <p:cxnSp>
          <p:nvCxnSpPr>
            <p:cNvPr id="57" name="直接箭头连接符 5"/>
            <p:cNvCxnSpPr>
              <a:cxnSpLocks noChangeShapeType="1"/>
            </p:cNvCxnSpPr>
            <p:nvPr/>
          </p:nvCxnSpPr>
          <p:spPr bwMode="auto">
            <a:xfrm rot="5400000">
              <a:off x="178514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接箭头连接符 6"/>
            <p:cNvCxnSpPr>
              <a:cxnSpLocks noChangeShapeType="1"/>
            </p:cNvCxnSpPr>
            <p:nvPr/>
          </p:nvCxnSpPr>
          <p:spPr bwMode="auto">
            <a:xfrm rot="5400000">
              <a:off x="258841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3326607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直接箭头连接符 8"/>
            <p:cNvCxnSpPr>
              <a:cxnSpLocks noChangeShapeType="1"/>
            </p:cNvCxnSpPr>
            <p:nvPr/>
          </p:nvCxnSpPr>
          <p:spPr bwMode="auto">
            <a:xfrm rot="5400000">
              <a:off x="414416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514429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直接箭头连接符 10"/>
            <p:cNvCxnSpPr>
              <a:cxnSpLocks noChangeShapeType="1"/>
            </p:cNvCxnSpPr>
            <p:nvPr/>
          </p:nvCxnSpPr>
          <p:spPr bwMode="auto">
            <a:xfrm rot="5400000">
              <a:off x="607298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693023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rgbClr val="FF0000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1785938" y="1857375"/>
              <a:ext cx="642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FT</a:t>
              </a:r>
              <a:endParaRPr lang="zh-CN" altLang="en-US" b="1"/>
            </a:p>
          </p:txBody>
        </p:sp>
        <p:sp>
          <p:nvSpPr>
            <p:cNvPr id="65" name="TextBox 32"/>
            <p:cNvSpPr txBox="1">
              <a:spLocks noChangeArrowheads="1"/>
            </p:cNvSpPr>
            <p:nvPr/>
          </p:nvSpPr>
          <p:spPr bwMode="auto">
            <a:xfrm>
              <a:off x="2571750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ST</a:t>
              </a:r>
              <a:endParaRPr lang="zh-CN" altLang="en-US" b="1"/>
            </a:p>
          </p:txBody>
        </p:sp>
        <p:sp>
          <p:nvSpPr>
            <p:cNvPr id="66" name="TextBox 33"/>
            <p:cNvSpPr txBox="1">
              <a:spLocks noChangeArrowheads="1"/>
            </p:cNvSpPr>
            <p:nvPr/>
          </p:nvSpPr>
          <p:spPr bwMode="auto">
            <a:xfrm>
              <a:off x="3286125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DT</a:t>
              </a:r>
              <a:endParaRPr lang="zh-CN" altLang="en-US" b="1"/>
            </a:p>
          </p:txBody>
        </p:sp>
        <p:sp>
          <p:nvSpPr>
            <p:cNvPr id="67" name="TextBox 34"/>
            <p:cNvSpPr txBox="1">
              <a:spLocks noChangeArrowheads="1"/>
            </p:cNvSpPr>
            <p:nvPr/>
          </p:nvSpPr>
          <p:spPr bwMode="auto">
            <a:xfrm>
              <a:off x="4143375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ET</a:t>
              </a:r>
              <a:endParaRPr lang="zh-CN" altLang="en-US" b="1"/>
            </a:p>
          </p:txBody>
        </p:sp>
        <p:sp>
          <p:nvSpPr>
            <p:cNvPr id="68" name="TextBox 35"/>
            <p:cNvSpPr txBox="1">
              <a:spLocks noChangeArrowheads="1"/>
            </p:cNvSpPr>
            <p:nvPr/>
          </p:nvSpPr>
          <p:spPr bwMode="auto">
            <a:xfrm>
              <a:off x="5143500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IT</a:t>
              </a:r>
              <a:endParaRPr lang="zh-CN" altLang="en-US" b="1"/>
            </a:p>
          </p:txBody>
        </p:sp>
        <p:sp>
          <p:nvSpPr>
            <p:cNvPr id="69" name="TextBox 36"/>
            <p:cNvSpPr txBox="1">
              <a:spLocks noChangeArrowheads="1"/>
            </p:cNvSpPr>
            <p:nvPr/>
          </p:nvSpPr>
          <p:spPr bwMode="auto">
            <a:xfrm>
              <a:off x="5857875" y="1857375"/>
              <a:ext cx="1143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DMAT</a:t>
              </a:r>
              <a:endParaRPr lang="zh-CN" altLang="en-US" b="1"/>
            </a:p>
          </p:txBody>
        </p:sp>
        <p:sp>
          <p:nvSpPr>
            <p:cNvPr id="70" name="TextBox 37"/>
            <p:cNvSpPr txBox="1">
              <a:spLocks noChangeArrowheads="1"/>
            </p:cNvSpPr>
            <p:nvPr/>
          </p:nvSpPr>
          <p:spPr bwMode="auto">
            <a:xfrm>
              <a:off x="6902986" y="1827395"/>
              <a:ext cx="9286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</a:rPr>
                <a:t>Q</a:t>
              </a:r>
              <a:r>
                <a:rPr lang="en-US" altLang="zh-CN" b="1" baseline="-25000" dirty="0">
                  <a:solidFill>
                    <a:srgbClr val="FF0000"/>
                  </a:solidFill>
                </a:rPr>
                <a:t>2~0</a:t>
              </a:r>
              <a:endParaRPr lang="zh-CN" altLang="en-US" b="1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组合 39"/>
          <p:cNvGrpSpPr>
            <a:grpSpLocks/>
          </p:cNvGrpSpPr>
          <p:nvPr/>
        </p:nvGrpSpPr>
        <p:grpSpPr bwMode="auto">
          <a:xfrm>
            <a:off x="7935128" y="2558818"/>
            <a:ext cx="890588" cy="501650"/>
            <a:chOff x="7858124" y="2428875"/>
            <a:chExt cx="891204" cy="501650"/>
          </a:xfrm>
        </p:grpSpPr>
        <p:cxnSp>
          <p:nvCxnSpPr>
            <p:cNvPr id="72" name="直接箭头连接符 18"/>
            <p:cNvCxnSpPr>
              <a:cxnSpLocks noChangeShapeType="1"/>
            </p:cNvCxnSpPr>
            <p:nvPr/>
          </p:nvCxnSpPr>
          <p:spPr bwMode="auto">
            <a:xfrm>
              <a:off x="7858124" y="2928938"/>
              <a:ext cx="7560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TextBox 38"/>
            <p:cNvSpPr txBox="1">
              <a:spLocks noChangeArrowheads="1"/>
            </p:cNvSpPr>
            <p:nvPr/>
          </p:nvSpPr>
          <p:spPr bwMode="auto">
            <a:xfrm>
              <a:off x="7897813" y="2428875"/>
              <a:ext cx="851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PSW</a:t>
              </a:r>
              <a:endParaRPr lang="zh-CN" altLang="en-US" b="1" dirty="0"/>
            </a:p>
          </p:txBody>
        </p:sp>
      </p:grpSp>
      <p:grpSp>
        <p:nvGrpSpPr>
          <p:cNvPr id="74" name="组合 41"/>
          <p:cNvGrpSpPr>
            <a:grpSpLocks/>
          </p:cNvGrpSpPr>
          <p:nvPr/>
        </p:nvGrpSpPr>
        <p:grpSpPr bwMode="auto">
          <a:xfrm>
            <a:off x="1720066" y="3844693"/>
            <a:ext cx="6572250" cy="1063625"/>
            <a:chOff x="1643063" y="3714750"/>
            <a:chExt cx="6572250" cy="1063625"/>
          </a:xfrm>
        </p:grpSpPr>
        <p:cxnSp>
          <p:nvCxnSpPr>
            <p:cNvPr id="75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直接箭头连接符 21"/>
            <p:cNvCxnSpPr>
              <a:cxnSpLocks noChangeShapeType="1"/>
            </p:cNvCxnSpPr>
            <p:nvPr/>
          </p:nvCxnSpPr>
          <p:spPr bwMode="auto">
            <a:xfrm rot="5400000">
              <a:off x="27154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直接箭头连接符 22"/>
            <p:cNvCxnSpPr>
              <a:cxnSpLocks noChangeShapeType="1"/>
            </p:cNvCxnSpPr>
            <p:nvPr/>
          </p:nvCxnSpPr>
          <p:spPr bwMode="auto">
            <a:xfrm rot="5400000">
              <a:off x="32869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直接箭头连接符 23"/>
            <p:cNvCxnSpPr>
              <a:cxnSpLocks noChangeShapeType="1"/>
            </p:cNvCxnSpPr>
            <p:nvPr/>
          </p:nvCxnSpPr>
          <p:spPr bwMode="auto">
            <a:xfrm rot="5400000">
              <a:off x="3785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4358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3570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箭头连接符 26"/>
            <p:cNvCxnSpPr>
              <a:cxnSpLocks noChangeShapeType="1"/>
            </p:cNvCxnSpPr>
            <p:nvPr/>
          </p:nvCxnSpPr>
          <p:spPr bwMode="auto">
            <a:xfrm rot="5400000">
              <a:off x="6071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728583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Box 39"/>
            <p:cNvSpPr txBox="1">
              <a:spLocks noChangeArrowheads="1"/>
            </p:cNvSpPr>
            <p:nvPr/>
          </p:nvSpPr>
          <p:spPr bwMode="auto">
            <a:xfrm>
              <a:off x="1643063" y="4286250"/>
              <a:ext cx="657225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 dirty="0">
                  <a:solidFill>
                    <a:schemeClr val="accent1"/>
                  </a:solidFill>
                </a:rPr>
                <a:t>AI </a:t>
              </a:r>
              <a:r>
                <a:rPr lang="en-US" altLang="zh-CN" sz="2600" b="1" dirty="0"/>
                <a:t>  </a:t>
              </a:r>
              <a:r>
                <a:rPr lang="en-US" altLang="zh-CN" sz="2600" b="1" dirty="0">
                  <a:solidFill>
                    <a:schemeClr val="accent1"/>
                  </a:solidFill>
                </a:rPr>
                <a:t>BI</a:t>
              </a:r>
              <a:r>
                <a:rPr lang="en-US" altLang="zh-CN" sz="2600" b="1" dirty="0"/>
                <a:t>  SM CI   S   </a:t>
              </a:r>
              <a:r>
                <a:rPr lang="en-US" altLang="zh-CN" sz="2600" b="1" dirty="0">
                  <a:solidFill>
                    <a:schemeClr val="accent1"/>
                  </a:solidFill>
                </a:rPr>
                <a:t>CP</a:t>
              </a:r>
              <a:r>
                <a:rPr lang="en-US" altLang="zh-CN" sz="2600" b="1" dirty="0"/>
                <a:t>   EMAR   R  W   ST     </a:t>
              </a:r>
              <a:endParaRPr lang="zh-CN" altLang="en-US" sz="2600" b="1" dirty="0"/>
            </a:p>
          </p:txBody>
        </p:sp>
        <p:cxnSp>
          <p:nvCxnSpPr>
            <p:cNvPr id="85" name="直接箭头连接符 40"/>
            <p:cNvCxnSpPr>
              <a:cxnSpLocks noChangeShapeType="1"/>
            </p:cNvCxnSpPr>
            <p:nvPr/>
          </p:nvCxnSpPr>
          <p:spPr bwMode="auto">
            <a:xfrm rot="5400000">
              <a:off x="6644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" name="TextBox 42"/>
          <p:cNvSpPr txBox="1">
            <a:spLocks noChangeArrowheads="1"/>
          </p:cNvSpPr>
          <p:nvPr/>
        </p:nvSpPr>
        <p:spPr bwMode="auto">
          <a:xfrm>
            <a:off x="1658128" y="5644277"/>
            <a:ext cx="631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如何设计各输出信号的组合逻辑电路？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937554" y="4029375"/>
            <a:ext cx="152113" cy="101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2503839" y="4047019"/>
            <a:ext cx="152113" cy="101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2989917" y="4042205"/>
            <a:ext cx="152113" cy="101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556202" y="4059849"/>
            <a:ext cx="152113" cy="101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075971" y="4059850"/>
            <a:ext cx="152113" cy="101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642256" y="4077494"/>
            <a:ext cx="152113" cy="101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7570840" y="4078141"/>
            <a:ext cx="152113" cy="1010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38"/>
          <p:cNvSpPr txBox="1">
            <a:spLocks noChangeArrowheads="1"/>
          </p:cNvSpPr>
          <p:nvPr/>
        </p:nvSpPr>
        <p:spPr bwMode="auto">
          <a:xfrm>
            <a:off x="1717594" y="389872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sp>
        <p:nvSpPr>
          <p:cNvPr id="98" name="TextBox 38"/>
          <p:cNvSpPr txBox="1">
            <a:spLocks noChangeArrowheads="1"/>
          </p:cNvSpPr>
          <p:nvPr/>
        </p:nvSpPr>
        <p:spPr bwMode="auto">
          <a:xfrm>
            <a:off x="2274258" y="390193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3</a:t>
            </a:r>
            <a:endParaRPr lang="zh-CN" altLang="en-US" sz="2000" b="1" dirty="0"/>
          </a:p>
        </p:txBody>
      </p:sp>
      <p:sp>
        <p:nvSpPr>
          <p:cNvPr id="99" name="TextBox 38"/>
          <p:cNvSpPr txBox="1">
            <a:spLocks noChangeArrowheads="1"/>
          </p:cNvSpPr>
          <p:nvPr/>
        </p:nvSpPr>
        <p:spPr bwMode="auto">
          <a:xfrm>
            <a:off x="2774774" y="390193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5</a:t>
            </a:r>
            <a:endParaRPr lang="zh-CN" altLang="en-US" sz="2000" b="1" dirty="0"/>
          </a:p>
        </p:txBody>
      </p:sp>
      <p:sp>
        <p:nvSpPr>
          <p:cNvPr id="100" name="TextBox 38"/>
          <p:cNvSpPr txBox="1">
            <a:spLocks noChangeArrowheads="1"/>
          </p:cNvSpPr>
          <p:nvPr/>
        </p:nvSpPr>
        <p:spPr bwMode="auto">
          <a:xfrm>
            <a:off x="3331438" y="390513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01" name="TextBox 38"/>
          <p:cNvSpPr txBox="1">
            <a:spLocks noChangeArrowheads="1"/>
          </p:cNvSpPr>
          <p:nvPr/>
        </p:nvSpPr>
        <p:spPr bwMode="auto">
          <a:xfrm>
            <a:off x="3860828" y="3900324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  <p:sp>
        <p:nvSpPr>
          <p:cNvPr id="102" name="TextBox 38"/>
          <p:cNvSpPr txBox="1">
            <a:spLocks noChangeArrowheads="1"/>
          </p:cNvSpPr>
          <p:nvPr/>
        </p:nvSpPr>
        <p:spPr bwMode="auto">
          <a:xfrm>
            <a:off x="4417492" y="390352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4</a:t>
            </a:r>
            <a:endParaRPr lang="zh-CN" altLang="en-US" sz="2000" b="1" dirty="0"/>
          </a:p>
        </p:txBody>
      </p:sp>
      <p:sp>
        <p:nvSpPr>
          <p:cNvPr id="103" name="TextBox 38"/>
          <p:cNvSpPr txBox="1">
            <a:spLocks noChangeArrowheads="1"/>
          </p:cNvSpPr>
          <p:nvPr/>
        </p:nvSpPr>
        <p:spPr bwMode="auto">
          <a:xfrm>
            <a:off x="5415296" y="390513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104" name="TextBox 38"/>
          <p:cNvSpPr txBox="1">
            <a:spLocks noChangeArrowheads="1"/>
          </p:cNvSpPr>
          <p:nvPr/>
        </p:nvSpPr>
        <p:spPr bwMode="auto">
          <a:xfrm>
            <a:off x="6154844" y="390834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105" name="TextBox 38"/>
          <p:cNvSpPr txBox="1">
            <a:spLocks noChangeArrowheads="1"/>
          </p:cNvSpPr>
          <p:nvPr/>
        </p:nvSpPr>
        <p:spPr bwMode="auto">
          <a:xfrm>
            <a:off x="6751612" y="390353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106" name="TextBox 38"/>
          <p:cNvSpPr txBox="1">
            <a:spLocks noChangeArrowheads="1"/>
          </p:cNvSpPr>
          <p:nvPr/>
        </p:nvSpPr>
        <p:spPr bwMode="auto">
          <a:xfrm>
            <a:off x="7356401" y="390673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86" name="TextBox 4"/>
          <p:cNvSpPr txBox="1">
            <a:spLocks noChangeArrowheads="1"/>
          </p:cNvSpPr>
          <p:nvPr/>
        </p:nvSpPr>
        <p:spPr bwMode="auto">
          <a:xfrm>
            <a:off x="1717593" y="5016058"/>
            <a:ext cx="62699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输出的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是间接型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1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87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8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71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27961" y="2684378"/>
            <a:ext cx="18700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17936" y="938522"/>
            <a:ext cx="84597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对微命令只有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控制信号，遍历各指令执行所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微命令并综合归纳，得到逻辑式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7936" y="2043312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030062" y="2679326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FT0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792062" y="2679326"/>
            <a:ext cx="4038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 MOV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(ST1+ST4+DT2)+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18307" y="4352954"/>
            <a:ext cx="1871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995486" y="3118618"/>
            <a:ext cx="3922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(ST1+ST4+DT1+DT4)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028760" y="4352619"/>
            <a:ext cx="6836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MOV·ET1+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ET1+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ET1+JSR·ET2+IT2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5858284" y="3105777"/>
            <a:ext cx="3030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(DT1+DT4)+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006465" y="3646890"/>
            <a:ext cx="6104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JMP/RST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ET1+JSR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ST1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70951" y="5062307"/>
            <a:ext cx="18716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EMAR=……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9" grpId="0" autoUpdateAnimBg="0"/>
      <p:bldP spid="20" grpId="0" build="p" autoUpdateAnimBg="0"/>
      <p:bldP spid="23" grpId="0" build="p" autoUpdateAnimBg="0"/>
      <p:bldP spid="24" grpId="0" autoUpdateAnimBg="0"/>
      <p:bldP spid="26" grpId="0" build="p" autoUpdateAnimBg="0"/>
      <p:bldP spid="33" grpId="0"/>
      <p:bldP spid="27" grpId="0" build="p" autoUpdateAnimBg="0"/>
      <p:bldP spid="28" grpId="0" build="p" autoUpdateAnimBg="0"/>
      <p:bldP spid="2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271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7516" y="965801"/>
            <a:ext cx="81501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对多位微命令，一般先整理真值表，再写出每一位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的表达式；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7516" y="2058719"/>
            <a:ext cx="614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：辅助控制信号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真值表：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333676" y="4519280"/>
            <a:ext cx="3848100" cy="523875"/>
            <a:chOff x="357158" y="5429268"/>
            <a:chExt cx="3848726" cy="522566"/>
          </a:xfrm>
        </p:grpSpPr>
        <p:sp>
          <p:nvSpPr>
            <p:cNvPr id="15" name="TextBox 9"/>
            <p:cNvSpPr txBox="1"/>
            <p:nvPr/>
          </p:nvSpPr>
          <p:spPr>
            <a:xfrm>
              <a:off x="357158" y="5429268"/>
              <a:ext cx="3848726" cy="5225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ST[1</a:t>
              </a:r>
              <a:r>
                <a:rPr lang="en-US" altLang="zh-CN" sz="2800" b="1" dirty="0" smtClean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]=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IT</a:t>
              </a:r>
              <a:r>
                <a:rPr lang="en-US" altLang="zh-CN" sz="28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˙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2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0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+FT</a:t>
              </a:r>
              <a:endParaRPr lang="zh-CN" altLang="en-US" sz="2800" b="1" dirty="0">
                <a:solidFill>
                  <a:schemeClr val="accent1"/>
                </a:solidFill>
                <a:latin typeface="+mn-lt"/>
                <a:ea typeface="黑体" pitchFamily="49" charset="-122"/>
              </a:endParaRPr>
            </a:p>
          </p:txBody>
        </p:sp>
        <p:cxnSp>
          <p:nvCxnSpPr>
            <p:cNvPr id="16" name="直接连接符 12"/>
            <p:cNvCxnSpPr>
              <a:cxnSpLocks noChangeShapeType="1"/>
            </p:cNvCxnSpPr>
            <p:nvPr/>
          </p:nvCxnSpPr>
          <p:spPr bwMode="auto">
            <a:xfrm>
              <a:off x="1977374" y="5499116"/>
              <a:ext cx="252000" cy="1588"/>
            </a:xfrm>
            <a:prstGeom prst="line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3"/>
            <p:cNvCxnSpPr>
              <a:cxnSpLocks noChangeShapeType="1"/>
            </p:cNvCxnSpPr>
            <p:nvPr/>
          </p:nvCxnSpPr>
          <p:spPr bwMode="auto">
            <a:xfrm>
              <a:off x="2377580" y="5500704"/>
              <a:ext cx="252000" cy="1588"/>
            </a:xfrm>
            <a:prstGeom prst="line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4"/>
            <p:cNvCxnSpPr>
              <a:cxnSpLocks noChangeShapeType="1"/>
            </p:cNvCxnSpPr>
            <p:nvPr/>
          </p:nvCxnSpPr>
          <p:spPr bwMode="auto">
            <a:xfrm>
              <a:off x="2801149" y="5500704"/>
              <a:ext cx="252000" cy="1588"/>
            </a:xfrm>
            <a:prstGeom prst="line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组合 18"/>
          <p:cNvGrpSpPr>
            <a:grpSpLocks/>
          </p:cNvGrpSpPr>
          <p:nvPr/>
        </p:nvGrpSpPr>
        <p:grpSpPr bwMode="auto">
          <a:xfrm>
            <a:off x="333676" y="5036801"/>
            <a:ext cx="7045325" cy="523875"/>
            <a:chOff x="357158" y="5977616"/>
            <a:chExt cx="7046206" cy="522566"/>
          </a:xfrm>
        </p:grpSpPr>
        <p:sp>
          <p:nvSpPr>
            <p:cNvPr id="24" name="TextBox 10"/>
            <p:cNvSpPr txBox="1"/>
            <p:nvPr/>
          </p:nvSpPr>
          <p:spPr>
            <a:xfrm>
              <a:off x="357158" y="5977616"/>
              <a:ext cx="7046206" cy="5225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ST[0]=IR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15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IR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14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IR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13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IR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12</a:t>
              </a:r>
              <a:r>
                <a:rPr lang="en-US" altLang="zh-CN" sz="28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˙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ET</a:t>
              </a:r>
              <a:r>
                <a:rPr lang="en-US" altLang="zh-CN" sz="2800" b="1" dirty="0">
                  <a:solidFill>
                    <a:schemeClr val="accent1"/>
                  </a:solidFill>
                  <a:latin typeface="黑体" pitchFamily="49" charset="-122"/>
                  <a:ea typeface="黑体" pitchFamily="49" charset="-122"/>
                </a:rPr>
                <a:t>˙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2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1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Q</a:t>
              </a:r>
              <a:r>
                <a:rPr lang="en-US" altLang="zh-CN" sz="2800" b="1" baseline="-25000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0</a:t>
              </a: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黑体" pitchFamily="49" charset="-122"/>
                </a:rPr>
                <a:t>+FT</a:t>
              </a:r>
              <a:endParaRPr lang="zh-CN" altLang="en-US" sz="2800" b="1" dirty="0">
                <a:solidFill>
                  <a:schemeClr val="accent1"/>
                </a:solidFill>
                <a:latin typeface="+mn-lt"/>
                <a:ea typeface="黑体" pitchFamily="49" charset="-122"/>
              </a:endParaRPr>
            </a:p>
          </p:txBody>
        </p:sp>
        <p:cxnSp>
          <p:nvCxnSpPr>
            <p:cNvPr id="25" name="直接连接符 15"/>
            <p:cNvCxnSpPr>
              <a:cxnSpLocks noChangeShapeType="1"/>
            </p:cNvCxnSpPr>
            <p:nvPr/>
          </p:nvCxnSpPr>
          <p:spPr bwMode="auto">
            <a:xfrm>
              <a:off x="2979973" y="6039088"/>
              <a:ext cx="396000" cy="1588"/>
            </a:xfrm>
            <a:prstGeom prst="line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16"/>
            <p:cNvCxnSpPr>
              <a:cxnSpLocks noChangeShapeType="1"/>
            </p:cNvCxnSpPr>
            <p:nvPr/>
          </p:nvCxnSpPr>
          <p:spPr bwMode="auto">
            <a:xfrm>
              <a:off x="4577175" y="6047273"/>
              <a:ext cx="288000" cy="1588"/>
            </a:xfrm>
            <a:prstGeom prst="line">
              <a:avLst/>
            </a:prstGeom>
            <a:noFill/>
            <a:ln w="19050" cap="sq" algn="ctr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57516" y="5672917"/>
            <a:ext cx="8414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逻辑表达式综合化简后，即可完成对应逻辑电路设计。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7"/>
          <a:stretch/>
        </p:blipFill>
        <p:spPr bwMode="auto">
          <a:xfrm>
            <a:off x="160187" y="2637215"/>
            <a:ext cx="8896655" cy="178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7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0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49789" y="948150"/>
            <a:ext cx="54406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二级译码器：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49789" y="1475525"/>
            <a:ext cx="85185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间接型微命令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AI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再次译码才能输出数据通路需要的微命令。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05" y="2462995"/>
            <a:ext cx="7120523" cy="40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5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1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0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3849" y="1055286"/>
            <a:ext cx="5929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AI/BI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二级译码真值表：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" t="9140" r="1246" b="1957"/>
          <a:stretch/>
        </p:blipFill>
        <p:spPr bwMode="auto">
          <a:xfrm>
            <a:off x="62148" y="1862961"/>
            <a:ext cx="9041483" cy="39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4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400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17936" y="3811654"/>
            <a:ext cx="8459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优化思路：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05862" y="4374986"/>
            <a:ext cx="735723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提取公共逻辑变量，减少引线和元件数目，降低电路冗余；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减少逻辑门级数，减少时延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203849" y="882029"/>
            <a:ext cx="5929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组合逻辑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设计方法总结：</a:t>
            </a: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744757" y="1485711"/>
            <a:ext cx="3794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设计输入输出方案</a:t>
            </a: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744757" y="2023873"/>
            <a:ext cx="27126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整理真值表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744757" y="2595373"/>
            <a:ext cx="5418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(3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位写出输出信号的逻辑式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744757" y="3200211"/>
            <a:ext cx="41553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转换成组合逻辑电路</a:t>
            </a:r>
          </a:p>
        </p:txBody>
      </p:sp>
    </p:spTree>
    <p:extLst>
      <p:ext uri="{BB962C8B-B14F-4D97-AF65-F5344CB8AC3E}">
        <p14:creationId xmlns:p14="http://schemas.microsoft.com/office/powerpoint/2010/main" val="33310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15" grpId="0"/>
      <p:bldP spid="16" grpId="0"/>
      <p:bldP spid="17" grpId="0"/>
      <p:bldP spid="18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五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组合逻辑控制方式的优缺点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195979" y="985080"/>
            <a:ext cx="8752042" cy="451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控制信号产生速度快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设计不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：实现各微命令的门电路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需逻辑形态不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规整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，核心电路繁琐，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设计效率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较低。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不易修改或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：设计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结果用印制电路板（硬连逻辑）固定下来以后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，不便于修改或进行功能扩展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0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146365-4BBF-4C08-AC3E-B20F9C066500}"/>
                  </a:ext>
                </a:extLst>
              </p:cNvPr>
              <p:cNvSpPr txBox="1"/>
              <p:nvPr/>
            </p:nvSpPr>
            <p:spPr>
              <a:xfrm>
                <a:off x="184306" y="910412"/>
                <a:ext cx="8775387" cy="5334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 取指周期</a:t>
                </a: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FT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（所有指令的公共操作）：</a:t>
                </a:r>
                <a:endParaRPr lang="en-US" altLang="zh-CN" sz="2800" b="1" dirty="0" smtClean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存储器取指令送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，并修改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 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源周期</a:t>
                </a: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ST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源操作数非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寻址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barPr>
                      <m:e>
                        <m:r>
                          <a:rPr lang="en-US" altLang="zh-CN" sz="2800" b="1" i="1" smtClean="0">
                            <a:latin typeface="Cambria Math"/>
                            <a:ea typeface="楷体" panose="02010609060101010101" pitchFamily="49" charset="-122"/>
                          </a:rPr>
                          <m:t>𝑹</m:t>
                        </m:r>
                      </m:e>
                    </m:ba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，进入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ST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按寻址方式形成源操作数地址，从主存读数送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暂存器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③ 目的周期</a:t>
                </a: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DT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目的操作数非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寄存器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寻址，进入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DT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按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寻址方式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形成目的地址送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MAR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，非传送类指令还需从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主存读操作数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送暂存器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146365-4BBF-4C08-AC3E-B20F9C066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6" y="910412"/>
                <a:ext cx="8775387" cy="5334858"/>
              </a:xfrm>
              <a:prstGeom prst="rect">
                <a:avLst/>
              </a:prstGeom>
              <a:blipFill>
                <a:blip r:embed="rId5"/>
                <a:stretch>
                  <a:fillRect l="-1389" r="-1250" b="-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84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组合逻辑控制器小结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6FD948-92FF-47BF-A1F7-3EF6FC9217E5}"/>
              </a:ext>
            </a:extLst>
          </p:cNvPr>
          <p:cNvSpPr txBox="1"/>
          <p:nvPr/>
        </p:nvSpPr>
        <p:spPr>
          <a:xfrm>
            <a:off x="222873" y="743034"/>
            <a:ext cx="87520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组合逻辑控制器：直接由硬连逻辑产生微命令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三级时序：工作周期、时钟周期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和工作脉冲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指令流程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：每个时钟周期的具体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寄存器传送级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重点是传送类、双操作数指令）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操作时间表：每一步操作的微命令序列，及各微命令的产生条件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组合逻辑控制设计思路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组合逻辑控制器的优缺点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959715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323925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lang="en-US" altLang="zh-CN" sz="2800" b="1" dirty="0" smtClean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模型机的微程序控制器</a:t>
              </a:r>
              <a:endParaRPr lang="zh-CN" altLang="en-US" sz="28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60739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618939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基本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29254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702874" y="327815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微程序控制器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00380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702874" y="4000386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模型机微指令格式</a:t>
            </a:r>
            <a:endParaRPr lang="zh-CN" altLang="en-US" sz="28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6359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32109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0323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11359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81028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53310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93607" y="718682"/>
            <a:ext cx="8950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、微指令与微程序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执行一步操作所需的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微命令序列，按一定编码方式构成微指令；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微程序：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一系列相关微指令的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有序集合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称为微程序，用来解释执行一条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机器指令；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对应关系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7EE5A5-83FC-4CB4-9112-183827B69420}"/>
              </a:ext>
            </a:extLst>
          </p:cNvPr>
          <p:cNvSpPr txBox="1"/>
          <p:nvPr/>
        </p:nvSpPr>
        <p:spPr>
          <a:xfrm>
            <a:off x="239162" y="4708675"/>
            <a:ext cx="1725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一条</a:t>
            </a:r>
          </a:p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9A1837-3021-4FBA-9C31-8A0018009B03}"/>
              </a:ext>
            </a:extLst>
          </p:cNvPr>
          <p:cNvSpPr txBox="1"/>
          <p:nvPr/>
        </p:nvSpPr>
        <p:spPr>
          <a:xfrm>
            <a:off x="2619030" y="4708675"/>
            <a:ext cx="1725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一段</a:t>
            </a:r>
          </a:p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微程序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324B6C-0581-414C-920B-290381FC3A7D}"/>
              </a:ext>
            </a:extLst>
          </p:cNvPr>
          <p:cNvSpPr txBox="1"/>
          <p:nvPr/>
        </p:nvSpPr>
        <p:spPr>
          <a:xfrm>
            <a:off x="5392020" y="4893082"/>
            <a:ext cx="172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39D562D-16C8-4FBD-9AEC-9856E77548A2}"/>
              </a:ext>
            </a:extLst>
          </p:cNvPr>
          <p:cNvCxnSpPr>
            <a:cxnSpLocks/>
          </p:cNvCxnSpPr>
          <p:nvPr/>
        </p:nvCxnSpPr>
        <p:spPr>
          <a:xfrm>
            <a:off x="1831563" y="5185728"/>
            <a:ext cx="920523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821BA8-A99F-4A90-B467-736F802E7BD0}"/>
              </a:ext>
            </a:extLst>
          </p:cNvPr>
          <p:cNvCxnSpPr>
            <a:cxnSpLocks/>
          </p:cNvCxnSpPr>
          <p:nvPr/>
        </p:nvCxnSpPr>
        <p:spPr>
          <a:xfrm>
            <a:off x="4345901" y="5185728"/>
            <a:ext cx="920523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7">
            <a:extLst>
              <a:ext uri="{FF2B5EF4-FFF2-40B4-BE49-F238E27FC236}">
                <a16:creationId xmlns:a16="http://schemas.microsoft.com/office/drawing/2014/main" id="{35324B6C-0581-414C-920B-290381FC3A7D}"/>
              </a:ext>
            </a:extLst>
          </p:cNvPr>
          <p:cNvSpPr txBox="1"/>
          <p:nvPr/>
        </p:nvSpPr>
        <p:spPr>
          <a:xfrm>
            <a:off x="7621070" y="4560998"/>
            <a:ext cx="1391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微命令序列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EE8B7D-E86B-4948-A836-59595BAF6748}"/>
              </a:ext>
            </a:extLst>
          </p:cNvPr>
          <p:cNvCxnSpPr>
            <a:cxnSpLocks/>
          </p:cNvCxnSpPr>
          <p:nvPr/>
        </p:nvCxnSpPr>
        <p:spPr>
          <a:xfrm flipV="1">
            <a:off x="6920428" y="5156412"/>
            <a:ext cx="807244" cy="95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  <p:bldP spid="16" grpId="0"/>
      <p:bldP spid="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7458" y="6356352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837758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73</a:t>
            </a:fld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72568C3-C730-48DA-9307-CA576D957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083"/>
              </p:ext>
            </p:extLst>
          </p:nvPr>
        </p:nvGraphicFramePr>
        <p:xfrm>
          <a:off x="286790" y="1254474"/>
          <a:ext cx="658287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130">
                  <a:extLst>
                    <a:ext uri="{9D8B030D-6E8A-4147-A177-3AD203B41FA5}">
                      <a16:colId xmlns:a16="http://schemas.microsoft.com/office/drawing/2014/main" val="1630952323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3889443608"/>
                    </a:ext>
                  </a:extLst>
                </a:gridCol>
                <a:gridCol w="1923791">
                  <a:extLst>
                    <a:ext uri="{9D8B030D-6E8A-4147-A177-3AD203B41FA5}">
                      <a16:colId xmlns:a16="http://schemas.microsoft.com/office/drawing/2014/main" val="2807240513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4130772977"/>
                    </a:ext>
                  </a:extLst>
                </a:gridCol>
              </a:tblGrid>
              <a:tr h="347822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67353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M→IR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41620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23360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SIR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79014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PC+1→PC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PC→A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81245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04656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1638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1→ST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CPST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265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14392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ST0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RO→MAR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R0→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99710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35939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5389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479810"/>
                  </a:ext>
                </a:extLst>
              </a:tr>
              <a:tr h="3188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ST1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M→</a:t>
                      </a:r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en-US" altLang="zh-CN" sz="16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→C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64431"/>
                  </a:ext>
                </a:extLst>
              </a:tr>
              <a:tr h="318837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             …………</a:t>
                      </a:r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3147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29D0D13-0917-4E5A-BFEB-FD1A074D82C6}"/>
              </a:ext>
            </a:extLst>
          </p:cNvPr>
          <p:cNvSpPr txBox="1"/>
          <p:nvPr/>
        </p:nvSpPr>
        <p:spPr>
          <a:xfrm>
            <a:off x="91686" y="616838"/>
            <a:ext cx="4950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9C0BE4FE-C2D9-403D-8A18-A6A4FF4E20E2}"/>
              </a:ext>
            </a:extLst>
          </p:cNvPr>
          <p:cNvSpPr/>
          <p:nvPr/>
        </p:nvSpPr>
        <p:spPr bwMode="auto">
          <a:xfrm rot="10800000">
            <a:off x="6343123" y="1847605"/>
            <a:ext cx="149116" cy="1992875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ïšḻïdê">
            <a:extLst>
              <a:ext uri="{FF2B5EF4-FFF2-40B4-BE49-F238E27FC236}">
                <a16:creationId xmlns:a16="http://schemas.microsoft.com/office/drawing/2014/main" id="{8755CFFB-224E-4064-A7EA-935D198820D6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FAEEEF-6BEC-43BD-AAAD-92688ED35338}"/>
              </a:ext>
            </a:extLst>
          </p:cNvPr>
          <p:cNvSpPr txBox="1"/>
          <p:nvPr/>
        </p:nvSpPr>
        <p:spPr>
          <a:xfrm>
            <a:off x="6458817" y="2113611"/>
            <a:ext cx="38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9C0BE4FE-C2D9-403D-8A18-A6A4FF4E20E2}"/>
              </a:ext>
            </a:extLst>
          </p:cNvPr>
          <p:cNvSpPr/>
          <p:nvPr/>
        </p:nvSpPr>
        <p:spPr bwMode="auto">
          <a:xfrm rot="10800000">
            <a:off x="6404538" y="4402275"/>
            <a:ext cx="129266" cy="1208338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FAEEEF-6BEC-43BD-AAAD-92688ED35338}"/>
              </a:ext>
            </a:extLst>
          </p:cNvPr>
          <p:cNvSpPr txBox="1"/>
          <p:nvPr/>
        </p:nvSpPr>
        <p:spPr>
          <a:xfrm>
            <a:off x="6493451" y="4233153"/>
            <a:ext cx="439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9C0BE4FE-C2D9-403D-8A18-A6A4FF4E20E2}"/>
              </a:ext>
            </a:extLst>
          </p:cNvPr>
          <p:cNvSpPr/>
          <p:nvPr/>
        </p:nvSpPr>
        <p:spPr bwMode="auto">
          <a:xfrm rot="10800000">
            <a:off x="6404122" y="6185420"/>
            <a:ext cx="111588" cy="591078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FAEEEF-6BEC-43BD-AAAD-92688ED35338}"/>
              </a:ext>
            </a:extLst>
          </p:cNvPr>
          <p:cNvSpPr txBox="1"/>
          <p:nvPr/>
        </p:nvSpPr>
        <p:spPr>
          <a:xfrm>
            <a:off x="6501681" y="5967698"/>
            <a:ext cx="546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692002" y="5671637"/>
            <a:ext cx="4223" cy="3107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AutoShape 16">
            <a:extLst>
              <a:ext uri="{FF2B5EF4-FFF2-40B4-BE49-F238E27FC236}">
                <a16:creationId xmlns:a16="http://schemas.microsoft.com/office/drawing/2014/main" id="{9C0BE4FE-C2D9-403D-8A18-A6A4FF4E20E2}"/>
              </a:ext>
            </a:extLst>
          </p:cNvPr>
          <p:cNvSpPr/>
          <p:nvPr/>
        </p:nvSpPr>
        <p:spPr bwMode="auto">
          <a:xfrm rot="10800000">
            <a:off x="7290261" y="2835808"/>
            <a:ext cx="260613" cy="3648118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rgbClr val="ED7D3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FAEEEF-6BEC-43BD-AAAD-92688ED35338}"/>
              </a:ext>
            </a:extLst>
          </p:cNvPr>
          <p:cNvSpPr txBox="1"/>
          <p:nvPr/>
        </p:nvSpPr>
        <p:spPr>
          <a:xfrm>
            <a:off x="7560399" y="4382868"/>
            <a:ext cx="9978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微程序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4205563" y="5878820"/>
            <a:ext cx="4223" cy="3107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995570" y="5864074"/>
            <a:ext cx="4223" cy="31075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 animBg="1"/>
      <p:bldP spid="23" grpId="0" build="p"/>
      <p:bldP spid="15" grpId="0" animBg="1"/>
      <p:bldP spid="16" grpId="0" build="p"/>
      <p:bldP spid="17" grpId="0" animBg="1"/>
      <p:bldP spid="19" grpId="0" build="p"/>
      <p:bldP spid="24" grpId="0" animBg="1"/>
      <p:bldP spid="2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84306" y="809876"/>
            <a:ext cx="87753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微程序控制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思想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控制器控制一步操作所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需的微命令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编成微指令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；一条机器指令对应的所有微指令构成微程序；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将指令系统对应的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微程序事先存入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内的控制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CM,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执行指令时，取出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微程序，每条微指令译码得到所需控制信号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ïšḻïdê">
            <a:extLst>
              <a:ext uri="{FF2B5EF4-FFF2-40B4-BE49-F238E27FC236}">
                <a16:creationId xmlns:a16="http://schemas.microsoft.com/office/drawing/2014/main" id="{F63E0E22-6578-43AD-B7BA-72ADE4081E48}"/>
              </a:ext>
            </a:extLst>
          </p:cNvPr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6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概念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258840" y="1099633"/>
            <a:ext cx="8485712" cy="368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两级时序：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微周期：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一条微指令并执行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的一步操作所需的时间，称为一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个微指令周期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简称微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周期，</a:t>
            </a:r>
            <a:r>
              <a:rPr lang="en-US" altLang="zh-CN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µI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，通常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个时钟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altLang="zh-CN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：同步定时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4463" y="2990448"/>
            <a:ext cx="1617102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en-US" altLang="zh-CN" sz="28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2700338" y="1591641"/>
            <a:ext cx="2590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微指令周期      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84163" y="3834998"/>
            <a:ext cx="1766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打入</a:t>
            </a:r>
            <a:r>
              <a:rPr lang="en-US" altLang="zh-CN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µIR</a:t>
            </a:r>
            <a:endParaRPr lang="en-US" altLang="zh-CN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Line 44"/>
          <p:cNvSpPr>
            <a:spLocks noChangeShapeType="1"/>
          </p:cNvSpPr>
          <p:nvPr/>
        </p:nvSpPr>
        <p:spPr bwMode="auto">
          <a:xfrm>
            <a:off x="2635250" y="1774203"/>
            <a:ext cx="0" cy="533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45"/>
          <p:cNvSpPr>
            <a:spLocks noChangeShapeType="1"/>
          </p:cNvSpPr>
          <p:nvPr/>
        </p:nvSpPr>
        <p:spPr bwMode="auto">
          <a:xfrm>
            <a:off x="5292725" y="1774203"/>
            <a:ext cx="0" cy="5334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2711450" y="2002803"/>
            <a:ext cx="25812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V="1">
            <a:off x="1339849" y="3202206"/>
            <a:ext cx="1252453" cy="550242"/>
          </a:xfrm>
          <a:prstGeom prst="line">
            <a:avLst/>
          </a:prstGeom>
          <a:noFill/>
          <a:ln w="19050" cap="sq">
            <a:solidFill>
              <a:schemeClr val="fol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2635250" y="3447648"/>
            <a:ext cx="0" cy="3810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Line 49"/>
          <p:cNvSpPr>
            <a:spLocks noChangeShapeType="1"/>
          </p:cNvSpPr>
          <p:nvPr/>
        </p:nvSpPr>
        <p:spPr bwMode="auto">
          <a:xfrm>
            <a:off x="4768850" y="3447648"/>
            <a:ext cx="0" cy="3810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771026" y="3974754"/>
            <a:ext cx="149701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控制具体操作 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51"/>
          <p:cNvSpPr>
            <a:spLocks noChangeShapeType="1"/>
          </p:cNvSpPr>
          <p:nvPr/>
        </p:nvSpPr>
        <p:spPr bwMode="auto">
          <a:xfrm>
            <a:off x="2711450" y="3600048"/>
            <a:ext cx="2057400" cy="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52"/>
          <p:cNvSpPr>
            <a:spLocks noChangeShapeType="1"/>
          </p:cNvSpPr>
          <p:nvPr/>
        </p:nvSpPr>
        <p:spPr bwMode="auto">
          <a:xfrm>
            <a:off x="4811798" y="3202206"/>
            <a:ext cx="231776" cy="394751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4643438" y="3761973"/>
            <a:ext cx="16716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结果打入目的地，</a:t>
            </a:r>
            <a:endParaRPr lang="zh-CN" altLang="en-US" sz="28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54"/>
          <p:cNvSpPr>
            <a:spLocks noChangeShapeType="1"/>
          </p:cNvSpPr>
          <p:nvPr/>
        </p:nvSpPr>
        <p:spPr bwMode="auto">
          <a:xfrm>
            <a:off x="4768850" y="2990448"/>
            <a:ext cx="533400" cy="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55"/>
          <p:cNvSpPr>
            <a:spLocks noChangeShapeType="1"/>
          </p:cNvSpPr>
          <p:nvPr/>
        </p:nvSpPr>
        <p:spPr bwMode="auto">
          <a:xfrm>
            <a:off x="5003800" y="3061885"/>
            <a:ext cx="1901825" cy="8382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6673850" y="3981048"/>
            <a:ext cx="19304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读取后续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zh-CN" altLang="en-US" sz="28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Line 57"/>
          <p:cNvSpPr>
            <a:spLocks noChangeShapeType="1"/>
          </p:cNvSpPr>
          <p:nvPr/>
        </p:nvSpPr>
        <p:spPr bwMode="auto">
          <a:xfrm flipV="1">
            <a:off x="3167149" y="3629248"/>
            <a:ext cx="353050" cy="467500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58"/>
          <p:cNvSpPr txBox="1">
            <a:spLocks noChangeArrowheads="1"/>
          </p:cNvSpPr>
          <p:nvPr/>
        </p:nvSpPr>
        <p:spPr bwMode="auto">
          <a:xfrm>
            <a:off x="4643438" y="4707749"/>
            <a:ext cx="16573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后续微地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打入</a:t>
            </a:r>
            <a:r>
              <a:rPr lang="en-US" altLang="zh-CN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µAR</a:t>
            </a:r>
            <a:endParaRPr lang="en-US" altLang="zh-CN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62"/>
          <p:cNvSpPr txBox="1">
            <a:spLocks noChangeArrowheads="1"/>
          </p:cNvSpPr>
          <p:nvPr/>
        </p:nvSpPr>
        <p:spPr bwMode="auto">
          <a:xfrm>
            <a:off x="179388" y="1807541"/>
            <a:ext cx="1368425" cy="37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µI</a:t>
            </a:r>
            <a:r>
              <a:rPr lang="zh-CN" altLang="en-US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58813" y="2838048"/>
            <a:ext cx="8450262" cy="549275"/>
            <a:chOff x="658952" y="3709988"/>
            <a:chExt cx="8449552" cy="548481"/>
          </a:xfrm>
        </p:grpSpPr>
        <p:sp>
          <p:nvSpPr>
            <p:cNvPr id="41" name="Line 30"/>
            <p:cNvSpPr>
              <a:spLocks noChangeShapeType="1"/>
            </p:cNvSpPr>
            <p:nvPr/>
          </p:nvSpPr>
          <p:spPr bwMode="auto">
            <a:xfrm flipV="1">
              <a:off x="658952" y="3709988"/>
              <a:ext cx="139209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051720" y="3709988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V="1">
              <a:off x="2051049" y="4243388"/>
              <a:ext cx="58420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635250" y="3709988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V="1">
              <a:off x="2635250" y="3709988"/>
              <a:ext cx="2133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4768850" y="3709988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>
              <a:off x="5292080" y="3709988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V="1">
              <a:off x="5292080" y="3709988"/>
              <a:ext cx="2133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7452320" y="3709988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 flipV="1">
              <a:off x="4768850" y="4243388"/>
              <a:ext cx="533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flipV="1">
              <a:off x="8041704" y="3717032"/>
              <a:ext cx="1066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V="1">
              <a:off x="7475059" y="4243389"/>
              <a:ext cx="566645" cy="150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/>
            <p:cNvSpPr>
              <a:spLocks noChangeShapeType="1"/>
            </p:cNvSpPr>
            <p:nvPr/>
          </p:nvSpPr>
          <p:spPr bwMode="auto">
            <a:xfrm>
              <a:off x="8028384" y="3725069"/>
              <a:ext cx="0" cy="533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0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utoUpdateAnimBg="0"/>
      <p:bldP spid="28" grpId="0" animBg="1"/>
      <p:bldP spid="29" grpId="0" animBg="1"/>
      <p:bldP spid="33" grpId="0" autoUpdateAnimBg="0"/>
      <p:bldP spid="34" grpId="0" animBg="1"/>
      <p:bldP spid="35" grpId="0" animBg="1"/>
      <p:bldP spid="36" grpId="0" autoUpdateAnimBg="0"/>
      <p:bldP spid="37" grpId="0" animBg="1"/>
      <p:bldP spid="38" grpId="0" autoUpdateAnimBg="0"/>
      <p:bldP spid="39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一、基本概念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60"/>
          <a:stretch/>
        </p:blipFill>
        <p:spPr bwMode="auto">
          <a:xfrm>
            <a:off x="700839" y="1531746"/>
            <a:ext cx="7357550" cy="2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593579" y="5113438"/>
            <a:ext cx="812744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控制，用统一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微指令周期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控制各条微指令执行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微程序控制器组成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47ED62-AE36-4241-BC08-AEBD263FA4F9}"/>
              </a:ext>
            </a:extLst>
          </p:cNvPr>
          <p:cNvSpPr txBox="1"/>
          <p:nvPr/>
        </p:nvSpPr>
        <p:spPr>
          <a:xfrm>
            <a:off x="184306" y="740204"/>
            <a:ext cx="7235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、微程序控制器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的组成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26" y="1520433"/>
            <a:ext cx="9194199" cy="42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微程序控制器组成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79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47ED62-AE36-4241-BC08-AEBD263FA4F9}"/>
              </a:ext>
            </a:extLst>
          </p:cNvPr>
          <p:cNvSpPr txBox="1"/>
          <p:nvPr/>
        </p:nvSpPr>
        <p:spPr>
          <a:xfrm>
            <a:off x="184306" y="2709538"/>
            <a:ext cx="887253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控制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CM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单元存放一条微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微指令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el-GR" altLang="zh-CN" sz="2800" b="1" i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用于存放从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微指令。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0F245250-BBF5-4CF9-BD37-691F3A1B62EE}"/>
              </a:ext>
            </a:extLst>
          </p:cNvPr>
          <p:cNvSpPr/>
          <p:nvPr/>
        </p:nvSpPr>
        <p:spPr bwMode="auto">
          <a:xfrm>
            <a:off x="853594" y="4710876"/>
            <a:ext cx="212322" cy="1423917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9E2233-859F-4ACC-8E64-FAE38B64C348}"/>
              </a:ext>
            </a:extLst>
          </p:cNvPr>
          <p:cNvSpPr txBox="1"/>
          <p:nvPr/>
        </p:nvSpPr>
        <p:spPr>
          <a:xfrm>
            <a:off x="1122035" y="4349309"/>
            <a:ext cx="7666365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微操作控制字段：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产生微命令的依据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（用于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控制一步操作）；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顺序控制字段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后继微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地址的依据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，用以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微程序的连续执行。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1D96A-14E9-413D-95E0-569E18C853D9}"/>
              </a:ext>
            </a:extLst>
          </p:cNvPr>
          <p:cNvSpPr txBox="1"/>
          <p:nvPr/>
        </p:nvSpPr>
        <p:spPr>
          <a:xfrm>
            <a:off x="1222368" y="4718056"/>
            <a:ext cx="21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微命令字段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41D96A-14E9-413D-95E0-569E18C853D9}"/>
              </a:ext>
            </a:extLst>
          </p:cNvPr>
          <p:cNvSpPr txBox="1"/>
          <p:nvPr/>
        </p:nvSpPr>
        <p:spPr>
          <a:xfrm>
            <a:off x="1230681" y="5743431"/>
            <a:ext cx="21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微地址字段</a:t>
            </a: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807" y="0"/>
            <a:ext cx="5766696" cy="26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7" grpId="0" animBg="1"/>
      <p:bldP spid="18" grpId="0" build="p"/>
      <p:bldP spid="15" grpId="0" build="p"/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184306" y="1017988"/>
            <a:ext cx="8775387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执行周期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根据操作码执行具体操作（传送、运算、转移等），并将后续指令地址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(PC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之后进入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，实现主存与外围设备间的数据直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⑥ 中断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响应中断请求后的过渡周期，获取中断服务程序入口地址，转中断服务程序。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2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二、微程序控制器组成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47ED62-AE36-4241-BC08-AEBD263FA4F9}"/>
              </a:ext>
            </a:extLst>
          </p:cNvPr>
          <p:cNvSpPr txBox="1"/>
          <p:nvPr/>
        </p:nvSpPr>
        <p:spPr>
          <a:xfrm>
            <a:off x="184306" y="4645940"/>
            <a:ext cx="887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微地址形成电路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下一条微指令的地址。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微地址寄存器</a:t>
            </a:r>
            <a:r>
              <a:rPr lang="el-GR" altLang="zh-CN" sz="2800" b="1" i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AR: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存放下一条微指令地址。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微命令译码电路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22" y="877562"/>
            <a:ext cx="7609945" cy="3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二、微程序控制器组成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58E87E-7C87-4E74-BCFD-49301BD803D5}"/>
              </a:ext>
            </a:extLst>
          </p:cNvPr>
          <p:cNvSpPr txBox="1"/>
          <p:nvPr/>
        </p:nvSpPr>
        <p:spPr>
          <a:xfrm>
            <a:off x="184306" y="701018"/>
            <a:ext cx="5044403" cy="660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、工作过程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执行指令时，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找到相应的微程序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从第一条微指令开始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逐条取出微指令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送</a:t>
            </a:r>
            <a:r>
              <a:rPr lang="el-GR" altLang="zh-CN" sz="28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一步操作所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根据顺序控制字段产生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后续微指令地址；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后续微地址产生方式包括：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增量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断定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82"/>
          <a:stretch/>
        </p:blipFill>
        <p:spPr bwMode="auto">
          <a:xfrm>
            <a:off x="5110246" y="1391217"/>
            <a:ext cx="3946596" cy="437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7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二、微程序控制器组成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4D2060-B74D-445C-8F1C-837B2B2CDF15}"/>
              </a:ext>
            </a:extLst>
          </p:cNvPr>
          <p:cNvSpPr txBox="1"/>
          <p:nvPr/>
        </p:nvSpPr>
        <p:spPr>
          <a:xfrm>
            <a:off x="352071" y="928460"/>
            <a:ext cx="199381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增量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85"/>
          <p:cNvSpPr txBox="1">
            <a:spLocks noChangeArrowheads="1"/>
          </p:cNvSpPr>
          <p:nvPr/>
        </p:nvSpPr>
        <p:spPr bwMode="auto">
          <a:xfrm>
            <a:off x="1992243" y="1055685"/>
            <a:ext cx="6697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以顺序执行为主，辅以各种常规转移方式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09503" y="1842067"/>
            <a:ext cx="1763712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1006242" y="2418329"/>
            <a:ext cx="1476375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跳步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974578" y="3043804"/>
            <a:ext cx="2771775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无条件转移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972990" y="3620067"/>
            <a:ext cx="219710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条件转移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972989" y="4196329"/>
            <a:ext cx="7830189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子程序：给出微子程序入口地址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72"/>
          <p:cNvSpPr txBox="1">
            <a:spLocks noChangeArrowheads="1"/>
          </p:cNvSpPr>
          <p:nvPr/>
        </p:nvSpPr>
        <p:spPr bwMode="auto">
          <a:xfrm>
            <a:off x="936478" y="4651942"/>
            <a:ext cx="7480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返回微主程序：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给出存放返回地址的寄存器号   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86"/>
          <p:cNvSpPr>
            <a:spLocks/>
          </p:cNvSpPr>
          <p:nvPr/>
        </p:nvSpPr>
        <p:spPr bwMode="auto">
          <a:xfrm>
            <a:off x="642790" y="1923006"/>
            <a:ext cx="288925" cy="3064304"/>
          </a:xfrm>
          <a:prstGeom prst="leftBrace">
            <a:avLst>
              <a:gd name="adj1" fmla="val 101786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06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 autoUpdateAnimBg="0"/>
      <p:bldP spid="18" grpId="0" autoUpdateAnimBg="0"/>
      <p:bldP spid="19" grpId="0" autoUpdateAnimBg="0"/>
      <p:bldP spid="20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二、微程序控制器组成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83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4D2060-B74D-445C-8F1C-837B2B2CDF15}"/>
              </a:ext>
            </a:extLst>
          </p:cNvPr>
          <p:cNvSpPr txBox="1"/>
          <p:nvPr/>
        </p:nvSpPr>
        <p:spPr>
          <a:xfrm>
            <a:off x="268944" y="903521"/>
            <a:ext cx="1993810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断定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785013" y="970430"/>
            <a:ext cx="7370047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由直接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条件断定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相结合形成微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   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68944" y="1860618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024594" y="2013018"/>
            <a:ext cx="1560513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微指令    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2824819" y="2013015"/>
            <a:ext cx="5576888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D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（给定） 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（条件）</a:t>
            </a:r>
          </a:p>
        </p:txBody>
      </p:sp>
      <p:sp>
        <p:nvSpPr>
          <p:cNvPr id="33" name="AutoShape 35"/>
          <p:cNvSpPr>
            <a:spLocks/>
          </p:cNvSpPr>
          <p:nvPr/>
        </p:nvSpPr>
        <p:spPr bwMode="auto">
          <a:xfrm rot="16200000">
            <a:off x="5364359" y="2089218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AutoShape 36"/>
          <p:cNvSpPr>
            <a:spLocks/>
          </p:cNvSpPr>
          <p:nvPr/>
        </p:nvSpPr>
        <p:spPr bwMode="auto">
          <a:xfrm rot="16200000">
            <a:off x="7421759" y="2089218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7193159" y="272421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4678559" y="2724218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位数可变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413407" y="3219243"/>
            <a:ext cx="81019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</a:t>
            </a: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直接给出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微地址高位部分，</a:t>
            </a:r>
            <a:r>
              <a:rPr lang="en-US" altLang="zh-CN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为地址低位的产生条件，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约定为：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380359" y="4711049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</a:t>
            </a:r>
          </a:p>
        </p:txBody>
      </p:sp>
      <p:sp>
        <p:nvSpPr>
          <p:cNvPr id="39" name="AutoShape 42"/>
          <p:cNvSpPr>
            <a:spLocks/>
          </p:cNvSpPr>
          <p:nvPr/>
        </p:nvSpPr>
        <p:spPr bwMode="auto">
          <a:xfrm>
            <a:off x="1024594" y="4386915"/>
            <a:ext cx="228600" cy="1288567"/>
          </a:xfrm>
          <a:prstGeom prst="leftBrace">
            <a:avLst>
              <a:gd name="adj1" fmla="val 5555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1259544" y="4213871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1253194" y="4783783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1945344" y="4214793"/>
            <a:ext cx="6357474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位为机器指令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1928718" y="5451707"/>
            <a:ext cx="714375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位为机器指令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目的寻址方式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1945344" y="4939358"/>
            <a:ext cx="68564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微地址低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位为机器指令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源寻址方式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1253194" y="5293558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6588299" y="2003581"/>
            <a:ext cx="0" cy="559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637582" y="2006352"/>
            <a:ext cx="0" cy="5597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build="p" autoUpdateAnimBg="0"/>
      <p:bldP spid="27" grpId="0" build="p" autoUpdateAnimBg="0"/>
      <p:bldP spid="28" grpId="0" autoUpdateAnimBg="0"/>
      <p:bldP spid="29" grpId="0" animBg="1"/>
      <p:bldP spid="33" grpId="0" animBg="1"/>
      <p:bldP spid="34" grpId="0" animBg="1"/>
      <p:bldP spid="35" grpId="0" autoUpdateAnimBg="0"/>
      <p:bldP spid="36" grpId="0" autoUpdateAnimBg="0"/>
      <p:bldP spid="37" grpId="0" autoUpdateAnimBg="0"/>
      <p:bldP spid="38" grpId="0" autoUpdateAnimBg="0"/>
      <p:bldP spid="39" grpId="0" animBg="1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、模型机微指令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格式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15" name="文本框 18">
            <a:extLst>
              <a:ext uri="{FF2B5EF4-FFF2-40B4-BE49-F238E27FC236}">
                <a16:creationId xmlns:a16="http://schemas.microsoft.com/office/drawing/2014/main" id="{77310ADC-2B47-4814-A0D6-97166DDCB709}"/>
              </a:ext>
            </a:extLst>
          </p:cNvPr>
          <p:cNvSpPr txBox="1"/>
          <p:nvPr/>
        </p:nvSpPr>
        <p:spPr>
          <a:xfrm>
            <a:off x="174316" y="762783"/>
            <a:ext cx="88825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设计原则：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/>
              <a:t>	  </a:t>
            </a:r>
            <a:r>
              <a:rPr lang="zh-CN" altLang="en-US" dirty="0" smtClean="0"/>
              <a:t>按</a:t>
            </a:r>
            <a:r>
              <a:rPr lang="zh-CN" altLang="en-US" dirty="0"/>
              <a:t>数据通路操作分段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	  </a:t>
            </a:r>
            <a:r>
              <a:rPr lang="zh-CN" altLang="en-US" dirty="0"/>
              <a:t>同类操作中互斥的微命令在同一字段    </a:t>
            </a:r>
          </a:p>
        </p:txBody>
      </p:sp>
      <p:grpSp>
        <p:nvGrpSpPr>
          <p:cNvPr id="16" name="Group 59"/>
          <p:cNvGrpSpPr>
            <a:grpSpLocks/>
          </p:cNvGrpSpPr>
          <p:nvPr/>
        </p:nvGrpSpPr>
        <p:grpSpPr bwMode="auto">
          <a:xfrm>
            <a:off x="5724525" y="3859593"/>
            <a:ext cx="1524000" cy="2124082"/>
            <a:chOff x="3606" y="1221"/>
            <a:chExt cx="960" cy="1338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006" y="1570"/>
              <a:ext cx="41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访存控制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113" y="1393"/>
              <a:ext cx="141" cy="23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AutoShape 28"/>
            <p:cNvSpPr>
              <a:spLocks/>
            </p:cNvSpPr>
            <p:nvPr/>
          </p:nvSpPr>
          <p:spPr bwMode="auto">
            <a:xfrm rot="16200000">
              <a:off x="4038" y="789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27073" y="2655239"/>
            <a:ext cx="9109075" cy="1104900"/>
            <a:chOff x="38" y="620"/>
            <a:chExt cx="5738" cy="696"/>
          </a:xfrm>
        </p:grpSpPr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87" y="933"/>
              <a:ext cx="5673" cy="383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 AI  BI  SM    CI   S   CP </a:t>
              </a:r>
              <a:r>
                <a:rPr lang="en-US" altLang="zh-CN" sz="2400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EMAR </a:t>
              </a:r>
              <a:r>
                <a:rPr lang="en-US" altLang="zh-CN" b="1" dirty="0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R W ST   SC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" y="620"/>
              <a:ext cx="5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27 25 24 22 21    17 16 15 14 13 12  9   8    7    6  5  4  3        0     </a:t>
              </a: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65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15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92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472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06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560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014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28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558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92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60"/>
          <p:cNvGrpSpPr>
            <a:grpSpLocks/>
          </p:cNvGrpSpPr>
          <p:nvPr/>
        </p:nvGrpSpPr>
        <p:grpSpPr bwMode="auto">
          <a:xfrm>
            <a:off x="7448550" y="4054849"/>
            <a:ext cx="576263" cy="1928813"/>
            <a:chOff x="4692" y="1344"/>
            <a:chExt cx="363" cy="1215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692" y="1570"/>
              <a:ext cx="363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辅助操作</a:t>
              </a: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4750" y="1344"/>
              <a:ext cx="126" cy="226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2" name="Group 61"/>
          <p:cNvGrpSpPr>
            <a:grpSpLocks/>
          </p:cNvGrpSpPr>
          <p:nvPr/>
        </p:nvGrpSpPr>
        <p:grpSpPr bwMode="auto">
          <a:xfrm>
            <a:off x="8261350" y="4016748"/>
            <a:ext cx="682625" cy="2527300"/>
            <a:chOff x="5204" y="1320"/>
            <a:chExt cx="430" cy="1592"/>
          </a:xfrm>
        </p:grpSpPr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5254" y="1458"/>
              <a:ext cx="380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顺序控制字段</a:t>
              </a: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>
              <a:off x="5204" y="1320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Group 58"/>
          <p:cNvGrpSpPr>
            <a:grpSpLocks/>
          </p:cNvGrpSpPr>
          <p:nvPr/>
        </p:nvGrpSpPr>
        <p:grpSpPr bwMode="auto">
          <a:xfrm>
            <a:off x="374650" y="3823605"/>
            <a:ext cx="4895850" cy="708310"/>
            <a:chOff x="250" y="3011"/>
            <a:chExt cx="3084" cy="447"/>
          </a:xfrm>
        </p:grpSpPr>
        <p:sp>
          <p:nvSpPr>
            <p:cNvPr id="46" name="AutoShape 49"/>
            <p:cNvSpPr>
              <a:spLocks/>
            </p:cNvSpPr>
            <p:nvPr/>
          </p:nvSpPr>
          <p:spPr bwMode="auto">
            <a:xfrm rot="16200000">
              <a:off x="1701" y="1560"/>
              <a:ext cx="182" cy="3084"/>
            </a:xfrm>
            <a:prstGeom prst="leftBrace">
              <a:avLst>
                <a:gd name="adj1" fmla="val 141209"/>
                <a:gd name="adj2" fmla="val 51277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50"/>
            <p:cNvSpPr txBox="1">
              <a:spLocks noChangeArrowheads="1"/>
            </p:cNvSpPr>
            <p:nvPr/>
          </p:nvSpPr>
          <p:spPr bwMode="auto">
            <a:xfrm>
              <a:off x="773" y="3169"/>
              <a:ext cx="208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基本数据通路控制字段</a:t>
              </a:r>
            </a:p>
          </p:txBody>
        </p:sp>
      </p:grp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374649" y="4923864"/>
            <a:ext cx="66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577849" y="4502524"/>
            <a:ext cx="190500" cy="44300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1145611" y="4914900"/>
            <a:ext cx="66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348811" y="4502524"/>
            <a:ext cx="190500" cy="434041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2145172" y="4919383"/>
            <a:ext cx="66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功能选择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2348372" y="4507007"/>
            <a:ext cx="190500" cy="434041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144733" y="4910419"/>
            <a:ext cx="66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初始进位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3347933" y="4498043"/>
            <a:ext cx="190500" cy="434041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98082" y="4914902"/>
            <a:ext cx="66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移位器选择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4401282" y="4502526"/>
            <a:ext cx="190500" cy="434041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5184196" y="4556316"/>
            <a:ext cx="660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内总线输出分配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5408612" y="3859592"/>
            <a:ext cx="169283" cy="718389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1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三、模型机微指令格式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85</a:t>
            </a:fld>
            <a:endParaRPr lang="zh-CN" altLang="en-US"/>
          </a:p>
        </p:txBody>
      </p: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11219" y="854451"/>
            <a:ext cx="9005888" cy="584201"/>
            <a:chOff x="87" y="933"/>
            <a:chExt cx="5673" cy="368"/>
          </a:xfrm>
        </p:grpSpPr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87" y="933"/>
              <a:ext cx="5673" cy="36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AI  BI  SM    CI   S  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 </a:t>
              </a: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EMAR R W ST 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SC</a:t>
              </a: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65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15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192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2472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06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528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014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428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4558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92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111219" y="1779463"/>
            <a:ext cx="8809857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顺序控制字段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(SC)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：指明形成后继微地址的方式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1736819" y="2324209"/>
            <a:ext cx="2160588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增量方式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断定方式 </a:t>
            </a:r>
            <a:endParaRPr lang="zh-CN" altLang="en-US" sz="28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AutoShape 52"/>
          <p:cNvSpPr>
            <a:spLocks/>
          </p:cNvSpPr>
          <p:nvPr/>
        </p:nvSpPr>
        <p:spPr bwMode="auto">
          <a:xfrm>
            <a:off x="1571719" y="2403584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9"/>
          <p:cNvSpPr txBox="1">
            <a:spLocks noChangeArrowheads="1"/>
          </p:cNvSpPr>
          <p:nvPr/>
        </p:nvSpPr>
        <p:spPr bwMode="auto">
          <a:xfrm>
            <a:off x="1589088" y="3482192"/>
            <a:ext cx="1243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</a:p>
        </p:txBody>
      </p:sp>
      <p:sp>
        <p:nvSpPr>
          <p:cNvPr id="89" name="Text Box 10"/>
          <p:cNvSpPr txBox="1">
            <a:spLocks noChangeArrowheads="1"/>
          </p:cNvSpPr>
          <p:nvPr/>
        </p:nvSpPr>
        <p:spPr bwMode="auto">
          <a:xfrm>
            <a:off x="2724150" y="3467905"/>
            <a:ext cx="2052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顺序执行</a:t>
            </a:r>
          </a:p>
        </p:txBody>
      </p:sp>
      <p:sp>
        <p:nvSpPr>
          <p:cNvPr id="90" name="Text Box 11"/>
          <p:cNvSpPr txBox="1">
            <a:spLocks noChangeArrowheads="1"/>
          </p:cNvSpPr>
          <p:nvPr/>
        </p:nvSpPr>
        <p:spPr bwMode="auto">
          <a:xfrm>
            <a:off x="1573213" y="3860017"/>
            <a:ext cx="1258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</a:t>
            </a:r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2687638" y="3861605"/>
            <a:ext cx="537352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无条件转移，微指令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11~4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位提供转移微地址</a:t>
            </a:r>
          </a:p>
        </p:txBody>
      </p:sp>
      <p:sp>
        <p:nvSpPr>
          <p:cNvPr id="92" name="Text Box 13"/>
          <p:cNvSpPr txBox="1">
            <a:spLocks noChangeArrowheads="1"/>
          </p:cNvSpPr>
          <p:nvPr/>
        </p:nvSpPr>
        <p:spPr bwMode="auto">
          <a:xfrm>
            <a:off x="1571625" y="4796642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0010</a:t>
            </a:r>
          </a:p>
        </p:txBody>
      </p:sp>
      <p:sp>
        <p:nvSpPr>
          <p:cNvPr id="93" name="Text Box 14"/>
          <p:cNvSpPr txBox="1">
            <a:spLocks noChangeArrowheads="1"/>
          </p:cNvSpPr>
          <p:nvPr/>
        </p:nvSpPr>
        <p:spPr bwMode="auto">
          <a:xfrm>
            <a:off x="2686050" y="4796642"/>
            <a:ext cx="432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按操作码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分支</a:t>
            </a:r>
          </a:p>
        </p:txBody>
      </p:sp>
      <p:sp>
        <p:nvSpPr>
          <p:cNvPr id="94" name="Text Box 13"/>
          <p:cNvSpPr txBox="1">
            <a:spLocks noChangeArrowheads="1"/>
          </p:cNvSpPr>
          <p:nvPr/>
        </p:nvSpPr>
        <p:spPr bwMode="auto">
          <a:xfrm>
            <a:off x="1570017" y="5396618"/>
            <a:ext cx="147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922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9" grpId="0" build="p" autoUpdateAnimBg="0"/>
      <p:bldP spid="40" grpId="0" animBg="1"/>
      <p:bldP spid="88" grpId="0" autoUpdateAnimBg="0"/>
      <p:bldP spid="89" grpId="0" autoUpdateAnimBg="0"/>
      <p:bldP spid="90" grpId="0" autoUpdateAnimBg="0"/>
      <p:bldP spid="91" grpId="0" autoUpdateAnimBg="0"/>
      <p:bldP spid="92" grpId="0" autoUpdateAnimBg="0"/>
      <p:bldP spid="93" grpId="0" autoUpdateAnimBg="0"/>
      <p:bldP spid="94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三、模型机微指令格式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86</a:t>
            </a:fld>
            <a:endParaRPr lang="zh-CN" altLang="en-US"/>
          </a:p>
        </p:txBody>
      </p: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11219" y="854451"/>
            <a:ext cx="9005888" cy="584201"/>
            <a:chOff x="87" y="933"/>
            <a:chExt cx="5673" cy="368"/>
          </a:xfrm>
        </p:grpSpPr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87" y="933"/>
              <a:ext cx="5673" cy="368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AI  BI  SM    CI   S  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CP </a:t>
              </a: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EMAR R W ST 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SC</a:t>
              </a:r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65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15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1927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2472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06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3528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4014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4286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4558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921" y="935"/>
              <a:ext cx="0" cy="36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07950" y="1771650"/>
            <a:ext cx="39624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以取指为例，指令流程：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234778" y="1749855"/>
            <a:ext cx="3200400" cy="437043"/>
            <a:chOff x="2165350" y="2317750"/>
            <a:chExt cx="3200400" cy="437043"/>
          </a:xfrm>
        </p:grpSpPr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165350" y="2317750"/>
              <a:ext cx="3200400" cy="43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M    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2578834" y="2544611"/>
              <a:ext cx="533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107950" y="3689541"/>
            <a:ext cx="39624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188632" y="4251292"/>
            <a:ext cx="8928475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000 </a:t>
            </a: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00  </a:t>
            </a:r>
            <a:r>
              <a:rPr lang="en-US" altLang="zh-CN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0110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0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4234778" y="2318181"/>
            <a:ext cx="3200400" cy="436563"/>
            <a:chOff x="960" y="768"/>
            <a:chExt cx="2016" cy="275"/>
          </a:xfrm>
        </p:grpSpPr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960" y="768"/>
              <a:ext cx="2016" cy="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PC+1   PC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</a:p>
          </p:txBody>
        </p:sp>
        <p:sp>
          <p:nvSpPr>
            <p:cNvPr id="58" name="Line 29"/>
            <p:cNvSpPr>
              <a:spLocks noChangeShapeType="1"/>
            </p:cNvSpPr>
            <p:nvPr/>
          </p:nvSpPr>
          <p:spPr bwMode="auto">
            <a:xfrm>
              <a:off x="1467" y="90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979613" y="4872637"/>
            <a:ext cx="41148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按操作码分支：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07950" y="4872637"/>
            <a:ext cx="28194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204694" y="5446378"/>
            <a:ext cx="8497888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000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00000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00   00  0000 0   0  0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 </a:t>
            </a: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8099985" y="5446378"/>
            <a:ext cx="1024092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0010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07950" y="3089268"/>
            <a:ext cx="39624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指微指令：</a:t>
            </a:r>
          </a:p>
        </p:txBody>
      </p:sp>
    </p:spTree>
    <p:extLst>
      <p:ext uri="{BB962C8B-B14F-4D97-AF65-F5344CB8AC3E}">
        <p14:creationId xmlns:p14="http://schemas.microsoft.com/office/powerpoint/2010/main" val="21710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4" grpId="0" autoUpdateAnimBg="0"/>
      <p:bldP spid="54" grpId="1"/>
      <p:bldP spid="55" grpId="0" autoUpdateAnimBg="0"/>
      <p:bldP spid="59" grpId="0" autoUpdateAnimBg="0"/>
      <p:bldP spid="59" grpId="1"/>
      <p:bldP spid="60" grpId="0" autoUpdateAnimBg="0"/>
      <p:bldP spid="60" grpId="1"/>
      <p:bldP spid="61" grpId="0" autoUpdateAnimBg="0"/>
      <p:bldP spid="62" grpId="0" autoUpdateAnimBg="0"/>
      <p:bldP spid="36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453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四、微程序控制方式的优缺点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450611" y="2465174"/>
            <a:ext cx="64770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）系列机的性价比高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144463" y="3206285"/>
            <a:ext cx="281940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460347" y="3739685"/>
            <a:ext cx="64770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）速度慢</a:t>
            </a:r>
            <a:endParaRPr lang="zh-CN" altLang="en-US" sz="2800" b="1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2661185" y="3520050"/>
            <a:ext cx="533400" cy="457200"/>
            <a:chOff x="1776" y="2640"/>
            <a:chExt cx="336" cy="288"/>
          </a:xfrm>
        </p:grpSpPr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1776" y="2640"/>
              <a:ext cx="336" cy="240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1776" y="2880"/>
              <a:ext cx="336" cy="48"/>
            </a:xfrm>
            <a:prstGeom prst="line">
              <a:avLst/>
            </a:pr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3194585" y="3291450"/>
            <a:ext cx="35052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访存频繁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转移较多</a:t>
            </a:r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460347" y="4501685"/>
            <a:ext cx="50038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）执行效率不高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159618" y="5244583"/>
            <a:ext cx="281940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应用范围： </a:t>
            </a:r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691747" y="5737945"/>
            <a:ext cx="6011862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速度要求不高、功能较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复杂的情况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 flipV="1">
            <a:off x="3783734" y="4596468"/>
            <a:ext cx="792163" cy="73025"/>
          </a:xfrm>
          <a:prstGeom prst="line">
            <a:avLst/>
          </a:prstGeom>
          <a:noFill/>
          <a:ln w="12700" cap="sq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4680190" y="4071873"/>
            <a:ext cx="433212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未充分发挥数据</a:t>
            </a:r>
            <a:r>
              <a:rPr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通路本身</a:t>
            </a:r>
            <a:r>
              <a:rPr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具有的并行能力</a:t>
            </a:r>
          </a:p>
        </p:txBody>
      </p:sp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107950" y="902914"/>
            <a:ext cx="2819400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460230" y="1331885"/>
            <a:ext cx="6477000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）设计规整，设计效率高；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460230" y="1880600"/>
            <a:ext cx="7920037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）易于修改、扩展指令系统功能；</a:t>
            </a:r>
            <a:endParaRPr lang="zh-CN" altLang="en-US" sz="2800" b="1" dirty="0">
              <a:solidFill>
                <a:schemeClr val="fol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2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  <p:bldP spid="38" grpId="0" autoUpdateAnimBg="0"/>
      <p:bldP spid="42" grpId="0" build="p" autoUpdateAnimBg="0" advAuto="0"/>
      <p:bldP spid="43" grpId="0" autoUpdateAnimBg="0"/>
      <p:bldP spid="44" grpId="0" autoUpdateAnimBg="0"/>
      <p:bldP spid="45" grpId="0" autoUpdateAnimBg="0"/>
      <p:bldP spid="46" grpId="0" animBg="1"/>
      <p:bldP spid="47" grpId="0" autoUpdateAnimBg="0"/>
      <p:bldP spid="49" grpId="0" autoUpdateAnimBg="0"/>
      <p:bldP spid="63" grpId="0" autoUpdateAnimBg="0"/>
      <p:bldP spid="6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453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微程序控制器小结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49" name="Text Box 57"/>
          <p:cNvSpPr txBox="1">
            <a:spLocks noChangeArrowheads="1"/>
          </p:cNvSpPr>
          <p:nvPr/>
        </p:nvSpPr>
        <p:spPr bwMode="auto">
          <a:xfrm>
            <a:off x="495246" y="1186260"/>
            <a:ext cx="808114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、基本概念：微命令、微指令、微程序，及相互关系；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、机器指令与微程序的对应关系；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、微程序控制器的基本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组成，控制存储器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(CM)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作用及特点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、微程序控制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的基本思想。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8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2024/10/16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3629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</a:t>
            </a:r>
            <a:r>
              <a:rPr lang="zh-CN" altLang="en-US" dirty="0" smtClean="0"/>
              <a:t>中央处理器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2839604" y="1178427"/>
            <a:ext cx="1676400" cy="3939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FT</a:t>
            </a: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3677804" y="872750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3677804" y="1574265"/>
            <a:ext cx="0" cy="5453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849004" y="1793514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3734954" y="1647379"/>
            <a:ext cx="914400" cy="519112"/>
            <a:chOff x="3168" y="1440"/>
            <a:chExt cx="576" cy="327"/>
          </a:xfrm>
        </p:grpSpPr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SR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216" y="1514"/>
              <a:ext cx="240" cy="0"/>
            </a:xfrm>
            <a:prstGeom prst="line">
              <a:avLst/>
            </a:prstGeom>
            <a:noFill/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Text Box 30"/>
          <p:cNvSpPr txBox="1">
            <a:spLocks noChangeArrowheads="1"/>
          </p:cNvSpPr>
          <p:nvPr/>
        </p:nvSpPr>
        <p:spPr bwMode="auto">
          <a:xfrm>
            <a:off x="2839604" y="2127551"/>
            <a:ext cx="1676400" cy="3939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ST</a:t>
            </a:r>
          </a:p>
        </p:txBody>
      </p:sp>
      <p:grpSp>
        <p:nvGrpSpPr>
          <p:cNvPr id="68" name="Group 31"/>
          <p:cNvGrpSpPr>
            <a:grpSpLocks/>
          </p:cNvGrpSpPr>
          <p:nvPr/>
        </p:nvGrpSpPr>
        <p:grpSpPr bwMode="auto">
          <a:xfrm>
            <a:off x="3642879" y="2895239"/>
            <a:ext cx="914400" cy="519113"/>
            <a:chOff x="3136" y="1499"/>
            <a:chExt cx="576" cy="327"/>
          </a:xfrm>
        </p:grpSpPr>
        <p:sp>
          <p:nvSpPr>
            <p:cNvPr id="69" name="Text Box 32"/>
            <p:cNvSpPr txBox="1">
              <a:spLocks noChangeArrowheads="1"/>
            </p:cNvSpPr>
            <p:nvPr/>
          </p:nvSpPr>
          <p:spPr bwMode="auto">
            <a:xfrm>
              <a:off x="3136" y="149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DR</a:t>
              </a:r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200" y="1576"/>
              <a:ext cx="240" cy="0"/>
            </a:xfrm>
            <a:prstGeom prst="line">
              <a:avLst/>
            </a:prstGeom>
            <a:noFill/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3677804" y="2552339"/>
            <a:ext cx="0" cy="7683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2839604" y="3354774"/>
            <a:ext cx="1676400" cy="3939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DT</a:t>
            </a: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2839604" y="4144687"/>
            <a:ext cx="1676400" cy="3939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ET</a:t>
            </a:r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 flipH="1">
            <a:off x="3677804" y="3779562"/>
            <a:ext cx="0" cy="3651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H="1">
            <a:off x="3677804" y="4568635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2839604" y="5864035"/>
            <a:ext cx="1676400" cy="3939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DMAT</a:t>
            </a:r>
          </a:p>
        </p:txBody>
      </p:sp>
      <p:sp>
        <p:nvSpPr>
          <p:cNvPr id="77" name="Line 43"/>
          <p:cNvSpPr>
            <a:spLocks noChangeShapeType="1"/>
          </p:cNvSpPr>
          <p:nvPr/>
        </p:nvSpPr>
        <p:spPr bwMode="auto">
          <a:xfrm flipH="1">
            <a:off x="3677804" y="5559235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44"/>
          <p:cNvSpPr>
            <a:spLocks noChangeShapeType="1"/>
          </p:cNvSpPr>
          <p:nvPr/>
        </p:nvSpPr>
        <p:spPr bwMode="auto">
          <a:xfrm>
            <a:off x="4820804" y="5178235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458604" y="4873435"/>
            <a:ext cx="2438400" cy="685800"/>
            <a:chOff x="1344" y="3024"/>
            <a:chExt cx="1536" cy="432"/>
          </a:xfrm>
          <a:noFill/>
        </p:grpSpPr>
        <p:sp>
          <p:nvSpPr>
            <p:cNvPr id="80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DMA</a:t>
              </a:r>
              <a:r>
                <a:rPr lang="zh-CN" altLang="en-US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请求？</a:t>
              </a:r>
            </a:p>
          </p:txBody>
        </p:sp>
      </p:grpSp>
      <p:grpSp>
        <p:nvGrpSpPr>
          <p:cNvPr id="82" name="Group 79"/>
          <p:cNvGrpSpPr>
            <a:grpSpLocks/>
          </p:cNvGrpSpPr>
          <p:nvPr/>
        </p:nvGrpSpPr>
        <p:grpSpPr bwMode="auto">
          <a:xfrm>
            <a:off x="5201804" y="5330635"/>
            <a:ext cx="2438400" cy="685800"/>
            <a:chOff x="3072" y="3312"/>
            <a:chExt cx="1536" cy="432"/>
          </a:xfrm>
          <a:noFill/>
        </p:grpSpPr>
        <p:sp>
          <p:nvSpPr>
            <p:cNvPr id="83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grp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中断请求？</a:t>
              </a:r>
            </a:p>
          </p:txBody>
        </p:sp>
      </p:grpSp>
      <p:sp>
        <p:nvSpPr>
          <p:cNvPr id="85" name="Line 51"/>
          <p:cNvSpPr>
            <a:spLocks noChangeShapeType="1"/>
          </p:cNvSpPr>
          <p:nvPr/>
        </p:nvSpPr>
        <p:spPr bwMode="auto">
          <a:xfrm flipH="1">
            <a:off x="6421004" y="5178235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2"/>
          <p:cNvSpPr txBox="1">
            <a:spLocks noChangeArrowheads="1"/>
          </p:cNvSpPr>
          <p:nvPr/>
        </p:nvSpPr>
        <p:spPr bwMode="auto">
          <a:xfrm>
            <a:off x="5659004" y="6268661"/>
            <a:ext cx="1676400" cy="41375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0800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IT</a:t>
            </a:r>
            <a:endParaRPr lang="en-US" altLang="zh-CN" sz="2800" b="1" dirty="0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53"/>
          <p:cNvSpPr>
            <a:spLocks noChangeShapeType="1"/>
          </p:cNvSpPr>
          <p:nvPr/>
        </p:nvSpPr>
        <p:spPr bwMode="auto">
          <a:xfrm flipH="1">
            <a:off x="6421004" y="6016435"/>
            <a:ext cx="0" cy="228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54"/>
          <p:cNvSpPr>
            <a:spLocks noChangeShapeType="1"/>
          </p:cNvSpPr>
          <p:nvPr/>
        </p:nvSpPr>
        <p:spPr bwMode="auto">
          <a:xfrm>
            <a:off x="6421004" y="6854635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 flipH="1" flipV="1">
            <a:off x="6421004" y="6687564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56"/>
          <p:cNvSpPr>
            <a:spLocks noChangeShapeType="1"/>
          </p:cNvSpPr>
          <p:nvPr/>
        </p:nvSpPr>
        <p:spPr bwMode="auto">
          <a:xfrm flipH="1">
            <a:off x="3677804" y="6304609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57"/>
          <p:cNvSpPr>
            <a:spLocks noChangeShapeType="1"/>
          </p:cNvSpPr>
          <p:nvPr/>
        </p:nvSpPr>
        <p:spPr bwMode="auto">
          <a:xfrm>
            <a:off x="1620404" y="662603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58"/>
          <p:cNvSpPr>
            <a:spLocks noChangeShapeType="1"/>
          </p:cNvSpPr>
          <p:nvPr/>
        </p:nvSpPr>
        <p:spPr bwMode="auto">
          <a:xfrm flipV="1">
            <a:off x="1620404" y="4721035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1620404" y="4679760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 flipV="1">
            <a:off x="8554603" y="1092529"/>
            <a:ext cx="25400" cy="576210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677804" y="1092529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Line 63"/>
          <p:cNvSpPr>
            <a:spLocks noChangeShapeType="1"/>
          </p:cNvSpPr>
          <p:nvPr/>
        </p:nvSpPr>
        <p:spPr bwMode="auto">
          <a:xfrm>
            <a:off x="1618071" y="2897793"/>
            <a:ext cx="15872" cy="111927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Line 64"/>
          <p:cNvSpPr>
            <a:spLocks noChangeShapeType="1"/>
          </p:cNvSpPr>
          <p:nvPr/>
        </p:nvSpPr>
        <p:spPr bwMode="auto">
          <a:xfrm>
            <a:off x="1628717" y="4012002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Line 65"/>
          <p:cNvSpPr>
            <a:spLocks noChangeShapeType="1"/>
          </p:cNvSpPr>
          <p:nvPr/>
        </p:nvSpPr>
        <p:spPr bwMode="auto">
          <a:xfrm>
            <a:off x="1849004" y="1793514"/>
            <a:ext cx="0" cy="9445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Line 66"/>
          <p:cNvSpPr>
            <a:spLocks noChangeShapeType="1"/>
          </p:cNvSpPr>
          <p:nvPr/>
        </p:nvSpPr>
        <p:spPr bwMode="auto">
          <a:xfrm>
            <a:off x="1849004" y="2738452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Text Box 73"/>
          <p:cNvSpPr txBox="1">
            <a:spLocks noChangeArrowheads="1"/>
          </p:cNvSpPr>
          <p:nvPr/>
        </p:nvSpPr>
        <p:spPr bwMode="auto">
          <a:xfrm>
            <a:off x="3754004" y="540683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101" name="Text Box 74"/>
          <p:cNvSpPr txBox="1">
            <a:spLocks noChangeArrowheads="1"/>
          </p:cNvSpPr>
          <p:nvPr/>
        </p:nvSpPr>
        <p:spPr bwMode="auto">
          <a:xfrm>
            <a:off x="4820804" y="472103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102" name="Line 75"/>
          <p:cNvSpPr>
            <a:spLocks noChangeShapeType="1"/>
          </p:cNvSpPr>
          <p:nvPr/>
        </p:nvSpPr>
        <p:spPr bwMode="auto">
          <a:xfrm>
            <a:off x="7640204" y="56686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Text Box 76"/>
          <p:cNvSpPr txBox="1">
            <a:spLocks noChangeArrowheads="1"/>
          </p:cNvSpPr>
          <p:nvPr/>
        </p:nvSpPr>
        <p:spPr bwMode="auto">
          <a:xfrm>
            <a:off x="6649604" y="578783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</p:txBody>
      </p:sp>
      <p:sp>
        <p:nvSpPr>
          <p:cNvPr id="104" name="Text Box 77"/>
          <p:cNvSpPr txBox="1">
            <a:spLocks noChangeArrowheads="1"/>
          </p:cNvSpPr>
          <p:nvPr/>
        </p:nvSpPr>
        <p:spPr bwMode="auto">
          <a:xfrm>
            <a:off x="7564004" y="517823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105" name="Text Box 84"/>
          <p:cNvSpPr txBox="1">
            <a:spLocks noChangeArrowheads="1"/>
          </p:cNvSpPr>
          <p:nvPr/>
        </p:nvSpPr>
        <p:spPr bwMode="auto">
          <a:xfrm>
            <a:off x="1637866" y="2846567"/>
            <a:ext cx="744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DR</a:t>
            </a: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1925204" y="1755329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</a:p>
        </p:txBody>
      </p:sp>
      <p:sp>
        <p:nvSpPr>
          <p:cNvPr id="107" name="Text Box 23"/>
          <p:cNvSpPr txBox="1">
            <a:spLocks noChangeArrowheads="1"/>
          </p:cNvSpPr>
          <p:nvPr/>
        </p:nvSpPr>
        <p:spPr bwMode="auto">
          <a:xfrm>
            <a:off x="13886" y="1196819"/>
            <a:ext cx="2651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双操作数指令</a:t>
            </a:r>
          </a:p>
        </p:txBody>
      </p:sp>
      <p:sp>
        <p:nvSpPr>
          <p:cNvPr id="108" name="Line 22"/>
          <p:cNvSpPr>
            <a:spLocks noChangeShapeType="1"/>
          </p:cNvSpPr>
          <p:nvPr/>
        </p:nvSpPr>
        <p:spPr bwMode="auto">
          <a:xfrm>
            <a:off x="1632124" y="2889640"/>
            <a:ext cx="204152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146365-4BBF-4C08-AC3E-B20F9C066500}"/>
              </a:ext>
            </a:extLst>
          </p:cNvPr>
          <p:cNvSpPr txBox="1"/>
          <p:nvPr/>
        </p:nvSpPr>
        <p:spPr>
          <a:xfrm>
            <a:off x="-9811" y="576320"/>
            <a:ext cx="6467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工作周期转换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示意图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5201804" y="1562205"/>
            <a:ext cx="2419350" cy="738496"/>
          </a:xfrm>
          <a:prstGeom prst="cloudCallout">
            <a:avLst>
              <a:gd name="adj1" fmla="val -53655"/>
              <a:gd name="adj2" fmla="val 5402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单操作数指令没有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周期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0" name="云形标注 109"/>
          <p:cNvSpPr/>
          <p:nvPr/>
        </p:nvSpPr>
        <p:spPr>
          <a:xfrm>
            <a:off x="5264091" y="3532880"/>
            <a:ext cx="2419350" cy="738496"/>
          </a:xfrm>
          <a:prstGeom prst="cloudCallout">
            <a:avLst>
              <a:gd name="adj1" fmla="val -53655"/>
              <a:gd name="adj2" fmla="val 5402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转移类指令从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ST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直接进入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ET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  <p:bldP spid="67" grpId="0" animBg="1" autoUpdateAnimBg="0"/>
      <p:bldP spid="72" grpId="0" animBg="1" autoUpdateAnimBg="0"/>
      <p:bldP spid="73" grpId="0" animBg="1" autoUpdateAnimBg="0"/>
      <p:bldP spid="76" grpId="0" animBg="1" autoUpdateAnimBg="0"/>
      <p:bldP spid="86" grpId="0" animBg="1" autoUpdateAnimBg="0"/>
      <p:bldP spid="100" grpId="0" autoUpdateAnimBg="0"/>
      <p:bldP spid="101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2" grpId="0" animBg="1"/>
      <p:bldP spid="2" grpId="1" animBg="1"/>
      <p:bldP spid="110" grpId="0" animBg="1"/>
      <p:bldP spid="1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22426</TotalTime>
  <Words>5652</Words>
  <Application>Microsoft Office PowerPoint</Application>
  <PresentationFormat>全屏显示(4:3)</PresentationFormat>
  <Paragraphs>1790</Paragraphs>
  <Slides>89</Slides>
  <Notes>87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等线</vt:lpstr>
      <vt:lpstr>等线 Light</vt:lpstr>
      <vt:lpstr>黑体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1505</cp:revision>
  <dcterms:created xsi:type="dcterms:W3CDTF">2018-07-22T02:36:00Z</dcterms:created>
  <dcterms:modified xsi:type="dcterms:W3CDTF">2024-10-16T03:16:17Z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