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842" r:id="rId2"/>
    <p:sldId id="844" r:id="rId3"/>
    <p:sldId id="871" r:id="rId4"/>
    <p:sldId id="897" r:id="rId5"/>
    <p:sldId id="872" r:id="rId6"/>
    <p:sldId id="874" r:id="rId7"/>
    <p:sldId id="875" r:id="rId8"/>
    <p:sldId id="876" r:id="rId9"/>
    <p:sldId id="877" r:id="rId10"/>
    <p:sldId id="878" r:id="rId11"/>
    <p:sldId id="879" r:id="rId12"/>
    <p:sldId id="880" r:id="rId13"/>
    <p:sldId id="881" r:id="rId14"/>
    <p:sldId id="882" r:id="rId15"/>
    <p:sldId id="883" r:id="rId16"/>
    <p:sldId id="899" r:id="rId17"/>
    <p:sldId id="885" r:id="rId18"/>
    <p:sldId id="886" r:id="rId19"/>
    <p:sldId id="902" r:id="rId20"/>
    <p:sldId id="901" r:id="rId21"/>
    <p:sldId id="887" r:id="rId22"/>
    <p:sldId id="896" r:id="rId23"/>
    <p:sldId id="898" r:id="rId24"/>
    <p:sldId id="892" r:id="rId25"/>
    <p:sldId id="903" r:id="rId26"/>
    <p:sldId id="893" r:id="rId27"/>
    <p:sldId id="904" r:id="rId28"/>
    <p:sldId id="906" r:id="rId29"/>
    <p:sldId id="905" r:id="rId30"/>
    <p:sldId id="907" r:id="rId31"/>
    <p:sldId id="908" r:id="rId32"/>
    <p:sldId id="909" r:id="rId33"/>
    <p:sldId id="911" r:id="rId34"/>
    <p:sldId id="912" r:id="rId35"/>
    <p:sldId id="894" r:id="rId36"/>
    <p:sldId id="730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0563C1"/>
    <a:srgbClr val="FF9900"/>
    <a:srgbClr val="2F5597"/>
    <a:srgbClr val="FFFFFF"/>
    <a:srgbClr val="4472C4"/>
    <a:srgbClr val="FF0000"/>
    <a:srgbClr val="F0DADA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2" autoAdjust="0"/>
    <p:restoredTop sz="96010" autoAdjust="0"/>
  </p:normalViewPr>
  <p:slideViewPr>
    <p:cSldViewPr snapToGrid="0" showGuides="1">
      <p:cViewPr varScale="1">
        <p:scale>
          <a:sx n="66" d="100"/>
          <a:sy n="66" d="100"/>
        </p:scale>
        <p:origin x="1414" y="20"/>
      </p:cViewPr>
      <p:guideLst>
        <p:guide orient="horz" pos="2107"/>
        <p:guide pos="1908"/>
      </p:guideLst>
    </p:cSldViewPr>
  </p:slideViewPr>
  <p:outlineViewPr>
    <p:cViewPr>
      <p:scale>
        <a:sx n="33" d="100"/>
        <a:sy n="33" d="100"/>
      </p:scale>
      <p:origin x="0" y="-27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491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546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349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317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1053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82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656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767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48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722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15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5353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64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4455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243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047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758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51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075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0788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78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77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9948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0048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2841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9593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80487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72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3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984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887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405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30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C5FCE-E0B4-450A-8814-99D94273BEB8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A3992-3923-4131-A345-CCC271863EDC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B995C-26EE-4FBF-8C26-AE710BD60A00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DE73A-6BB3-40C6-B4BE-DA316C10F9B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77B30-7A77-42E8-BFF1-C6609E9E97FE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18A1-47D9-4C24-9C7D-66132DA242E2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CFB3F-153C-4CC6-80F6-1B7C47A85386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151C2-1B4A-442C-B540-4CB34522AD40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25B81-4440-40CC-A0C8-F97F7519C7E2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14516-2D30-44B3-ACF7-9D8FDA9D2A49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C005-004C-4072-829D-2E5B3FBCF940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EE9E3-6631-48CD-885B-967F7A8FE45F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第四章 存储器子系统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jpe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620781" y="3196018"/>
            <a:ext cx="596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第五章 </a:t>
            </a:r>
            <a:r>
              <a:rPr lang="zh-CN" altLang="en-US" sz="2800" b="1" dirty="0">
                <a:solidFill>
                  <a:srgbClr val="004578"/>
                </a:solidFill>
              </a:rPr>
              <a:t>存储子系统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A1B773BC-052C-4E9A-B373-F6A2B8AC3386}" type="datetime1">
              <a:rPr lang="zh-CN" altLang="en-US" sz="1400" smtClean="0">
                <a:solidFill>
                  <a:schemeClr val="tx1"/>
                </a:solidFill>
              </a:rPr>
              <a:t>2024/11/12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、调相制（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负跳变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1: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在位单元中间位置让写入电流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正跳变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读出时，位单元中间的转变区将产生读出信号。它既是数据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信号，也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是同步信号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，具有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811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12E089E4-AB6B-4C80-A45C-E963A1DF3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1" b="18510"/>
          <a:stretch/>
        </p:blipFill>
        <p:spPr bwMode="auto">
          <a:xfrm>
            <a:off x="179631" y="1438821"/>
            <a:ext cx="8238228" cy="3576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12E089E4-AB6B-4C80-A45C-E963A1DF3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94" t="85983" r="52525"/>
          <a:stretch/>
        </p:blipFill>
        <p:spPr bwMode="auto">
          <a:xfrm>
            <a:off x="3213847" y="4888757"/>
            <a:ext cx="1653988" cy="61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/>
          <p:nvPr/>
        </p:nvSpPr>
        <p:spPr>
          <a:xfrm>
            <a:off x="431474" y="5299500"/>
            <a:ext cx="8225924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：可靠性较高，有自同步能力，密度较高。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：常规磁带机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482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564719"/>
            <a:ext cx="8849099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每个位单元起始处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写入电流都改变一次方向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留下一个转变区作为本位的同步信号。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：位单元中间不变（整个位单元只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：位单元中间改变一次电流方向（整个位单元变两次）。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138146" y="5106994"/>
            <a:ext cx="8849099" cy="128400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每个转变区都将产生一个感应电势，所以读出信号序列中包含了同步信号和数据信号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763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26083"/>
            <a:ext cx="884909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6380EED6-12FB-41D0-83BD-69ADE0017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10" y="1257926"/>
            <a:ext cx="7240072" cy="4013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/>
          <p:cNvSpPr txBox="1"/>
          <p:nvPr/>
        </p:nvSpPr>
        <p:spPr>
          <a:xfrm>
            <a:off x="253664" y="5138517"/>
            <a:ext cx="7330477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：密度较高，有自同步能力。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：早期磁盘机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270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51363" y="778337"/>
            <a:ext cx="8814264" cy="35394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、改进型调频制（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chemeClr val="accent6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时，在位单元中间改变写入电流方向；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写入两个以上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在交界处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改变写入电流方向；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交界处写入电流方向不改变。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4355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111233D-4AE4-457C-B11C-4D00B0165F35}"/>
              </a:ext>
            </a:extLst>
          </p:cNvPr>
          <p:cNvSpPr txBox="1"/>
          <p:nvPr/>
        </p:nvSpPr>
        <p:spPr>
          <a:xfrm>
            <a:off x="138147" y="726083"/>
            <a:ext cx="8849099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  <p:pic>
        <p:nvPicPr>
          <p:cNvPr id="13" name="图片 1">
            <a:extLst>
              <a:ext uri="{FF2B5EF4-FFF2-40B4-BE49-F238E27FC236}">
                <a16:creationId xmlns:a16="http://schemas.microsoft.com/office/drawing/2014/main" id="{F77B1041-4A8A-43BC-A078-F6EB2F7E5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42" y="1244453"/>
            <a:ext cx="8058150" cy="5089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5"/>
          <p:cNvSpPr txBox="1"/>
          <p:nvPr/>
        </p:nvSpPr>
        <p:spPr>
          <a:xfrm>
            <a:off x="260538" y="5869484"/>
            <a:ext cx="8814264" cy="79925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：密度高，有自同步能力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67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42578" y="779779"/>
            <a:ext cx="8814264" cy="57304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、组成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8">
            <a:extLst>
              <a:ext uri="{FF2B5EF4-FFF2-40B4-BE49-F238E27FC236}">
                <a16:creationId xmlns:a16="http://schemas.microsoft.com/office/drawing/2014/main" id="{1060AD1A-3116-4DEF-A9F7-6DB434F2F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13" y="1650816"/>
            <a:ext cx="22616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磁盘存储器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311D1300-777C-4965-A866-69E3928DA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334" y="1302072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磁盘控制器</a:t>
            </a:r>
          </a:p>
        </p:txBody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F9E6C0CC-BD12-459C-BD94-2047BE471BE8}"/>
              </a:ext>
            </a:extLst>
          </p:cNvPr>
          <p:cNvSpPr>
            <a:spLocks/>
          </p:cNvSpPr>
          <p:nvPr/>
        </p:nvSpPr>
        <p:spPr bwMode="auto">
          <a:xfrm>
            <a:off x="2322734" y="1578297"/>
            <a:ext cx="228600" cy="757238"/>
          </a:xfrm>
          <a:prstGeom prst="leftBrace">
            <a:avLst>
              <a:gd name="adj1" fmla="val 3331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92AA6378-1AF9-47C9-A83E-4A3E9C56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384" y="2043117"/>
            <a:ext cx="3200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磁盘驱动器</a:t>
            </a:r>
          </a:p>
        </p:txBody>
      </p:sp>
      <p:sp>
        <p:nvSpPr>
          <p:cNvPr id="25" name="AutoShape 24">
            <a:extLst>
              <a:ext uri="{FF2B5EF4-FFF2-40B4-BE49-F238E27FC236}">
                <a16:creationId xmlns:a16="http://schemas.microsoft.com/office/drawing/2014/main" id="{08D4A5AB-5648-434E-8072-D0534D1B2381}"/>
              </a:ext>
            </a:extLst>
          </p:cNvPr>
          <p:cNvSpPr>
            <a:spLocks/>
          </p:cNvSpPr>
          <p:nvPr/>
        </p:nvSpPr>
        <p:spPr bwMode="auto">
          <a:xfrm>
            <a:off x="4684934" y="2005017"/>
            <a:ext cx="228600" cy="609600"/>
          </a:xfrm>
          <a:prstGeom prst="leftBrace">
            <a:avLst>
              <a:gd name="adj1" fmla="val 222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zh-CN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25">
            <a:extLst>
              <a:ext uri="{FF2B5EF4-FFF2-40B4-BE49-F238E27FC236}">
                <a16:creationId xmlns:a16="http://schemas.microsoft.com/office/drawing/2014/main" id="{9DE78938-DA6E-42E5-B5BD-A147CD5B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534" y="1776417"/>
            <a:ext cx="3429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盘片、磁头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3469F1D4-45C3-4601-B8E6-7089D291EA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3534" y="2309817"/>
            <a:ext cx="38454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定位系统、传动系统</a:t>
            </a:r>
          </a:p>
        </p:txBody>
      </p:sp>
      <p:pic>
        <p:nvPicPr>
          <p:cNvPr id="1026" name="Picture 2" descr="https://img2.fr-trading.com/2/5_676_2920750_1000_1000.jpg.webp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88" y="2915055"/>
            <a:ext cx="3830416" cy="3830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s://img-blog.csdnimg.cn/70d195367f78482c8a5f39fc55bf0c65.jpeg#pic_center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61" t="16973" r="1868" b="19441"/>
          <a:stretch/>
        </p:blipFill>
        <p:spPr bwMode="auto">
          <a:xfrm>
            <a:off x="4572000" y="3450654"/>
            <a:ext cx="3581566" cy="299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03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16" grpId="0"/>
      <p:bldP spid="17" grpId="0"/>
      <p:bldP spid="18" grpId="0" animBg="1"/>
      <p:bldP spid="19" grpId="0"/>
      <p:bldP spid="25" grpId="0" animBg="1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CEF59F-7B08-4967-B405-791ACA5AB382}"/>
              </a:ext>
            </a:extLst>
          </p:cNvPr>
          <p:cNvSpPr/>
          <p:nvPr/>
        </p:nvSpPr>
        <p:spPr>
          <a:xfrm>
            <a:off x="242578" y="867829"/>
            <a:ext cx="6676828" cy="1772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、信息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分布（以硬盘为例）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盘组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：多个盘片，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双面记录。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：盘片旋转一周，磁头的作用区域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8" name="Picture 4" descr="https://img-blog.csdnimg.cn/70d195367f78482c8a5f39fc55bf0c65.jpeg#pic_center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14" b="19917"/>
          <a:stretch/>
        </p:blipFill>
        <p:spPr bwMode="auto">
          <a:xfrm>
            <a:off x="192505" y="2516311"/>
            <a:ext cx="8552048" cy="439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771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18</a:t>
            </a:fld>
            <a:endParaRPr lang="zh-CN" altLang="en-US"/>
          </a:p>
        </p:txBody>
      </p:sp>
      <p:grpSp>
        <p:nvGrpSpPr>
          <p:cNvPr id="33" name="Group 4">
            <a:extLst>
              <a:ext uri="{FF2B5EF4-FFF2-40B4-BE49-F238E27FC236}">
                <a16:creationId xmlns:a16="http://schemas.microsoft.com/office/drawing/2014/main" id="{FFB29628-B015-465B-AD4F-9FFC949B6DC3}"/>
              </a:ext>
            </a:extLst>
          </p:cNvPr>
          <p:cNvGrpSpPr>
            <a:grpSpLocks/>
          </p:cNvGrpSpPr>
          <p:nvPr/>
        </p:nvGrpSpPr>
        <p:grpSpPr bwMode="auto">
          <a:xfrm>
            <a:off x="1606241" y="1644364"/>
            <a:ext cx="4106863" cy="4089400"/>
            <a:chOff x="1162" y="332"/>
            <a:chExt cx="2587" cy="2576"/>
          </a:xfrm>
        </p:grpSpPr>
        <p:sp>
          <p:nvSpPr>
            <p:cNvPr id="34" name="Oval 5">
              <a:extLst>
                <a:ext uri="{FF2B5EF4-FFF2-40B4-BE49-F238E27FC236}">
                  <a16:creationId xmlns:a16="http://schemas.microsoft.com/office/drawing/2014/main" id="{D3D55F4B-584D-4D26-BCEC-2D692D10C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6" y="349"/>
              <a:ext cx="2519" cy="2519"/>
            </a:xfrm>
            <a:prstGeom prst="ellipse">
              <a:avLst/>
            </a:prstGeom>
            <a:solidFill>
              <a:srgbClr val="0000FF"/>
            </a:solidFill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6" name="Rectangle 6">
              <a:extLst>
                <a:ext uri="{FF2B5EF4-FFF2-40B4-BE49-F238E27FC236}">
                  <a16:creationId xmlns:a16="http://schemas.microsoft.com/office/drawing/2014/main" id="{FA6162B5-662F-48C4-A916-4D8CC6BBB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" y="332"/>
              <a:ext cx="2587" cy="2576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Oval 7">
              <a:extLst>
                <a:ext uri="{FF2B5EF4-FFF2-40B4-BE49-F238E27FC236}">
                  <a16:creationId xmlns:a16="http://schemas.microsoft.com/office/drawing/2014/main" id="{CDCBB867-B620-4DFB-A149-1BB420780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" y="1533"/>
              <a:ext cx="59" cy="56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8" name="Oval 8">
            <a:extLst>
              <a:ext uri="{FF2B5EF4-FFF2-40B4-BE49-F238E27FC236}">
                <a16:creationId xmlns:a16="http://schemas.microsoft.com/office/drawing/2014/main" id="{C15D59DD-8750-4AB5-BAF5-2AA7B9125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516" y="1777714"/>
            <a:ext cx="3797300" cy="37957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E3CAF75A-BC9F-4240-BCA7-B7426C999E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4141" y="1923764"/>
            <a:ext cx="960438" cy="5429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B303C461-E9F3-450D-8387-D2574A18A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0291" y="1922176"/>
            <a:ext cx="716802" cy="15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11">
            <a:extLst>
              <a:ext uri="{FF2B5EF4-FFF2-40B4-BE49-F238E27FC236}">
                <a16:creationId xmlns:a16="http://schemas.microsoft.com/office/drawing/2014/main" id="{07F32496-96F9-4BDA-ABAF-FCA501770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1867" y="1423802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id="{A31ADD0B-9880-44BB-94F1-605F8934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367" y="1945246"/>
            <a:ext cx="2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最外层为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Oval 14">
            <a:extLst>
              <a:ext uri="{FF2B5EF4-FFF2-40B4-BE49-F238E27FC236}">
                <a16:creationId xmlns:a16="http://schemas.microsoft.com/office/drawing/2014/main" id="{C29ED8A4-A573-4127-B6CF-A2B0C062B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2791" y="1960277"/>
            <a:ext cx="3440113" cy="3440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Oval 15">
            <a:extLst>
              <a:ext uri="{FF2B5EF4-FFF2-40B4-BE49-F238E27FC236}">
                <a16:creationId xmlns:a16="http://schemas.microsoft.com/office/drawing/2014/main" id="{320E20F7-A2A6-4644-89A4-1633C8693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2654" y="2130139"/>
            <a:ext cx="3081337" cy="3081338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Oval 16">
            <a:extLst>
              <a:ext uri="{FF2B5EF4-FFF2-40B4-BE49-F238E27FC236}">
                <a16:creationId xmlns:a16="http://schemas.microsoft.com/office/drawing/2014/main" id="{8BC3881F-A41E-4CA6-8FEF-234538B21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804" y="2298414"/>
            <a:ext cx="2720975" cy="27209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Oval 17">
            <a:extLst>
              <a:ext uri="{FF2B5EF4-FFF2-40B4-BE49-F238E27FC236}">
                <a16:creationId xmlns:a16="http://schemas.microsoft.com/office/drawing/2014/main" id="{A865CD28-D0A4-4935-8FCA-D4CDCD8B8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829" y="2498439"/>
            <a:ext cx="2360612" cy="2360613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Group 18">
            <a:extLst>
              <a:ext uri="{FF2B5EF4-FFF2-40B4-BE49-F238E27FC236}">
                <a16:creationId xmlns:a16="http://schemas.microsoft.com/office/drawing/2014/main" id="{E45D779D-B365-4139-91A4-B47C8CB68BA7}"/>
              </a:ext>
            </a:extLst>
          </p:cNvPr>
          <p:cNvGrpSpPr>
            <a:grpSpLocks/>
          </p:cNvGrpSpPr>
          <p:nvPr/>
        </p:nvGrpSpPr>
        <p:grpSpPr bwMode="auto">
          <a:xfrm>
            <a:off x="2092016" y="3639852"/>
            <a:ext cx="3194050" cy="2538412"/>
            <a:chOff x="1513" y="1589"/>
            <a:chExt cx="1892" cy="1682"/>
          </a:xfrm>
        </p:grpSpPr>
        <p:sp>
          <p:nvSpPr>
            <p:cNvPr id="49" name="Line 19">
              <a:extLst>
                <a:ext uri="{FF2B5EF4-FFF2-40B4-BE49-F238E27FC236}">
                  <a16:creationId xmlns:a16="http://schemas.microsoft.com/office/drawing/2014/main" id="{7A6BB114-D23B-42CC-9E98-BF39C4FBE5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13" y="1591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0" name="Line 20">
              <a:extLst>
                <a:ext uri="{FF2B5EF4-FFF2-40B4-BE49-F238E27FC236}">
                  <a16:creationId xmlns:a16="http://schemas.microsoft.com/office/drawing/2014/main" id="{3A573432-A77B-4098-8ED1-25F43E66ED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68" y="1589"/>
              <a:ext cx="937" cy="168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51" name="Freeform 21">
            <a:extLst>
              <a:ext uri="{FF2B5EF4-FFF2-40B4-BE49-F238E27FC236}">
                <a16:creationId xmlns:a16="http://schemas.microsoft.com/office/drawing/2014/main" id="{35ACED47-51DF-4263-AD9E-88573A55C29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530292" y="4644739"/>
            <a:ext cx="336550" cy="3038475"/>
          </a:xfrm>
          <a:custGeom>
            <a:avLst/>
            <a:gdLst>
              <a:gd name="T0" fmla="*/ 78 w 554"/>
              <a:gd name="T1" fmla="*/ 0 h 2822"/>
              <a:gd name="T2" fmla="*/ 459 w 554"/>
              <a:gd name="T3" fmla="*/ 703 h 2822"/>
              <a:gd name="T4" fmla="*/ 478 w 554"/>
              <a:gd name="T5" fmla="*/ 2060 h 2822"/>
              <a:gd name="T6" fmla="*/ 0 w 554"/>
              <a:gd name="T7" fmla="*/ 2822 h 28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4" h="2822">
                <a:moveTo>
                  <a:pt x="78" y="0"/>
                </a:moveTo>
                <a:cubicBezTo>
                  <a:pt x="235" y="180"/>
                  <a:pt x="392" y="360"/>
                  <a:pt x="459" y="703"/>
                </a:cubicBezTo>
                <a:cubicBezTo>
                  <a:pt x="526" y="1046"/>
                  <a:pt x="554" y="1707"/>
                  <a:pt x="478" y="2060"/>
                </a:cubicBezTo>
                <a:cubicBezTo>
                  <a:pt x="402" y="2413"/>
                  <a:pt x="201" y="2617"/>
                  <a:pt x="0" y="2822"/>
                </a:cubicBezTo>
              </a:path>
            </a:pathLst>
          </a:custGeom>
          <a:noFill/>
          <a:ln w="25400">
            <a:solidFill>
              <a:srgbClr val="0000FF"/>
            </a:solidFill>
            <a:round/>
            <a:headEnd type="triangle" w="sm" len="lg"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F49CA397-ED51-44DC-A8DD-26658C9F3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229" y="5755989"/>
            <a:ext cx="1285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349A83FE-C732-427B-A2A7-9375856EE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5179" y="3611277"/>
            <a:ext cx="2908300" cy="6048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AE6480CA-5D82-48B9-BEE7-21511DADF4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4604" y="3614452"/>
            <a:ext cx="2801937" cy="57785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Oval 25">
            <a:extLst>
              <a:ext uri="{FF2B5EF4-FFF2-40B4-BE49-F238E27FC236}">
                <a16:creationId xmlns:a16="http://schemas.microsoft.com/office/drawing/2014/main" id="{C0D6EA74-10E9-4C8D-BAC4-A6B98DB43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329" y="2688939"/>
            <a:ext cx="2000250" cy="2000250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Oval 26">
            <a:extLst>
              <a:ext uri="{FF2B5EF4-FFF2-40B4-BE49-F238E27FC236}">
                <a16:creationId xmlns:a16="http://schemas.microsoft.com/office/drawing/2014/main" id="{9A8EAE3E-EF7A-4317-9C39-CDDDD6B0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716" y="2868327"/>
            <a:ext cx="1641475" cy="1641475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Oval 27">
            <a:extLst>
              <a:ext uri="{FF2B5EF4-FFF2-40B4-BE49-F238E27FC236}">
                <a16:creationId xmlns:a16="http://schemas.microsoft.com/office/drawing/2014/main" id="{C0AD11D2-EB89-459D-B43A-2211926DD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279" y="3052477"/>
            <a:ext cx="1281112" cy="1281112"/>
          </a:xfrm>
          <a:prstGeom prst="ellips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28">
            <a:extLst>
              <a:ext uri="{FF2B5EF4-FFF2-40B4-BE49-F238E27FC236}">
                <a16:creationId xmlns:a16="http://schemas.microsoft.com/office/drawing/2014/main" id="{EFDC0833-54D4-4C99-9CA4-9EAE965E92E3}"/>
              </a:ext>
            </a:extLst>
          </p:cNvPr>
          <p:cNvGrpSpPr>
            <a:grpSpLocks/>
          </p:cNvGrpSpPr>
          <p:nvPr/>
        </p:nvGrpSpPr>
        <p:grpSpPr bwMode="auto">
          <a:xfrm>
            <a:off x="2755591" y="4243102"/>
            <a:ext cx="1865313" cy="1352550"/>
            <a:chOff x="1886" y="1969"/>
            <a:chExt cx="1175" cy="852"/>
          </a:xfrm>
        </p:grpSpPr>
        <p:grpSp>
          <p:nvGrpSpPr>
            <p:cNvPr id="59" name="Group 29">
              <a:extLst>
                <a:ext uri="{FF2B5EF4-FFF2-40B4-BE49-F238E27FC236}">
                  <a16:creationId xmlns:a16="http://schemas.microsoft.com/office/drawing/2014/main" id="{8EC79AA1-AB82-4F29-916A-3AAD9E6E4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86" y="2255"/>
              <a:ext cx="1175" cy="566"/>
              <a:chOff x="1876" y="2255"/>
              <a:chExt cx="1185" cy="566"/>
            </a:xfrm>
          </p:grpSpPr>
          <p:sp>
            <p:nvSpPr>
              <p:cNvPr id="63" name="Freeform 30">
                <a:extLst>
                  <a:ext uri="{FF2B5EF4-FFF2-40B4-BE49-F238E27FC236}">
                    <a16:creationId xmlns:a16="http://schemas.microsoft.com/office/drawing/2014/main" id="{05012E4E-9381-426C-9701-D2BBCC5BE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2255"/>
                <a:ext cx="766" cy="95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4" name="Freeform 31">
                <a:extLst>
                  <a:ext uri="{FF2B5EF4-FFF2-40B4-BE49-F238E27FC236}">
                    <a16:creationId xmlns:a16="http://schemas.microsoft.com/office/drawing/2014/main" id="{FD7E5D1A-697A-4540-9DE1-A0748666E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7" y="2341"/>
                <a:ext cx="864" cy="134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9902A1D-1DB2-41BF-8E54-85B83653E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7" y="2428"/>
                <a:ext cx="961" cy="163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B0349725-4C01-4606-B475-9783A6294D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534"/>
                <a:ext cx="1049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7B36A3F1-5ADF-48A3-AFBA-01BDA80AAF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2649"/>
                <a:ext cx="1185" cy="172"/>
              </a:xfrm>
              <a:custGeom>
                <a:avLst/>
                <a:gdLst>
                  <a:gd name="T0" fmla="*/ 0 w 1171"/>
                  <a:gd name="T1" fmla="*/ 0 h 495"/>
                  <a:gd name="T2" fmla="*/ 566 w 1171"/>
                  <a:gd name="T3" fmla="*/ 489 h 495"/>
                  <a:gd name="T4" fmla="*/ 1171 w 1171"/>
                  <a:gd name="T5" fmla="*/ 39 h 4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71" h="495">
                    <a:moveTo>
                      <a:pt x="0" y="0"/>
                    </a:moveTo>
                    <a:cubicBezTo>
                      <a:pt x="185" y="241"/>
                      <a:pt x="371" y="483"/>
                      <a:pt x="566" y="489"/>
                    </a:cubicBezTo>
                    <a:cubicBezTo>
                      <a:pt x="761" y="495"/>
                      <a:pt x="966" y="267"/>
                      <a:pt x="1171" y="39"/>
                    </a:cubicBezTo>
                  </a:path>
                </a:pathLst>
              </a:cu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zh-CN" altLang="en-US" sz="28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  <p:sp>
          <p:nvSpPr>
            <p:cNvPr id="60" name="Freeform 35">
              <a:extLst>
                <a:ext uri="{FF2B5EF4-FFF2-40B4-BE49-F238E27FC236}">
                  <a16:creationId xmlns:a16="http://schemas.microsoft.com/office/drawing/2014/main" id="{A1143786-57CE-4321-9DE0-765703BC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2167"/>
              <a:ext cx="635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1" name="Freeform 36">
              <a:extLst>
                <a:ext uri="{FF2B5EF4-FFF2-40B4-BE49-F238E27FC236}">
                  <a16:creationId xmlns:a16="http://schemas.microsoft.com/office/drawing/2014/main" id="{4CB6D801-4C27-4988-B49E-4F4D89B34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5" y="2068"/>
              <a:ext cx="537" cy="79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2" name="Freeform 37">
              <a:extLst>
                <a:ext uri="{FF2B5EF4-FFF2-40B4-BE49-F238E27FC236}">
                  <a16:creationId xmlns:a16="http://schemas.microsoft.com/office/drawing/2014/main" id="{4CAE429A-5EAA-4DA6-BF2C-8DBA8625E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2" y="1969"/>
              <a:ext cx="442" cy="61"/>
            </a:xfrm>
            <a:custGeom>
              <a:avLst/>
              <a:gdLst>
                <a:gd name="T0" fmla="*/ 0 w 1640"/>
                <a:gd name="T1" fmla="*/ 0 h 108"/>
                <a:gd name="T2" fmla="*/ 820 w 1640"/>
                <a:gd name="T3" fmla="*/ 108 h 108"/>
                <a:gd name="T4" fmla="*/ 1640 w 1640"/>
                <a:gd name="T5" fmla="*/ 0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40" h="108">
                  <a:moveTo>
                    <a:pt x="0" y="0"/>
                  </a:moveTo>
                  <a:cubicBezTo>
                    <a:pt x="273" y="54"/>
                    <a:pt x="547" y="108"/>
                    <a:pt x="820" y="108"/>
                  </a:cubicBezTo>
                  <a:cubicBezTo>
                    <a:pt x="1093" y="108"/>
                    <a:pt x="1366" y="54"/>
                    <a:pt x="1640" y="0"/>
                  </a:cubicBezTo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8" name="矩形 67">
            <a:extLst>
              <a:ext uri="{FF2B5EF4-FFF2-40B4-BE49-F238E27FC236}">
                <a16:creationId xmlns:a16="http://schemas.microsoft.com/office/drawing/2014/main" id="{B7CEF59F-7B08-4967-B405-791ACA5AB382}"/>
              </a:ext>
            </a:extLst>
          </p:cNvPr>
          <p:cNvSpPr/>
          <p:nvPr/>
        </p:nvSpPr>
        <p:spPr>
          <a:xfrm>
            <a:off x="242578" y="867829"/>
            <a:ext cx="4873450" cy="6524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：磁道上长度相同的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区段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989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1" grpId="0"/>
      <p:bldP spid="43" grpId="0"/>
      <p:bldP spid="44" grpId="0" animBg="1"/>
      <p:bldP spid="45" grpId="0" animBg="1"/>
      <p:bldP spid="46" grpId="0" animBg="1"/>
      <p:bldP spid="47" grpId="0" animBg="1"/>
      <p:bldP spid="52" grpId="0"/>
      <p:bldP spid="55" grpId="0" animBg="1"/>
      <p:bldP spid="56" grpId="0" animBg="1"/>
      <p:bldP spid="57" grpId="0" animBg="1"/>
      <p:bldP spid="6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653C6B2E-5083-4442-B7CE-0C44744F49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2" y="1067793"/>
            <a:ext cx="3957040" cy="23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各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记录面上相同序号的磁道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构成圆柱面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数据存储按圆柱面进行；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AutoShape 30">
            <a:extLst>
              <a:ext uri="{FF2B5EF4-FFF2-40B4-BE49-F238E27FC236}">
                <a16:creationId xmlns:a16="http://schemas.microsoft.com/office/drawing/2014/main" id="{D30F56FB-6BEF-4A6A-ACD7-5E12567CB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0762" y="6046349"/>
            <a:ext cx="762000" cy="533400"/>
          </a:xfrm>
          <a:prstGeom prst="curvedRightArrow">
            <a:avLst>
              <a:gd name="adj1" fmla="val 20000"/>
              <a:gd name="adj2" fmla="val 40000"/>
              <a:gd name="adj3" fmla="val 47612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Line 8">
            <a:extLst>
              <a:ext uri="{FF2B5EF4-FFF2-40B4-BE49-F238E27FC236}">
                <a16:creationId xmlns:a16="http://schemas.microsoft.com/office/drawing/2014/main" id="{73D4EBAC-8C66-4EA6-8A1C-45A379B38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8362" y="2290136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714F5349-1F3E-47B4-B427-608DD0101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5162" y="2366336"/>
            <a:ext cx="0" cy="3048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F98E80F9-DA53-4E21-898D-13C2F5CCF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62" y="1832936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Oval 3">
            <a:extLst>
              <a:ext uri="{FF2B5EF4-FFF2-40B4-BE49-F238E27FC236}">
                <a16:creationId xmlns:a16="http://schemas.microsoft.com/office/drawing/2014/main" id="{0FB49B6B-32D6-4173-956D-631D10BC4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62" y="3280736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F5BBFD61-EF84-480F-A317-0F22CAD8D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9762" y="4728536"/>
            <a:ext cx="1524000" cy="1143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DC3246FA-7D16-4BE6-A66C-3410C9F3E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412" y="2004386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Oval 6">
            <a:extLst>
              <a:ext uri="{FF2B5EF4-FFF2-40B4-BE49-F238E27FC236}">
                <a16:creationId xmlns:a16="http://schemas.microsoft.com/office/drawing/2014/main" id="{7E74DBF6-709C-48C6-8054-32028EEA2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62" y="3471236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Oval 7">
            <a:extLst>
              <a:ext uri="{FF2B5EF4-FFF2-40B4-BE49-F238E27FC236}">
                <a16:creationId xmlns:a16="http://schemas.microsoft.com/office/drawing/2014/main" id="{20A098ED-9509-47EB-833D-7A513E5F3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462" y="4899986"/>
            <a:ext cx="990600" cy="7620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Group 14">
            <a:extLst>
              <a:ext uri="{FF2B5EF4-FFF2-40B4-BE49-F238E27FC236}">
                <a16:creationId xmlns:a16="http://schemas.microsoft.com/office/drawing/2014/main" id="{986881AF-6F32-4853-82B9-DE9704DBECBE}"/>
              </a:ext>
            </a:extLst>
          </p:cNvPr>
          <p:cNvGrpSpPr>
            <a:grpSpLocks/>
          </p:cNvGrpSpPr>
          <p:nvPr/>
        </p:nvGrpSpPr>
        <p:grpSpPr bwMode="auto">
          <a:xfrm>
            <a:off x="6926512" y="1299536"/>
            <a:ext cx="171450" cy="1085850"/>
            <a:chOff x="2196" y="384"/>
            <a:chExt cx="108" cy="684"/>
          </a:xfrm>
        </p:grpSpPr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466DBDE9-57DD-4CF9-A31A-999434EEE6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06AA5708-BC3A-43AA-B852-D39279E45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4719911C-75C1-4748-8FA6-A192082C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4DC5ED46-C61B-4406-92CE-9891CBECE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34" name="Group 15">
            <a:extLst>
              <a:ext uri="{FF2B5EF4-FFF2-40B4-BE49-F238E27FC236}">
                <a16:creationId xmlns:a16="http://schemas.microsoft.com/office/drawing/2014/main" id="{85372242-E35E-4F7A-86E4-E0D7A0671B65}"/>
              </a:ext>
            </a:extLst>
          </p:cNvPr>
          <p:cNvGrpSpPr>
            <a:grpSpLocks/>
          </p:cNvGrpSpPr>
          <p:nvPr/>
        </p:nvGrpSpPr>
        <p:grpSpPr bwMode="auto">
          <a:xfrm>
            <a:off x="6945562" y="2975936"/>
            <a:ext cx="152400" cy="781050"/>
            <a:chOff x="2196" y="384"/>
            <a:chExt cx="108" cy="684"/>
          </a:xfrm>
        </p:grpSpPr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E79D2BD7-582A-4382-AACA-BEFB391C0D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7" name="Line 17">
              <a:extLst>
                <a:ext uri="{FF2B5EF4-FFF2-40B4-BE49-F238E27FC236}">
                  <a16:creationId xmlns:a16="http://schemas.microsoft.com/office/drawing/2014/main" id="{165DD1C0-105A-44E0-A5D0-81B3371E5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DF71E128-5DA4-4096-A52F-AE460BD01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9" name="Line 19">
              <a:extLst>
                <a:ext uri="{FF2B5EF4-FFF2-40B4-BE49-F238E27FC236}">
                  <a16:creationId xmlns:a16="http://schemas.microsoft.com/office/drawing/2014/main" id="{18489C42-5E61-49D4-A046-493C74CB86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0" name="Group 20">
            <a:extLst>
              <a:ext uri="{FF2B5EF4-FFF2-40B4-BE49-F238E27FC236}">
                <a16:creationId xmlns:a16="http://schemas.microsoft.com/office/drawing/2014/main" id="{0994E0B2-0DB3-4176-9157-B6AD040264B9}"/>
              </a:ext>
            </a:extLst>
          </p:cNvPr>
          <p:cNvGrpSpPr>
            <a:grpSpLocks/>
          </p:cNvGrpSpPr>
          <p:nvPr/>
        </p:nvGrpSpPr>
        <p:grpSpPr bwMode="auto">
          <a:xfrm>
            <a:off x="6964612" y="4429339"/>
            <a:ext cx="152400" cy="781050"/>
            <a:chOff x="2196" y="384"/>
            <a:chExt cx="108" cy="684"/>
          </a:xfrm>
        </p:grpSpPr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1B08BDED-F20B-41DA-B81A-B735607B61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06B2F1DE-337C-4181-B46A-28ABEC7AC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783F8A2F-0263-4749-A3FF-FD9C0F113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380F65D8-E2C0-4404-8F4E-BA22FD6E2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5" name="Group 25">
            <a:extLst>
              <a:ext uri="{FF2B5EF4-FFF2-40B4-BE49-F238E27FC236}">
                <a16:creationId xmlns:a16="http://schemas.microsoft.com/office/drawing/2014/main" id="{30579D75-0D8F-455C-A6F6-EBFC1567AF46}"/>
              </a:ext>
            </a:extLst>
          </p:cNvPr>
          <p:cNvGrpSpPr>
            <a:grpSpLocks/>
          </p:cNvGrpSpPr>
          <p:nvPr/>
        </p:nvGrpSpPr>
        <p:grpSpPr bwMode="auto">
          <a:xfrm>
            <a:off x="6983662" y="5871536"/>
            <a:ext cx="152400" cy="781050"/>
            <a:chOff x="2196" y="384"/>
            <a:chExt cx="108" cy="684"/>
          </a:xfrm>
        </p:grpSpPr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C98FEFF5-FBFF-413B-9BA2-2F3A2EFA03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BCBE24A0-44FC-49AC-A734-5369FD195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2" y="396"/>
              <a:ext cx="0" cy="6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2C27EA21-01A7-4642-AF22-7B221535A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056"/>
              <a:ext cx="96" cy="1"/>
            </a:xfrm>
            <a:custGeom>
              <a:avLst/>
              <a:gdLst>
                <a:gd name="T0" fmla="*/ 0 w 96"/>
                <a:gd name="T1" fmla="*/ 0 h 1"/>
                <a:gd name="T2" fmla="*/ 96 w 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" h="1">
                  <a:moveTo>
                    <a:pt x="0" y="0"/>
                  </a:moveTo>
                  <a:cubicBezTo>
                    <a:pt x="40" y="0"/>
                    <a:pt x="80" y="0"/>
                    <a:pt x="9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hangingPunct="0"/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9" name="Line 29">
              <a:extLst>
                <a:ext uri="{FF2B5EF4-FFF2-40B4-BE49-F238E27FC236}">
                  <a16:creationId xmlns:a16="http://schemas.microsoft.com/office/drawing/2014/main" id="{CA7B18A4-1316-4B9C-A04C-7B9C3306EF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384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0" name="Group 56">
            <a:extLst>
              <a:ext uri="{FF2B5EF4-FFF2-40B4-BE49-F238E27FC236}">
                <a16:creationId xmlns:a16="http://schemas.microsoft.com/office/drawing/2014/main" id="{C7AE3C0D-08A0-4B3A-BD01-3FB264381923}"/>
              </a:ext>
            </a:extLst>
          </p:cNvPr>
          <p:cNvGrpSpPr>
            <a:grpSpLocks/>
          </p:cNvGrpSpPr>
          <p:nvPr/>
        </p:nvGrpSpPr>
        <p:grpSpPr bwMode="auto">
          <a:xfrm>
            <a:off x="5650162" y="1985336"/>
            <a:ext cx="609600" cy="304800"/>
            <a:chOff x="1344" y="816"/>
            <a:chExt cx="384" cy="192"/>
          </a:xfrm>
        </p:grpSpPr>
        <p:sp>
          <p:nvSpPr>
            <p:cNvPr id="51" name="Line 31">
              <a:extLst>
                <a:ext uri="{FF2B5EF4-FFF2-40B4-BE49-F238E27FC236}">
                  <a16:creationId xmlns:a16="http://schemas.microsoft.com/office/drawing/2014/main" id="{E1B2A50B-BAC9-4DD0-A393-7EE3BD3E35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816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C36C88C9-F3E6-41C4-B039-9CE9284B8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91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32562211-8A50-49B8-8D55-F153EE10E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816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AutoShape 35">
              <a:extLst>
                <a:ext uri="{FF2B5EF4-FFF2-40B4-BE49-F238E27FC236}">
                  <a16:creationId xmlns:a16="http://schemas.microsoft.com/office/drawing/2014/main" id="{89DAFD84-3310-431D-92F0-9B61ABCE37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912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5" name="Group 42">
            <a:extLst>
              <a:ext uri="{FF2B5EF4-FFF2-40B4-BE49-F238E27FC236}">
                <a16:creationId xmlns:a16="http://schemas.microsoft.com/office/drawing/2014/main" id="{FEA6D075-36A1-40A4-8148-5C8EF17A9C44}"/>
              </a:ext>
            </a:extLst>
          </p:cNvPr>
          <p:cNvGrpSpPr>
            <a:grpSpLocks/>
          </p:cNvGrpSpPr>
          <p:nvPr/>
        </p:nvGrpSpPr>
        <p:grpSpPr bwMode="auto">
          <a:xfrm>
            <a:off x="5650162" y="3128336"/>
            <a:ext cx="609600" cy="457200"/>
            <a:chOff x="1344" y="1536"/>
            <a:chExt cx="384" cy="288"/>
          </a:xfrm>
        </p:grpSpPr>
        <p:sp>
          <p:nvSpPr>
            <p:cNvPr id="56" name="AutoShape 36">
              <a:extLst>
                <a:ext uri="{FF2B5EF4-FFF2-40B4-BE49-F238E27FC236}">
                  <a16:creationId xmlns:a16="http://schemas.microsoft.com/office/drawing/2014/main" id="{C3BD3793-85F4-41C7-A3AD-5DE6F7BE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38">
              <a:extLst>
                <a:ext uri="{FF2B5EF4-FFF2-40B4-BE49-F238E27FC236}">
                  <a16:creationId xmlns:a16="http://schemas.microsoft.com/office/drawing/2014/main" id="{51BA6A4B-A047-4478-9A8E-024BE494AF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39">
              <a:extLst>
                <a:ext uri="{FF2B5EF4-FFF2-40B4-BE49-F238E27FC236}">
                  <a16:creationId xmlns:a16="http://schemas.microsoft.com/office/drawing/2014/main" id="{358752F4-4B1A-4D0A-A3D8-B7F660F60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40">
              <a:extLst>
                <a:ext uri="{FF2B5EF4-FFF2-40B4-BE49-F238E27FC236}">
                  <a16:creationId xmlns:a16="http://schemas.microsoft.com/office/drawing/2014/main" id="{64A4A711-EFD1-416D-9C50-F885B3BA8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0" name="AutoShape 41">
              <a:extLst>
                <a:ext uri="{FF2B5EF4-FFF2-40B4-BE49-F238E27FC236}">
                  <a16:creationId xmlns:a16="http://schemas.microsoft.com/office/drawing/2014/main" id="{9B757508-E2CE-458A-AEAA-D2919538AA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1" name="Group 43">
            <a:extLst>
              <a:ext uri="{FF2B5EF4-FFF2-40B4-BE49-F238E27FC236}">
                <a16:creationId xmlns:a16="http://schemas.microsoft.com/office/drawing/2014/main" id="{7AB9642C-2578-483F-BC8D-8F18E6C7E4A7}"/>
              </a:ext>
            </a:extLst>
          </p:cNvPr>
          <p:cNvGrpSpPr>
            <a:grpSpLocks/>
          </p:cNvGrpSpPr>
          <p:nvPr/>
        </p:nvGrpSpPr>
        <p:grpSpPr bwMode="auto">
          <a:xfrm>
            <a:off x="5650162" y="4576136"/>
            <a:ext cx="609600" cy="457200"/>
            <a:chOff x="1344" y="1536"/>
            <a:chExt cx="384" cy="288"/>
          </a:xfrm>
        </p:grpSpPr>
        <p:sp>
          <p:nvSpPr>
            <p:cNvPr id="62" name="AutoShape 44">
              <a:extLst>
                <a:ext uri="{FF2B5EF4-FFF2-40B4-BE49-F238E27FC236}">
                  <a16:creationId xmlns:a16="http://schemas.microsoft.com/office/drawing/2014/main" id="{386AB422-105B-4B3F-BA38-616151848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2" y="1536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3" name="Line 45">
              <a:extLst>
                <a:ext uri="{FF2B5EF4-FFF2-40B4-BE49-F238E27FC236}">
                  <a16:creationId xmlns:a16="http://schemas.microsoft.com/office/drawing/2014/main" id="{4429EAD1-9DA2-435A-9238-D9EF8C7A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63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4" name="Line 46">
              <a:extLst>
                <a:ext uri="{FF2B5EF4-FFF2-40B4-BE49-F238E27FC236}">
                  <a16:creationId xmlns:a16="http://schemas.microsoft.com/office/drawing/2014/main" id="{DAC22F90-C2F4-4A3A-B7D0-85F74034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1728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5" name="Line 47">
              <a:extLst>
                <a:ext uri="{FF2B5EF4-FFF2-40B4-BE49-F238E27FC236}">
                  <a16:creationId xmlns:a16="http://schemas.microsoft.com/office/drawing/2014/main" id="{8653184B-09F1-42F2-BA30-14F2CA4FCA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1632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6" name="AutoShape 48">
              <a:extLst>
                <a:ext uri="{FF2B5EF4-FFF2-40B4-BE49-F238E27FC236}">
                  <a16:creationId xmlns:a16="http://schemas.microsoft.com/office/drawing/2014/main" id="{6B050FA7-2021-408E-9929-0CDEBF5594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560" y="1728"/>
              <a:ext cx="144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</a:pPr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7" name="AutoShape 50">
            <a:extLst>
              <a:ext uri="{FF2B5EF4-FFF2-40B4-BE49-F238E27FC236}">
                <a16:creationId xmlns:a16="http://schemas.microsoft.com/office/drawing/2014/main" id="{D6D8B4FF-AE3C-4DAB-8B11-DF56DE9F7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12" y="5719136"/>
            <a:ext cx="228600" cy="152400"/>
          </a:xfrm>
          <a:prstGeom prst="triangle">
            <a:avLst>
              <a:gd name="adj" fmla="val 50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Line 51">
            <a:extLst>
              <a:ext uri="{FF2B5EF4-FFF2-40B4-BE49-F238E27FC236}">
                <a16:creationId xmlns:a16="http://schemas.microsoft.com/office/drawing/2014/main" id="{330C4197-3360-4894-A7C5-48173F389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0162" y="587153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" name="Line 52">
            <a:extLst>
              <a:ext uri="{FF2B5EF4-FFF2-40B4-BE49-F238E27FC236}">
                <a16:creationId xmlns:a16="http://schemas.microsoft.com/office/drawing/2014/main" id="{6A521F3A-3518-4A95-9B4E-D39A03BDF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0162" y="6023936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Line 53">
            <a:extLst>
              <a:ext uri="{FF2B5EF4-FFF2-40B4-BE49-F238E27FC236}">
                <a16:creationId xmlns:a16="http://schemas.microsoft.com/office/drawing/2014/main" id="{8A0D8B5B-C0CC-4DBE-9558-6A3E176BF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1662" y="5871536"/>
            <a:ext cx="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Rectangle 55">
            <a:extLst>
              <a:ext uri="{FF2B5EF4-FFF2-40B4-BE49-F238E27FC236}">
                <a16:creationId xmlns:a16="http://schemas.microsoft.com/office/drawing/2014/main" id="{31877B1E-9702-4EC4-B463-A67516BD3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2" y="1756736"/>
            <a:ext cx="609600" cy="449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车</a:t>
            </a:r>
          </a:p>
        </p:txBody>
      </p:sp>
      <p:sp>
        <p:nvSpPr>
          <p:cNvPr id="72" name="Rectangle 57">
            <a:extLst>
              <a:ext uri="{FF2B5EF4-FFF2-40B4-BE49-F238E27FC236}">
                <a16:creationId xmlns:a16="http://schemas.microsoft.com/office/drawing/2014/main" id="{3742E817-9C2D-4687-B58D-12B95CC2C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8834" y="2975936"/>
            <a:ext cx="457200" cy="1752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驱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动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</a:t>
            </a:r>
          </a:p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机</a:t>
            </a:r>
          </a:p>
        </p:txBody>
      </p:sp>
      <p:sp>
        <p:nvSpPr>
          <p:cNvPr id="73" name="Line 58">
            <a:extLst>
              <a:ext uri="{FF2B5EF4-FFF2-40B4-BE49-F238E27FC236}">
                <a16:creationId xmlns:a16="http://schemas.microsoft.com/office/drawing/2014/main" id="{C67EB1FF-CB3A-4993-BCD0-1BB07F0734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78612" y="3814135"/>
            <a:ext cx="361949" cy="228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Rectangle 59">
            <a:extLst>
              <a:ext uri="{FF2B5EF4-FFF2-40B4-BE49-F238E27FC236}">
                <a16:creationId xmlns:a16="http://schemas.microsoft.com/office/drawing/2014/main" id="{41EFC520-0AF3-4B46-A985-45FDC2CAA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2692" y="138021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写臂</a:t>
            </a:r>
          </a:p>
        </p:txBody>
      </p:sp>
      <p:sp>
        <p:nvSpPr>
          <p:cNvPr id="75" name="Rectangle 60">
            <a:extLst>
              <a:ext uri="{FF2B5EF4-FFF2-40B4-BE49-F238E27FC236}">
                <a16:creationId xmlns:a16="http://schemas.microsoft.com/office/drawing/2014/main" id="{AFA3F68C-DC8E-403B-B899-1A1031BFC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3240" y="1327503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主轴</a:t>
            </a:r>
          </a:p>
        </p:txBody>
      </p:sp>
      <p:sp>
        <p:nvSpPr>
          <p:cNvPr id="76" name="Line 61">
            <a:extLst>
              <a:ext uri="{FF2B5EF4-FFF2-40B4-BE49-F238E27FC236}">
                <a16:creationId xmlns:a16="http://schemas.microsoft.com/office/drawing/2014/main" id="{48332804-345A-4016-A9ED-85C2D4436A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97962" y="1515574"/>
            <a:ext cx="890588" cy="1256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" name="Rectangle 62">
            <a:extLst>
              <a:ext uri="{FF2B5EF4-FFF2-40B4-BE49-F238E27FC236}">
                <a16:creationId xmlns:a16="http://schemas.microsoft.com/office/drawing/2014/main" id="{2F86AB94-BCF9-45CB-B77C-A842A4E5C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332" y="2137736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盘片</a:t>
            </a:r>
          </a:p>
        </p:txBody>
      </p:sp>
      <p:sp>
        <p:nvSpPr>
          <p:cNvPr id="78" name="Rectangle 63">
            <a:extLst>
              <a:ext uri="{FF2B5EF4-FFF2-40B4-BE49-F238E27FC236}">
                <a16:creationId xmlns:a16="http://schemas.microsoft.com/office/drawing/2014/main" id="{A43D3B3F-C0CB-4FA8-90DA-71AE665DC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39" y="2891668"/>
            <a:ext cx="1066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圆柱面</a:t>
            </a:r>
          </a:p>
        </p:txBody>
      </p:sp>
      <p:sp>
        <p:nvSpPr>
          <p:cNvPr id="79" name="Line 64">
            <a:extLst>
              <a:ext uri="{FF2B5EF4-FFF2-40B4-BE49-F238E27FC236}">
                <a16:creationId xmlns:a16="http://schemas.microsoft.com/office/drawing/2014/main" id="{DB64A952-C0D1-4EE4-8BDA-328DD6B9ED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1361" y="3089063"/>
            <a:ext cx="368077" cy="18719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81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4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磁表面存储器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3024405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3035947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存储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709548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721089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磁记录编码方式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305296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73810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530607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第五章 </a:t>
            </a:r>
            <a:r>
              <a:rPr lang="zh-CN" altLang="en-US" dirty="0"/>
              <a:t>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9" name="ïṩľîdé">
            <a:extLst>
              <a:ext uri="{FF2B5EF4-FFF2-40B4-BE49-F238E27FC236}">
                <a16:creationId xmlns:a16="http://schemas.microsoft.com/office/drawing/2014/main" id="{0C7CAD6E-C9C6-437B-B30A-EF3BC6CF8308}"/>
              </a:ext>
            </a:extLst>
          </p:cNvPr>
          <p:cNvSpPr txBox="1"/>
          <p:nvPr/>
        </p:nvSpPr>
        <p:spPr>
          <a:xfrm>
            <a:off x="1872697" y="445921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îṣ1idè">
            <a:extLst>
              <a:ext uri="{FF2B5EF4-FFF2-40B4-BE49-F238E27FC236}">
                <a16:creationId xmlns:a16="http://schemas.microsoft.com/office/drawing/2014/main" id="{F1834D03-3074-4445-94D3-2CEFD9B860B6}"/>
              </a:ext>
            </a:extLst>
          </p:cNvPr>
          <p:cNvSpPr/>
          <p:nvPr/>
        </p:nvSpPr>
        <p:spPr>
          <a:xfrm>
            <a:off x="2526228" y="447075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磁盘存储器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1" name="ïśľîḋê">
            <a:extLst>
              <a:ext uri="{FF2B5EF4-FFF2-40B4-BE49-F238E27FC236}">
                <a16:creationId xmlns:a16="http://schemas.microsoft.com/office/drawing/2014/main" id="{BF4A12BB-E4E6-4C55-B7C0-299166C75BF4}"/>
              </a:ext>
            </a:extLst>
          </p:cNvPr>
          <p:cNvSpPr/>
          <p:nvPr/>
        </p:nvSpPr>
        <p:spPr>
          <a:xfrm>
            <a:off x="1524070" y="448777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595FA6-15DC-460A-9A28-266F2556D15B}"/>
              </a:ext>
            </a:extLst>
          </p:cNvPr>
          <p:cNvCxnSpPr/>
          <p:nvPr/>
        </p:nvCxnSpPr>
        <p:spPr>
          <a:xfrm>
            <a:off x="1959428" y="428027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ïṩľîdé">
            <a:extLst>
              <a:ext uri="{FF2B5EF4-FFF2-40B4-BE49-F238E27FC236}">
                <a16:creationId xmlns:a16="http://schemas.microsoft.com/office/drawing/2014/main" id="{3222F243-0CBB-491E-A54E-FA1005EEF013}"/>
              </a:ext>
            </a:extLst>
          </p:cNvPr>
          <p:cNvSpPr txBox="1"/>
          <p:nvPr/>
        </p:nvSpPr>
        <p:spPr>
          <a:xfrm>
            <a:off x="1872697" y="520258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îṣ1idè">
            <a:extLst>
              <a:ext uri="{FF2B5EF4-FFF2-40B4-BE49-F238E27FC236}">
                <a16:creationId xmlns:a16="http://schemas.microsoft.com/office/drawing/2014/main" id="{7306933A-2FB7-4A8E-A581-E7EF264024AE}"/>
              </a:ext>
            </a:extLst>
          </p:cNvPr>
          <p:cNvSpPr/>
          <p:nvPr/>
        </p:nvSpPr>
        <p:spPr>
          <a:xfrm>
            <a:off x="2526228" y="5214127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数据校验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ïśľîḋê">
            <a:extLst>
              <a:ext uri="{FF2B5EF4-FFF2-40B4-BE49-F238E27FC236}">
                <a16:creationId xmlns:a16="http://schemas.microsoft.com/office/drawing/2014/main" id="{24DC4777-8114-4240-947C-3DD234DDF48D}"/>
              </a:ext>
            </a:extLst>
          </p:cNvPr>
          <p:cNvSpPr/>
          <p:nvPr/>
        </p:nvSpPr>
        <p:spPr>
          <a:xfrm>
            <a:off x="1524070" y="523114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2E420FB-4B81-420D-8400-75D1E1DA8416}"/>
              </a:ext>
            </a:extLst>
          </p:cNvPr>
          <p:cNvCxnSpPr/>
          <p:nvPr/>
        </p:nvCxnSpPr>
        <p:spPr>
          <a:xfrm>
            <a:off x="1959428" y="5023645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20ED7B1C-396F-470F-82F7-FB844D5C3642}"/>
              </a:ext>
            </a:extLst>
          </p:cNvPr>
          <p:cNvSpPr txBox="1"/>
          <p:nvPr/>
        </p:nvSpPr>
        <p:spPr>
          <a:xfrm>
            <a:off x="153546" y="1105940"/>
            <a:ext cx="6529642" cy="6524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格式（磁道格式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6629D060-A47D-4346-8722-D97D0BB81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7814" y="196311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磁道时间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2CB96C5C-880A-4E1B-A3C4-83EF12EFF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97" y="3020390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</a:t>
            </a:r>
          </a:p>
        </p:txBody>
      </p:sp>
      <p:sp>
        <p:nvSpPr>
          <p:cNvPr id="36" name="Text Box 9">
            <a:extLst>
              <a:ext uri="{FF2B5EF4-FFF2-40B4-BE49-F238E27FC236}">
                <a16:creationId xmlns:a16="http://schemas.microsoft.com/office/drawing/2014/main" id="{B6E8F175-1053-4ACC-898F-86B240E94C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14" y="2067883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索引脉冲</a:t>
            </a:r>
          </a:p>
        </p:txBody>
      </p:sp>
      <p:sp>
        <p:nvSpPr>
          <p:cNvPr id="37" name="Line 27">
            <a:extLst>
              <a:ext uri="{FF2B5EF4-FFF2-40B4-BE49-F238E27FC236}">
                <a16:creationId xmlns:a16="http://schemas.microsoft.com/office/drawing/2014/main" id="{9B95D73F-F171-4526-B9EC-3CAFA932E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717014" y="249650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13F17500-4277-41A5-A967-6D739E72BC02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014" y="211550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9" name="Line 30">
            <a:extLst>
              <a:ext uri="{FF2B5EF4-FFF2-40B4-BE49-F238E27FC236}">
                <a16:creationId xmlns:a16="http://schemas.microsoft.com/office/drawing/2014/main" id="{1D419FD6-D437-45BF-AB8E-852C0BE5B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014" y="211550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Line 31">
            <a:extLst>
              <a:ext uri="{FF2B5EF4-FFF2-40B4-BE49-F238E27FC236}">
                <a16:creationId xmlns:a16="http://schemas.microsoft.com/office/drawing/2014/main" id="{1DE07987-EF77-453E-95FD-227FE31C3E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014" y="211550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Line 32">
            <a:extLst>
              <a:ext uri="{FF2B5EF4-FFF2-40B4-BE49-F238E27FC236}">
                <a16:creationId xmlns:a16="http://schemas.microsoft.com/office/drawing/2014/main" id="{5BDDFCD9-F045-4963-A8EC-0A0DFD608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9014" y="2496508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33">
            <a:extLst>
              <a:ext uri="{FF2B5EF4-FFF2-40B4-BE49-F238E27FC236}">
                <a16:creationId xmlns:a16="http://schemas.microsoft.com/office/drawing/2014/main" id="{76D97B62-2AD3-4190-8137-A01677FB454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214" y="211550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34">
            <a:extLst>
              <a:ext uri="{FF2B5EF4-FFF2-40B4-BE49-F238E27FC236}">
                <a16:creationId xmlns:a16="http://schemas.microsoft.com/office/drawing/2014/main" id="{66CB89CF-F703-4598-A615-2E955676A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9214" y="211550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Line 35">
            <a:extLst>
              <a:ext uri="{FF2B5EF4-FFF2-40B4-BE49-F238E27FC236}">
                <a16:creationId xmlns:a16="http://schemas.microsoft.com/office/drawing/2014/main" id="{49A2D98E-3688-4F50-BAB5-425A065F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214" y="211550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Line 36">
            <a:extLst>
              <a:ext uri="{FF2B5EF4-FFF2-40B4-BE49-F238E27FC236}">
                <a16:creationId xmlns:a16="http://schemas.microsoft.com/office/drawing/2014/main" id="{746AA32B-DF96-4D3C-B22D-6FD0145FBA3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0214" y="2496508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Line 37">
            <a:extLst>
              <a:ext uri="{FF2B5EF4-FFF2-40B4-BE49-F238E27FC236}">
                <a16:creationId xmlns:a16="http://schemas.microsoft.com/office/drawing/2014/main" id="{5A3DA7BE-F986-4D12-8102-AD87293C4B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1814" y="2267908"/>
            <a:ext cx="20574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Line 38">
            <a:extLst>
              <a:ext uri="{FF2B5EF4-FFF2-40B4-BE49-F238E27FC236}">
                <a16:creationId xmlns:a16="http://schemas.microsoft.com/office/drawing/2014/main" id="{CD4CA267-C35E-4BFB-BBDD-FF8BFC7D9E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8014" y="2267908"/>
            <a:ext cx="228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8" name="Group 51">
            <a:extLst>
              <a:ext uri="{FF2B5EF4-FFF2-40B4-BE49-F238E27FC236}">
                <a16:creationId xmlns:a16="http://schemas.microsoft.com/office/drawing/2014/main" id="{35DD8A40-2CB2-49E6-8E8A-3006CDFD74E5}"/>
              </a:ext>
            </a:extLst>
          </p:cNvPr>
          <p:cNvGrpSpPr>
            <a:grpSpLocks/>
          </p:cNvGrpSpPr>
          <p:nvPr/>
        </p:nvGrpSpPr>
        <p:grpSpPr bwMode="auto">
          <a:xfrm>
            <a:off x="1717014" y="3096590"/>
            <a:ext cx="6934200" cy="533400"/>
            <a:chOff x="1008" y="2592"/>
            <a:chExt cx="4368" cy="336"/>
          </a:xfrm>
        </p:grpSpPr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267BD165-4D98-46EA-AA2B-68BD0E7D34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592"/>
              <a:ext cx="3648" cy="33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1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2    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扇区</a:t>
              </a:r>
              <a:r>
                <a:rPr lang="en-US" altLang="zh-CN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n </a:t>
              </a:r>
              <a:r>
                <a:rPr lang="zh-CN" altLang="en-US" sz="2800" b="1">
                  <a:latin typeface="楷体" panose="02010609060101010101" pitchFamily="49" charset="-122"/>
                  <a:ea typeface="楷体" panose="02010609060101010101" pitchFamily="49" charset="-122"/>
                </a:rPr>
                <a:t>间隔 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CADDC90E-D419-4735-BBFF-6D421CEABB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592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40">
              <a:extLst>
                <a:ext uri="{FF2B5EF4-FFF2-40B4-BE49-F238E27FC236}">
                  <a16:creationId xmlns:a16="http://schemas.microsoft.com/office/drawing/2014/main" id="{5310C09E-5B50-46B6-AAFB-D52ADD3FEE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92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Line 41">
              <a:extLst>
                <a:ext uri="{FF2B5EF4-FFF2-40B4-BE49-F238E27FC236}">
                  <a16:creationId xmlns:a16="http://schemas.microsoft.com/office/drawing/2014/main" id="{10488B4A-B9EB-4D11-82DB-B298652F5C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3" name="Line 43">
              <a:extLst>
                <a:ext uri="{FF2B5EF4-FFF2-40B4-BE49-F238E27FC236}">
                  <a16:creationId xmlns:a16="http://schemas.microsoft.com/office/drawing/2014/main" id="{0565BC1D-3B73-43E0-B32B-F880C29794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61F6245A-A5E5-43DF-8372-A2D733DCE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28746F94-88EB-49B2-B998-F720F434DC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6" name="Line 46">
              <a:extLst>
                <a:ext uri="{FF2B5EF4-FFF2-40B4-BE49-F238E27FC236}">
                  <a16:creationId xmlns:a16="http://schemas.microsoft.com/office/drawing/2014/main" id="{9C145B03-465A-4BBF-84E7-6E3F7B6B6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2592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7" name="Line 48">
              <a:extLst>
                <a:ext uri="{FF2B5EF4-FFF2-40B4-BE49-F238E27FC236}">
                  <a16:creationId xmlns:a16="http://schemas.microsoft.com/office/drawing/2014/main" id="{03EB1128-3FEE-43D2-9ED1-944435A17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784"/>
              <a:ext cx="288" cy="0"/>
            </a:xfrm>
            <a:prstGeom prst="line">
              <a:avLst/>
            </a:prstGeom>
            <a:noFill/>
            <a:ln w="38100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8" name="Line 49">
              <a:extLst>
                <a:ext uri="{FF2B5EF4-FFF2-40B4-BE49-F238E27FC236}">
                  <a16:creationId xmlns:a16="http://schemas.microsoft.com/office/drawing/2014/main" id="{7106EB6C-A43E-4CCE-8C6A-0ACDA5468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9" name="Line 50">
              <a:extLst>
                <a:ext uri="{FF2B5EF4-FFF2-40B4-BE49-F238E27FC236}">
                  <a16:creationId xmlns:a16="http://schemas.microsoft.com/office/drawing/2014/main" id="{90EB65E7-522F-4F0D-A433-93B99528ED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6" y="2592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60" name="AutoShape 17">
            <a:extLst>
              <a:ext uri="{FF2B5EF4-FFF2-40B4-BE49-F238E27FC236}">
                <a16:creationId xmlns:a16="http://schemas.microsoft.com/office/drawing/2014/main" id="{D8BC566E-6466-4CB0-AE4C-0BA0C65F0B41}"/>
              </a:ext>
            </a:extLst>
          </p:cNvPr>
          <p:cNvSpPr>
            <a:spLocks/>
          </p:cNvSpPr>
          <p:nvPr/>
        </p:nvSpPr>
        <p:spPr bwMode="auto">
          <a:xfrm>
            <a:off x="1615414" y="4337306"/>
            <a:ext cx="152400" cy="742949"/>
          </a:xfrm>
          <a:prstGeom prst="leftBrace">
            <a:avLst>
              <a:gd name="adj1" fmla="val 2915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19">
            <a:extLst>
              <a:ext uri="{FF2B5EF4-FFF2-40B4-BE49-F238E27FC236}">
                <a16:creationId xmlns:a16="http://schemas.microsoft.com/office/drawing/2014/main" id="{5BD2FDE1-0F7A-406A-B1A2-8E61413BE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12" y="4376346"/>
            <a:ext cx="114483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 err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62" name="Text Box 52">
            <a:extLst>
              <a:ext uri="{FF2B5EF4-FFF2-40B4-BE49-F238E27FC236}">
                <a16:creationId xmlns:a16="http://schemas.microsoft.com/office/drawing/2014/main" id="{F443005F-6D22-413B-B901-6CAD62B1B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14" y="4116320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标志区：   </a:t>
            </a:r>
          </a:p>
        </p:txBody>
      </p:sp>
      <p:sp>
        <p:nvSpPr>
          <p:cNvPr id="63" name="Text Box 53">
            <a:extLst>
              <a:ext uri="{FF2B5EF4-FFF2-40B4-BE49-F238E27FC236}">
                <a16:creationId xmlns:a16="http://schemas.microsoft.com/office/drawing/2014/main" id="{E2E29BD0-858A-4A62-A6D7-2125DB31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14" y="4116320"/>
            <a:ext cx="3810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标志信息、   </a:t>
            </a:r>
          </a:p>
        </p:txBody>
      </p:sp>
      <p:sp>
        <p:nvSpPr>
          <p:cNvPr id="64" name="Text Box 54">
            <a:extLst>
              <a:ext uri="{FF2B5EF4-FFF2-40B4-BE49-F238E27FC236}">
                <a16:creationId xmlns:a16="http://schemas.microsoft.com/office/drawing/2014/main" id="{9BE85A23-DAA8-44BC-8970-60866DA07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213" y="4116320"/>
            <a:ext cx="31025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标志区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65" name="Text Box 55">
            <a:extLst>
              <a:ext uri="{FF2B5EF4-FFF2-40B4-BE49-F238E27FC236}">
                <a16:creationId xmlns:a16="http://schemas.microsoft.com/office/drawing/2014/main" id="{EDC95B35-B945-40B8-B4A7-8716B1DFA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14" y="4755031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数据区：   </a:t>
            </a:r>
          </a:p>
        </p:txBody>
      </p:sp>
      <p:sp>
        <p:nvSpPr>
          <p:cNvPr id="66" name="Text Box 56">
            <a:extLst>
              <a:ext uri="{FF2B5EF4-FFF2-40B4-BE49-F238E27FC236}">
                <a16:creationId xmlns:a16="http://schemas.microsoft.com/office/drawing/2014/main" id="{EC636108-DD32-4127-A02E-AC85FE93D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613" y="4755031"/>
            <a:ext cx="57503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标志信息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数据字段、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数据区</a:t>
            </a: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endParaRPr lang="zh-CN" altLang="en-US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53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9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/>
      <p:bldP spid="35" grpId="0"/>
      <p:bldP spid="36" grpId="0"/>
      <p:bldP spid="60" grpId="0" animBg="1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08" name="Text Box 4"/>
          <p:cNvSpPr txBox="1">
            <a:spLocks noChangeArrowheads="1"/>
          </p:cNvSpPr>
          <p:nvPr/>
        </p:nvSpPr>
        <p:spPr bwMode="auto">
          <a:xfrm>
            <a:off x="159952" y="1131573"/>
            <a:ext cx="341102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、磁盘寻址信息</a:t>
            </a:r>
            <a:endParaRPr lang="zh-CN" altLang="en-US" b="1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Text Box 4"/>
          <p:cNvSpPr txBox="1">
            <a:spLocks noChangeArrowheads="1"/>
          </p:cNvSpPr>
          <p:nvPr/>
        </p:nvSpPr>
        <p:spPr bwMode="auto">
          <a:xfrm>
            <a:off x="872741" y="2196150"/>
            <a:ext cx="36290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驱动器号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台号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sp>
        <p:nvSpPr>
          <p:cNvPr id="110" name="Text Box 4"/>
          <p:cNvSpPr txBox="1">
            <a:spLocks noChangeArrowheads="1"/>
          </p:cNvSpPr>
          <p:nvPr/>
        </p:nvSpPr>
        <p:spPr bwMode="auto">
          <a:xfrm>
            <a:off x="872741" y="2748209"/>
            <a:ext cx="404653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圆柱面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道号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1" name="Text Box 4"/>
          <p:cNvSpPr txBox="1">
            <a:spLocks noChangeArrowheads="1"/>
          </p:cNvSpPr>
          <p:nvPr/>
        </p:nvSpPr>
        <p:spPr bwMode="auto">
          <a:xfrm>
            <a:off x="872741" y="3851389"/>
            <a:ext cx="38385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号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记录号</a:t>
            </a:r>
            <a:r>
              <a:rPr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2" name="Text Box 4"/>
          <p:cNvSpPr txBox="1">
            <a:spLocks noChangeArrowheads="1"/>
          </p:cNvSpPr>
          <p:nvPr/>
        </p:nvSpPr>
        <p:spPr bwMode="auto">
          <a:xfrm>
            <a:off x="867409" y="4418229"/>
            <a:ext cx="24098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交换量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3" name="Text Box 4"/>
          <p:cNvSpPr txBox="1">
            <a:spLocks noChangeArrowheads="1"/>
          </p:cNvSpPr>
          <p:nvPr/>
        </p:nvSpPr>
        <p:spPr bwMode="auto">
          <a:xfrm>
            <a:off x="865839" y="3301967"/>
            <a:ext cx="25400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磁头号</a:t>
            </a:r>
          </a:p>
        </p:txBody>
      </p:sp>
      <p:pic>
        <p:nvPicPr>
          <p:cNvPr id="17" name="Picture 4" descr="https://img-blog.csdnimg.cn/70d195367f78482c8a5f39fc55bf0c65.jpeg#pic_center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61" t="16973" r="1868" b="19441"/>
          <a:stretch/>
        </p:blipFill>
        <p:spPr bwMode="auto">
          <a:xfrm>
            <a:off x="4872434" y="2047267"/>
            <a:ext cx="3256100" cy="272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16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utoUpdateAnimBg="0"/>
      <p:bldP spid="109" grpId="0" autoUpdateAnimBg="0"/>
      <p:bldP spid="110" grpId="0" autoUpdateAnimBg="0"/>
      <p:bldP spid="111" grpId="0" autoUpdateAnimBg="0"/>
      <p:bldP spid="112" grpId="0" autoUpdateAnimBg="0"/>
      <p:bldP spid="11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、磁盘存储器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758382"/>
            <a:ext cx="4316381" cy="65248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技术指标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F0520563-BD01-43C0-82C5-7CC56329B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72" y="2167171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道密度：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DE6BC7F4-1DFD-4163-8C27-1FD0E4CA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19" y="1541676"/>
            <a:ext cx="2387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）记录密度</a:t>
            </a:r>
          </a:p>
        </p:txBody>
      </p:sp>
      <p:sp>
        <p:nvSpPr>
          <p:cNvPr id="15" name="AutoShape 13">
            <a:extLst>
              <a:ext uri="{FF2B5EF4-FFF2-40B4-BE49-F238E27FC236}">
                <a16:creationId xmlns:a16="http://schemas.microsoft.com/office/drawing/2014/main" id="{8AE7A6FC-D642-4D9A-A516-11C05FD81C7B}"/>
              </a:ext>
            </a:extLst>
          </p:cNvPr>
          <p:cNvSpPr>
            <a:spLocks/>
          </p:cNvSpPr>
          <p:nvPr/>
        </p:nvSpPr>
        <p:spPr bwMode="auto">
          <a:xfrm>
            <a:off x="713072" y="2396576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726A50A2-C7EC-4E3C-AA5C-D9F50DB4F6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272" y="2843617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位密度：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B68BC65D-51B3-4BFF-9DAB-6E2991EEA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872" y="2167171"/>
            <a:ext cx="510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径向方向单位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长度内的磁道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</a:t>
            </a:r>
            <a:endParaRPr lang="zh-CN" altLang="en-US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0DCCAF52-3534-4539-95BF-DE1260AC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072" y="2843617"/>
            <a:ext cx="53467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磁道上单位长度内的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二进制位数</a:t>
            </a:r>
            <a:endParaRPr lang="zh-CN" altLang="en-US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56462" y="3614693"/>
            <a:ext cx="7413256" cy="1372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各磁道的容量相同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因此各磁道的位密度不同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内圈位密度最高。 </a:t>
            </a:r>
          </a:p>
        </p:txBody>
      </p:sp>
    </p:spTree>
    <p:extLst>
      <p:ext uri="{BB962C8B-B14F-4D97-AF65-F5344CB8AC3E}">
        <p14:creationId xmlns:p14="http://schemas.microsoft.com/office/powerpoint/2010/main" val="3993403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12" grpId="0"/>
      <p:bldP spid="13" grpId="0"/>
      <p:bldP spid="15" grpId="0" animBg="1"/>
      <p:bldP spid="16" grpId="0"/>
      <p:bldP spid="17" grpId="0"/>
      <p:bldP spid="18" grpId="0"/>
      <p:bldP spid="3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三、磁盘存储器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6F0D5F38-45B7-4666-A9D1-26E2F66C5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713" y="910233"/>
            <a:ext cx="246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）存储容量</a:t>
            </a: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75104668-2C2B-413F-B8FF-407B35C4575B}"/>
              </a:ext>
            </a:extLst>
          </p:cNvPr>
          <p:cNvSpPr>
            <a:spLocks/>
          </p:cNvSpPr>
          <p:nvPr/>
        </p:nvSpPr>
        <p:spPr bwMode="auto">
          <a:xfrm>
            <a:off x="474385" y="1613787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24B3BD4A-8FCF-4ED9-9CB5-417C907BE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63" y="1438930"/>
            <a:ext cx="426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非格式化容量：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96EFEE4-8E62-418F-A884-1637D38F3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536" y="2117508"/>
            <a:ext cx="248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格式化容量：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F8D94B63-3001-47BD-8887-D16EBB635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8663" y="1438930"/>
            <a:ext cx="4902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</a:t>
            </a: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位数</a:t>
            </a: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用位密度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2800" b="1" dirty="0">
              <a:solidFill>
                <a:schemeClr val="hlin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22">
            <a:extLst>
              <a:ext uri="{FF2B5EF4-FFF2-40B4-BE49-F238E27FC236}">
                <a16:creationId xmlns:a16="http://schemas.microsoft.com/office/drawing/2014/main" id="{FC401521-605B-42A4-85CA-1058B559B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336" y="2117508"/>
            <a:ext cx="6351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有效位数</a:t>
            </a:r>
            <a:r>
              <a:rPr lang="en-US" altLang="zh-CN" sz="2800" b="1" dirty="0" smtClean="0">
                <a:solidFill>
                  <a:schemeClr val="hlin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用扇区内的数据块长度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endParaRPr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C9011C80-4AC8-4F41-937C-D8697ABA4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73" y="4092373"/>
            <a:ext cx="396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）速度指标</a:t>
            </a:r>
          </a:p>
        </p:txBody>
      </p:sp>
      <p:sp>
        <p:nvSpPr>
          <p:cNvPr id="29" name="AutoShape 25">
            <a:extLst>
              <a:ext uri="{FF2B5EF4-FFF2-40B4-BE49-F238E27FC236}">
                <a16:creationId xmlns:a16="http://schemas.microsoft.com/office/drawing/2014/main" id="{1FEB5D82-AFB1-44CE-8C33-8E6D82625FF3}"/>
              </a:ext>
            </a:extLst>
          </p:cNvPr>
          <p:cNvSpPr>
            <a:spLocks/>
          </p:cNvSpPr>
          <p:nvPr/>
        </p:nvSpPr>
        <p:spPr bwMode="auto">
          <a:xfrm>
            <a:off x="375630" y="5068736"/>
            <a:ext cx="228600" cy="929009"/>
          </a:xfrm>
          <a:prstGeom prst="leftBrace">
            <a:avLst>
              <a:gd name="adj1" fmla="val 44420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0CB3A6C-3D41-4FBC-A880-15D3C88CB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18" y="4790791"/>
            <a:ext cx="2819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定位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AutoShape 27">
            <a:extLst>
              <a:ext uri="{FF2B5EF4-FFF2-40B4-BE49-F238E27FC236}">
                <a16:creationId xmlns:a16="http://schemas.microsoft.com/office/drawing/2014/main" id="{DA1F69F2-987A-4E8E-AFB9-294E2FB740AB}"/>
              </a:ext>
            </a:extLst>
          </p:cNvPr>
          <p:cNvSpPr>
            <a:spLocks/>
          </p:cNvSpPr>
          <p:nvPr/>
        </p:nvSpPr>
        <p:spPr bwMode="auto">
          <a:xfrm>
            <a:off x="2855305" y="4687089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6" name="Text Box 28">
            <a:extLst>
              <a:ext uri="{FF2B5EF4-FFF2-40B4-BE49-F238E27FC236}">
                <a16:creationId xmlns:a16="http://schemas.microsoft.com/office/drawing/2014/main" id="{251EDF90-1F62-4C64-8055-052D9C413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0405" y="4522316"/>
            <a:ext cx="4343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平均寻道时间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7" name="Text Box 29">
            <a:extLst>
              <a:ext uri="{FF2B5EF4-FFF2-40B4-BE49-F238E27FC236}">
                <a16:creationId xmlns:a16="http://schemas.microsoft.com/office/drawing/2014/main" id="{0956FB48-6B01-47B0-B3B3-6209C04DB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0063" y="5136398"/>
            <a:ext cx="5980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平均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旋转时间</a:t>
            </a:r>
          </a:p>
        </p:txBody>
      </p:sp>
      <p:sp>
        <p:nvSpPr>
          <p:cNvPr id="39" name="Text Box 31">
            <a:extLst>
              <a:ext uri="{FF2B5EF4-FFF2-40B4-BE49-F238E27FC236}">
                <a16:creationId xmlns:a16="http://schemas.microsoft.com/office/drawing/2014/main" id="{5A143246-BC2B-4F58-ADAC-6FCD248E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754" y="5659703"/>
            <a:ext cx="75755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传输率：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衡量读</a:t>
            </a:r>
            <a:r>
              <a:rPr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速度，</a:t>
            </a:r>
            <a:r>
              <a:rPr lang="en-US" altLang="zh-CN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r>
              <a:rPr lang="zh-CN" altLang="en-US" sz="2800" b="1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B/s</a:t>
            </a:r>
            <a:endParaRPr lang="en-US" altLang="zh-CN" sz="2800" b="1" dirty="0">
              <a:solidFill>
                <a:srgbClr val="0000CC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0F47907F-ECBA-4954-9FD2-59E25C2CD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630" y="2730634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非格式化容量</a:t>
            </a: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8036A93F-20F5-4A91-A943-5D9EAEAE2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4005" y="2730634"/>
            <a:ext cx="67532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内圈位密度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内圈周长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  <p:sp>
        <p:nvSpPr>
          <p:cNvPr id="41" name="Text Box 26">
            <a:extLst>
              <a:ext uri="{FF2B5EF4-FFF2-40B4-BE49-F238E27FC236}">
                <a16:creationId xmlns:a16="http://schemas.microsoft.com/office/drawing/2014/main" id="{F04CFD51-B574-43FF-AD8A-820CA38AE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359" y="3418741"/>
            <a:ext cx="373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格式化容量</a:t>
            </a:r>
          </a:p>
        </p:txBody>
      </p:sp>
      <p:sp>
        <p:nvSpPr>
          <p:cNvPr id="42" name="Text Box 27">
            <a:extLst>
              <a:ext uri="{FF2B5EF4-FFF2-40B4-BE49-F238E27FC236}">
                <a16:creationId xmlns:a16="http://schemas.microsoft.com/office/drawing/2014/main" id="{C157C7B0-B323-4374-A089-F7B5A369C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734" y="3428921"/>
            <a:ext cx="718274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字节数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扇区数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道数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面数</a:t>
            </a:r>
          </a:p>
        </p:txBody>
      </p:sp>
    </p:spTree>
    <p:extLst>
      <p:ext uri="{BB962C8B-B14F-4D97-AF65-F5344CB8AC3E}">
        <p14:creationId xmlns:p14="http://schemas.microsoft.com/office/powerpoint/2010/main" val="17598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 animBg="1"/>
      <p:bldP spid="20" grpId="0"/>
      <p:bldP spid="23" grpId="0"/>
      <p:bldP spid="24" grpId="0"/>
      <p:bldP spid="26" grpId="0"/>
      <p:bldP spid="28" grpId="0"/>
      <p:bldP spid="29" grpId="0" animBg="1"/>
      <p:bldP spid="33" grpId="0"/>
      <p:bldP spid="34" grpId="0" animBg="1"/>
      <p:bldP spid="36" grpId="0"/>
      <p:bldP spid="37" grpId="0"/>
      <p:bldP spid="39" grpId="0"/>
      <p:bldP spid="38" grpId="0"/>
      <p:bldP spid="40" grpId="0"/>
      <p:bldP spid="41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、数据校验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57" name="Text Box 2">
            <a:extLst>
              <a:ext uri="{FF2B5EF4-FFF2-40B4-BE49-F238E27FC236}">
                <a16:creationId xmlns:a16="http://schemas.microsoft.com/office/drawing/2014/main" id="{DA330BF7-2CD6-47BF-AC3B-37068C04A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824480"/>
            <a:ext cx="52578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循环校验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CRC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   </a:t>
            </a: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3720640D-F26F-4387-9E98-60AB64DFD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0" y="2244912"/>
            <a:ext cx="7543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设有效信息为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，约定代码为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59" name="Text Box 4">
            <a:extLst>
              <a:ext uri="{FF2B5EF4-FFF2-40B4-BE49-F238E27FC236}">
                <a16:creationId xmlns:a16="http://schemas.microsoft.com/office/drawing/2014/main" id="{E293502C-8E10-43C9-A320-D465224B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41919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   </a:t>
            </a:r>
          </a:p>
        </p:txBody>
      </p:sp>
      <p:sp>
        <p:nvSpPr>
          <p:cNvPr id="60" name="Text Box 5">
            <a:extLst>
              <a:ext uri="{FF2B5EF4-FFF2-40B4-BE49-F238E27FC236}">
                <a16:creationId xmlns:a16="http://schemas.microsoft.com/office/drawing/2014/main" id="{376DB1D1-FD36-4981-AC60-0F426F16E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1460391"/>
            <a:ext cx="5410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校验码能被某代码除尽。</a:t>
            </a:r>
          </a:p>
        </p:txBody>
      </p:sp>
      <p:sp>
        <p:nvSpPr>
          <p:cNvPr id="61" name="Text Box 6">
            <a:extLst>
              <a:ext uri="{FF2B5EF4-FFF2-40B4-BE49-F238E27FC236}">
                <a16:creationId xmlns:a16="http://schemas.microsoft.com/office/drawing/2014/main" id="{B7F6DC15-0D31-4E6A-8B41-68E28E0E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430" y="3077500"/>
            <a:ext cx="167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   </a:t>
            </a:r>
          </a:p>
        </p:txBody>
      </p:sp>
      <p:sp>
        <p:nvSpPr>
          <p:cNvPr id="62" name="Text Box 7">
            <a:extLst>
              <a:ext uri="{FF2B5EF4-FFF2-40B4-BE49-F238E27FC236}">
                <a16:creationId xmlns:a16="http://schemas.microsoft.com/office/drawing/2014/main" id="{3A812028-CF16-48EE-9C3D-DD759A15C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9815" y="2835264"/>
            <a:ext cx="1905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   </a:t>
            </a:r>
          </a:p>
        </p:txBody>
      </p:sp>
      <p:sp>
        <p:nvSpPr>
          <p:cNvPr id="64" name="Line 9">
            <a:extLst>
              <a:ext uri="{FF2B5EF4-FFF2-40B4-BE49-F238E27FC236}">
                <a16:creationId xmlns:a16="http://schemas.microsoft.com/office/drawing/2014/main" id="{AF03C836-CC16-413B-908B-BFE97457D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0550" y="395259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6" name="Text Box 11">
            <a:extLst>
              <a:ext uri="{FF2B5EF4-FFF2-40B4-BE49-F238E27FC236}">
                <a16:creationId xmlns:a16="http://schemas.microsoft.com/office/drawing/2014/main" id="{5B813AAA-8EDB-49FD-A13D-3E6C3FF4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460391"/>
            <a:ext cx="27497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）约定规律：   </a:t>
            </a:r>
          </a:p>
        </p:txBody>
      </p:sp>
      <p:sp>
        <p:nvSpPr>
          <p:cNvPr id="67" name="Line 12">
            <a:extLst>
              <a:ext uri="{FF2B5EF4-FFF2-40B4-BE49-F238E27FC236}">
                <a16:creationId xmlns:a16="http://schemas.microsoft.com/office/drawing/2014/main" id="{7B3B3C86-08DD-4CB3-A427-6D0F03339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5350" y="395259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8" name="Text Box 13">
            <a:extLst>
              <a:ext uri="{FF2B5EF4-FFF2-40B4-BE49-F238E27FC236}">
                <a16:creationId xmlns:a16="http://schemas.microsoft.com/office/drawing/2014/main" id="{2D6CDC28-2FBB-437B-B839-C794E404A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87639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69" name="Text Box 14">
            <a:extLst>
              <a:ext uri="{FF2B5EF4-FFF2-40B4-BE49-F238E27FC236}">
                <a16:creationId xmlns:a16="http://schemas.microsoft.com/office/drawing/2014/main" id="{D44E08A3-68DA-421E-A39D-24BA92569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50" y="3647799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0" name="Text Box 15">
            <a:extLst>
              <a:ext uri="{FF2B5EF4-FFF2-40B4-BE49-F238E27FC236}">
                <a16:creationId xmlns:a16="http://schemas.microsoft.com/office/drawing/2014/main" id="{08786640-4F4D-40EB-91B4-F9A5418B9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341919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R   </a:t>
            </a:r>
          </a:p>
        </p:txBody>
      </p:sp>
      <p:sp>
        <p:nvSpPr>
          <p:cNvPr id="71" name="Text Box 16">
            <a:extLst>
              <a:ext uri="{FF2B5EF4-FFF2-40B4-BE49-F238E27FC236}">
                <a16:creationId xmlns:a16="http://schemas.microsoft.com/office/drawing/2014/main" id="{4C4BD4DB-C1FF-44FF-BD1A-8C5E803C6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150" y="387639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2" name="Line 17">
            <a:extLst>
              <a:ext uri="{FF2B5EF4-FFF2-40B4-BE49-F238E27FC236}">
                <a16:creationId xmlns:a16="http://schemas.microsoft.com/office/drawing/2014/main" id="{3A89F80E-1B07-44B7-8E0E-5A2C7EF750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5109" y="3952599"/>
            <a:ext cx="609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Line 18">
            <a:extLst>
              <a:ext uri="{FF2B5EF4-FFF2-40B4-BE49-F238E27FC236}">
                <a16:creationId xmlns:a16="http://schemas.microsoft.com/office/drawing/2014/main" id="{1225B180-2A22-41CA-A6E2-C30394316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0230" y="3306100"/>
            <a:ext cx="533400" cy="152400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4" name="Text Box 19">
            <a:extLst>
              <a:ext uri="{FF2B5EF4-FFF2-40B4-BE49-F238E27FC236}">
                <a16:creationId xmlns:a16="http://schemas.microsoft.com/office/drawing/2014/main" id="{6AB69310-C9A3-4820-BFA5-59B41AADE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8750" y="3419199"/>
            <a:ext cx="1524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A-R   </a:t>
            </a:r>
          </a:p>
        </p:txBody>
      </p:sp>
      <p:sp>
        <p:nvSpPr>
          <p:cNvPr id="75" name="Line 20">
            <a:extLst>
              <a:ext uri="{FF2B5EF4-FFF2-40B4-BE49-F238E27FC236}">
                <a16:creationId xmlns:a16="http://schemas.microsoft.com/office/drawing/2014/main" id="{E4E36FD8-3143-44BC-A81B-53C585B1E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67350" y="3952599"/>
            <a:ext cx="838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6" name="Text Box 21">
            <a:extLst>
              <a:ext uri="{FF2B5EF4-FFF2-40B4-BE49-F238E27FC236}">
                <a16:creationId xmlns:a16="http://schemas.microsoft.com/office/drawing/2014/main" id="{B7C06AAE-A590-4C30-BD65-0B80E8CA4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150" y="3876399"/>
            <a:ext cx="838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G   </a:t>
            </a:r>
          </a:p>
        </p:txBody>
      </p:sp>
      <p:sp>
        <p:nvSpPr>
          <p:cNvPr id="77" name="Text Box 22">
            <a:extLst>
              <a:ext uri="{FF2B5EF4-FFF2-40B4-BE49-F238E27FC236}">
                <a16:creationId xmlns:a16="http://schemas.microsoft.com/office/drawing/2014/main" id="{6976D849-57A6-441D-BB6E-0A3C44C94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3150" y="3647799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 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</a:p>
        </p:txBody>
      </p:sp>
      <p:sp>
        <p:nvSpPr>
          <p:cNvPr id="78" name="Oval 23">
            <a:extLst>
              <a:ext uri="{FF2B5EF4-FFF2-40B4-BE49-F238E27FC236}">
                <a16:creationId xmlns:a16="http://schemas.microsoft.com/office/drawing/2014/main" id="{C92A0851-C10B-43A7-A1B0-3287701B9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0260" y="3495399"/>
            <a:ext cx="838200" cy="457200"/>
          </a:xfrm>
          <a:prstGeom prst="ellips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Line 24">
            <a:extLst>
              <a:ext uri="{FF2B5EF4-FFF2-40B4-BE49-F238E27FC236}">
                <a16:creationId xmlns:a16="http://schemas.microsoft.com/office/drawing/2014/main" id="{481CB5CC-36DC-4232-8954-A8F2C8C09E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6415" y="3140064"/>
            <a:ext cx="609600" cy="228600"/>
          </a:xfrm>
          <a:prstGeom prst="line">
            <a:avLst/>
          </a:prstGeom>
          <a:noFill/>
          <a:ln w="127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9" name="Text Box 6">
            <a:extLst>
              <a:ext uri="{FF2B5EF4-FFF2-40B4-BE49-F238E27FC236}">
                <a16:creationId xmlns:a16="http://schemas.microsoft.com/office/drawing/2014/main" id="{B7F6DC15-0D31-4E6A-8B41-68E28E0E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0" y="5048610"/>
            <a:ext cx="25799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生成多项式   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0" name="Line 18">
            <a:extLst>
              <a:ext uri="{FF2B5EF4-FFF2-40B4-BE49-F238E27FC236}">
                <a16:creationId xmlns:a16="http://schemas.microsoft.com/office/drawing/2014/main" id="{1225B180-2A22-41CA-A6E2-C30394316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2214" y="4474204"/>
            <a:ext cx="311415" cy="576481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094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1" grpId="0"/>
      <p:bldP spid="62" grpId="0" build="p" advAuto="0"/>
      <p:bldP spid="66" grpId="0"/>
      <p:bldP spid="68" grpId="0"/>
      <p:bldP spid="69" grpId="0"/>
      <p:bldP spid="70" grpId="0"/>
      <p:bldP spid="71" grpId="0"/>
      <p:bldP spid="74" grpId="0"/>
      <p:bldP spid="76" grpId="0"/>
      <p:bldP spid="77" grpId="0"/>
      <p:bldP spid="78" grpId="0" animBg="1"/>
      <p:bldP spid="1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、数据校验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63" name="Text Box 8">
            <a:extLst>
              <a:ext uri="{FF2B5EF4-FFF2-40B4-BE49-F238E27FC236}">
                <a16:creationId xmlns:a16="http://schemas.microsoft.com/office/drawing/2014/main" id="{A6F16CF8-09CE-4790-A874-414CAD002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500938"/>
            <a:ext cx="8077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A=1100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，约定代码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G=1011</a:t>
            </a:r>
          </a:p>
        </p:txBody>
      </p:sp>
      <p:sp>
        <p:nvSpPr>
          <p:cNvPr id="65" name="Text Box 10">
            <a:extLst>
              <a:ext uri="{FF2B5EF4-FFF2-40B4-BE49-F238E27FC236}">
                <a16:creationId xmlns:a16="http://schemas.microsoft.com/office/drawing/2014/main" id="{CBFDB05E-A118-41E3-AB71-694A6899FE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077063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 A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左移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</a:p>
        </p:txBody>
      </p:sp>
      <p:sp>
        <p:nvSpPr>
          <p:cNvPr id="80" name="Text Box 25">
            <a:extLst>
              <a:ext uri="{FF2B5EF4-FFF2-40B4-BE49-F238E27FC236}">
                <a16:creationId xmlns:a16="http://schemas.microsoft.com/office/drawing/2014/main" id="{CCE5E5E6-3F27-4B02-99C4-912B05B6C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25" y="995546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）编码方法   </a:t>
            </a: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962CA137-2A74-411D-A053-62505369F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" y="3643274"/>
            <a:ext cx="7848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c.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有效信息与余数拼在一起形成校验码</a:t>
            </a:r>
          </a:p>
        </p:txBody>
      </p:sp>
      <p:sp>
        <p:nvSpPr>
          <p:cNvPr id="91" name="Text Box 36">
            <a:extLst>
              <a:ext uri="{FF2B5EF4-FFF2-40B4-BE49-F238E27FC236}">
                <a16:creationId xmlns:a16="http://schemas.microsoft.com/office/drawing/2014/main" id="{D22C361D-3F54-417B-BFD4-B6A3A401A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160" y="5749998"/>
            <a:ext cx="2439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有效信息位数</a:t>
            </a:r>
          </a:p>
        </p:txBody>
      </p:sp>
      <p:sp>
        <p:nvSpPr>
          <p:cNvPr id="92" name="Text Box 37">
            <a:extLst>
              <a:ext uri="{FF2B5EF4-FFF2-40B4-BE49-F238E27FC236}">
                <a16:creationId xmlns:a16="http://schemas.microsoft.com/office/drawing/2014/main" id="{96071CE4-77E2-4610-9952-199E39776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1560" y="573571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3" name="Text Box 38">
            <a:extLst>
              <a:ext uri="{FF2B5EF4-FFF2-40B4-BE49-F238E27FC236}">
                <a16:creationId xmlns:a16="http://schemas.microsoft.com/office/drawing/2014/main" id="{15ACD064-9AE8-4818-9BD7-CAF4B327A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5644009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</a:t>
            </a:r>
            <a:r>
              <a:rPr lang="zh-CN" altLang="en-US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4" name="Text Box 39">
            <a:extLst>
              <a:ext uri="{FF2B5EF4-FFF2-40B4-BE49-F238E27FC236}">
                <a16:creationId xmlns:a16="http://schemas.microsoft.com/office/drawing/2014/main" id="{C341B45F-24B9-4140-9338-C393A025DA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7825" y="6131372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95" name="Text Box 40">
            <a:extLst>
              <a:ext uri="{FF2B5EF4-FFF2-40B4-BE49-F238E27FC236}">
                <a16:creationId xmlns:a16="http://schemas.microsoft.com/office/drawing/2014/main" id="{4B20FBDD-C695-4640-A6A9-0F161D523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5720209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余数位数</a:t>
            </a:r>
          </a:p>
        </p:txBody>
      </p:sp>
      <p:sp>
        <p:nvSpPr>
          <p:cNvPr id="96" name="Text Box 41">
            <a:extLst>
              <a:ext uri="{FF2B5EF4-FFF2-40B4-BE49-F238E27FC236}">
                <a16:creationId xmlns:a16="http://schemas.microsoft.com/office/drawing/2014/main" id="{68144B50-F63D-420C-A021-D1036EDCC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425" y="6177409"/>
            <a:ext cx="24399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校验码位数</a:t>
            </a:r>
          </a:p>
        </p:txBody>
      </p:sp>
      <p:sp>
        <p:nvSpPr>
          <p:cNvPr id="97" name="Text Box 42">
            <a:extLst>
              <a:ext uri="{FF2B5EF4-FFF2-40B4-BE49-F238E27FC236}">
                <a16:creationId xmlns:a16="http://schemas.microsoft.com/office/drawing/2014/main" id="{45E4DF2C-CCDC-45CA-A79E-6CED16EF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238" y="2077063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r=3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）：</a:t>
            </a:r>
          </a:p>
        </p:txBody>
      </p:sp>
      <p:sp>
        <p:nvSpPr>
          <p:cNvPr id="98" name="Text Box 43">
            <a:extLst>
              <a:ext uri="{FF2B5EF4-FFF2-40B4-BE49-F238E27FC236}">
                <a16:creationId xmlns:a16="http://schemas.microsoft.com/office/drawing/2014/main" id="{7161B7C7-CB33-44F4-BFDE-DB52306DD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2077063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44">
            <a:extLst>
              <a:ext uri="{FF2B5EF4-FFF2-40B4-BE49-F238E27FC236}">
                <a16:creationId xmlns:a16="http://schemas.microsoft.com/office/drawing/2014/main" id="{D01B68AD-C38B-4A61-965F-616073A8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2878970"/>
            <a:ext cx="304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求余数：</a:t>
            </a:r>
          </a:p>
        </p:txBody>
      </p:sp>
      <p:sp>
        <p:nvSpPr>
          <p:cNvPr id="100" name="Text Box 45">
            <a:extLst>
              <a:ext uri="{FF2B5EF4-FFF2-40B4-BE49-F238E27FC236}">
                <a16:creationId xmlns:a16="http://schemas.microsoft.com/office/drawing/2014/main" id="{F6A846D7-CCCE-4792-86CF-544A52BA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265037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000</a:t>
            </a:r>
            <a:endParaRPr lang="en-US" altLang="zh-CN" sz="2800" b="1">
              <a:solidFill>
                <a:srgbClr val="FF33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1" name="Line 46">
            <a:extLst>
              <a:ext uri="{FF2B5EF4-FFF2-40B4-BE49-F238E27FC236}">
                <a16:creationId xmlns:a16="http://schemas.microsoft.com/office/drawing/2014/main" id="{1AFF8543-914E-4EE9-B4C2-2B355C52C3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7838" y="314567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2" name="Text Box 47">
            <a:extLst>
              <a:ext uri="{FF2B5EF4-FFF2-40B4-BE49-F238E27FC236}">
                <a16:creationId xmlns:a16="http://schemas.microsoft.com/office/drawing/2014/main" id="{FC45372E-7987-45AC-B63A-9264184F2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0238" y="3061533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3" name="Text Box 48">
            <a:extLst>
              <a:ext uri="{FF2B5EF4-FFF2-40B4-BE49-F238E27FC236}">
                <a16:creationId xmlns:a16="http://schemas.microsoft.com/office/drawing/2014/main" id="{0BA29C60-08AD-4239-BFB6-019BFE98D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2802770"/>
            <a:ext cx="1905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=1110 + </a:t>
            </a:r>
          </a:p>
        </p:txBody>
      </p:sp>
      <p:sp>
        <p:nvSpPr>
          <p:cNvPr id="104" name="Text Box 49">
            <a:extLst>
              <a:ext uri="{FF2B5EF4-FFF2-40B4-BE49-F238E27FC236}">
                <a16:creationId xmlns:a16="http://schemas.microsoft.com/office/drawing/2014/main" id="{8E604DE1-0470-4D94-98AF-CEF71965C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2650370"/>
            <a:ext cx="11271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010 </a:t>
            </a:r>
          </a:p>
        </p:txBody>
      </p:sp>
      <p:sp>
        <p:nvSpPr>
          <p:cNvPr id="105" name="Line 50">
            <a:extLst>
              <a:ext uri="{FF2B5EF4-FFF2-40B4-BE49-F238E27FC236}">
                <a16:creationId xmlns:a16="http://schemas.microsoft.com/office/drawing/2014/main" id="{AACF1762-2965-4E50-8E39-85AEAA9F15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0638" y="3136145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6" name="Text Box 51">
            <a:extLst>
              <a:ext uri="{FF2B5EF4-FFF2-40B4-BE49-F238E27FC236}">
                <a16:creationId xmlns:a16="http://schemas.microsoft.com/office/drawing/2014/main" id="{80E2E072-69F9-4C28-8EE8-6838597BC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8562" y="3071602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107" name="Line 52">
            <a:extLst>
              <a:ext uri="{FF2B5EF4-FFF2-40B4-BE49-F238E27FC236}">
                <a16:creationId xmlns:a16="http://schemas.microsoft.com/office/drawing/2014/main" id="{9B4177BE-125D-472A-A49D-502E12A1252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6438" y="287897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8" name="Text Box 53">
            <a:extLst>
              <a:ext uri="{FF2B5EF4-FFF2-40B4-BE49-F238E27FC236}">
                <a16:creationId xmlns:a16="http://schemas.microsoft.com/office/drawing/2014/main" id="{43AE6539-A475-43DC-95D4-C2544B974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0950" y="2650370"/>
            <a:ext cx="1100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</a:p>
        </p:txBody>
      </p:sp>
      <p:sp>
        <p:nvSpPr>
          <p:cNvPr id="110" name="Text Box 7">
            <a:extLst>
              <a:ext uri="{FF2B5EF4-FFF2-40B4-BE49-F238E27FC236}">
                <a16:creationId xmlns:a16="http://schemas.microsoft.com/office/drawing/2014/main" id="{7B205681-996C-4416-8B2F-5BAEEF5C2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010" y="4733319"/>
            <a:ext cx="1828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K=4</a:t>
            </a:r>
          </a:p>
        </p:txBody>
      </p:sp>
      <p:sp>
        <p:nvSpPr>
          <p:cNvPr id="111" name="Text Box 8">
            <a:extLst>
              <a:ext uri="{FF2B5EF4-FFF2-40B4-BE49-F238E27FC236}">
                <a16:creationId xmlns:a16="http://schemas.microsoft.com/office/drawing/2014/main" id="{C9109786-C6D4-4117-AECA-DCF4BAB1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6318" y="467984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）码</a:t>
            </a:r>
          </a:p>
        </p:txBody>
      </p:sp>
      <p:sp>
        <p:nvSpPr>
          <p:cNvPr id="112" name="Text Box 9">
            <a:extLst>
              <a:ext uri="{FF2B5EF4-FFF2-40B4-BE49-F238E27FC236}">
                <a16:creationId xmlns:a16="http://schemas.microsoft.com/office/drawing/2014/main" id="{B5C65752-CDFB-4707-B2F2-4573FF19B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56" y="5255832"/>
            <a:ext cx="1143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n=7</a:t>
            </a:r>
          </a:p>
        </p:txBody>
      </p:sp>
      <p:sp>
        <p:nvSpPr>
          <p:cNvPr id="113" name="Text Box 12">
            <a:extLst>
              <a:ext uri="{FF2B5EF4-FFF2-40B4-BE49-F238E27FC236}">
                <a16:creationId xmlns:a16="http://schemas.microsoft.com/office/drawing/2014/main" id="{294B0E7D-70D5-4E83-950F-3ED4F6A99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1518" y="4249627"/>
            <a:ext cx="594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1100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000 </a:t>
            </a:r>
            <a:r>
              <a:rPr lang="en-US" altLang="zh-CN" sz="2800" b="1" dirty="0">
                <a:solidFill>
                  <a:srgbClr val="FF33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+ 010 = 1100010</a:t>
            </a:r>
          </a:p>
        </p:txBody>
      </p:sp>
      <p:sp>
        <p:nvSpPr>
          <p:cNvPr id="114" name="AutoShape 16">
            <a:extLst>
              <a:ext uri="{FF2B5EF4-FFF2-40B4-BE49-F238E27FC236}">
                <a16:creationId xmlns:a16="http://schemas.microsoft.com/office/drawing/2014/main" id="{75DC51F3-7C4A-49A7-A2E2-7FC72D92E6DB}"/>
              </a:ext>
            </a:extLst>
          </p:cNvPr>
          <p:cNvSpPr>
            <a:spLocks/>
          </p:cNvSpPr>
          <p:nvPr/>
        </p:nvSpPr>
        <p:spPr bwMode="auto">
          <a:xfrm rot="16200000">
            <a:off x="4469810" y="4428519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5" name="AutoShape 17">
            <a:extLst>
              <a:ext uri="{FF2B5EF4-FFF2-40B4-BE49-F238E27FC236}">
                <a16:creationId xmlns:a16="http://schemas.microsoft.com/office/drawing/2014/main" id="{51B166CD-E0E7-46C4-85F0-C413CB54ECE2}"/>
              </a:ext>
            </a:extLst>
          </p:cNvPr>
          <p:cNvSpPr>
            <a:spLocks/>
          </p:cNvSpPr>
          <p:nvPr/>
        </p:nvSpPr>
        <p:spPr bwMode="auto">
          <a:xfrm rot="16200000">
            <a:off x="4760456" y="4684332"/>
            <a:ext cx="228600" cy="1219200"/>
          </a:xfrm>
          <a:prstGeom prst="leftBrace">
            <a:avLst>
              <a:gd name="adj1" fmla="val 4442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80" grpId="0"/>
      <p:bldP spid="81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6" grpId="0"/>
      <p:bldP spid="108" grpId="0"/>
      <p:bldP spid="110" grpId="0"/>
      <p:bldP spid="111" grpId="0"/>
      <p:bldP spid="112" grpId="0"/>
      <p:bldP spid="113" grpId="0"/>
      <p:bldP spid="114" grpId="0" animBg="1"/>
      <p:bldP spid="1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四、校验码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09" name="Text Box 2">
            <a:extLst>
              <a:ext uri="{FF2B5EF4-FFF2-40B4-BE49-F238E27FC236}">
                <a16:creationId xmlns:a16="http://schemas.microsoft.com/office/drawing/2014/main" id="{2143EBA7-6EEB-4F9C-AB86-D834D8A93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100" y="1975079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约定代码</a:t>
            </a:r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00" y="97019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3</a:t>
            </a:r>
            <a:r>
              <a:rPr lang="zh-CN" altLang="en-US" dirty="0"/>
              <a:t>）译码与纠错   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700" y="1503591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循环校验码</a:t>
            </a:r>
          </a:p>
        </p:txBody>
      </p:sp>
      <p:sp>
        <p:nvSpPr>
          <p:cNvPr id="113" name="Text Box 6">
            <a:extLst>
              <a:ext uri="{FF2B5EF4-FFF2-40B4-BE49-F238E27FC236}">
                <a16:creationId xmlns:a16="http://schemas.microsoft.com/office/drawing/2014/main" id="{4E5F8A79-62F9-4951-BED0-829806D45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150359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余数为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，无错</a:t>
            </a:r>
          </a:p>
        </p:txBody>
      </p:sp>
      <p:sp>
        <p:nvSpPr>
          <p:cNvPr id="117" name="Text Box 10">
            <a:extLst>
              <a:ext uri="{FF2B5EF4-FFF2-40B4-BE49-F238E27FC236}">
                <a16:creationId xmlns:a16="http://schemas.microsoft.com/office/drawing/2014/main" id="{4DB3E205-EFCD-445F-A0B9-2A32BC39E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0100" y="2036991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余数非</a:t>
            </a:r>
            <a:r>
              <a:rPr lang="en-US" altLang="zh-CN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，有错</a:t>
            </a:r>
          </a:p>
        </p:txBody>
      </p:sp>
      <p:sp>
        <p:nvSpPr>
          <p:cNvPr id="118" name="Text Box 11">
            <a:extLst>
              <a:ext uri="{FF2B5EF4-FFF2-40B4-BE49-F238E27FC236}">
                <a16:creationId xmlns:a16="http://schemas.microsoft.com/office/drawing/2014/main" id="{C30F0B47-8178-485E-919F-161D39A66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788" y="2021116"/>
            <a:ext cx="2667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不同余数对应不同出错数位</a:t>
            </a:r>
          </a:p>
        </p:txBody>
      </p:sp>
      <p:sp>
        <p:nvSpPr>
          <p:cNvPr id="120" name="Line 13">
            <a:extLst>
              <a:ext uri="{FF2B5EF4-FFF2-40B4-BE49-F238E27FC236}">
                <a16:creationId xmlns:a16="http://schemas.microsoft.com/office/drawing/2014/main" id="{7C01F364-8339-4304-8679-DFDC63ED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700" y="2036991"/>
            <a:ext cx="2057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5" name="AutoShape 18">
            <a:extLst>
              <a:ext uri="{FF2B5EF4-FFF2-40B4-BE49-F238E27FC236}">
                <a16:creationId xmlns:a16="http://schemas.microsoft.com/office/drawing/2014/main" id="{676CDE2D-7A2B-404E-BE80-81813EC1E392}"/>
              </a:ext>
            </a:extLst>
          </p:cNvPr>
          <p:cNvSpPr>
            <a:spLocks/>
          </p:cNvSpPr>
          <p:nvPr/>
        </p:nvSpPr>
        <p:spPr bwMode="auto">
          <a:xfrm>
            <a:off x="2901500" y="1732191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6" name="Text Box 20">
            <a:extLst>
              <a:ext uri="{FF2B5EF4-FFF2-40B4-BE49-F238E27FC236}">
                <a16:creationId xmlns:a16="http://schemas.microsoft.com/office/drawing/2014/main" id="{483F6290-4FF2-4081-B79B-F2310CDC2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7626" y="3411745"/>
            <a:ext cx="27606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节省硬件。</a:t>
            </a:r>
          </a:p>
        </p:txBody>
      </p:sp>
      <p:sp>
        <p:nvSpPr>
          <p:cNvPr id="127" name="Text Box 21">
            <a:extLst>
              <a:ext uri="{FF2B5EF4-FFF2-40B4-BE49-F238E27FC236}">
                <a16:creationId xmlns:a16="http://schemas.microsoft.com/office/drawing/2014/main" id="{244AEA26-3A12-45B1-AF38-4C33AD0FC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0" y="4094632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/>
              <a:t>4</a:t>
            </a:r>
            <a:r>
              <a:rPr lang="zh-CN" altLang="en-US" dirty="0"/>
              <a:t>）生成多项式   </a:t>
            </a:r>
          </a:p>
        </p:txBody>
      </p:sp>
      <p:sp>
        <p:nvSpPr>
          <p:cNvPr id="128" name="Text Box 22">
            <a:extLst>
              <a:ext uri="{FF2B5EF4-FFF2-40B4-BE49-F238E27FC236}">
                <a16:creationId xmlns:a16="http://schemas.microsoft.com/office/drawing/2014/main" id="{A5D06DD7-60E4-4B48-AAE9-5968FD1A0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02" y="4972731"/>
            <a:ext cx="150638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满足三个条件   </a:t>
            </a:r>
          </a:p>
        </p:txBody>
      </p:sp>
      <p:sp>
        <p:nvSpPr>
          <p:cNvPr id="129" name="AutoShape 23">
            <a:extLst>
              <a:ext uri="{FF2B5EF4-FFF2-40B4-BE49-F238E27FC236}">
                <a16:creationId xmlns:a16="http://schemas.microsoft.com/office/drawing/2014/main" id="{4EA4A189-9968-44AA-925C-9891FFB710B3}"/>
              </a:ext>
            </a:extLst>
          </p:cNvPr>
          <p:cNvSpPr>
            <a:spLocks/>
          </p:cNvSpPr>
          <p:nvPr/>
        </p:nvSpPr>
        <p:spPr bwMode="auto">
          <a:xfrm>
            <a:off x="1734276" y="5001356"/>
            <a:ext cx="152400" cy="9144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0" name="Text Box 24">
            <a:extLst>
              <a:ext uri="{FF2B5EF4-FFF2-40B4-BE49-F238E27FC236}">
                <a16:creationId xmlns:a16="http://schemas.microsoft.com/office/drawing/2014/main" id="{75830AF2-EAFC-4B59-9048-411A7FDC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4642813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出错，余数不为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1" name="Text Box 25">
            <a:extLst>
              <a:ext uri="{FF2B5EF4-FFF2-40B4-BE49-F238E27FC236}">
                <a16:creationId xmlns:a16="http://schemas.microsoft.com/office/drawing/2014/main" id="{2441F59E-91E0-4C7E-8B26-80111EC4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7151" y="5201381"/>
            <a:ext cx="445334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不同出错位对应不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同余数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2" name="Text Box 26">
            <a:extLst>
              <a:ext uri="{FF2B5EF4-FFF2-40B4-BE49-F238E27FC236}">
                <a16:creationId xmlns:a16="http://schemas.microsoft.com/office/drawing/2014/main" id="{9755A5F6-8F70-43D0-B7ED-1B935B25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6676" y="576015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循环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" name="Text Box 27">
            <a:extLst>
              <a:ext uri="{FF2B5EF4-FFF2-40B4-BE49-F238E27FC236}">
                <a16:creationId xmlns:a16="http://schemas.microsoft.com/office/drawing/2014/main" id="{BB346CE6-354E-418D-BAE0-644AE3C49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801" y="4963462"/>
            <a:ext cx="2209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可查表获得生成多项式   </a:t>
            </a:r>
          </a:p>
        </p:txBody>
      </p:sp>
      <p:sp>
        <p:nvSpPr>
          <p:cNvPr id="134" name="Text Box 19">
            <a:extLst>
              <a:ext uri="{FF2B5EF4-FFF2-40B4-BE49-F238E27FC236}">
                <a16:creationId xmlns:a16="http://schemas.microsoft.com/office/drawing/2014/main" id="{67694222-FC1D-4D6A-B342-A9788E644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659" y="2985322"/>
            <a:ext cx="7812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利用余数循环的特点，将出错位移至校验码最高位，变反纠错。</a:t>
            </a:r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</p:spTree>
    <p:extLst>
      <p:ext uri="{BB962C8B-B14F-4D97-AF65-F5344CB8AC3E}">
        <p14:creationId xmlns:p14="http://schemas.microsoft.com/office/powerpoint/2010/main" val="301083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1" grpId="0"/>
      <p:bldP spid="112" grpId="0"/>
      <p:bldP spid="113" grpId="0"/>
      <p:bldP spid="117" grpId="0"/>
      <p:bldP spid="118" grpId="0"/>
      <p:bldP spid="125" grpId="0" animBg="1"/>
      <p:bldP spid="126" grpId="0"/>
      <p:bldP spid="127" grpId="0"/>
      <p:bldP spid="128" grpId="0"/>
      <p:bldP spid="129" grpId="0" animBg="1"/>
      <p:bldP spid="130" grpId="0"/>
      <p:bldP spid="131" grpId="0"/>
      <p:bldP spid="132" grpId="0"/>
      <p:bldP spid="133" grpId="0"/>
      <p:bldP spid="1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noProof="0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5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三级存储体系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F162B7-C369-4A2B-ADE2-D9F78270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6B0D6-B0A1-4138-8E1F-A4205018CABA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765175-7D3A-40EC-B49D-74C9C31D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第五章 </a:t>
            </a:r>
            <a:r>
              <a:rPr lang="zh-CN" altLang="en-US" dirty="0"/>
              <a:t>存储器子系统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5EE8-5B4B-4019-A6AC-EFA8B906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29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一、三级存储体系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57" y="1186761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 smtClean="0"/>
              <a:t>计算机的三级存储体系</a:t>
            </a:r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2" name="流程图: 磁盘 1"/>
          <p:cNvSpPr/>
          <p:nvPr/>
        </p:nvSpPr>
        <p:spPr>
          <a:xfrm>
            <a:off x="6847770" y="2155905"/>
            <a:ext cx="1680211" cy="1280309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外存</a:t>
            </a:r>
            <a:endParaRPr lang="zh-CN" altLang="en-US" sz="2400" dirty="0"/>
          </a:p>
        </p:txBody>
      </p:sp>
      <p:sp>
        <p:nvSpPr>
          <p:cNvPr id="3" name="流程图: 文档 2"/>
          <p:cNvSpPr/>
          <p:nvPr/>
        </p:nvSpPr>
        <p:spPr>
          <a:xfrm>
            <a:off x="1020277" y="2155905"/>
            <a:ext cx="1352350" cy="12803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Cache</a:t>
            </a:r>
            <a:endParaRPr lang="zh-CN" altLang="en-US" sz="2400" dirty="0"/>
          </a:p>
        </p:txBody>
      </p:sp>
      <p:sp>
        <p:nvSpPr>
          <p:cNvPr id="33" name="流程图: 文档 32"/>
          <p:cNvSpPr/>
          <p:nvPr/>
        </p:nvSpPr>
        <p:spPr>
          <a:xfrm>
            <a:off x="3805188" y="2155905"/>
            <a:ext cx="1567414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6" name="左右箭头 5"/>
          <p:cNvSpPr/>
          <p:nvPr/>
        </p:nvSpPr>
        <p:spPr>
          <a:xfrm>
            <a:off x="2388499" y="2545877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右箭头 33"/>
          <p:cNvSpPr/>
          <p:nvPr/>
        </p:nvSpPr>
        <p:spPr>
          <a:xfrm>
            <a:off x="5388474" y="2510585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799" y="3926359"/>
            <a:ext cx="840738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外存：提供大容量存储；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主存：存储运行时的程序和数据，确保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快速访问；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：存放当前急需使用的程序和数据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874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一、三级存储体系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92" y="883555"/>
            <a:ext cx="382575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Cache</a:t>
            </a:r>
            <a:r>
              <a:rPr lang="zh-CN" altLang="en-US" dirty="0" smtClean="0"/>
              <a:t>的前提条件</a:t>
            </a:r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492" y="1816951"/>
            <a:ext cx="8407380" cy="342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的执行具有局部性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从主存中取指令和数据，在一定时间内地址范围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局限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于某个小区域；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因此可以将当前急需使用的程序和数据提前预取到高速的小容量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可缓解主存与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速度不匹配问题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55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11713" y="954858"/>
            <a:ext cx="8942353" cy="45735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、读写原理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存储介质：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如聚酯薄膜、铝合金、陶瓷等覆盖氧化铁物质等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写部件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：磁头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写过程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写入：磁电转换</a:t>
            </a:r>
            <a:endParaRPr lang="en-US" altLang="zh-CN" sz="2800" b="1" dirty="0" smtClean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读出：电磁转换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2" name="Picture 7" descr="4t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625" y="2811835"/>
            <a:ext cx="364966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91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与主存映射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654512" y="1860597"/>
            <a:ext cx="1352350" cy="12803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Cache</a:t>
            </a:r>
            <a:endParaRPr lang="zh-CN" altLang="en-US" sz="2400" dirty="0"/>
          </a:p>
        </p:txBody>
      </p:sp>
      <p:sp>
        <p:nvSpPr>
          <p:cNvPr id="33" name="流程图: 文档 32"/>
          <p:cNvSpPr/>
          <p:nvPr/>
        </p:nvSpPr>
        <p:spPr>
          <a:xfrm>
            <a:off x="3439423" y="1860597"/>
            <a:ext cx="1567414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6" name="左右箭头 5"/>
          <p:cNvSpPr/>
          <p:nvPr/>
        </p:nvSpPr>
        <p:spPr>
          <a:xfrm>
            <a:off x="2022734" y="2250569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96" y="3714604"/>
            <a:ext cx="818600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以固定大小的数据块为单位进行整体调度；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按相同大小进行分块；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比如：数据块大小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512B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（字节）；则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1M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主存分成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2048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块，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 8KB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16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块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23">
            <a:extLst>
              <a:ext uri="{FF2B5EF4-FFF2-40B4-BE49-F238E27FC236}">
                <a16:creationId xmlns:a16="http://schemas.microsoft.com/office/drawing/2014/main" id="{4EA4A189-9968-44AA-925C-9891FFB710B3}"/>
              </a:ext>
            </a:extLst>
          </p:cNvPr>
          <p:cNvSpPr>
            <a:spLocks/>
          </p:cNvSpPr>
          <p:nvPr/>
        </p:nvSpPr>
        <p:spPr bwMode="auto">
          <a:xfrm>
            <a:off x="5553781" y="1801109"/>
            <a:ext cx="240631" cy="1287549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75830AF2-EAFC-4B59-9048-411A7FDC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70" y="1534081"/>
            <a:ext cx="2126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直接映射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25">
            <a:extLst>
              <a:ext uri="{FF2B5EF4-FFF2-40B4-BE49-F238E27FC236}">
                <a16:creationId xmlns:a16="http://schemas.microsoft.com/office/drawing/2014/main" id="{2441F59E-91E0-4C7E-8B26-80111EC4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146" y="2160027"/>
            <a:ext cx="247283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全相联映射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26">
            <a:extLst>
              <a:ext uri="{FF2B5EF4-FFF2-40B4-BE49-F238E27FC236}">
                <a16:creationId xmlns:a16="http://schemas.microsoft.com/office/drawing/2014/main" id="{9755A5F6-8F70-43D0-B7ED-1B935B255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70" y="2742859"/>
            <a:ext cx="221305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组相连映射  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978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与主存映射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57" y="975002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Cache</a:t>
            </a:r>
            <a:r>
              <a:rPr lang="zh-CN" altLang="en-US" dirty="0" smtClean="0"/>
              <a:t>的常用替换算法</a:t>
            </a:r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2218622" y="1658464"/>
            <a:ext cx="1352350" cy="12803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Cache</a:t>
            </a:r>
            <a:endParaRPr lang="zh-CN" altLang="en-US" sz="2400" dirty="0"/>
          </a:p>
        </p:txBody>
      </p:sp>
      <p:sp>
        <p:nvSpPr>
          <p:cNvPr id="33" name="流程图: 文档 32"/>
          <p:cNvSpPr/>
          <p:nvPr/>
        </p:nvSpPr>
        <p:spPr>
          <a:xfrm>
            <a:off x="5003533" y="1658464"/>
            <a:ext cx="1567414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6" name="左右箭头 5"/>
          <p:cNvSpPr/>
          <p:nvPr/>
        </p:nvSpPr>
        <p:spPr>
          <a:xfrm>
            <a:off x="3586844" y="2048436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96" y="3262212"/>
            <a:ext cx="840738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最不经常使用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(LFU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Least Frequently Used)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：一段时间内访问次数最少的块从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中替换出去；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近期最久未使用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LRU,Least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-Recently Used):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近期内最久未被访问过的块从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中替换出去；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随机替换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：随机选择替换块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75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与主存映射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357" y="975002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Cache</a:t>
            </a:r>
            <a:r>
              <a:rPr lang="zh-CN" altLang="en-US" dirty="0" smtClean="0"/>
              <a:t>的读写操作</a:t>
            </a:r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3210024" y="1658464"/>
            <a:ext cx="1352350" cy="12803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Cache</a:t>
            </a:r>
            <a:endParaRPr lang="zh-CN" altLang="en-US" sz="2400" dirty="0"/>
          </a:p>
        </p:txBody>
      </p:sp>
      <p:sp>
        <p:nvSpPr>
          <p:cNvPr id="33" name="流程图: 文档 32"/>
          <p:cNvSpPr/>
          <p:nvPr/>
        </p:nvSpPr>
        <p:spPr>
          <a:xfrm>
            <a:off x="5994935" y="1658464"/>
            <a:ext cx="1567414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6" name="左右箭头 5"/>
          <p:cNvSpPr/>
          <p:nvPr/>
        </p:nvSpPr>
        <p:spPr>
          <a:xfrm>
            <a:off x="4578246" y="2048436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796" y="2574003"/>
            <a:ext cx="2319404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写：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52" y="3332797"/>
            <a:ext cx="8538930" cy="2831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发出写命令，若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命中，可以有两种方法：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通写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(Write-Through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单元和主存单元同时写，使得主存与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保持一致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回写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(Write-Back):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修改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该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块加标志，直到该块从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替换出才一次写入主存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804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</a:t>
            </a:r>
            <a:r>
              <a:rPr lang="en-US" altLang="zh-CN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Cache</a:t>
            </a:r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与主存映射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11" name="Text Box 4">
            <a:extLst>
              <a:ext uri="{FF2B5EF4-FFF2-40B4-BE49-F238E27FC236}">
                <a16:creationId xmlns:a16="http://schemas.microsoft.com/office/drawing/2014/main" id="{B6B34A1D-EF08-4230-8338-B840CB9EE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52" y="878747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800" b="1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 smtClean="0"/>
              <a:t>Cache</a:t>
            </a:r>
            <a:r>
              <a:rPr lang="zh-CN" altLang="en-US" dirty="0" smtClean="0"/>
              <a:t>的读写操作</a:t>
            </a:r>
            <a:endParaRPr lang="zh-CN" altLang="en-US" dirty="0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" name="流程图: 文档 2"/>
          <p:cNvSpPr/>
          <p:nvPr/>
        </p:nvSpPr>
        <p:spPr>
          <a:xfrm>
            <a:off x="4418006" y="1069129"/>
            <a:ext cx="1352350" cy="1280309"/>
          </a:xfrm>
          <a:prstGeom prst="flowChartDocumen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Cache</a:t>
            </a:r>
            <a:endParaRPr lang="zh-CN" altLang="en-US" sz="2400" dirty="0"/>
          </a:p>
        </p:txBody>
      </p:sp>
      <p:sp>
        <p:nvSpPr>
          <p:cNvPr id="33" name="流程图: 文档 32"/>
          <p:cNvSpPr/>
          <p:nvPr/>
        </p:nvSpPr>
        <p:spPr>
          <a:xfrm>
            <a:off x="7202917" y="1047253"/>
            <a:ext cx="1567414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6" name="左右箭头 5"/>
          <p:cNvSpPr/>
          <p:nvPr/>
        </p:nvSpPr>
        <p:spPr>
          <a:xfrm>
            <a:off x="5786228" y="1459101"/>
            <a:ext cx="1416689" cy="37057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15" y="1654779"/>
            <a:ext cx="2319404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752" y="2336570"/>
            <a:ext cx="8538930" cy="4422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旁路式读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(Look-Aside)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CPU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同时向主存和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命令和地址；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命中，则读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，中断读主存命令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未命中，则直接访问主存读数据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通过式读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(Look-Through):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CPU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先向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发读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命令和地址；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命中，则从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读；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Cache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未命中，再将读命令和地址送主存；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121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三、主存与外存映射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13" y="3212165"/>
            <a:ext cx="8606591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虚拟存储器：依靠操作系统存储管理功能和相关硬件，从逻辑上为用户提供一个比物理存储容量大很多、可寻址的存储空间；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虚拟存储器把可访问的逻辑地址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虚拟地址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空间与实际的物理空间分开，把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外存数据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与主存区域关联起来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流程图: 磁盘 16"/>
          <p:cNvSpPr/>
          <p:nvPr/>
        </p:nvSpPr>
        <p:spPr>
          <a:xfrm>
            <a:off x="7199093" y="1566247"/>
            <a:ext cx="1680211" cy="1280309"/>
          </a:xfrm>
          <a:prstGeom prst="flowChartMagneticDisk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外存</a:t>
            </a:r>
            <a:endParaRPr lang="zh-CN" altLang="en-US" sz="2400" dirty="0"/>
          </a:p>
        </p:txBody>
      </p:sp>
      <p:sp>
        <p:nvSpPr>
          <p:cNvPr id="18" name="流程图: 文档 17"/>
          <p:cNvSpPr/>
          <p:nvPr/>
        </p:nvSpPr>
        <p:spPr>
          <a:xfrm>
            <a:off x="628650" y="1566248"/>
            <a:ext cx="1211478" cy="1280309"/>
          </a:xfrm>
          <a:prstGeom prst="flowChartDocumen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主存</a:t>
            </a:r>
            <a:endParaRPr lang="zh-CN" altLang="en-US" sz="2400" dirty="0"/>
          </a:p>
        </p:txBody>
      </p:sp>
      <p:sp>
        <p:nvSpPr>
          <p:cNvPr id="19" name="左右箭头 18"/>
          <p:cNvSpPr/>
          <p:nvPr/>
        </p:nvSpPr>
        <p:spPr>
          <a:xfrm>
            <a:off x="1856000" y="2218622"/>
            <a:ext cx="2252383" cy="11550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795" y="1070997"/>
            <a:ext cx="1392455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实地址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流程图: 文档 22"/>
          <p:cNvSpPr/>
          <p:nvPr/>
        </p:nvSpPr>
        <p:spPr>
          <a:xfrm>
            <a:off x="4175053" y="1566247"/>
            <a:ext cx="1325785" cy="1234706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chemeClr val="accent2"/>
                </a:solidFill>
              </a:rPr>
              <a:t>虚拟存储器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13" y="1692714"/>
            <a:ext cx="255490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虚实地址映射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6761" y="1069389"/>
            <a:ext cx="1392455" cy="54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虚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226" y="2218622"/>
            <a:ext cx="1016619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硬件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左右箭头 26"/>
          <p:cNvSpPr/>
          <p:nvPr/>
        </p:nvSpPr>
        <p:spPr>
          <a:xfrm>
            <a:off x="5515169" y="2229173"/>
            <a:ext cx="1666846" cy="7293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73" y="1703265"/>
            <a:ext cx="1056191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虚拟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D26A221F-ABF7-4209-A0A3-D47ABBDC6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504" y="2229173"/>
            <a:ext cx="1618510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操作系统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10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5872" y="209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本章小结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35" name="页脚占位符 5">
            <a:extLst>
              <a:ext uri="{FF2B5EF4-FFF2-40B4-BE49-F238E27FC236}">
                <a16:creationId xmlns:a16="http://schemas.microsoft.com/office/drawing/2014/main" id="{06449E98-85D6-4278-8F0E-5627AE378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32286"/>
            <a:ext cx="3086100" cy="365125"/>
          </a:xfrm>
        </p:spPr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38" name="Text Box 4">
            <a:extLst>
              <a:ext uri="{FF2B5EF4-FFF2-40B4-BE49-F238E27FC236}">
                <a16:creationId xmlns:a16="http://schemas.microsoft.com/office/drawing/2014/main" id="{0A23D9C6-ED8B-4D1B-B667-8032D0440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8" y="1025712"/>
            <a:ext cx="8157882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、半导体存储器逻辑设计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芯片选择、地址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分配、片选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逻辑、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片选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译码（门电路或译码器方式）、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连接框图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   </a:t>
            </a:r>
          </a:p>
        </p:txBody>
      </p:sp>
      <p:sp>
        <p:nvSpPr>
          <p:cNvPr id="39" name="Text Box 29">
            <a:extLst>
              <a:ext uri="{FF2B5EF4-FFF2-40B4-BE49-F238E27FC236}">
                <a16:creationId xmlns:a16="http://schemas.microsoft.com/office/drawing/2014/main" id="{A998887D-6638-4FAA-89BE-3225FBA53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95" y="4422184"/>
            <a:ext cx="8672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、基本概念：存储器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分层结构；随机存取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、顺序存取、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直接存取方式；全译码与部分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译码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奇偶校验思想。</a:t>
            </a:r>
            <a:endParaRPr lang="zh-CN" altLang="en-US" sz="2800" b="1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31">
            <a:extLst>
              <a:ext uri="{FF2B5EF4-FFF2-40B4-BE49-F238E27FC236}">
                <a16:creationId xmlns:a16="http://schemas.microsoft.com/office/drawing/2014/main" id="{DDB04A29-9838-4951-B1A0-600CEFCF4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8" y="2975252"/>
            <a:ext cx="869937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、动态刷新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原因、刷新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方式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刷新与重写的区别。   </a:t>
            </a:r>
            <a:endParaRPr lang="zh-CN" altLang="en-US" sz="2800" b="1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" name="Text Box 32">
            <a:extLst>
              <a:ext uri="{FF2B5EF4-FFF2-40B4-BE49-F238E27FC236}">
                <a16:creationId xmlns:a16="http://schemas.microsoft.com/office/drawing/2014/main" id="{A0608C6D-D144-48DE-8363-8438AA391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468" y="3690872"/>
            <a:ext cx="80772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、静态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和动态</a:t>
            </a:r>
            <a:r>
              <a:rPr lang="en-US" altLang="zh-CN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MOS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存储器的</a:t>
            </a:r>
            <a:r>
              <a:rPr lang="zh-CN" altLang="en-US" sz="2800" b="1" dirty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</a:t>
            </a:r>
            <a:r>
              <a:rPr lang="zh-CN" altLang="en-US" sz="2800" b="1" dirty="0" smtClean="0">
                <a:solidFill>
                  <a:srgbClr val="08080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原理。   </a:t>
            </a:r>
            <a:endParaRPr lang="zh-CN" altLang="en-US" sz="2800" b="1" dirty="0">
              <a:solidFill>
                <a:srgbClr val="08080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657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计算机系统结构</a:t>
            </a:r>
            <a:endParaRPr lang="zh-CN" altLang="en-US" sz="2800" b="1" dirty="0">
              <a:solidFill>
                <a:srgbClr val="004578"/>
              </a:solidFill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650F4CAC-979E-4DF8-84A0-B38E3CD75A3E}" type="datetime1">
              <a:rPr lang="zh-CN" altLang="en-US" sz="1400" smtClean="0">
                <a:solidFill>
                  <a:schemeClr val="tx1"/>
                </a:solidFill>
              </a:rPr>
              <a:t>2024/11/12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11713" y="954858"/>
            <a:ext cx="8942353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）写入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线圈中加入磁化电流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写电流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),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磁介质移动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在磁层上形成连续的小段磁化区域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磁化区域的不同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磁化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方向表示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二进制信息“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和“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0”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pic>
        <p:nvPicPr>
          <p:cNvPr id="42" name="Picture 7" descr="4t2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7" y="3355424"/>
            <a:ext cx="3649662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1498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一、存储</a:t>
            </a:r>
            <a:r>
              <a:rPr lang="zh-CN" altLang="en-US" sz="2800" b="1" dirty="0" smtClean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原理</a:t>
            </a:r>
            <a:endParaRPr lang="zh-CN" altLang="en-US" sz="28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01042" y="1076139"/>
            <a:ext cx="8942353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）读出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磁头线圈中不加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磁层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移动。当被磁化的记录磁层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位单元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的转变区经过磁头下方时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,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在线圈两端产生感应电势。</a:t>
            </a:r>
          </a:p>
        </p:txBody>
      </p:sp>
      <p:sp>
        <p:nvSpPr>
          <p:cNvPr id="42" name="Line 6">
            <a:extLst>
              <a:ext uri="{FF2B5EF4-FFF2-40B4-BE49-F238E27FC236}">
                <a16:creationId xmlns:a16="http://schemas.microsoft.com/office/drawing/2014/main" id="{9B269DF1-E317-4956-BED8-368B780142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4091" y="3266808"/>
            <a:ext cx="726284" cy="365125"/>
          </a:xfrm>
          <a:prstGeom prst="line">
            <a:avLst/>
          </a:prstGeom>
          <a:noFill/>
          <a:ln w="22225">
            <a:solidFill>
              <a:srgbClr val="0000CC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DE722CED-15E8-46B6-B27C-23051F28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84" y="3486094"/>
            <a:ext cx="234791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读出信号</a:t>
            </a:r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441731EF-E2F6-4D0F-B7DD-00C6510496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7217" y="2725251"/>
            <a:ext cx="1101848" cy="407467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med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9">
            <a:extLst>
              <a:ext uri="{FF2B5EF4-FFF2-40B4-BE49-F238E27FC236}">
                <a16:creationId xmlns:a16="http://schemas.microsoft.com/office/drawing/2014/main" id="{8C11353F-8BCC-492D-893E-B5073A878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816" y="2811184"/>
            <a:ext cx="3124200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磁通变化的区域</a:t>
            </a: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8D6F08E7-68C7-4CE5-8E4F-C1A235414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583" y="2234128"/>
            <a:ext cx="15525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转变区</a:t>
            </a: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3D9FA11D-9A9E-4C82-A97B-5EF59B0A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321" y="2785781"/>
            <a:ext cx="1946275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 u="sng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感应电势</a:t>
            </a:r>
          </a:p>
        </p:txBody>
      </p:sp>
      <p:grpSp>
        <p:nvGrpSpPr>
          <p:cNvPr id="48" name="Group 19">
            <a:extLst>
              <a:ext uri="{FF2B5EF4-FFF2-40B4-BE49-F238E27FC236}">
                <a16:creationId xmlns:a16="http://schemas.microsoft.com/office/drawing/2014/main" id="{0E4CEFA3-C477-4537-BE85-D79EAB93A400}"/>
              </a:ext>
            </a:extLst>
          </p:cNvPr>
          <p:cNvGrpSpPr>
            <a:grpSpLocks/>
          </p:cNvGrpSpPr>
          <p:nvPr/>
        </p:nvGrpSpPr>
        <p:grpSpPr bwMode="auto">
          <a:xfrm>
            <a:off x="2606722" y="3313664"/>
            <a:ext cx="1671637" cy="941388"/>
            <a:chOff x="2081" y="2283"/>
            <a:chExt cx="1053" cy="593"/>
          </a:xfrm>
        </p:grpSpPr>
        <p:sp>
          <p:nvSpPr>
            <p:cNvPr id="49" name="Text Box 14">
              <a:extLst>
                <a:ext uri="{FF2B5EF4-FFF2-40B4-BE49-F238E27FC236}">
                  <a16:creationId xmlns:a16="http://schemas.microsoft.com/office/drawing/2014/main" id="{F04F0DE2-4E4C-46E0-A12B-4857BD75D9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1" y="2331"/>
              <a:ext cx="89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 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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–</a:t>
              </a:r>
            </a:p>
          </p:txBody>
        </p:sp>
        <p:sp>
          <p:nvSpPr>
            <p:cNvPr id="50" name="Text Box 16">
              <a:extLst>
                <a:ext uri="{FF2B5EF4-FFF2-40B4-BE49-F238E27FC236}">
                  <a16:creationId xmlns:a16="http://schemas.microsoft.com/office/drawing/2014/main" id="{0F2CCFDA-EA3B-4EAB-B4BE-B132AC6A32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6" y="2283"/>
              <a:ext cx="438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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1" name="Line 17">
              <a:extLst>
                <a:ext uri="{FF2B5EF4-FFF2-40B4-BE49-F238E27FC236}">
                  <a16:creationId xmlns:a16="http://schemas.microsoft.com/office/drawing/2014/main" id="{AC9FCF87-F89A-4A3B-8E9F-6B1964064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7" y="2605"/>
              <a:ext cx="430" cy="9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2" name="Text Box 18">
              <a:extLst>
                <a:ext uri="{FF2B5EF4-FFF2-40B4-BE49-F238E27FC236}">
                  <a16:creationId xmlns:a16="http://schemas.microsoft.com/office/drawing/2014/main" id="{CFE85AA0-5DB5-42D9-8ED1-41C00BAF9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4" y="2546"/>
              <a:ext cx="357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kumimoji="1" lang="en-US" altLang="zh-CN" sz="2800" b="1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Symbol" panose="05050102010706020507" pitchFamily="18" charset="2"/>
                </a:rPr>
                <a:t>t</a:t>
              </a:r>
              <a:endParaRPr kumimoji="1" lang="en-US" altLang="zh-CN" sz="2800" b="1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pic>
        <p:nvPicPr>
          <p:cNvPr id="53" name="Picture 4" descr="4t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40" t="79269"/>
          <a:stretch>
            <a:fillRect/>
          </a:stretch>
        </p:blipFill>
        <p:spPr bwMode="auto">
          <a:xfrm>
            <a:off x="1658189" y="5298225"/>
            <a:ext cx="4545013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4" descr="4t2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3" t="60672" r="2434" b="22420"/>
          <a:stretch>
            <a:fillRect/>
          </a:stretch>
        </p:blipFill>
        <p:spPr bwMode="auto">
          <a:xfrm>
            <a:off x="1658189" y="4372712"/>
            <a:ext cx="45450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338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  <p:bldP spid="43" grpId="0" build="p" advAuto="0"/>
      <p:bldP spid="45" grpId="0" build="p" advAuto="0"/>
      <p:bldP spid="46" grpId="0" build="p"/>
      <p:bldP spid="4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284196" y="1037319"/>
            <a:ext cx="8186035" cy="12126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磁记录方式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：如何按照写入代码序列形成相应写入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磁化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电流波形，将二进制代码转换为磁化状态。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4F9AC3C4-2119-4ACA-AB59-D11A816B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2497731"/>
            <a:ext cx="2133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3" name="Text Box 7">
            <a:extLst>
              <a:ext uri="{FF2B5EF4-FFF2-40B4-BE49-F238E27FC236}">
                <a16:creationId xmlns:a16="http://schemas.microsoft.com/office/drawing/2014/main" id="{9A500059-8893-4E3E-923D-EDBDC558E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97" y="3262805"/>
            <a:ext cx="18102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传统的磁记录方式</a:t>
            </a:r>
          </a:p>
        </p:txBody>
      </p:sp>
      <p:sp>
        <p:nvSpPr>
          <p:cNvPr id="44" name="AutoShape 13">
            <a:extLst>
              <a:ext uri="{FF2B5EF4-FFF2-40B4-BE49-F238E27FC236}">
                <a16:creationId xmlns:a16="http://schemas.microsoft.com/office/drawing/2014/main" id="{7DE9F2D2-32C3-47AC-8F5D-7FBBA303C7DB}"/>
              </a:ext>
            </a:extLst>
          </p:cNvPr>
          <p:cNvSpPr>
            <a:spLocks/>
          </p:cNvSpPr>
          <p:nvPr/>
        </p:nvSpPr>
        <p:spPr bwMode="auto">
          <a:xfrm>
            <a:off x="1942026" y="2665002"/>
            <a:ext cx="152400" cy="2233613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14">
            <a:extLst>
              <a:ext uri="{FF2B5EF4-FFF2-40B4-BE49-F238E27FC236}">
                <a16:creationId xmlns:a16="http://schemas.microsoft.com/office/drawing/2014/main" id="{1FA04478-D1B4-4B93-9EA3-54426B570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0626" y="4448351"/>
            <a:ext cx="259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不归零制（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0D32A97E-8B11-4D04-9D1A-DE6FCEBFE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721" y="3448351"/>
            <a:ext cx="3845021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不归零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调相制（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PM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FM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改进型调频制（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lang="en-US" altLang="zh-CN" sz="2800" b="1" baseline="30000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8" name="AutoShape 13">
            <a:extLst>
              <a:ext uri="{FF2B5EF4-FFF2-40B4-BE49-F238E27FC236}">
                <a16:creationId xmlns:a16="http://schemas.microsoft.com/office/drawing/2014/main" id="{254B15D0-1906-48C0-99B5-9EFAC8645133}"/>
              </a:ext>
            </a:extLst>
          </p:cNvPr>
          <p:cNvSpPr>
            <a:spLocks/>
          </p:cNvSpPr>
          <p:nvPr/>
        </p:nvSpPr>
        <p:spPr bwMode="auto">
          <a:xfrm>
            <a:off x="4863273" y="3596625"/>
            <a:ext cx="167448" cy="2151921"/>
          </a:xfrm>
          <a:prstGeom prst="leftBrace">
            <a:avLst>
              <a:gd name="adj1" fmla="val 45808"/>
              <a:gd name="adj2" fmla="val 50000"/>
            </a:avLst>
          </a:prstGeom>
          <a:noFill/>
          <a:ln w="38100">
            <a:solidFill>
              <a:srgbClr val="080808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spcBef>
                <a:spcPct val="20000"/>
              </a:spcBef>
            </a:pPr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355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  <p:bldP spid="42" grpId="0"/>
      <p:bldP spid="43" grpId="0"/>
      <p:bldP spid="44" grpId="0" animBg="1"/>
      <p:bldP spid="45" grpId="0"/>
      <p:bldP spid="46" grpId="0" build="p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851902"/>
            <a:ext cx="8849099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、不归零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制（</a:t>
            </a: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）写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读规律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写入：电流见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则翻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时，写入电流维持原方向不变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(-I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写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时，写入电流方向翻转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-I→+I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，或由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+I→-I)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读出：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，无读出信号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b.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读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，有读出信号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684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Picture 3">
            <a:extLst>
              <a:ext uri="{FF2B5EF4-FFF2-40B4-BE49-F238E27FC236}">
                <a16:creationId xmlns:a16="http://schemas.microsoft.com/office/drawing/2014/main" id="{9802AC37-A913-481E-BD33-FDAE91F74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7" y="1679403"/>
            <a:ext cx="8645525" cy="4498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6AD4CDF0-F985-4E30-8140-2329A2801E64}"/>
              </a:ext>
            </a:extLst>
          </p:cNvPr>
          <p:cNvSpPr txBox="1"/>
          <p:nvPr/>
        </p:nvSpPr>
        <p:spPr>
          <a:xfrm>
            <a:off x="138147" y="726083"/>
            <a:ext cx="8849099" cy="82484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7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）例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001101</a:t>
            </a:r>
          </a:p>
        </p:txBody>
      </p:sp>
    </p:spTree>
    <p:extLst>
      <p:ext uri="{BB962C8B-B14F-4D97-AF65-F5344CB8AC3E}">
        <p14:creationId xmlns:p14="http://schemas.microsoft.com/office/powerpoint/2010/main" val="34447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二、磁记录编码方式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8A44-0568-4E76-891D-A0F6E12D803B}" type="datetime1">
              <a:rPr lang="zh-CN" altLang="en-US" smtClean="0"/>
              <a:t>2024/11/12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第五章 存储器子系统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8147" y="914341"/>
            <a:ext cx="8849099" cy="39703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）特点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制产生的转变区数较少，可以提高记录密度，但读一连串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时，由于没有转变区存在而没有读出信号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，需要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外加同步信号来辨识各位单元，称为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外同步方式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即，</a:t>
            </a:r>
            <a:r>
              <a:rPr lang="en-US" altLang="zh-CN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NRZ1</a:t>
            </a:r>
            <a:r>
              <a:rPr lang="zh-CN" altLang="en-US" sz="2800" b="1" dirty="0">
                <a:solidFill>
                  <a:schemeClr val="accent6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制没有自同步能力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）适用范围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：早期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低速磁带机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76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15439</TotalTime>
  <Words>2137</Words>
  <Application>Microsoft Office PowerPoint</Application>
  <PresentationFormat>全屏显示(4:3)</PresentationFormat>
  <Paragraphs>429</Paragraphs>
  <Slides>36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等线</vt:lpstr>
      <vt:lpstr>等线 Light</vt:lpstr>
      <vt:lpstr>华文隶书</vt:lpstr>
      <vt:lpstr>华文行楷</vt:lpstr>
      <vt:lpstr>楷体</vt:lpstr>
      <vt:lpstr>隶书</vt:lpstr>
      <vt:lpstr>微软雅黑</vt:lpstr>
      <vt:lpstr>Arial</vt:lpstr>
      <vt:lpstr>Calibri</vt:lpstr>
      <vt:lpstr>Calibri Light</vt:lpstr>
      <vt:lpstr>Symbol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qiaoqin li</cp:lastModifiedBy>
  <cp:revision>1636</cp:revision>
  <dcterms:created xsi:type="dcterms:W3CDTF">2018-07-22T02:36:00Z</dcterms:created>
  <dcterms:modified xsi:type="dcterms:W3CDTF">2024-11-12T13:08:29Z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