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3"/>
  </p:sldMasterIdLst>
  <p:notesMasterIdLst>
    <p:notesMasterId r:id="rId5"/>
  </p:notesMasterIdLst>
  <p:handoutMasterIdLst>
    <p:handoutMasterId r:id="rId83"/>
  </p:handoutMasterIdLst>
  <p:sldIdLst>
    <p:sldId id="568" r:id="rId4"/>
    <p:sldId id="572" r:id="rId6"/>
    <p:sldId id="573" r:id="rId7"/>
    <p:sldId id="883" r:id="rId8"/>
    <p:sldId id="884" r:id="rId9"/>
    <p:sldId id="887" r:id="rId10"/>
    <p:sldId id="893" r:id="rId11"/>
    <p:sldId id="894" r:id="rId12"/>
    <p:sldId id="895" r:id="rId13"/>
    <p:sldId id="896" r:id="rId14"/>
    <p:sldId id="886" r:id="rId15"/>
    <p:sldId id="888" r:id="rId16"/>
    <p:sldId id="889" r:id="rId17"/>
    <p:sldId id="890" r:id="rId18"/>
    <p:sldId id="891" r:id="rId19"/>
    <p:sldId id="892" r:id="rId20"/>
    <p:sldId id="897" r:id="rId21"/>
    <p:sldId id="899" r:id="rId22"/>
    <p:sldId id="900" r:id="rId23"/>
    <p:sldId id="901" r:id="rId24"/>
    <p:sldId id="902" r:id="rId25"/>
    <p:sldId id="903" r:id="rId26"/>
    <p:sldId id="910" r:id="rId27"/>
    <p:sldId id="911" r:id="rId28"/>
    <p:sldId id="914" r:id="rId29"/>
    <p:sldId id="913" r:id="rId30"/>
    <p:sldId id="915" r:id="rId31"/>
    <p:sldId id="912" r:id="rId32"/>
    <p:sldId id="916" r:id="rId33"/>
    <p:sldId id="917" r:id="rId34"/>
    <p:sldId id="918" r:id="rId35"/>
    <p:sldId id="919" r:id="rId36"/>
    <p:sldId id="920" r:id="rId37"/>
    <p:sldId id="921" r:id="rId38"/>
    <p:sldId id="922" r:id="rId39"/>
    <p:sldId id="923" r:id="rId40"/>
    <p:sldId id="925" r:id="rId41"/>
    <p:sldId id="926" r:id="rId42"/>
    <p:sldId id="927" r:id="rId43"/>
    <p:sldId id="928" r:id="rId44"/>
    <p:sldId id="929" r:id="rId45"/>
    <p:sldId id="930" r:id="rId46"/>
    <p:sldId id="931" r:id="rId47"/>
    <p:sldId id="932" r:id="rId48"/>
    <p:sldId id="934" r:id="rId49"/>
    <p:sldId id="935" r:id="rId50"/>
    <p:sldId id="936" r:id="rId51"/>
    <p:sldId id="938" r:id="rId52"/>
    <p:sldId id="939" r:id="rId53"/>
    <p:sldId id="940" r:id="rId54"/>
    <p:sldId id="941" r:id="rId55"/>
    <p:sldId id="942" r:id="rId56"/>
    <p:sldId id="943" r:id="rId57"/>
    <p:sldId id="944" r:id="rId58"/>
    <p:sldId id="945" r:id="rId59"/>
    <p:sldId id="946" r:id="rId60"/>
    <p:sldId id="947" r:id="rId61"/>
    <p:sldId id="949" r:id="rId62"/>
    <p:sldId id="948" r:id="rId63"/>
    <p:sldId id="950" r:id="rId64"/>
    <p:sldId id="951" r:id="rId65"/>
    <p:sldId id="952" r:id="rId66"/>
    <p:sldId id="953" r:id="rId67"/>
    <p:sldId id="954" r:id="rId68"/>
    <p:sldId id="955" r:id="rId69"/>
    <p:sldId id="956" r:id="rId70"/>
    <p:sldId id="957" r:id="rId71"/>
    <p:sldId id="958" r:id="rId72"/>
    <p:sldId id="959" r:id="rId73"/>
    <p:sldId id="960" r:id="rId74"/>
    <p:sldId id="961" r:id="rId75"/>
    <p:sldId id="962" r:id="rId76"/>
    <p:sldId id="964" r:id="rId77"/>
    <p:sldId id="965" r:id="rId78"/>
    <p:sldId id="966" r:id="rId79"/>
    <p:sldId id="967" r:id="rId80"/>
    <p:sldId id="968" r:id="rId81"/>
    <p:sldId id="969" r:id="rId82"/>
  </p:sldIdLst>
  <p:sldSz cx="9144000" cy="6858000" type="screen4x3"/>
  <p:notesSz cx="6858000" cy="9144000"/>
  <p:custDataLst>
    <p:tags r:id="rId8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FF"/>
    <a:srgbClr val="FFFFCC"/>
    <a:srgbClr val="FFFFFF"/>
    <a:srgbClr val="EFEFFF"/>
    <a:srgbClr val="0066FF"/>
    <a:srgbClr val="FF9900"/>
    <a:srgbClr val="C021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0541"/>
  </p:normalViewPr>
  <p:slideViewPr>
    <p:cSldViewPr showGuides="1">
      <p:cViewPr>
        <p:scale>
          <a:sx n="66" d="100"/>
          <a:sy n="66" d="100"/>
        </p:scale>
        <p:origin x="-2934" y="-648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66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8" Type="http://schemas.openxmlformats.org/officeDocument/2006/relationships/tags" Target="tags/tag216.xml"/><Relationship Id="rId87" Type="http://schemas.openxmlformats.org/officeDocument/2006/relationships/commentAuthors" Target="commentAuthors.xml"/><Relationship Id="rId86" Type="http://schemas.openxmlformats.org/officeDocument/2006/relationships/tableStyles" Target="tableStyles.xml"/><Relationship Id="rId85" Type="http://schemas.openxmlformats.org/officeDocument/2006/relationships/viewProps" Target="viewProps.xml"/><Relationship Id="rId84" Type="http://schemas.openxmlformats.org/officeDocument/2006/relationships/presProps" Target="presProps.xml"/><Relationship Id="rId83" Type="http://schemas.openxmlformats.org/officeDocument/2006/relationships/handoutMaster" Target="handoutMasters/handoutMaster1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80" Type="http://schemas.openxmlformats.org/officeDocument/2006/relationships/slide" Target="slides/slide76.xml"/><Relationship Id="rId8" Type="http://schemas.openxmlformats.org/officeDocument/2006/relationships/slide" Target="slides/slide4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7" Type="http://schemas.openxmlformats.org/officeDocument/2006/relationships/slide" Target="slides/slide3.xml"/><Relationship Id="rId69" Type="http://schemas.openxmlformats.org/officeDocument/2006/relationships/slide" Target="slides/slide65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0" Type="http://schemas.openxmlformats.org/officeDocument/2006/relationships/slide" Target="slides/slide56.xml"/><Relationship Id="rId6" Type="http://schemas.openxmlformats.org/officeDocument/2006/relationships/slide" Target="slides/slide2.xml"/><Relationship Id="rId59" Type="http://schemas.openxmlformats.org/officeDocument/2006/relationships/slide" Target="slides/slide55.xml"/><Relationship Id="rId58" Type="http://schemas.openxmlformats.org/officeDocument/2006/relationships/slide" Target="slides/slide54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5060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68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6084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先作几分钟教师介绍，本章主要是</a:t>
            </a:r>
            <a:r>
              <a:rPr lang="en-US" altLang="zh-CN" dirty="0"/>
              <a:t>2</a:t>
            </a:r>
            <a:r>
              <a:rPr lang="zh-CN" altLang="en-US" dirty="0"/>
              <a:t>个课时，第</a:t>
            </a:r>
            <a:r>
              <a:rPr lang="en-US" altLang="zh-CN" dirty="0"/>
              <a:t>1</a:t>
            </a:r>
            <a:r>
              <a:rPr lang="zh-CN" altLang="en-US" dirty="0"/>
              <a:t>节课主要是讲到图形学的发展，第</a:t>
            </a:r>
            <a:r>
              <a:rPr lang="en-US" altLang="zh-CN" dirty="0"/>
              <a:t>2</a:t>
            </a:r>
            <a:r>
              <a:rPr lang="zh-CN" altLang="en-US" dirty="0"/>
              <a:t>节课就是通过图形学应用以直观图片展示让学生产生兴趣，然后留一定时间与学生交流。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710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图是上个例子中点的结果，用图表示可以让学生了解刚才题目的结果情况。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先提出问题，看大家对计算机图形学的认识。必要时可以和学生交流，讨论与</a:t>
            </a:r>
            <a:r>
              <a:rPr lang="en-US" altLang="zh-CN" dirty="0"/>
              <a:t>3Dmax</a:t>
            </a:r>
            <a:r>
              <a:rPr lang="zh-CN" altLang="en-US" dirty="0"/>
              <a:t>等的关系。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先提出问题，看大家对计算机图形学的认识。必要时可以和学生交流，讨论与</a:t>
            </a:r>
            <a:r>
              <a:rPr lang="en-US" altLang="zh-CN" dirty="0"/>
              <a:t>3Dmax</a:t>
            </a:r>
            <a:r>
              <a:rPr lang="zh-CN" altLang="en-US" dirty="0"/>
              <a:t>等的关系。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先提出问题，看大家对计算机图形学的认识。必要时可以和学生交流，讨论与</a:t>
            </a:r>
            <a:r>
              <a:rPr lang="en-US" altLang="zh-CN" dirty="0"/>
              <a:t>3Dmax</a:t>
            </a:r>
            <a:r>
              <a:rPr lang="zh-CN" altLang="en-US" dirty="0"/>
              <a:t>等的关系。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先提出问题，看大家对计算机图形学的认识。必要时可以和学生交流，讨论与</a:t>
            </a:r>
            <a:r>
              <a:rPr lang="en-US" altLang="zh-CN" dirty="0"/>
              <a:t>3Dmax</a:t>
            </a:r>
            <a:r>
              <a:rPr lang="zh-CN" altLang="en-US" dirty="0"/>
              <a:t>等的关系。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先提出问题，看大家对计算机图形学的认识。必要时可以和学生交流，讨论与</a:t>
            </a:r>
            <a:r>
              <a:rPr lang="en-US" altLang="zh-CN" dirty="0"/>
              <a:t>3Dmax</a:t>
            </a:r>
            <a:r>
              <a:rPr lang="zh-CN" altLang="en-US" dirty="0"/>
              <a:t>等的关系。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先提出问题，看大家对计算机图形学的认识。必要时可以和学生交流，讨论与</a:t>
            </a:r>
            <a:r>
              <a:rPr lang="en-US" altLang="zh-CN" dirty="0"/>
              <a:t>3Dmax</a:t>
            </a:r>
            <a:r>
              <a:rPr lang="zh-CN" altLang="en-US" dirty="0"/>
              <a:t>等的关系。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先提出问题，看大家对计算机图形学的认识。必要时可以和学生交流，讨论与</a:t>
            </a:r>
            <a:r>
              <a:rPr lang="en-US" altLang="zh-CN" dirty="0"/>
              <a:t>3Dmax</a:t>
            </a:r>
            <a:r>
              <a:rPr lang="zh-CN" altLang="en-US" dirty="0"/>
              <a:t>等的关系。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先提出问题，看大家对计算机图形学的认识。必要时可以和学生交流，讨论与</a:t>
            </a:r>
            <a:r>
              <a:rPr lang="en-US" altLang="zh-CN" dirty="0"/>
              <a:t>3Dmax</a:t>
            </a:r>
            <a:r>
              <a:rPr lang="zh-CN" altLang="en-US" dirty="0"/>
              <a:t>等的关系。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先提出问题，看大家对计算机图形学的认识。必要时可以和学生交流，讨论与</a:t>
            </a:r>
            <a:r>
              <a:rPr lang="en-US" altLang="zh-CN" dirty="0"/>
              <a:t>3Dmax</a:t>
            </a:r>
            <a:r>
              <a:rPr lang="zh-CN" altLang="en-US" dirty="0"/>
              <a:t>等的关系。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第一章内容是让学生对计算机图形学的整体认识，内容涉及计算机图形硬件、软件系统。另一方面，这章的内容还将从各个应用领域对计算机图形的发展进行阐述，让学生对计算机图形产生直观影响，加大学生学习的动力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08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089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圆的对称性可以充分利用在提高算法效率上。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8397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39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运用对称性之后，整个圆的产生只需要计算</a:t>
            </a:r>
            <a:r>
              <a:rPr lang="en-US" altLang="zh-CN" dirty="0"/>
              <a:t>1/4</a:t>
            </a:r>
            <a:r>
              <a:rPr lang="zh-CN" altLang="en-US" dirty="0"/>
              <a:t>的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先提出问题，看大家对计算机图形学的认识。必要时可以和学生交流，讨论与</a:t>
            </a:r>
            <a:r>
              <a:rPr lang="en-US" altLang="zh-CN" dirty="0"/>
              <a:t>3Dmax</a:t>
            </a:r>
            <a:r>
              <a:rPr lang="zh-CN" altLang="en-US" dirty="0"/>
              <a:t>等的关系。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523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523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2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9728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728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根据以</a:t>
            </a:r>
            <a:r>
              <a:rPr lang="en-US" altLang="zh-CN" dirty="0"/>
              <a:t>y</a:t>
            </a:r>
            <a:r>
              <a:rPr lang="zh-CN" altLang="en-US" dirty="0"/>
              <a:t>＝</a:t>
            </a:r>
            <a:r>
              <a:rPr lang="en-US" altLang="zh-CN" dirty="0"/>
              <a:t>x</a:t>
            </a:r>
            <a:r>
              <a:rPr lang="zh-CN" altLang="en-US" dirty="0"/>
              <a:t>对称，所以可以只计算</a:t>
            </a:r>
            <a:r>
              <a:rPr lang="en-US" altLang="zh-CN" dirty="0"/>
              <a:t>1/8</a:t>
            </a:r>
            <a:r>
              <a:rPr lang="zh-CN" altLang="en-US" dirty="0"/>
              <a:t>的弧形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8227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227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最后总结回忆该章内容，让学生把重点在大脑里回忆一下，然后可以在黑板上把整个章节的内容写一遍。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8227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227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最后总结回忆该章内容，让学生把重点在大脑里回忆一下，然后可以在黑板上把整个章节的内容写一遍。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8227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227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最后总结回忆该章内容，让学生把重点在大脑里回忆一下，然后可以在黑板上把整个章节的内容写一遍。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8227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227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最后总结回忆该章内容，让学生把重点在大脑里回忆一下，然后可以在黑板上把整个章节的内容写一遍。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8227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8227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最后总结回忆该章内容，让学生把重点在大脑里回忆一下，然后可以在黑板上把整个章节的内容写一遍。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先提出问题，看大家对计算机图形学的认识。必要时可以和学生交流，讨论与</a:t>
            </a:r>
            <a:r>
              <a:rPr lang="en-US" altLang="zh-CN" dirty="0"/>
              <a:t>3Dmax</a:t>
            </a:r>
            <a:r>
              <a:rPr lang="zh-CN" altLang="en-US" dirty="0"/>
              <a:t>等的关系。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64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46434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46435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latin typeface="SimSun" panose="02010600030101010101" pitchFamily="2" charset="-122"/>
              </a:rPr>
              <a:t>内外测试的两种方法，首先让学生了解内外测试的目标，然后让学生了解如何实现内外测试。</a:t>
            </a:r>
            <a:endParaRPr lang="zh-CN" altLang="zh-CN" dirty="0">
              <a:latin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4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48482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48483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>
                <a:latin typeface="SimSun" panose="02010600030101010101" pitchFamily="2" charset="-122"/>
              </a:rPr>
              <a:t>原理比较简单，主要是多讲几个例子。</a:t>
            </a:r>
            <a:endParaRPr lang="zh-CN" altLang="zh-CN" dirty="0">
              <a:latin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505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05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>
              <a:latin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25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5257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257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>
              <a:latin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54626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54627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dirty="0">
                <a:latin typeface="SimSun" panose="02010600030101010101" pitchFamily="2" charset="-122"/>
              </a:rPr>
              <a:t>GDI32.dll </a:t>
            </a:r>
            <a:r>
              <a:rPr lang="zh-CN" altLang="en-US" dirty="0">
                <a:latin typeface="SimSun" panose="02010600030101010101" pitchFamily="2" charset="-122"/>
              </a:rPr>
              <a:t>中</a:t>
            </a:r>
            <a:r>
              <a:rPr lang="en-US" altLang="zh-CN" dirty="0">
                <a:latin typeface="SimSun" panose="02010600030101010101" pitchFamily="2" charset="-122"/>
              </a:rPr>
              <a:t>setPolyFillMode()</a:t>
            </a:r>
            <a:r>
              <a:rPr lang="zh-CN" altLang="en-US" dirty="0">
                <a:latin typeface="SimSun" panose="02010600030101010101" pitchFamily="2" charset="-122"/>
              </a:rPr>
              <a:t>函数的两种方式：</a:t>
            </a:r>
            <a:r>
              <a:rPr lang="en-US" altLang="zh-CN" dirty="0">
                <a:latin typeface="SimSun" panose="02010600030101010101" pitchFamily="2" charset="-122"/>
              </a:rPr>
              <a:t>ALTERNATE(odd-even) &amp;  WINDING</a:t>
            </a:r>
            <a:endParaRPr lang="en-US" altLang="zh-CN" dirty="0">
              <a:latin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5872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587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>
              <a:latin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46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1469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46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latin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673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1673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673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latin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083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2083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083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878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1878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1878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>
              <a:latin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先提出问题，看大家对计算机图形学的认识。必要时可以和学生交流，讨论与</a:t>
            </a:r>
            <a:r>
              <a:rPr lang="en-US" altLang="zh-CN" dirty="0"/>
              <a:t>3Dmax</a:t>
            </a:r>
            <a:r>
              <a:rPr lang="zh-CN" altLang="en-US" dirty="0"/>
              <a:t>等的关系。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2288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288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492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2493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493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2697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2697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29026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29027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3107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3107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33122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33123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sz="1000" dirty="0">
                <a:latin typeface="SimSun" panose="02010600030101010101" pitchFamily="2" charset="-122"/>
              </a:rPr>
              <a:t>算法输入参数为：顶点数以及顶点坐标</a:t>
            </a:r>
            <a:endParaRPr lang="zh-CN" altLang="en-US" sz="1000" dirty="0">
              <a:latin typeface="SimSun" panose="02010600030101010101" pitchFamily="2" charset="-122"/>
            </a:endParaRPr>
          </a:p>
          <a:p>
            <a:pPr lvl="0" eaLnBrk="1" hangingPunct="1"/>
            <a:endParaRPr lang="zh-CN" altLang="en-US" sz="1000" dirty="0">
              <a:latin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35170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35171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sz="1000" dirty="0">
                <a:latin typeface="SimSun" panose="02010600030101010101" pitchFamily="2" charset="-122"/>
              </a:rPr>
              <a:t>Sorted edge table construction procedure:</a:t>
            </a:r>
            <a:endParaRPr lang="en-US" altLang="zh-CN" sz="1000" dirty="0">
              <a:latin typeface="SimSun" panose="02010600030101010101" pitchFamily="2" charset="-122"/>
            </a:endParaRPr>
          </a:p>
          <a:p>
            <a:pPr lvl="0" eaLnBrk="1" hangingPunct="1"/>
            <a:r>
              <a:rPr lang="zh-CN" altLang="en-US" sz="1000" dirty="0">
                <a:latin typeface="SimSun" panose="02010600030101010101" pitchFamily="2" charset="-122"/>
              </a:rPr>
              <a:t>按顶点输入顺序依次形成边，存储到每条边最小</a:t>
            </a:r>
            <a:r>
              <a:rPr lang="en-US" altLang="zh-CN" sz="1000" dirty="0">
                <a:latin typeface="SimSun" panose="02010600030101010101" pitchFamily="2" charset="-122"/>
              </a:rPr>
              <a:t>Y</a:t>
            </a:r>
            <a:r>
              <a:rPr lang="zh-CN" altLang="en-US" sz="1000" dirty="0">
                <a:latin typeface="SimSun" panose="02010600030101010101" pitchFamily="2" charset="-122"/>
              </a:rPr>
              <a:t>值所对应的扫描线位置；</a:t>
            </a:r>
            <a:endParaRPr lang="zh-CN" altLang="en-US" sz="1000" dirty="0">
              <a:latin typeface="SimSun" panose="02010600030101010101" pitchFamily="2" charset="-122"/>
            </a:endParaRPr>
          </a:p>
          <a:p>
            <a:pPr lvl="0" eaLnBrk="1" hangingPunct="1"/>
            <a:r>
              <a:rPr lang="zh-CN" altLang="en-US" sz="1000" dirty="0">
                <a:latin typeface="SimSun" panose="02010600030101010101" pitchFamily="2" charset="-122"/>
              </a:rPr>
              <a:t>相同最小</a:t>
            </a:r>
            <a:r>
              <a:rPr lang="en-US" altLang="zh-CN" sz="1000" dirty="0">
                <a:latin typeface="SimSun" panose="02010600030101010101" pitchFamily="2" charset="-122"/>
              </a:rPr>
              <a:t>y</a:t>
            </a:r>
            <a:r>
              <a:rPr lang="zh-CN" altLang="en-US" sz="1000" dirty="0">
                <a:latin typeface="SimSun" panose="02010600030101010101" pitchFamily="2" charset="-122"/>
              </a:rPr>
              <a:t>值的边按较低顶点</a:t>
            </a:r>
            <a:r>
              <a:rPr lang="en-US" altLang="zh-CN" sz="1000" dirty="0">
                <a:latin typeface="SimSun" panose="02010600030101010101" pitchFamily="2" charset="-122"/>
              </a:rPr>
              <a:t>x</a:t>
            </a:r>
            <a:r>
              <a:rPr lang="zh-CN" altLang="en-US" sz="1000" dirty="0">
                <a:latin typeface="SimSun" panose="02010600030101010101" pitchFamily="2" charset="-122"/>
              </a:rPr>
              <a:t>值升序排列</a:t>
            </a:r>
            <a:endParaRPr lang="zh-CN" altLang="en-US" sz="1000" dirty="0">
              <a:latin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37218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37219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en-US" altLang="zh-CN" sz="1000" dirty="0">
                <a:latin typeface="SimSun" panose="02010600030101010101" pitchFamily="2" charset="-122"/>
              </a:rPr>
              <a:t>Sorted edge table construction procedure:</a:t>
            </a:r>
            <a:endParaRPr lang="en-US" altLang="zh-CN" sz="1000" dirty="0">
              <a:latin typeface="SimSun" panose="02010600030101010101" pitchFamily="2" charset="-122"/>
            </a:endParaRPr>
          </a:p>
          <a:p>
            <a:pPr lvl="0" eaLnBrk="1" hangingPunct="1"/>
            <a:r>
              <a:rPr lang="zh-CN" altLang="en-US" sz="1000" dirty="0">
                <a:latin typeface="SimSun" panose="02010600030101010101" pitchFamily="2" charset="-122"/>
              </a:rPr>
              <a:t>按顶点输入顺序依次形成边，存储到每条边最小</a:t>
            </a:r>
            <a:r>
              <a:rPr lang="en-US" altLang="zh-CN" sz="1000" dirty="0">
                <a:latin typeface="SimSun" panose="02010600030101010101" pitchFamily="2" charset="-122"/>
              </a:rPr>
              <a:t>Y</a:t>
            </a:r>
            <a:r>
              <a:rPr lang="zh-CN" altLang="en-US" sz="1000" dirty="0">
                <a:latin typeface="SimSun" panose="02010600030101010101" pitchFamily="2" charset="-122"/>
              </a:rPr>
              <a:t>值所对应的扫描线位置；</a:t>
            </a:r>
            <a:endParaRPr lang="zh-CN" altLang="en-US" sz="1000" dirty="0">
              <a:latin typeface="SimSun" panose="02010600030101010101" pitchFamily="2" charset="-122"/>
            </a:endParaRPr>
          </a:p>
          <a:p>
            <a:pPr lvl="0" eaLnBrk="1" hangingPunct="1"/>
            <a:r>
              <a:rPr lang="zh-CN" altLang="en-US" sz="1000" dirty="0">
                <a:latin typeface="SimSun" panose="02010600030101010101" pitchFamily="2" charset="-122"/>
              </a:rPr>
              <a:t>相同最小</a:t>
            </a:r>
            <a:r>
              <a:rPr lang="en-US" altLang="zh-CN" sz="1000" dirty="0">
                <a:latin typeface="SimSun" panose="02010600030101010101" pitchFamily="2" charset="-122"/>
              </a:rPr>
              <a:t>y</a:t>
            </a:r>
            <a:r>
              <a:rPr lang="zh-CN" altLang="en-US" sz="1000" dirty="0">
                <a:latin typeface="SimSun" panose="02010600030101010101" pitchFamily="2" charset="-122"/>
              </a:rPr>
              <a:t>值的边按较低顶点</a:t>
            </a:r>
            <a:r>
              <a:rPr lang="en-US" altLang="zh-CN" sz="1000" dirty="0">
                <a:latin typeface="SimSun" panose="02010600030101010101" pitchFamily="2" charset="-122"/>
              </a:rPr>
              <a:t>x</a:t>
            </a:r>
            <a:r>
              <a:rPr lang="zh-CN" altLang="en-US" sz="1000" dirty="0">
                <a:latin typeface="SimSun" panose="02010600030101010101" pitchFamily="2" charset="-122"/>
              </a:rPr>
              <a:t>值升序排列</a:t>
            </a:r>
            <a:endParaRPr lang="zh-CN" altLang="en-US" sz="1000" dirty="0">
              <a:latin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926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39266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39267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sz="1000" dirty="0">
              <a:latin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41314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41315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sz="1000" dirty="0">
                <a:latin typeface="SimSun" panose="02010600030101010101" pitchFamily="2" charset="-122"/>
              </a:rPr>
              <a:t>把与当前扫描线相交的边称为活化边，并把它们按与扫描线交点</a:t>
            </a:r>
            <a:r>
              <a:rPr lang="en-US" altLang="zh-CN" sz="1000" dirty="0">
                <a:latin typeface="SimSun" panose="02010600030101010101" pitchFamily="2" charset="-122"/>
              </a:rPr>
              <a:t>x</a:t>
            </a:r>
            <a:r>
              <a:rPr lang="zh-CN" altLang="en-US" sz="1000" dirty="0">
                <a:latin typeface="SimSun" panose="02010600030101010101" pitchFamily="2" charset="-122"/>
              </a:rPr>
              <a:t>坐标递增的顺序存放在一个链表中,形成活化边表。</a:t>
            </a:r>
            <a:endParaRPr lang="zh-CN" altLang="en-US" sz="1000" dirty="0">
              <a:latin typeface="SimSun" panose="02010600030101010101" pitchFamily="2" charset="-122"/>
            </a:endParaRPr>
          </a:p>
          <a:p>
            <a:pPr lvl="0" eaLnBrk="1" hangingPunct="1"/>
            <a:r>
              <a:rPr lang="zh-CN" altLang="en-US" sz="1000" dirty="0">
                <a:latin typeface="SimSun" panose="02010600030101010101" pitchFamily="2" charset="-122"/>
              </a:rPr>
              <a:t>活化边表的操作包括插入边、删除边，更新边信息。</a:t>
            </a:r>
            <a:endParaRPr lang="zh-CN" altLang="zh-CN" sz="1000" dirty="0">
              <a:latin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先提出问题，看大家对计算机图形学的认识。必要时可以和学生交流，讨论与</a:t>
            </a:r>
            <a:r>
              <a:rPr lang="en-US" altLang="zh-CN" dirty="0"/>
              <a:t>3Dmax</a:t>
            </a:r>
            <a:r>
              <a:rPr lang="zh-CN" altLang="en-US" dirty="0"/>
              <a:t>等的关系。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43362" name="Rectangle 2"/>
          <p:cNvSpPr>
            <a:spLocks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143363" name="Rectangle 3"/>
          <p:cNvSpPr/>
          <p:nvPr>
            <p:ph type="body"/>
          </p:nvPr>
        </p:nvSpPr>
        <p:spPr>
          <a:solidFill>
            <a:srgbClr val="FFFFFF"/>
          </a:solidFill>
          <a:ln>
            <a:solidFill>
              <a:srgbClr val="000000"/>
            </a:solidFill>
            <a:miter/>
          </a:ln>
        </p:spPr>
        <p:txBody>
          <a:bodyPr wrap="square" lIns="91440" tIns="45720" rIns="91440" bIns="45720" anchor="t" anchorCtr="0"/>
          <a:p>
            <a:pPr lvl="0" eaLnBrk="1" hangingPunct="1"/>
            <a:r>
              <a:rPr lang="zh-CN" altLang="en-US" sz="1000" dirty="0">
                <a:latin typeface="SimSun" panose="02010600030101010101" pitchFamily="2" charset="-122"/>
              </a:rPr>
              <a:t>把与当前扫描线相交的边称为活化边，并把它们按与扫描线交点</a:t>
            </a:r>
            <a:r>
              <a:rPr lang="en-US" altLang="zh-CN" sz="1000" dirty="0">
                <a:latin typeface="SimSun" panose="02010600030101010101" pitchFamily="2" charset="-122"/>
              </a:rPr>
              <a:t>x</a:t>
            </a:r>
            <a:r>
              <a:rPr lang="zh-CN" altLang="en-US" sz="1000" dirty="0">
                <a:latin typeface="SimSun" panose="02010600030101010101" pitchFamily="2" charset="-122"/>
              </a:rPr>
              <a:t>坐标递增的顺序存放在一个链表中,形成活化边表。</a:t>
            </a:r>
            <a:endParaRPr lang="zh-CN" altLang="en-US" sz="1000" dirty="0">
              <a:latin typeface="SimSun" panose="02010600030101010101" pitchFamily="2" charset="-122"/>
            </a:endParaRPr>
          </a:p>
          <a:p>
            <a:pPr lvl="0" eaLnBrk="1" hangingPunct="1"/>
            <a:r>
              <a:rPr lang="zh-CN" altLang="en-US" sz="1000" dirty="0">
                <a:latin typeface="SimSun" panose="02010600030101010101" pitchFamily="2" charset="-122"/>
              </a:rPr>
              <a:t>活化边表的操作包括插入边、删除边，更新边信息。</a:t>
            </a:r>
            <a:endParaRPr lang="zh-CN" altLang="zh-CN" sz="1000" dirty="0">
              <a:latin typeface="SimSun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先提出问题，看大家对计算机图形学的认识。必要时可以和学生交流，讨论与</a:t>
            </a:r>
            <a:r>
              <a:rPr lang="en-US" altLang="zh-CN" dirty="0"/>
              <a:t>3Dmax</a:t>
            </a:r>
            <a:r>
              <a:rPr lang="zh-CN" altLang="en-US" dirty="0"/>
              <a:t>等的关系。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096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合起来的形式，这样就可以编程来实现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301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301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上面的算法过程已经讲述完了，现在以一个例子来同学生一起完成。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latin typeface="Times New Roman" panose="02020603050405020304" pitchFamily="18" charset="0"/>
              </a:rPr>
            </a:fld>
            <a:endParaRPr lang="zh-CN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4505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r>
              <a:rPr lang="zh-CN" altLang="en-US" dirty="0"/>
              <a:t>该题目完成以上述的表格形式表示出来。</a:t>
            </a:r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3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image" Target="../media/image4.png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33.xml"/><Relationship Id="rId8" Type="http://schemas.openxmlformats.org/officeDocument/2006/relationships/tags" Target="../tags/tag32.xml"/><Relationship Id="rId7" Type="http://schemas.openxmlformats.org/officeDocument/2006/relationships/tags" Target="../tags/tag31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4" Type="http://schemas.openxmlformats.org/officeDocument/2006/relationships/tags" Target="../tags/tag28.xml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46.xml"/><Relationship Id="rId6" Type="http://schemas.openxmlformats.org/officeDocument/2006/relationships/tags" Target="../tags/tag45.xml"/><Relationship Id="rId5" Type="http://schemas.openxmlformats.org/officeDocument/2006/relationships/tags" Target="../tags/tag44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6" Type="http://schemas.openxmlformats.org/officeDocument/2006/relationships/tags" Target="../tags/tag51.xml"/><Relationship Id="rId5" Type="http://schemas.openxmlformats.org/officeDocument/2006/relationships/tags" Target="../tags/tag50.xml"/><Relationship Id="rId4" Type="http://schemas.openxmlformats.org/officeDocument/2006/relationships/tags" Target="../tags/tag49.xml"/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7" Type="http://schemas.openxmlformats.org/officeDocument/2006/relationships/tags" Target="../tags/tag60.xml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image" Target="../media/image3.png"/><Relationship Id="rId2" Type="http://schemas.openxmlformats.org/officeDocument/2006/relationships/tags" Target="../tags/tag5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image" Target="../media/image5.jpeg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7" Type="http://schemas.openxmlformats.org/officeDocument/2006/relationships/tags" Target="../tags/tag105.xml"/><Relationship Id="rId6" Type="http://schemas.openxmlformats.org/officeDocument/2006/relationships/tags" Target="../tags/tag104.xml"/><Relationship Id="rId5" Type="http://schemas.openxmlformats.org/officeDocument/2006/relationships/tags" Target="../tags/tag103.xml"/><Relationship Id="rId4" Type="http://schemas.openxmlformats.org/officeDocument/2006/relationships/tags" Target="../tags/tag102.xml"/><Relationship Id="rId3" Type="http://schemas.openxmlformats.org/officeDocument/2006/relationships/tags" Target="../tags/tag101.xml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322563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76950"/>
            <a:ext cx="2289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76950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76950"/>
            <a:ext cx="2289175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algn="r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876300"/>
            <a:ext cx="2135187" cy="33655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876300"/>
            <a:ext cx="6256338" cy="33655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876300"/>
            <a:ext cx="85407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226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226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876300"/>
            <a:ext cx="85407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981200"/>
            <a:ext cx="8540750" cy="2260600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1625" y="876300"/>
            <a:ext cx="85407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4800" y="1981200"/>
            <a:ext cx="4194175" cy="1054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981200"/>
            <a:ext cx="4194175" cy="1054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304800" y="3187700"/>
            <a:ext cx="4194175" cy="1054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51375" y="3187700"/>
            <a:ext cx="4194175" cy="1054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876300"/>
            <a:ext cx="85407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22606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51375" y="1981200"/>
            <a:ext cx="4194175" cy="1054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51375" y="3187700"/>
            <a:ext cx="4194175" cy="10541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21201" y="3557403"/>
            <a:ext cx="4366931" cy="25954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628650" y="2108198"/>
            <a:ext cx="5829300" cy="708439"/>
          </a:xfrm>
        </p:spPr>
        <p:txBody>
          <a:bodyPr wrap="square" lIns="90000" tIns="46800" rIns="90000" bIns="46800" anchor="b">
            <a:normAutofit/>
          </a:bodyPr>
          <a:lstStyle>
            <a:lvl1pPr algn="l">
              <a:defRPr sz="2475">
                <a:solidFill>
                  <a:schemeClr val="accent6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5"/>
            </p:custDataLst>
          </p:nvPr>
        </p:nvSpPr>
        <p:spPr>
          <a:xfrm>
            <a:off x="628650" y="3071796"/>
            <a:ext cx="5829300" cy="570602"/>
          </a:xfrm>
        </p:spPr>
        <p:txBody>
          <a:bodyPr wrap="square" lIns="90000" tIns="46800" rIns="90000" bIns="46800">
            <a:normAutofit/>
          </a:bodyPr>
          <a:lstStyle>
            <a:lvl1pPr marL="0" indent="0" algn="l">
              <a:buNone/>
              <a:defRPr sz="1125">
                <a:solidFill>
                  <a:schemeClr val="accent6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5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89DFA5F8-3355-465E-A68C-099EA57D8F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644D3036-D038-4ABE-9F0E-69061AA00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8650" y="530820"/>
            <a:ext cx="7886700" cy="994172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28650" y="2369542"/>
            <a:ext cx="7886700" cy="3263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/>
          <p:cNvSpPr/>
          <p:nvPr>
            <p:custDataLst>
              <p:tags r:id="rId2"/>
            </p:custDataLst>
          </p:nvPr>
        </p:nvSpPr>
        <p:spPr>
          <a:xfrm>
            <a:off x="2682282" y="2439147"/>
            <a:ext cx="1403791" cy="1403791"/>
          </a:xfrm>
          <a:prstGeom prst="ellipse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8" name="椭圆 7"/>
          <p:cNvSpPr/>
          <p:nvPr>
            <p:custDataLst>
              <p:tags r:id="rId3"/>
            </p:custDataLst>
          </p:nvPr>
        </p:nvSpPr>
        <p:spPr>
          <a:xfrm>
            <a:off x="2736274" y="2493668"/>
            <a:ext cx="1295807" cy="1295807"/>
          </a:xfrm>
          <a:prstGeom prst="ellips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accent6"/>
              </a:solidFill>
            </a:endParaRPr>
          </a:p>
        </p:txBody>
      </p:sp>
      <p:sp>
        <p:nvSpPr>
          <p:cNvPr id="9" name="矩形 2"/>
          <p:cNvSpPr/>
          <p:nvPr>
            <p:custDataLst>
              <p:tags r:id="rId4"/>
            </p:custDataLst>
          </p:nvPr>
        </p:nvSpPr>
        <p:spPr>
          <a:xfrm>
            <a:off x="3728225" y="2479455"/>
            <a:ext cx="5415775" cy="1369242"/>
          </a:xfrm>
          <a:custGeom>
            <a:avLst/>
            <a:gdLst>
              <a:gd name="connsiteX0" fmla="*/ 0 w 6097587"/>
              <a:gd name="connsiteY0" fmla="*/ 0 h 1872208"/>
              <a:gd name="connsiteX1" fmla="*/ 6097587 w 6097587"/>
              <a:gd name="connsiteY1" fmla="*/ 0 h 1872208"/>
              <a:gd name="connsiteX2" fmla="*/ 6097587 w 6097587"/>
              <a:gd name="connsiteY2" fmla="*/ 1872208 h 1872208"/>
              <a:gd name="connsiteX3" fmla="*/ 0 w 6097587"/>
              <a:gd name="connsiteY3" fmla="*/ 1872208 h 1872208"/>
              <a:gd name="connsiteX4" fmla="*/ 0 w 6097587"/>
              <a:gd name="connsiteY4" fmla="*/ 0 h 1872208"/>
              <a:gd name="connsiteX0-1" fmla="*/ 617 w 6098204"/>
              <a:gd name="connsiteY0-2" fmla="*/ 0 h 1872208"/>
              <a:gd name="connsiteX1-3" fmla="*/ 6098204 w 6098204"/>
              <a:gd name="connsiteY1-4" fmla="*/ 0 h 1872208"/>
              <a:gd name="connsiteX2-5" fmla="*/ 6098204 w 6098204"/>
              <a:gd name="connsiteY2-6" fmla="*/ 1872208 h 1872208"/>
              <a:gd name="connsiteX3-7" fmla="*/ 617 w 6098204"/>
              <a:gd name="connsiteY3-8" fmla="*/ 1872208 h 1872208"/>
              <a:gd name="connsiteX4-9" fmla="*/ 0 w 6098204"/>
              <a:gd name="connsiteY4-10" fmla="*/ 922922 h 1872208"/>
              <a:gd name="connsiteX5" fmla="*/ 617 w 6098204"/>
              <a:gd name="connsiteY5" fmla="*/ 0 h 1872208"/>
              <a:gd name="connsiteX0-11" fmla="*/ 617 w 6098204"/>
              <a:gd name="connsiteY0-12" fmla="*/ 0 h 1872208"/>
              <a:gd name="connsiteX1-13" fmla="*/ 6098204 w 6098204"/>
              <a:gd name="connsiteY1-14" fmla="*/ 0 h 1872208"/>
              <a:gd name="connsiteX2-15" fmla="*/ 6098204 w 6098204"/>
              <a:gd name="connsiteY2-16" fmla="*/ 1872208 h 1872208"/>
              <a:gd name="connsiteX3-17" fmla="*/ 617 w 6098204"/>
              <a:gd name="connsiteY3-18" fmla="*/ 1872208 h 1872208"/>
              <a:gd name="connsiteX4-19" fmla="*/ 0 w 6098204"/>
              <a:gd name="connsiteY4-20" fmla="*/ 922922 h 1872208"/>
              <a:gd name="connsiteX5-21" fmla="*/ 617 w 6098204"/>
              <a:gd name="connsiteY5-22" fmla="*/ 0 h 1872208"/>
              <a:gd name="connsiteX0-23" fmla="*/ 1 w 6097588"/>
              <a:gd name="connsiteY0-24" fmla="*/ 0 h 1872208"/>
              <a:gd name="connsiteX1-25" fmla="*/ 6097588 w 6097588"/>
              <a:gd name="connsiteY1-26" fmla="*/ 0 h 1872208"/>
              <a:gd name="connsiteX2-27" fmla="*/ 6097588 w 6097588"/>
              <a:gd name="connsiteY2-28" fmla="*/ 1872208 h 1872208"/>
              <a:gd name="connsiteX3-29" fmla="*/ 1 w 6097588"/>
              <a:gd name="connsiteY3-30" fmla="*/ 1872208 h 1872208"/>
              <a:gd name="connsiteX4-31" fmla="*/ 665132 w 6097588"/>
              <a:gd name="connsiteY4-32" fmla="*/ 987090 h 1872208"/>
              <a:gd name="connsiteX5-33" fmla="*/ 1 w 6097588"/>
              <a:gd name="connsiteY5-34" fmla="*/ 0 h 1872208"/>
              <a:gd name="connsiteX0-35" fmla="*/ 0 w 6097587"/>
              <a:gd name="connsiteY0-36" fmla="*/ 0 h 1872208"/>
              <a:gd name="connsiteX1-37" fmla="*/ 6097587 w 6097587"/>
              <a:gd name="connsiteY1-38" fmla="*/ 0 h 1872208"/>
              <a:gd name="connsiteX2-39" fmla="*/ 6097587 w 6097587"/>
              <a:gd name="connsiteY2-40" fmla="*/ 1872208 h 1872208"/>
              <a:gd name="connsiteX3-41" fmla="*/ 0 w 6097587"/>
              <a:gd name="connsiteY3-42" fmla="*/ 1872208 h 1872208"/>
              <a:gd name="connsiteX4-43" fmla="*/ 665131 w 6097587"/>
              <a:gd name="connsiteY4-44" fmla="*/ 987090 h 1872208"/>
              <a:gd name="connsiteX5-45" fmla="*/ 0 w 6097587"/>
              <a:gd name="connsiteY5-46" fmla="*/ 0 h 1872208"/>
              <a:gd name="connsiteX0-47" fmla="*/ 0 w 6097587"/>
              <a:gd name="connsiteY0-48" fmla="*/ 0 h 1872208"/>
              <a:gd name="connsiteX1-49" fmla="*/ 6097587 w 6097587"/>
              <a:gd name="connsiteY1-50" fmla="*/ 0 h 1872208"/>
              <a:gd name="connsiteX2-51" fmla="*/ 6097587 w 6097587"/>
              <a:gd name="connsiteY2-52" fmla="*/ 1872208 h 1872208"/>
              <a:gd name="connsiteX3-53" fmla="*/ 0 w 6097587"/>
              <a:gd name="connsiteY3-54" fmla="*/ 1872208 h 1872208"/>
              <a:gd name="connsiteX4-55" fmla="*/ 649089 w 6097587"/>
              <a:gd name="connsiteY4-56" fmla="*/ 963027 h 1872208"/>
              <a:gd name="connsiteX5-57" fmla="*/ 0 w 6097587"/>
              <a:gd name="connsiteY5-58" fmla="*/ 0 h 1872208"/>
              <a:gd name="connsiteX0-59" fmla="*/ 0 w 6097587"/>
              <a:gd name="connsiteY0-60" fmla="*/ 0 h 1872208"/>
              <a:gd name="connsiteX1-61" fmla="*/ 6097587 w 6097587"/>
              <a:gd name="connsiteY1-62" fmla="*/ 0 h 1872208"/>
              <a:gd name="connsiteX2-63" fmla="*/ 6097587 w 6097587"/>
              <a:gd name="connsiteY2-64" fmla="*/ 1872208 h 1872208"/>
              <a:gd name="connsiteX3-65" fmla="*/ 0 w 6097587"/>
              <a:gd name="connsiteY3-66" fmla="*/ 1872208 h 1872208"/>
              <a:gd name="connsiteX4-67" fmla="*/ 649089 w 6097587"/>
              <a:gd name="connsiteY4-68" fmla="*/ 963027 h 1872208"/>
              <a:gd name="connsiteX5-69" fmla="*/ 0 w 6097587"/>
              <a:gd name="connsiteY5-70" fmla="*/ 0 h 1872208"/>
              <a:gd name="connsiteX0-71" fmla="*/ 0 w 6097587"/>
              <a:gd name="connsiteY0-72" fmla="*/ 0 h 1872208"/>
              <a:gd name="connsiteX1-73" fmla="*/ 6097587 w 6097587"/>
              <a:gd name="connsiteY1-74" fmla="*/ 0 h 1872208"/>
              <a:gd name="connsiteX2-75" fmla="*/ 6097587 w 6097587"/>
              <a:gd name="connsiteY2-76" fmla="*/ 1872208 h 1872208"/>
              <a:gd name="connsiteX3-77" fmla="*/ 0 w 6097587"/>
              <a:gd name="connsiteY3-78" fmla="*/ 1872208 h 1872208"/>
              <a:gd name="connsiteX4-79" fmla="*/ 649089 w 6097587"/>
              <a:gd name="connsiteY4-80" fmla="*/ 963027 h 1872208"/>
              <a:gd name="connsiteX5-81" fmla="*/ 0 w 6097587"/>
              <a:gd name="connsiteY5-82" fmla="*/ 0 h 1872208"/>
              <a:gd name="connsiteX0-83" fmla="*/ 0 w 6097587"/>
              <a:gd name="connsiteY0-84" fmla="*/ 0 h 1872208"/>
              <a:gd name="connsiteX1-85" fmla="*/ 6097587 w 6097587"/>
              <a:gd name="connsiteY1-86" fmla="*/ 0 h 1872208"/>
              <a:gd name="connsiteX2-87" fmla="*/ 6097587 w 6097587"/>
              <a:gd name="connsiteY2-88" fmla="*/ 1872208 h 1872208"/>
              <a:gd name="connsiteX3-89" fmla="*/ 0 w 6097587"/>
              <a:gd name="connsiteY3-90" fmla="*/ 1872208 h 1872208"/>
              <a:gd name="connsiteX4-91" fmla="*/ 649089 w 6097587"/>
              <a:gd name="connsiteY4-92" fmla="*/ 963027 h 1872208"/>
              <a:gd name="connsiteX5-93" fmla="*/ 0 w 6097587"/>
              <a:gd name="connsiteY5-94" fmla="*/ 0 h 1872208"/>
              <a:gd name="connsiteX0-95" fmla="*/ 0 w 6097587"/>
              <a:gd name="connsiteY0-96" fmla="*/ 0 h 1872208"/>
              <a:gd name="connsiteX1-97" fmla="*/ 6097587 w 6097587"/>
              <a:gd name="connsiteY1-98" fmla="*/ 0 h 1872208"/>
              <a:gd name="connsiteX2-99" fmla="*/ 6097587 w 6097587"/>
              <a:gd name="connsiteY2-100" fmla="*/ 1872208 h 1872208"/>
              <a:gd name="connsiteX3-101" fmla="*/ 0 w 6097587"/>
              <a:gd name="connsiteY3-102" fmla="*/ 1872208 h 1872208"/>
              <a:gd name="connsiteX4-103" fmla="*/ 649089 w 6097587"/>
              <a:gd name="connsiteY4-104" fmla="*/ 963027 h 1872208"/>
              <a:gd name="connsiteX5-105" fmla="*/ 0 w 6097587"/>
              <a:gd name="connsiteY5-106" fmla="*/ 0 h 1872208"/>
              <a:gd name="connsiteX0-107" fmla="*/ 21125 w 6097587"/>
              <a:gd name="connsiteY0-108" fmla="*/ 0 h 1872208"/>
              <a:gd name="connsiteX1-109" fmla="*/ 6097587 w 6097587"/>
              <a:gd name="connsiteY1-110" fmla="*/ 0 h 1872208"/>
              <a:gd name="connsiteX2-111" fmla="*/ 6097587 w 6097587"/>
              <a:gd name="connsiteY2-112" fmla="*/ 1872208 h 1872208"/>
              <a:gd name="connsiteX3-113" fmla="*/ 0 w 6097587"/>
              <a:gd name="connsiteY3-114" fmla="*/ 1872208 h 1872208"/>
              <a:gd name="connsiteX4-115" fmla="*/ 649089 w 6097587"/>
              <a:gd name="connsiteY4-116" fmla="*/ 963027 h 1872208"/>
              <a:gd name="connsiteX5-117" fmla="*/ 21125 w 6097587"/>
              <a:gd name="connsiteY5-118" fmla="*/ 0 h 1872208"/>
              <a:gd name="connsiteX0-119" fmla="*/ 45268 w 6097587"/>
              <a:gd name="connsiteY0-120" fmla="*/ 0 h 1875225"/>
              <a:gd name="connsiteX1-121" fmla="*/ 6097587 w 6097587"/>
              <a:gd name="connsiteY1-122" fmla="*/ 3017 h 1875225"/>
              <a:gd name="connsiteX2-123" fmla="*/ 6097587 w 6097587"/>
              <a:gd name="connsiteY2-124" fmla="*/ 1875225 h 1875225"/>
              <a:gd name="connsiteX3-125" fmla="*/ 0 w 6097587"/>
              <a:gd name="connsiteY3-126" fmla="*/ 1875225 h 1875225"/>
              <a:gd name="connsiteX4-127" fmla="*/ 649089 w 6097587"/>
              <a:gd name="connsiteY4-128" fmla="*/ 966044 h 1875225"/>
              <a:gd name="connsiteX5-129" fmla="*/ 45268 w 6097587"/>
              <a:gd name="connsiteY5-130" fmla="*/ 0 h 1875225"/>
              <a:gd name="connsiteX0-131" fmla="*/ 45268 w 6097587"/>
              <a:gd name="connsiteY0-132" fmla="*/ 0 h 1875225"/>
              <a:gd name="connsiteX1-133" fmla="*/ 6097587 w 6097587"/>
              <a:gd name="connsiteY1-134" fmla="*/ 3017 h 1875225"/>
              <a:gd name="connsiteX2-135" fmla="*/ 6097587 w 6097587"/>
              <a:gd name="connsiteY2-136" fmla="*/ 1875225 h 1875225"/>
              <a:gd name="connsiteX3-137" fmla="*/ 0 w 6097587"/>
              <a:gd name="connsiteY3-138" fmla="*/ 1875225 h 1875225"/>
              <a:gd name="connsiteX4-139" fmla="*/ 649089 w 6097587"/>
              <a:gd name="connsiteY4-140" fmla="*/ 966044 h 1875225"/>
              <a:gd name="connsiteX5-141" fmla="*/ 45268 w 6097587"/>
              <a:gd name="connsiteY5-142" fmla="*/ 0 h 1875225"/>
              <a:gd name="connsiteX0-143" fmla="*/ 0 w 6052319"/>
              <a:gd name="connsiteY0-144" fmla="*/ 0 h 1875225"/>
              <a:gd name="connsiteX1-145" fmla="*/ 6052319 w 6052319"/>
              <a:gd name="connsiteY1-146" fmla="*/ 3017 h 1875225"/>
              <a:gd name="connsiteX2-147" fmla="*/ 6052319 w 6052319"/>
              <a:gd name="connsiteY2-148" fmla="*/ 1875225 h 1875225"/>
              <a:gd name="connsiteX3-149" fmla="*/ 18106 w 6052319"/>
              <a:gd name="connsiteY3-150" fmla="*/ 1872207 h 1875225"/>
              <a:gd name="connsiteX4-151" fmla="*/ 603821 w 6052319"/>
              <a:gd name="connsiteY4-152" fmla="*/ 966044 h 1875225"/>
              <a:gd name="connsiteX5-153" fmla="*/ 0 w 6052319"/>
              <a:gd name="connsiteY5-154" fmla="*/ 0 h 1875225"/>
              <a:gd name="connsiteX0-155" fmla="*/ 0 w 6052319"/>
              <a:gd name="connsiteY0-156" fmla="*/ 0 h 1875225"/>
              <a:gd name="connsiteX1-157" fmla="*/ 6052319 w 6052319"/>
              <a:gd name="connsiteY1-158" fmla="*/ 3017 h 1875225"/>
              <a:gd name="connsiteX2-159" fmla="*/ 6052319 w 6052319"/>
              <a:gd name="connsiteY2-160" fmla="*/ 1875225 h 1875225"/>
              <a:gd name="connsiteX3-161" fmla="*/ 18106 w 6052319"/>
              <a:gd name="connsiteY3-162" fmla="*/ 1872207 h 1875225"/>
              <a:gd name="connsiteX4-163" fmla="*/ 603821 w 6052319"/>
              <a:gd name="connsiteY4-164" fmla="*/ 966044 h 1875225"/>
              <a:gd name="connsiteX5-165" fmla="*/ 0 w 6052319"/>
              <a:gd name="connsiteY5-166" fmla="*/ 0 h 1875225"/>
              <a:gd name="connsiteX0-167" fmla="*/ 0 w 6777029"/>
              <a:gd name="connsiteY0-168" fmla="*/ 1847 h 1877072"/>
              <a:gd name="connsiteX1-169" fmla="*/ 6777029 w 6777029"/>
              <a:gd name="connsiteY1-170" fmla="*/ 0 h 1877072"/>
              <a:gd name="connsiteX2-171" fmla="*/ 6052319 w 6777029"/>
              <a:gd name="connsiteY2-172" fmla="*/ 1877072 h 1877072"/>
              <a:gd name="connsiteX3-173" fmla="*/ 18106 w 6777029"/>
              <a:gd name="connsiteY3-174" fmla="*/ 1874054 h 1877072"/>
              <a:gd name="connsiteX4-175" fmla="*/ 603821 w 6777029"/>
              <a:gd name="connsiteY4-176" fmla="*/ 967891 h 1877072"/>
              <a:gd name="connsiteX5-177" fmla="*/ 0 w 6777029"/>
              <a:gd name="connsiteY5-178" fmla="*/ 1847 h 1877072"/>
              <a:gd name="connsiteX0-179" fmla="*/ 0 w 6781893"/>
              <a:gd name="connsiteY0-180" fmla="*/ 1847 h 1881936"/>
              <a:gd name="connsiteX1-181" fmla="*/ 6777029 w 6781893"/>
              <a:gd name="connsiteY1-182" fmla="*/ 0 h 1881936"/>
              <a:gd name="connsiteX2-183" fmla="*/ 6781893 w 6781893"/>
              <a:gd name="connsiteY2-184" fmla="*/ 1881936 h 1881936"/>
              <a:gd name="connsiteX3-185" fmla="*/ 18106 w 6781893"/>
              <a:gd name="connsiteY3-186" fmla="*/ 1874054 h 1881936"/>
              <a:gd name="connsiteX4-187" fmla="*/ 603821 w 6781893"/>
              <a:gd name="connsiteY4-188" fmla="*/ 967891 h 1881936"/>
              <a:gd name="connsiteX5-189" fmla="*/ 0 w 6781893"/>
              <a:gd name="connsiteY5-190" fmla="*/ 1847 h 1881936"/>
              <a:gd name="connsiteX0-191" fmla="*/ 0 w 6781893"/>
              <a:gd name="connsiteY0-192" fmla="*/ 1847 h 1881936"/>
              <a:gd name="connsiteX1-193" fmla="*/ 6777029 w 6781893"/>
              <a:gd name="connsiteY1-194" fmla="*/ 0 h 1881936"/>
              <a:gd name="connsiteX2-195" fmla="*/ 6781893 w 6781893"/>
              <a:gd name="connsiteY2-196" fmla="*/ 1881936 h 1881936"/>
              <a:gd name="connsiteX3-197" fmla="*/ 43388 w 6781893"/>
              <a:gd name="connsiteY3-198" fmla="*/ 1874054 h 1881936"/>
              <a:gd name="connsiteX4-199" fmla="*/ 603821 w 6781893"/>
              <a:gd name="connsiteY4-200" fmla="*/ 967891 h 1881936"/>
              <a:gd name="connsiteX5-201" fmla="*/ 0 w 6781893"/>
              <a:gd name="connsiteY5-202" fmla="*/ 1847 h 1881936"/>
              <a:gd name="connsiteX0-203" fmla="*/ 0 w 6781893"/>
              <a:gd name="connsiteY0-204" fmla="*/ 1847 h 1881936"/>
              <a:gd name="connsiteX1-205" fmla="*/ 6777029 w 6781893"/>
              <a:gd name="connsiteY1-206" fmla="*/ 0 h 1881936"/>
              <a:gd name="connsiteX2-207" fmla="*/ 6781893 w 6781893"/>
              <a:gd name="connsiteY2-208" fmla="*/ 1881936 h 1881936"/>
              <a:gd name="connsiteX3-209" fmla="*/ 43388 w 6781893"/>
              <a:gd name="connsiteY3-210" fmla="*/ 1874054 h 1881936"/>
              <a:gd name="connsiteX4-211" fmla="*/ 603821 w 6781893"/>
              <a:gd name="connsiteY4-212" fmla="*/ 967891 h 1881936"/>
              <a:gd name="connsiteX5-213" fmla="*/ 0 w 6781893"/>
              <a:gd name="connsiteY5-214" fmla="*/ 1847 h 1881936"/>
              <a:gd name="connsiteX0-215" fmla="*/ 0 w 7456652"/>
              <a:gd name="connsiteY0-216" fmla="*/ 0 h 1880089"/>
              <a:gd name="connsiteX1-217" fmla="*/ 7456650 w 7456652"/>
              <a:gd name="connsiteY1-218" fmla="*/ 4331 h 1880089"/>
              <a:gd name="connsiteX2-219" fmla="*/ 6781893 w 7456652"/>
              <a:gd name="connsiteY2-220" fmla="*/ 1880089 h 1880089"/>
              <a:gd name="connsiteX3-221" fmla="*/ 43388 w 7456652"/>
              <a:gd name="connsiteY3-222" fmla="*/ 1872207 h 1880089"/>
              <a:gd name="connsiteX4-223" fmla="*/ 603821 w 7456652"/>
              <a:gd name="connsiteY4-224" fmla="*/ 966044 h 1880089"/>
              <a:gd name="connsiteX5-225" fmla="*/ 0 w 7456652"/>
              <a:gd name="connsiteY5-226" fmla="*/ 0 h 1880089"/>
              <a:gd name="connsiteX0-227" fmla="*/ 0 w 7456659"/>
              <a:gd name="connsiteY0-228" fmla="*/ 0 h 1886267"/>
              <a:gd name="connsiteX1-229" fmla="*/ 7456650 w 7456659"/>
              <a:gd name="connsiteY1-230" fmla="*/ 4331 h 1886267"/>
              <a:gd name="connsiteX2-231" fmla="*/ 7263807 w 7456659"/>
              <a:gd name="connsiteY2-232" fmla="*/ 1886267 h 1886267"/>
              <a:gd name="connsiteX3-233" fmla="*/ 43388 w 7456659"/>
              <a:gd name="connsiteY3-234" fmla="*/ 1872207 h 1886267"/>
              <a:gd name="connsiteX4-235" fmla="*/ 603821 w 7456659"/>
              <a:gd name="connsiteY4-236" fmla="*/ 966044 h 1886267"/>
              <a:gd name="connsiteX5-237" fmla="*/ 0 w 7456659"/>
              <a:gd name="connsiteY5-238" fmla="*/ 0 h 1886267"/>
              <a:gd name="connsiteX0-239" fmla="*/ 0 w 7263807"/>
              <a:gd name="connsiteY0-240" fmla="*/ 0 h 1886267"/>
              <a:gd name="connsiteX1-241" fmla="*/ 7252764 w 7263807"/>
              <a:gd name="connsiteY1-242" fmla="*/ 16688 h 1886267"/>
              <a:gd name="connsiteX2-243" fmla="*/ 7263807 w 7263807"/>
              <a:gd name="connsiteY2-244" fmla="*/ 1886267 h 1886267"/>
              <a:gd name="connsiteX3-245" fmla="*/ 43388 w 7263807"/>
              <a:gd name="connsiteY3-246" fmla="*/ 1872207 h 1886267"/>
              <a:gd name="connsiteX4-247" fmla="*/ 603821 w 7263807"/>
              <a:gd name="connsiteY4-248" fmla="*/ 966044 h 1886267"/>
              <a:gd name="connsiteX5-249" fmla="*/ 0 w 7263807"/>
              <a:gd name="connsiteY5-250" fmla="*/ 0 h 1886267"/>
              <a:gd name="connsiteX0-251" fmla="*/ 0 w 7263807"/>
              <a:gd name="connsiteY0-252" fmla="*/ 0 h 1886267"/>
              <a:gd name="connsiteX1-253" fmla="*/ 7252764 w 7263807"/>
              <a:gd name="connsiteY1-254" fmla="*/ 16688 h 1886267"/>
              <a:gd name="connsiteX2-255" fmla="*/ 7263807 w 7263807"/>
              <a:gd name="connsiteY2-256" fmla="*/ 1886267 h 1886267"/>
              <a:gd name="connsiteX3-257" fmla="*/ 66834 w 7263807"/>
              <a:gd name="connsiteY3-258" fmla="*/ 1872207 h 1886267"/>
              <a:gd name="connsiteX4-259" fmla="*/ 603821 w 7263807"/>
              <a:gd name="connsiteY4-260" fmla="*/ 966044 h 1886267"/>
              <a:gd name="connsiteX5-261" fmla="*/ 0 w 7263807"/>
              <a:gd name="connsiteY5-262" fmla="*/ 0 h 1886267"/>
              <a:gd name="connsiteX0-263" fmla="*/ 5556 w 7269363"/>
              <a:gd name="connsiteY0-264" fmla="*/ 0 h 1886267"/>
              <a:gd name="connsiteX1-265" fmla="*/ 7258320 w 7269363"/>
              <a:gd name="connsiteY1-266" fmla="*/ 16688 h 1886267"/>
              <a:gd name="connsiteX2-267" fmla="*/ 7269363 w 7269363"/>
              <a:gd name="connsiteY2-268" fmla="*/ 1886267 h 1886267"/>
              <a:gd name="connsiteX3-269" fmla="*/ 0 w 7269363"/>
              <a:gd name="connsiteY3-270" fmla="*/ 1876142 h 1886267"/>
              <a:gd name="connsiteX4-271" fmla="*/ 609377 w 7269363"/>
              <a:gd name="connsiteY4-272" fmla="*/ 966044 h 1886267"/>
              <a:gd name="connsiteX5-273" fmla="*/ 5556 w 7269363"/>
              <a:gd name="connsiteY5-274" fmla="*/ 0 h 1886267"/>
              <a:gd name="connsiteX0-275" fmla="*/ 5556 w 7269363"/>
              <a:gd name="connsiteY0-276" fmla="*/ 0 h 1886267"/>
              <a:gd name="connsiteX1-277" fmla="*/ 7258320 w 7269363"/>
              <a:gd name="connsiteY1-278" fmla="*/ 16688 h 1886267"/>
              <a:gd name="connsiteX2-279" fmla="*/ 7269363 w 7269363"/>
              <a:gd name="connsiteY2-280" fmla="*/ 1886267 h 1886267"/>
              <a:gd name="connsiteX3-281" fmla="*/ 0 w 7269363"/>
              <a:gd name="connsiteY3-282" fmla="*/ 1876142 h 1886267"/>
              <a:gd name="connsiteX4-283" fmla="*/ 571277 w 7269363"/>
              <a:gd name="connsiteY4-284" fmla="*/ 973915 h 1886267"/>
              <a:gd name="connsiteX5-285" fmla="*/ 5556 w 7269363"/>
              <a:gd name="connsiteY5-286" fmla="*/ 0 h 188626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21" y="connsiteY5-22"/>
              </a:cxn>
            </a:cxnLst>
            <a:rect l="l" t="t" r="r" b="b"/>
            <a:pathLst>
              <a:path w="7269363" h="1886267">
                <a:moveTo>
                  <a:pt x="5556" y="0"/>
                </a:moveTo>
                <a:lnTo>
                  <a:pt x="7258320" y="16688"/>
                </a:lnTo>
                <a:cubicBezTo>
                  <a:pt x="7259941" y="644000"/>
                  <a:pt x="7267742" y="1258955"/>
                  <a:pt x="7269363" y="1886267"/>
                </a:cubicBezTo>
                <a:lnTo>
                  <a:pt x="0" y="1876142"/>
                </a:lnTo>
                <a:cubicBezTo>
                  <a:pt x="411803" y="1636152"/>
                  <a:pt x="571483" y="1290344"/>
                  <a:pt x="571277" y="973915"/>
                </a:cubicBezTo>
                <a:cubicBezTo>
                  <a:pt x="571483" y="666274"/>
                  <a:pt x="512912" y="229377"/>
                  <a:pt x="555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66189" y="3828213"/>
            <a:ext cx="3969938" cy="23594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41180" y="2698712"/>
            <a:ext cx="4654118" cy="907379"/>
          </a:xfrm>
        </p:spPr>
        <p:txBody>
          <a:bodyPr anchor="ctr">
            <a:normAutofit/>
          </a:bodyPr>
          <a:lstStyle>
            <a:lvl1pPr algn="ctr">
              <a:defRPr sz="2250">
                <a:solidFill>
                  <a:schemeClr val="accent6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89DFA5F8-3355-465E-A68C-099EA57D8F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644D3036-D038-4ABE-9F0E-69061AA00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8650" y="530820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28650" y="2369542"/>
            <a:ext cx="3886200" cy="3263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29150" y="2369542"/>
            <a:ext cx="3886200" cy="3263503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1" y="530820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29841" y="1847950"/>
            <a:ext cx="3868340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9841" y="3062366"/>
            <a:ext cx="3868340" cy="26805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4629150" y="1847950"/>
            <a:ext cx="3887391" cy="617934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29150" y="3062366"/>
            <a:ext cx="3887391" cy="26805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89DFA5F8-3355-465E-A68C-099EA57D8F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644D3036-D038-4ABE-9F0E-69061AA000CF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28650" y="530820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89DFA5F8-3355-465E-A68C-099EA57D8F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644D3036-D038-4ABE-9F0E-69061AA000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29840" y="657225"/>
            <a:ext cx="3123900" cy="1200150"/>
          </a:xfrm>
        </p:spPr>
        <p:txBody>
          <a:bodyPr anchor="t" anchorCtr="0">
            <a:normAutofit/>
          </a:bodyPr>
          <a:lstStyle>
            <a:lvl1pPr>
              <a:defRPr sz="2025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  <p:custDataLst>
              <p:tags r:id="rId3"/>
            </p:custDataLst>
          </p:nvPr>
        </p:nvSpPr>
        <p:spPr>
          <a:xfrm>
            <a:off x="3888000" y="1132650"/>
            <a:ext cx="4627800" cy="40527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9840" y="2533849"/>
            <a:ext cx="3123900" cy="2858691"/>
          </a:xfrm>
        </p:spPr>
        <p:txBody>
          <a:bodyPr>
            <a:normAutofit/>
          </a:bodyPr>
          <a:lstStyle>
            <a:lvl1pPr marL="0" indent="0">
              <a:buNone/>
              <a:defRPr sz="1125"/>
            </a:lvl1pPr>
            <a:lvl2pPr marL="257175" indent="0">
              <a:buNone/>
              <a:defRPr sz="790"/>
            </a:lvl2pPr>
            <a:lvl3pPr marL="514350" indent="0">
              <a:buNone/>
              <a:defRPr sz="675"/>
            </a:lvl3pPr>
            <a:lvl4pPr marL="771525" indent="0">
              <a:buNone/>
              <a:defRPr sz="565"/>
            </a:lvl4pPr>
            <a:lvl5pPr marL="1028700" indent="0">
              <a:buNone/>
              <a:defRPr sz="565"/>
            </a:lvl5pPr>
            <a:lvl6pPr marL="1285875" indent="0">
              <a:buNone/>
              <a:defRPr sz="565"/>
            </a:lvl6pPr>
            <a:lvl7pPr marL="1543050" indent="0">
              <a:buNone/>
              <a:defRPr sz="565"/>
            </a:lvl7pPr>
            <a:lvl8pPr marL="1800225" indent="0">
              <a:buNone/>
              <a:defRPr sz="565"/>
            </a:lvl8pPr>
            <a:lvl9pPr marL="2057400" indent="0">
              <a:buNone/>
              <a:defRPr sz="565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368363" y="1091605"/>
            <a:ext cx="1146987" cy="4358879"/>
          </a:xfrm>
        </p:spPr>
        <p:txBody>
          <a:bodyPr vert="eaVert">
            <a:normAutofit/>
          </a:bodyPr>
          <a:lstStyle>
            <a:lvl1pPr>
              <a:defRPr sz="202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28650" y="1091605"/>
            <a:ext cx="6659968" cy="4358879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28650" y="1246414"/>
            <a:ext cx="7886700" cy="416922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21201" y="3557403"/>
            <a:ext cx="4366931" cy="259544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28650" y="2643707"/>
            <a:ext cx="7886700" cy="994172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None/>
              <a:defRPr kumimoji="0" lang="zh-CN" altLang="en-US" sz="2475" b="0" i="0" u="none" strike="noStrike" kern="1200" cap="none" spc="0" normalizeH="0" baseline="0" noProof="1" dirty="0">
                <a:solidFill>
                  <a:schemeClr val="accent6"/>
                </a:solidFill>
                <a:uFillTx/>
                <a:latin typeface="Microsoft YaHei" panose="020B0503020204020204" charset="-122"/>
                <a:ea typeface="Microsoft YaHei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>
            <a:lvl1pPr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>
            <a:lvl1pPr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>
            <a:lvl1pPr>
              <a:defRPr>
                <a:latin typeface="Microsoft YaHei" panose="020B0503020204020204" charset="-122"/>
                <a:ea typeface="Microsoft YaHei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28650" y="530820"/>
            <a:ext cx="7886700" cy="994172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961200" y="1339650"/>
            <a:ext cx="7219800" cy="542700"/>
          </a:xfrm>
        </p:spPr>
        <p:txBody>
          <a:bodyPr anchor="ctr"/>
          <a:lstStyle>
            <a:lvl1pPr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960835" y="2594250"/>
            <a:ext cx="7219950" cy="2583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437400" y="880650"/>
            <a:ext cx="2970000" cy="661500"/>
          </a:xfrm>
        </p:spPr>
        <p:txBody>
          <a:bodyPr anchor="ctr"/>
          <a:lstStyle>
            <a:lvl1pPr>
              <a:defRPr sz="2025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40100" y="2275650"/>
            <a:ext cx="2967300" cy="3069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3825900" y="1405930"/>
            <a:ext cx="4860000" cy="381595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9000" y="859500"/>
            <a:ext cx="8232300" cy="469800"/>
          </a:xfrm>
        </p:spPr>
        <p:txBody>
          <a:bodyPr anchor="ctr"/>
          <a:lstStyle>
            <a:lvl1pPr algn="ctr">
              <a:defRPr sz="2025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459000" y="1763100"/>
            <a:ext cx="8231981" cy="621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59581" y="3236850"/>
            <a:ext cx="8224200" cy="25731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53600" y="740250"/>
            <a:ext cx="8232300" cy="423900"/>
          </a:xfrm>
        </p:spPr>
        <p:txBody>
          <a:bodyPr anchor="ctr"/>
          <a:lstStyle>
            <a:lvl1pPr algn="ctr">
              <a:defRPr sz="18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53628" y="2082600"/>
            <a:ext cx="8243100" cy="2408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445500" y="5306850"/>
            <a:ext cx="8251200" cy="7587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434700" y="292846"/>
            <a:ext cx="8278200" cy="33147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434700" y="2025000"/>
            <a:ext cx="40068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9"/>
            </p:custDataLst>
          </p:nvPr>
        </p:nvSpPr>
        <p:spPr>
          <a:xfrm>
            <a:off x="4681800" y="2025000"/>
            <a:ext cx="4025700" cy="217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0"/>
            </p:custDataLst>
          </p:nvPr>
        </p:nvSpPr>
        <p:spPr>
          <a:xfrm>
            <a:off x="429300" y="4914450"/>
            <a:ext cx="40068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1"/>
            </p:custDataLst>
          </p:nvPr>
        </p:nvSpPr>
        <p:spPr>
          <a:xfrm>
            <a:off x="4689900" y="4910850"/>
            <a:ext cx="4025700" cy="5859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3"/>
            </p:custDataLst>
          </p:nvPr>
        </p:nvSpPr>
        <p:spPr>
          <a:xfrm>
            <a:off x="0" y="1576668"/>
            <a:ext cx="9144000" cy="370466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sz="1015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42100" y="1637550"/>
            <a:ext cx="6858000" cy="1790100"/>
          </a:xfrm>
        </p:spPr>
        <p:txBody>
          <a:bodyPr anchor="b"/>
          <a:lstStyle>
            <a:lvl1pPr algn="ctr">
              <a:defRPr sz="3375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28650" y="6401991"/>
            <a:ext cx="2057400" cy="273844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3028950" y="6401991"/>
            <a:ext cx="3086100" cy="273844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6457950" y="6401991"/>
            <a:ext cx="2057400" cy="273844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8"/>
            </p:custDataLst>
          </p:nvPr>
        </p:nvSpPr>
        <p:spPr>
          <a:xfrm>
            <a:off x="1141810" y="4069800"/>
            <a:ext cx="6858000" cy="1242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457200" y="1447800"/>
            <a:ext cx="8229600" cy="4800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  <a:endParaRPr lang="en-US" dirty="0"/>
          </a:p>
          <a:p>
            <a:pPr lvl="1" eaLnBrk="1" latinLnBrk="0" hangingPunct="1"/>
            <a:r>
              <a:rPr lang="en-US" dirty="0"/>
              <a:t>Second level</a:t>
            </a:r>
            <a:endParaRPr lang="en-US" dirty="0"/>
          </a:p>
          <a:p>
            <a:pPr lvl="2" eaLnBrk="1" latinLnBrk="0" hangingPunct="1"/>
            <a:r>
              <a:rPr lang="en-US" dirty="0"/>
              <a:t>Third level</a:t>
            </a:r>
            <a:endParaRPr lang="en-US" dirty="0"/>
          </a:p>
          <a:p>
            <a:pPr lvl="3" eaLnBrk="1" latinLnBrk="0" hangingPunct="1"/>
            <a:r>
              <a:rPr lang="en-US" dirty="0"/>
              <a:t>Fourth level</a:t>
            </a:r>
            <a:endParaRPr lang="en-US" dirty="0"/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5" name="Straight Connector 14"/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457200" y="63246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3"/>
            <p:custDataLst>
              <p:tags r:id="rId4"/>
            </p:custDataLst>
          </p:nvPr>
        </p:nvSpPr>
        <p:spPr>
          <a:xfrm>
            <a:off x="2133600" y="6400800"/>
            <a:ext cx="5257800" cy="321311"/>
          </a:xfrm>
          <a:prstGeom prst="rect">
            <a:avLst/>
          </a:prstGeom>
          <a:noFill/>
        </p:spPr>
        <p:txBody>
          <a:bodyPr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</a:t>
            </a:r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876300"/>
            <a:ext cx="8540750" cy="762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04800" y="1981200"/>
            <a:ext cx="8540750" cy="3070225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226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sp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2.jpeg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8.xml"/><Relationship Id="rId28" Type="http://schemas.openxmlformats.org/officeDocument/2006/relationships/theme" Target="../theme/theme2.xml"/><Relationship Id="rId27" Type="http://schemas.openxmlformats.org/officeDocument/2006/relationships/tags" Target="../tags/tag116.xml"/><Relationship Id="rId26" Type="http://schemas.openxmlformats.org/officeDocument/2006/relationships/tags" Target="../tags/tag115.xml"/><Relationship Id="rId25" Type="http://schemas.openxmlformats.org/officeDocument/2006/relationships/tags" Target="../tags/tag114.xml"/><Relationship Id="rId24" Type="http://schemas.openxmlformats.org/officeDocument/2006/relationships/tags" Target="../tags/tag113.xml"/><Relationship Id="rId23" Type="http://schemas.openxmlformats.org/officeDocument/2006/relationships/tags" Target="../tags/tag112.xml"/><Relationship Id="rId22" Type="http://schemas.openxmlformats.org/officeDocument/2006/relationships/tags" Target="../tags/tag111.xml"/><Relationship Id="rId21" Type="http://schemas.openxmlformats.org/officeDocument/2006/relationships/image" Target="../media/image5.jpeg"/><Relationship Id="rId20" Type="http://schemas.openxmlformats.org/officeDocument/2006/relationships/slideLayout" Target="../slideLayouts/slideLayout35.xml"/><Relationship Id="rId2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Rot="1"/>
          </p:cNvSpPr>
          <p:nvPr>
            <p:ph type="title"/>
          </p:nvPr>
        </p:nvSpPr>
        <p:spPr>
          <a:xfrm>
            <a:off x="301625" y="876300"/>
            <a:ext cx="8540750" cy="762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 noRot="1"/>
          </p:cNvSpPr>
          <p:nvPr>
            <p:ph type="body" idx="1"/>
          </p:nvPr>
        </p:nvSpPr>
        <p:spPr>
          <a:xfrm>
            <a:off x="304800" y="1981200"/>
            <a:ext cx="8540750" cy="2260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anose="05000000000000000000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628650" y="113109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>
          <a:xfrm>
            <a:off x="628650" y="222646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4"/>
            </p:custDataLst>
          </p:nvPr>
        </p:nvSpPr>
        <p:spPr>
          <a:xfrm>
            <a:off x="628650" y="562451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6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9DFA5F8-3355-465E-A68C-099EA57D8F5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5"/>
            </p:custDataLst>
          </p:nvPr>
        </p:nvSpPr>
        <p:spPr>
          <a:xfrm>
            <a:off x="3028950" y="562451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6"/>
            </p:custDataLst>
          </p:nvPr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67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4D3036-D038-4ABE-9F0E-69061AA000CF}" type="slidenum">
              <a:rPr lang="zh-CN" altLang="en-US" smtClean="0"/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27"/>
            </p:custDataLst>
          </p:nvPr>
        </p:nvSpPr>
        <p:spPr>
          <a:xfrm>
            <a:off x="0" y="85725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5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  <p:sldLayoutId id="2147483684" r:id="rId20"/>
  </p:sldLayoutIdLst>
  <p:txStyles>
    <p:titleStyle>
      <a:lvl1pPr algn="l" defTabSz="514350" rtl="0" eaLnBrk="1" latinLnBrk="0" hangingPunct="1">
        <a:lnSpc>
          <a:spcPct val="12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905" indent="-128270" algn="l" defTabSz="514350" rtl="0" eaLnBrk="1" latinLnBrk="0" hangingPunct="1">
        <a:lnSpc>
          <a:spcPct val="120000"/>
        </a:lnSpc>
        <a:spcBef>
          <a:spcPct val="1130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86080" indent="-128270" algn="l" defTabSz="514350" rtl="0" eaLnBrk="1" latinLnBrk="0" hangingPunct="1">
        <a:lnSpc>
          <a:spcPct val="120000"/>
        </a:lnSpc>
        <a:spcBef>
          <a:spcPts val="280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643255" indent="-128270" algn="l" defTabSz="514350" rtl="0" eaLnBrk="1" latinLnBrk="0" hangingPunct="1">
        <a:lnSpc>
          <a:spcPct val="12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900430" indent="-128270" algn="l" defTabSz="514350" rtl="0" eaLnBrk="1" latinLnBrk="0" hangingPunct="1">
        <a:lnSpc>
          <a:spcPct val="12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157605" indent="-128270" algn="l" defTabSz="514350" rtl="0" eaLnBrk="1" latinLnBrk="0" hangingPunct="1">
        <a:lnSpc>
          <a:spcPct val="12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41478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67195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929130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186305" indent="-128270" algn="l" defTabSz="514350" rtl="0" eaLnBrk="1" latinLnBrk="0" hangingPunct="1">
        <a:lnSpc>
          <a:spcPct val="90000"/>
        </a:lnSpc>
        <a:spcBef>
          <a:spcPts val="280"/>
        </a:spcBef>
        <a:buFont typeface="Arial" panose="020B0604020202020204" pitchFamily="34" charset="0"/>
        <a:buChar char="•"/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6.xml"/><Relationship Id="rId3" Type="http://schemas.openxmlformats.org/officeDocument/2006/relationships/tags" Target="../tags/tag119.xml"/><Relationship Id="rId2" Type="http://schemas.openxmlformats.org/officeDocument/2006/relationships/tags" Target="../tags/tag118.xml"/><Relationship Id="rId1" Type="http://schemas.openxmlformats.org/officeDocument/2006/relationships/tags" Target="../tags/tag1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5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41.xml"/><Relationship Id="rId2" Type="http://schemas.openxmlformats.org/officeDocument/2006/relationships/tags" Target="../tags/tag140.xml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143.xml"/><Relationship Id="rId4" Type="http://schemas.openxmlformats.org/officeDocument/2006/relationships/image" Target="../media/image13.png"/><Relationship Id="rId3" Type="http://schemas.openxmlformats.org/officeDocument/2006/relationships/image" Target="../media/image12.jpeg"/><Relationship Id="rId2" Type="http://schemas.openxmlformats.org/officeDocument/2006/relationships/tags" Target="../tags/tag142.xm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145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2" Type="http://schemas.openxmlformats.org/officeDocument/2006/relationships/tags" Target="../tags/tag144.xml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6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2.xml"/><Relationship Id="rId6" Type="http://schemas.openxmlformats.org/officeDocument/2006/relationships/tags" Target="../tags/tag147.xml"/><Relationship Id="rId5" Type="http://schemas.openxmlformats.org/officeDocument/2006/relationships/image" Target="../media/image16.png"/><Relationship Id="rId4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2" Type="http://schemas.openxmlformats.org/officeDocument/2006/relationships/tags" Target="../tags/tag146.xml"/><Relationship Id="rId1" Type="http://schemas.openxmlformats.org/officeDocument/2006/relationships/image" Target="../media/image5.jpe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0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35.xml"/><Relationship Id="rId3" Type="http://schemas.openxmlformats.org/officeDocument/2006/relationships/tags" Target="../tags/tag151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4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22.xml"/><Relationship Id="rId4" Type="http://schemas.openxmlformats.org/officeDocument/2006/relationships/tags" Target="../tags/tag156.xml"/><Relationship Id="rId3" Type="http://schemas.openxmlformats.org/officeDocument/2006/relationships/image" Target="../media/image18.jpeg"/><Relationship Id="rId2" Type="http://schemas.openxmlformats.org/officeDocument/2006/relationships/tags" Target="../tags/tag155.xml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2.xml"/><Relationship Id="rId4" Type="http://schemas.openxmlformats.org/officeDocument/2006/relationships/tags" Target="../tags/tag158.xml"/><Relationship Id="rId3" Type="http://schemas.openxmlformats.org/officeDocument/2006/relationships/image" Target="../media/image18.jpeg"/><Relationship Id="rId2" Type="http://schemas.openxmlformats.org/officeDocument/2006/relationships/tags" Target="../tags/tag157.xml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1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4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2.xml"/><Relationship Id="rId4" Type="http://schemas.openxmlformats.org/officeDocument/2006/relationships/tags" Target="../tags/tag125.xml"/><Relationship Id="rId3" Type="http://schemas.openxmlformats.org/officeDocument/2006/relationships/image" Target="../media/image6.png"/><Relationship Id="rId2" Type="http://schemas.openxmlformats.org/officeDocument/2006/relationships/tags" Target="../tags/tag124.xml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66.xml"/><Relationship Id="rId1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6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73.xml"/><Relationship Id="rId1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74.xml"/><Relationship Id="rId1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127.xml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tags" Target="../tags/tag126.xml"/><Relationship Id="rId1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5.xml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76.xml"/><Relationship Id="rId2" Type="http://schemas.openxmlformats.org/officeDocument/2006/relationships/image" Target="../media/image21.png"/><Relationship Id="rId1" Type="http://schemas.openxmlformats.org/officeDocument/2006/relationships/oleObject" Target="../embeddings/oleObject5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7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78.xml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80.xml"/><Relationship Id="rId2" Type="http://schemas.openxmlformats.org/officeDocument/2006/relationships/image" Target="../media/image22.png"/><Relationship Id="rId1" Type="http://schemas.openxmlformats.org/officeDocument/2006/relationships/tags" Target="../tags/tag179.xml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81.xml"/><Relationship Id="rId1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82.xml"/><Relationship Id="rId1" Type="http://schemas.openxmlformats.org/officeDocument/2006/relationships/image" Target="../media/image2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5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2.xml"/><Relationship Id="rId4" Type="http://schemas.openxmlformats.org/officeDocument/2006/relationships/tags" Target="../tags/tag129.xml"/><Relationship Id="rId3" Type="http://schemas.openxmlformats.org/officeDocument/2006/relationships/image" Target="../media/image7.png"/><Relationship Id="rId2" Type="http://schemas.openxmlformats.org/officeDocument/2006/relationships/tags" Target="../tags/tag128.xml"/><Relationship Id="rId1" Type="http://schemas.openxmlformats.org/officeDocument/2006/relationships/image" Target="../media/image5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9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9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19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2.xml"/><Relationship Id="rId5" Type="http://schemas.openxmlformats.org/officeDocument/2006/relationships/tags" Target="../tags/tag13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tags" Target="../tags/tag130.xml"/><Relationship Id="rId1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7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2.xml"/><Relationship Id="rId3" Type="http://schemas.openxmlformats.org/officeDocument/2006/relationships/slideLayout" Target="../slideLayouts/slideLayout17.xml"/><Relationship Id="rId2" Type="http://schemas.openxmlformats.org/officeDocument/2006/relationships/tags" Target="../tags/tag198.xml"/><Relationship Id="rId1" Type="http://schemas.openxmlformats.org/officeDocument/2006/relationships/image" Target="../media/image2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99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0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0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0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0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10.xml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2.xml"/><Relationship Id="rId3" Type="http://schemas.openxmlformats.org/officeDocument/2006/relationships/tags" Target="../tags/tag212.xml"/><Relationship Id="rId2" Type="http://schemas.openxmlformats.org/officeDocument/2006/relationships/image" Target="../media/image26.png"/><Relationship Id="rId1" Type="http://schemas.openxmlformats.org/officeDocument/2006/relationships/tags" Target="../tags/tag21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13.xml"/><Relationship Id="rId1" Type="http://schemas.openxmlformats.org/officeDocument/2006/relationships/image" Target="../media/image2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tags" Target="../tags/tag214.xml"/><Relationship Id="rId1" Type="http://schemas.openxmlformats.org/officeDocument/2006/relationships/image" Target="../media/image28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tags" Target="../tags/tag2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33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35.xml"/><Relationship Id="rId3" Type="http://schemas.openxmlformats.org/officeDocument/2006/relationships/tags" Target="../tags/tag134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标题 19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28650" y="2108198"/>
            <a:ext cx="5829300" cy="708439"/>
          </a:xfrm>
        </p:spPr>
        <p:txBody>
          <a:bodyPr>
            <a:noAutofit/>
          </a:bodyPr>
          <a:p>
            <a:pPr mar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800" u="none" strike="noStrike" baseline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图形与动画</a:t>
            </a:r>
            <a:r>
              <a:rPr lang="en-US" altLang="zh-CN" sz="4800" u="none" strike="noStrike" baseline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1</a:t>
            </a:r>
            <a:endParaRPr lang="en-US" altLang="zh-CN" sz="4800" u="none" strike="noStrike" baseline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  <p:sp>
        <p:nvSpPr>
          <p:cNvPr id="21" name="副标题 20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28650" y="3071796"/>
            <a:ext cx="5829300" cy="570602"/>
          </a:xfrm>
        </p:spPr>
        <p:txBody>
          <a:bodyPr>
            <a:noAutofit/>
          </a:bodyPr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700" dirty="0">
                <a:solidFill>
                  <a:schemeClr val="accent6">
                    <a:lumMod val="75000"/>
                  </a:schemeClr>
                </a:solidFill>
              </a:rPr>
              <a:t>何明耘 </a:t>
            </a:r>
            <a:endParaRPr lang="zh-CN" altLang="en-US" sz="2700" dirty="0">
              <a:solidFill>
                <a:schemeClr val="accent6">
                  <a:lumMod val="75000"/>
                </a:schemeClr>
              </a:solidFill>
            </a:endParaRPr>
          </a:p>
          <a:p>
            <a:pPr marL="0" lvl="0" indent="-285750" algn="l" fontAlgn="ctr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Wingdings" panose="05000000000000000000" charset="0"/>
              <a:buNone/>
            </a:pPr>
            <a:r>
              <a:rPr lang="zh-CN" altLang="en-US" sz="2700" dirty="0">
                <a:solidFill>
                  <a:schemeClr val="accent6">
                    <a:lumMod val="75000"/>
                  </a:schemeClr>
                </a:solidFill>
              </a:rPr>
              <a:t>电子科技大学</a:t>
            </a:r>
            <a:endParaRPr lang="zh-CN" altLang="en-US" sz="27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Rectangle 1026"/>
          <p:cNvSpPr>
            <a:spLocks noGrp="1" noRot="1"/>
          </p:cNvSpPr>
          <p:nvPr>
            <p:ph type="title"/>
          </p:nvPr>
        </p:nvSpPr>
        <p:spPr>
          <a:xfrm>
            <a:off x="2362200" y="114300"/>
            <a:ext cx="4411663" cy="76200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en-US" altLang="zh-CN" dirty="0"/>
              <a:t>DDA</a:t>
            </a:r>
            <a:r>
              <a:rPr lang="zh-CN" altLang="en-US" dirty="0"/>
              <a:t>算法  举例</a:t>
            </a:r>
            <a:endParaRPr lang="zh-CN" altLang="zh-CN" dirty="0"/>
          </a:p>
        </p:txBody>
      </p:sp>
      <p:grpSp>
        <p:nvGrpSpPr>
          <p:cNvPr id="46082" name="Group 1139"/>
          <p:cNvGrpSpPr/>
          <p:nvPr/>
        </p:nvGrpSpPr>
        <p:grpSpPr>
          <a:xfrm>
            <a:off x="1616075" y="1447800"/>
            <a:ext cx="5927725" cy="4867275"/>
            <a:chOff x="1018" y="912"/>
            <a:chExt cx="3734" cy="3066"/>
          </a:xfrm>
        </p:grpSpPr>
        <p:sp>
          <p:nvSpPr>
            <p:cNvPr id="46083" name="Line 1066"/>
            <p:cNvSpPr/>
            <p:nvPr/>
          </p:nvSpPr>
          <p:spPr>
            <a:xfrm>
              <a:off x="1344" y="912"/>
              <a:ext cx="0" cy="292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84" name="Line 1067"/>
            <p:cNvSpPr/>
            <p:nvPr/>
          </p:nvSpPr>
          <p:spPr>
            <a:xfrm>
              <a:off x="1655" y="912"/>
              <a:ext cx="0" cy="292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85" name="Line 1068"/>
            <p:cNvSpPr/>
            <p:nvPr/>
          </p:nvSpPr>
          <p:spPr>
            <a:xfrm>
              <a:off x="1932" y="912"/>
              <a:ext cx="0" cy="292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86" name="Line 1069"/>
            <p:cNvSpPr/>
            <p:nvPr/>
          </p:nvSpPr>
          <p:spPr>
            <a:xfrm>
              <a:off x="2222" y="912"/>
              <a:ext cx="0" cy="292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87" name="Line 1070"/>
            <p:cNvSpPr/>
            <p:nvPr/>
          </p:nvSpPr>
          <p:spPr>
            <a:xfrm>
              <a:off x="2538" y="912"/>
              <a:ext cx="0" cy="292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88" name="Line 1071"/>
            <p:cNvSpPr/>
            <p:nvPr/>
          </p:nvSpPr>
          <p:spPr>
            <a:xfrm>
              <a:off x="2828" y="912"/>
              <a:ext cx="0" cy="292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89" name="Line 1072"/>
            <p:cNvSpPr/>
            <p:nvPr/>
          </p:nvSpPr>
          <p:spPr>
            <a:xfrm>
              <a:off x="3105" y="912"/>
              <a:ext cx="0" cy="292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90" name="Line 1073"/>
            <p:cNvSpPr/>
            <p:nvPr/>
          </p:nvSpPr>
          <p:spPr>
            <a:xfrm>
              <a:off x="3395" y="912"/>
              <a:ext cx="0" cy="292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91" name="Line 1074"/>
            <p:cNvSpPr/>
            <p:nvPr/>
          </p:nvSpPr>
          <p:spPr>
            <a:xfrm>
              <a:off x="3698" y="912"/>
              <a:ext cx="0" cy="292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92" name="Line 1075"/>
            <p:cNvSpPr/>
            <p:nvPr/>
          </p:nvSpPr>
          <p:spPr>
            <a:xfrm>
              <a:off x="3988" y="912"/>
              <a:ext cx="0" cy="292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93" name="Line 1076"/>
            <p:cNvSpPr/>
            <p:nvPr/>
          </p:nvSpPr>
          <p:spPr>
            <a:xfrm>
              <a:off x="4264" y="912"/>
              <a:ext cx="0" cy="292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94" name="Line 1077"/>
            <p:cNvSpPr/>
            <p:nvPr/>
          </p:nvSpPr>
          <p:spPr>
            <a:xfrm>
              <a:off x="4560" y="912"/>
              <a:ext cx="0" cy="292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95" name="Line 1078"/>
            <p:cNvSpPr/>
            <p:nvPr/>
          </p:nvSpPr>
          <p:spPr>
            <a:xfrm>
              <a:off x="1167" y="3632"/>
              <a:ext cx="35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96" name="Line 1079"/>
            <p:cNvSpPr/>
            <p:nvPr/>
          </p:nvSpPr>
          <p:spPr>
            <a:xfrm>
              <a:off x="1167" y="3330"/>
              <a:ext cx="35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97" name="Line 1080"/>
            <p:cNvSpPr/>
            <p:nvPr/>
          </p:nvSpPr>
          <p:spPr>
            <a:xfrm>
              <a:off x="1167" y="3027"/>
              <a:ext cx="35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98" name="Line 1081"/>
            <p:cNvSpPr/>
            <p:nvPr/>
          </p:nvSpPr>
          <p:spPr>
            <a:xfrm>
              <a:off x="1167" y="2725"/>
              <a:ext cx="35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099" name="Line 1082"/>
            <p:cNvSpPr/>
            <p:nvPr/>
          </p:nvSpPr>
          <p:spPr>
            <a:xfrm>
              <a:off x="1167" y="2423"/>
              <a:ext cx="35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00" name="Line 1083"/>
            <p:cNvSpPr/>
            <p:nvPr/>
          </p:nvSpPr>
          <p:spPr>
            <a:xfrm>
              <a:off x="1167" y="2121"/>
              <a:ext cx="35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01" name="Line 1090"/>
            <p:cNvSpPr/>
            <p:nvPr/>
          </p:nvSpPr>
          <p:spPr>
            <a:xfrm>
              <a:off x="1167" y="1819"/>
              <a:ext cx="35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02" name="Line 1091"/>
            <p:cNvSpPr/>
            <p:nvPr/>
          </p:nvSpPr>
          <p:spPr>
            <a:xfrm>
              <a:off x="1167" y="1516"/>
              <a:ext cx="35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03" name="Line 1092"/>
            <p:cNvSpPr/>
            <p:nvPr/>
          </p:nvSpPr>
          <p:spPr>
            <a:xfrm>
              <a:off x="1167" y="1214"/>
              <a:ext cx="35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04" name="Text Box 1094"/>
            <p:cNvSpPr txBox="1"/>
            <p:nvPr/>
          </p:nvSpPr>
          <p:spPr>
            <a:xfrm>
              <a:off x="1387" y="3748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20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46105" name="Text Box 1095"/>
            <p:cNvSpPr txBox="1"/>
            <p:nvPr/>
          </p:nvSpPr>
          <p:spPr>
            <a:xfrm>
              <a:off x="1703" y="3748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21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46106" name="Text Box 1096"/>
            <p:cNvSpPr txBox="1"/>
            <p:nvPr/>
          </p:nvSpPr>
          <p:spPr>
            <a:xfrm>
              <a:off x="1967" y="3748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22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46107" name="Text Box 1097"/>
            <p:cNvSpPr txBox="1"/>
            <p:nvPr/>
          </p:nvSpPr>
          <p:spPr>
            <a:xfrm>
              <a:off x="2283" y="3748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23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46108" name="Text Box 1098"/>
            <p:cNvSpPr txBox="1"/>
            <p:nvPr/>
          </p:nvSpPr>
          <p:spPr>
            <a:xfrm>
              <a:off x="2599" y="3748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24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46109" name="Text Box 1099"/>
            <p:cNvSpPr txBox="1"/>
            <p:nvPr/>
          </p:nvSpPr>
          <p:spPr>
            <a:xfrm>
              <a:off x="2863" y="3748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25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46110" name="Text Box 1100"/>
            <p:cNvSpPr txBox="1"/>
            <p:nvPr/>
          </p:nvSpPr>
          <p:spPr>
            <a:xfrm>
              <a:off x="3179" y="3748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26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46111" name="Text Box 1101"/>
            <p:cNvSpPr txBox="1"/>
            <p:nvPr/>
          </p:nvSpPr>
          <p:spPr>
            <a:xfrm>
              <a:off x="3496" y="3748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27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46112" name="Text Box 1102"/>
            <p:cNvSpPr txBox="1"/>
            <p:nvPr/>
          </p:nvSpPr>
          <p:spPr>
            <a:xfrm>
              <a:off x="3759" y="3748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28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46113" name="Text Box 1103"/>
            <p:cNvSpPr txBox="1"/>
            <p:nvPr/>
          </p:nvSpPr>
          <p:spPr>
            <a:xfrm>
              <a:off x="4023" y="3748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29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46114" name="Text Box 1104"/>
            <p:cNvSpPr txBox="1"/>
            <p:nvPr/>
          </p:nvSpPr>
          <p:spPr>
            <a:xfrm>
              <a:off x="4339" y="3748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30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46115" name="Text Box 1105"/>
            <p:cNvSpPr txBox="1"/>
            <p:nvPr/>
          </p:nvSpPr>
          <p:spPr>
            <a:xfrm>
              <a:off x="1018" y="3365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10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46116" name="Text Box 1106"/>
            <p:cNvSpPr txBox="1"/>
            <p:nvPr/>
          </p:nvSpPr>
          <p:spPr>
            <a:xfrm>
              <a:off x="1018" y="3063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11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46117" name="Text Box 1107"/>
            <p:cNvSpPr txBox="1"/>
            <p:nvPr/>
          </p:nvSpPr>
          <p:spPr>
            <a:xfrm>
              <a:off x="1018" y="2761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12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46118" name="Text Box 1108"/>
            <p:cNvSpPr txBox="1"/>
            <p:nvPr/>
          </p:nvSpPr>
          <p:spPr>
            <a:xfrm>
              <a:off x="1018" y="2509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13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46119" name="Text Box 1109"/>
            <p:cNvSpPr txBox="1"/>
            <p:nvPr/>
          </p:nvSpPr>
          <p:spPr>
            <a:xfrm>
              <a:off x="1018" y="2156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14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46120" name="Text Box 1110"/>
            <p:cNvSpPr txBox="1"/>
            <p:nvPr/>
          </p:nvSpPr>
          <p:spPr>
            <a:xfrm>
              <a:off x="1018" y="1905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15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46121" name="Text Box 1111"/>
            <p:cNvSpPr txBox="1"/>
            <p:nvPr/>
          </p:nvSpPr>
          <p:spPr>
            <a:xfrm>
              <a:off x="1018" y="1602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16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46122" name="Text Box 1112"/>
            <p:cNvSpPr txBox="1"/>
            <p:nvPr/>
          </p:nvSpPr>
          <p:spPr>
            <a:xfrm>
              <a:off x="1018" y="1250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17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46123" name="Text Box 1113"/>
            <p:cNvSpPr txBox="1"/>
            <p:nvPr/>
          </p:nvSpPr>
          <p:spPr>
            <a:xfrm>
              <a:off x="1018" y="998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18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46124" name="Line 1114"/>
            <p:cNvSpPr/>
            <p:nvPr/>
          </p:nvSpPr>
          <p:spPr>
            <a:xfrm>
              <a:off x="1167" y="912"/>
              <a:ext cx="358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6125" name="Oval 1122"/>
            <p:cNvSpPr/>
            <p:nvPr/>
          </p:nvSpPr>
          <p:spPr>
            <a:xfrm>
              <a:off x="1344" y="3330"/>
              <a:ext cx="316" cy="302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26" name="Oval 1123"/>
            <p:cNvSpPr/>
            <p:nvPr/>
          </p:nvSpPr>
          <p:spPr>
            <a:xfrm>
              <a:off x="4244" y="912"/>
              <a:ext cx="316" cy="302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27" name="Oval 1124"/>
            <p:cNvSpPr/>
            <p:nvPr/>
          </p:nvSpPr>
          <p:spPr>
            <a:xfrm>
              <a:off x="1642" y="3027"/>
              <a:ext cx="316" cy="303"/>
            </a:xfrm>
            <a:prstGeom prst="ellipse">
              <a:avLst/>
            </a:prstGeom>
            <a:solidFill>
              <a:srgbClr val="66FFFF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28" name="Oval 1126"/>
            <p:cNvSpPr/>
            <p:nvPr/>
          </p:nvSpPr>
          <p:spPr>
            <a:xfrm>
              <a:off x="1905" y="2725"/>
              <a:ext cx="317" cy="302"/>
            </a:xfrm>
            <a:prstGeom prst="ellipse">
              <a:avLst/>
            </a:prstGeom>
            <a:solidFill>
              <a:srgbClr val="66FFFF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29" name="Oval 1127"/>
            <p:cNvSpPr/>
            <p:nvPr/>
          </p:nvSpPr>
          <p:spPr>
            <a:xfrm>
              <a:off x="2222" y="2725"/>
              <a:ext cx="316" cy="302"/>
            </a:xfrm>
            <a:prstGeom prst="ellipse">
              <a:avLst/>
            </a:prstGeom>
            <a:solidFill>
              <a:srgbClr val="66FFFF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30" name="Oval 1128"/>
            <p:cNvSpPr/>
            <p:nvPr/>
          </p:nvSpPr>
          <p:spPr>
            <a:xfrm>
              <a:off x="2538" y="2423"/>
              <a:ext cx="316" cy="302"/>
            </a:xfrm>
            <a:prstGeom prst="ellipse">
              <a:avLst/>
            </a:prstGeom>
            <a:solidFill>
              <a:srgbClr val="66FFFF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31" name="Oval 1129"/>
            <p:cNvSpPr/>
            <p:nvPr/>
          </p:nvSpPr>
          <p:spPr>
            <a:xfrm>
              <a:off x="2802" y="2121"/>
              <a:ext cx="316" cy="302"/>
            </a:xfrm>
            <a:prstGeom prst="ellipse">
              <a:avLst/>
            </a:prstGeom>
            <a:solidFill>
              <a:srgbClr val="66FFFF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32" name="Oval 1130"/>
            <p:cNvSpPr/>
            <p:nvPr/>
          </p:nvSpPr>
          <p:spPr>
            <a:xfrm>
              <a:off x="3118" y="1819"/>
              <a:ext cx="316" cy="302"/>
            </a:xfrm>
            <a:prstGeom prst="ellipse">
              <a:avLst/>
            </a:prstGeom>
            <a:solidFill>
              <a:srgbClr val="66FFFF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33" name="Oval 1131"/>
            <p:cNvSpPr/>
            <p:nvPr/>
          </p:nvSpPr>
          <p:spPr>
            <a:xfrm>
              <a:off x="3381" y="1516"/>
              <a:ext cx="317" cy="303"/>
            </a:xfrm>
            <a:prstGeom prst="ellipse">
              <a:avLst/>
            </a:prstGeom>
            <a:solidFill>
              <a:srgbClr val="66FFFF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34" name="Oval 1132"/>
            <p:cNvSpPr/>
            <p:nvPr/>
          </p:nvSpPr>
          <p:spPr>
            <a:xfrm>
              <a:off x="3698" y="1516"/>
              <a:ext cx="316" cy="303"/>
            </a:xfrm>
            <a:prstGeom prst="ellipse">
              <a:avLst/>
            </a:prstGeom>
            <a:solidFill>
              <a:srgbClr val="66FFFF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46135" name="Oval 1133"/>
            <p:cNvSpPr/>
            <p:nvPr/>
          </p:nvSpPr>
          <p:spPr>
            <a:xfrm>
              <a:off x="3961" y="1214"/>
              <a:ext cx="317" cy="302"/>
            </a:xfrm>
            <a:prstGeom prst="ellipse">
              <a:avLst/>
            </a:prstGeom>
            <a:solidFill>
              <a:srgbClr val="66FFFF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307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909638"/>
            <a:ext cx="8540750" cy="75565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8195" name="Rectangle 3"/>
          <p:cNvSpPr>
            <a:spLocks noGrp="1" noRot="1"/>
          </p:cNvSpPr>
          <p:nvPr>
            <p:ph idx="4294967295"/>
            <p:custDataLst>
              <p:tags r:id="rId2"/>
            </p:custDataLst>
          </p:nvPr>
        </p:nvSpPr>
        <p:spPr>
          <a:xfrm>
            <a:off x="323850" y="1989138"/>
            <a:ext cx="8458200" cy="2392045"/>
          </a:xfrm>
          <a:noFill/>
          <a:ln w="9525"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algn="l" defTabSz="914400">
              <a:lnSpc>
                <a:spcPct val="140000"/>
              </a:lnSpc>
              <a:buChar char="l"/>
            </a:pPr>
            <a:r>
              <a:rPr lang="zh-CN" altLang="en-US" spc="0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DDA算法</a:t>
            </a:r>
            <a:r>
              <a:rPr lang="zh-CN" altLang="en-US" spc="0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评价</a:t>
            </a:r>
            <a:endParaRPr lang="zh-CN" altLang="en-US" spc="0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每个有效像素的计算需要：一次整数加法，一次浮点加法操作和一次取整</a:t>
            </a: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操作</a:t>
            </a:r>
            <a:endParaRPr lang="zh-CN" altLang="en-US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zh-CN" altLang="en-US" dirty="0">
                <a:solidFill>
                  <a:srgbClr val="FF0000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效率如何提高？</a:t>
            </a: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 </a:t>
            </a:r>
            <a:endParaRPr lang="en-US" altLang="zh-CN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102" name="文本框 101"/>
          <p:cNvSpPr txBox="1"/>
          <p:nvPr/>
        </p:nvSpPr>
        <p:spPr>
          <a:xfrm>
            <a:off x="1835785" y="4364990"/>
            <a:ext cx="684276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000">
                <a:solidFill>
                  <a:schemeClr val="accent2">
                    <a:lumMod val="75000"/>
                  </a:schemeClr>
                </a:solidFill>
                <a:ea typeface="SimSun" panose="02010600030101010101" pitchFamily="2" charset="-122"/>
              </a:rPr>
              <a:t>一个普通的场景绘制如果在10万条线段以上，每个线段平均计算10个像素，而且每秒绘制30帧，则有每秒3000万次的这种运算</a:t>
            </a:r>
            <a:r>
              <a:rPr lang="zh-CN" sz="1050">
                <a:solidFill>
                  <a:schemeClr val="accent2">
                    <a:lumMod val="75000"/>
                  </a:schemeClr>
                </a:solidFill>
                <a:ea typeface="SimSun" panose="02010600030101010101" pitchFamily="2" charset="-122"/>
              </a:rPr>
              <a:t>。</a:t>
            </a:r>
            <a:endParaRPr lang="zh-CN" altLang="en-US" sz="1050">
              <a:solidFill>
                <a:schemeClr val="accent2">
                  <a:lumMod val="75000"/>
                </a:schemeClr>
              </a:solidFill>
              <a:ea typeface="SimSun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83485" y="5445125"/>
            <a:ext cx="5080000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ClrTx/>
              <a:buSzTx/>
              <a:buFontTx/>
            </a:pPr>
            <a:r>
              <a:rPr lang="zh-CN" sz="2000">
                <a:solidFill>
                  <a:schemeClr val="accent2">
                    <a:lumMod val="75000"/>
                  </a:schemeClr>
                </a:solidFill>
                <a:ea typeface="SimSun" panose="02010600030101010101" pitchFamily="2" charset="-122"/>
              </a:rPr>
              <a:t>如果能够在这个运算中简化一小步，都是一个极大的进步</a:t>
            </a:r>
            <a:endParaRPr lang="zh-CN" sz="200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02" grpId="1"/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307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909638"/>
            <a:ext cx="8540750" cy="75565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8195" name="Rectangle 3"/>
          <p:cNvSpPr>
            <a:spLocks noGrp="1" noRot="1"/>
          </p:cNvSpPr>
          <p:nvPr>
            <p:ph idx="4294967295"/>
            <p:custDataLst>
              <p:tags r:id="rId2"/>
            </p:custDataLst>
          </p:nvPr>
        </p:nvSpPr>
        <p:spPr>
          <a:xfrm>
            <a:off x="323850" y="1989138"/>
            <a:ext cx="8458200" cy="2908935"/>
          </a:xfrm>
          <a:noFill/>
          <a:ln w="9525"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algn="l" defTabSz="914400">
              <a:lnSpc>
                <a:spcPct val="140000"/>
              </a:lnSpc>
              <a:buChar char="l"/>
            </a:pPr>
            <a:r>
              <a:rPr lang="zh-CN" altLang="en-US" spc="0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Bresenham算法</a:t>
            </a:r>
            <a:endParaRPr lang="zh-CN" altLang="en-US" spc="0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每生成一个像素只需要一次整数加法操作和一次逻辑判断操作</a:t>
            </a:r>
            <a:endParaRPr lang="zh-CN" altLang="en-US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zh-CN" altLang="en-US" dirty="0">
                <a:solidFill>
                  <a:srgbClr val="FF0000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目前Bresenham算法已经成为硬件和软件光栅化模块的标准算法</a:t>
            </a: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 </a:t>
            </a:r>
            <a:endParaRPr lang="en-US" altLang="zh-CN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307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909638"/>
            <a:ext cx="8540750" cy="75565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8195" name="Rectangle 3"/>
          <p:cNvSpPr>
            <a:spLocks noGrp="1" noRot="1"/>
          </p:cNvSpPr>
          <p:nvPr>
            <p:ph idx="4294967295"/>
            <p:custDataLst>
              <p:tags r:id="rId2"/>
            </p:custDataLst>
          </p:nvPr>
        </p:nvSpPr>
        <p:spPr>
          <a:xfrm>
            <a:off x="323850" y="1989138"/>
            <a:ext cx="8458200" cy="1875155"/>
          </a:xfrm>
          <a:noFill/>
          <a:ln w="9525"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algn="l" defTabSz="914400">
              <a:lnSpc>
                <a:spcPct val="140000"/>
              </a:lnSpc>
              <a:buChar char="l"/>
            </a:pPr>
            <a:r>
              <a:rPr lang="zh-CN" altLang="en-US" spc="0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Bresenham算法</a:t>
            </a:r>
            <a:endParaRPr lang="zh-CN" altLang="en-US" spc="0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思考</a:t>
            </a: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1</a:t>
            </a: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，特征？</a:t>
            </a:r>
            <a:endParaRPr lang="zh-CN" altLang="en-US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思考</a:t>
            </a: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2，判断函数的设定？（</a:t>
            </a:r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累加原则</a:t>
            </a: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）</a:t>
            </a: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 </a:t>
            </a:r>
            <a:endParaRPr lang="en-US" altLang="zh-CN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2" name="云形 1"/>
          <p:cNvSpPr/>
          <p:nvPr/>
        </p:nvSpPr>
        <p:spPr>
          <a:xfrm>
            <a:off x="1979295" y="3861435"/>
            <a:ext cx="5706110" cy="2950845"/>
          </a:xfrm>
          <a:prstGeom prst="cloud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学会算法，你只能考好</a:t>
            </a:r>
            <a:r>
              <a:rPr lang="zh-CN" altLang="en-US"/>
              <a:t>试；</a:t>
            </a:r>
            <a:endParaRPr lang="zh-CN" altLang="en-US"/>
          </a:p>
          <a:p>
            <a:pPr algn="ctr"/>
            <a:r>
              <a:rPr lang="zh-CN" altLang="en-US"/>
              <a:t>学会思考，你才能称为</a:t>
            </a:r>
            <a:r>
              <a:rPr lang="zh-CN" altLang="en-US"/>
              <a:t>专家。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307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909638"/>
            <a:ext cx="8540750" cy="75565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8195" name="Rectangle 3"/>
          <p:cNvSpPr>
            <a:spLocks noGrp="1" noRot="1"/>
          </p:cNvSpPr>
          <p:nvPr>
            <p:ph idx="4294967295"/>
            <p:custDataLst>
              <p:tags r:id="rId2"/>
            </p:custDataLst>
          </p:nvPr>
        </p:nvSpPr>
        <p:spPr>
          <a:xfrm>
            <a:off x="323850" y="1989138"/>
            <a:ext cx="8458200" cy="2392045"/>
          </a:xfrm>
          <a:noFill/>
          <a:ln w="9525"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algn="l" defTabSz="914400">
              <a:lnSpc>
                <a:spcPct val="140000"/>
              </a:lnSpc>
              <a:buChar char="l"/>
            </a:pPr>
            <a:r>
              <a:rPr lang="zh-CN" altLang="en-US" spc="0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Bresenham算法</a:t>
            </a:r>
            <a:endParaRPr lang="zh-CN" altLang="en-US" spc="0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dirty="0"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斜率在</a:t>
            </a:r>
            <a:r>
              <a:rPr lang="en-US" dirty="0"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       </a:t>
            </a:r>
            <a:r>
              <a:rPr dirty="0"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线段</a:t>
            </a:r>
            <a:endParaRPr dirty="0"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当前像素点为(xk, yk)，下一个像素点则可能取(xk+1, yk+1)或者(xk+1, yk) </a:t>
            </a:r>
            <a:endParaRPr lang="en-US" altLang="zh-CN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pic>
        <p:nvPicPr>
          <p:cNvPr id="102" name="图片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2483485" y="2853055"/>
            <a:ext cx="1021715" cy="3429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79" name="组合 79"/>
          <p:cNvGrpSpPr/>
          <p:nvPr/>
        </p:nvGrpSpPr>
        <p:grpSpPr>
          <a:xfrm>
            <a:off x="1506220" y="4441825"/>
            <a:ext cx="2578735" cy="2249805"/>
            <a:chOff x="2162" y="1277649"/>
            <a:chExt cx="4239" cy="3839"/>
          </a:xfrm>
        </p:grpSpPr>
        <p:grpSp>
          <p:nvGrpSpPr>
            <p:cNvPr id="78" name="组合 78"/>
            <p:cNvGrpSpPr/>
            <p:nvPr/>
          </p:nvGrpSpPr>
          <p:grpSpPr>
            <a:xfrm>
              <a:off x="2665" y="1278235"/>
              <a:ext cx="2885" cy="2323"/>
              <a:chOff x="2665" y="1278235"/>
              <a:chExt cx="2885" cy="2323"/>
            </a:xfrm>
          </p:grpSpPr>
          <p:sp>
            <p:nvSpPr>
              <p:cNvPr id="32806" name="Text Box 38"/>
              <p:cNvSpPr txBox="1">
                <a:spLocks noChangeArrowheads="1"/>
              </p:cNvSpPr>
              <p:nvPr/>
            </p:nvSpPr>
            <p:spPr bwMode="auto">
              <a:xfrm>
                <a:off x="2665" y="1279151"/>
                <a:ext cx="944" cy="4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0" tIns="0" rIns="0" bIns="18000">
                <a:noAutofit/>
              </a:bodyPr>
              <a:lstStyle/>
              <a:p>
                <a:pPr algn="l"/>
                <a:r>
                  <a:rPr lang="en-US" altLang="zh-CN" sz="1050" b="1" i="1" kern="1200">
                    <a:solidFill>
                      <a:srgbClr val="000000"/>
                    </a:solidFill>
                    <a:latin typeface="Times New Roman" panose="020206030504050203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x</a:t>
                </a:r>
                <a:r>
                  <a:rPr lang="en-US" altLang="zh-CN" sz="1050" b="1" kern="1200" baseline="-25000">
                    <a:solidFill>
                      <a:srgbClr val="000000"/>
                    </a:solidFill>
                    <a:latin typeface="Times New Roman" panose="020206030504050203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k</a:t>
                </a:r>
                <a:r>
                  <a:rPr lang="en-US" altLang="zh-CN" sz="1050" b="1" kern="1200">
                    <a:solidFill>
                      <a:srgbClr val="000000"/>
                    </a:solidFill>
                    <a:latin typeface="Times New Roman" panose="020206030504050203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, </a:t>
                </a:r>
                <a:r>
                  <a:rPr lang="en-US" altLang="zh-CN" sz="1050" b="1" i="1" kern="1200">
                    <a:solidFill>
                      <a:srgbClr val="000000"/>
                    </a:solidFill>
                    <a:latin typeface="Times New Roman" panose="020206030504050203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y</a:t>
                </a:r>
                <a:r>
                  <a:rPr lang="en-US" altLang="zh-CN" sz="1050" b="1" kern="1200" baseline="-25000">
                    <a:solidFill>
                      <a:srgbClr val="000000"/>
                    </a:solidFill>
                    <a:latin typeface="Times New Roman" panose="020206030504050203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k</a:t>
                </a:r>
                <a:r>
                  <a:rPr lang="en-US" altLang="zh-CN" sz="1050" b="1" kern="1200">
                    <a:solidFill>
                      <a:srgbClr val="000000"/>
                    </a:solidFill>
                    <a:latin typeface="Times New Roman" panose="020206030504050203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)</a:t>
                </a:r>
                <a:endPara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807" name="Text Box 39"/>
              <p:cNvSpPr txBox="1">
                <a:spLocks noChangeArrowheads="1"/>
              </p:cNvSpPr>
              <p:nvPr/>
            </p:nvSpPr>
            <p:spPr bwMode="auto">
              <a:xfrm>
                <a:off x="4124" y="1280076"/>
                <a:ext cx="1426" cy="4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0" tIns="0" rIns="0" bIns="18000">
                <a:noAutofit/>
              </a:bodyPr>
              <a:lstStyle/>
              <a:p>
                <a:pPr algn="l"/>
                <a:r>
                  <a:rPr lang="en-US" altLang="zh-CN" sz="1050" b="1" i="1" kern="1200">
                    <a:solidFill>
                      <a:srgbClr val="000000"/>
                    </a:solidFill>
                    <a:latin typeface="Times New Roman" panose="020206030504050203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x</a:t>
                </a:r>
                <a:r>
                  <a:rPr lang="en-US" altLang="zh-CN" sz="1050" b="1" kern="1200" baseline="-25000">
                    <a:solidFill>
                      <a:srgbClr val="000000"/>
                    </a:solidFill>
                    <a:latin typeface="Times New Roman" panose="020206030504050203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k</a:t>
                </a:r>
                <a:r>
                  <a:rPr lang="en-US" altLang="zh-CN" sz="1050" b="1" kern="1200">
                    <a:solidFill>
                      <a:srgbClr val="000000"/>
                    </a:solidFill>
                    <a:latin typeface="Times New Roman" panose="020206030504050203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+1, </a:t>
                </a:r>
                <a:r>
                  <a:rPr lang="en-US" altLang="zh-CN" sz="1050" b="1" i="1" kern="1200">
                    <a:solidFill>
                      <a:srgbClr val="000000"/>
                    </a:solidFill>
                    <a:latin typeface="Times New Roman" panose="020206030504050203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y</a:t>
                </a:r>
                <a:r>
                  <a:rPr lang="en-US" altLang="zh-CN" sz="1050" b="1" kern="1200" baseline="-25000">
                    <a:solidFill>
                      <a:srgbClr val="000000"/>
                    </a:solidFill>
                    <a:latin typeface="Times New Roman" panose="020206030504050203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k</a:t>
                </a:r>
                <a:r>
                  <a:rPr lang="en-US" altLang="zh-CN" sz="1050" b="1" kern="1200">
                    <a:solidFill>
                      <a:srgbClr val="000000"/>
                    </a:solidFill>
                    <a:latin typeface="Times New Roman" panose="020206030504050203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)</a:t>
                </a:r>
                <a:endPara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808" name="Text Box 40"/>
              <p:cNvSpPr txBox="1">
                <a:spLocks noChangeArrowheads="1"/>
              </p:cNvSpPr>
              <p:nvPr/>
            </p:nvSpPr>
            <p:spPr bwMode="auto">
              <a:xfrm>
                <a:off x="2817" y="1278235"/>
                <a:ext cx="1652" cy="5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lIns="0" tIns="0" rIns="0" bIns="18000">
                <a:noAutofit/>
              </a:bodyPr>
              <a:lstStyle/>
              <a:p>
                <a:pPr algn="l"/>
                <a:r>
                  <a:rPr lang="en-US" altLang="zh-CN" sz="1050" b="1" i="1" kern="1200">
                    <a:solidFill>
                      <a:srgbClr val="000000"/>
                    </a:solidFill>
                    <a:latin typeface="Times New Roman" panose="020206030504050203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x</a:t>
                </a:r>
                <a:r>
                  <a:rPr lang="en-US" altLang="zh-CN" sz="1050" b="1" kern="1200" baseline="-25000">
                    <a:solidFill>
                      <a:srgbClr val="000000"/>
                    </a:solidFill>
                    <a:latin typeface="Times New Roman" panose="020206030504050203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k</a:t>
                </a:r>
                <a:r>
                  <a:rPr lang="en-US" altLang="zh-CN" sz="1050" b="1" kern="1200">
                    <a:solidFill>
                      <a:srgbClr val="000000"/>
                    </a:solidFill>
                    <a:latin typeface="Times New Roman" panose="020206030504050203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+1, </a:t>
                </a:r>
                <a:r>
                  <a:rPr lang="en-US" altLang="zh-CN" sz="1050" b="1" i="1" kern="1200">
                    <a:solidFill>
                      <a:srgbClr val="000000"/>
                    </a:solidFill>
                    <a:latin typeface="Times New Roman" panose="020206030504050203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y</a:t>
                </a:r>
                <a:r>
                  <a:rPr lang="en-US" altLang="zh-CN" sz="1050" b="1" kern="1200" baseline="-25000">
                    <a:solidFill>
                      <a:srgbClr val="000000"/>
                    </a:solidFill>
                    <a:latin typeface="Times New Roman" panose="020206030504050203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k</a:t>
                </a:r>
                <a:r>
                  <a:rPr lang="en-US" altLang="zh-CN" sz="1050" b="1" kern="1200">
                    <a:solidFill>
                      <a:srgbClr val="000000"/>
                    </a:solidFill>
                    <a:latin typeface="Times New Roman" panose="020206030504050203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+1)</a:t>
                </a:r>
                <a:endParaRPr lang="en-US" altLang="zh-CN" sz="105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cxnSp>
            <p:nvCxnSpPr>
              <p:cNvPr id="32809" name="Line 41"/>
              <p:cNvCxnSpPr>
                <a:cxnSpLocks noChangeShapeType="1"/>
              </p:cNvCxnSpPr>
              <p:nvPr/>
            </p:nvCxnSpPr>
            <p:spPr bwMode="auto">
              <a:xfrm>
                <a:off x="3884" y="1278735"/>
                <a:ext cx="220" cy="32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</p:cxnSp>
          <p:cxnSp>
            <p:nvCxnSpPr>
              <p:cNvPr id="32810" name="Line 42"/>
              <p:cNvCxnSpPr>
                <a:cxnSpLocks noChangeShapeType="1"/>
              </p:cNvCxnSpPr>
              <p:nvPr/>
            </p:nvCxnSpPr>
            <p:spPr bwMode="auto">
              <a:xfrm flipH="1" flipV="1">
                <a:off x="4326" y="1279789"/>
                <a:ext cx="170" cy="2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</p:cxnSp>
        </p:grpSp>
        <p:grpSp>
          <p:nvGrpSpPr>
            <p:cNvPr id="77" name="组合 77"/>
            <p:cNvGrpSpPr/>
            <p:nvPr/>
          </p:nvGrpSpPr>
          <p:grpSpPr>
            <a:xfrm>
              <a:off x="2162" y="1277649"/>
              <a:ext cx="4239" cy="3839"/>
              <a:chOff x="2162" y="1277649"/>
              <a:chExt cx="4239" cy="3839"/>
            </a:xfrm>
          </p:grpSpPr>
          <p:cxnSp>
            <p:nvCxnSpPr>
              <p:cNvPr id="32772" name="Line 4"/>
              <p:cNvCxnSpPr>
                <a:cxnSpLocks noChangeShapeType="1"/>
              </p:cNvCxnSpPr>
              <p:nvPr/>
            </p:nvCxnSpPr>
            <p:spPr bwMode="auto">
              <a:xfrm flipH="1">
                <a:off x="3487" y="1277699"/>
                <a:ext cx="8" cy="34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</p:cxnSp>
          <p:cxnSp>
            <p:nvCxnSpPr>
              <p:cNvPr id="32773" name="Line 5"/>
              <p:cNvCxnSpPr>
                <a:cxnSpLocks noChangeShapeType="1"/>
              </p:cNvCxnSpPr>
              <p:nvPr/>
            </p:nvCxnSpPr>
            <p:spPr bwMode="auto">
              <a:xfrm>
                <a:off x="4242" y="1277649"/>
                <a:ext cx="4" cy="34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</p:cxnSp>
          <p:cxnSp>
            <p:nvCxnSpPr>
              <p:cNvPr id="32774" name="Line 6"/>
              <p:cNvCxnSpPr>
                <a:cxnSpLocks noChangeShapeType="1"/>
              </p:cNvCxnSpPr>
              <p:nvPr/>
            </p:nvCxnSpPr>
            <p:spPr bwMode="auto">
              <a:xfrm>
                <a:off x="4996" y="1277754"/>
                <a:ext cx="0" cy="33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</p:cxnSp>
          <p:cxnSp>
            <p:nvCxnSpPr>
              <p:cNvPr id="32775" name="Line 7"/>
              <p:cNvCxnSpPr>
                <a:cxnSpLocks noChangeShapeType="1"/>
              </p:cNvCxnSpPr>
              <p:nvPr/>
            </p:nvCxnSpPr>
            <p:spPr bwMode="auto">
              <a:xfrm>
                <a:off x="5663" y="1277764"/>
                <a:ext cx="8" cy="330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</p:cxnSp>
          <p:cxnSp>
            <p:nvCxnSpPr>
              <p:cNvPr id="32776" name="Line 8"/>
              <p:cNvCxnSpPr>
                <a:cxnSpLocks noChangeShapeType="1"/>
              </p:cNvCxnSpPr>
              <p:nvPr/>
            </p:nvCxnSpPr>
            <p:spPr bwMode="auto">
              <a:xfrm flipH="1" flipV="1">
                <a:off x="2659" y="1279029"/>
                <a:ext cx="3537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</p:cxnSp>
          <p:cxnSp>
            <p:nvCxnSpPr>
              <p:cNvPr id="32777" name="Line 9"/>
              <p:cNvCxnSpPr>
                <a:cxnSpLocks noChangeShapeType="1"/>
              </p:cNvCxnSpPr>
              <p:nvPr/>
            </p:nvCxnSpPr>
            <p:spPr bwMode="auto">
              <a:xfrm flipH="1" flipV="1">
                <a:off x="2427" y="1279737"/>
                <a:ext cx="3825" cy="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</p:cxnSp>
          <p:cxnSp>
            <p:nvCxnSpPr>
              <p:cNvPr id="32778" name="Line 10"/>
              <p:cNvCxnSpPr>
                <a:cxnSpLocks noChangeShapeType="1"/>
              </p:cNvCxnSpPr>
              <p:nvPr/>
            </p:nvCxnSpPr>
            <p:spPr bwMode="auto">
              <a:xfrm flipH="1">
                <a:off x="2284" y="1280504"/>
                <a:ext cx="3996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</p:cxnSp>
          <p:sp>
            <p:nvSpPr>
              <p:cNvPr id="32779" name="Oval 11"/>
              <p:cNvSpPr>
                <a:spLocks noChangeArrowheads="1"/>
              </p:cNvSpPr>
              <p:nvPr/>
            </p:nvSpPr>
            <p:spPr bwMode="auto">
              <a:xfrm>
                <a:off x="3386" y="1278979"/>
                <a:ext cx="202" cy="202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</a:ln>
              <a:effectLst/>
            </p:spPr>
          </p:sp>
          <p:sp>
            <p:nvSpPr>
              <p:cNvPr id="32780" name="Oval 12"/>
              <p:cNvSpPr>
                <a:spLocks noChangeArrowheads="1"/>
              </p:cNvSpPr>
              <p:nvPr/>
            </p:nvSpPr>
            <p:spPr bwMode="auto">
              <a:xfrm>
                <a:off x="5545" y="1279561"/>
                <a:ext cx="219" cy="23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</a:ln>
              <a:effectLst/>
            </p:spPr>
          </p:sp>
          <p:sp>
            <p:nvSpPr>
              <p:cNvPr id="32781" name="Oval 13"/>
              <p:cNvSpPr>
                <a:spLocks noChangeArrowheads="1"/>
              </p:cNvSpPr>
              <p:nvPr/>
            </p:nvSpPr>
            <p:spPr bwMode="auto">
              <a:xfrm>
                <a:off x="4127" y="1278952"/>
                <a:ext cx="182" cy="193"/>
              </a:xfrm>
              <a:prstGeom prst="ellipse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round/>
              </a:ln>
              <a:effectLst/>
            </p:spPr>
          </p:sp>
          <p:sp>
            <p:nvSpPr>
              <p:cNvPr id="32782" name="Oval 14"/>
              <p:cNvSpPr>
                <a:spLocks noChangeArrowheads="1"/>
              </p:cNvSpPr>
              <p:nvPr/>
            </p:nvSpPr>
            <p:spPr bwMode="auto">
              <a:xfrm>
                <a:off x="4879" y="1279580"/>
                <a:ext cx="219" cy="2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</a:ln>
              <a:effectLst/>
            </p:spPr>
          </p:sp>
          <p:sp>
            <p:nvSpPr>
              <p:cNvPr id="32783" name="Oval 15"/>
              <p:cNvSpPr>
                <a:spLocks noChangeArrowheads="1"/>
              </p:cNvSpPr>
              <p:nvPr/>
            </p:nvSpPr>
            <p:spPr bwMode="auto">
              <a:xfrm>
                <a:off x="3371" y="1279675"/>
                <a:ext cx="248" cy="26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</a:ln>
              <a:effectLst/>
            </p:spPr>
          </p:sp>
          <p:sp>
            <p:nvSpPr>
              <p:cNvPr id="32785" name="Oval 17"/>
              <p:cNvSpPr>
                <a:spLocks noChangeArrowheads="1"/>
              </p:cNvSpPr>
              <p:nvPr/>
            </p:nvSpPr>
            <p:spPr bwMode="auto">
              <a:xfrm>
                <a:off x="4151" y="1279628"/>
                <a:ext cx="211" cy="202"/>
              </a:xfrm>
              <a:prstGeom prst="ellipse">
                <a:avLst/>
              </a:prstGeom>
              <a:pattFill prst="wdUpDiag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round/>
              </a:ln>
              <a:effectLst/>
            </p:spPr>
          </p:sp>
          <p:cxnSp>
            <p:nvCxnSpPr>
              <p:cNvPr id="32791" name="Line 23"/>
              <p:cNvCxnSpPr>
                <a:cxnSpLocks noChangeShapeType="1"/>
              </p:cNvCxnSpPr>
              <p:nvPr/>
            </p:nvCxnSpPr>
            <p:spPr bwMode="auto">
              <a:xfrm flipV="1">
                <a:off x="2379" y="1277917"/>
                <a:ext cx="4023" cy="2602"/>
              </a:xfrm>
              <a:prstGeom prst="line">
                <a:avLst/>
              </a:prstGeom>
              <a:noFill/>
              <a:ln w="31750">
                <a:solidFill>
                  <a:schemeClr val="accent2"/>
                </a:solidFill>
                <a:round/>
              </a:ln>
              <a:effectLst/>
            </p:spPr>
          </p:cxnSp>
          <p:cxnSp>
            <p:nvCxnSpPr>
              <p:cNvPr id="32792" name="Line 24"/>
              <p:cNvCxnSpPr>
                <a:cxnSpLocks noChangeShapeType="1"/>
              </p:cNvCxnSpPr>
              <p:nvPr/>
            </p:nvCxnSpPr>
            <p:spPr bwMode="auto">
              <a:xfrm flipH="1" flipV="1">
                <a:off x="2699" y="1278327"/>
                <a:ext cx="3488" cy="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</a:ln>
              <a:effectLst/>
            </p:spPr>
          </p:cxnSp>
          <p:sp>
            <p:nvSpPr>
              <p:cNvPr id="32793" name="Oval 25"/>
              <p:cNvSpPr>
                <a:spLocks noChangeArrowheads="1"/>
              </p:cNvSpPr>
              <p:nvPr/>
            </p:nvSpPr>
            <p:spPr bwMode="auto">
              <a:xfrm>
                <a:off x="3379" y="1278222"/>
                <a:ext cx="202" cy="193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</a:ln>
              <a:effectLst/>
            </p:spPr>
          </p:sp>
          <p:sp>
            <p:nvSpPr>
              <p:cNvPr id="32794" name="Oval 26"/>
              <p:cNvSpPr>
                <a:spLocks noChangeArrowheads="1"/>
              </p:cNvSpPr>
              <p:nvPr/>
            </p:nvSpPr>
            <p:spPr bwMode="auto">
              <a:xfrm>
                <a:off x="5577" y="1278241"/>
                <a:ext cx="230" cy="2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</a:ln>
              <a:effectLst/>
            </p:spPr>
          </p:sp>
          <p:sp>
            <p:nvSpPr>
              <p:cNvPr id="32795" name="Oval 27"/>
              <p:cNvSpPr>
                <a:spLocks noChangeArrowheads="1"/>
              </p:cNvSpPr>
              <p:nvPr/>
            </p:nvSpPr>
            <p:spPr bwMode="auto">
              <a:xfrm>
                <a:off x="4131" y="1278194"/>
                <a:ext cx="230" cy="221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</a:ln>
              <a:effectLst/>
            </p:spPr>
          </p:sp>
          <p:sp>
            <p:nvSpPr>
              <p:cNvPr id="32796" name="Oval 28"/>
              <p:cNvSpPr>
                <a:spLocks noChangeArrowheads="1"/>
              </p:cNvSpPr>
              <p:nvPr/>
            </p:nvSpPr>
            <p:spPr bwMode="auto">
              <a:xfrm>
                <a:off x="4890" y="1278240"/>
                <a:ext cx="221" cy="21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</a:ln>
              <a:effectLst/>
            </p:spPr>
          </p:sp>
          <p:sp>
            <p:nvSpPr>
              <p:cNvPr id="32797" name="Text Box 29"/>
              <p:cNvSpPr txBox="1">
                <a:spLocks noChangeArrowheads="1"/>
              </p:cNvSpPr>
              <p:nvPr/>
            </p:nvSpPr>
            <p:spPr bwMode="auto">
              <a:xfrm>
                <a:off x="3165" y="1280654"/>
                <a:ext cx="470" cy="7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noAutofit/>
              </a:bodyPr>
              <a:lstStyle/>
              <a:p>
                <a:pPr algn="l"/>
                <a:r>
                  <a:rPr lang="en-US" altLang="zh-CN" sz="900" kern="1200">
                    <a:solidFill>
                      <a:srgbClr val="000000"/>
                    </a:solidFill>
                    <a:latin typeface="Calibri" panose="020F05020202040302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2</a:t>
                </a:r>
                <a:endParaRPr lang="en-US" altLang="zh-CN" sz="120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798" name="Text Box 30"/>
              <p:cNvSpPr txBox="1">
                <a:spLocks noChangeArrowheads="1"/>
              </p:cNvSpPr>
              <p:nvPr/>
            </p:nvSpPr>
            <p:spPr bwMode="auto">
              <a:xfrm>
                <a:off x="3849" y="1280720"/>
                <a:ext cx="470" cy="7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noAutofit/>
              </a:bodyPr>
              <a:lstStyle/>
              <a:p>
                <a:pPr algn="l"/>
                <a:r>
                  <a:rPr lang="en-US" altLang="zh-CN" sz="900" kern="1200">
                    <a:solidFill>
                      <a:srgbClr val="000000"/>
                    </a:solidFill>
                    <a:latin typeface="Calibri" panose="020F05020202040302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3</a:t>
                </a:r>
                <a:endParaRPr lang="en-US" altLang="zh-CN" sz="120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799" name="Text Box 31"/>
              <p:cNvSpPr txBox="1">
                <a:spLocks noChangeArrowheads="1"/>
              </p:cNvSpPr>
              <p:nvPr/>
            </p:nvSpPr>
            <p:spPr bwMode="auto">
              <a:xfrm>
                <a:off x="4656" y="1280710"/>
                <a:ext cx="470" cy="7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noAutofit/>
              </a:bodyPr>
              <a:lstStyle/>
              <a:p>
                <a:pPr algn="l"/>
                <a:r>
                  <a:rPr lang="en-US" altLang="zh-CN" sz="900" kern="1200">
                    <a:solidFill>
                      <a:srgbClr val="000000"/>
                    </a:solidFill>
                    <a:latin typeface="Calibri" panose="020F05020202040302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4</a:t>
                </a:r>
                <a:endParaRPr lang="en-US" altLang="zh-CN" sz="900" kern="1200">
                  <a:solidFill>
                    <a:srgbClr val="000000"/>
                  </a:solidFill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800" name="Text Box 32"/>
              <p:cNvSpPr txBox="1">
                <a:spLocks noChangeArrowheads="1"/>
              </p:cNvSpPr>
              <p:nvPr/>
            </p:nvSpPr>
            <p:spPr bwMode="auto">
              <a:xfrm>
                <a:off x="5381" y="1280673"/>
                <a:ext cx="470" cy="7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noAutofit/>
              </a:bodyPr>
              <a:lstStyle/>
              <a:p>
                <a:pPr algn="l"/>
                <a:r>
                  <a:rPr lang="en-US" altLang="zh-CN" sz="900" kern="1200">
                    <a:solidFill>
                      <a:srgbClr val="000000"/>
                    </a:solidFill>
                    <a:latin typeface="Calibri" panose="020F05020202040302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5</a:t>
                </a:r>
                <a:endParaRPr lang="en-US" altLang="zh-CN" sz="120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801" name="Text Box 33"/>
              <p:cNvSpPr txBox="1">
                <a:spLocks noChangeArrowheads="1"/>
              </p:cNvSpPr>
              <p:nvPr/>
            </p:nvSpPr>
            <p:spPr bwMode="auto">
              <a:xfrm>
                <a:off x="2162" y="1280154"/>
                <a:ext cx="470" cy="7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noAutofit/>
              </a:bodyPr>
              <a:lstStyle/>
              <a:p>
                <a:pPr algn="l"/>
                <a:r>
                  <a:rPr lang="en-US" altLang="zh-CN" sz="900" kern="1200">
                    <a:solidFill>
                      <a:srgbClr val="000000"/>
                    </a:solidFill>
                    <a:latin typeface="Calibri" panose="020F05020202040302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2</a:t>
                </a:r>
                <a:endParaRPr lang="en-US" altLang="zh-CN" sz="900" kern="1200">
                  <a:solidFill>
                    <a:srgbClr val="000000"/>
                  </a:solidFill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802" name="Text Box 34"/>
              <p:cNvSpPr txBox="1">
                <a:spLocks noChangeArrowheads="1"/>
              </p:cNvSpPr>
              <p:nvPr/>
            </p:nvSpPr>
            <p:spPr bwMode="auto">
              <a:xfrm>
                <a:off x="2180" y="1278605"/>
                <a:ext cx="470" cy="7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noAutofit/>
              </a:bodyPr>
              <a:lstStyle/>
              <a:p>
                <a:pPr algn="l"/>
                <a:r>
                  <a:rPr lang="en-US" altLang="zh-CN" sz="900" kern="1200">
                    <a:solidFill>
                      <a:srgbClr val="000000"/>
                    </a:solidFill>
                    <a:latin typeface="Calibri" panose="020F05020202040302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4</a:t>
                </a:r>
                <a:endParaRPr lang="en-US" altLang="zh-CN" sz="900" kern="1200">
                  <a:solidFill>
                    <a:srgbClr val="000000"/>
                  </a:solidFill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803" name="Text Box 35"/>
              <p:cNvSpPr txBox="1">
                <a:spLocks noChangeArrowheads="1"/>
              </p:cNvSpPr>
              <p:nvPr/>
            </p:nvSpPr>
            <p:spPr bwMode="auto">
              <a:xfrm>
                <a:off x="2199" y="1279384"/>
                <a:ext cx="470" cy="7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noAutofit/>
              </a:bodyPr>
              <a:lstStyle/>
              <a:p>
                <a:pPr algn="l"/>
                <a:r>
                  <a:rPr lang="en-US" altLang="zh-CN" sz="900" kern="1200">
                    <a:solidFill>
                      <a:srgbClr val="000000"/>
                    </a:solidFill>
                    <a:latin typeface="Calibri" panose="020F05020202040302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3</a:t>
                </a:r>
                <a:endParaRPr lang="en-US" altLang="zh-CN" sz="900" kern="1200">
                  <a:solidFill>
                    <a:srgbClr val="000000"/>
                  </a:solidFill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sp>
            <p:nvSpPr>
              <p:cNvPr id="32804" name="Text Box 36"/>
              <p:cNvSpPr txBox="1">
                <a:spLocks noChangeArrowheads="1"/>
              </p:cNvSpPr>
              <p:nvPr/>
            </p:nvSpPr>
            <p:spPr bwMode="auto">
              <a:xfrm>
                <a:off x="2171" y="1277976"/>
                <a:ext cx="470" cy="76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square">
                <a:noAutofit/>
              </a:bodyPr>
              <a:lstStyle/>
              <a:p>
                <a:pPr algn="l"/>
                <a:r>
                  <a:rPr lang="en-US" altLang="zh-CN" sz="900" kern="1200">
                    <a:solidFill>
                      <a:srgbClr val="000000"/>
                    </a:solidFill>
                    <a:latin typeface="Calibri" panose="020F0502020204030204"/>
                    <a:ea typeface="SimSun" panose="02010600030101010101" pitchFamily="2" charset="-122"/>
                    <a:cs typeface="Times New Roman" panose="02020603050405020304"/>
                    <a:sym typeface="Times New Roman" panose="02020603050405020304"/>
                  </a:rPr>
                  <a:t>5</a:t>
                </a:r>
                <a:endParaRPr lang="en-US" altLang="zh-CN" sz="900" kern="100">
                  <a:latin typeface="Calibri" panose="020F0502020204030204"/>
                  <a:ea typeface="SimSun" panose="02010600030101010101" pitchFamily="2" charset="-122"/>
                  <a:cs typeface="Times New Roman" panose="02020603050405020304"/>
                  <a:sym typeface="Times New Roman" panose="02020603050405020304"/>
                </a:endParaRPr>
              </a:p>
            </p:txBody>
          </p:sp>
          <p:cxnSp>
            <p:nvCxnSpPr>
              <p:cNvPr id="32811" name="Line 43"/>
              <p:cNvCxnSpPr>
                <a:cxnSpLocks noChangeShapeType="1"/>
              </p:cNvCxnSpPr>
              <p:nvPr/>
            </p:nvCxnSpPr>
            <p:spPr bwMode="auto">
              <a:xfrm>
                <a:off x="3137" y="1279607"/>
                <a:ext cx="190" cy="1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tailEnd type="triangle" w="med" len="med"/>
              </a:ln>
              <a:effectLst/>
            </p:spPr>
          </p:cxnSp>
        </p:grpSp>
      </p:grpSp>
      <p:pic>
        <p:nvPicPr>
          <p:cNvPr id="731144" name="Picture 8" descr="Bresebham"/>
          <p:cNvPicPr>
            <a:picLocks noGrp="1"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12665" y="4287520"/>
            <a:ext cx="3262630" cy="2338705"/>
          </a:xfrm>
          <a:prstGeom prst="rect">
            <a:avLst/>
          </a:prstGeom>
          <a:solidFill>
            <a:schemeClr val="bg1"/>
          </a:solidFill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307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909638"/>
            <a:ext cx="8540750" cy="75565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8195" name="Rectangle 3"/>
          <p:cNvSpPr>
            <a:spLocks noGrp="1" noRot="1"/>
          </p:cNvSpPr>
          <p:nvPr>
            <p:ph idx="4294967295"/>
            <p:custDataLst>
              <p:tags r:id="rId2"/>
            </p:custDataLst>
          </p:nvPr>
        </p:nvSpPr>
        <p:spPr>
          <a:xfrm>
            <a:off x="323850" y="1989138"/>
            <a:ext cx="8458200" cy="1875155"/>
          </a:xfrm>
          <a:noFill/>
          <a:ln w="9525"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algn="l" defTabSz="914400">
              <a:lnSpc>
                <a:spcPct val="140000"/>
              </a:lnSpc>
              <a:buChar char="l"/>
            </a:pPr>
            <a:r>
              <a:rPr lang="zh-CN" altLang="en-US" spc="0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Bresenham算法</a:t>
            </a:r>
            <a:endParaRPr lang="zh-CN" altLang="en-US" spc="0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判断指标d1-d2</a:t>
            </a:r>
            <a:endParaRPr lang="en-US" altLang="zh-CN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endParaRPr lang="en-US" altLang="zh-CN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835785" y="3501390"/>
          <a:ext cx="5023485" cy="216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019675" imgH="2162175" progId="Paint.Picture">
                  <p:embed/>
                </p:oleObj>
              </mc:Choice>
              <mc:Fallback>
                <p:oleObj name="" r:id="rId3" imgW="5019675" imgH="2162175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35785" y="3501390"/>
                        <a:ext cx="5023485" cy="216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 rot="1320000">
            <a:off x="5979160" y="4939665"/>
            <a:ext cx="9074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chemeClr val="accent2">
                    <a:lumMod val="75000"/>
                  </a:schemeClr>
                </a:solidFill>
              </a:rPr>
              <a:t>？</a:t>
            </a:r>
            <a:endParaRPr lang="zh-CN" altLang="en-US" sz="4400" b="1">
              <a:solidFill>
                <a:schemeClr val="accent2">
                  <a:lumMod val="75000"/>
                </a:schemeClr>
              </a:solidFill>
            </a:endParaRPr>
          </a:p>
        </p:txBody>
      </p:sp>
    </p:spTree>
    <p:custDataLst>
      <p:tags r:id="rId5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307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909638"/>
            <a:ext cx="8540750" cy="75565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8195" name="Rectangle 3"/>
          <p:cNvSpPr>
            <a:spLocks noGrp="1" noRot="1"/>
          </p:cNvSpPr>
          <p:nvPr>
            <p:ph idx="4294967295"/>
            <p:custDataLst>
              <p:tags r:id="rId2"/>
            </p:custDataLst>
          </p:nvPr>
        </p:nvSpPr>
        <p:spPr>
          <a:xfrm>
            <a:off x="323850" y="1989138"/>
            <a:ext cx="8458200" cy="1875155"/>
          </a:xfrm>
          <a:noFill/>
          <a:ln w="9525"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algn="l" defTabSz="914400">
              <a:lnSpc>
                <a:spcPct val="140000"/>
              </a:lnSpc>
              <a:buChar char="l"/>
            </a:pPr>
            <a:r>
              <a:rPr lang="zh-CN" altLang="en-US" spc="0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Bresenham算法</a:t>
            </a:r>
            <a:endParaRPr lang="zh-CN" altLang="en-US" spc="0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引入一个决策参数Pk</a:t>
            </a:r>
            <a:endParaRPr lang="en-US" altLang="zh-CN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endParaRPr lang="en-US" altLang="zh-CN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 rot="1320000">
            <a:off x="5187315" y="4485005"/>
            <a:ext cx="90741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>
                <a:solidFill>
                  <a:schemeClr val="accent2">
                    <a:lumMod val="75000"/>
                  </a:schemeClr>
                </a:solidFill>
              </a:rPr>
              <a:t>？</a:t>
            </a:r>
            <a:endParaRPr lang="zh-CN" altLang="en-US" sz="4400" b="1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2123440" y="3284855"/>
          <a:ext cx="3517265" cy="1057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3514725" imgH="1057275" progId="Paint.Picture">
                  <p:embed/>
                </p:oleObj>
              </mc:Choice>
              <mc:Fallback>
                <p:oleObj name="" r:id="rId3" imgW="3514725" imgH="1057275" progId="Paint.Picture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23440" y="3284855"/>
                        <a:ext cx="3517265" cy="1057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/>
          <p:cNvPicPr/>
          <p:nvPr/>
        </p:nvPicPr>
        <p:blipFill>
          <a:blip r:embed="rId5"/>
          <a:stretch>
            <a:fillRect/>
          </a:stretch>
        </p:blipFill>
        <p:spPr>
          <a:xfrm>
            <a:off x="1475740" y="5190490"/>
            <a:ext cx="602615" cy="3282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" name="文本框 103"/>
          <p:cNvSpPr txBox="1"/>
          <p:nvPr/>
        </p:nvSpPr>
        <p:spPr>
          <a:xfrm>
            <a:off x="1979295" y="5170488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sz="1800">
                <a:ea typeface="SimSun" panose="02010600030101010101" pitchFamily="2" charset="-122"/>
              </a:rPr>
              <a:t>，所以该决策参数的正负正好对应这个差的正负</a:t>
            </a:r>
            <a:endParaRPr lang="zh-CN" altLang="en-US" sz="1800"/>
          </a:p>
        </p:txBody>
      </p:sp>
      <p:sp>
        <p:nvSpPr>
          <p:cNvPr id="8" name="文本框 7"/>
          <p:cNvSpPr txBox="1"/>
          <p:nvPr/>
        </p:nvSpPr>
        <p:spPr>
          <a:xfrm>
            <a:off x="5795645" y="4221480"/>
            <a:ext cx="2171065" cy="3956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altLang="zh-CN" dirty="0">
                <a:sym typeface="+mn-ea"/>
              </a:rPr>
              <a:t>C = 2</a:t>
            </a:r>
            <a:r>
              <a:rPr lang="en-US" altLang="zh-CN" dirty="0">
                <a:sym typeface="Symbol" panose="05050102010706020507" pitchFamily="18" charset="2"/>
              </a:rPr>
              <a:t></a:t>
            </a:r>
            <a:r>
              <a:rPr lang="en-US" altLang="zh-CN" dirty="0">
                <a:sym typeface="+mn-ea"/>
              </a:rPr>
              <a:t>y + </a:t>
            </a:r>
            <a:r>
              <a:rPr lang="en-US" altLang="zh-CN" dirty="0">
                <a:sym typeface="Symbol" panose="05050102010706020507" pitchFamily="18" charset="2"/>
              </a:rPr>
              <a:t></a:t>
            </a:r>
            <a:r>
              <a:rPr lang="en-US" altLang="zh-CN" dirty="0">
                <a:sym typeface="+mn-ea"/>
              </a:rPr>
              <a:t>x</a:t>
            </a:r>
            <a:r>
              <a:rPr lang="en-US" altLang="zh-CN" baseline="-16000" dirty="0">
                <a:sym typeface="+mn-ea"/>
              </a:rPr>
              <a:t>*</a:t>
            </a:r>
            <a:r>
              <a:rPr lang="en-US" altLang="zh-CN" dirty="0">
                <a:sym typeface="+mn-ea"/>
              </a:rPr>
              <a:t>(2b-1)</a:t>
            </a:r>
            <a:endParaRPr lang="zh-CN" altLang="en-US"/>
          </a:p>
        </p:txBody>
      </p:sp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307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909638"/>
            <a:ext cx="8540750" cy="75565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8195" name="Rectangle 3"/>
          <p:cNvSpPr>
            <a:spLocks noGrp="1" noRot="1"/>
          </p:cNvSpPr>
          <p:nvPr>
            <p:ph idx="4294967295"/>
            <p:custDataLst>
              <p:tags r:id="rId2"/>
            </p:custDataLst>
          </p:nvPr>
        </p:nvSpPr>
        <p:spPr>
          <a:xfrm>
            <a:off x="323850" y="1989138"/>
            <a:ext cx="8458200" cy="1801495"/>
          </a:xfrm>
          <a:noFill/>
          <a:ln w="9525"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algn="l" defTabSz="914400">
              <a:lnSpc>
                <a:spcPct val="140000"/>
              </a:lnSpc>
              <a:buChar char="l"/>
            </a:pPr>
            <a:r>
              <a:rPr lang="zh-CN" altLang="en-US" spc="0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Bresenham算法</a:t>
            </a:r>
            <a:endParaRPr lang="zh-CN" altLang="en-US" spc="0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决策参数Pk</a:t>
            </a: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计算，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叠加</a:t>
            </a:r>
            <a:endParaRPr lang="en-US" altLang="zh-CN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eaLnBrk="1" hangingPunct="1">
              <a:buNone/>
            </a:pPr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                 P</a:t>
            </a:r>
            <a:r>
              <a:rPr lang="en-US" altLang="zh-CN" sz="2400" baseline="-25000" dirty="0">
                <a:sym typeface="+mn-ea"/>
              </a:rPr>
              <a:t>k+1</a:t>
            </a:r>
            <a:r>
              <a:rPr lang="en-US" altLang="zh-CN" sz="2400" dirty="0">
                <a:sym typeface="+mn-ea"/>
              </a:rPr>
              <a:t>－P</a:t>
            </a:r>
            <a:r>
              <a:rPr lang="en-US" altLang="zh-CN" sz="2400" baseline="-25000" dirty="0">
                <a:sym typeface="+mn-ea"/>
              </a:rPr>
              <a:t>k</a:t>
            </a:r>
            <a:r>
              <a:rPr lang="en-US" altLang="zh-CN" sz="2400" dirty="0">
                <a:sym typeface="+mn-ea"/>
              </a:rPr>
              <a:t> = 2</a:t>
            </a:r>
            <a:r>
              <a:rPr lang="en-US" altLang="zh-CN" sz="2400" dirty="0">
                <a:sym typeface="Symbol" panose="05050102010706020507" pitchFamily="18" charset="2"/>
              </a:rPr>
              <a:t></a:t>
            </a:r>
            <a:r>
              <a:rPr lang="en-US" altLang="zh-CN" sz="2400" dirty="0">
                <a:sym typeface="+mn-ea"/>
              </a:rPr>
              <a:t>y－2</a:t>
            </a:r>
            <a:r>
              <a:rPr lang="en-US" altLang="zh-CN" sz="2400" dirty="0">
                <a:sym typeface="Symbol" panose="05050102010706020507" pitchFamily="18" charset="2"/>
              </a:rPr>
              <a:t></a:t>
            </a:r>
            <a:r>
              <a:rPr lang="en-US" altLang="zh-CN" sz="2400" dirty="0">
                <a:sym typeface="+mn-ea"/>
              </a:rPr>
              <a:t>x(y</a:t>
            </a:r>
            <a:r>
              <a:rPr lang="en-US" altLang="zh-CN" sz="2400" baseline="-25000" dirty="0">
                <a:sym typeface="+mn-ea"/>
              </a:rPr>
              <a:t>k+1</a:t>
            </a:r>
            <a:r>
              <a:rPr lang="en-US" altLang="zh-CN" sz="2400" dirty="0">
                <a:sym typeface="+mn-ea"/>
              </a:rPr>
              <a:t>－y</a:t>
            </a:r>
            <a:r>
              <a:rPr lang="en-US" altLang="zh-CN" sz="2400" baseline="-25000" dirty="0">
                <a:sym typeface="+mn-ea"/>
              </a:rPr>
              <a:t>k</a:t>
            </a:r>
            <a:r>
              <a:rPr lang="en-US" altLang="zh-CN" sz="2400" dirty="0">
                <a:sym typeface="+mn-ea"/>
              </a:rPr>
              <a:t>);</a:t>
            </a:r>
            <a:endParaRPr lang="en-US" altLang="zh-CN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grpSp>
        <p:nvGrpSpPr>
          <p:cNvPr id="64515" name="Group 34"/>
          <p:cNvGrpSpPr/>
          <p:nvPr/>
        </p:nvGrpSpPr>
        <p:grpSpPr>
          <a:xfrm>
            <a:off x="1547495" y="4364990"/>
            <a:ext cx="6786563" cy="1493838"/>
            <a:chOff x="767" y="2160"/>
            <a:chExt cx="4275" cy="941"/>
          </a:xfrm>
        </p:grpSpPr>
        <p:sp>
          <p:nvSpPr>
            <p:cNvPr id="64516" name="Text Box 29"/>
            <p:cNvSpPr txBox="1"/>
            <p:nvPr/>
          </p:nvSpPr>
          <p:spPr>
            <a:xfrm>
              <a:off x="1946" y="2160"/>
              <a:ext cx="296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方正黑体" pitchFamily="34" charset="-122"/>
                </a:rPr>
                <a:t>P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方正黑体" pitchFamily="34" charset="-122"/>
                </a:rPr>
                <a:t>k</a:t>
              </a:r>
              <a:r>
                <a:rPr lang="en-US" altLang="zh-CN" sz="3200" b="1" dirty="0">
                  <a:latin typeface="Times New Roman" panose="02020603050405020304" pitchFamily="18" charset="0"/>
                  <a:ea typeface="方正黑体" pitchFamily="34" charset="-122"/>
                </a:rPr>
                <a:t>+2 </a:t>
              </a:r>
              <a:r>
                <a:rPr lang="en-US" altLang="zh-CN" sz="3200" b="1" dirty="0">
                  <a:latin typeface="Times New Roman" panose="02020603050405020304" pitchFamily="18" charset="0"/>
                  <a:ea typeface="方正黑体" pitchFamily="34" charset="-122"/>
                  <a:sym typeface="Symbol" panose="05050102010706020507" pitchFamily="18" charset="2"/>
                </a:rPr>
                <a:t></a:t>
              </a:r>
              <a:r>
                <a:rPr lang="en-US" altLang="zh-CN" sz="3200" b="1" dirty="0">
                  <a:latin typeface="Times New Roman" panose="02020603050405020304" pitchFamily="18" charset="0"/>
                  <a:ea typeface="方正黑体" pitchFamily="34" charset="-122"/>
                </a:rPr>
                <a:t>y                  (P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方正黑体" pitchFamily="34" charset="-122"/>
                </a:rPr>
                <a:t>k</a:t>
              </a:r>
              <a:r>
                <a:rPr lang="en-US" altLang="zh-CN" sz="3200" b="1" dirty="0">
                  <a:latin typeface="Times New Roman" panose="02020603050405020304" pitchFamily="18" charset="0"/>
                  <a:ea typeface="方正黑体" pitchFamily="34" charset="-122"/>
                </a:rPr>
                <a:t> &lt; 0)</a:t>
              </a:r>
              <a:endParaRPr lang="zh-CN" altLang="en-US" sz="3200" b="1" dirty="0">
                <a:latin typeface="Times New Roman" panose="02020603050405020304" pitchFamily="18" charset="0"/>
                <a:ea typeface="方正黑体" pitchFamily="34" charset="-122"/>
              </a:endParaRPr>
            </a:p>
          </p:txBody>
        </p:sp>
        <p:sp>
          <p:nvSpPr>
            <p:cNvPr id="64517" name="Text Box 30"/>
            <p:cNvSpPr txBox="1"/>
            <p:nvPr/>
          </p:nvSpPr>
          <p:spPr>
            <a:xfrm>
              <a:off x="1942" y="2736"/>
              <a:ext cx="31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方正黑体" pitchFamily="34" charset="-122"/>
                </a:rPr>
                <a:t>P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方正黑体" pitchFamily="34" charset="-122"/>
                </a:rPr>
                <a:t>k</a:t>
              </a:r>
              <a:r>
                <a:rPr lang="en-US" altLang="zh-CN" sz="3200" b="1" dirty="0">
                  <a:latin typeface="Times New Roman" panose="02020603050405020304" pitchFamily="18" charset="0"/>
                  <a:ea typeface="方正黑体" pitchFamily="34" charset="-122"/>
                </a:rPr>
                <a:t>+2 </a:t>
              </a:r>
              <a:r>
                <a:rPr lang="en-US" altLang="zh-CN" sz="3200" b="1" dirty="0">
                  <a:latin typeface="Times New Roman" panose="02020603050405020304" pitchFamily="18" charset="0"/>
                  <a:ea typeface="方正黑体" pitchFamily="34" charset="-122"/>
                  <a:sym typeface="Symbol" panose="05050102010706020507" pitchFamily="18" charset="2"/>
                </a:rPr>
                <a:t></a:t>
              </a:r>
              <a:r>
                <a:rPr lang="en-US" altLang="zh-CN" sz="3200" b="1" dirty="0">
                  <a:latin typeface="Times New Roman" panose="02020603050405020304" pitchFamily="18" charset="0"/>
                  <a:ea typeface="方正黑体" pitchFamily="34" charset="-122"/>
                </a:rPr>
                <a:t>y－2 </a:t>
              </a:r>
              <a:r>
                <a:rPr lang="en-US" altLang="zh-CN" sz="3200" b="1" dirty="0">
                  <a:latin typeface="Times New Roman" panose="02020603050405020304" pitchFamily="18" charset="0"/>
                  <a:ea typeface="方正黑体" pitchFamily="34" charset="-122"/>
                  <a:sym typeface="Symbol" panose="05050102010706020507" pitchFamily="18" charset="2"/>
                </a:rPr>
                <a:t></a:t>
              </a:r>
              <a:r>
                <a:rPr lang="en-US" altLang="zh-CN" sz="3200" b="1" dirty="0">
                  <a:latin typeface="Times New Roman" panose="02020603050405020304" pitchFamily="18" charset="0"/>
                  <a:ea typeface="方正黑体" pitchFamily="34" charset="-122"/>
                </a:rPr>
                <a:t>x       (P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方正黑体" pitchFamily="34" charset="-122"/>
                </a:rPr>
                <a:t>k</a:t>
              </a:r>
              <a:r>
                <a:rPr lang="en-US" altLang="zh-CN" sz="3200" b="1" dirty="0">
                  <a:latin typeface="Times New Roman" panose="02020603050405020304" pitchFamily="18" charset="0"/>
                  <a:ea typeface="方正黑体" pitchFamily="34" charset="-122"/>
                </a:rPr>
                <a:t> ≥ 0)</a:t>
              </a:r>
              <a:endParaRPr lang="zh-CN" altLang="en-US" sz="3200" b="1" dirty="0">
                <a:latin typeface="Times New Roman" panose="02020603050405020304" pitchFamily="18" charset="0"/>
                <a:ea typeface="方正黑体" pitchFamily="34" charset="-122"/>
              </a:endParaRPr>
            </a:p>
          </p:txBody>
        </p:sp>
        <p:sp>
          <p:nvSpPr>
            <p:cNvPr id="64518" name="Text Box 31"/>
            <p:cNvSpPr txBox="1"/>
            <p:nvPr/>
          </p:nvSpPr>
          <p:spPr>
            <a:xfrm>
              <a:off x="767" y="2448"/>
              <a:ext cx="69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Times New Roman" panose="02020603050405020304" pitchFamily="18" charset="0"/>
                  <a:ea typeface="方正黑体" pitchFamily="34" charset="-122"/>
                </a:rPr>
                <a:t>P</a:t>
              </a:r>
              <a:r>
                <a:rPr lang="en-US" altLang="zh-CN" sz="3200" b="1" baseline="-25000" dirty="0">
                  <a:latin typeface="Times New Roman" panose="02020603050405020304" pitchFamily="18" charset="0"/>
                  <a:ea typeface="方正黑体" pitchFamily="34" charset="-122"/>
                </a:rPr>
                <a:t>k+1</a:t>
              </a:r>
              <a:r>
                <a:rPr lang="en-US" altLang="zh-CN" sz="3200" b="1" dirty="0">
                  <a:latin typeface="Times New Roman" panose="02020603050405020304" pitchFamily="18" charset="0"/>
                  <a:ea typeface="方正黑体" pitchFamily="34" charset="-122"/>
                </a:rPr>
                <a:t>=</a:t>
              </a:r>
              <a:endParaRPr lang="zh-CN" altLang="en-US" sz="3200" b="1" dirty="0">
                <a:latin typeface="Times New Roman" panose="02020603050405020304" pitchFamily="18" charset="0"/>
                <a:ea typeface="方正黑体" pitchFamily="34" charset="-122"/>
              </a:endParaRPr>
            </a:p>
          </p:txBody>
        </p:sp>
        <p:sp>
          <p:nvSpPr>
            <p:cNvPr id="64519" name="AutoShape 32"/>
            <p:cNvSpPr/>
            <p:nvPr/>
          </p:nvSpPr>
          <p:spPr>
            <a:xfrm>
              <a:off x="1658" y="2304"/>
              <a:ext cx="144" cy="672"/>
            </a:xfrm>
            <a:prstGeom prst="leftBrace">
              <a:avLst>
                <a:gd name="adj1" fmla="val 38867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51685" y="6021705"/>
            <a:ext cx="1541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olidFill>
                  <a:srgbClr val="FF0000"/>
                </a:solidFill>
                <a:sym typeface="+mn-ea"/>
              </a:rPr>
              <a:t>P</a:t>
            </a:r>
            <a:r>
              <a:rPr lang="en-US" altLang="zh-CN" baseline="-25000" dirty="0">
                <a:solidFill>
                  <a:srgbClr val="FF0000"/>
                </a:solidFill>
                <a:sym typeface="+mn-ea"/>
              </a:rPr>
              <a:t>0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= 2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y－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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x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2"/>
          <p:cNvSpPr>
            <a:spLocks noGrp="1" noRot="1"/>
          </p:cNvSpPr>
          <p:nvPr>
            <p:ph type="title"/>
          </p:nvPr>
        </p:nvSpPr>
        <p:spPr>
          <a:xfrm>
            <a:off x="538798" y="2637155"/>
            <a:ext cx="7308850" cy="76200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en-US" altLang="zh-CN" dirty="0"/>
              <a:t>Bresenham </a:t>
            </a:r>
            <a:r>
              <a:rPr lang="zh-CN" altLang="en-US" dirty="0"/>
              <a:t>算法举例</a:t>
            </a:r>
            <a:endParaRPr lang="zh-CN" altLang="en-US" sz="3200" b="0" dirty="0">
              <a:solidFill>
                <a:schemeClr val="tx1"/>
              </a:solidFill>
            </a:endParaRPr>
          </a:p>
        </p:txBody>
      </p:sp>
      <p:sp>
        <p:nvSpPr>
          <p:cNvPr id="153603" name="Rectangle 3"/>
          <p:cNvSpPr>
            <a:spLocks noGrp="1" noRot="1"/>
          </p:cNvSpPr>
          <p:nvPr>
            <p:ph idx="1"/>
          </p:nvPr>
        </p:nvSpPr>
        <p:spPr>
          <a:xfrm>
            <a:off x="611505" y="3501390"/>
            <a:ext cx="8229600" cy="1916430"/>
          </a:xfrm>
        </p:spPr>
        <p:txBody>
          <a:bodyPr vert="horz" wrap="square" lIns="91440" tIns="45720" rIns="91440" bIns="45720" anchor="t" anchorCtr="0"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en-US" dirty="0"/>
              <a:t>已知直线的两个端点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(20,10)，P</a:t>
            </a:r>
            <a:r>
              <a:rPr lang="en-US" altLang="zh-CN" baseline="-25000" dirty="0"/>
              <a:t>2</a:t>
            </a:r>
            <a:r>
              <a:rPr lang="en-US" altLang="zh-CN" dirty="0"/>
              <a:t>(30,18)，</a:t>
            </a:r>
            <a:r>
              <a:rPr lang="zh-CN" altLang="en-US" dirty="0"/>
              <a:t>用</a:t>
            </a:r>
            <a:r>
              <a:rPr lang="en-US" altLang="zh-CN" dirty="0"/>
              <a:t>Bresenham</a:t>
            </a:r>
            <a:r>
              <a:rPr lang="zh-CN" altLang="en-US" dirty="0"/>
              <a:t>算法使该线段光栅化。</a:t>
            </a:r>
            <a:endParaRPr lang="zh-CN" altLang="en-US" dirty="0"/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en-US" dirty="0"/>
              <a:t>解： </a:t>
            </a:r>
            <a:r>
              <a:rPr lang="en-US" altLang="zh-CN" dirty="0"/>
              <a:t>dx = 10, dy = 8;</a:t>
            </a:r>
            <a:endParaRPr lang="en-US" altLang="zh-CN" dirty="0"/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/>
              <a:t>		2dy＝16, 2dy-2dx＝-4; </a:t>
            </a:r>
            <a:endParaRPr lang="en-US" altLang="zh-CN" dirty="0"/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/>
              <a:t>		P</a:t>
            </a:r>
            <a:r>
              <a:rPr lang="en-US" altLang="zh-CN" baseline="-25000" dirty="0"/>
              <a:t>0</a:t>
            </a:r>
            <a:r>
              <a:rPr lang="en-US" altLang="zh-CN" dirty="0"/>
              <a:t>＝2dy-dx=6;</a:t>
            </a:r>
            <a:endParaRPr lang="en-US" altLang="zh-CN" dirty="0"/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301625" y="909638"/>
            <a:ext cx="8540750" cy="755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charRg st="50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charRg st="70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charRg st="93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Rectangle 7"/>
          <p:cNvSpPr>
            <a:spLocks noGrp="1" noRot="1"/>
          </p:cNvSpPr>
          <p:nvPr>
            <p:ph type="title"/>
          </p:nvPr>
        </p:nvSpPr>
        <p:spPr>
          <a:xfrm>
            <a:off x="1027113" y="217488"/>
            <a:ext cx="7202487" cy="628650"/>
          </a:xfrm>
        </p:spPr>
        <p:txBody>
          <a:bodyPr vert="horz" wrap="square" lIns="91440" tIns="45720" rIns="91440" bIns="45720" anchor="b" anchorCtr="0">
            <a:spAutoFit/>
          </a:bodyPr>
          <a:p>
            <a:pPr eaLnBrk="1" hangingPunct="1">
              <a:lnSpc>
                <a:spcPct val="80000"/>
              </a:lnSpc>
            </a:pPr>
            <a:r>
              <a:rPr lang="en-US" altLang="zh-CN" dirty="0"/>
              <a:t>Bresenham </a:t>
            </a:r>
            <a:r>
              <a:rPr lang="zh-CN" altLang="en-US" dirty="0"/>
              <a:t>算法举例</a:t>
            </a:r>
            <a:endParaRPr lang="zh-CN" altLang="zh-CN" dirty="0"/>
          </a:p>
        </p:txBody>
      </p:sp>
      <p:graphicFrame>
        <p:nvGraphicFramePr>
          <p:cNvPr id="70658" name="Object 64"/>
          <p:cNvGraphicFramePr>
            <a:graphicFrameLocks noChangeAspect="1"/>
          </p:cNvGraphicFramePr>
          <p:nvPr/>
        </p:nvGraphicFramePr>
        <p:xfrm>
          <a:off x="1219200" y="1076325"/>
          <a:ext cx="6481763" cy="548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573655" imgH="2178685" progId="Excel.Sheet.8">
                  <p:embed/>
                </p:oleObj>
              </mc:Choice>
              <mc:Fallback>
                <p:oleObj name="" r:id="rId1" imgW="2573655" imgH="2178685" progId="Excel.Sheet.8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1076325"/>
                        <a:ext cx="6481763" cy="548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183025" y="1996487"/>
            <a:ext cx="1070722" cy="230029"/>
          </a:xfrm>
          <a:prstGeom prst="rect">
            <a:avLst/>
          </a:prstGeom>
          <a:noFill/>
        </p:spPr>
        <p:txBody>
          <a:bodyPr wrap="square" rtlCol="0">
            <a:normAutofit fontScale="40000"/>
          </a:bodyPr>
          <a:p>
            <a:pPr algn="ctr"/>
            <a:r>
              <a:rPr lang="en-US" altLang="zh-CN" sz="1050" kern="2600" spc="2000">
                <a:solidFill>
                  <a:schemeClr val="dk1"/>
                </a:solidFill>
                <a:uFillTx/>
                <a:latin typeface="Arial" panose="020B0604020202020204" pitchFamily="34" charset="0"/>
                <a:ea typeface="Microsoft YaHei" panose="020B0503020204020204" charset="-122"/>
                <a:cs typeface="Arial" panose="020B0604020202020204" pitchFamily="34" charset="0"/>
              </a:rPr>
              <a:t>ONE</a:t>
            </a:r>
            <a:endParaRPr lang="en-US" altLang="zh-CN" sz="1050" kern="2600" spc="2000">
              <a:solidFill>
                <a:schemeClr val="dk1"/>
              </a:solidFill>
              <a:uFillTx/>
              <a:latin typeface="Arial" panose="020B0604020202020204" pitchFamily="34" charset="0"/>
              <a:ea typeface="Microsoft YaHei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4" name="标题 23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907790" y="2698750"/>
            <a:ext cx="5087620" cy="907415"/>
          </a:xfrm>
        </p:spPr>
        <p:txBody>
          <a:bodyPr wrap="square" lIns="67500" tIns="35100" rIns="67500" bIns="35100">
            <a:normAutofit/>
          </a:bodyPr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u="none" strike="noStrike" baseline="0">
                <a:solidFill>
                  <a:schemeClr val="accent1"/>
                </a:solidFill>
                <a:uLnTx/>
                <a:uFillTx/>
              </a:rPr>
              <a:t>第四章 </a:t>
            </a:r>
            <a:r>
              <a:rPr sz="3200" b="1" u="none" strike="noStrike" baseline="0">
                <a:solidFill>
                  <a:schemeClr val="accent1"/>
                </a:solidFill>
                <a:uLnTx/>
                <a:uFillTx/>
              </a:rPr>
              <a:t>光栅式图形系统</a:t>
            </a:r>
            <a:endParaRPr sz="3200" b="1" u="none" strike="noStrike" baseline="0">
              <a:solidFill>
                <a:schemeClr val="accent1"/>
              </a:solidFill>
              <a:uLnTx/>
              <a:uFillTx/>
            </a:endParaRPr>
          </a:p>
        </p:txBody>
      </p:sp>
      <p:sp>
        <p:nvSpPr>
          <p:cNvPr id="25" name="文本框 24"/>
          <p:cNvSpPr txBox="1"/>
          <p:nvPr>
            <p:custDataLst>
              <p:tags r:id="rId3"/>
            </p:custDataLst>
          </p:nvPr>
        </p:nvSpPr>
        <p:spPr>
          <a:xfrm>
            <a:off x="2885688" y="2653343"/>
            <a:ext cx="966778" cy="998117"/>
          </a:xfrm>
          <a:prstGeom prst="rect">
            <a:avLst/>
          </a:prstGeom>
          <a:noFill/>
        </p:spPr>
        <p:txBody>
          <a:bodyPr wrap="square" lIns="67500" tIns="35100" rIns="67500" bIns="35100" rtlCol="0" anchor="ctr">
            <a:normAutofit/>
          </a:bodyPr>
          <a:p>
            <a:pPr algn="ctr"/>
            <a:r>
              <a:rPr lang="en-US" altLang="zh-CN" sz="6000">
                <a:solidFill>
                  <a:schemeClr val="accent6"/>
                </a:solidFill>
              </a:rPr>
              <a:t>1</a:t>
            </a:r>
            <a:endParaRPr lang="en-US" altLang="zh-CN" sz="6000">
              <a:solidFill>
                <a:schemeClr val="accent6"/>
              </a:solidFill>
            </a:endParaRPr>
          </a:p>
        </p:txBody>
      </p:sp>
      <p:sp>
        <p:nvSpPr>
          <p:cNvPr id="2" name="剪去单角的矩形 1"/>
          <p:cNvSpPr/>
          <p:nvPr/>
        </p:nvSpPr>
        <p:spPr>
          <a:xfrm>
            <a:off x="4687570" y="5157470"/>
            <a:ext cx="3528695" cy="1224280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思考一下</a:t>
            </a:r>
            <a:r>
              <a:rPr lang="zh-CN" altLang="en-US">
                <a:solidFill>
                  <a:srgbClr val="FF0000"/>
                </a:solidFill>
              </a:rPr>
              <a:t>：这部分内容应该在管线哪个位置，要达到什么目的？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Rectangle 2"/>
          <p:cNvSpPr>
            <a:spLocks noGrp="1" noRot="1"/>
          </p:cNvSpPr>
          <p:nvPr>
            <p:ph type="title"/>
          </p:nvPr>
        </p:nvSpPr>
        <p:spPr>
          <a:xfrm>
            <a:off x="520700" y="620713"/>
            <a:ext cx="7748588" cy="76200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en-US" altLang="zh-CN" dirty="0"/>
              <a:t>Bresenham </a:t>
            </a:r>
            <a:r>
              <a:rPr lang="zh-CN" altLang="en-US" dirty="0"/>
              <a:t>算法举例</a:t>
            </a:r>
            <a:endParaRPr lang="zh-CN" altLang="zh-CN" dirty="0"/>
          </a:p>
        </p:txBody>
      </p:sp>
      <p:grpSp>
        <p:nvGrpSpPr>
          <p:cNvPr id="71682" name="Group 60"/>
          <p:cNvGrpSpPr/>
          <p:nvPr/>
        </p:nvGrpSpPr>
        <p:grpSpPr>
          <a:xfrm>
            <a:off x="1524000" y="1676400"/>
            <a:ext cx="5410200" cy="4648200"/>
            <a:chOff x="960" y="1056"/>
            <a:chExt cx="3408" cy="2928"/>
          </a:xfrm>
        </p:grpSpPr>
        <p:sp>
          <p:nvSpPr>
            <p:cNvPr id="71683" name="Line 4"/>
            <p:cNvSpPr/>
            <p:nvPr/>
          </p:nvSpPr>
          <p:spPr>
            <a:xfrm>
              <a:off x="1284" y="1056"/>
              <a:ext cx="0" cy="27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84" name="Line 5"/>
            <p:cNvSpPr/>
            <p:nvPr/>
          </p:nvSpPr>
          <p:spPr>
            <a:xfrm>
              <a:off x="1548" y="1056"/>
              <a:ext cx="0" cy="27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85" name="Line 6"/>
            <p:cNvSpPr/>
            <p:nvPr/>
          </p:nvSpPr>
          <p:spPr>
            <a:xfrm>
              <a:off x="1800" y="1056"/>
              <a:ext cx="0" cy="27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86" name="Line 7"/>
            <p:cNvSpPr/>
            <p:nvPr/>
          </p:nvSpPr>
          <p:spPr>
            <a:xfrm>
              <a:off x="2064" y="1056"/>
              <a:ext cx="0" cy="27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87" name="Line 8"/>
            <p:cNvSpPr/>
            <p:nvPr/>
          </p:nvSpPr>
          <p:spPr>
            <a:xfrm>
              <a:off x="2352" y="1056"/>
              <a:ext cx="0" cy="27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88" name="Line 9"/>
            <p:cNvSpPr/>
            <p:nvPr/>
          </p:nvSpPr>
          <p:spPr>
            <a:xfrm>
              <a:off x="2616" y="1056"/>
              <a:ext cx="0" cy="27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89" name="Line 10"/>
            <p:cNvSpPr/>
            <p:nvPr/>
          </p:nvSpPr>
          <p:spPr>
            <a:xfrm>
              <a:off x="2868" y="1056"/>
              <a:ext cx="0" cy="27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0" name="Line 11"/>
            <p:cNvSpPr/>
            <p:nvPr/>
          </p:nvSpPr>
          <p:spPr>
            <a:xfrm>
              <a:off x="3132" y="1056"/>
              <a:ext cx="0" cy="27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1" name="Line 12"/>
            <p:cNvSpPr/>
            <p:nvPr/>
          </p:nvSpPr>
          <p:spPr>
            <a:xfrm>
              <a:off x="3408" y="1056"/>
              <a:ext cx="0" cy="27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2" name="Line 13"/>
            <p:cNvSpPr/>
            <p:nvPr/>
          </p:nvSpPr>
          <p:spPr>
            <a:xfrm>
              <a:off x="3672" y="1056"/>
              <a:ext cx="0" cy="27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3" name="Line 14"/>
            <p:cNvSpPr/>
            <p:nvPr/>
          </p:nvSpPr>
          <p:spPr>
            <a:xfrm>
              <a:off x="3924" y="1056"/>
              <a:ext cx="0" cy="27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4" name="Line 15"/>
            <p:cNvSpPr/>
            <p:nvPr/>
          </p:nvSpPr>
          <p:spPr>
            <a:xfrm>
              <a:off x="4188" y="1056"/>
              <a:ext cx="0" cy="27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5" name="Line 16"/>
            <p:cNvSpPr/>
            <p:nvPr/>
          </p:nvSpPr>
          <p:spPr>
            <a:xfrm>
              <a:off x="1104" y="3648"/>
              <a:ext cx="32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6" name="Line 17"/>
            <p:cNvSpPr/>
            <p:nvPr/>
          </p:nvSpPr>
          <p:spPr>
            <a:xfrm>
              <a:off x="1104" y="3360"/>
              <a:ext cx="32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7" name="Line 18"/>
            <p:cNvSpPr/>
            <p:nvPr/>
          </p:nvSpPr>
          <p:spPr>
            <a:xfrm>
              <a:off x="1104" y="3072"/>
              <a:ext cx="32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8" name="Line 19"/>
            <p:cNvSpPr/>
            <p:nvPr/>
          </p:nvSpPr>
          <p:spPr>
            <a:xfrm>
              <a:off x="1104" y="2784"/>
              <a:ext cx="32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699" name="Line 20"/>
            <p:cNvSpPr/>
            <p:nvPr/>
          </p:nvSpPr>
          <p:spPr>
            <a:xfrm>
              <a:off x="1104" y="2496"/>
              <a:ext cx="32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00" name="Line 21"/>
            <p:cNvSpPr/>
            <p:nvPr/>
          </p:nvSpPr>
          <p:spPr>
            <a:xfrm>
              <a:off x="1104" y="2208"/>
              <a:ext cx="32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01" name="Line 22"/>
            <p:cNvSpPr/>
            <p:nvPr/>
          </p:nvSpPr>
          <p:spPr>
            <a:xfrm>
              <a:off x="1104" y="1920"/>
              <a:ext cx="32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02" name="Line 23"/>
            <p:cNvSpPr/>
            <p:nvPr/>
          </p:nvSpPr>
          <p:spPr>
            <a:xfrm>
              <a:off x="1104" y="1632"/>
              <a:ext cx="32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03" name="Line 24"/>
            <p:cNvSpPr/>
            <p:nvPr/>
          </p:nvSpPr>
          <p:spPr>
            <a:xfrm>
              <a:off x="1104" y="1344"/>
              <a:ext cx="32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04" name="Text Box 25"/>
            <p:cNvSpPr txBox="1"/>
            <p:nvPr/>
          </p:nvSpPr>
          <p:spPr>
            <a:xfrm>
              <a:off x="1296" y="3754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20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1705" name="Text Box 26"/>
            <p:cNvSpPr txBox="1"/>
            <p:nvPr/>
          </p:nvSpPr>
          <p:spPr>
            <a:xfrm>
              <a:off x="1584" y="3754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21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1706" name="Text Box 27"/>
            <p:cNvSpPr txBox="1"/>
            <p:nvPr/>
          </p:nvSpPr>
          <p:spPr>
            <a:xfrm>
              <a:off x="1824" y="3754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22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1707" name="Text Box 28"/>
            <p:cNvSpPr txBox="1"/>
            <p:nvPr/>
          </p:nvSpPr>
          <p:spPr>
            <a:xfrm>
              <a:off x="2112" y="3754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23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1708" name="Text Box 29"/>
            <p:cNvSpPr txBox="1"/>
            <p:nvPr/>
          </p:nvSpPr>
          <p:spPr>
            <a:xfrm>
              <a:off x="2400" y="3754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24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1709" name="Text Box 30"/>
            <p:cNvSpPr txBox="1"/>
            <p:nvPr/>
          </p:nvSpPr>
          <p:spPr>
            <a:xfrm>
              <a:off x="2640" y="3754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25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1710" name="Text Box 31"/>
            <p:cNvSpPr txBox="1"/>
            <p:nvPr/>
          </p:nvSpPr>
          <p:spPr>
            <a:xfrm>
              <a:off x="2928" y="3754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26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1711" name="Text Box 32"/>
            <p:cNvSpPr txBox="1"/>
            <p:nvPr/>
          </p:nvSpPr>
          <p:spPr>
            <a:xfrm>
              <a:off x="3216" y="3754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27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1712" name="Text Box 33"/>
            <p:cNvSpPr txBox="1"/>
            <p:nvPr/>
          </p:nvSpPr>
          <p:spPr>
            <a:xfrm>
              <a:off x="3456" y="3754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28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1713" name="Text Box 34"/>
            <p:cNvSpPr txBox="1"/>
            <p:nvPr/>
          </p:nvSpPr>
          <p:spPr>
            <a:xfrm>
              <a:off x="3696" y="3754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29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1714" name="Text Box 35"/>
            <p:cNvSpPr txBox="1"/>
            <p:nvPr/>
          </p:nvSpPr>
          <p:spPr>
            <a:xfrm>
              <a:off x="3984" y="3754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30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1715" name="Text Box 36"/>
            <p:cNvSpPr txBox="1"/>
            <p:nvPr/>
          </p:nvSpPr>
          <p:spPr>
            <a:xfrm>
              <a:off x="960" y="3389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10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1716" name="Text Box 37"/>
            <p:cNvSpPr txBox="1"/>
            <p:nvPr/>
          </p:nvSpPr>
          <p:spPr>
            <a:xfrm>
              <a:off x="960" y="3101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11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1717" name="Text Box 38"/>
            <p:cNvSpPr txBox="1"/>
            <p:nvPr/>
          </p:nvSpPr>
          <p:spPr>
            <a:xfrm>
              <a:off x="960" y="2813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12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1718" name="Text Box 39"/>
            <p:cNvSpPr txBox="1"/>
            <p:nvPr/>
          </p:nvSpPr>
          <p:spPr>
            <a:xfrm>
              <a:off x="960" y="2573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13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1719" name="Text Box 40"/>
            <p:cNvSpPr txBox="1"/>
            <p:nvPr/>
          </p:nvSpPr>
          <p:spPr>
            <a:xfrm>
              <a:off x="960" y="2237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14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1720" name="Text Box 41"/>
            <p:cNvSpPr txBox="1"/>
            <p:nvPr/>
          </p:nvSpPr>
          <p:spPr>
            <a:xfrm>
              <a:off x="960" y="1997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15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1721" name="Text Box 42"/>
            <p:cNvSpPr txBox="1"/>
            <p:nvPr/>
          </p:nvSpPr>
          <p:spPr>
            <a:xfrm>
              <a:off x="960" y="1709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16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1722" name="Text Box 43"/>
            <p:cNvSpPr txBox="1"/>
            <p:nvPr/>
          </p:nvSpPr>
          <p:spPr>
            <a:xfrm>
              <a:off x="960" y="1373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17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1723" name="Text Box 44"/>
            <p:cNvSpPr txBox="1"/>
            <p:nvPr/>
          </p:nvSpPr>
          <p:spPr>
            <a:xfrm>
              <a:off x="960" y="1133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18</a:t>
              </a:r>
              <a:endParaRPr lang="zh-CN" altLang="en-US" sz="24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1724" name="Line 45"/>
            <p:cNvSpPr/>
            <p:nvPr/>
          </p:nvSpPr>
          <p:spPr>
            <a:xfrm>
              <a:off x="1104" y="1056"/>
              <a:ext cx="32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1725" name="Oval 46"/>
            <p:cNvSpPr/>
            <p:nvPr/>
          </p:nvSpPr>
          <p:spPr>
            <a:xfrm>
              <a:off x="1296" y="3360"/>
              <a:ext cx="288" cy="288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726" name="Oval 47"/>
            <p:cNvSpPr/>
            <p:nvPr/>
          </p:nvSpPr>
          <p:spPr>
            <a:xfrm>
              <a:off x="3936" y="1056"/>
              <a:ext cx="288" cy="288"/>
            </a:xfrm>
            <a:prstGeom prst="ellipse">
              <a:avLst/>
            </a:prstGeom>
            <a:solidFill>
              <a:srgbClr val="FF0000"/>
            </a:solidFill>
            <a:ln w="38100">
              <a:noFill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727" name="Oval 48"/>
            <p:cNvSpPr/>
            <p:nvPr/>
          </p:nvSpPr>
          <p:spPr>
            <a:xfrm>
              <a:off x="1536" y="3072"/>
              <a:ext cx="288" cy="288"/>
            </a:xfrm>
            <a:prstGeom prst="ellipse">
              <a:avLst/>
            </a:prstGeom>
            <a:solidFill>
              <a:srgbClr val="00EEE8"/>
            </a:solidFill>
            <a:ln w="38100">
              <a:noFill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728" name="Oval 49"/>
            <p:cNvSpPr/>
            <p:nvPr/>
          </p:nvSpPr>
          <p:spPr>
            <a:xfrm>
              <a:off x="1776" y="2784"/>
              <a:ext cx="288" cy="288"/>
            </a:xfrm>
            <a:prstGeom prst="ellipse">
              <a:avLst/>
            </a:prstGeom>
            <a:solidFill>
              <a:srgbClr val="00EEE8"/>
            </a:solidFill>
            <a:ln w="38100">
              <a:noFill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729" name="Oval 50"/>
            <p:cNvSpPr/>
            <p:nvPr/>
          </p:nvSpPr>
          <p:spPr>
            <a:xfrm>
              <a:off x="2064" y="2784"/>
              <a:ext cx="288" cy="288"/>
            </a:xfrm>
            <a:prstGeom prst="ellipse">
              <a:avLst/>
            </a:prstGeom>
            <a:solidFill>
              <a:srgbClr val="00EEE8"/>
            </a:solidFill>
            <a:ln w="38100">
              <a:noFill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730" name="Oval 51"/>
            <p:cNvSpPr/>
            <p:nvPr/>
          </p:nvSpPr>
          <p:spPr>
            <a:xfrm>
              <a:off x="2352" y="2496"/>
              <a:ext cx="288" cy="288"/>
            </a:xfrm>
            <a:prstGeom prst="ellipse">
              <a:avLst/>
            </a:prstGeom>
            <a:solidFill>
              <a:srgbClr val="00EEE8"/>
            </a:solidFill>
            <a:ln w="38100">
              <a:noFill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731" name="Oval 52"/>
            <p:cNvSpPr/>
            <p:nvPr/>
          </p:nvSpPr>
          <p:spPr>
            <a:xfrm>
              <a:off x="2592" y="2208"/>
              <a:ext cx="288" cy="288"/>
            </a:xfrm>
            <a:prstGeom prst="ellipse">
              <a:avLst/>
            </a:prstGeom>
            <a:solidFill>
              <a:srgbClr val="00EEE8"/>
            </a:solidFill>
            <a:ln w="38100">
              <a:noFill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732" name="Oval 53"/>
            <p:cNvSpPr/>
            <p:nvPr/>
          </p:nvSpPr>
          <p:spPr>
            <a:xfrm>
              <a:off x="2880" y="1920"/>
              <a:ext cx="288" cy="288"/>
            </a:xfrm>
            <a:prstGeom prst="ellipse">
              <a:avLst/>
            </a:prstGeom>
            <a:solidFill>
              <a:srgbClr val="00EEE8"/>
            </a:solidFill>
            <a:ln w="38100">
              <a:noFill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733" name="Oval 54"/>
            <p:cNvSpPr/>
            <p:nvPr/>
          </p:nvSpPr>
          <p:spPr>
            <a:xfrm>
              <a:off x="3120" y="1632"/>
              <a:ext cx="288" cy="288"/>
            </a:xfrm>
            <a:prstGeom prst="ellipse">
              <a:avLst/>
            </a:prstGeom>
            <a:solidFill>
              <a:srgbClr val="00EEE8"/>
            </a:solidFill>
            <a:ln w="38100">
              <a:noFill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734" name="Oval 55"/>
            <p:cNvSpPr/>
            <p:nvPr/>
          </p:nvSpPr>
          <p:spPr>
            <a:xfrm>
              <a:off x="3408" y="1632"/>
              <a:ext cx="288" cy="288"/>
            </a:xfrm>
            <a:prstGeom prst="ellipse">
              <a:avLst/>
            </a:prstGeom>
            <a:solidFill>
              <a:srgbClr val="00EEE8"/>
            </a:solidFill>
            <a:ln w="38100">
              <a:noFill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1735" name="Oval 56"/>
            <p:cNvSpPr/>
            <p:nvPr/>
          </p:nvSpPr>
          <p:spPr>
            <a:xfrm>
              <a:off x="3648" y="1344"/>
              <a:ext cx="288" cy="288"/>
            </a:xfrm>
            <a:prstGeom prst="ellipse">
              <a:avLst/>
            </a:prstGeom>
            <a:solidFill>
              <a:srgbClr val="00EEE8"/>
            </a:solidFill>
            <a:ln w="38100">
              <a:noFill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2"/>
          <p:cNvSpPr>
            <a:spLocks noGrp="1" noRot="1"/>
          </p:cNvSpPr>
          <p:nvPr>
            <p:ph type="title"/>
          </p:nvPr>
        </p:nvSpPr>
        <p:spPr>
          <a:xfrm>
            <a:off x="538798" y="2743835"/>
            <a:ext cx="7308850" cy="54864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zh-CN" altLang="en-US" dirty="0"/>
              <a:t>拓展</a:t>
            </a:r>
            <a:r>
              <a:rPr lang="zh-CN" altLang="en-US" dirty="0"/>
              <a:t>思维</a:t>
            </a:r>
            <a:endParaRPr lang="zh-CN" altLang="en-US" dirty="0"/>
          </a:p>
        </p:txBody>
      </p:sp>
      <p:sp>
        <p:nvSpPr>
          <p:cNvPr id="153603" name="Rectangle 3"/>
          <p:cNvSpPr>
            <a:spLocks noGrp="1" noRot="1"/>
          </p:cNvSpPr>
          <p:nvPr>
            <p:ph idx="1"/>
          </p:nvPr>
        </p:nvSpPr>
        <p:spPr>
          <a:xfrm>
            <a:off x="611505" y="3501390"/>
            <a:ext cx="8229600" cy="1011555"/>
          </a:xfrm>
        </p:spPr>
        <p:txBody>
          <a:bodyPr vert="horz" wrap="square" lIns="91440" tIns="45720" rIns="91440" bIns="45720" anchor="t" anchorCtr="0"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+mn-ea"/>
              </a:rPr>
              <a:t>中点画线算法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lnSpc>
                <a:spcPct val="130000"/>
              </a:lnSpc>
              <a:buNone/>
            </a:pPr>
            <a:endParaRPr lang="en-US" altLang="zh-CN" dirty="0"/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301625" y="909638"/>
            <a:ext cx="8540750" cy="755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grpSp>
        <p:nvGrpSpPr>
          <p:cNvPr id="72706" name="Group 1045"/>
          <p:cNvGrpSpPr/>
          <p:nvPr/>
        </p:nvGrpSpPr>
        <p:grpSpPr>
          <a:xfrm>
            <a:off x="3635693" y="2608580"/>
            <a:ext cx="5029200" cy="3429000"/>
            <a:chOff x="1872" y="1440"/>
            <a:chExt cx="3168" cy="2160"/>
          </a:xfrm>
        </p:grpSpPr>
        <p:sp>
          <p:nvSpPr>
            <p:cNvPr id="72707" name="Line 1027"/>
            <p:cNvSpPr/>
            <p:nvPr/>
          </p:nvSpPr>
          <p:spPr>
            <a:xfrm>
              <a:off x="1872" y="1968"/>
              <a:ext cx="312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08" name="Line 1028"/>
            <p:cNvSpPr/>
            <p:nvPr/>
          </p:nvSpPr>
          <p:spPr>
            <a:xfrm>
              <a:off x="1872" y="2592"/>
              <a:ext cx="31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09" name="Line 1029"/>
            <p:cNvSpPr/>
            <p:nvPr/>
          </p:nvSpPr>
          <p:spPr>
            <a:xfrm>
              <a:off x="1872" y="3216"/>
              <a:ext cx="31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10" name="Line 1030"/>
            <p:cNvSpPr/>
            <p:nvPr/>
          </p:nvSpPr>
          <p:spPr>
            <a:xfrm>
              <a:off x="2400" y="1440"/>
              <a:ext cx="0" cy="211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11" name="Line 1031"/>
            <p:cNvSpPr/>
            <p:nvPr/>
          </p:nvSpPr>
          <p:spPr>
            <a:xfrm>
              <a:off x="3072" y="1440"/>
              <a:ext cx="0" cy="21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12" name="Line 1032"/>
            <p:cNvSpPr/>
            <p:nvPr/>
          </p:nvSpPr>
          <p:spPr>
            <a:xfrm>
              <a:off x="3792" y="1440"/>
              <a:ext cx="0" cy="21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13" name="Line 1033"/>
            <p:cNvSpPr/>
            <p:nvPr/>
          </p:nvSpPr>
          <p:spPr>
            <a:xfrm>
              <a:off x="4464" y="1440"/>
              <a:ext cx="0" cy="21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14" name="Line 1034"/>
            <p:cNvSpPr/>
            <p:nvPr/>
          </p:nvSpPr>
          <p:spPr>
            <a:xfrm flipV="1">
              <a:off x="2448" y="2016"/>
              <a:ext cx="2256" cy="1056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2715" name="Oval 1035"/>
            <p:cNvSpPr/>
            <p:nvPr/>
          </p:nvSpPr>
          <p:spPr>
            <a:xfrm>
              <a:off x="2304" y="3120"/>
              <a:ext cx="144" cy="144"/>
            </a:xfrm>
            <a:prstGeom prst="ellipse">
              <a:avLst/>
            </a:prstGeom>
            <a:solidFill>
              <a:srgbClr val="FFFF00"/>
            </a:solidFill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16" name="Oval 1036"/>
            <p:cNvSpPr/>
            <p:nvPr/>
          </p:nvSpPr>
          <p:spPr>
            <a:xfrm>
              <a:off x="3024" y="2496"/>
              <a:ext cx="144" cy="144"/>
            </a:xfrm>
            <a:prstGeom prst="ellipse">
              <a:avLst/>
            </a:prstGeom>
            <a:solidFill>
              <a:srgbClr val="99FF33"/>
            </a:solidFill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17" name="Oval 1037"/>
            <p:cNvSpPr/>
            <p:nvPr/>
          </p:nvSpPr>
          <p:spPr>
            <a:xfrm>
              <a:off x="3024" y="3120"/>
              <a:ext cx="144" cy="144"/>
            </a:xfrm>
            <a:prstGeom prst="ellipse">
              <a:avLst/>
            </a:prstGeom>
            <a:solidFill>
              <a:srgbClr val="99FF33"/>
            </a:solidFill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18" name="Oval 1038"/>
            <p:cNvSpPr/>
            <p:nvPr/>
          </p:nvSpPr>
          <p:spPr>
            <a:xfrm>
              <a:off x="3024" y="2832"/>
              <a:ext cx="144" cy="144"/>
            </a:xfrm>
            <a:prstGeom prst="ellipse">
              <a:avLst/>
            </a:prstGeom>
            <a:solidFill>
              <a:srgbClr val="00EEE8"/>
            </a:solidFill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2719" name="Text Box 1039"/>
            <p:cNvSpPr txBox="1"/>
            <p:nvPr/>
          </p:nvSpPr>
          <p:spPr>
            <a:xfrm>
              <a:off x="3168" y="2880"/>
              <a:ext cx="171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M</a:t>
              </a:r>
              <a:endParaRPr lang="en-US" altLang="zh-CN" sz="2400" dirty="0">
                <a:latin typeface="Tahoma" panose="020B0604030504040204" pitchFamily="34" charset="0"/>
              </a:endParaRPr>
            </a:p>
          </p:txBody>
        </p:sp>
        <p:sp>
          <p:nvSpPr>
            <p:cNvPr id="72720" name="Text Box 1040"/>
            <p:cNvSpPr txBox="1"/>
            <p:nvPr/>
          </p:nvSpPr>
          <p:spPr>
            <a:xfrm>
              <a:off x="2097" y="3245"/>
              <a:ext cx="12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P</a:t>
              </a:r>
              <a:endParaRPr lang="en-US" altLang="zh-CN" sz="2400" dirty="0">
                <a:latin typeface="Tahoma" panose="020B0604030504040204" pitchFamily="34" charset="0"/>
              </a:endParaRPr>
            </a:p>
          </p:txBody>
        </p:sp>
        <p:sp>
          <p:nvSpPr>
            <p:cNvPr id="72721" name="Text Box 1041"/>
            <p:cNvSpPr txBox="1"/>
            <p:nvPr/>
          </p:nvSpPr>
          <p:spPr>
            <a:xfrm>
              <a:off x="3180" y="3271"/>
              <a:ext cx="208" cy="2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lnSpc>
                  <a:spcPct val="12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P</a:t>
              </a:r>
              <a:r>
                <a:rPr lang="en-US" altLang="zh-CN" sz="2400" b="1" baseline="-25000" dirty="0">
                  <a:latin typeface="Tahoma" panose="020B0604030504040204" pitchFamily="34" charset="0"/>
                </a:rPr>
                <a:t>1</a:t>
              </a:r>
              <a:endParaRPr lang="en-US" altLang="zh-CN" sz="2400" dirty="0">
                <a:latin typeface="Tahoma" panose="020B0604030504040204" pitchFamily="34" charset="0"/>
              </a:endParaRPr>
            </a:p>
          </p:txBody>
        </p:sp>
        <p:sp>
          <p:nvSpPr>
            <p:cNvPr id="72722" name="Text Box 1042"/>
            <p:cNvSpPr txBox="1"/>
            <p:nvPr/>
          </p:nvSpPr>
          <p:spPr>
            <a:xfrm>
              <a:off x="3180" y="2154"/>
              <a:ext cx="228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pPr algn="ctr"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P</a:t>
              </a:r>
              <a:r>
                <a:rPr lang="en-US" altLang="zh-CN" sz="2400" b="1" baseline="-25000" dirty="0">
                  <a:latin typeface="Tahoma" panose="020B0604030504040204" pitchFamily="34" charset="0"/>
                </a:rPr>
                <a:t>2</a:t>
              </a:r>
              <a:endParaRPr lang="en-US" altLang="zh-CN" sz="2400" dirty="0">
                <a:latin typeface="Tahoma" panose="020B0604030504040204" pitchFamily="34" charset="0"/>
              </a:endParaRPr>
            </a:p>
          </p:txBody>
        </p:sp>
        <p:sp>
          <p:nvSpPr>
            <p:cNvPr id="72723" name="Text Box 1043"/>
            <p:cNvSpPr txBox="1"/>
            <p:nvPr/>
          </p:nvSpPr>
          <p:spPr>
            <a:xfrm>
              <a:off x="2826" y="2592"/>
              <a:ext cx="148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Q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Rectangle 2"/>
          <p:cNvSpPr>
            <a:spLocks noGrp="1" noRot="1"/>
          </p:cNvSpPr>
          <p:nvPr>
            <p:ph type="title"/>
          </p:nvPr>
        </p:nvSpPr>
        <p:spPr>
          <a:xfrm>
            <a:off x="467043" y="1917065"/>
            <a:ext cx="7308850" cy="54864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zh-CN" altLang="en-US" dirty="0">
                <a:highlight>
                  <a:srgbClr val="FFFF00"/>
                </a:highlight>
              </a:rPr>
              <a:t>拓展</a:t>
            </a:r>
            <a:r>
              <a:rPr lang="zh-CN" altLang="en-US" dirty="0">
                <a:highlight>
                  <a:srgbClr val="FFFF00"/>
                </a:highlight>
              </a:rPr>
              <a:t>思维</a:t>
            </a:r>
            <a:endParaRPr lang="zh-CN" altLang="en-US" dirty="0">
              <a:highlight>
                <a:srgbClr val="FFFF00"/>
              </a:highlight>
            </a:endParaRPr>
          </a:p>
        </p:txBody>
      </p:sp>
      <p:sp>
        <p:nvSpPr>
          <p:cNvPr id="153603" name="Rectangle 3"/>
          <p:cNvSpPr>
            <a:spLocks noGrp="1" noRot="1"/>
          </p:cNvSpPr>
          <p:nvPr>
            <p:ph idx="1"/>
          </p:nvPr>
        </p:nvSpPr>
        <p:spPr>
          <a:xfrm>
            <a:off x="612775" y="2493010"/>
            <a:ext cx="8229600" cy="1011555"/>
          </a:xfrm>
        </p:spPr>
        <p:txBody>
          <a:bodyPr vert="horz" wrap="square" lIns="91440" tIns="45720" rIns="91440" bIns="45720" anchor="t" anchorCtr="0"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en-US" sz="1800" dirty="0">
                <a:sym typeface="+mn-ea"/>
              </a:rPr>
              <a:t>中点画线算法</a:t>
            </a:r>
            <a:r>
              <a:rPr lang="zh-CN" altLang="en-US" dirty="0"/>
              <a:t>。</a:t>
            </a:r>
            <a:endParaRPr lang="zh-CN" altLang="en-US" dirty="0"/>
          </a:p>
          <a:p>
            <a:pPr eaLnBrk="1" hangingPunct="1">
              <a:lnSpc>
                <a:spcPct val="130000"/>
              </a:lnSpc>
              <a:buNone/>
            </a:pPr>
            <a:endParaRPr lang="en-US" altLang="zh-CN" dirty="0"/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301625" y="909638"/>
            <a:ext cx="8540750" cy="755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74754" name="Rectangle 20"/>
          <p:cNvSpPr>
            <a:spLocks noGrp="1" noRot="1"/>
          </p:cNvSpPr>
          <p:nvPr/>
        </p:nvSpPr>
        <p:spPr>
          <a:xfrm>
            <a:off x="1979295" y="3068955"/>
            <a:ext cx="6736080" cy="21837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>
            <a:spAutoFit/>
          </a:bodyPr>
          <a:lstStyle>
            <a:lvl1pPr marL="342900" indent="-3429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6605" indent="-319405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221105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28775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000" dirty="0"/>
              <a:t>判别式：点与直线的位置关系</a:t>
            </a:r>
            <a:endParaRPr lang="zh-CN" altLang="en-US" sz="2000" dirty="0"/>
          </a:p>
          <a:p>
            <a:pPr eaLnBrk="1" hangingPunct="1">
              <a:buNone/>
            </a:pPr>
            <a:r>
              <a:rPr lang="zh-CN" altLang="en-US" sz="2000" baseline="-25000" dirty="0"/>
              <a:t>   		</a:t>
            </a:r>
            <a:r>
              <a:rPr lang="en-US" altLang="zh-CN" sz="2000" dirty="0"/>
              <a:t>F(x,y)=y-(mx+b)</a:t>
            </a:r>
            <a:endParaRPr lang="en-US" altLang="zh-CN" sz="2000" baseline="-25000" dirty="0"/>
          </a:p>
          <a:p>
            <a:pPr eaLnBrk="1" hangingPunct="1">
              <a:buNone/>
            </a:pPr>
            <a:r>
              <a:rPr lang="zh-CN" altLang="en-US" sz="2000" dirty="0"/>
              <a:t>			</a:t>
            </a:r>
            <a:r>
              <a:rPr lang="en-US" altLang="zh-CN" sz="2000" dirty="0"/>
              <a:t>&lt;0   (x,y)</a:t>
            </a:r>
            <a:r>
              <a:rPr lang="zh-CN" altLang="en-US" sz="2000" dirty="0"/>
              <a:t>位于直线下方，选 (</a:t>
            </a:r>
            <a:r>
              <a:rPr lang="en-US" altLang="zh-CN" sz="2000" dirty="0"/>
              <a:t>x+1,y+1)</a:t>
            </a:r>
            <a:endParaRPr lang="en-US" altLang="zh-CN" sz="2000" dirty="0"/>
          </a:p>
          <a:p>
            <a:pPr eaLnBrk="1" hangingPunct="1">
              <a:buNone/>
            </a:pPr>
            <a:r>
              <a:rPr lang="en-US" altLang="zh-CN" sz="2000" dirty="0"/>
              <a:t>F(x,y)  	=0   (x,y)</a:t>
            </a:r>
            <a:r>
              <a:rPr lang="zh-CN" altLang="en-US" sz="2000" dirty="0"/>
              <a:t>位于直线本身上 </a:t>
            </a:r>
            <a:endParaRPr lang="zh-CN" altLang="en-US" sz="2000" dirty="0"/>
          </a:p>
          <a:p>
            <a:pPr eaLnBrk="1" hangingPunct="1">
              <a:buNone/>
            </a:pPr>
            <a:r>
              <a:rPr lang="zh-CN" altLang="en-US" sz="2000" dirty="0"/>
              <a:t>                </a:t>
            </a:r>
            <a:r>
              <a:rPr lang="en-US" altLang="zh-CN" sz="2000" dirty="0"/>
              <a:t>&gt;0   (x,y)</a:t>
            </a:r>
            <a:r>
              <a:rPr lang="zh-CN" altLang="en-US" sz="2000" dirty="0"/>
              <a:t>位于直线上方，选(</a:t>
            </a:r>
            <a:r>
              <a:rPr lang="en-US" altLang="zh-CN" sz="2000" dirty="0"/>
              <a:t>x+1,y)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charRg st="0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307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909638"/>
            <a:ext cx="8540750" cy="75565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8195" name="Rectangle 3"/>
          <p:cNvSpPr>
            <a:spLocks noGrp="1" noRot="1"/>
          </p:cNvSpPr>
          <p:nvPr>
            <p:ph idx="4294967295"/>
            <p:custDataLst>
              <p:tags r:id="rId2"/>
            </p:custDataLst>
          </p:nvPr>
        </p:nvSpPr>
        <p:spPr>
          <a:xfrm>
            <a:off x="323850" y="1989138"/>
            <a:ext cx="8458200" cy="2392045"/>
          </a:xfrm>
          <a:noFill/>
          <a:ln w="9525"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algn="l" defTabSz="914400">
              <a:lnSpc>
                <a:spcPct val="140000"/>
              </a:lnSpc>
              <a:buChar char="l"/>
            </a:pPr>
            <a:r>
              <a:rPr lang="zh-CN" altLang="en-US" spc="0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Bresenham算法</a:t>
            </a:r>
            <a:endParaRPr lang="zh-CN" altLang="en-US" spc="0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曲线光栅化</a:t>
            </a:r>
            <a:endParaRPr lang="en-US" altLang="zh-CN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数学上椭圆可以由下式给出：</a:t>
            </a:r>
            <a:endParaRPr lang="en-US" altLang="zh-CN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eaLnBrk="1" hangingPunct="1">
              <a:buNone/>
            </a:pPr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         </a:t>
            </a:r>
            <a:endParaRPr lang="en-US" altLang="zh-CN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340" y="3933190"/>
            <a:ext cx="3531235" cy="36766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307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909638"/>
            <a:ext cx="8540750" cy="75565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8195" name="Rectangle 3"/>
          <p:cNvSpPr>
            <a:spLocks noGrp="1" noRot="1"/>
          </p:cNvSpPr>
          <p:nvPr>
            <p:ph idx="4294967295"/>
            <p:custDataLst>
              <p:tags r:id="rId2"/>
            </p:custDataLst>
          </p:nvPr>
        </p:nvSpPr>
        <p:spPr>
          <a:xfrm>
            <a:off x="323850" y="1989138"/>
            <a:ext cx="8458200" cy="2392045"/>
          </a:xfrm>
          <a:noFill/>
          <a:ln w="9525"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algn="l" defTabSz="914400">
              <a:lnSpc>
                <a:spcPct val="140000"/>
              </a:lnSpc>
              <a:buChar char="l"/>
            </a:pPr>
            <a:r>
              <a:rPr lang="zh-CN" altLang="en-US" spc="0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Bresenham算法</a:t>
            </a:r>
            <a:endParaRPr lang="zh-CN" altLang="en-US" spc="0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曲线光栅化</a:t>
            </a:r>
            <a:endParaRPr lang="en-US" altLang="zh-CN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数学上椭圆可以由下式给出：</a:t>
            </a:r>
            <a:endParaRPr lang="en-US" altLang="zh-CN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eaLnBrk="1" hangingPunct="1">
              <a:buNone/>
            </a:pPr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         </a:t>
            </a:r>
            <a:endParaRPr lang="en-US" altLang="zh-CN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2339340" y="3933190"/>
            <a:ext cx="3531235" cy="36766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剪去单角的矩形 1"/>
          <p:cNvSpPr/>
          <p:nvPr/>
        </p:nvSpPr>
        <p:spPr>
          <a:xfrm>
            <a:off x="4787900" y="5157470"/>
            <a:ext cx="2879725" cy="72009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思考一下，如何来完成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2"/>
          <p:cNvSpPr>
            <a:spLocks noGrp="1" noRot="1"/>
          </p:cNvSpPr>
          <p:nvPr>
            <p:ph type="title"/>
          </p:nvPr>
        </p:nvSpPr>
        <p:spPr>
          <a:xfrm>
            <a:off x="539115" y="1557020"/>
            <a:ext cx="6011863" cy="76200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zh-CN" altLang="zh-CN" dirty="0"/>
              <a:t>直接基于圆的方程绘圆</a:t>
            </a:r>
            <a:endParaRPr lang="zh-CN" altLang="zh-CN" dirty="0"/>
          </a:p>
        </p:txBody>
      </p:sp>
      <p:sp>
        <p:nvSpPr>
          <p:cNvPr id="81922" name="Rectangle 3"/>
          <p:cNvSpPr>
            <a:spLocks noGrp="1" noRot="1"/>
          </p:cNvSpPr>
          <p:nvPr>
            <p:ph idx="1"/>
          </p:nvPr>
        </p:nvSpPr>
        <p:spPr>
          <a:xfrm>
            <a:off x="899160" y="2492693"/>
            <a:ext cx="7620000" cy="4376737"/>
          </a:xfrm>
        </p:spPr>
        <p:txBody>
          <a:bodyPr vert="horz" wrap="square" lIns="91440" tIns="45720" rIns="91440" bIns="45720" anchor="t" anchorCtr="0"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dirty="0"/>
              <a:t>圆的标准方程</a:t>
            </a:r>
            <a:endParaRPr lang="zh-CN" altLang="zh-CN" baseline="-18000" dirty="0"/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zh-CN" dirty="0"/>
              <a:t>         (x－x</a:t>
            </a:r>
            <a:r>
              <a:rPr lang="zh-CN" altLang="zh-CN" baseline="-25000" dirty="0"/>
              <a:t>c</a:t>
            </a:r>
            <a:r>
              <a:rPr lang="zh-CN" altLang="zh-CN" dirty="0"/>
              <a:t>)</a:t>
            </a:r>
            <a:r>
              <a:rPr lang="zh-CN" altLang="zh-CN" baseline="30000" dirty="0"/>
              <a:t>2</a:t>
            </a:r>
            <a:r>
              <a:rPr lang="zh-CN" altLang="zh-CN" dirty="0"/>
              <a:t>＋(y－y</a:t>
            </a:r>
            <a:r>
              <a:rPr lang="zh-CN" altLang="zh-CN" baseline="-25000" dirty="0"/>
              <a:t>c</a:t>
            </a:r>
            <a:r>
              <a:rPr lang="zh-CN" altLang="zh-CN" dirty="0"/>
              <a:t>)</a:t>
            </a:r>
            <a:r>
              <a:rPr lang="zh-CN" altLang="zh-CN" baseline="30000" dirty="0"/>
              <a:t>2</a:t>
            </a:r>
            <a:r>
              <a:rPr lang="zh-CN" altLang="zh-CN" dirty="0"/>
              <a:t>＝r</a:t>
            </a:r>
            <a:r>
              <a:rPr lang="zh-CN" altLang="zh-CN" baseline="30000" dirty="0"/>
              <a:t>2</a:t>
            </a:r>
            <a:endParaRPr lang="zh-CN" altLang="zh-CN" baseline="30000" dirty="0"/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zh-CN" dirty="0"/>
              <a:t>          y=</a:t>
            </a:r>
            <a:r>
              <a:rPr lang="zh-CN" altLang="zh-CN" baseline="30000" dirty="0"/>
              <a:t> </a:t>
            </a:r>
            <a:r>
              <a:rPr lang="zh-CN" altLang="zh-CN" dirty="0"/>
              <a:t>y</a:t>
            </a:r>
            <a:r>
              <a:rPr lang="zh-CN" altLang="zh-CN" baseline="-25000" dirty="0"/>
              <a:t>c </a:t>
            </a:r>
            <a:r>
              <a:rPr lang="zh-CN" altLang="zh-CN" dirty="0">
                <a:sym typeface="Symbol" panose="05050102010706020507" pitchFamily="18" charset="2"/>
              </a:rPr>
              <a:t> sqrt(r</a:t>
            </a:r>
            <a:r>
              <a:rPr lang="zh-CN" altLang="zh-CN" baseline="30000" dirty="0">
                <a:sym typeface="Symbol" panose="05050102010706020507" pitchFamily="18" charset="2"/>
              </a:rPr>
              <a:t>2</a:t>
            </a:r>
            <a:r>
              <a:rPr lang="zh-CN" altLang="zh-CN" dirty="0">
                <a:sym typeface="Symbol" panose="05050102010706020507" pitchFamily="18" charset="2"/>
              </a:rPr>
              <a:t>-(x-x</a:t>
            </a:r>
            <a:r>
              <a:rPr lang="zh-CN" altLang="zh-CN" baseline="-25000" dirty="0">
                <a:sym typeface="Symbol" panose="05050102010706020507" pitchFamily="18" charset="2"/>
              </a:rPr>
              <a:t>c</a:t>
            </a:r>
            <a:r>
              <a:rPr lang="zh-CN" altLang="zh-CN" dirty="0">
                <a:sym typeface="Symbol" panose="05050102010706020507" pitchFamily="18" charset="2"/>
              </a:rPr>
              <a:t>)</a:t>
            </a:r>
            <a:r>
              <a:rPr lang="zh-CN" altLang="zh-CN" baseline="30000" dirty="0">
                <a:sym typeface="Symbol" panose="05050102010706020507" pitchFamily="18" charset="2"/>
              </a:rPr>
              <a:t>2</a:t>
            </a:r>
            <a:r>
              <a:rPr lang="zh-CN" altLang="zh-CN" dirty="0">
                <a:sym typeface="Symbol" panose="05050102010706020507" pitchFamily="18" charset="2"/>
              </a:rPr>
              <a:t>)</a:t>
            </a:r>
            <a:endParaRPr lang="zh-CN" altLang="zh-CN" dirty="0">
              <a:sym typeface="Symbol" panose="05050102010706020507" pitchFamily="18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圆的极坐标参数方程</a:t>
            </a:r>
            <a:endParaRPr lang="zh-CN" altLang="zh-CN" baseline="-18000" dirty="0"/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zh-CN" dirty="0"/>
              <a:t>          x＝x</a:t>
            </a:r>
            <a:r>
              <a:rPr lang="zh-CN" altLang="zh-CN" baseline="-25000" dirty="0"/>
              <a:t>c</a:t>
            </a:r>
            <a:r>
              <a:rPr lang="zh-CN" altLang="zh-CN" dirty="0"/>
              <a:t>＋r cos</a:t>
            </a:r>
            <a:r>
              <a:rPr lang="en-US" altLang="zh-CN" dirty="0"/>
              <a:t>θ</a:t>
            </a:r>
            <a:endParaRPr lang="en-US" altLang="zh-CN" dirty="0"/>
          </a:p>
          <a:p>
            <a:pPr eaLnBrk="1" hangingPunct="1">
              <a:lnSpc>
                <a:spcPct val="130000"/>
              </a:lnSpc>
              <a:buNone/>
            </a:pPr>
            <a:r>
              <a:rPr lang="en-US" altLang="zh-CN" dirty="0"/>
              <a:t>          y＝y</a:t>
            </a:r>
            <a:r>
              <a:rPr lang="en-US" altLang="zh-CN" baseline="-25000" dirty="0"/>
              <a:t>c</a:t>
            </a:r>
            <a:r>
              <a:rPr lang="en-US" altLang="zh-CN" dirty="0"/>
              <a:t>＋r sinθ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     </a:t>
            </a:r>
            <a:endParaRPr lang="zh-CN" altLang="zh-CN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  <p:sp>
        <p:nvSpPr>
          <p:cNvPr id="81923" name="AutoShape 4"/>
          <p:cNvSpPr/>
          <p:nvPr/>
        </p:nvSpPr>
        <p:spPr>
          <a:xfrm>
            <a:off x="1115695" y="4581525"/>
            <a:ext cx="152400" cy="685800"/>
          </a:xfrm>
          <a:prstGeom prst="leftBrace">
            <a:avLst>
              <a:gd name="adj1" fmla="val 37500"/>
              <a:gd name="adj2" fmla="val 50000"/>
            </a:avLst>
          </a:prstGeom>
          <a:noFill/>
          <a:ln w="381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301625" y="909638"/>
            <a:ext cx="8540750" cy="755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2" name="剪去单角的矩形 1"/>
          <p:cNvSpPr/>
          <p:nvPr/>
        </p:nvSpPr>
        <p:spPr>
          <a:xfrm>
            <a:off x="4787900" y="5157470"/>
            <a:ext cx="2879725" cy="72009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计算量怎样</a:t>
            </a:r>
            <a:r>
              <a:rPr lang="en-US" altLang="zh-CN" b="1">
                <a:solidFill>
                  <a:srgbClr val="FF0000"/>
                </a:solidFill>
              </a:rPr>
              <a:t>?</a:t>
            </a:r>
            <a:r>
              <a:rPr lang="zh-CN" altLang="en-US" b="1">
                <a:solidFill>
                  <a:srgbClr val="FF0000"/>
                </a:solidFill>
              </a:rPr>
              <a:t>如何借助线段的</a:t>
            </a:r>
            <a:r>
              <a:rPr lang="zh-CN" altLang="en-US" b="1">
                <a:solidFill>
                  <a:srgbClr val="FF0000"/>
                </a:solidFill>
              </a:rPr>
              <a:t>方式？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3" name="Rectangle 2"/>
          <p:cNvSpPr>
            <a:spLocks noGrp="1" noRot="1"/>
          </p:cNvSpPr>
          <p:nvPr>
            <p:ph type="title"/>
          </p:nvPr>
        </p:nvSpPr>
        <p:spPr>
          <a:xfrm>
            <a:off x="251143" y="1557020"/>
            <a:ext cx="6589712" cy="76200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zh-CN" altLang="zh-CN" dirty="0"/>
              <a:t>圆的对称性</a:t>
            </a:r>
            <a:endParaRPr lang="zh-CN" altLang="zh-CN" dirty="0"/>
          </a:p>
        </p:txBody>
      </p:sp>
      <p:grpSp>
        <p:nvGrpSpPr>
          <p:cNvPr id="79874" name="Group 35"/>
          <p:cNvGrpSpPr/>
          <p:nvPr/>
        </p:nvGrpSpPr>
        <p:grpSpPr>
          <a:xfrm>
            <a:off x="1833563" y="914400"/>
            <a:ext cx="6170612" cy="5486400"/>
            <a:chOff x="1155" y="576"/>
            <a:chExt cx="3887" cy="3456"/>
          </a:xfrm>
        </p:grpSpPr>
        <p:sp>
          <p:nvSpPr>
            <p:cNvPr id="79875" name="Oval 4"/>
            <p:cNvSpPr/>
            <p:nvPr/>
          </p:nvSpPr>
          <p:spPr>
            <a:xfrm>
              <a:off x="1979" y="1584"/>
              <a:ext cx="1839" cy="1873"/>
            </a:xfrm>
            <a:prstGeom prst="ellipse">
              <a:avLst/>
            </a:prstGeom>
            <a:noFill/>
            <a:ln w="57150" cap="flat" cmpd="sng">
              <a:solidFill>
                <a:srgbClr val="66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9876" name="Line 5"/>
            <p:cNvSpPr/>
            <p:nvPr/>
          </p:nvSpPr>
          <p:spPr>
            <a:xfrm>
              <a:off x="2933" y="793"/>
              <a:ext cx="26" cy="323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</p:spPr>
        </p:sp>
        <p:sp>
          <p:nvSpPr>
            <p:cNvPr id="79877" name="Line 6"/>
            <p:cNvSpPr/>
            <p:nvPr/>
          </p:nvSpPr>
          <p:spPr>
            <a:xfrm>
              <a:off x="1503" y="2520"/>
              <a:ext cx="34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79878" name="Freeform 7"/>
            <p:cNvSpPr/>
            <p:nvPr/>
          </p:nvSpPr>
          <p:spPr>
            <a:xfrm>
              <a:off x="2256" y="1856"/>
              <a:ext cx="1329" cy="1360"/>
            </a:xfrm>
            <a:custGeom>
              <a:avLst/>
              <a:gdLst/>
              <a:ahLst/>
              <a:cxnLst>
                <a:cxn ang="0">
                  <a:pos x="0" y="1360"/>
                </a:cxn>
                <a:cxn ang="0">
                  <a:pos x="1329" y="0"/>
                </a:cxn>
              </a:cxnLst>
              <a:pathLst>
                <a:path w="872" h="857">
                  <a:moveTo>
                    <a:pt x="0" y="857"/>
                  </a:moveTo>
                  <a:lnTo>
                    <a:pt x="872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9879" name="Oval 8"/>
            <p:cNvSpPr/>
            <p:nvPr/>
          </p:nvSpPr>
          <p:spPr>
            <a:xfrm>
              <a:off x="3750" y="2232"/>
              <a:ext cx="68" cy="73"/>
            </a:xfrm>
            <a:prstGeom prst="ellipse">
              <a:avLst/>
            </a:prstGeom>
            <a:solidFill>
              <a:schemeClr val="hlink"/>
            </a:solidFill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9880" name="Oval 9"/>
            <p:cNvSpPr/>
            <p:nvPr/>
          </p:nvSpPr>
          <p:spPr>
            <a:xfrm>
              <a:off x="3750" y="2781"/>
              <a:ext cx="68" cy="71"/>
            </a:xfrm>
            <a:prstGeom prst="ellipse">
              <a:avLst/>
            </a:prstGeom>
            <a:solidFill>
              <a:schemeClr val="hlink"/>
            </a:solidFill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9881" name="Oval 10"/>
            <p:cNvSpPr/>
            <p:nvPr/>
          </p:nvSpPr>
          <p:spPr>
            <a:xfrm>
              <a:off x="1979" y="2204"/>
              <a:ext cx="70" cy="72"/>
            </a:xfrm>
            <a:prstGeom prst="ellipse">
              <a:avLst/>
            </a:prstGeom>
            <a:solidFill>
              <a:schemeClr val="hlink"/>
            </a:solidFill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9882" name="Oval 11"/>
            <p:cNvSpPr/>
            <p:nvPr/>
          </p:nvSpPr>
          <p:spPr>
            <a:xfrm>
              <a:off x="1979" y="2781"/>
              <a:ext cx="70" cy="71"/>
            </a:xfrm>
            <a:prstGeom prst="ellipse">
              <a:avLst/>
            </a:prstGeom>
            <a:solidFill>
              <a:schemeClr val="hlink"/>
            </a:solidFill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9883" name="Oval 12"/>
            <p:cNvSpPr/>
            <p:nvPr/>
          </p:nvSpPr>
          <p:spPr>
            <a:xfrm>
              <a:off x="3137" y="1584"/>
              <a:ext cx="68" cy="72"/>
            </a:xfrm>
            <a:prstGeom prst="ellipse">
              <a:avLst/>
            </a:prstGeom>
            <a:solidFill>
              <a:schemeClr val="hlink"/>
            </a:solidFill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9884" name="Oval 13"/>
            <p:cNvSpPr/>
            <p:nvPr/>
          </p:nvSpPr>
          <p:spPr>
            <a:xfrm>
              <a:off x="3137" y="3385"/>
              <a:ext cx="68" cy="72"/>
            </a:xfrm>
            <a:prstGeom prst="ellipse">
              <a:avLst/>
            </a:prstGeom>
            <a:solidFill>
              <a:schemeClr val="hlink"/>
            </a:solidFill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9885" name="Oval 14"/>
            <p:cNvSpPr/>
            <p:nvPr/>
          </p:nvSpPr>
          <p:spPr>
            <a:xfrm>
              <a:off x="2660" y="1584"/>
              <a:ext cx="68" cy="72"/>
            </a:xfrm>
            <a:prstGeom prst="ellipse">
              <a:avLst/>
            </a:prstGeom>
            <a:solidFill>
              <a:schemeClr val="hlink"/>
            </a:solidFill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9886" name="Oval 15"/>
            <p:cNvSpPr/>
            <p:nvPr/>
          </p:nvSpPr>
          <p:spPr>
            <a:xfrm>
              <a:off x="2660" y="3385"/>
              <a:ext cx="68" cy="72"/>
            </a:xfrm>
            <a:prstGeom prst="ellipse">
              <a:avLst/>
            </a:prstGeom>
            <a:solidFill>
              <a:schemeClr val="hlink"/>
            </a:solidFill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79887" name="Text Box 16"/>
            <p:cNvSpPr txBox="1"/>
            <p:nvPr/>
          </p:nvSpPr>
          <p:spPr>
            <a:xfrm>
              <a:off x="3886" y="2058"/>
              <a:ext cx="6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zh-CN" sz="3000" b="1" dirty="0">
                  <a:latin typeface="方正黑体" pitchFamily="34" charset="-122"/>
                  <a:ea typeface="方正黑体" pitchFamily="34" charset="-122"/>
                </a:rPr>
                <a:t>(</a:t>
              </a:r>
              <a:r>
                <a:rPr lang="en-US" altLang="zh-CN" sz="3000" b="1" dirty="0">
                  <a:latin typeface="方正黑体" pitchFamily="34" charset="-122"/>
                  <a:ea typeface="方正黑体" pitchFamily="34" charset="-122"/>
                </a:rPr>
                <a:t>x,y)</a:t>
              </a:r>
              <a:endParaRPr lang="en-US" altLang="zh-CN" sz="30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9888" name="Text Box 18"/>
            <p:cNvSpPr txBox="1"/>
            <p:nvPr/>
          </p:nvSpPr>
          <p:spPr>
            <a:xfrm>
              <a:off x="3396" y="1265"/>
              <a:ext cx="6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zh-CN" sz="3000" b="1" dirty="0">
                  <a:latin typeface="方正黑体" pitchFamily="34" charset="-122"/>
                  <a:ea typeface="方正黑体" pitchFamily="34" charset="-122"/>
                </a:rPr>
                <a:t>(</a:t>
              </a:r>
              <a:r>
                <a:rPr lang="en-US" altLang="zh-CN" sz="3000" b="1" dirty="0">
                  <a:latin typeface="方正黑体" pitchFamily="34" charset="-122"/>
                  <a:ea typeface="方正黑体" pitchFamily="34" charset="-122"/>
                </a:rPr>
                <a:t>y,x)</a:t>
              </a:r>
              <a:endParaRPr lang="en-US" altLang="zh-CN" sz="30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9889" name="Text Box 19"/>
            <p:cNvSpPr txBox="1"/>
            <p:nvPr/>
          </p:nvSpPr>
          <p:spPr>
            <a:xfrm>
              <a:off x="2983" y="3530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zh-CN" sz="3000" b="1" dirty="0">
                  <a:latin typeface="方正黑体" pitchFamily="34" charset="-122"/>
                  <a:ea typeface="方正黑体" pitchFamily="34" charset="-122"/>
                </a:rPr>
                <a:t>(</a:t>
              </a:r>
              <a:r>
                <a:rPr lang="en-US" altLang="zh-CN" sz="3000" b="1" dirty="0">
                  <a:latin typeface="方正黑体" pitchFamily="34" charset="-122"/>
                  <a:ea typeface="方正黑体" pitchFamily="34" charset="-122"/>
                </a:rPr>
                <a:t>y,-x)</a:t>
              </a:r>
              <a:endParaRPr lang="en-US" altLang="zh-CN" sz="30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9890" name="Text Box 20"/>
            <p:cNvSpPr txBox="1"/>
            <p:nvPr/>
          </p:nvSpPr>
          <p:spPr>
            <a:xfrm>
              <a:off x="2102" y="3484"/>
              <a:ext cx="8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000" b="1" dirty="0">
                  <a:latin typeface="方正黑体" pitchFamily="34" charset="-122"/>
                  <a:ea typeface="方正黑体" pitchFamily="34" charset="-122"/>
                </a:rPr>
                <a:t>(-</a:t>
              </a:r>
              <a:r>
                <a:rPr lang="en-US" altLang="zh-CN" sz="3000" b="1" dirty="0">
                  <a:latin typeface="方正黑体" pitchFamily="34" charset="-122"/>
                  <a:ea typeface="方正黑体" pitchFamily="34" charset="-122"/>
                </a:rPr>
                <a:t>y,-x)</a:t>
              </a:r>
              <a:endParaRPr lang="en-US" altLang="zh-CN" sz="30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9891" name="Text Box 21"/>
            <p:cNvSpPr txBox="1"/>
            <p:nvPr/>
          </p:nvSpPr>
          <p:spPr>
            <a:xfrm>
              <a:off x="1155" y="2736"/>
              <a:ext cx="8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000" b="1" dirty="0">
                  <a:latin typeface="方正黑体" pitchFamily="34" charset="-122"/>
                  <a:ea typeface="方正黑体" pitchFamily="34" charset="-122"/>
                </a:rPr>
                <a:t>(-</a:t>
              </a:r>
              <a:r>
                <a:rPr lang="en-US" altLang="zh-CN" sz="3000" b="1" dirty="0">
                  <a:latin typeface="方正黑体" pitchFamily="34" charset="-122"/>
                  <a:ea typeface="方正黑体" pitchFamily="34" charset="-122"/>
                </a:rPr>
                <a:t>x,-y)</a:t>
              </a:r>
              <a:endParaRPr lang="en-US" altLang="zh-CN" sz="30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9892" name="Text Box 22"/>
            <p:cNvSpPr txBox="1"/>
            <p:nvPr/>
          </p:nvSpPr>
          <p:spPr>
            <a:xfrm>
              <a:off x="1278" y="2083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000" b="1" dirty="0">
                  <a:latin typeface="方正黑体" pitchFamily="34" charset="-122"/>
                  <a:ea typeface="方正黑体" pitchFamily="34" charset="-122"/>
                </a:rPr>
                <a:t>(-</a:t>
              </a:r>
              <a:r>
                <a:rPr lang="en-US" altLang="zh-CN" sz="3000" b="1" dirty="0">
                  <a:latin typeface="方正黑体" pitchFamily="34" charset="-122"/>
                  <a:ea typeface="方正黑体" pitchFamily="34" charset="-122"/>
                </a:rPr>
                <a:t>x,y)</a:t>
              </a:r>
              <a:endParaRPr lang="en-US" altLang="zh-CN" sz="30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9893" name="Text Box 23"/>
            <p:cNvSpPr txBox="1"/>
            <p:nvPr/>
          </p:nvSpPr>
          <p:spPr>
            <a:xfrm>
              <a:off x="2085" y="1252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3000" b="1" dirty="0">
                  <a:latin typeface="方正黑体" pitchFamily="34" charset="-122"/>
                  <a:ea typeface="方正黑体" pitchFamily="34" charset="-122"/>
                </a:rPr>
                <a:t>(-</a:t>
              </a:r>
              <a:r>
                <a:rPr lang="en-US" altLang="zh-CN" sz="3000" b="1" dirty="0">
                  <a:latin typeface="方正黑体" pitchFamily="34" charset="-122"/>
                  <a:ea typeface="方正黑体" pitchFamily="34" charset="-122"/>
                </a:rPr>
                <a:t>y,x)</a:t>
              </a:r>
              <a:endParaRPr lang="en-US" altLang="zh-CN" sz="30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9894" name="Text Box 24"/>
            <p:cNvSpPr txBox="1"/>
            <p:nvPr/>
          </p:nvSpPr>
          <p:spPr>
            <a:xfrm>
              <a:off x="2865" y="647"/>
              <a:ext cx="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endParaRPr lang="zh-CN" altLang="zh-CN" sz="30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9895" name="Freeform 26"/>
            <p:cNvSpPr/>
            <p:nvPr/>
          </p:nvSpPr>
          <p:spPr>
            <a:xfrm>
              <a:off x="2299" y="1856"/>
              <a:ext cx="1250" cy="1324"/>
            </a:xfrm>
            <a:custGeom>
              <a:avLst/>
              <a:gdLst/>
              <a:ahLst/>
              <a:cxnLst>
                <a:cxn ang="0">
                  <a:pos x="1250" y="1324"/>
                </a:cxn>
                <a:cxn ang="0">
                  <a:pos x="0" y="0"/>
                </a:cxn>
              </a:cxnLst>
              <a:pathLst>
                <a:path w="882" h="882">
                  <a:moveTo>
                    <a:pt x="882" y="88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79896" name="Text Box 27"/>
            <p:cNvSpPr txBox="1"/>
            <p:nvPr/>
          </p:nvSpPr>
          <p:spPr>
            <a:xfrm>
              <a:off x="4806" y="2592"/>
              <a:ext cx="236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latin typeface="方正黑体" pitchFamily="34" charset="-122"/>
                  <a:ea typeface="方正黑体" pitchFamily="34" charset="-122"/>
                </a:rPr>
                <a:t>x</a:t>
              </a:r>
              <a:endParaRPr lang="en-US" altLang="zh-CN" sz="30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9897" name="Text Box 28"/>
            <p:cNvSpPr txBox="1"/>
            <p:nvPr/>
          </p:nvSpPr>
          <p:spPr>
            <a:xfrm>
              <a:off x="3036" y="576"/>
              <a:ext cx="236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latin typeface="方正黑体" pitchFamily="34" charset="-122"/>
                  <a:ea typeface="方正黑体" pitchFamily="34" charset="-122"/>
                </a:rPr>
                <a:t>y</a:t>
              </a:r>
              <a:endParaRPr lang="en-US" altLang="zh-CN" sz="30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79898" name="Text Box 29"/>
            <p:cNvSpPr txBox="1"/>
            <p:nvPr/>
          </p:nvSpPr>
          <p:spPr>
            <a:xfrm>
              <a:off x="3906" y="2635"/>
              <a:ext cx="7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zh-CN" sz="3000" b="1" dirty="0">
                  <a:latin typeface="方正黑体" pitchFamily="34" charset="-122"/>
                  <a:ea typeface="方正黑体" pitchFamily="34" charset="-122"/>
                </a:rPr>
                <a:t>(</a:t>
              </a:r>
              <a:r>
                <a:rPr lang="en-US" altLang="zh-CN" sz="3000" b="1" dirty="0">
                  <a:latin typeface="方正黑体" pitchFamily="34" charset="-122"/>
                  <a:ea typeface="方正黑体" pitchFamily="34" charset="-122"/>
                </a:rPr>
                <a:t>x,-y)</a:t>
              </a:r>
              <a:endParaRPr lang="en-US" altLang="zh-CN" sz="3000" b="1" dirty="0">
                <a:latin typeface="方正黑体" pitchFamily="34" charset="-122"/>
                <a:ea typeface="方正黑体" pitchFamily="34" charset="-122"/>
              </a:endParaRPr>
            </a:p>
          </p:txBody>
        </p:sp>
      </p:grp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107315" y="332423"/>
            <a:ext cx="8540750" cy="755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5" name="Rectangle 2"/>
          <p:cNvSpPr>
            <a:spLocks noGrp="1" noRot="1"/>
          </p:cNvSpPr>
          <p:nvPr>
            <p:ph type="title"/>
          </p:nvPr>
        </p:nvSpPr>
        <p:spPr>
          <a:xfrm>
            <a:off x="683260" y="1268730"/>
            <a:ext cx="6053138" cy="762000"/>
          </a:xfrm>
        </p:spPr>
        <p:txBody>
          <a:bodyPr vert="horz" wrap="square" lIns="91440" tIns="45720" rIns="91440" bIns="45720" anchor="ctr" anchorCtr="0">
            <a:spAutoFit/>
          </a:bodyPr>
          <a:p>
            <a:pPr algn="l" eaLnBrk="1" hangingPunct="1"/>
            <a:r>
              <a:rPr lang="zh-CN" altLang="zh-CN" dirty="0"/>
              <a:t>圆的对称性</a:t>
            </a:r>
            <a:endParaRPr lang="zh-CN" altLang="zh-CN" dirty="0"/>
          </a:p>
        </p:txBody>
      </p:sp>
      <p:grpSp>
        <p:nvGrpSpPr>
          <p:cNvPr id="82946" name="Group 38"/>
          <p:cNvGrpSpPr/>
          <p:nvPr/>
        </p:nvGrpSpPr>
        <p:grpSpPr>
          <a:xfrm>
            <a:off x="2409825" y="914400"/>
            <a:ext cx="5618163" cy="5486400"/>
            <a:chOff x="1503" y="576"/>
            <a:chExt cx="3539" cy="3456"/>
          </a:xfrm>
        </p:grpSpPr>
        <p:sp>
          <p:nvSpPr>
            <p:cNvPr id="82947" name="Oval 4"/>
            <p:cNvSpPr/>
            <p:nvPr/>
          </p:nvSpPr>
          <p:spPr>
            <a:xfrm>
              <a:off x="1979" y="1584"/>
              <a:ext cx="1839" cy="1873"/>
            </a:xfrm>
            <a:prstGeom prst="ellipse">
              <a:avLst/>
            </a:prstGeom>
            <a:noFill/>
            <a:ln w="57150" cap="flat" cmpd="sng">
              <a:solidFill>
                <a:srgbClr val="66FFFF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948" name="Line 5"/>
            <p:cNvSpPr/>
            <p:nvPr/>
          </p:nvSpPr>
          <p:spPr>
            <a:xfrm>
              <a:off x="2933" y="793"/>
              <a:ext cx="26" cy="323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</p:spPr>
        </p:sp>
        <p:sp>
          <p:nvSpPr>
            <p:cNvPr id="82949" name="Line 6"/>
            <p:cNvSpPr/>
            <p:nvPr/>
          </p:nvSpPr>
          <p:spPr>
            <a:xfrm>
              <a:off x="1503" y="2520"/>
              <a:ext cx="347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82950" name="Freeform 7"/>
            <p:cNvSpPr/>
            <p:nvPr/>
          </p:nvSpPr>
          <p:spPr>
            <a:xfrm>
              <a:off x="2256" y="1856"/>
              <a:ext cx="1329" cy="1360"/>
            </a:xfrm>
            <a:custGeom>
              <a:avLst/>
              <a:gdLst/>
              <a:ahLst/>
              <a:cxnLst>
                <a:cxn ang="0">
                  <a:pos x="0" y="1360"/>
                </a:cxn>
                <a:cxn ang="0">
                  <a:pos x="1329" y="0"/>
                </a:cxn>
              </a:cxnLst>
              <a:pathLst>
                <a:path w="872" h="857">
                  <a:moveTo>
                    <a:pt x="0" y="857"/>
                  </a:moveTo>
                  <a:lnTo>
                    <a:pt x="872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51" name="Text Box 16"/>
            <p:cNvSpPr txBox="1"/>
            <p:nvPr/>
          </p:nvSpPr>
          <p:spPr>
            <a:xfrm>
              <a:off x="3003" y="1200"/>
              <a:ext cx="60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zh-CN" sz="3000" b="1" dirty="0">
                  <a:solidFill>
                    <a:schemeClr val="bg1"/>
                  </a:solidFill>
                  <a:latin typeface="方正黑体" pitchFamily="34" charset="-122"/>
                  <a:ea typeface="方正黑体" pitchFamily="34" charset="-122"/>
                </a:rPr>
                <a:t>(0,</a:t>
              </a:r>
              <a:r>
                <a:rPr lang="en-US" altLang="zh-CN" sz="3000" b="1" dirty="0">
                  <a:solidFill>
                    <a:schemeClr val="bg1"/>
                  </a:solidFill>
                  <a:latin typeface="方正黑体" pitchFamily="34" charset="-122"/>
                  <a:ea typeface="方正黑体" pitchFamily="34" charset="-122"/>
                </a:rPr>
                <a:t>r)</a:t>
              </a:r>
              <a:endParaRPr lang="en-US" altLang="zh-CN" sz="3000" b="1" dirty="0">
                <a:solidFill>
                  <a:schemeClr val="bg1"/>
                </a:solidFill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82952" name="Freeform 25"/>
            <p:cNvSpPr/>
            <p:nvPr/>
          </p:nvSpPr>
          <p:spPr>
            <a:xfrm>
              <a:off x="2299" y="1856"/>
              <a:ext cx="1250" cy="1324"/>
            </a:xfrm>
            <a:custGeom>
              <a:avLst/>
              <a:gdLst/>
              <a:ahLst/>
              <a:cxnLst>
                <a:cxn ang="0">
                  <a:pos x="1250" y="1324"/>
                </a:cxn>
                <a:cxn ang="0">
                  <a:pos x="0" y="0"/>
                </a:cxn>
              </a:cxnLst>
              <a:pathLst>
                <a:path w="882" h="882">
                  <a:moveTo>
                    <a:pt x="882" y="882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53" name="Text Box 26"/>
            <p:cNvSpPr txBox="1"/>
            <p:nvPr/>
          </p:nvSpPr>
          <p:spPr>
            <a:xfrm>
              <a:off x="4806" y="2592"/>
              <a:ext cx="236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latin typeface="方正黑体" pitchFamily="34" charset="-122"/>
                  <a:ea typeface="方正黑体" pitchFamily="34" charset="-122"/>
                </a:rPr>
                <a:t>x</a:t>
              </a:r>
              <a:endParaRPr lang="en-US" altLang="zh-CN" sz="30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82954" name="Text Box 27"/>
            <p:cNvSpPr txBox="1"/>
            <p:nvPr/>
          </p:nvSpPr>
          <p:spPr>
            <a:xfrm>
              <a:off x="3036" y="576"/>
              <a:ext cx="236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000" b="1" dirty="0">
                  <a:latin typeface="方正黑体" pitchFamily="34" charset="-122"/>
                  <a:ea typeface="方正黑体" pitchFamily="34" charset="-122"/>
                </a:rPr>
                <a:t>y</a:t>
              </a:r>
              <a:endParaRPr lang="en-US" altLang="zh-CN" sz="30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82955" name="Arc 29"/>
            <p:cNvSpPr/>
            <p:nvPr/>
          </p:nvSpPr>
          <p:spPr>
            <a:xfrm>
              <a:off x="2928" y="1584"/>
              <a:ext cx="885" cy="9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85" y="936"/>
                </a:cxn>
                <a:cxn ang="0">
                  <a:pos x="0" y="936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76200" cap="flat" cmpd="sng">
              <a:solidFill>
                <a:srgbClr val="FF99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56" name="Arc 33"/>
            <p:cNvSpPr/>
            <p:nvPr/>
          </p:nvSpPr>
          <p:spPr>
            <a:xfrm>
              <a:off x="3549" y="1897"/>
              <a:ext cx="264" cy="62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" y="623"/>
                </a:cxn>
                <a:cxn ang="0">
                  <a:pos x="0" y="623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 cap="flat" cmpd="sng">
              <a:solidFill>
                <a:srgbClr val="66FFFF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957" name="Oval 34"/>
            <p:cNvSpPr/>
            <p:nvPr/>
          </p:nvSpPr>
          <p:spPr>
            <a:xfrm>
              <a:off x="3532" y="1824"/>
              <a:ext cx="68" cy="73"/>
            </a:xfrm>
            <a:prstGeom prst="ellipse">
              <a:avLst/>
            </a:prstGeom>
            <a:solidFill>
              <a:schemeClr val="hlink"/>
            </a:solidFill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2958" name="Oval 35"/>
            <p:cNvSpPr/>
            <p:nvPr/>
          </p:nvSpPr>
          <p:spPr>
            <a:xfrm>
              <a:off x="2908" y="1560"/>
              <a:ext cx="68" cy="72"/>
            </a:xfrm>
            <a:prstGeom prst="ellipse">
              <a:avLst/>
            </a:prstGeom>
            <a:solidFill>
              <a:schemeClr val="hlink"/>
            </a:solidFill>
            <a:ln w="57150" cap="flat" cmpd="sng">
              <a:solidFill>
                <a:schemeClr val="hlink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354965" y="260668"/>
            <a:ext cx="8540750" cy="755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307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909638"/>
            <a:ext cx="8540750" cy="75565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8195" name="Rectangle 3"/>
          <p:cNvSpPr>
            <a:spLocks noGrp="1" noRot="1"/>
          </p:cNvSpPr>
          <p:nvPr>
            <p:ph idx="4294967295"/>
            <p:custDataLst>
              <p:tags r:id="rId2"/>
            </p:custDataLst>
          </p:nvPr>
        </p:nvSpPr>
        <p:spPr>
          <a:xfrm>
            <a:off x="-468630" y="2249805"/>
            <a:ext cx="8070850" cy="2392045"/>
          </a:xfrm>
          <a:noFill/>
          <a:ln w="9525"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algn="l" defTabSz="914400">
              <a:lnSpc>
                <a:spcPct val="140000"/>
              </a:lnSpc>
              <a:buChar char="l"/>
            </a:pPr>
            <a:r>
              <a:rPr lang="zh-CN" altLang="en-US" spc="0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Bresenham算法</a:t>
            </a:r>
            <a:r>
              <a:rPr lang="zh-CN" altLang="en-US" spc="0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思维</a:t>
            </a:r>
            <a:endParaRPr lang="zh-CN" altLang="en-US" spc="0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判断函数</a:t>
            </a:r>
            <a:endParaRPr lang="zh-CN" altLang="en-US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增量计算</a:t>
            </a:r>
            <a:endParaRPr lang="en-US" altLang="zh-CN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eaLnBrk="1" hangingPunct="1">
              <a:buNone/>
            </a:pPr>
            <a:r>
              <a:rPr lang="zh-CN" altLang="en-US" sz="2400" dirty="0">
                <a:sym typeface="+mn-ea"/>
              </a:rPr>
              <a:t> </a:t>
            </a:r>
            <a:r>
              <a:rPr lang="en-US" altLang="zh-CN" sz="2400" dirty="0">
                <a:sym typeface="+mn-ea"/>
              </a:rPr>
              <a:t>         </a:t>
            </a:r>
            <a:endParaRPr lang="en-US" altLang="zh-CN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2" name="剪去单角的矩形 1"/>
          <p:cNvSpPr/>
          <p:nvPr/>
        </p:nvSpPr>
        <p:spPr>
          <a:xfrm>
            <a:off x="210185" y="4941570"/>
            <a:ext cx="2879725" cy="72009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思考一下，如何来完成</a:t>
            </a:r>
            <a:endParaRPr lang="zh-CN" altLang="en-US" b="1">
              <a:solidFill>
                <a:srgbClr val="FF0000"/>
              </a:solidFill>
            </a:endParaRPr>
          </a:p>
        </p:txBody>
      </p:sp>
      <p:grpSp>
        <p:nvGrpSpPr>
          <p:cNvPr id="87042" name="Group 1066"/>
          <p:cNvGrpSpPr/>
          <p:nvPr/>
        </p:nvGrpSpPr>
        <p:grpSpPr>
          <a:xfrm>
            <a:off x="2872740" y="1362075"/>
            <a:ext cx="6085840" cy="4995477"/>
            <a:chOff x="748" y="659"/>
            <a:chExt cx="3812" cy="3236"/>
          </a:xfrm>
        </p:grpSpPr>
        <p:sp>
          <p:nvSpPr>
            <p:cNvPr id="87043" name="Text Box 1029"/>
            <p:cNvSpPr txBox="1"/>
            <p:nvPr/>
          </p:nvSpPr>
          <p:spPr>
            <a:xfrm>
              <a:off x="4394" y="3575"/>
              <a:ext cx="166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x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87044" name="Text Box 1030"/>
            <p:cNvSpPr txBox="1"/>
            <p:nvPr/>
          </p:nvSpPr>
          <p:spPr>
            <a:xfrm>
              <a:off x="892" y="1413"/>
              <a:ext cx="128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87045" name="Line 1032"/>
            <p:cNvSpPr/>
            <p:nvPr/>
          </p:nvSpPr>
          <p:spPr>
            <a:xfrm flipH="1">
              <a:off x="2069" y="1002"/>
              <a:ext cx="20" cy="261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87046" name="Freeform 1033"/>
            <p:cNvSpPr/>
            <p:nvPr/>
          </p:nvSpPr>
          <p:spPr>
            <a:xfrm>
              <a:off x="1297" y="1898"/>
              <a:ext cx="2360" cy="11"/>
            </a:xfrm>
            <a:custGeom>
              <a:avLst/>
              <a:gdLst/>
              <a:ahLst/>
              <a:cxnLst>
                <a:cxn ang="0">
                  <a:pos x="0" y="11"/>
                </a:cxn>
                <a:cxn ang="0">
                  <a:pos x="2360" y="0"/>
                </a:cxn>
              </a:cxnLst>
              <a:pathLst>
                <a:path w="2624" h="12">
                  <a:moveTo>
                    <a:pt x="0" y="12"/>
                  </a:moveTo>
                  <a:lnTo>
                    <a:pt x="2624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047" name="Text Box 1034"/>
            <p:cNvSpPr txBox="1"/>
            <p:nvPr/>
          </p:nvSpPr>
          <p:spPr>
            <a:xfrm>
              <a:off x="1985" y="3576"/>
              <a:ext cx="212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x</a:t>
              </a:r>
              <a:r>
                <a:rPr lang="en-US" altLang="zh-CN" sz="3200" b="1" baseline="-25000" dirty="0">
                  <a:latin typeface="方正黑体" pitchFamily="34" charset="-122"/>
                  <a:ea typeface="方正黑体" pitchFamily="34" charset="-122"/>
                </a:rPr>
                <a:t>k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87048" name="Text Box 1035"/>
            <p:cNvSpPr txBox="1"/>
            <p:nvPr/>
          </p:nvSpPr>
          <p:spPr>
            <a:xfrm>
              <a:off x="849" y="941"/>
              <a:ext cx="212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y</a:t>
              </a:r>
              <a:r>
                <a:rPr lang="en-US" altLang="zh-CN" sz="3200" b="1" baseline="-25000" dirty="0">
                  <a:latin typeface="方正黑体" pitchFamily="34" charset="-122"/>
                  <a:ea typeface="方正黑体" pitchFamily="34" charset="-122"/>
                </a:rPr>
                <a:t>k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87049" name="Line 1036"/>
            <p:cNvSpPr/>
            <p:nvPr/>
          </p:nvSpPr>
          <p:spPr>
            <a:xfrm>
              <a:off x="3106" y="1088"/>
              <a:ext cx="0" cy="25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87050" name="Freeform 1037"/>
            <p:cNvSpPr/>
            <p:nvPr/>
          </p:nvSpPr>
          <p:spPr>
            <a:xfrm>
              <a:off x="1297" y="1592"/>
              <a:ext cx="2317" cy="4"/>
            </a:xfrm>
            <a:custGeom>
              <a:avLst/>
              <a:gdLst/>
              <a:ahLst/>
              <a:cxnLst>
                <a:cxn ang="0">
                  <a:pos x="2317" y="4"/>
                </a:cxn>
                <a:cxn ang="0">
                  <a:pos x="0" y="0"/>
                </a:cxn>
              </a:cxnLst>
              <a:pathLst>
                <a:path w="2576" h="4">
                  <a:moveTo>
                    <a:pt x="2576" y="4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051" name="Text Box 1039"/>
            <p:cNvSpPr txBox="1"/>
            <p:nvPr/>
          </p:nvSpPr>
          <p:spPr>
            <a:xfrm>
              <a:off x="2846" y="3576"/>
              <a:ext cx="468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x</a:t>
              </a:r>
              <a:r>
                <a:rPr lang="en-US" altLang="zh-CN" sz="3200" b="1" baseline="-25000" dirty="0">
                  <a:latin typeface="方正黑体" pitchFamily="34" charset="-122"/>
                  <a:ea typeface="方正黑体" pitchFamily="34" charset="-122"/>
                </a:rPr>
                <a:t>k</a:t>
              </a: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+1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87052" name="Line 1040"/>
            <p:cNvSpPr/>
            <p:nvPr/>
          </p:nvSpPr>
          <p:spPr>
            <a:xfrm>
              <a:off x="1297" y="1045"/>
              <a:ext cx="2371" cy="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87053" name="Text Box 1041"/>
            <p:cNvSpPr txBox="1"/>
            <p:nvPr/>
          </p:nvSpPr>
          <p:spPr>
            <a:xfrm>
              <a:off x="748" y="1719"/>
              <a:ext cx="468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y</a:t>
              </a:r>
              <a:r>
                <a:rPr lang="en-US" altLang="zh-CN" sz="3200" b="1" baseline="-25000" dirty="0">
                  <a:latin typeface="方正黑体" pitchFamily="34" charset="-122"/>
                  <a:ea typeface="方正黑体" pitchFamily="34" charset="-122"/>
                </a:rPr>
                <a:t>k</a:t>
              </a: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-1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87054" name="Text Box 1042"/>
            <p:cNvSpPr txBox="1"/>
            <p:nvPr/>
          </p:nvSpPr>
          <p:spPr>
            <a:xfrm>
              <a:off x="3602" y="1633"/>
              <a:ext cx="224" cy="2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方正黑体" pitchFamily="34" charset="-122"/>
                  <a:ea typeface="方正黑体" pitchFamily="34" charset="-122"/>
                </a:rPr>
                <a:t>d2</a:t>
              </a:r>
              <a:endParaRPr lang="en-US" altLang="zh-CN" sz="28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87055" name="Text Box 1043"/>
            <p:cNvSpPr txBox="1"/>
            <p:nvPr/>
          </p:nvSpPr>
          <p:spPr>
            <a:xfrm>
              <a:off x="3611" y="1158"/>
              <a:ext cx="224" cy="2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latin typeface="方正黑体" pitchFamily="34" charset="-122"/>
                  <a:ea typeface="方正黑体" pitchFamily="34" charset="-122"/>
                </a:rPr>
                <a:t>d1</a:t>
              </a:r>
              <a:endParaRPr lang="en-US" altLang="zh-CN" sz="28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87056" name="Line 1044"/>
            <p:cNvSpPr/>
            <p:nvPr/>
          </p:nvSpPr>
          <p:spPr>
            <a:xfrm flipH="1">
              <a:off x="3502" y="1045"/>
              <a:ext cx="0" cy="51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arrow" w="med" len="med"/>
              <a:tailEnd type="arrow" w="med" len="med"/>
            </a:ln>
          </p:spPr>
        </p:sp>
        <p:sp>
          <p:nvSpPr>
            <p:cNvPr id="87057" name="Line 1045"/>
            <p:cNvSpPr/>
            <p:nvPr/>
          </p:nvSpPr>
          <p:spPr>
            <a:xfrm>
              <a:off x="3502" y="1563"/>
              <a:ext cx="0" cy="3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arrow" w="med" len="med"/>
              <a:tailEnd type="arrow" w="med" len="med"/>
            </a:ln>
          </p:spPr>
        </p:sp>
        <p:sp>
          <p:nvSpPr>
            <p:cNvPr id="87058" name="Oval 1047"/>
            <p:cNvSpPr/>
            <p:nvPr/>
          </p:nvSpPr>
          <p:spPr>
            <a:xfrm>
              <a:off x="3020" y="959"/>
              <a:ext cx="173" cy="172"/>
            </a:xfrm>
            <a:prstGeom prst="ellipse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7059" name="Oval 1048"/>
            <p:cNvSpPr/>
            <p:nvPr/>
          </p:nvSpPr>
          <p:spPr>
            <a:xfrm>
              <a:off x="3020" y="1822"/>
              <a:ext cx="173" cy="173"/>
            </a:xfrm>
            <a:prstGeom prst="ellipse">
              <a:avLst/>
            </a:prstGeom>
            <a:solidFill>
              <a:srgbClr val="FF0066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7060" name="Arc 1057"/>
            <p:cNvSpPr/>
            <p:nvPr/>
          </p:nvSpPr>
          <p:spPr>
            <a:xfrm>
              <a:off x="1250" y="872"/>
              <a:ext cx="2763" cy="27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63" y="2764"/>
                </a:cxn>
                <a:cxn ang="0">
                  <a:pos x="0" y="2764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76200" cap="flat" cmpd="sng">
              <a:solidFill>
                <a:srgbClr val="66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7061" name="Line 1060"/>
            <p:cNvSpPr/>
            <p:nvPr/>
          </p:nvSpPr>
          <p:spPr>
            <a:xfrm>
              <a:off x="1293" y="659"/>
              <a:ext cx="4" cy="2934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87062" name="Oval 1062"/>
            <p:cNvSpPr/>
            <p:nvPr/>
          </p:nvSpPr>
          <p:spPr>
            <a:xfrm>
              <a:off x="3020" y="1480"/>
              <a:ext cx="173" cy="172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7063" name="Oval 1063"/>
            <p:cNvSpPr/>
            <p:nvPr/>
          </p:nvSpPr>
          <p:spPr>
            <a:xfrm>
              <a:off x="1984" y="918"/>
              <a:ext cx="173" cy="173"/>
            </a:xfrm>
            <a:prstGeom prst="ellipse">
              <a:avLst/>
            </a:prstGeom>
            <a:solidFill>
              <a:srgbClr val="99FF33"/>
            </a:solidFill>
            <a:ln w="38100" cap="flat" cmpd="sng">
              <a:solidFill>
                <a:srgbClr val="99FF33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87064" name="Freeform 1064"/>
            <p:cNvSpPr/>
            <p:nvPr/>
          </p:nvSpPr>
          <p:spPr>
            <a:xfrm>
              <a:off x="1293" y="3596"/>
              <a:ext cx="3202" cy="5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3202" y="0"/>
                </a:cxn>
              </a:cxnLst>
              <a:pathLst>
                <a:path w="3560" h="6">
                  <a:moveTo>
                    <a:pt x="0" y="6"/>
                  </a:moveTo>
                  <a:lnTo>
                    <a:pt x="3560" y="0"/>
                  </a:lnTo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1" name="Rectangle 2"/>
          <p:cNvSpPr>
            <a:spLocks noGrp="1" noRot="1"/>
          </p:cNvSpPr>
          <p:nvPr>
            <p:ph type="title"/>
          </p:nvPr>
        </p:nvSpPr>
        <p:spPr>
          <a:xfrm>
            <a:off x="539115" y="2348865"/>
            <a:ext cx="6011863" cy="54864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zh-CN" altLang="zh-CN" dirty="0"/>
              <a:t>判断</a:t>
            </a:r>
            <a:r>
              <a:rPr lang="zh-CN" altLang="zh-CN" dirty="0"/>
              <a:t>函数</a:t>
            </a:r>
            <a:endParaRPr lang="zh-CN" altLang="zh-CN" dirty="0"/>
          </a:p>
        </p:txBody>
      </p:sp>
      <p:sp>
        <p:nvSpPr>
          <p:cNvPr id="81922" name="Rectangle 3"/>
          <p:cNvSpPr>
            <a:spLocks noGrp="1" noRot="1"/>
          </p:cNvSpPr>
          <p:nvPr>
            <p:ph idx="1"/>
          </p:nvPr>
        </p:nvSpPr>
        <p:spPr>
          <a:xfrm>
            <a:off x="971550" y="2996883"/>
            <a:ext cx="7620000" cy="491490"/>
          </a:xfrm>
        </p:spPr>
        <p:txBody>
          <a:bodyPr vert="horz" wrap="square" lIns="91440" tIns="45720" rIns="91440" bIns="45720" anchor="t" anchorCtr="0"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sym typeface="+mn-ea"/>
              </a:rPr>
              <a:t>通过比较距离的平方，避免平方根的计算</a:t>
            </a:r>
            <a:endParaRPr lang="zh-CN" altLang="zh-CN" sz="2000" dirty="0">
              <a:solidFill>
                <a:schemeClr val="bg1"/>
              </a:solidFill>
              <a:sym typeface="Symbol" panose="05050102010706020507" pitchFamily="18" charset="2"/>
            </a:endParaRPr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301625" y="909638"/>
            <a:ext cx="8540750" cy="755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2" name="剪去单角的矩形 1"/>
          <p:cNvSpPr/>
          <p:nvPr/>
        </p:nvSpPr>
        <p:spPr>
          <a:xfrm>
            <a:off x="4787900" y="5157470"/>
            <a:ext cx="2879725" cy="72009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solidFill>
                  <a:srgbClr val="FF0000"/>
                </a:solidFill>
              </a:rPr>
              <a:t>计算量怎样</a:t>
            </a:r>
            <a:r>
              <a:rPr lang="en-US" altLang="zh-CN" b="1">
                <a:solidFill>
                  <a:srgbClr val="FF0000"/>
                </a:solidFill>
              </a:rPr>
              <a:t>?</a:t>
            </a:r>
            <a:r>
              <a:rPr lang="zh-CN" altLang="en-US" b="1">
                <a:solidFill>
                  <a:srgbClr val="FF0000"/>
                </a:solidFill>
              </a:rPr>
              <a:t>如何借助线段的</a:t>
            </a:r>
            <a:r>
              <a:rPr lang="zh-CN" altLang="en-US" b="1">
                <a:solidFill>
                  <a:srgbClr val="FF0000"/>
                </a:solidFill>
              </a:rPr>
              <a:t>方式？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307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909638"/>
            <a:ext cx="8540750" cy="75565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8195" name="Rectangle 3"/>
          <p:cNvSpPr>
            <a:spLocks noGrp="1" noRot="1"/>
          </p:cNvSpPr>
          <p:nvPr>
            <p:ph idx="4294967295"/>
            <p:custDataLst>
              <p:tags r:id="rId2"/>
            </p:custDataLst>
          </p:nvPr>
        </p:nvSpPr>
        <p:spPr>
          <a:xfrm>
            <a:off x="323850" y="1989138"/>
            <a:ext cx="8458200" cy="3166745"/>
          </a:xfrm>
          <a:noFill/>
          <a:ln w="9525"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algn="l" defTabSz="914400">
              <a:lnSpc>
                <a:spcPct val="140000"/>
              </a:lnSpc>
              <a:buChar char="l"/>
            </a:pPr>
            <a:r>
              <a:rPr lang="zh-CN" altLang="en-US" spc="0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线段由空间中两个顶点来定义，经过投影变换之后，把顶点坐标映射到屏幕光栅格坐标系。</a:t>
            </a:r>
            <a:endParaRPr lang="zh-CN" altLang="en-US" spc="0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1" algn="l" defTabSz="914400">
              <a:lnSpc>
                <a:spcPct val="140000"/>
              </a:lnSpc>
              <a:buChar char="l"/>
            </a:pP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屏幕光栅格坐标系</a:t>
            </a: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特点</a:t>
            </a:r>
            <a:endParaRPr lang="zh-CN" altLang="en-US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整数</a:t>
            </a:r>
            <a:endParaRPr lang="zh-CN" altLang="en-US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二维</a:t>
            </a:r>
            <a:endParaRPr lang="zh-CN" altLang="en-US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pic>
        <p:nvPicPr>
          <p:cNvPr id="48" name="图片 48" descr="C:\Users\hasee\AppData\Roaming\Tencent\Users\814471321\QQ\WinTemp\RichOle\})Q_%{B0Z}}9_U7LT7HX)0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7900" y="4149090"/>
            <a:ext cx="3054350" cy="25082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4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7" name="Rectangle 2"/>
          <p:cNvSpPr>
            <a:spLocks noGrp="1" noRot="1"/>
          </p:cNvSpPr>
          <p:nvPr>
            <p:ph idx="1"/>
          </p:nvPr>
        </p:nvSpPr>
        <p:spPr>
          <a:xfrm>
            <a:off x="971550" y="3141345"/>
            <a:ext cx="8172450" cy="4229100"/>
          </a:xfrm>
        </p:spPr>
        <p:txBody>
          <a:bodyPr vert="horz" wrap="square" lIns="91440" tIns="45720" rIns="91440" bIns="45720" anchor="t" anchorCtr="0">
            <a:spAutoFit/>
          </a:bodyPr>
          <a:p>
            <a:pPr eaLnBrk="1" hangingPunct="1"/>
            <a:r>
              <a:rPr lang="zh-CN" altLang="zh-CN" dirty="0"/>
              <a:t>d1=y</a:t>
            </a:r>
            <a:r>
              <a:rPr lang="zh-CN" altLang="zh-CN" baseline="-25000" dirty="0"/>
              <a:t>k</a:t>
            </a:r>
            <a:r>
              <a:rPr lang="zh-CN" altLang="zh-CN" baseline="30000" dirty="0"/>
              <a:t>2</a:t>
            </a:r>
            <a:r>
              <a:rPr lang="zh-CN" altLang="zh-CN" dirty="0"/>
              <a:t>-y</a:t>
            </a:r>
            <a:r>
              <a:rPr lang="zh-CN" altLang="zh-CN" baseline="30000" dirty="0"/>
              <a:t>2</a:t>
            </a:r>
            <a:r>
              <a:rPr lang="zh-CN" altLang="zh-CN" dirty="0"/>
              <a:t>= y</a:t>
            </a:r>
            <a:r>
              <a:rPr lang="zh-CN" altLang="zh-CN" baseline="-25000" dirty="0"/>
              <a:t>k</a:t>
            </a:r>
            <a:r>
              <a:rPr lang="zh-CN" altLang="zh-CN" baseline="30000" dirty="0"/>
              <a:t>2</a:t>
            </a:r>
            <a:r>
              <a:rPr lang="zh-CN" altLang="zh-CN" dirty="0"/>
              <a:t>-r</a:t>
            </a:r>
            <a:r>
              <a:rPr lang="zh-CN" altLang="zh-CN" baseline="30000" dirty="0"/>
              <a:t>2</a:t>
            </a:r>
            <a:r>
              <a:rPr lang="zh-CN" altLang="zh-CN" dirty="0"/>
              <a:t>+(x</a:t>
            </a:r>
            <a:r>
              <a:rPr lang="zh-CN" altLang="zh-CN" baseline="-25000" dirty="0"/>
              <a:t>k</a:t>
            </a:r>
            <a:r>
              <a:rPr lang="zh-CN" altLang="zh-CN" dirty="0"/>
              <a:t>+1 )</a:t>
            </a:r>
            <a:r>
              <a:rPr lang="zh-CN" altLang="zh-CN" baseline="30000" dirty="0"/>
              <a:t> 2</a:t>
            </a:r>
            <a:endParaRPr lang="zh-CN" altLang="zh-CN" baseline="30000" dirty="0"/>
          </a:p>
          <a:p>
            <a:pPr eaLnBrk="1" hangingPunct="1">
              <a:buNone/>
            </a:pPr>
            <a:r>
              <a:rPr lang="zh-CN" altLang="zh-CN" dirty="0"/>
              <a:t>   d2= y</a:t>
            </a:r>
            <a:r>
              <a:rPr lang="zh-CN" altLang="zh-CN" baseline="30000" dirty="0"/>
              <a:t>2</a:t>
            </a:r>
            <a:r>
              <a:rPr lang="zh-CN" altLang="zh-CN" dirty="0"/>
              <a:t>-(y</a:t>
            </a:r>
            <a:r>
              <a:rPr lang="zh-CN" altLang="zh-CN" baseline="-25000" dirty="0"/>
              <a:t>k</a:t>
            </a:r>
            <a:r>
              <a:rPr lang="zh-CN" altLang="zh-CN" dirty="0"/>
              <a:t>-1)</a:t>
            </a:r>
            <a:r>
              <a:rPr lang="zh-CN" altLang="zh-CN" baseline="30000" dirty="0"/>
              <a:t>2</a:t>
            </a:r>
            <a:r>
              <a:rPr lang="zh-CN" altLang="zh-CN" dirty="0"/>
              <a:t>=  r</a:t>
            </a:r>
            <a:r>
              <a:rPr lang="zh-CN" altLang="zh-CN" baseline="30000" dirty="0"/>
              <a:t>2</a:t>
            </a:r>
            <a:r>
              <a:rPr lang="zh-CN" altLang="zh-CN" dirty="0"/>
              <a:t>-(x</a:t>
            </a:r>
            <a:r>
              <a:rPr lang="zh-CN" altLang="zh-CN" baseline="-25000" dirty="0"/>
              <a:t>k</a:t>
            </a:r>
            <a:r>
              <a:rPr lang="zh-CN" altLang="zh-CN" dirty="0"/>
              <a:t>+1 ) </a:t>
            </a:r>
            <a:r>
              <a:rPr lang="zh-CN" altLang="zh-CN" baseline="30000" dirty="0"/>
              <a:t>2</a:t>
            </a:r>
            <a:r>
              <a:rPr lang="zh-CN" altLang="zh-CN" dirty="0"/>
              <a:t>-(y</a:t>
            </a:r>
            <a:r>
              <a:rPr lang="zh-CN" altLang="zh-CN" baseline="-25000" dirty="0"/>
              <a:t>k</a:t>
            </a:r>
            <a:r>
              <a:rPr lang="zh-CN" altLang="zh-CN" dirty="0"/>
              <a:t>-1) </a:t>
            </a:r>
            <a:r>
              <a:rPr lang="zh-CN" altLang="zh-CN" baseline="30000" dirty="0"/>
              <a:t>2</a:t>
            </a:r>
            <a:endParaRPr lang="zh-CN" altLang="zh-CN" dirty="0"/>
          </a:p>
          <a:p>
            <a:pPr eaLnBrk="1" hangingPunct="1">
              <a:buNone/>
            </a:pPr>
            <a:endParaRPr lang="zh-CN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zh-CN" dirty="0"/>
              <a:t>p</a:t>
            </a:r>
            <a:r>
              <a:rPr lang="zh-CN" altLang="zh-CN" baseline="-25000" dirty="0"/>
              <a:t>k</a:t>
            </a:r>
            <a:r>
              <a:rPr lang="zh-CN" altLang="zh-CN" dirty="0"/>
              <a:t> = d1－d2 =2 (x</a:t>
            </a:r>
            <a:r>
              <a:rPr lang="zh-CN" altLang="zh-CN" baseline="-25000" dirty="0"/>
              <a:t>k</a:t>
            </a:r>
            <a:r>
              <a:rPr lang="zh-CN" altLang="zh-CN" dirty="0"/>
              <a:t>+1)</a:t>
            </a:r>
            <a:r>
              <a:rPr lang="zh-CN" altLang="zh-CN" baseline="30000" dirty="0"/>
              <a:t>2</a:t>
            </a:r>
            <a:r>
              <a:rPr lang="zh-CN" altLang="zh-CN" dirty="0"/>
              <a:t>+ y</a:t>
            </a:r>
            <a:r>
              <a:rPr lang="zh-CN" altLang="zh-CN" baseline="-25000" dirty="0"/>
              <a:t>k</a:t>
            </a:r>
            <a:r>
              <a:rPr lang="zh-CN" altLang="zh-CN" baseline="30000" dirty="0"/>
              <a:t>2 </a:t>
            </a:r>
            <a:r>
              <a:rPr lang="zh-CN" altLang="zh-CN" dirty="0"/>
              <a:t>+ (y</a:t>
            </a:r>
            <a:r>
              <a:rPr lang="zh-CN" altLang="zh-CN" baseline="-25000" dirty="0"/>
              <a:t>k</a:t>
            </a:r>
            <a:r>
              <a:rPr lang="zh-CN" altLang="zh-CN" dirty="0"/>
              <a:t>-1)</a:t>
            </a:r>
            <a:r>
              <a:rPr lang="zh-CN" altLang="zh-CN" baseline="30000" dirty="0"/>
              <a:t>2</a:t>
            </a:r>
            <a:r>
              <a:rPr lang="zh-CN" altLang="zh-CN" dirty="0"/>
              <a:t>-2r</a:t>
            </a:r>
            <a:r>
              <a:rPr lang="zh-CN" altLang="zh-CN" baseline="30000" dirty="0"/>
              <a:t>2</a:t>
            </a:r>
            <a:endParaRPr lang="zh-CN" altLang="zh-CN" baseline="30000" dirty="0"/>
          </a:p>
          <a:p>
            <a:pPr eaLnBrk="1" hangingPunct="1">
              <a:buNone/>
            </a:pPr>
            <a:r>
              <a:rPr lang="zh-CN" altLang="zh-CN" dirty="0"/>
              <a:t>   如果 p</a:t>
            </a:r>
            <a:r>
              <a:rPr lang="zh-CN" altLang="zh-CN" baseline="-25000" dirty="0"/>
              <a:t>k </a:t>
            </a:r>
            <a:r>
              <a:rPr lang="zh-CN" altLang="zh-CN" dirty="0"/>
              <a:t>&lt;0, 选择 (x</a:t>
            </a:r>
            <a:r>
              <a:rPr lang="zh-CN" altLang="zh-CN" baseline="-25000" dirty="0"/>
              <a:t>k+1</a:t>
            </a:r>
            <a:r>
              <a:rPr lang="zh-CN" altLang="zh-CN" dirty="0"/>
              <a:t>, y</a:t>
            </a:r>
            <a:r>
              <a:rPr lang="zh-CN" altLang="zh-CN" baseline="-25000" dirty="0"/>
              <a:t>k</a:t>
            </a:r>
            <a:r>
              <a:rPr lang="zh-CN" altLang="zh-CN" dirty="0"/>
              <a:t>)</a:t>
            </a:r>
            <a:endParaRPr lang="zh-CN" altLang="zh-CN" dirty="0"/>
          </a:p>
          <a:p>
            <a:pPr eaLnBrk="1" hangingPunct="1">
              <a:buNone/>
            </a:pPr>
            <a:r>
              <a:rPr lang="zh-CN" altLang="zh-CN" dirty="0"/>
              <a:t>   否则选择(x</a:t>
            </a:r>
            <a:r>
              <a:rPr lang="zh-CN" altLang="zh-CN" baseline="-25000" dirty="0"/>
              <a:t>k+1</a:t>
            </a:r>
            <a:r>
              <a:rPr lang="zh-CN" altLang="zh-CN" dirty="0"/>
              <a:t>, y</a:t>
            </a:r>
            <a:r>
              <a:rPr lang="zh-CN" altLang="zh-CN" baseline="-25000" dirty="0"/>
              <a:t>k</a:t>
            </a:r>
            <a:r>
              <a:rPr lang="zh-CN" altLang="zh-CN" dirty="0"/>
              <a:t>-1)</a:t>
            </a:r>
            <a:endParaRPr lang="zh-CN" altLang="zh-CN" dirty="0"/>
          </a:p>
        </p:txBody>
      </p:sp>
      <p:sp>
        <p:nvSpPr>
          <p:cNvPr id="91138" name="Oval 3"/>
          <p:cNvSpPr/>
          <p:nvPr/>
        </p:nvSpPr>
        <p:spPr>
          <a:xfrm>
            <a:off x="5562600" y="2027238"/>
            <a:ext cx="0" cy="517525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 wrap="none" lIns="0" tIns="0" rIns="0" bIns="0" anchor="ctr" anchorCtr="0">
            <a:spAutoFit/>
          </a:bodyPr>
          <a:p>
            <a:pPr algn="ctr">
              <a:spcBef>
                <a:spcPct val="50000"/>
              </a:spcBef>
            </a:pPr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91139" name="Rectangle 5"/>
          <p:cNvSpPr>
            <a:spLocks noGrp="1" noRot="1"/>
          </p:cNvSpPr>
          <p:nvPr>
            <p:ph type="title"/>
          </p:nvPr>
        </p:nvSpPr>
        <p:spPr>
          <a:xfrm>
            <a:off x="107633" y="2348865"/>
            <a:ext cx="8099425" cy="762000"/>
          </a:xfrm>
        </p:spPr>
        <p:txBody>
          <a:bodyPr vert="horz" wrap="square" lIns="91440" tIns="45720" rIns="91440" bIns="45720" anchor="b" anchorCtr="0">
            <a:spAutoFit/>
          </a:bodyPr>
          <a:p>
            <a:pPr algn="l" eaLnBrk="1" hangingPunct="1"/>
            <a:r>
              <a:rPr lang="en-US" altLang="zh-CN" dirty="0"/>
              <a:t>Bresenham</a:t>
            </a:r>
            <a:r>
              <a:rPr lang="zh-CN" altLang="zh-CN" dirty="0"/>
              <a:t>画圆算法</a:t>
            </a:r>
            <a:r>
              <a:rPr lang="zh-CN" altLang="en-US" dirty="0"/>
              <a:t>公式推导</a:t>
            </a:r>
            <a:endParaRPr lang="zh-CN" altLang="en-US" dirty="0"/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301625" y="909638"/>
            <a:ext cx="8540750" cy="755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1" name="Rectangle 2"/>
          <p:cNvSpPr>
            <a:spLocks noGrp="1" noRot="1"/>
          </p:cNvSpPr>
          <p:nvPr>
            <p:ph idx="1"/>
          </p:nvPr>
        </p:nvSpPr>
        <p:spPr>
          <a:xfrm>
            <a:off x="1331595" y="2480945"/>
            <a:ext cx="8305800" cy="4376738"/>
          </a:xfrm>
        </p:spPr>
        <p:txBody>
          <a:bodyPr vert="horz" wrap="square" lIns="91440" tIns="45720" rIns="91440" bIns="45720" anchor="t" anchorCtr="0"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zh-CN" dirty="0"/>
              <a:t>p</a:t>
            </a:r>
            <a:r>
              <a:rPr lang="zh-CN" altLang="zh-CN" baseline="-25000" dirty="0"/>
              <a:t>k+1</a:t>
            </a:r>
            <a:r>
              <a:rPr lang="zh-CN" altLang="zh-CN" dirty="0"/>
              <a:t> = 2((x</a:t>
            </a:r>
            <a:r>
              <a:rPr lang="zh-CN" altLang="zh-CN" baseline="-25000" dirty="0"/>
              <a:t>k</a:t>
            </a:r>
            <a:r>
              <a:rPr lang="zh-CN" altLang="zh-CN" dirty="0"/>
              <a:t>+1)+1) </a:t>
            </a:r>
            <a:r>
              <a:rPr lang="zh-CN" altLang="zh-CN" baseline="30000" dirty="0"/>
              <a:t>2</a:t>
            </a:r>
            <a:r>
              <a:rPr lang="zh-CN" altLang="zh-CN" dirty="0"/>
              <a:t>+(y</a:t>
            </a:r>
            <a:r>
              <a:rPr lang="zh-CN" altLang="zh-CN" baseline="-25000" dirty="0"/>
              <a:t>k</a:t>
            </a:r>
            <a:r>
              <a:rPr lang="en-US" altLang="zh-CN" baseline="-25000" dirty="0"/>
              <a:t>+</a:t>
            </a:r>
            <a:r>
              <a:rPr lang="zh-CN" altLang="zh-CN" baseline="-25000" dirty="0"/>
              <a:t>1</a:t>
            </a:r>
            <a:r>
              <a:rPr lang="zh-CN" altLang="zh-CN" dirty="0"/>
              <a:t>-1) </a:t>
            </a:r>
            <a:r>
              <a:rPr lang="zh-CN" altLang="zh-CN" baseline="30000" dirty="0"/>
              <a:t>2</a:t>
            </a:r>
            <a:r>
              <a:rPr lang="zh-CN" altLang="zh-CN" dirty="0"/>
              <a:t>+y</a:t>
            </a:r>
            <a:r>
              <a:rPr lang="zh-CN" altLang="zh-CN" baseline="-25000" dirty="0"/>
              <a:t>k</a:t>
            </a:r>
            <a:r>
              <a:rPr lang="en-US" altLang="zh-CN" baseline="-25000" dirty="0"/>
              <a:t>+</a:t>
            </a:r>
            <a:r>
              <a:rPr lang="zh-CN" altLang="zh-CN" baseline="-25000" dirty="0"/>
              <a:t>1</a:t>
            </a:r>
            <a:r>
              <a:rPr lang="zh-CN" altLang="zh-CN" baseline="30000" dirty="0"/>
              <a:t>2</a:t>
            </a:r>
            <a:r>
              <a:rPr lang="zh-CN" altLang="zh-CN" dirty="0"/>
              <a:t>-2r</a:t>
            </a:r>
            <a:r>
              <a:rPr lang="zh-CN" altLang="zh-CN" baseline="30000" dirty="0"/>
              <a:t>2</a:t>
            </a:r>
            <a:endParaRPr lang="zh-CN" altLang="zh-CN" dirty="0"/>
          </a:p>
          <a:p>
            <a:pPr eaLnBrk="1" hangingPunct="1">
              <a:lnSpc>
                <a:spcPct val="130000"/>
              </a:lnSpc>
            </a:pPr>
            <a:r>
              <a:rPr lang="zh-CN" altLang="zh-CN" dirty="0"/>
              <a:t>p</a:t>
            </a:r>
            <a:r>
              <a:rPr lang="zh-CN" altLang="zh-CN" baseline="-25000" dirty="0"/>
              <a:t>k+1 </a:t>
            </a:r>
            <a:r>
              <a:rPr lang="zh-CN" altLang="zh-CN" dirty="0"/>
              <a:t>-</a:t>
            </a:r>
            <a:r>
              <a:rPr lang="zh-CN" altLang="zh-CN" baseline="-25000" dirty="0"/>
              <a:t> </a:t>
            </a:r>
            <a:r>
              <a:rPr lang="zh-CN" altLang="zh-CN" dirty="0"/>
              <a:t>p</a:t>
            </a:r>
            <a:r>
              <a:rPr lang="zh-CN" altLang="zh-CN" baseline="-25000" dirty="0"/>
              <a:t>k</a:t>
            </a:r>
            <a:r>
              <a:rPr lang="zh-CN" altLang="zh-CN" dirty="0"/>
              <a:t> = 4x</a:t>
            </a:r>
            <a:r>
              <a:rPr lang="zh-CN" altLang="zh-CN" baseline="-25000" dirty="0"/>
              <a:t>k</a:t>
            </a:r>
            <a:r>
              <a:rPr lang="zh-CN" altLang="zh-CN" dirty="0"/>
              <a:t>+2(y</a:t>
            </a:r>
            <a:r>
              <a:rPr lang="zh-CN" altLang="zh-CN" baseline="-25000" dirty="0"/>
              <a:t>k</a:t>
            </a:r>
            <a:r>
              <a:rPr lang="en-US" altLang="zh-CN" baseline="-25000" dirty="0"/>
              <a:t>+</a:t>
            </a:r>
            <a:r>
              <a:rPr lang="zh-CN" altLang="zh-CN" baseline="-25000" dirty="0"/>
              <a:t>1</a:t>
            </a:r>
            <a:r>
              <a:rPr lang="zh-CN" altLang="zh-CN" baseline="30000" dirty="0"/>
              <a:t>2</a:t>
            </a:r>
            <a:r>
              <a:rPr lang="zh-CN" altLang="zh-CN" dirty="0"/>
              <a:t>-y</a:t>
            </a:r>
            <a:r>
              <a:rPr lang="zh-CN" altLang="zh-CN" baseline="-25000" dirty="0"/>
              <a:t>k</a:t>
            </a:r>
            <a:r>
              <a:rPr lang="zh-CN" altLang="zh-CN" baseline="30000" dirty="0"/>
              <a:t>2</a:t>
            </a:r>
            <a:r>
              <a:rPr lang="zh-CN" altLang="zh-CN" dirty="0"/>
              <a:t>)-2(y</a:t>
            </a:r>
            <a:r>
              <a:rPr lang="zh-CN" altLang="zh-CN" baseline="-25000" dirty="0"/>
              <a:t>k</a:t>
            </a:r>
            <a:r>
              <a:rPr lang="en-US" altLang="zh-CN" baseline="-25000" dirty="0"/>
              <a:t>+</a:t>
            </a:r>
            <a:r>
              <a:rPr lang="zh-CN" altLang="zh-CN" baseline="-25000" dirty="0"/>
              <a:t>1</a:t>
            </a:r>
            <a:r>
              <a:rPr lang="zh-CN" altLang="zh-CN" dirty="0"/>
              <a:t>-y</a:t>
            </a:r>
            <a:r>
              <a:rPr lang="zh-CN" altLang="zh-CN" baseline="-25000" dirty="0"/>
              <a:t>k</a:t>
            </a:r>
            <a:r>
              <a:rPr lang="zh-CN" altLang="zh-CN" dirty="0"/>
              <a:t>)+6</a:t>
            </a:r>
            <a:endParaRPr lang="zh-CN" altLang="zh-CN" dirty="0"/>
          </a:p>
          <a:p>
            <a:pPr eaLnBrk="1" hangingPunct="1">
              <a:lnSpc>
                <a:spcPct val="130000"/>
              </a:lnSpc>
              <a:buNone/>
            </a:pPr>
            <a:r>
              <a:rPr lang="zh-CN" altLang="zh-CN" dirty="0"/>
              <a:t>		</a:t>
            </a:r>
            <a:endParaRPr lang="zh-CN" altLang="zh-CN" dirty="0"/>
          </a:p>
          <a:p>
            <a:pPr eaLnBrk="1" hangingPunct="1">
              <a:lnSpc>
                <a:spcPct val="130000"/>
              </a:lnSpc>
              <a:buNone/>
            </a:pPr>
            <a:endParaRPr lang="zh-CN" altLang="zh-CN" dirty="0"/>
          </a:p>
          <a:p>
            <a:pPr eaLnBrk="1" hangingPunct="1">
              <a:lnSpc>
                <a:spcPct val="130000"/>
              </a:lnSpc>
              <a:buNone/>
            </a:pPr>
            <a:endParaRPr lang="zh-CN" altLang="zh-CN" dirty="0"/>
          </a:p>
          <a:p>
            <a:pPr eaLnBrk="1" hangingPunct="1">
              <a:lnSpc>
                <a:spcPct val="130000"/>
              </a:lnSpc>
            </a:pPr>
            <a:r>
              <a:rPr lang="zh-CN" altLang="zh-CN" dirty="0"/>
              <a:t>   p</a:t>
            </a:r>
            <a:r>
              <a:rPr lang="zh-CN" altLang="zh-CN" baseline="-25000" dirty="0"/>
              <a:t>0  </a:t>
            </a:r>
            <a:r>
              <a:rPr lang="zh-CN" altLang="zh-CN" dirty="0"/>
              <a:t>= 3 - 2r</a:t>
            </a:r>
            <a:endParaRPr lang="zh-CN" altLang="zh-CN" dirty="0"/>
          </a:p>
        </p:txBody>
      </p:sp>
      <p:sp>
        <p:nvSpPr>
          <p:cNvPr id="92162" name="Oval 3"/>
          <p:cNvSpPr/>
          <p:nvPr/>
        </p:nvSpPr>
        <p:spPr>
          <a:xfrm>
            <a:off x="5562600" y="2027238"/>
            <a:ext cx="0" cy="517525"/>
          </a:xfrm>
          <a:prstGeom prst="ellipse">
            <a:avLst/>
          </a:prstGeom>
          <a:solidFill>
            <a:srgbClr val="FFFF99"/>
          </a:solidFill>
          <a:ln w="9525">
            <a:noFill/>
          </a:ln>
        </p:spPr>
        <p:txBody>
          <a:bodyPr wrap="none" lIns="0" tIns="0" rIns="0" bIns="0" anchor="ctr" anchorCtr="0">
            <a:spAutoFit/>
          </a:bodyPr>
          <a:p>
            <a:pPr algn="ctr">
              <a:spcBef>
                <a:spcPct val="50000"/>
              </a:spcBef>
            </a:pPr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92163" name="Rectangle 7"/>
          <p:cNvSpPr>
            <a:spLocks noGrp="1" noRot="1"/>
          </p:cNvSpPr>
          <p:nvPr>
            <p:ph type="title"/>
          </p:nvPr>
        </p:nvSpPr>
        <p:spPr>
          <a:xfrm>
            <a:off x="395288" y="1782763"/>
            <a:ext cx="7812087" cy="762000"/>
          </a:xfrm>
        </p:spPr>
        <p:txBody>
          <a:bodyPr vert="horz" wrap="square" lIns="91440" tIns="45720" rIns="91440" bIns="45720" anchor="b" anchorCtr="0">
            <a:spAutoFit/>
          </a:bodyPr>
          <a:p>
            <a:pPr algn="l" eaLnBrk="1" hangingPunct="1"/>
            <a:r>
              <a:rPr lang="en-US" altLang="zh-CN" dirty="0"/>
              <a:t>Bresenham</a:t>
            </a:r>
            <a:r>
              <a:rPr lang="zh-CN" altLang="zh-CN" dirty="0"/>
              <a:t>画圆算法</a:t>
            </a:r>
            <a:r>
              <a:rPr lang="zh-CN" altLang="en-US" dirty="0"/>
              <a:t>公式推导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14270" y="3589655"/>
            <a:ext cx="4032885" cy="1109980"/>
          </a:xfrm>
          <a:prstGeom prst="rect">
            <a:avLst/>
          </a:prstGeom>
        </p:spPr>
      </p:pic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301625" y="909638"/>
            <a:ext cx="8540750" cy="755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5" name="Rectangle 2"/>
          <p:cNvSpPr>
            <a:spLocks noGrp="1" noRot="1"/>
          </p:cNvSpPr>
          <p:nvPr>
            <p:ph type="title"/>
          </p:nvPr>
        </p:nvSpPr>
        <p:spPr>
          <a:xfrm>
            <a:off x="467360" y="2132965"/>
            <a:ext cx="8001000" cy="76200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en-US" altLang="zh-CN" dirty="0"/>
              <a:t>Bresenham</a:t>
            </a:r>
            <a:r>
              <a:rPr lang="zh-CN" altLang="zh-CN" dirty="0"/>
              <a:t>画圆算法</a:t>
            </a:r>
            <a:r>
              <a:rPr lang="zh-CN" altLang="en-US" dirty="0"/>
              <a:t>的步骤</a:t>
            </a:r>
            <a:endParaRPr lang="zh-CN" altLang="en-US" dirty="0"/>
          </a:p>
        </p:txBody>
      </p:sp>
      <p:sp>
        <p:nvSpPr>
          <p:cNvPr id="93186" name="Rectangle 3"/>
          <p:cNvSpPr>
            <a:spLocks noGrp="1" noRot="1"/>
          </p:cNvSpPr>
          <p:nvPr>
            <p:ph idx="1"/>
          </p:nvPr>
        </p:nvSpPr>
        <p:spPr>
          <a:xfrm>
            <a:off x="827723" y="3284855"/>
            <a:ext cx="7729537" cy="4081463"/>
          </a:xfrm>
        </p:spPr>
        <p:txBody>
          <a:bodyPr vert="horz" wrap="square" lIns="91440" tIns="45720" rIns="91440" bIns="45720" anchor="t" anchorCtr="0">
            <a:spAutoFit/>
          </a:bodyPr>
          <a:p>
            <a:pPr eaLnBrk="1" hangingPunct="1">
              <a:buClr>
                <a:schemeClr val="folHlink"/>
              </a:buClr>
              <a:buSzPct val="60000"/>
              <a:buNone/>
            </a:pPr>
            <a:r>
              <a:rPr lang="zh-CN" altLang="en-US" dirty="0"/>
              <a:t>1) 输入圆半径</a:t>
            </a:r>
            <a:r>
              <a:rPr lang="en-US" altLang="zh-CN" dirty="0"/>
              <a:t>r</a:t>
            </a:r>
            <a:r>
              <a:rPr lang="zh-CN" altLang="en-US" dirty="0"/>
              <a:t>和圆心</a:t>
            </a:r>
            <a:r>
              <a:rPr lang="zh-CN" altLang="zh-CN" dirty="0"/>
              <a:t>(</a:t>
            </a:r>
            <a:r>
              <a:rPr lang="en-US" altLang="zh-CN" dirty="0"/>
              <a:t>x</a:t>
            </a:r>
            <a:r>
              <a:rPr lang="en-US" altLang="zh-CN" baseline="-25000" dirty="0"/>
              <a:t>c</a:t>
            </a:r>
            <a:r>
              <a:rPr lang="en-US" altLang="zh-CN" dirty="0"/>
              <a:t>,y</a:t>
            </a:r>
            <a:r>
              <a:rPr lang="en-US" altLang="zh-CN" baseline="-25000" dirty="0"/>
              <a:t>c</a:t>
            </a:r>
            <a:r>
              <a:rPr lang="en-US" altLang="zh-CN" dirty="0"/>
              <a:t>)，</a:t>
            </a:r>
            <a:endParaRPr lang="en-US" altLang="zh-CN" dirty="0"/>
          </a:p>
          <a:p>
            <a:pPr eaLnBrk="1" hangingPunct="1">
              <a:buClr>
                <a:schemeClr val="folHlink"/>
              </a:buClr>
              <a:buSzPct val="60000"/>
              <a:buNone/>
            </a:pPr>
            <a:r>
              <a:rPr lang="en-US" altLang="zh-CN" dirty="0"/>
              <a:t>    </a:t>
            </a:r>
            <a:r>
              <a:rPr lang="zh-CN" altLang="en-US" dirty="0"/>
              <a:t>获得(</a:t>
            </a:r>
            <a:r>
              <a:rPr lang="en-US" altLang="zh-CN" dirty="0"/>
              <a:t>x</a:t>
            </a:r>
            <a:r>
              <a:rPr lang="en-US" altLang="zh-CN" baseline="-25000" dirty="0"/>
              <a:t>0</a:t>
            </a:r>
            <a:r>
              <a:rPr lang="en-US" altLang="zh-CN" dirty="0"/>
              <a:t>,y</a:t>
            </a:r>
            <a:r>
              <a:rPr lang="en-US" altLang="zh-CN" baseline="-25000" dirty="0"/>
              <a:t>0</a:t>
            </a:r>
            <a:r>
              <a:rPr lang="en-US" altLang="zh-CN" dirty="0"/>
              <a:t>)=(0,r)</a:t>
            </a:r>
            <a:endParaRPr lang="en-US" altLang="zh-CN" dirty="0"/>
          </a:p>
          <a:p>
            <a:pPr eaLnBrk="1" hangingPunct="1">
              <a:buClr>
                <a:schemeClr val="folHlink"/>
              </a:buClr>
              <a:buSzPct val="60000"/>
              <a:buNone/>
            </a:pPr>
            <a:r>
              <a:rPr lang="zh-CN" altLang="en-US" dirty="0"/>
              <a:t>2) 计算</a:t>
            </a:r>
            <a:r>
              <a:rPr lang="en-US" altLang="zh-CN" dirty="0"/>
              <a:t>P</a:t>
            </a:r>
            <a:r>
              <a:rPr lang="en-US" altLang="zh-CN" baseline="-25000" dirty="0"/>
              <a:t>0</a:t>
            </a:r>
            <a:r>
              <a:rPr lang="en-US" altLang="zh-CN" dirty="0"/>
              <a:t> = 3-2r;</a:t>
            </a:r>
            <a:endParaRPr lang="en-US" altLang="zh-CN" dirty="0"/>
          </a:p>
          <a:p>
            <a:pPr eaLnBrk="1" hangingPunct="1">
              <a:buClr>
                <a:schemeClr val="folHlink"/>
              </a:buClr>
              <a:buSzPct val="60000"/>
              <a:buNone/>
            </a:pPr>
            <a:r>
              <a:rPr lang="zh-CN" altLang="en-US" dirty="0"/>
              <a:t>3) 根据公式计算</a:t>
            </a:r>
            <a:r>
              <a:rPr lang="en-US" altLang="zh-CN" dirty="0"/>
              <a:t>P</a:t>
            </a:r>
            <a:r>
              <a:rPr lang="en-US" altLang="zh-CN" baseline="-25000" dirty="0"/>
              <a:t>k+1</a:t>
            </a:r>
            <a:r>
              <a:rPr lang="en-US" altLang="zh-CN" dirty="0"/>
              <a:t>，</a:t>
            </a:r>
            <a:r>
              <a:rPr lang="zh-CN" altLang="en-US" dirty="0"/>
              <a:t>确定下一点；</a:t>
            </a:r>
            <a:endParaRPr lang="zh-CN" altLang="en-US" dirty="0"/>
          </a:p>
          <a:p>
            <a:pPr eaLnBrk="1" hangingPunct="1">
              <a:buClr>
                <a:schemeClr val="folHlink"/>
              </a:buClr>
              <a:buSzPct val="60000"/>
              <a:buNone/>
            </a:pPr>
            <a:r>
              <a:rPr lang="zh-CN" altLang="en-US" dirty="0"/>
              <a:t>4) 确定对称点；</a:t>
            </a:r>
            <a:endParaRPr lang="zh-CN" altLang="en-US" dirty="0"/>
          </a:p>
          <a:p>
            <a:pPr eaLnBrk="1" hangingPunct="1">
              <a:buClr>
                <a:schemeClr val="folHlink"/>
              </a:buClr>
              <a:buSzPct val="60000"/>
              <a:buNone/>
            </a:pPr>
            <a:r>
              <a:rPr lang="zh-CN" altLang="en-US" dirty="0"/>
              <a:t>5) </a:t>
            </a:r>
            <a:r>
              <a:rPr lang="zh-CN" altLang="zh-CN" dirty="0"/>
              <a:t>重复</a:t>
            </a:r>
            <a:r>
              <a:rPr lang="zh-CN" altLang="en-US" dirty="0"/>
              <a:t>步骤3</a:t>
            </a:r>
            <a:r>
              <a:rPr lang="en-US" altLang="zh-CN" dirty="0"/>
              <a:t>)</a:t>
            </a:r>
            <a:r>
              <a:rPr lang="zh-CN" altLang="en-US" dirty="0"/>
              <a:t>，直至</a:t>
            </a:r>
            <a:r>
              <a:rPr lang="en-US" altLang="zh-CN" dirty="0"/>
              <a:t>x </a:t>
            </a:r>
            <a:r>
              <a:rPr lang="zh-CN" altLang="zh-CN" dirty="0"/>
              <a:t>≥</a:t>
            </a:r>
            <a:r>
              <a:rPr lang="en-US" altLang="zh-CN" dirty="0"/>
              <a:t> y</a:t>
            </a:r>
            <a:endParaRPr lang="zh-CN" altLang="en-US" dirty="0"/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301625" y="909638"/>
            <a:ext cx="8540750" cy="755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09" name="Rectangle 2"/>
          <p:cNvSpPr>
            <a:spLocks noGrp="1" noRot="1"/>
          </p:cNvSpPr>
          <p:nvPr>
            <p:ph type="title"/>
          </p:nvPr>
        </p:nvSpPr>
        <p:spPr>
          <a:xfrm>
            <a:off x="251460" y="1988662"/>
            <a:ext cx="8540750" cy="460375"/>
          </a:xfrm>
        </p:spPr>
        <p:txBody>
          <a:bodyPr vert="horz" wrap="square" lIns="91440" tIns="45720" rIns="91440" bIns="45720" anchor="ctr" anchorCtr="0">
            <a:spAutoFit/>
          </a:bodyPr>
          <a:p>
            <a:pPr algn="l" eaLnBrk="1" hangingPunct="1">
              <a:lnSpc>
                <a:spcPct val="120000"/>
              </a:lnSpc>
            </a:pPr>
            <a:r>
              <a:rPr lang="en-US" altLang="zh-CN" sz="2000" dirty="0"/>
              <a:t>Bresenham</a:t>
            </a:r>
            <a:r>
              <a:rPr lang="zh-CN" altLang="zh-CN" sz="2000" dirty="0"/>
              <a:t>画圆算法举例  圆半径r=10</a:t>
            </a:r>
            <a:endParaRPr lang="zh-CN" altLang="en-US" sz="2000" dirty="0"/>
          </a:p>
        </p:txBody>
      </p:sp>
      <p:sp>
        <p:nvSpPr>
          <p:cNvPr id="94210" name="Rectangle 3"/>
          <p:cNvSpPr>
            <a:spLocks noGrp="1" noRot="1"/>
          </p:cNvSpPr>
          <p:nvPr>
            <p:ph idx="1"/>
          </p:nvPr>
        </p:nvSpPr>
        <p:spPr>
          <a:xfrm>
            <a:off x="467678" y="2637155"/>
            <a:ext cx="4530725" cy="4429125"/>
          </a:xfrm>
        </p:spPr>
        <p:txBody>
          <a:bodyPr vert="horz" wrap="square" lIns="91440" tIns="45720" rIns="91440" bIns="45720" anchor="t" anchorCtr="0">
            <a:spAutoFit/>
          </a:bodyPr>
          <a:p>
            <a:pPr eaLnBrk="1" hangingPunct="1">
              <a:lnSpc>
                <a:spcPct val="110000"/>
              </a:lnSpc>
              <a:buNone/>
            </a:pPr>
            <a:r>
              <a:rPr lang="en-US" altLang="zh-CN" dirty="0"/>
              <a:t>P</a:t>
            </a:r>
            <a:r>
              <a:rPr lang="en-US" altLang="zh-CN" baseline="-25000" dirty="0"/>
              <a:t>0</a:t>
            </a:r>
            <a:r>
              <a:rPr lang="en-US" altLang="zh-CN" dirty="0"/>
              <a:t>= 3-20=-17</a:t>
            </a:r>
            <a:r>
              <a:rPr lang="zh-CN" altLang="zh-CN" dirty="0"/>
              <a:t> </a:t>
            </a:r>
            <a:endParaRPr lang="zh-CN" altLang="zh-CN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 dirty="0"/>
              <a:t>P</a:t>
            </a:r>
            <a:r>
              <a:rPr lang="zh-CN" altLang="zh-CN" baseline="-25000" dirty="0"/>
              <a:t>1</a:t>
            </a:r>
            <a:r>
              <a:rPr lang="zh-CN" altLang="zh-CN" dirty="0"/>
              <a:t>= -17+4*</a:t>
            </a:r>
            <a:r>
              <a:rPr lang="zh-CN" altLang="en-US" dirty="0"/>
              <a:t>0</a:t>
            </a:r>
            <a:r>
              <a:rPr lang="zh-CN" altLang="zh-CN" dirty="0"/>
              <a:t>+</a:t>
            </a:r>
            <a:r>
              <a:rPr lang="zh-CN" altLang="en-US" dirty="0"/>
              <a:t>6</a:t>
            </a:r>
            <a:r>
              <a:rPr lang="zh-CN" altLang="zh-CN" dirty="0"/>
              <a:t>=-11</a:t>
            </a:r>
            <a:endParaRPr lang="zh-CN" altLang="zh-CN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 dirty="0"/>
              <a:t>P</a:t>
            </a:r>
            <a:r>
              <a:rPr lang="zh-CN" altLang="zh-CN" baseline="-25000" dirty="0"/>
              <a:t>2</a:t>
            </a:r>
            <a:r>
              <a:rPr lang="zh-CN" altLang="zh-CN" dirty="0"/>
              <a:t>= -11+4*</a:t>
            </a:r>
            <a:r>
              <a:rPr lang="zh-CN" altLang="en-US" dirty="0"/>
              <a:t>1</a:t>
            </a:r>
            <a:r>
              <a:rPr lang="zh-CN" altLang="zh-CN" dirty="0"/>
              <a:t>+</a:t>
            </a:r>
            <a:r>
              <a:rPr lang="zh-CN" altLang="en-US" dirty="0"/>
              <a:t>6</a:t>
            </a:r>
            <a:r>
              <a:rPr lang="zh-CN" altLang="zh-CN" dirty="0"/>
              <a:t>=-1</a:t>
            </a:r>
            <a:endParaRPr lang="zh-CN" altLang="zh-CN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 dirty="0"/>
              <a:t>P</a:t>
            </a:r>
            <a:r>
              <a:rPr lang="zh-CN" altLang="zh-CN" baseline="-25000" dirty="0"/>
              <a:t>3</a:t>
            </a:r>
            <a:r>
              <a:rPr lang="zh-CN" altLang="zh-CN" dirty="0"/>
              <a:t>= -1+4*</a:t>
            </a:r>
            <a:r>
              <a:rPr lang="zh-CN" altLang="en-US" dirty="0"/>
              <a:t>2</a:t>
            </a:r>
            <a:r>
              <a:rPr lang="zh-CN" altLang="zh-CN" dirty="0"/>
              <a:t>+</a:t>
            </a:r>
            <a:r>
              <a:rPr lang="zh-CN" altLang="en-US" dirty="0"/>
              <a:t>6</a:t>
            </a:r>
            <a:r>
              <a:rPr lang="zh-CN" altLang="zh-CN" dirty="0"/>
              <a:t>=13</a:t>
            </a:r>
            <a:endParaRPr lang="zh-CN" altLang="zh-CN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 dirty="0"/>
              <a:t>P</a:t>
            </a:r>
            <a:r>
              <a:rPr lang="zh-CN" altLang="zh-CN" baseline="-25000" dirty="0"/>
              <a:t>4</a:t>
            </a:r>
            <a:r>
              <a:rPr lang="zh-CN" altLang="zh-CN" dirty="0"/>
              <a:t>= 13+4*(3-10)+</a:t>
            </a:r>
            <a:r>
              <a:rPr lang="zh-CN" altLang="en-US" dirty="0"/>
              <a:t>10</a:t>
            </a:r>
            <a:r>
              <a:rPr lang="zh-CN" altLang="zh-CN" dirty="0"/>
              <a:t>=-5</a:t>
            </a:r>
            <a:endParaRPr lang="zh-CN" altLang="zh-CN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 dirty="0"/>
              <a:t>P</a:t>
            </a:r>
            <a:r>
              <a:rPr lang="zh-CN" altLang="zh-CN" baseline="-25000" dirty="0"/>
              <a:t>5</a:t>
            </a:r>
            <a:r>
              <a:rPr lang="zh-CN" altLang="zh-CN" dirty="0"/>
              <a:t>= -5+4*4+</a:t>
            </a:r>
            <a:r>
              <a:rPr lang="zh-CN" altLang="en-US" dirty="0"/>
              <a:t>6</a:t>
            </a:r>
            <a:r>
              <a:rPr lang="zh-CN" altLang="zh-CN" dirty="0"/>
              <a:t>=17</a:t>
            </a:r>
            <a:endParaRPr lang="zh-CN" altLang="zh-CN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zh-CN" dirty="0"/>
              <a:t>P</a:t>
            </a:r>
            <a:r>
              <a:rPr lang="zh-CN" altLang="zh-CN" baseline="-25000" dirty="0"/>
              <a:t>6</a:t>
            </a:r>
            <a:r>
              <a:rPr lang="zh-CN" altLang="zh-CN" dirty="0"/>
              <a:t>= 17+4*(5-9)+</a:t>
            </a:r>
            <a:r>
              <a:rPr lang="zh-CN" altLang="en-US" dirty="0"/>
              <a:t>10</a:t>
            </a:r>
            <a:r>
              <a:rPr lang="zh-CN" altLang="zh-CN" dirty="0"/>
              <a:t>=11</a:t>
            </a:r>
            <a:endParaRPr lang="zh-CN" altLang="en-US" dirty="0"/>
          </a:p>
        </p:txBody>
      </p:sp>
      <p:grpSp>
        <p:nvGrpSpPr>
          <p:cNvPr id="94211" name="Group 31"/>
          <p:cNvGrpSpPr/>
          <p:nvPr/>
        </p:nvGrpSpPr>
        <p:grpSpPr>
          <a:xfrm>
            <a:off x="5291773" y="1556703"/>
            <a:ext cx="3448050" cy="5119687"/>
            <a:chOff x="3349" y="759"/>
            <a:chExt cx="2172" cy="3225"/>
          </a:xfrm>
        </p:grpSpPr>
        <p:grpSp>
          <p:nvGrpSpPr>
            <p:cNvPr id="94212" name="Group 30"/>
            <p:cNvGrpSpPr/>
            <p:nvPr/>
          </p:nvGrpSpPr>
          <p:grpSpPr>
            <a:xfrm>
              <a:off x="4176" y="1248"/>
              <a:ext cx="480" cy="2547"/>
              <a:chOff x="4176" y="1239"/>
              <a:chExt cx="480" cy="2602"/>
            </a:xfrm>
          </p:grpSpPr>
          <p:sp>
            <p:nvSpPr>
              <p:cNvPr id="94213" name="Line 5"/>
              <p:cNvSpPr/>
              <p:nvPr/>
            </p:nvSpPr>
            <p:spPr>
              <a:xfrm>
                <a:off x="4176" y="1239"/>
                <a:ext cx="384" cy="385"/>
              </a:xfrm>
              <a:prstGeom prst="line">
                <a:avLst/>
              </a:prstGeom>
              <a:ln w="381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94214" name="Line 6"/>
              <p:cNvSpPr/>
              <p:nvPr/>
            </p:nvSpPr>
            <p:spPr>
              <a:xfrm flipH="1">
                <a:off x="4176" y="1239"/>
                <a:ext cx="384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94215" name="Line 7"/>
              <p:cNvSpPr/>
              <p:nvPr/>
            </p:nvSpPr>
            <p:spPr>
              <a:xfrm flipH="1">
                <a:off x="4224" y="1294"/>
                <a:ext cx="336" cy="27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94216" name="Line 8"/>
              <p:cNvSpPr/>
              <p:nvPr/>
            </p:nvSpPr>
            <p:spPr>
              <a:xfrm>
                <a:off x="4224" y="1294"/>
                <a:ext cx="0" cy="275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94217" name="Line 9"/>
              <p:cNvSpPr/>
              <p:nvPr/>
            </p:nvSpPr>
            <p:spPr>
              <a:xfrm>
                <a:off x="4176" y="1624"/>
                <a:ext cx="384" cy="385"/>
              </a:xfrm>
              <a:prstGeom prst="line">
                <a:avLst/>
              </a:prstGeom>
              <a:ln w="381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94218" name="Line 10"/>
              <p:cNvSpPr/>
              <p:nvPr/>
            </p:nvSpPr>
            <p:spPr>
              <a:xfrm flipH="1">
                <a:off x="4277" y="1679"/>
                <a:ext cx="283" cy="27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94219" name="Line 11"/>
              <p:cNvSpPr/>
              <p:nvPr/>
            </p:nvSpPr>
            <p:spPr>
              <a:xfrm>
                <a:off x="4224" y="1679"/>
                <a:ext cx="0" cy="275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94220" name="Line 12"/>
              <p:cNvSpPr/>
              <p:nvPr/>
            </p:nvSpPr>
            <p:spPr>
              <a:xfrm>
                <a:off x="4176" y="2009"/>
                <a:ext cx="384" cy="385"/>
              </a:xfrm>
              <a:prstGeom prst="line">
                <a:avLst/>
              </a:prstGeom>
              <a:ln w="381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94221" name="Line 13"/>
              <p:cNvSpPr/>
              <p:nvPr/>
            </p:nvSpPr>
            <p:spPr>
              <a:xfrm flipH="1">
                <a:off x="4277" y="2009"/>
                <a:ext cx="283" cy="33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94222" name="Line 14"/>
              <p:cNvSpPr/>
              <p:nvPr/>
            </p:nvSpPr>
            <p:spPr>
              <a:xfrm>
                <a:off x="4224" y="2064"/>
                <a:ext cx="0" cy="275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94223" name="Line 15"/>
              <p:cNvSpPr/>
              <p:nvPr/>
            </p:nvSpPr>
            <p:spPr>
              <a:xfrm>
                <a:off x="4224" y="2394"/>
                <a:ext cx="384" cy="385"/>
              </a:xfrm>
              <a:prstGeom prst="line">
                <a:avLst/>
              </a:prstGeom>
              <a:ln w="381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94224" name="Line 16"/>
              <p:cNvSpPr/>
              <p:nvPr/>
            </p:nvSpPr>
            <p:spPr>
              <a:xfrm flipH="1">
                <a:off x="4277" y="2449"/>
                <a:ext cx="283" cy="27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94225" name="Line 17"/>
              <p:cNvSpPr/>
              <p:nvPr/>
            </p:nvSpPr>
            <p:spPr>
              <a:xfrm>
                <a:off x="4224" y="2449"/>
                <a:ext cx="0" cy="275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94226" name="Line 18"/>
              <p:cNvSpPr/>
              <p:nvPr/>
            </p:nvSpPr>
            <p:spPr>
              <a:xfrm>
                <a:off x="4224" y="2779"/>
                <a:ext cx="384" cy="385"/>
              </a:xfrm>
              <a:prstGeom prst="line">
                <a:avLst/>
              </a:prstGeom>
              <a:ln w="381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94227" name="Line 19"/>
              <p:cNvSpPr/>
              <p:nvPr/>
            </p:nvSpPr>
            <p:spPr>
              <a:xfrm flipH="1">
                <a:off x="4277" y="2834"/>
                <a:ext cx="331" cy="27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94228" name="Line 20"/>
              <p:cNvSpPr/>
              <p:nvPr/>
            </p:nvSpPr>
            <p:spPr>
              <a:xfrm>
                <a:off x="4224" y="2834"/>
                <a:ext cx="0" cy="275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94229" name="Line 21"/>
              <p:cNvSpPr/>
              <p:nvPr/>
            </p:nvSpPr>
            <p:spPr>
              <a:xfrm>
                <a:off x="4224" y="3109"/>
                <a:ext cx="384" cy="385"/>
              </a:xfrm>
              <a:prstGeom prst="line">
                <a:avLst/>
              </a:prstGeom>
              <a:ln w="381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94230" name="Line 22"/>
              <p:cNvSpPr/>
              <p:nvPr/>
            </p:nvSpPr>
            <p:spPr>
              <a:xfrm flipH="1">
                <a:off x="4277" y="3164"/>
                <a:ext cx="331" cy="27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94231" name="Line 23"/>
              <p:cNvSpPr/>
              <p:nvPr/>
            </p:nvSpPr>
            <p:spPr>
              <a:xfrm>
                <a:off x="4224" y="3164"/>
                <a:ext cx="0" cy="275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  <p:sp>
            <p:nvSpPr>
              <p:cNvPr id="94232" name="Line 24"/>
              <p:cNvSpPr/>
              <p:nvPr/>
            </p:nvSpPr>
            <p:spPr>
              <a:xfrm>
                <a:off x="4272" y="3456"/>
                <a:ext cx="384" cy="385"/>
              </a:xfrm>
              <a:prstGeom prst="line">
                <a:avLst/>
              </a:prstGeom>
              <a:ln w="381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arrow" w="med" len="med"/>
              </a:ln>
            </p:spPr>
          </p:sp>
        </p:grpSp>
        <p:sp>
          <p:nvSpPr>
            <p:cNvPr id="94233" name="Text Box 25"/>
            <p:cNvSpPr txBox="1"/>
            <p:nvPr/>
          </p:nvSpPr>
          <p:spPr>
            <a:xfrm>
              <a:off x="3349" y="759"/>
              <a:ext cx="244" cy="28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k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0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1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2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3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4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5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6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4234" name="Text Box 26"/>
            <p:cNvSpPr txBox="1"/>
            <p:nvPr/>
          </p:nvSpPr>
          <p:spPr>
            <a:xfrm>
              <a:off x="3696" y="759"/>
              <a:ext cx="500" cy="309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P</a:t>
              </a:r>
              <a:r>
                <a:rPr lang="en-US" altLang="zh-CN" sz="3200" b="1" baseline="-25000" dirty="0">
                  <a:latin typeface="方正黑体" pitchFamily="34" charset="-122"/>
                  <a:ea typeface="方正黑体" pitchFamily="34" charset="-122"/>
                </a:rPr>
                <a:t>k</a:t>
              </a:r>
              <a:endParaRPr lang="en-US" altLang="zh-CN" sz="3200" b="1" baseline="-25000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-17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-11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-1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13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-5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17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11</a:t>
              </a:r>
              <a:endParaRPr lang="en-US" altLang="zh-CN" sz="3200" b="1" baseline="-25000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endParaRPr lang="zh-CN" altLang="en-US" sz="3200" b="1" baseline="-250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4235" name="Text Box 27"/>
            <p:cNvSpPr txBox="1"/>
            <p:nvPr/>
          </p:nvSpPr>
          <p:spPr>
            <a:xfrm>
              <a:off x="4597" y="759"/>
              <a:ext cx="924" cy="32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3200" b="1" dirty="0">
                  <a:latin typeface="方正黑体" pitchFamily="34" charset="-122"/>
                  <a:ea typeface="方正黑体" pitchFamily="34" charset="-122"/>
                </a:rPr>
                <a:t>(</a:t>
              </a: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x</a:t>
              </a:r>
              <a:r>
                <a:rPr lang="en-US" altLang="zh-CN" sz="3200" b="1" baseline="-25000" dirty="0">
                  <a:latin typeface="方正黑体" pitchFamily="34" charset="-122"/>
                  <a:ea typeface="方正黑体" pitchFamily="34" charset="-122"/>
                </a:rPr>
                <a:t>k</a:t>
              </a: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,y</a:t>
              </a:r>
              <a:r>
                <a:rPr lang="en-US" altLang="zh-CN" sz="3200" b="1" baseline="-25000" dirty="0">
                  <a:latin typeface="方正黑体" pitchFamily="34" charset="-122"/>
                  <a:ea typeface="方正黑体" pitchFamily="34" charset="-122"/>
                </a:rPr>
                <a:t>k</a:t>
              </a: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)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(0,10)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(1,10)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(2,10)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(3,10)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(4,9)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(5,9)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(6,8)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(7,7)</a:t>
              </a:r>
              <a:endParaRPr lang="zh-CN" altLang="en-US" sz="3200" b="1" dirty="0">
                <a:latin typeface="方正黑体" pitchFamily="34" charset="-122"/>
                <a:ea typeface="方正黑体" pitchFamily="34" charset="-122"/>
              </a:endParaRPr>
            </a:p>
          </p:txBody>
        </p:sp>
      </p:grp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395605" y="692468"/>
            <a:ext cx="8540750" cy="755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257" name="Rectangle 2"/>
          <p:cNvSpPr>
            <a:spLocks noGrp="1" noRot="1"/>
          </p:cNvSpPr>
          <p:nvPr>
            <p:ph type="title"/>
          </p:nvPr>
        </p:nvSpPr>
        <p:spPr>
          <a:xfrm>
            <a:off x="184785" y="1772603"/>
            <a:ext cx="7793038" cy="829945"/>
          </a:xfrm>
        </p:spPr>
        <p:txBody>
          <a:bodyPr vert="horz" wrap="square" lIns="91440" tIns="45720" rIns="91440" bIns="45720" anchor="ctr" anchorCtr="0">
            <a:spAutoFit/>
          </a:bodyPr>
          <a:p>
            <a:pPr algn="l" eaLnBrk="1" hangingPunct="1">
              <a:lnSpc>
                <a:spcPct val="120000"/>
              </a:lnSpc>
            </a:pPr>
            <a:r>
              <a:rPr lang="en-US" altLang="zh-CN" sz="2000" dirty="0"/>
              <a:t>Bresenham</a:t>
            </a:r>
            <a:r>
              <a:rPr lang="zh-CN" altLang="zh-CN" sz="2000" dirty="0"/>
              <a:t>画圆算法举例  </a:t>
            </a:r>
            <a:br>
              <a:rPr lang="zh-CN" altLang="en-US" sz="2000" dirty="0"/>
            </a:br>
            <a:r>
              <a:rPr lang="zh-CN" altLang="zh-CN" sz="2000" dirty="0"/>
              <a:t>圆半径r=10</a:t>
            </a:r>
            <a:endParaRPr lang="zh-CN" altLang="en-US" sz="2000" dirty="0"/>
          </a:p>
        </p:txBody>
      </p:sp>
      <p:grpSp>
        <p:nvGrpSpPr>
          <p:cNvPr id="96258" name="Group 71"/>
          <p:cNvGrpSpPr/>
          <p:nvPr/>
        </p:nvGrpSpPr>
        <p:grpSpPr>
          <a:xfrm>
            <a:off x="2982595" y="1340803"/>
            <a:ext cx="5859463" cy="5457825"/>
            <a:chOff x="998" y="546"/>
            <a:chExt cx="3691" cy="3438"/>
          </a:xfrm>
        </p:grpSpPr>
        <p:sp>
          <p:nvSpPr>
            <p:cNvPr id="96259" name="Line 5"/>
            <p:cNvSpPr/>
            <p:nvPr/>
          </p:nvSpPr>
          <p:spPr>
            <a:xfrm>
              <a:off x="1519" y="930"/>
              <a:ext cx="0" cy="277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60" name="Line 6"/>
            <p:cNvSpPr/>
            <p:nvPr/>
          </p:nvSpPr>
          <p:spPr>
            <a:xfrm flipH="1">
              <a:off x="1796" y="930"/>
              <a:ext cx="0" cy="277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61" name="Line 7"/>
            <p:cNvSpPr/>
            <p:nvPr/>
          </p:nvSpPr>
          <p:spPr>
            <a:xfrm>
              <a:off x="2031" y="887"/>
              <a:ext cx="0" cy="28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62" name="Line 8"/>
            <p:cNvSpPr/>
            <p:nvPr/>
          </p:nvSpPr>
          <p:spPr>
            <a:xfrm>
              <a:off x="2287" y="887"/>
              <a:ext cx="0" cy="28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63" name="Line 9"/>
            <p:cNvSpPr/>
            <p:nvPr/>
          </p:nvSpPr>
          <p:spPr>
            <a:xfrm>
              <a:off x="2543" y="844"/>
              <a:ext cx="0" cy="28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64" name="Line 10"/>
            <p:cNvSpPr/>
            <p:nvPr/>
          </p:nvSpPr>
          <p:spPr>
            <a:xfrm flipH="1">
              <a:off x="2788" y="844"/>
              <a:ext cx="0" cy="28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65" name="Line 11"/>
            <p:cNvSpPr/>
            <p:nvPr/>
          </p:nvSpPr>
          <p:spPr>
            <a:xfrm>
              <a:off x="3071" y="844"/>
              <a:ext cx="0" cy="28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66" name="Line 12"/>
            <p:cNvSpPr/>
            <p:nvPr/>
          </p:nvSpPr>
          <p:spPr>
            <a:xfrm>
              <a:off x="3327" y="844"/>
              <a:ext cx="0" cy="28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67" name="Line 13"/>
            <p:cNvSpPr/>
            <p:nvPr/>
          </p:nvSpPr>
          <p:spPr>
            <a:xfrm>
              <a:off x="3567" y="844"/>
              <a:ext cx="0" cy="28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68" name="Line 14"/>
            <p:cNvSpPr/>
            <p:nvPr/>
          </p:nvSpPr>
          <p:spPr>
            <a:xfrm flipH="1">
              <a:off x="3812" y="844"/>
              <a:ext cx="0" cy="28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69" name="Line 15"/>
            <p:cNvSpPr/>
            <p:nvPr/>
          </p:nvSpPr>
          <p:spPr>
            <a:xfrm>
              <a:off x="4078" y="887"/>
              <a:ext cx="0" cy="28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70" name="Line 16"/>
            <p:cNvSpPr/>
            <p:nvPr/>
          </p:nvSpPr>
          <p:spPr>
            <a:xfrm>
              <a:off x="1263" y="3700"/>
              <a:ext cx="328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96271" name="Line 17"/>
            <p:cNvSpPr/>
            <p:nvPr/>
          </p:nvSpPr>
          <p:spPr>
            <a:xfrm>
              <a:off x="1306" y="3444"/>
              <a:ext cx="29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72" name="Line 18"/>
            <p:cNvSpPr/>
            <p:nvPr/>
          </p:nvSpPr>
          <p:spPr>
            <a:xfrm>
              <a:off x="1306" y="3188"/>
              <a:ext cx="29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73" name="Line 19"/>
            <p:cNvSpPr/>
            <p:nvPr/>
          </p:nvSpPr>
          <p:spPr>
            <a:xfrm>
              <a:off x="1306" y="2933"/>
              <a:ext cx="29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74" name="Line 20"/>
            <p:cNvSpPr/>
            <p:nvPr/>
          </p:nvSpPr>
          <p:spPr>
            <a:xfrm>
              <a:off x="1306" y="2677"/>
              <a:ext cx="29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75" name="Line 21"/>
            <p:cNvSpPr/>
            <p:nvPr/>
          </p:nvSpPr>
          <p:spPr>
            <a:xfrm>
              <a:off x="1306" y="2421"/>
              <a:ext cx="29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76" name="Line 22"/>
            <p:cNvSpPr/>
            <p:nvPr/>
          </p:nvSpPr>
          <p:spPr>
            <a:xfrm>
              <a:off x="1306" y="2166"/>
              <a:ext cx="29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77" name="Line 23"/>
            <p:cNvSpPr/>
            <p:nvPr/>
          </p:nvSpPr>
          <p:spPr>
            <a:xfrm>
              <a:off x="1306" y="1910"/>
              <a:ext cx="29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78" name="Line 24"/>
            <p:cNvSpPr/>
            <p:nvPr/>
          </p:nvSpPr>
          <p:spPr>
            <a:xfrm>
              <a:off x="1306" y="1654"/>
              <a:ext cx="29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279" name="Text Box 25"/>
            <p:cNvSpPr txBox="1"/>
            <p:nvPr/>
          </p:nvSpPr>
          <p:spPr>
            <a:xfrm>
              <a:off x="1378" y="3687"/>
              <a:ext cx="11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0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280" name="Text Box 26"/>
            <p:cNvSpPr txBox="1"/>
            <p:nvPr/>
          </p:nvSpPr>
          <p:spPr>
            <a:xfrm>
              <a:off x="1633" y="3687"/>
              <a:ext cx="11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1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281" name="Text Box 27"/>
            <p:cNvSpPr txBox="1"/>
            <p:nvPr/>
          </p:nvSpPr>
          <p:spPr>
            <a:xfrm>
              <a:off x="1847" y="3687"/>
              <a:ext cx="11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2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282" name="Text Box 28"/>
            <p:cNvSpPr txBox="1"/>
            <p:nvPr/>
          </p:nvSpPr>
          <p:spPr>
            <a:xfrm>
              <a:off x="2103" y="3687"/>
              <a:ext cx="11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3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283" name="Text Box 29"/>
            <p:cNvSpPr txBox="1"/>
            <p:nvPr/>
          </p:nvSpPr>
          <p:spPr>
            <a:xfrm>
              <a:off x="2359" y="3687"/>
              <a:ext cx="11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4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284" name="Text Box 30"/>
            <p:cNvSpPr txBox="1"/>
            <p:nvPr/>
          </p:nvSpPr>
          <p:spPr>
            <a:xfrm>
              <a:off x="2616" y="3687"/>
              <a:ext cx="11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5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285" name="Text Box 31"/>
            <p:cNvSpPr txBox="1"/>
            <p:nvPr/>
          </p:nvSpPr>
          <p:spPr>
            <a:xfrm>
              <a:off x="2929" y="3687"/>
              <a:ext cx="11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6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286" name="Text Box 32"/>
            <p:cNvSpPr txBox="1"/>
            <p:nvPr/>
          </p:nvSpPr>
          <p:spPr>
            <a:xfrm>
              <a:off x="3185" y="3687"/>
              <a:ext cx="115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7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287" name="Text Box 33"/>
            <p:cNvSpPr txBox="1"/>
            <p:nvPr/>
          </p:nvSpPr>
          <p:spPr>
            <a:xfrm>
              <a:off x="3400" y="3687"/>
              <a:ext cx="11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8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288" name="Text Box 34"/>
            <p:cNvSpPr txBox="1"/>
            <p:nvPr/>
          </p:nvSpPr>
          <p:spPr>
            <a:xfrm>
              <a:off x="3614" y="3687"/>
              <a:ext cx="11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9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289" name="Text Box 35"/>
            <p:cNvSpPr txBox="1"/>
            <p:nvPr/>
          </p:nvSpPr>
          <p:spPr>
            <a:xfrm>
              <a:off x="3814" y="3687"/>
              <a:ext cx="223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10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290" name="Text Box 36"/>
            <p:cNvSpPr txBox="1"/>
            <p:nvPr/>
          </p:nvSpPr>
          <p:spPr>
            <a:xfrm>
              <a:off x="1142" y="3457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0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291" name="Text Box 37"/>
            <p:cNvSpPr txBox="1"/>
            <p:nvPr/>
          </p:nvSpPr>
          <p:spPr>
            <a:xfrm>
              <a:off x="1142" y="3202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1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292" name="Text Box 38"/>
            <p:cNvSpPr txBox="1"/>
            <p:nvPr/>
          </p:nvSpPr>
          <p:spPr>
            <a:xfrm>
              <a:off x="1142" y="2946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2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293" name="Text Box 39"/>
            <p:cNvSpPr txBox="1"/>
            <p:nvPr/>
          </p:nvSpPr>
          <p:spPr>
            <a:xfrm>
              <a:off x="1142" y="2707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3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294" name="Text Box 40"/>
            <p:cNvSpPr txBox="1"/>
            <p:nvPr/>
          </p:nvSpPr>
          <p:spPr>
            <a:xfrm>
              <a:off x="1142" y="2435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4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295" name="Text Box 41"/>
            <p:cNvSpPr txBox="1"/>
            <p:nvPr/>
          </p:nvSpPr>
          <p:spPr>
            <a:xfrm>
              <a:off x="1142" y="2196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5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296" name="Text Box 42"/>
            <p:cNvSpPr txBox="1"/>
            <p:nvPr/>
          </p:nvSpPr>
          <p:spPr>
            <a:xfrm>
              <a:off x="1142" y="1907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6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297" name="Text Box 43"/>
            <p:cNvSpPr txBox="1"/>
            <p:nvPr/>
          </p:nvSpPr>
          <p:spPr>
            <a:xfrm>
              <a:off x="1142" y="1667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7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298" name="Text Box 44"/>
            <p:cNvSpPr txBox="1"/>
            <p:nvPr/>
          </p:nvSpPr>
          <p:spPr>
            <a:xfrm>
              <a:off x="1142" y="1454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8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299" name="Line 45"/>
            <p:cNvSpPr/>
            <p:nvPr/>
          </p:nvSpPr>
          <p:spPr>
            <a:xfrm>
              <a:off x="1306" y="1398"/>
              <a:ext cx="29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300" name="Line 46"/>
            <p:cNvSpPr/>
            <p:nvPr/>
          </p:nvSpPr>
          <p:spPr>
            <a:xfrm>
              <a:off x="1306" y="1143"/>
              <a:ext cx="29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301" name="Line 47"/>
            <p:cNvSpPr/>
            <p:nvPr/>
          </p:nvSpPr>
          <p:spPr>
            <a:xfrm>
              <a:off x="1306" y="887"/>
              <a:ext cx="29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6302" name="Text Box 48"/>
            <p:cNvSpPr txBox="1"/>
            <p:nvPr/>
          </p:nvSpPr>
          <p:spPr>
            <a:xfrm>
              <a:off x="1142" y="1139"/>
              <a:ext cx="9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9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303" name="Text Box 49"/>
            <p:cNvSpPr txBox="1"/>
            <p:nvPr/>
          </p:nvSpPr>
          <p:spPr>
            <a:xfrm>
              <a:off x="1040" y="900"/>
              <a:ext cx="19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10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304" name="Oval 50"/>
            <p:cNvSpPr/>
            <p:nvPr/>
          </p:nvSpPr>
          <p:spPr>
            <a:xfrm>
              <a:off x="1263" y="887"/>
              <a:ext cx="256" cy="2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6305" name="Oval 51"/>
            <p:cNvSpPr/>
            <p:nvPr/>
          </p:nvSpPr>
          <p:spPr>
            <a:xfrm>
              <a:off x="1519" y="887"/>
              <a:ext cx="256" cy="2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6306" name="Oval 52"/>
            <p:cNvSpPr/>
            <p:nvPr/>
          </p:nvSpPr>
          <p:spPr>
            <a:xfrm>
              <a:off x="1775" y="887"/>
              <a:ext cx="256" cy="2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6307" name="Oval 53"/>
            <p:cNvSpPr/>
            <p:nvPr/>
          </p:nvSpPr>
          <p:spPr>
            <a:xfrm>
              <a:off x="2031" y="887"/>
              <a:ext cx="256" cy="2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6308" name="Oval 54"/>
            <p:cNvSpPr/>
            <p:nvPr/>
          </p:nvSpPr>
          <p:spPr>
            <a:xfrm>
              <a:off x="2287" y="1143"/>
              <a:ext cx="256" cy="255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6309" name="Oval 55"/>
            <p:cNvSpPr/>
            <p:nvPr/>
          </p:nvSpPr>
          <p:spPr>
            <a:xfrm>
              <a:off x="2543" y="1143"/>
              <a:ext cx="256" cy="255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6310" name="Oval 56"/>
            <p:cNvSpPr/>
            <p:nvPr/>
          </p:nvSpPr>
          <p:spPr>
            <a:xfrm>
              <a:off x="2799" y="1398"/>
              <a:ext cx="256" cy="2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6311" name="Oval 57"/>
            <p:cNvSpPr/>
            <p:nvPr/>
          </p:nvSpPr>
          <p:spPr>
            <a:xfrm>
              <a:off x="3071" y="1654"/>
              <a:ext cx="256" cy="256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6312" name="Oval 58"/>
            <p:cNvSpPr/>
            <p:nvPr/>
          </p:nvSpPr>
          <p:spPr>
            <a:xfrm>
              <a:off x="3327" y="1910"/>
              <a:ext cx="240" cy="25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6313" name="Oval 59"/>
            <p:cNvSpPr/>
            <p:nvPr/>
          </p:nvSpPr>
          <p:spPr>
            <a:xfrm>
              <a:off x="3567" y="2166"/>
              <a:ext cx="255" cy="25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6314" name="Oval 60"/>
            <p:cNvSpPr/>
            <p:nvPr/>
          </p:nvSpPr>
          <p:spPr>
            <a:xfrm>
              <a:off x="3567" y="2421"/>
              <a:ext cx="255" cy="25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6315" name="Oval 61"/>
            <p:cNvSpPr/>
            <p:nvPr/>
          </p:nvSpPr>
          <p:spPr>
            <a:xfrm>
              <a:off x="3822" y="2677"/>
              <a:ext cx="256" cy="25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6316" name="Oval 62"/>
            <p:cNvSpPr/>
            <p:nvPr/>
          </p:nvSpPr>
          <p:spPr>
            <a:xfrm>
              <a:off x="3822" y="2933"/>
              <a:ext cx="256" cy="25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6317" name="Oval 63"/>
            <p:cNvSpPr/>
            <p:nvPr/>
          </p:nvSpPr>
          <p:spPr>
            <a:xfrm>
              <a:off x="3822" y="3188"/>
              <a:ext cx="256" cy="25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6318" name="Oval 64"/>
            <p:cNvSpPr/>
            <p:nvPr/>
          </p:nvSpPr>
          <p:spPr>
            <a:xfrm>
              <a:off x="3822" y="3444"/>
              <a:ext cx="256" cy="25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96319" name="Line 65"/>
            <p:cNvSpPr/>
            <p:nvPr/>
          </p:nvSpPr>
          <p:spPr>
            <a:xfrm flipV="1">
              <a:off x="1263" y="844"/>
              <a:ext cx="2858" cy="2856"/>
            </a:xfrm>
            <a:prstGeom prst="line">
              <a:avLst/>
            </a:prstGeom>
            <a:ln w="38100" cap="flat" cmpd="sng">
              <a:solidFill>
                <a:srgbClr val="FF66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96320" name="Line 66"/>
            <p:cNvSpPr/>
            <p:nvPr/>
          </p:nvSpPr>
          <p:spPr>
            <a:xfrm>
              <a:off x="1263" y="674"/>
              <a:ext cx="0" cy="30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</p:spPr>
        </p:sp>
        <p:sp>
          <p:nvSpPr>
            <p:cNvPr id="96321" name="Text Box 67"/>
            <p:cNvSpPr txBox="1"/>
            <p:nvPr/>
          </p:nvSpPr>
          <p:spPr>
            <a:xfrm>
              <a:off x="4461" y="3657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方正黑体" pitchFamily="34" charset="-122"/>
                  <a:ea typeface="方正黑体" pitchFamily="34" charset="-122"/>
                </a:rPr>
                <a:t>x</a:t>
              </a:r>
              <a:endParaRPr lang="en-US" altLang="zh-CN" sz="28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322" name="Text Box 68"/>
            <p:cNvSpPr txBox="1"/>
            <p:nvPr/>
          </p:nvSpPr>
          <p:spPr>
            <a:xfrm>
              <a:off x="998" y="546"/>
              <a:ext cx="2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方正黑体" pitchFamily="34" charset="-122"/>
                  <a:ea typeface="方正黑体" pitchFamily="34" charset="-122"/>
                </a:rPr>
                <a:t>y</a:t>
              </a:r>
              <a:endParaRPr lang="en-US" altLang="zh-CN" sz="28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96323" name="Arc 69"/>
            <p:cNvSpPr/>
            <p:nvPr/>
          </p:nvSpPr>
          <p:spPr>
            <a:xfrm>
              <a:off x="1297" y="1015"/>
              <a:ext cx="2645" cy="26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645" y="2685"/>
                </a:cxn>
                <a:cxn ang="0">
                  <a:pos x="0" y="2685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571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6324" name="Text Box 70"/>
            <p:cNvSpPr txBox="1"/>
            <p:nvPr/>
          </p:nvSpPr>
          <p:spPr>
            <a:xfrm>
              <a:off x="4069" y="631"/>
              <a:ext cx="40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方正黑体" pitchFamily="34" charset="-122"/>
                  <a:ea typeface="方正黑体" pitchFamily="34" charset="-122"/>
                </a:rPr>
                <a:t>Y=x</a:t>
              </a:r>
              <a:endParaRPr lang="en-US" altLang="zh-CN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</p:grp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301625" y="909638"/>
            <a:ext cx="8540750" cy="755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拓展思维</a:t>
            </a:r>
            <a:endParaRPr lang="zh-CN" altLang="en-US" sz="2800"/>
          </a:p>
          <a:p>
            <a:pPr lvl="1"/>
            <a:r>
              <a:rPr lang="zh-CN" altLang="en-US" sz="2330"/>
              <a:t>中点法</a:t>
            </a:r>
            <a:r>
              <a:rPr lang="zh-CN" altLang="en-US" sz="2330"/>
              <a:t>呢</a:t>
            </a:r>
            <a:endParaRPr lang="zh-CN" altLang="en-US" sz="2330"/>
          </a:p>
          <a:p>
            <a:pPr lvl="1"/>
            <a:r>
              <a:rPr lang="zh-CN" altLang="en-US" sz="2330"/>
              <a:t>其他曲线</a:t>
            </a:r>
            <a:r>
              <a:rPr lang="zh-CN" altLang="en-US" sz="2330"/>
              <a:t>呢</a:t>
            </a:r>
            <a:endParaRPr lang="zh-CN" altLang="en-US" sz="2330"/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301625" y="909638"/>
            <a:ext cx="8540750" cy="755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字符显示</a:t>
            </a:r>
            <a:r>
              <a:rPr lang="zh-CN" altLang="en-US" sz="2800"/>
              <a:t>方式</a:t>
            </a:r>
            <a:endParaRPr lang="zh-CN" altLang="en-US" sz="2800"/>
          </a:p>
          <a:p>
            <a:pPr lvl="1"/>
            <a:r>
              <a:rPr lang="zh-CN" altLang="en-US" sz="2330"/>
              <a:t>像素</a:t>
            </a:r>
            <a:r>
              <a:rPr lang="zh-CN" altLang="en-US" sz="2330"/>
              <a:t>空间</a:t>
            </a:r>
            <a:endParaRPr lang="zh-CN" altLang="en-US" sz="2330"/>
          </a:p>
          <a:p>
            <a:pPr lvl="1"/>
            <a:r>
              <a:rPr lang="zh-CN" altLang="en-US" sz="2330"/>
              <a:t>三维</a:t>
            </a:r>
            <a:r>
              <a:rPr lang="zh-CN" altLang="en-US" sz="2330"/>
              <a:t>字符</a:t>
            </a:r>
            <a:endParaRPr lang="zh-CN" altLang="en-US" sz="2330"/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301625" y="964883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二、字符的光栅化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 sz="2800"/>
              <a:t>字符显示</a:t>
            </a:r>
            <a:r>
              <a:rPr lang="zh-CN" altLang="en-US" sz="2800"/>
              <a:t>方式</a:t>
            </a:r>
            <a:endParaRPr lang="zh-CN" altLang="en-US" sz="2800"/>
          </a:p>
          <a:p>
            <a:pPr lvl="1"/>
            <a:r>
              <a:rPr lang="zh-CN" altLang="en-US" sz="2330"/>
              <a:t>像素</a:t>
            </a:r>
            <a:r>
              <a:rPr lang="zh-CN" altLang="en-US" sz="2330"/>
              <a:t>空间</a:t>
            </a:r>
            <a:endParaRPr lang="zh-CN" altLang="en-US" sz="2330"/>
          </a:p>
          <a:p>
            <a:pPr lvl="1"/>
            <a:r>
              <a:rPr lang="zh-CN" altLang="en-US" sz="2330"/>
              <a:t>三维</a:t>
            </a:r>
            <a:r>
              <a:rPr lang="zh-CN" altLang="en-US" sz="2330"/>
              <a:t>字符</a:t>
            </a:r>
            <a:endParaRPr lang="zh-CN" altLang="en-US" sz="2330"/>
          </a:p>
          <a:p>
            <a:pPr lvl="0"/>
            <a:r>
              <a:rPr lang="zh-CN" altLang="en-US" sz="2795"/>
              <a:t>字符</a:t>
            </a:r>
            <a:r>
              <a:rPr lang="zh-CN" altLang="en-US" sz="2795"/>
              <a:t>编码</a:t>
            </a:r>
            <a:endParaRPr lang="zh-CN" altLang="en-US" sz="2795"/>
          </a:p>
          <a:p>
            <a:pPr lvl="1"/>
            <a:r>
              <a:rPr lang="zh-CN" altLang="en-US" sz="2325"/>
              <a:t>ASCII</a:t>
            </a:r>
            <a:endParaRPr lang="zh-CN" altLang="en-US" sz="2325"/>
          </a:p>
          <a:p>
            <a:pPr lvl="1"/>
            <a:r>
              <a:rPr lang="zh-CN" altLang="en-US" sz="2325"/>
              <a:t>GB3212-80编码</a:t>
            </a:r>
            <a:endParaRPr lang="zh-CN" altLang="en-US" sz="2325"/>
          </a:p>
          <a:p>
            <a:pPr lvl="1"/>
            <a:r>
              <a:rPr lang="en-US" altLang="zh-CN" sz="2325"/>
              <a:t>unicode</a:t>
            </a:r>
            <a:endParaRPr lang="en-US" altLang="zh-CN" sz="2325"/>
          </a:p>
          <a:p>
            <a:pPr lvl="1"/>
            <a:r>
              <a:rPr lang="en-US" altLang="zh-CN" sz="2325"/>
              <a:t>...</a:t>
            </a:r>
            <a:endParaRPr lang="en-US" altLang="zh-CN" sz="2325"/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301625" y="964883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二、字符的光栅化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800"/>
              <a:t>字符显示</a:t>
            </a:r>
            <a:r>
              <a:rPr lang="zh-CN" altLang="en-US" sz="2800"/>
              <a:t>方式</a:t>
            </a:r>
            <a:endParaRPr lang="zh-CN" altLang="en-US" sz="2800"/>
          </a:p>
          <a:p>
            <a:pPr lvl="1"/>
            <a:r>
              <a:rPr lang="zh-CN" altLang="en-US" sz="2330"/>
              <a:t>像素</a:t>
            </a:r>
            <a:r>
              <a:rPr lang="zh-CN" altLang="en-US" sz="2330"/>
              <a:t>空间</a:t>
            </a:r>
            <a:endParaRPr lang="zh-CN" altLang="en-US" sz="2330"/>
          </a:p>
          <a:p>
            <a:pPr marL="1129030" lvl="1" indent="-501650" eaLnBrk="1" hangingPunct="1"/>
            <a:r>
              <a:rPr lang="zh-CN" altLang="en-US" sz="2100" dirty="0">
                <a:sym typeface="+mn-ea"/>
              </a:rPr>
              <a:t>点阵式：位图字体</a:t>
            </a:r>
            <a:endParaRPr lang="zh-CN" altLang="en-US" sz="2100" dirty="0"/>
          </a:p>
          <a:p>
            <a:pPr marL="1129030" lvl="1" indent="-501650" eaLnBrk="1" hangingPunct="1"/>
            <a:r>
              <a:rPr lang="zh-CN" altLang="en-US" sz="2100" dirty="0">
                <a:sym typeface="+mn-ea"/>
              </a:rPr>
              <a:t>笔画式：直线与曲线描述</a:t>
            </a:r>
            <a:endParaRPr lang="zh-CN" altLang="en-US" sz="2100" dirty="0"/>
          </a:p>
          <a:p>
            <a:pPr lvl="2"/>
            <a:endParaRPr lang="zh-CN" altLang="en-US" sz="2100"/>
          </a:p>
          <a:p>
            <a:pPr lvl="1"/>
            <a:r>
              <a:rPr lang="zh-CN" altLang="en-US" sz="2330"/>
              <a:t>三维</a:t>
            </a:r>
            <a:r>
              <a:rPr lang="zh-CN" altLang="en-US" sz="2330"/>
              <a:t>字符</a:t>
            </a:r>
            <a:endParaRPr lang="zh-CN" altLang="en-US" sz="2330"/>
          </a:p>
          <a:p>
            <a:pPr lvl="2"/>
            <a:r>
              <a:rPr lang="zh-CN" altLang="en-US" sz="2100"/>
              <a:t>三维点，多边形模型</a:t>
            </a:r>
            <a:r>
              <a:rPr lang="en-US" altLang="zh-CN" sz="2100"/>
              <a:t>(</a:t>
            </a:r>
            <a:r>
              <a:rPr lang="zh-CN" altLang="en-US" sz="2100">
                <a:solidFill>
                  <a:srgbClr val="FF0000"/>
                </a:solidFill>
              </a:rPr>
              <a:t>类似于其他三维模型渲染</a:t>
            </a:r>
            <a:r>
              <a:rPr lang="en-US" altLang="zh-CN" sz="2100"/>
              <a:t>)</a:t>
            </a:r>
            <a:endParaRPr lang="zh-CN" altLang="en-US" sz="2100"/>
          </a:p>
          <a:p>
            <a:pPr lvl="0"/>
            <a:endParaRPr lang="en-US" altLang="zh-CN" sz="2325"/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301625" y="964883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二、字符的光栅化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pic>
        <p:nvPicPr>
          <p:cNvPr id="200707" name="图片 200707" descr="C:\Users\hasee\AppData\Roaming\Tencent\Users\814471321\QQ\WinTemp\RichOle\N[~K62(XBMG~T1_AO4Y2%]J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9655" y="2924493"/>
            <a:ext cx="2830830" cy="158559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800"/>
              <a:t>字符显示</a:t>
            </a:r>
            <a:r>
              <a:rPr lang="zh-CN" altLang="en-US" sz="2800"/>
              <a:t>方式</a:t>
            </a:r>
            <a:endParaRPr lang="zh-CN" altLang="en-US" sz="2800"/>
          </a:p>
          <a:p>
            <a:pPr lvl="1"/>
            <a:r>
              <a:rPr lang="zh-CN" altLang="en-US" sz="2330"/>
              <a:t>像素</a:t>
            </a:r>
            <a:r>
              <a:rPr lang="zh-CN" altLang="en-US" sz="2330"/>
              <a:t>空间</a:t>
            </a:r>
            <a:endParaRPr lang="zh-CN" altLang="en-US" sz="2330"/>
          </a:p>
          <a:p>
            <a:pPr marL="1129030" lvl="1" indent="-501650" eaLnBrk="1" hangingPunct="1"/>
            <a:r>
              <a:rPr lang="zh-CN" altLang="en-US" sz="2100" dirty="0">
                <a:sym typeface="+mn-ea"/>
              </a:rPr>
              <a:t>点阵式：位图字体</a:t>
            </a:r>
            <a:endParaRPr lang="zh-CN" altLang="en-US" sz="2100" dirty="0"/>
          </a:p>
          <a:p>
            <a:pPr marL="1129030" lvl="1" indent="-501650" eaLnBrk="1" hangingPunct="1"/>
            <a:r>
              <a:rPr lang="zh-CN" altLang="en-US" sz="2100" dirty="0">
                <a:sym typeface="+mn-ea"/>
              </a:rPr>
              <a:t>笔画式：直线与曲线描述</a:t>
            </a:r>
            <a:endParaRPr lang="zh-CN" altLang="en-US" sz="2100" dirty="0"/>
          </a:p>
          <a:p>
            <a:pPr lvl="2"/>
            <a:endParaRPr lang="zh-CN" altLang="en-US" sz="2100"/>
          </a:p>
          <a:p>
            <a:pPr lvl="1"/>
            <a:r>
              <a:rPr lang="zh-CN" altLang="en-US" sz="2330"/>
              <a:t>三维</a:t>
            </a:r>
            <a:r>
              <a:rPr lang="zh-CN" altLang="en-US" sz="2330"/>
              <a:t>字符</a:t>
            </a:r>
            <a:endParaRPr lang="zh-CN" altLang="en-US" sz="2330"/>
          </a:p>
          <a:p>
            <a:pPr lvl="2"/>
            <a:r>
              <a:rPr lang="zh-CN" altLang="en-US" sz="2100"/>
              <a:t>三维点，多边形模型</a:t>
            </a:r>
            <a:r>
              <a:rPr lang="en-US" altLang="zh-CN" sz="2100"/>
              <a:t>(</a:t>
            </a:r>
            <a:r>
              <a:rPr lang="zh-CN" altLang="en-US" sz="2100">
                <a:solidFill>
                  <a:srgbClr val="FF0000"/>
                </a:solidFill>
              </a:rPr>
              <a:t>类似于其他三维模型渲染</a:t>
            </a:r>
            <a:r>
              <a:rPr lang="en-US" altLang="zh-CN" sz="2100"/>
              <a:t>)</a:t>
            </a:r>
            <a:endParaRPr lang="zh-CN" altLang="en-US" sz="2100"/>
          </a:p>
          <a:p>
            <a:pPr lvl="0"/>
            <a:endParaRPr lang="en-US" altLang="zh-CN" sz="2325"/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301625" y="964883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二、字符的光栅化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pic>
        <p:nvPicPr>
          <p:cNvPr id="200707" name="图片 200707" descr="C:\Users\hasee\AppData\Roaming\Tencent\Users\814471321\QQ\WinTemp\RichOle\N[~K62(XBMG~T1_AO4Y2%]J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59655" y="2924493"/>
            <a:ext cx="2830830" cy="158559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307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909638"/>
            <a:ext cx="8540750" cy="75565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8195" name="Rectangle 3"/>
          <p:cNvSpPr>
            <a:spLocks noGrp="1" noRot="1"/>
          </p:cNvSpPr>
          <p:nvPr>
            <p:ph idx="4294967295"/>
            <p:custDataLst>
              <p:tags r:id="rId2"/>
            </p:custDataLst>
          </p:nvPr>
        </p:nvSpPr>
        <p:spPr>
          <a:xfrm>
            <a:off x="323850" y="1989138"/>
            <a:ext cx="8458200" cy="1875155"/>
          </a:xfrm>
          <a:noFill/>
          <a:ln w="9525"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algn="l" defTabSz="914400">
              <a:lnSpc>
                <a:spcPct val="140000"/>
              </a:lnSpc>
              <a:buChar char="l"/>
            </a:pPr>
            <a:r>
              <a:rPr lang="zh-CN" altLang="en-US" spc="0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DDA算法</a:t>
            </a:r>
            <a:endParaRPr lang="zh-CN" altLang="en-US" spc="0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投影坐标</a:t>
            </a: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(x</a:t>
            </a:r>
            <a:r>
              <a:rPr lang="en-US" altLang="zh-CN" baseline="-25000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1</a:t>
            </a: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,y</a:t>
            </a:r>
            <a:r>
              <a:rPr lang="en-US" altLang="zh-CN" baseline="-25000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1</a:t>
            </a: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)</a:t>
            </a: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和</a:t>
            </a: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(x</a:t>
            </a:r>
            <a:r>
              <a:rPr lang="en-US" altLang="zh-CN" baseline="-25000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2</a:t>
            </a: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,y</a:t>
            </a:r>
            <a:r>
              <a:rPr lang="en-US" altLang="zh-CN" baseline="-25000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2</a:t>
            </a: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)</a:t>
            </a: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作为端点的线段</a:t>
            </a:r>
            <a:endParaRPr lang="zh-CN" altLang="en-US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斜率</a:t>
            </a:r>
            <a:endParaRPr lang="zh-CN" altLang="en-US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pic>
        <p:nvPicPr>
          <p:cNvPr id="55" name="图片 55" descr="C:\Users\hasee\AppData\Roaming\Tencent\Users\814471321\QQ\WinTemp\RichOle\P%KV[GET4E}%XD_0VRB@59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16145" y="3864610"/>
            <a:ext cx="4278630" cy="217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图片 99"/>
          <p:cNvPicPr/>
          <p:nvPr/>
        </p:nvPicPr>
        <p:blipFill>
          <a:blip r:embed="rId4"/>
          <a:stretch>
            <a:fillRect/>
          </a:stretch>
        </p:blipFill>
        <p:spPr>
          <a:xfrm>
            <a:off x="2339340" y="3357245"/>
            <a:ext cx="13843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7" name="Rectangle 2"/>
          <p:cNvSpPr>
            <a:spLocks noGrp="1" noRot="1"/>
          </p:cNvSpPr>
          <p:nvPr>
            <p:ph type="title"/>
          </p:nvPr>
        </p:nvSpPr>
        <p:spPr>
          <a:xfrm>
            <a:off x="179705" y="1484313"/>
            <a:ext cx="8540750" cy="829945"/>
          </a:xfrm>
        </p:spPr>
        <p:txBody>
          <a:bodyPr vert="horz" wrap="square" lIns="91440" tIns="45720" rIns="91440" bIns="45720" anchor="ctr" anchorCtr="0">
            <a:spAutoFit/>
          </a:bodyPr>
          <a:p>
            <a:pPr algn="l" eaLnBrk="1" hangingPunct="1"/>
            <a:r>
              <a:rPr lang="zh-CN" altLang="zh-CN" sz="2400" dirty="0">
                <a:solidFill>
                  <a:schemeClr val="accent2"/>
                </a:solidFill>
              </a:rPr>
              <a:t>字符字模构成方式1：点阵式</a:t>
            </a:r>
            <a:r>
              <a:rPr lang="zh-CN" altLang="zh-CN" sz="4000" dirty="0">
                <a:solidFill>
                  <a:schemeClr val="accent2"/>
                </a:solidFill>
              </a:rPr>
              <a:t> </a:t>
            </a:r>
            <a:endParaRPr lang="zh-CN" altLang="zh-CN" sz="4000" dirty="0">
              <a:solidFill>
                <a:schemeClr val="accent2"/>
              </a:solidFill>
            </a:endParaRPr>
          </a:p>
        </p:txBody>
      </p:sp>
      <p:sp>
        <p:nvSpPr>
          <p:cNvPr id="178178" name="Rectangle 3"/>
          <p:cNvSpPr>
            <a:spLocks noGrp="1" noRot="1"/>
          </p:cNvSpPr>
          <p:nvPr>
            <p:ph idx="1"/>
          </p:nvPr>
        </p:nvSpPr>
        <p:spPr>
          <a:xfrm>
            <a:off x="251460" y="2277110"/>
            <a:ext cx="8142288" cy="530225"/>
          </a:xfrm>
        </p:spPr>
        <p:txBody>
          <a:bodyPr vert="horz" wrap="square" lIns="91440" tIns="45720" rIns="91440" bIns="45720" anchor="t" anchorCtr="0">
            <a:spAutoFit/>
          </a:bodyPr>
          <a:p>
            <a:pPr eaLnBrk="1" hangingPunct="1">
              <a:lnSpc>
                <a:spcPct val="90000"/>
              </a:lnSpc>
            </a:pPr>
            <a:r>
              <a:rPr lang="zh-CN" altLang="zh-CN" dirty="0"/>
              <a:t>采用逐位映射的方式得到字符的字模编码</a:t>
            </a:r>
            <a:endParaRPr lang="zh-CN" altLang="zh-CN" dirty="0"/>
          </a:p>
        </p:txBody>
      </p:sp>
      <p:grpSp>
        <p:nvGrpSpPr>
          <p:cNvPr id="178179" name="Group 140"/>
          <p:cNvGrpSpPr/>
          <p:nvPr/>
        </p:nvGrpSpPr>
        <p:grpSpPr>
          <a:xfrm>
            <a:off x="2286000" y="2452688"/>
            <a:ext cx="4591050" cy="3795712"/>
            <a:chOff x="1440" y="1545"/>
            <a:chExt cx="2892" cy="2391"/>
          </a:xfrm>
        </p:grpSpPr>
        <p:sp>
          <p:nvSpPr>
            <p:cNvPr id="178180" name="Text Box 67"/>
            <p:cNvSpPr txBox="1"/>
            <p:nvPr/>
          </p:nvSpPr>
          <p:spPr>
            <a:xfrm>
              <a:off x="3768" y="1545"/>
              <a:ext cx="5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ahoma" panose="020B0604030504040204" pitchFamily="34" charset="0"/>
                  <a:ea typeface="方正黑体" pitchFamily="34" charset="-122"/>
                </a:rPr>
                <a:t>编码</a:t>
              </a:r>
              <a:endParaRPr lang="zh-CN" altLang="en-US" sz="2800" b="1" dirty="0">
                <a:latin typeface="Tahoma" panose="020B0604030504040204" pitchFamily="34" charset="0"/>
                <a:ea typeface="方正黑体" pitchFamily="34" charset="-122"/>
              </a:endParaRPr>
            </a:p>
          </p:txBody>
        </p:sp>
        <p:sp>
          <p:nvSpPr>
            <p:cNvPr id="178181" name="Text Box 69"/>
            <p:cNvSpPr txBox="1"/>
            <p:nvPr/>
          </p:nvSpPr>
          <p:spPr>
            <a:xfrm>
              <a:off x="3744" y="1923"/>
              <a:ext cx="500" cy="20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0</a:t>
              </a:r>
              <a:r>
                <a:rPr lang="en-US" altLang="zh-CN" sz="2400" b="1" dirty="0">
                  <a:latin typeface="方正黑体" pitchFamily="34" charset="-122"/>
                  <a:ea typeface="方正黑体" pitchFamily="34" charset="-122"/>
                </a:rPr>
                <a:t>XFC</a:t>
              </a:r>
              <a:endParaRPr lang="en-US" altLang="zh-CN" sz="24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方正黑体" pitchFamily="34" charset="-122"/>
                  <a:ea typeface="方正黑体" pitchFamily="34" charset="-122"/>
                </a:rPr>
                <a:t>0X66</a:t>
              </a:r>
              <a:endParaRPr lang="en-US" altLang="zh-CN" sz="24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方正黑体" pitchFamily="34" charset="-122"/>
                  <a:ea typeface="方正黑体" pitchFamily="34" charset="-122"/>
                </a:rPr>
                <a:t>0X66</a:t>
              </a:r>
              <a:endParaRPr lang="en-US" altLang="zh-CN" sz="24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方正黑体" pitchFamily="34" charset="-122"/>
                  <a:ea typeface="方正黑体" pitchFamily="34" charset="-122"/>
                </a:rPr>
                <a:t>0X7C</a:t>
              </a:r>
              <a:endParaRPr lang="en-US" altLang="zh-CN" sz="24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方正黑体" pitchFamily="34" charset="-122"/>
                  <a:ea typeface="方正黑体" pitchFamily="34" charset="-122"/>
                </a:rPr>
                <a:t>0X66</a:t>
              </a:r>
              <a:endParaRPr lang="en-US" altLang="zh-CN" sz="24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方正黑体" pitchFamily="34" charset="-122"/>
                  <a:ea typeface="方正黑体" pitchFamily="34" charset="-122"/>
                </a:rPr>
                <a:t>0X66</a:t>
              </a:r>
              <a:endParaRPr lang="en-US" altLang="zh-CN" sz="24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方正黑体" pitchFamily="34" charset="-122"/>
                  <a:ea typeface="方正黑体" pitchFamily="34" charset="-122"/>
                </a:rPr>
                <a:t>0X66</a:t>
              </a:r>
              <a:endParaRPr lang="en-US" altLang="zh-CN" sz="24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方正黑体" pitchFamily="34" charset="-122"/>
                  <a:ea typeface="方正黑体" pitchFamily="34" charset="-122"/>
                </a:rPr>
                <a:t>0XFC</a:t>
              </a:r>
              <a:endParaRPr lang="en-US" altLang="zh-CN" sz="2400" b="1" dirty="0">
                <a:latin typeface="方正黑体" pitchFamily="34" charset="-122"/>
                <a:ea typeface="方正黑体" pitchFamily="34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2400" b="1" dirty="0">
                  <a:latin typeface="方正黑体" pitchFamily="34" charset="-122"/>
                  <a:ea typeface="方正黑体" pitchFamily="34" charset="-122"/>
                </a:rPr>
                <a:t>0X00</a:t>
              </a:r>
              <a:endParaRPr lang="en-US" altLang="zh-CN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78182" name="Rectangle 70"/>
            <p:cNvSpPr/>
            <p:nvPr/>
          </p:nvSpPr>
          <p:spPr>
            <a:xfrm>
              <a:off x="1728" y="1940"/>
              <a:ext cx="1900" cy="19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183" name="Line 73"/>
            <p:cNvSpPr/>
            <p:nvPr/>
          </p:nvSpPr>
          <p:spPr>
            <a:xfrm>
              <a:off x="1728" y="1940"/>
              <a:ext cx="1900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184" name="Line 74"/>
            <p:cNvSpPr/>
            <p:nvPr/>
          </p:nvSpPr>
          <p:spPr>
            <a:xfrm>
              <a:off x="1728" y="2178"/>
              <a:ext cx="1900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185" name="Line 75"/>
            <p:cNvSpPr/>
            <p:nvPr/>
          </p:nvSpPr>
          <p:spPr>
            <a:xfrm>
              <a:off x="1728" y="2415"/>
              <a:ext cx="1900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186" name="Line 76"/>
            <p:cNvSpPr/>
            <p:nvPr/>
          </p:nvSpPr>
          <p:spPr>
            <a:xfrm>
              <a:off x="1728" y="2653"/>
              <a:ext cx="1900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187" name="Line 77"/>
            <p:cNvSpPr/>
            <p:nvPr/>
          </p:nvSpPr>
          <p:spPr>
            <a:xfrm>
              <a:off x="1728" y="2890"/>
              <a:ext cx="1900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188" name="Line 78"/>
            <p:cNvSpPr/>
            <p:nvPr/>
          </p:nvSpPr>
          <p:spPr>
            <a:xfrm>
              <a:off x="1728" y="3128"/>
              <a:ext cx="1900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189" name="Line 79"/>
            <p:cNvSpPr/>
            <p:nvPr/>
          </p:nvSpPr>
          <p:spPr>
            <a:xfrm>
              <a:off x="1728" y="3365"/>
              <a:ext cx="1900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190" name="Line 80"/>
            <p:cNvSpPr/>
            <p:nvPr/>
          </p:nvSpPr>
          <p:spPr>
            <a:xfrm>
              <a:off x="1728" y="3603"/>
              <a:ext cx="1900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191" name="Line 81"/>
            <p:cNvSpPr/>
            <p:nvPr/>
          </p:nvSpPr>
          <p:spPr>
            <a:xfrm>
              <a:off x="1728" y="1940"/>
              <a:ext cx="0" cy="190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192" name="Line 82"/>
            <p:cNvSpPr/>
            <p:nvPr/>
          </p:nvSpPr>
          <p:spPr>
            <a:xfrm>
              <a:off x="1966" y="1940"/>
              <a:ext cx="0" cy="190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193" name="Line 83"/>
            <p:cNvSpPr/>
            <p:nvPr/>
          </p:nvSpPr>
          <p:spPr>
            <a:xfrm>
              <a:off x="2203" y="1940"/>
              <a:ext cx="0" cy="190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194" name="Line 84"/>
            <p:cNvSpPr/>
            <p:nvPr/>
          </p:nvSpPr>
          <p:spPr>
            <a:xfrm>
              <a:off x="2441" y="1940"/>
              <a:ext cx="0" cy="190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195" name="Line 85"/>
            <p:cNvSpPr/>
            <p:nvPr/>
          </p:nvSpPr>
          <p:spPr>
            <a:xfrm>
              <a:off x="2678" y="1940"/>
              <a:ext cx="0" cy="190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196" name="Line 86"/>
            <p:cNvSpPr/>
            <p:nvPr/>
          </p:nvSpPr>
          <p:spPr>
            <a:xfrm>
              <a:off x="2916" y="1940"/>
              <a:ext cx="0" cy="190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197" name="Line 87"/>
            <p:cNvSpPr/>
            <p:nvPr/>
          </p:nvSpPr>
          <p:spPr>
            <a:xfrm>
              <a:off x="3153" y="1940"/>
              <a:ext cx="0" cy="190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198" name="Line 88"/>
            <p:cNvSpPr/>
            <p:nvPr/>
          </p:nvSpPr>
          <p:spPr>
            <a:xfrm>
              <a:off x="3391" y="1940"/>
              <a:ext cx="0" cy="190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199" name="Oval 89"/>
            <p:cNvSpPr/>
            <p:nvPr/>
          </p:nvSpPr>
          <p:spPr>
            <a:xfrm>
              <a:off x="1728" y="1940"/>
              <a:ext cx="238" cy="238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00" name="Oval 90"/>
            <p:cNvSpPr/>
            <p:nvPr/>
          </p:nvSpPr>
          <p:spPr>
            <a:xfrm>
              <a:off x="1966" y="1940"/>
              <a:ext cx="237" cy="238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01" name="Oval 91"/>
            <p:cNvSpPr/>
            <p:nvPr/>
          </p:nvSpPr>
          <p:spPr>
            <a:xfrm>
              <a:off x="2203" y="1940"/>
              <a:ext cx="238" cy="238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02" name="Oval 92"/>
            <p:cNvSpPr/>
            <p:nvPr/>
          </p:nvSpPr>
          <p:spPr>
            <a:xfrm>
              <a:off x="2441" y="1940"/>
              <a:ext cx="237" cy="238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03" name="Oval 93"/>
            <p:cNvSpPr/>
            <p:nvPr/>
          </p:nvSpPr>
          <p:spPr>
            <a:xfrm>
              <a:off x="2678" y="1940"/>
              <a:ext cx="238" cy="238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04" name="Line 94"/>
            <p:cNvSpPr/>
            <p:nvPr/>
          </p:nvSpPr>
          <p:spPr>
            <a:xfrm>
              <a:off x="3628" y="1940"/>
              <a:ext cx="0" cy="190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205" name="Oval 95"/>
            <p:cNvSpPr/>
            <p:nvPr/>
          </p:nvSpPr>
          <p:spPr>
            <a:xfrm>
              <a:off x="2916" y="1940"/>
              <a:ext cx="237" cy="238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06" name="Oval 96"/>
            <p:cNvSpPr/>
            <p:nvPr/>
          </p:nvSpPr>
          <p:spPr>
            <a:xfrm>
              <a:off x="2916" y="2178"/>
              <a:ext cx="237" cy="237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07" name="Oval 97"/>
            <p:cNvSpPr/>
            <p:nvPr/>
          </p:nvSpPr>
          <p:spPr>
            <a:xfrm>
              <a:off x="3153" y="2178"/>
              <a:ext cx="238" cy="237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08" name="Oval 98"/>
            <p:cNvSpPr/>
            <p:nvPr/>
          </p:nvSpPr>
          <p:spPr>
            <a:xfrm>
              <a:off x="1966" y="2178"/>
              <a:ext cx="237" cy="237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09" name="Oval 99"/>
            <p:cNvSpPr/>
            <p:nvPr/>
          </p:nvSpPr>
          <p:spPr>
            <a:xfrm>
              <a:off x="2203" y="2178"/>
              <a:ext cx="238" cy="237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10" name="Oval 100"/>
            <p:cNvSpPr/>
            <p:nvPr/>
          </p:nvSpPr>
          <p:spPr>
            <a:xfrm>
              <a:off x="1966" y="2415"/>
              <a:ext cx="237" cy="238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11" name="Oval 101"/>
            <p:cNvSpPr/>
            <p:nvPr/>
          </p:nvSpPr>
          <p:spPr>
            <a:xfrm>
              <a:off x="2203" y="2415"/>
              <a:ext cx="238" cy="238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12" name="Oval 102"/>
            <p:cNvSpPr/>
            <p:nvPr/>
          </p:nvSpPr>
          <p:spPr>
            <a:xfrm>
              <a:off x="2916" y="2415"/>
              <a:ext cx="237" cy="238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13" name="Oval 103"/>
            <p:cNvSpPr/>
            <p:nvPr/>
          </p:nvSpPr>
          <p:spPr>
            <a:xfrm>
              <a:off x="3153" y="2415"/>
              <a:ext cx="238" cy="238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14" name="Oval 104"/>
            <p:cNvSpPr/>
            <p:nvPr/>
          </p:nvSpPr>
          <p:spPr>
            <a:xfrm>
              <a:off x="1966" y="2653"/>
              <a:ext cx="237" cy="237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15" name="Oval 105"/>
            <p:cNvSpPr/>
            <p:nvPr/>
          </p:nvSpPr>
          <p:spPr>
            <a:xfrm>
              <a:off x="2203" y="2653"/>
              <a:ext cx="238" cy="237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16" name="Oval 106"/>
            <p:cNvSpPr/>
            <p:nvPr/>
          </p:nvSpPr>
          <p:spPr>
            <a:xfrm>
              <a:off x="2441" y="2653"/>
              <a:ext cx="237" cy="237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17" name="Oval 107"/>
            <p:cNvSpPr/>
            <p:nvPr/>
          </p:nvSpPr>
          <p:spPr>
            <a:xfrm>
              <a:off x="2678" y="2653"/>
              <a:ext cx="238" cy="237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18" name="Oval 108"/>
            <p:cNvSpPr/>
            <p:nvPr/>
          </p:nvSpPr>
          <p:spPr>
            <a:xfrm>
              <a:off x="2916" y="2653"/>
              <a:ext cx="237" cy="237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19" name="Oval 109"/>
            <p:cNvSpPr/>
            <p:nvPr/>
          </p:nvSpPr>
          <p:spPr>
            <a:xfrm>
              <a:off x="1966" y="2890"/>
              <a:ext cx="237" cy="238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20" name="Oval 110"/>
            <p:cNvSpPr/>
            <p:nvPr/>
          </p:nvSpPr>
          <p:spPr>
            <a:xfrm>
              <a:off x="2203" y="2890"/>
              <a:ext cx="238" cy="238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21" name="Oval 111"/>
            <p:cNvSpPr/>
            <p:nvPr/>
          </p:nvSpPr>
          <p:spPr>
            <a:xfrm>
              <a:off x="2916" y="2890"/>
              <a:ext cx="237" cy="238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22" name="Oval 112"/>
            <p:cNvSpPr/>
            <p:nvPr/>
          </p:nvSpPr>
          <p:spPr>
            <a:xfrm>
              <a:off x="3153" y="2890"/>
              <a:ext cx="238" cy="238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23" name="Oval 113"/>
            <p:cNvSpPr/>
            <p:nvPr/>
          </p:nvSpPr>
          <p:spPr>
            <a:xfrm>
              <a:off x="1966" y="3128"/>
              <a:ext cx="237" cy="237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24" name="Oval 114"/>
            <p:cNvSpPr/>
            <p:nvPr/>
          </p:nvSpPr>
          <p:spPr>
            <a:xfrm>
              <a:off x="2203" y="3128"/>
              <a:ext cx="238" cy="237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25" name="Oval 115"/>
            <p:cNvSpPr/>
            <p:nvPr/>
          </p:nvSpPr>
          <p:spPr>
            <a:xfrm>
              <a:off x="2916" y="3128"/>
              <a:ext cx="237" cy="237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26" name="Oval 116"/>
            <p:cNvSpPr/>
            <p:nvPr/>
          </p:nvSpPr>
          <p:spPr>
            <a:xfrm>
              <a:off x="3153" y="3128"/>
              <a:ext cx="238" cy="237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27" name="Line 117"/>
            <p:cNvSpPr/>
            <p:nvPr/>
          </p:nvSpPr>
          <p:spPr>
            <a:xfrm>
              <a:off x="1728" y="3840"/>
              <a:ext cx="1900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8228" name="Oval 118"/>
            <p:cNvSpPr/>
            <p:nvPr/>
          </p:nvSpPr>
          <p:spPr>
            <a:xfrm>
              <a:off x="1728" y="3365"/>
              <a:ext cx="238" cy="238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29" name="Oval 119"/>
            <p:cNvSpPr/>
            <p:nvPr/>
          </p:nvSpPr>
          <p:spPr>
            <a:xfrm>
              <a:off x="1966" y="3365"/>
              <a:ext cx="237" cy="238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30" name="Oval 120"/>
            <p:cNvSpPr/>
            <p:nvPr/>
          </p:nvSpPr>
          <p:spPr>
            <a:xfrm>
              <a:off x="2203" y="3365"/>
              <a:ext cx="238" cy="238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31" name="Oval 121"/>
            <p:cNvSpPr/>
            <p:nvPr/>
          </p:nvSpPr>
          <p:spPr>
            <a:xfrm>
              <a:off x="2441" y="3365"/>
              <a:ext cx="237" cy="238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32" name="Oval 122"/>
            <p:cNvSpPr/>
            <p:nvPr/>
          </p:nvSpPr>
          <p:spPr>
            <a:xfrm>
              <a:off x="2678" y="3365"/>
              <a:ext cx="238" cy="238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33" name="Oval 123"/>
            <p:cNvSpPr/>
            <p:nvPr/>
          </p:nvSpPr>
          <p:spPr>
            <a:xfrm>
              <a:off x="2916" y="3365"/>
              <a:ext cx="237" cy="238"/>
            </a:xfrm>
            <a:prstGeom prst="ellipse">
              <a:avLst/>
            </a:prstGeom>
            <a:solidFill>
              <a:schemeClr val="folHlink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 anchorCtr="0">
              <a:spAutoFit/>
            </a:bodyPr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78234" name="Text Box 124"/>
            <p:cNvSpPr txBox="1"/>
            <p:nvPr/>
          </p:nvSpPr>
          <p:spPr>
            <a:xfrm>
              <a:off x="1755" y="1594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0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78235" name="Text Box 125"/>
            <p:cNvSpPr txBox="1"/>
            <p:nvPr/>
          </p:nvSpPr>
          <p:spPr>
            <a:xfrm>
              <a:off x="2038" y="1594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1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78236" name="Text Box 126"/>
            <p:cNvSpPr txBox="1"/>
            <p:nvPr/>
          </p:nvSpPr>
          <p:spPr>
            <a:xfrm>
              <a:off x="2283" y="1594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2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78237" name="Text Box 127"/>
            <p:cNvSpPr txBox="1"/>
            <p:nvPr/>
          </p:nvSpPr>
          <p:spPr>
            <a:xfrm>
              <a:off x="2518" y="1594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3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78238" name="Text Box 128"/>
            <p:cNvSpPr txBox="1"/>
            <p:nvPr/>
          </p:nvSpPr>
          <p:spPr>
            <a:xfrm>
              <a:off x="2719" y="1594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4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78239" name="Text Box 129"/>
            <p:cNvSpPr txBox="1"/>
            <p:nvPr/>
          </p:nvSpPr>
          <p:spPr>
            <a:xfrm>
              <a:off x="2998" y="1594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5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78240" name="Text Box 130"/>
            <p:cNvSpPr txBox="1"/>
            <p:nvPr/>
          </p:nvSpPr>
          <p:spPr>
            <a:xfrm>
              <a:off x="3238" y="1594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6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78241" name="Text Box 131"/>
            <p:cNvSpPr txBox="1"/>
            <p:nvPr/>
          </p:nvSpPr>
          <p:spPr>
            <a:xfrm>
              <a:off x="3478" y="1594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7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78242" name="Text Box 132"/>
            <p:cNvSpPr txBox="1"/>
            <p:nvPr/>
          </p:nvSpPr>
          <p:spPr>
            <a:xfrm>
              <a:off x="1440" y="1920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0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78243" name="Text Box 133"/>
            <p:cNvSpPr txBox="1"/>
            <p:nvPr/>
          </p:nvSpPr>
          <p:spPr>
            <a:xfrm>
              <a:off x="1440" y="2208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1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78244" name="Text Box 134"/>
            <p:cNvSpPr txBox="1"/>
            <p:nvPr/>
          </p:nvSpPr>
          <p:spPr>
            <a:xfrm>
              <a:off x="1440" y="2448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2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78245" name="Text Box 135"/>
            <p:cNvSpPr txBox="1"/>
            <p:nvPr/>
          </p:nvSpPr>
          <p:spPr>
            <a:xfrm>
              <a:off x="1440" y="2698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3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78246" name="Text Box 136"/>
            <p:cNvSpPr txBox="1"/>
            <p:nvPr/>
          </p:nvSpPr>
          <p:spPr>
            <a:xfrm>
              <a:off x="1440" y="2938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4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78247" name="Text Box 137"/>
            <p:cNvSpPr txBox="1"/>
            <p:nvPr/>
          </p:nvSpPr>
          <p:spPr>
            <a:xfrm>
              <a:off x="1440" y="3168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5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78248" name="Text Box 138"/>
            <p:cNvSpPr txBox="1"/>
            <p:nvPr/>
          </p:nvSpPr>
          <p:spPr>
            <a:xfrm>
              <a:off x="1440" y="3408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6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78249" name="Text Box 139"/>
            <p:cNvSpPr txBox="1"/>
            <p:nvPr/>
          </p:nvSpPr>
          <p:spPr>
            <a:xfrm>
              <a:off x="1440" y="3658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7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</p:grp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467360" y="548323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二、字符的光栅化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9201" name="Rectangle 2"/>
          <p:cNvSpPr>
            <a:spLocks noGrp="1" noRot="1"/>
          </p:cNvSpPr>
          <p:nvPr>
            <p:ph type="title"/>
          </p:nvPr>
        </p:nvSpPr>
        <p:spPr>
          <a:xfrm>
            <a:off x="251143" y="1700848"/>
            <a:ext cx="8040687" cy="534035"/>
          </a:xfrm>
        </p:spPr>
        <p:txBody>
          <a:bodyPr vert="horz" wrap="square" lIns="91440" tIns="45720" rIns="91440" bIns="45720" anchor="ctr" anchorCtr="0">
            <a:spAutoFit/>
          </a:bodyPr>
          <a:p>
            <a:pPr algn="l" eaLnBrk="1" hangingPunct="1"/>
            <a:r>
              <a:rPr lang="zh-CN" altLang="zh-CN" sz="2400" dirty="0">
                <a:solidFill>
                  <a:schemeClr val="accent2"/>
                </a:solidFill>
              </a:rPr>
              <a:t>字符字模构成方式2：笔画式 </a:t>
            </a:r>
            <a:endParaRPr lang="zh-CN" altLang="zh-CN" sz="2400" dirty="0">
              <a:solidFill>
                <a:schemeClr val="accent2"/>
              </a:solidFill>
            </a:endParaRPr>
          </a:p>
        </p:txBody>
      </p:sp>
      <p:sp>
        <p:nvSpPr>
          <p:cNvPr id="179202" name="Rectangle 3"/>
          <p:cNvSpPr>
            <a:spLocks noGrp="1" noRot="1"/>
          </p:cNvSpPr>
          <p:nvPr>
            <p:ph idx="1"/>
          </p:nvPr>
        </p:nvSpPr>
        <p:spPr>
          <a:xfrm>
            <a:off x="323850" y="2204720"/>
            <a:ext cx="8458200" cy="676275"/>
          </a:xfrm>
        </p:spPr>
        <p:txBody>
          <a:bodyPr vert="horz" wrap="square" lIns="91440" tIns="45720" rIns="91440" bIns="45720" anchor="t" anchorCtr="0">
            <a:spAutoFit/>
          </a:bodyPr>
          <a:p>
            <a:pPr eaLnBrk="1" hangingPunct="1"/>
            <a:r>
              <a:rPr lang="zh-CN" altLang="en-US" dirty="0"/>
              <a:t>将字符笔画分解为线段，以线段端点来编码</a:t>
            </a:r>
            <a:endParaRPr lang="zh-CN" altLang="zh-CN" dirty="0"/>
          </a:p>
        </p:txBody>
      </p:sp>
      <p:graphicFrame>
        <p:nvGraphicFramePr>
          <p:cNvPr id="179203" name="Object 4"/>
          <p:cNvGraphicFramePr>
            <a:graphicFrameLocks noChangeAspect="1"/>
          </p:cNvGraphicFramePr>
          <p:nvPr/>
        </p:nvGraphicFramePr>
        <p:xfrm>
          <a:off x="3429000" y="2743200"/>
          <a:ext cx="33528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295400" imgH="1419225" progId="Paint.Picture">
                  <p:embed/>
                </p:oleObj>
              </mc:Choice>
              <mc:Fallback>
                <p:oleObj name="" r:id="rId1" imgW="1295400" imgH="1419225" progId="Paint.Picture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00" y="2743200"/>
                        <a:ext cx="3352800" cy="335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467360" y="548323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二、字符的光栅化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0225" name="Rectangle 50"/>
          <p:cNvSpPr/>
          <p:nvPr/>
        </p:nvSpPr>
        <p:spPr>
          <a:xfrm>
            <a:off x="251460" y="1383030"/>
            <a:ext cx="5943600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黑体" pitchFamily="34" charset="-122"/>
              </a:rPr>
              <a:t>矢量字符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黑体" pitchFamily="34" charset="-122"/>
              </a:rPr>
              <a:t>B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方正黑体" pitchFamily="34" charset="-122"/>
              </a:rPr>
              <a:t>及其编码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方正黑体" pitchFamily="34" charset="-122"/>
            </a:endParaRPr>
          </a:p>
        </p:txBody>
      </p:sp>
      <p:grpSp>
        <p:nvGrpSpPr>
          <p:cNvPr id="180226" name="Group 104"/>
          <p:cNvGrpSpPr/>
          <p:nvPr/>
        </p:nvGrpSpPr>
        <p:grpSpPr>
          <a:xfrm>
            <a:off x="1420813" y="1905000"/>
            <a:ext cx="3379787" cy="3352800"/>
            <a:chOff x="895" y="1200"/>
            <a:chExt cx="2129" cy="2112"/>
          </a:xfrm>
        </p:grpSpPr>
        <p:sp>
          <p:nvSpPr>
            <p:cNvPr id="180227" name="Rectangle 52"/>
            <p:cNvSpPr/>
            <p:nvPr/>
          </p:nvSpPr>
          <p:spPr>
            <a:xfrm>
              <a:off x="1104" y="1440"/>
              <a:ext cx="1920" cy="183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grpSp>
          <p:nvGrpSpPr>
            <p:cNvPr id="180228" name="Group 55"/>
            <p:cNvGrpSpPr/>
            <p:nvPr/>
          </p:nvGrpSpPr>
          <p:grpSpPr>
            <a:xfrm>
              <a:off x="1104" y="1440"/>
              <a:ext cx="1920" cy="1824"/>
              <a:chOff x="3408" y="1488"/>
              <a:chExt cx="1152" cy="1152"/>
            </a:xfrm>
          </p:grpSpPr>
          <p:sp>
            <p:nvSpPr>
              <p:cNvPr id="180229" name="Line 56"/>
              <p:cNvSpPr/>
              <p:nvPr/>
            </p:nvSpPr>
            <p:spPr>
              <a:xfrm>
                <a:off x="3408" y="1488"/>
                <a:ext cx="115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230" name="Line 57"/>
              <p:cNvSpPr/>
              <p:nvPr/>
            </p:nvSpPr>
            <p:spPr>
              <a:xfrm>
                <a:off x="3408" y="1632"/>
                <a:ext cx="115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231" name="Line 58"/>
              <p:cNvSpPr/>
              <p:nvPr/>
            </p:nvSpPr>
            <p:spPr>
              <a:xfrm>
                <a:off x="3408" y="1776"/>
                <a:ext cx="115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232" name="Line 59"/>
              <p:cNvSpPr/>
              <p:nvPr/>
            </p:nvSpPr>
            <p:spPr>
              <a:xfrm>
                <a:off x="3408" y="1920"/>
                <a:ext cx="115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233" name="Line 60"/>
              <p:cNvSpPr/>
              <p:nvPr/>
            </p:nvSpPr>
            <p:spPr>
              <a:xfrm>
                <a:off x="3408" y="2064"/>
                <a:ext cx="115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234" name="Line 61"/>
              <p:cNvSpPr/>
              <p:nvPr/>
            </p:nvSpPr>
            <p:spPr>
              <a:xfrm>
                <a:off x="3408" y="2208"/>
                <a:ext cx="115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235" name="Line 62"/>
              <p:cNvSpPr/>
              <p:nvPr/>
            </p:nvSpPr>
            <p:spPr>
              <a:xfrm>
                <a:off x="3408" y="2352"/>
                <a:ext cx="115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236" name="Line 63"/>
              <p:cNvSpPr/>
              <p:nvPr/>
            </p:nvSpPr>
            <p:spPr>
              <a:xfrm>
                <a:off x="3408" y="2496"/>
                <a:ext cx="115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237" name="Line 64"/>
              <p:cNvSpPr/>
              <p:nvPr/>
            </p:nvSpPr>
            <p:spPr>
              <a:xfrm>
                <a:off x="3408" y="1488"/>
                <a:ext cx="0" cy="115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238" name="Line 65"/>
              <p:cNvSpPr/>
              <p:nvPr/>
            </p:nvSpPr>
            <p:spPr>
              <a:xfrm>
                <a:off x="3552" y="1488"/>
                <a:ext cx="0" cy="115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239" name="Line 66"/>
              <p:cNvSpPr/>
              <p:nvPr/>
            </p:nvSpPr>
            <p:spPr>
              <a:xfrm>
                <a:off x="3696" y="1488"/>
                <a:ext cx="0" cy="115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240" name="Line 67"/>
              <p:cNvSpPr/>
              <p:nvPr/>
            </p:nvSpPr>
            <p:spPr>
              <a:xfrm>
                <a:off x="3840" y="1488"/>
                <a:ext cx="0" cy="115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241" name="Line 68"/>
              <p:cNvSpPr/>
              <p:nvPr/>
            </p:nvSpPr>
            <p:spPr>
              <a:xfrm>
                <a:off x="3984" y="1488"/>
                <a:ext cx="0" cy="115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242" name="Line 69"/>
              <p:cNvSpPr/>
              <p:nvPr/>
            </p:nvSpPr>
            <p:spPr>
              <a:xfrm>
                <a:off x="4128" y="1488"/>
                <a:ext cx="0" cy="115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243" name="Line 70"/>
              <p:cNvSpPr/>
              <p:nvPr/>
            </p:nvSpPr>
            <p:spPr>
              <a:xfrm>
                <a:off x="4272" y="1488"/>
                <a:ext cx="0" cy="115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244" name="Line 71"/>
              <p:cNvSpPr/>
              <p:nvPr/>
            </p:nvSpPr>
            <p:spPr>
              <a:xfrm>
                <a:off x="4416" y="1488"/>
                <a:ext cx="0" cy="115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245" name="Line 72"/>
              <p:cNvSpPr/>
              <p:nvPr/>
            </p:nvSpPr>
            <p:spPr>
              <a:xfrm>
                <a:off x="4560" y="1488"/>
                <a:ext cx="0" cy="115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80246" name="Line 73"/>
              <p:cNvSpPr/>
              <p:nvPr/>
            </p:nvSpPr>
            <p:spPr>
              <a:xfrm>
                <a:off x="3408" y="2640"/>
                <a:ext cx="115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80247" name="Text Box 74"/>
            <p:cNvSpPr txBox="1"/>
            <p:nvPr/>
          </p:nvSpPr>
          <p:spPr>
            <a:xfrm>
              <a:off x="895" y="1440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0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80248" name="Text Box 75"/>
            <p:cNvSpPr txBox="1"/>
            <p:nvPr/>
          </p:nvSpPr>
          <p:spPr>
            <a:xfrm>
              <a:off x="895" y="1680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1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80249" name="Text Box 76"/>
            <p:cNvSpPr txBox="1"/>
            <p:nvPr/>
          </p:nvSpPr>
          <p:spPr>
            <a:xfrm>
              <a:off x="895" y="1920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2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80250" name="Text Box 77"/>
            <p:cNvSpPr txBox="1"/>
            <p:nvPr/>
          </p:nvSpPr>
          <p:spPr>
            <a:xfrm>
              <a:off x="895" y="2122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3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80251" name="Text Box 78"/>
            <p:cNvSpPr txBox="1"/>
            <p:nvPr/>
          </p:nvSpPr>
          <p:spPr>
            <a:xfrm>
              <a:off x="895" y="2362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4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80252" name="Text Box 79"/>
            <p:cNvSpPr txBox="1"/>
            <p:nvPr/>
          </p:nvSpPr>
          <p:spPr>
            <a:xfrm>
              <a:off x="895" y="2592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5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80253" name="Text Box 80"/>
            <p:cNvSpPr txBox="1"/>
            <p:nvPr/>
          </p:nvSpPr>
          <p:spPr>
            <a:xfrm>
              <a:off x="895" y="2832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6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80254" name="Text Box 81"/>
            <p:cNvSpPr txBox="1"/>
            <p:nvPr/>
          </p:nvSpPr>
          <p:spPr>
            <a:xfrm>
              <a:off x="895" y="3082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7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80255" name="Text Box 82"/>
            <p:cNvSpPr txBox="1"/>
            <p:nvPr/>
          </p:nvSpPr>
          <p:spPr>
            <a:xfrm>
              <a:off x="1140" y="1200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0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80256" name="Text Box 83"/>
            <p:cNvSpPr txBox="1"/>
            <p:nvPr/>
          </p:nvSpPr>
          <p:spPr>
            <a:xfrm>
              <a:off x="1423" y="1200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1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80257" name="Text Box 84"/>
            <p:cNvSpPr txBox="1"/>
            <p:nvPr/>
          </p:nvSpPr>
          <p:spPr>
            <a:xfrm>
              <a:off x="1668" y="1200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2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80258" name="Text Box 85"/>
            <p:cNvSpPr txBox="1"/>
            <p:nvPr/>
          </p:nvSpPr>
          <p:spPr>
            <a:xfrm>
              <a:off x="1903" y="1200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3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80259" name="Text Box 86"/>
            <p:cNvSpPr txBox="1"/>
            <p:nvPr/>
          </p:nvSpPr>
          <p:spPr>
            <a:xfrm>
              <a:off x="2104" y="1200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4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80260" name="Text Box 87"/>
            <p:cNvSpPr txBox="1"/>
            <p:nvPr/>
          </p:nvSpPr>
          <p:spPr>
            <a:xfrm>
              <a:off x="2383" y="1200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5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80261" name="Text Box 88"/>
            <p:cNvSpPr txBox="1"/>
            <p:nvPr/>
          </p:nvSpPr>
          <p:spPr>
            <a:xfrm>
              <a:off x="2623" y="1200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6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80262" name="Text Box 89"/>
            <p:cNvSpPr txBox="1"/>
            <p:nvPr/>
          </p:nvSpPr>
          <p:spPr>
            <a:xfrm>
              <a:off x="2863" y="1200"/>
              <a:ext cx="122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latin typeface="Tahoma" panose="020B0604030504040204" pitchFamily="34" charset="0"/>
                </a:rPr>
                <a:t>7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grpSp>
          <p:nvGrpSpPr>
            <p:cNvPr id="180263" name="Group 90"/>
            <p:cNvGrpSpPr/>
            <p:nvPr/>
          </p:nvGrpSpPr>
          <p:grpSpPr>
            <a:xfrm>
              <a:off x="1191" y="1536"/>
              <a:ext cx="1488" cy="1392"/>
              <a:chOff x="1640" y="1728"/>
              <a:chExt cx="1488" cy="1392"/>
            </a:xfrm>
          </p:grpSpPr>
          <p:sp>
            <p:nvSpPr>
              <p:cNvPr id="180264" name="Line 91"/>
              <p:cNvSpPr/>
              <p:nvPr/>
            </p:nvSpPr>
            <p:spPr>
              <a:xfrm>
                <a:off x="1688" y="1728"/>
                <a:ext cx="1200" cy="0"/>
              </a:xfrm>
              <a:prstGeom prst="line">
                <a:avLst/>
              </a:prstGeom>
              <a:ln w="1270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80265" name="Line 92"/>
              <p:cNvSpPr/>
              <p:nvPr/>
            </p:nvSpPr>
            <p:spPr>
              <a:xfrm>
                <a:off x="2888" y="1728"/>
                <a:ext cx="240" cy="240"/>
              </a:xfrm>
              <a:prstGeom prst="line">
                <a:avLst/>
              </a:prstGeom>
              <a:ln w="1270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80266" name="Line 93"/>
              <p:cNvSpPr/>
              <p:nvPr/>
            </p:nvSpPr>
            <p:spPr>
              <a:xfrm>
                <a:off x="3080" y="1968"/>
                <a:ext cx="0" cy="240"/>
              </a:xfrm>
              <a:prstGeom prst="line">
                <a:avLst/>
              </a:prstGeom>
              <a:ln w="1270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80267" name="Line 94"/>
              <p:cNvSpPr/>
              <p:nvPr/>
            </p:nvSpPr>
            <p:spPr>
              <a:xfrm flipH="1">
                <a:off x="2888" y="2160"/>
                <a:ext cx="192" cy="288"/>
              </a:xfrm>
              <a:prstGeom prst="line">
                <a:avLst/>
              </a:prstGeom>
              <a:ln w="1270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80268" name="Line 95"/>
              <p:cNvSpPr/>
              <p:nvPr/>
            </p:nvSpPr>
            <p:spPr>
              <a:xfrm>
                <a:off x="2888" y="2448"/>
                <a:ext cx="240" cy="240"/>
              </a:xfrm>
              <a:prstGeom prst="line">
                <a:avLst/>
              </a:prstGeom>
              <a:ln w="1270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80269" name="Line 96"/>
              <p:cNvSpPr/>
              <p:nvPr/>
            </p:nvSpPr>
            <p:spPr>
              <a:xfrm>
                <a:off x="3128" y="2688"/>
                <a:ext cx="0" cy="240"/>
              </a:xfrm>
              <a:prstGeom prst="line">
                <a:avLst/>
              </a:prstGeom>
              <a:ln w="1270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80270" name="Line 97"/>
              <p:cNvSpPr/>
              <p:nvPr/>
            </p:nvSpPr>
            <p:spPr>
              <a:xfrm flipH="1">
                <a:off x="2888" y="2928"/>
                <a:ext cx="240" cy="192"/>
              </a:xfrm>
              <a:prstGeom prst="line">
                <a:avLst/>
              </a:prstGeom>
              <a:ln w="1270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80271" name="Line 98"/>
              <p:cNvSpPr/>
              <p:nvPr/>
            </p:nvSpPr>
            <p:spPr>
              <a:xfrm flipH="1">
                <a:off x="1640" y="3120"/>
                <a:ext cx="1248" cy="0"/>
              </a:xfrm>
              <a:prstGeom prst="line">
                <a:avLst/>
              </a:prstGeom>
              <a:ln w="1270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80272" name="Line 99"/>
              <p:cNvSpPr/>
              <p:nvPr/>
            </p:nvSpPr>
            <p:spPr>
              <a:xfrm>
                <a:off x="1928" y="1728"/>
                <a:ext cx="0" cy="1392"/>
              </a:xfrm>
              <a:prstGeom prst="line">
                <a:avLst/>
              </a:prstGeom>
              <a:ln w="1270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80273" name="Line 100"/>
              <p:cNvSpPr/>
              <p:nvPr/>
            </p:nvSpPr>
            <p:spPr>
              <a:xfrm>
                <a:off x="2168" y="1728"/>
                <a:ext cx="0" cy="1392"/>
              </a:xfrm>
              <a:prstGeom prst="line">
                <a:avLst/>
              </a:prstGeom>
              <a:ln w="1270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80274" name="Line 101"/>
              <p:cNvSpPr/>
              <p:nvPr/>
            </p:nvSpPr>
            <p:spPr>
              <a:xfrm>
                <a:off x="2168" y="2400"/>
                <a:ext cx="720" cy="0"/>
              </a:xfrm>
              <a:prstGeom prst="line">
                <a:avLst/>
              </a:prstGeom>
              <a:ln w="127000" cap="flat" cmpd="sng">
                <a:solidFill>
                  <a:schemeClr val="folHlink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sp>
        <p:nvSpPr>
          <p:cNvPr id="180275" name="Text Box 102"/>
          <p:cNvSpPr txBox="1"/>
          <p:nvPr/>
        </p:nvSpPr>
        <p:spPr>
          <a:xfrm>
            <a:off x="5724525" y="1412875"/>
            <a:ext cx="2743200" cy="46736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>
            <a:spAutoFit/>
          </a:bodyPr>
          <a:p>
            <a:pPr>
              <a:lnSpc>
                <a:spcPct val="180000"/>
              </a:lnSpc>
            </a:pPr>
            <a:r>
              <a:rPr lang="zh-CN" altLang="en-US" sz="2400" b="1" dirty="0">
                <a:latin typeface="方正黑体" pitchFamily="34" charset="-122"/>
                <a:ea typeface="方正黑体" pitchFamily="34" charset="-122"/>
              </a:rPr>
              <a:t>线段  起点  终点</a:t>
            </a:r>
            <a:endParaRPr lang="zh-CN" altLang="en-US" sz="2400" b="1" dirty="0">
              <a:latin typeface="方正黑体" pitchFamily="34" charset="-122"/>
              <a:ea typeface="方正黑体" pitchFamily="34" charset="-122"/>
            </a:endParaRPr>
          </a:p>
          <a:p>
            <a:r>
              <a:rPr lang="zh-CN" altLang="en-US" sz="2400" b="1" dirty="0">
                <a:latin typeface="方正黑体" pitchFamily="34" charset="-122"/>
                <a:ea typeface="方正黑体" pitchFamily="34" charset="-122"/>
              </a:rPr>
              <a:t>1      00     05 </a:t>
            </a:r>
            <a:endParaRPr lang="zh-CN" altLang="en-US" sz="2400" b="1" dirty="0">
              <a:latin typeface="方正黑体" pitchFamily="34" charset="-122"/>
              <a:ea typeface="方正黑体" pitchFamily="34" charset="-122"/>
            </a:endParaRPr>
          </a:p>
          <a:p>
            <a:r>
              <a:rPr lang="zh-CN" altLang="en-US" sz="2400" b="1" dirty="0">
                <a:latin typeface="方正黑体" pitchFamily="34" charset="-122"/>
                <a:ea typeface="方正黑体" pitchFamily="34" charset="-122"/>
              </a:rPr>
              <a:t>2      05     16</a:t>
            </a:r>
            <a:endParaRPr lang="zh-CN" altLang="en-US" sz="2400" b="1" dirty="0">
              <a:latin typeface="方正黑体" pitchFamily="34" charset="-122"/>
              <a:ea typeface="方正黑体" pitchFamily="34" charset="-122"/>
            </a:endParaRPr>
          </a:p>
          <a:p>
            <a:r>
              <a:rPr lang="zh-CN" altLang="en-US" sz="2400" b="1" dirty="0">
                <a:latin typeface="方正黑体" pitchFamily="34" charset="-122"/>
                <a:ea typeface="方正黑体" pitchFamily="34" charset="-122"/>
              </a:rPr>
              <a:t>3      16     26</a:t>
            </a:r>
            <a:endParaRPr lang="zh-CN" altLang="en-US" sz="2400" b="1" dirty="0">
              <a:latin typeface="方正黑体" pitchFamily="34" charset="-122"/>
              <a:ea typeface="方正黑体" pitchFamily="34" charset="-122"/>
            </a:endParaRPr>
          </a:p>
          <a:p>
            <a:r>
              <a:rPr lang="zh-CN" altLang="en-US" sz="2400" b="1" dirty="0">
                <a:latin typeface="方正黑体" pitchFamily="34" charset="-122"/>
                <a:ea typeface="方正黑体" pitchFamily="34" charset="-122"/>
              </a:rPr>
              <a:t>4      26     35</a:t>
            </a:r>
            <a:endParaRPr lang="zh-CN" altLang="en-US" sz="2400" b="1" dirty="0">
              <a:latin typeface="方正黑体" pitchFamily="34" charset="-122"/>
              <a:ea typeface="方正黑体" pitchFamily="34" charset="-122"/>
            </a:endParaRPr>
          </a:p>
          <a:p>
            <a:r>
              <a:rPr lang="zh-CN" altLang="en-US" sz="2400" b="1" dirty="0">
                <a:latin typeface="方正黑体" pitchFamily="34" charset="-122"/>
                <a:ea typeface="方正黑体" pitchFamily="34" charset="-122"/>
              </a:rPr>
              <a:t>5      35     46</a:t>
            </a:r>
            <a:endParaRPr lang="zh-CN" altLang="en-US" sz="2400" b="1" dirty="0">
              <a:latin typeface="方正黑体" pitchFamily="34" charset="-122"/>
              <a:ea typeface="方正黑体" pitchFamily="34" charset="-122"/>
            </a:endParaRPr>
          </a:p>
          <a:p>
            <a:r>
              <a:rPr lang="zh-CN" altLang="en-US" sz="2400" b="1" dirty="0">
                <a:latin typeface="方正黑体" pitchFamily="34" charset="-122"/>
                <a:ea typeface="方正黑体" pitchFamily="34" charset="-122"/>
              </a:rPr>
              <a:t>6      46     56</a:t>
            </a:r>
            <a:endParaRPr lang="zh-CN" altLang="en-US" sz="2400" b="1" dirty="0">
              <a:latin typeface="方正黑体" pitchFamily="34" charset="-122"/>
              <a:ea typeface="方正黑体" pitchFamily="34" charset="-122"/>
            </a:endParaRPr>
          </a:p>
          <a:p>
            <a:r>
              <a:rPr lang="zh-CN" altLang="en-US" sz="2400" b="1" dirty="0">
                <a:latin typeface="方正黑体" pitchFamily="34" charset="-122"/>
                <a:ea typeface="方正黑体" pitchFamily="34" charset="-122"/>
              </a:rPr>
              <a:t>7      56     65</a:t>
            </a:r>
            <a:endParaRPr lang="zh-CN" altLang="en-US" sz="2400" b="1" dirty="0">
              <a:latin typeface="方正黑体" pitchFamily="34" charset="-122"/>
              <a:ea typeface="方正黑体" pitchFamily="34" charset="-122"/>
            </a:endParaRPr>
          </a:p>
          <a:p>
            <a:r>
              <a:rPr lang="zh-CN" altLang="en-US" sz="2400" b="1" dirty="0">
                <a:latin typeface="方正黑体" pitchFamily="34" charset="-122"/>
                <a:ea typeface="方正黑体" pitchFamily="34" charset="-122"/>
              </a:rPr>
              <a:t>8      65     60</a:t>
            </a:r>
            <a:br>
              <a:rPr lang="zh-CN" altLang="en-US" sz="2400" b="1" dirty="0">
                <a:latin typeface="方正黑体" pitchFamily="34" charset="-122"/>
                <a:ea typeface="方正黑体" pitchFamily="34" charset="-122"/>
              </a:rPr>
            </a:br>
            <a:r>
              <a:rPr lang="zh-CN" altLang="en-US" sz="2400" b="1" dirty="0">
                <a:latin typeface="方正黑体" pitchFamily="34" charset="-122"/>
                <a:ea typeface="方正黑体" pitchFamily="34" charset="-122"/>
              </a:rPr>
              <a:t>9      01     61</a:t>
            </a:r>
            <a:endParaRPr lang="zh-CN" altLang="en-US" sz="2400" b="1" dirty="0">
              <a:latin typeface="方正黑体" pitchFamily="34" charset="-122"/>
              <a:ea typeface="方正黑体" pitchFamily="34" charset="-122"/>
            </a:endParaRPr>
          </a:p>
          <a:p>
            <a:r>
              <a:rPr lang="zh-CN" altLang="en-US" sz="2400" b="1" dirty="0">
                <a:latin typeface="方正黑体" pitchFamily="34" charset="-122"/>
                <a:ea typeface="方正黑体" pitchFamily="34" charset="-122"/>
              </a:rPr>
              <a:t>10     02     62</a:t>
            </a:r>
            <a:endParaRPr lang="zh-CN" altLang="en-US" sz="2400" b="1" dirty="0">
              <a:latin typeface="方正黑体" pitchFamily="34" charset="-122"/>
              <a:ea typeface="方正黑体" pitchFamily="34" charset="-122"/>
            </a:endParaRPr>
          </a:p>
          <a:p>
            <a:r>
              <a:rPr lang="zh-CN" altLang="en-US" sz="2400" b="1" dirty="0">
                <a:latin typeface="方正黑体" pitchFamily="34" charset="-122"/>
                <a:ea typeface="方正黑体" pitchFamily="34" charset="-122"/>
              </a:rPr>
              <a:t>11     32     35</a:t>
            </a:r>
            <a:endParaRPr lang="zh-CN" altLang="en-US" sz="2400" b="1" dirty="0">
              <a:latin typeface="方正黑体" pitchFamily="34" charset="-122"/>
              <a:ea typeface="方正黑体" pitchFamily="34" charset="-122"/>
            </a:endParaRPr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467360" y="548323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二、字符的光栅化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49" name="Rectangle 2"/>
          <p:cNvSpPr>
            <a:spLocks noGrp="1" noRot="1"/>
          </p:cNvSpPr>
          <p:nvPr>
            <p:ph type="title"/>
          </p:nvPr>
        </p:nvSpPr>
        <p:spPr>
          <a:xfrm>
            <a:off x="251460" y="1484789"/>
            <a:ext cx="7726363" cy="607695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zh-CN" altLang="zh-CN" sz="2800" dirty="0">
                <a:solidFill>
                  <a:schemeClr val="accent2"/>
                </a:solidFill>
              </a:rPr>
              <a:t>字符字模两种构成方式的比较</a:t>
            </a:r>
            <a:endParaRPr lang="zh-CN" altLang="zh-CN" sz="2800" dirty="0">
              <a:solidFill>
                <a:schemeClr val="accent2"/>
              </a:solidFill>
            </a:endParaRPr>
          </a:p>
        </p:txBody>
      </p:sp>
      <p:sp>
        <p:nvSpPr>
          <p:cNvPr id="181250" name="Rectangle 3"/>
          <p:cNvSpPr>
            <a:spLocks noGrp="1" noRot="1"/>
          </p:cNvSpPr>
          <p:nvPr>
            <p:ph idx="1"/>
          </p:nvPr>
        </p:nvSpPr>
        <p:spPr>
          <a:xfrm>
            <a:off x="467995" y="2204720"/>
            <a:ext cx="7467600" cy="4176395"/>
          </a:xfrm>
        </p:spPr>
        <p:txBody>
          <a:bodyPr vert="horz" wrap="square" lIns="91440" tIns="45720" rIns="91440" bIns="45720" anchor="t" anchorCtr="0">
            <a:spAutoFit/>
          </a:bodyPr>
          <a:p>
            <a:pPr marL="447675" indent="-447675" eaLnBrk="1" hangingPunct="1">
              <a:lnSpc>
                <a:spcPct val="110000"/>
              </a:lnSpc>
            </a:pPr>
            <a:r>
              <a:rPr lang="zh-CN" altLang="en-US" sz="2800" dirty="0"/>
              <a:t>点阵式：</a:t>
            </a:r>
            <a:endParaRPr lang="zh-CN" altLang="zh-CN" sz="2800" dirty="0"/>
          </a:p>
          <a:p>
            <a:pPr marL="1260475" lvl="1" indent="-633095" eaLnBrk="1" hangingPunct="1">
              <a:lnSpc>
                <a:spcPct val="110000"/>
              </a:lnSpc>
            </a:pPr>
            <a:r>
              <a:rPr lang="zh-CN" altLang="zh-CN" sz="2400" dirty="0"/>
              <a:t>易于定义</a:t>
            </a:r>
            <a:r>
              <a:rPr lang="zh-CN" altLang="en-US" sz="2400" dirty="0"/>
              <a:t>、</a:t>
            </a:r>
            <a:r>
              <a:rPr lang="zh-CN" altLang="zh-CN" sz="2400" dirty="0"/>
              <a:t>显示</a:t>
            </a:r>
            <a:endParaRPr lang="zh-CN" altLang="en-US" sz="2400" dirty="0"/>
          </a:p>
          <a:p>
            <a:pPr marL="1260475" lvl="1" indent="-633095" eaLnBrk="1" hangingPunct="1">
              <a:lnSpc>
                <a:spcPct val="110000"/>
              </a:lnSpc>
            </a:pPr>
            <a:r>
              <a:rPr lang="zh-CN" altLang="en-US" sz="2400" dirty="0"/>
              <a:t>变化困难</a:t>
            </a:r>
            <a:endParaRPr lang="zh-CN" altLang="zh-CN" sz="2400" dirty="0"/>
          </a:p>
          <a:p>
            <a:pPr marL="1260475" lvl="1" indent="-633095" eaLnBrk="1" hangingPunct="1">
              <a:lnSpc>
                <a:spcPct val="110000"/>
              </a:lnSpc>
            </a:pPr>
            <a:r>
              <a:rPr lang="zh-CN" altLang="zh-CN" sz="2400" dirty="0"/>
              <a:t>空间需求量大</a:t>
            </a:r>
            <a:endParaRPr lang="zh-CN" altLang="zh-CN" sz="2400" dirty="0">
              <a:latin typeface="Arial Black" panose="020B0A04020102020204" pitchFamily="34" charset="0"/>
            </a:endParaRPr>
          </a:p>
          <a:p>
            <a:pPr marL="447675" indent="-447675" algn="l" eaLnBrk="1" hangingPunct="1">
              <a:lnSpc>
                <a:spcPct val="110000"/>
              </a:lnSpc>
              <a:buClrTx/>
              <a:buSzTx/>
            </a:pPr>
            <a:r>
              <a:rPr lang="zh-CN" altLang="en-US" sz="2800" dirty="0"/>
              <a:t>笔画式</a:t>
            </a:r>
            <a:endParaRPr lang="zh-CN" altLang="en-US" sz="2800" dirty="0"/>
          </a:p>
          <a:p>
            <a:pPr marL="1260475" lvl="1" indent="-633095" eaLnBrk="1" hangingPunct="1">
              <a:lnSpc>
                <a:spcPct val="110000"/>
              </a:lnSpc>
            </a:pPr>
            <a:r>
              <a:rPr lang="zh-CN" altLang="zh-CN" sz="2400" dirty="0">
                <a:latin typeface="Tahoma" panose="020B0604030504040204" pitchFamily="34" charset="0"/>
              </a:rPr>
              <a:t>空间需求量小</a:t>
            </a:r>
            <a:endParaRPr lang="zh-CN" altLang="zh-CN" sz="2400" dirty="0">
              <a:latin typeface="Tahoma" panose="020B0604030504040204" pitchFamily="34" charset="0"/>
            </a:endParaRPr>
          </a:p>
          <a:p>
            <a:pPr marL="1260475" lvl="1" indent="-633095" eaLnBrk="1" hangingPunct="1">
              <a:lnSpc>
                <a:spcPct val="110000"/>
              </a:lnSpc>
            </a:pPr>
            <a:r>
              <a:rPr lang="zh-CN" altLang="zh-CN" sz="2400" dirty="0">
                <a:latin typeface="Tahoma" panose="020B0604030504040204" pitchFamily="34" charset="0"/>
              </a:rPr>
              <a:t>时间开销大</a:t>
            </a:r>
            <a:endParaRPr lang="zh-CN" altLang="zh-CN" sz="2400" dirty="0">
              <a:latin typeface="Tahoma" panose="020B0604030504040204" pitchFamily="34" charset="0"/>
            </a:endParaRPr>
          </a:p>
          <a:p>
            <a:pPr marL="1260475" lvl="1" indent="-633095" eaLnBrk="1" hangingPunct="1">
              <a:lnSpc>
                <a:spcPct val="110000"/>
              </a:lnSpc>
            </a:pPr>
            <a:r>
              <a:rPr lang="zh-CN" altLang="zh-CN" sz="2400" dirty="0">
                <a:latin typeface="Tahoma" panose="020B0604030504040204" pitchFamily="34" charset="0"/>
              </a:rPr>
              <a:t>无级缩放</a:t>
            </a:r>
            <a:endParaRPr lang="zh-CN" altLang="zh-CN" sz="2400" dirty="0">
              <a:latin typeface="Tahoma" panose="020B0604030504040204" pitchFamily="34" charset="0"/>
            </a:endParaRPr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467360" y="548323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二、字符的光栅化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49" name="Rectangle 2"/>
          <p:cNvSpPr>
            <a:spLocks noGrp="1" noRot="1"/>
          </p:cNvSpPr>
          <p:nvPr>
            <p:ph type="title"/>
          </p:nvPr>
        </p:nvSpPr>
        <p:spPr>
          <a:xfrm>
            <a:off x="251460" y="1484789"/>
            <a:ext cx="7726363" cy="607695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zh-CN" altLang="zh-CN" sz="2800" dirty="0">
                <a:solidFill>
                  <a:schemeClr val="accent2"/>
                </a:solidFill>
              </a:rPr>
              <a:t>“</a:t>
            </a:r>
            <a:r>
              <a:rPr lang="zh-CN" altLang="zh-CN" sz="2800" b="1" dirty="0">
                <a:solidFill>
                  <a:schemeClr val="accent2"/>
                </a:solidFill>
              </a:rPr>
              <a:t>走样（aliasing）”</a:t>
            </a:r>
            <a:endParaRPr lang="zh-CN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181250" name="Rectangle 3"/>
          <p:cNvSpPr>
            <a:spLocks noGrp="1" noRot="1"/>
          </p:cNvSpPr>
          <p:nvPr>
            <p:ph idx="1"/>
          </p:nvPr>
        </p:nvSpPr>
        <p:spPr>
          <a:xfrm>
            <a:off x="467995" y="2204720"/>
            <a:ext cx="7467600" cy="1481455"/>
          </a:xfrm>
        </p:spPr>
        <p:txBody>
          <a:bodyPr vert="horz" wrap="square" lIns="91440" tIns="45720" rIns="91440" bIns="45720" anchor="t" anchorCtr="0">
            <a:spAutoFit/>
          </a:bodyPr>
          <a:p>
            <a:pPr marL="447675" indent="-447675" algn="l" eaLnBrk="1" hangingPunct="1">
              <a:lnSpc>
                <a:spcPct val="110000"/>
              </a:lnSpc>
              <a:buClrTx/>
              <a:buSzTx/>
            </a:pPr>
            <a:r>
              <a:rPr lang="zh-CN" altLang="en-US" sz="2000" dirty="0"/>
              <a:t>经光栅化处理后是呈锯齿状的，即使在当今普遍使用的分辨率为的显示设备上，也能注意到屏幕显示的图像中存在这样的瑕疵笔画式</a:t>
            </a:r>
            <a:endParaRPr lang="zh-CN" altLang="en-US" sz="2000" dirty="0"/>
          </a:p>
          <a:p>
            <a:pPr marL="627380" lvl="1" indent="0" eaLnBrk="1" hangingPunct="1">
              <a:lnSpc>
                <a:spcPct val="110000"/>
              </a:lnSpc>
              <a:buNone/>
            </a:pPr>
            <a:endParaRPr lang="zh-CN" altLang="zh-CN" sz="2000" dirty="0">
              <a:latin typeface="Tahoma" panose="020B0604030504040204" pitchFamily="34" charset="0"/>
            </a:endParaRPr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467360" y="548323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三、反走样技术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pic>
        <p:nvPicPr>
          <p:cNvPr id="15362" name="Picture 3" descr="lin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95830" y="3933190"/>
            <a:ext cx="4758690" cy="233426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49" name="Rectangle 2"/>
          <p:cNvSpPr>
            <a:spLocks noGrp="1" noRot="1"/>
          </p:cNvSpPr>
          <p:nvPr>
            <p:ph type="title"/>
          </p:nvPr>
        </p:nvSpPr>
        <p:spPr>
          <a:xfrm>
            <a:off x="251460" y="1484789"/>
            <a:ext cx="7726363" cy="607695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zh-CN" altLang="zh-CN" sz="2800" dirty="0">
                <a:solidFill>
                  <a:schemeClr val="accent2"/>
                </a:solidFill>
              </a:rPr>
              <a:t>“反</a:t>
            </a:r>
            <a:r>
              <a:rPr lang="zh-CN" altLang="zh-CN" sz="2800" b="1" dirty="0">
                <a:solidFill>
                  <a:schemeClr val="accent2"/>
                </a:solidFill>
              </a:rPr>
              <a:t>走样（</a:t>
            </a:r>
            <a:r>
              <a:rPr lang="en-US" altLang="zh-CN" sz="2800" b="1" dirty="0">
                <a:solidFill>
                  <a:schemeClr val="accent2"/>
                </a:solidFill>
              </a:rPr>
              <a:t>anti-</a:t>
            </a:r>
            <a:r>
              <a:rPr lang="zh-CN" altLang="zh-CN" sz="2800" b="1" dirty="0">
                <a:solidFill>
                  <a:schemeClr val="accent2"/>
                </a:solidFill>
              </a:rPr>
              <a:t>aliasing）”</a:t>
            </a:r>
            <a:endParaRPr lang="zh-CN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181250" name="Rectangle 3"/>
          <p:cNvSpPr>
            <a:spLocks noGrp="1" noRot="1"/>
          </p:cNvSpPr>
          <p:nvPr>
            <p:ph idx="1"/>
          </p:nvPr>
        </p:nvSpPr>
        <p:spPr>
          <a:xfrm>
            <a:off x="467995" y="2204720"/>
            <a:ext cx="7467600" cy="3290570"/>
          </a:xfrm>
        </p:spPr>
        <p:txBody>
          <a:bodyPr vert="horz" wrap="square" lIns="91440" tIns="45720" rIns="91440" bIns="45720" anchor="t" anchorCtr="0">
            <a:spAutoFit/>
          </a:bodyPr>
          <a:p>
            <a:pPr marL="447675" indent="-447675" algn="l" eaLnBrk="1" hangingPunct="1">
              <a:lnSpc>
                <a:spcPct val="110000"/>
              </a:lnSpc>
              <a:buClrTx/>
              <a:buSzTx/>
            </a:pPr>
            <a:r>
              <a:rPr lang="zh-CN" altLang="en-US" sz="2000" dirty="0"/>
              <a:t>为了消除该现象所采用的</a:t>
            </a:r>
            <a:r>
              <a:rPr lang="zh-CN" altLang="en-US" sz="2000" dirty="0"/>
              <a:t>技术</a:t>
            </a:r>
            <a:endParaRPr lang="zh-CN" altLang="en-US" sz="2000" dirty="0"/>
          </a:p>
          <a:p>
            <a:pPr marL="904875" lvl="1" indent="-447675" algn="l" eaLnBrk="1" hangingPunct="1">
              <a:lnSpc>
                <a:spcPct val="110000"/>
              </a:lnSpc>
              <a:buClrTx/>
              <a:buSzTx/>
            </a:pPr>
            <a:r>
              <a:rPr lang="zh-CN" altLang="en-US" sz="1665" dirty="0"/>
              <a:t>在数学上，线段是连续的，并且具有无限的细节，而光栅化后的线段只能用有限的像素来表达，因此完全的消除走样问题是不可能。</a:t>
            </a:r>
            <a:endParaRPr lang="zh-CN" altLang="en-US" sz="1665" dirty="0"/>
          </a:p>
          <a:p>
            <a:pPr marL="904875" lvl="1" indent="-447675" algn="l" eaLnBrk="1" hangingPunct="1">
              <a:lnSpc>
                <a:spcPct val="110000"/>
              </a:lnSpc>
              <a:buClrTx/>
              <a:buSzTx/>
            </a:pPr>
            <a:r>
              <a:rPr lang="zh-CN" altLang="en-US" sz="1665" dirty="0"/>
              <a:t>“过取样方法”，通过调整不同像素亮度的方法来减小锯齿现象。通过调整锯齿位置亮度来减少</a:t>
            </a:r>
            <a:r>
              <a:rPr lang="en-US" altLang="zh-CN" sz="1665" dirty="0"/>
              <a:t>“</a:t>
            </a:r>
            <a:r>
              <a:rPr lang="zh-CN" altLang="en-US" sz="1665" dirty="0"/>
              <a:t>现象</a:t>
            </a:r>
            <a:r>
              <a:rPr lang="en-US" altLang="zh-CN" sz="1665" dirty="0"/>
              <a:t>”</a:t>
            </a:r>
            <a:r>
              <a:rPr lang="zh-CN" altLang="en-US" sz="1665" dirty="0"/>
              <a:t>。</a:t>
            </a:r>
            <a:endParaRPr lang="zh-CN" altLang="en-US" sz="1665" dirty="0"/>
          </a:p>
          <a:p>
            <a:pPr marL="904875" lvl="1" indent="-447675" algn="l" eaLnBrk="1" hangingPunct="1">
              <a:lnSpc>
                <a:spcPct val="110000"/>
              </a:lnSpc>
              <a:buClrTx/>
              <a:buSzTx/>
            </a:pPr>
            <a:r>
              <a:rPr lang="zh-CN" altLang="en-US" sz="1665" dirty="0"/>
              <a:t>具体实现</a:t>
            </a:r>
            <a:r>
              <a:rPr lang="zh-CN" altLang="en-US" sz="1665" dirty="0"/>
              <a:t>方法，首先在一个超过实际分辨率的空间中进行Bresenham线段光栅化（如把现实一个像素看成3*3个虚拟像素）</a:t>
            </a:r>
            <a:endParaRPr lang="zh-CN" altLang="en-US" sz="1665" dirty="0"/>
          </a:p>
          <a:p>
            <a:pPr marL="447675" indent="-447675" algn="l" eaLnBrk="1" hangingPunct="1">
              <a:lnSpc>
                <a:spcPct val="110000"/>
              </a:lnSpc>
              <a:buClrTx/>
              <a:buSzTx/>
            </a:pPr>
            <a:r>
              <a:rPr lang="zh-CN" altLang="en-US" sz="2000" dirty="0"/>
              <a:t>很多游戏设置内也被叫做抗锯齿技术</a:t>
            </a:r>
            <a:endParaRPr lang="zh-CN" altLang="en-US" sz="2000" dirty="0"/>
          </a:p>
          <a:p>
            <a:pPr marL="627380" lvl="1" indent="0" eaLnBrk="1" hangingPunct="1">
              <a:lnSpc>
                <a:spcPct val="110000"/>
              </a:lnSpc>
              <a:buNone/>
            </a:pPr>
            <a:endParaRPr lang="zh-CN" altLang="zh-CN" sz="2000" dirty="0">
              <a:latin typeface="Tahoma" panose="020B0604030504040204" pitchFamily="34" charset="0"/>
            </a:endParaRPr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467360" y="548323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三、反走样技术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pic>
        <p:nvPicPr>
          <p:cNvPr id="49" name="图片 49" descr="C:\Users\hasee\AppData\Roaming\Tencent\Users\814471321\QQ\WinTemp\RichOle\RN_2GQ[7$$[09@A9H@1BND2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7268" y="5229225"/>
            <a:ext cx="4952365" cy="128778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49" name="Rectangle 2"/>
          <p:cNvSpPr>
            <a:spLocks noGrp="1" noRot="1"/>
          </p:cNvSpPr>
          <p:nvPr>
            <p:ph type="title"/>
          </p:nvPr>
        </p:nvSpPr>
        <p:spPr>
          <a:xfrm>
            <a:off x="251460" y="1484789"/>
            <a:ext cx="7726363" cy="607695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zh-CN" altLang="zh-CN" sz="2800" dirty="0">
                <a:solidFill>
                  <a:schemeClr val="accent2"/>
                </a:solidFill>
              </a:rPr>
              <a:t>“反</a:t>
            </a:r>
            <a:r>
              <a:rPr lang="zh-CN" altLang="zh-CN" sz="2800" b="1" dirty="0">
                <a:solidFill>
                  <a:schemeClr val="accent2"/>
                </a:solidFill>
              </a:rPr>
              <a:t>走样（</a:t>
            </a:r>
            <a:r>
              <a:rPr lang="en-US" altLang="zh-CN" sz="2800" b="1" dirty="0">
                <a:solidFill>
                  <a:schemeClr val="accent2"/>
                </a:solidFill>
              </a:rPr>
              <a:t>anti-</a:t>
            </a:r>
            <a:r>
              <a:rPr lang="zh-CN" altLang="zh-CN" sz="2800" b="1" dirty="0">
                <a:solidFill>
                  <a:schemeClr val="accent2"/>
                </a:solidFill>
              </a:rPr>
              <a:t>aliasing）”</a:t>
            </a:r>
            <a:endParaRPr lang="zh-CN" altLang="zh-CN" sz="2800" b="1" dirty="0">
              <a:solidFill>
                <a:schemeClr val="accent2"/>
              </a:solidFill>
            </a:endParaRPr>
          </a:p>
        </p:txBody>
      </p:sp>
      <p:sp>
        <p:nvSpPr>
          <p:cNvPr id="181250" name="Rectangle 3"/>
          <p:cNvSpPr>
            <a:spLocks noGrp="1" noRot="1"/>
          </p:cNvSpPr>
          <p:nvPr>
            <p:ph idx="1"/>
          </p:nvPr>
        </p:nvSpPr>
        <p:spPr>
          <a:xfrm>
            <a:off x="467995" y="2204720"/>
            <a:ext cx="7467600" cy="2040255"/>
          </a:xfrm>
        </p:spPr>
        <p:txBody>
          <a:bodyPr vert="horz" wrap="square" lIns="91440" tIns="45720" rIns="91440" bIns="45720" anchor="t" anchorCtr="0">
            <a:spAutoFit/>
          </a:bodyPr>
          <a:p>
            <a:pPr marL="447675" indent="-447675" algn="l" eaLnBrk="1" hangingPunct="1">
              <a:lnSpc>
                <a:spcPct val="110000"/>
              </a:lnSpc>
              <a:buClrTx/>
              <a:buSzTx/>
            </a:pPr>
            <a:r>
              <a:rPr lang="zh-CN" altLang="en-US" sz="2000" dirty="0"/>
              <a:t>spatial-domain aliasing</a:t>
            </a:r>
            <a:r>
              <a:rPr lang="en-US" altLang="zh-CN" sz="2000" dirty="0"/>
              <a:t> </a:t>
            </a:r>
            <a:r>
              <a:rPr lang="zh-CN" altLang="en-US" sz="2000" dirty="0"/>
              <a:t>与</a:t>
            </a:r>
            <a:r>
              <a:rPr lang="en-US" altLang="zh-CN" sz="2000" dirty="0"/>
              <a:t> time-domain aliasing</a:t>
            </a:r>
            <a:endParaRPr lang="en-US" altLang="zh-CN" sz="2000" dirty="0"/>
          </a:p>
          <a:p>
            <a:pPr marL="904875" lvl="1" indent="-447675" algn="l" eaLnBrk="1" hangingPunct="1">
              <a:lnSpc>
                <a:spcPct val="110000"/>
              </a:lnSpc>
              <a:buClrTx/>
              <a:buSzTx/>
            </a:pPr>
            <a:r>
              <a:rPr sz="1665" dirty="0"/>
              <a:t>一个移动的小对象，在投影平面上的像由一定区域的栅格像素构成。</a:t>
            </a:r>
            <a:endParaRPr sz="1665" dirty="0"/>
          </a:p>
          <a:p>
            <a:pPr marL="904875" lvl="1" indent="-447675" algn="l" eaLnBrk="1" hangingPunct="1">
              <a:lnSpc>
                <a:spcPct val="110000"/>
              </a:lnSpc>
              <a:buClrTx/>
              <a:buSzTx/>
            </a:pPr>
            <a:r>
              <a:rPr sz="1665" dirty="0"/>
              <a:t>物体移动造成的像素改变是整体性的，特别当对象非常小的时候，边界像素的切换会造成该对象在屏幕上闪烁现象</a:t>
            </a:r>
            <a:r>
              <a:rPr lang="zh-CN" altLang="en-US" sz="1665" dirty="0"/>
              <a:t>。</a:t>
            </a:r>
            <a:endParaRPr lang="zh-CN" altLang="en-US" sz="1665" dirty="0"/>
          </a:p>
          <a:p>
            <a:pPr marL="904875" lvl="1" indent="-447675" algn="l" eaLnBrk="1" hangingPunct="1">
              <a:lnSpc>
                <a:spcPct val="110000"/>
              </a:lnSpc>
              <a:buClrTx/>
              <a:buSzTx/>
            </a:pPr>
            <a:endParaRPr lang="zh-CN" altLang="en-US" sz="1665" dirty="0"/>
          </a:p>
          <a:p>
            <a:pPr marL="627380" lvl="1" indent="0" eaLnBrk="1" hangingPunct="1">
              <a:lnSpc>
                <a:spcPct val="110000"/>
              </a:lnSpc>
              <a:buNone/>
            </a:pPr>
            <a:endParaRPr lang="zh-CN" altLang="zh-CN" sz="2000" dirty="0">
              <a:latin typeface="Tahoma" panose="020B0604030504040204" pitchFamily="34" charset="0"/>
            </a:endParaRPr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467360" y="548323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三、反走样技术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pic>
        <p:nvPicPr>
          <p:cNvPr id="51" name="图片 51" descr="C:\Users\hasee\AppData\Roaming\Tencent\Users\814471321\QQ\WinTemp\RichOle\1`6[D]M~ZKGXBCXWVBXHL~C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60065" y="3861435"/>
            <a:ext cx="3420745" cy="220599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1249" name="Rectangle 2"/>
          <p:cNvSpPr>
            <a:spLocks noGrp="1" noRot="1"/>
          </p:cNvSpPr>
          <p:nvPr>
            <p:ph type="title"/>
          </p:nvPr>
        </p:nvSpPr>
        <p:spPr>
          <a:xfrm>
            <a:off x="251460" y="1484789"/>
            <a:ext cx="7726363" cy="607695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altLang="zh-CN" sz="2800" dirty="0">
                <a:solidFill>
                  <a:srgbClr val="0070C0"/>
                </a:solidFill>
              </a:rPr>
              <a:t>多边形的光栅化</a:t>
            </a:r>
            <a:endParaRPr altLang="zh-CN" sz="2800" dirty="0">
              <a:solidFill>
                <a:srgbClr val="0070C0"/>
              </a:solidFill>
            </a:endParaRPr>
          </a:p>
        </p:txBody>
      </p:sp>
      <p:sp>
        <p:nvSpPr>
          <p:cNvPr id="181250" name="Rectangle 3"/>
          <p:cNvSpPr>
            <a:spLocks noGrp="1" noRot="1"/>
          </p:cNvSpPr>
          <p:nvPr>
            <p:ph idx="1"/>
          </p:nvPr>
        </p:nvSpPr>
        <p:spPr>
          <a:xfrm>
            <a:off x="467995" y="2204720"/>
            <a:ext cx="7467600" cy="1440180"/>
          </a:xfrm>
        </p:spPr>
        <p:txBody>
          <a:bodyPr vert="horz" wrap="square" lIns="91440" tIns="45720" rIns="91440" bIns="45720" anchor="t" anchorCtr="0">
            <a:spAutoFit/>
          </a:bodyPr>
          <a:p>
            <a:pPr marL="447675" indent="-447675" algn="l" eaLnBrk="1" hangingPunct="1">
              <a:lnSpc>
                <a:spcPct val="110000"/>
              </a:lnSpc>
              <a:buClrTx/>
              <a:buSzTx/>
            </a:pPr>
            <a:r>
              <a:rPr lang="zh-CN" altLang="en-US" sz="2000" dirty="0"/>
              <a:t>投影映射之后，多边形内部像素的寻找过程</a:t>
            </a:r>
            <a:endParaRPr lang="zh-CN" altLang="en-US" sz="2000" dirty="0"/>
          </a:p>
          <a:p>
            <a:pPr marL="904875" lvl="1" indent="-447675" algn="l" eaLnBrk="1" hangingPunct="1">
              <a:lnSpc>
                <a:spcPct val="110000"/>
              </a:lnSpc>
              <a:buClrTx/>
              <a:buSzTx/>
            </a:pPr>
            <a:r>
              <a:rPr lang="zh-CN" altLang="en-US" sz="1665" dirty="0"/>
              <a:t>内外测试</a:t>
            </a:r>
            <a:r>
              <a:rPr lang="zh-CN" altLang="en-US" sz="1665" dirty="0"/>
              <a:t>方法</a:t>
            </a:r>
            <a:endParaRPr lang="zh-CN" altLang="en-US" sz="1665" dirty="0"/>
          </a:p>
          <a:p>
            <a:pPr marL="904875" lvl="1" indent="-447675" algn="l" eaLnBrk="1" hangingPunct="1">
              <a:lnSpc>
                <a:spcPct val="110000"/>
              </a:lnSpc>
              <a:buClrTx/>
              <a:buSzTx/>
            </a:pPr>
            <a:r>
              <a:rPr lang="zh-CN" altLang="en-US" sz="1665" dirty="0"/>
              <a:t>扫描线多边形填充</a:t>
            </a:r>
            <a:r>
              <a:rPr lang="zh-CN" altLang="en-US" sz="1665" dirty="0"/>
              <a:t>算法</a:t>
            </a:r>
            <a:endParaRPr lang="zh-CN" altLang="en-US" sz="1665" dirty="0"/>
          </a:p>
          <a:p>
            <a:pPr marL="627380" lvl="1" indent="0" eaLnBrk="1" hangingPunct="1">
              <a:lnSpc>
                <a:spcPct val="110000"/>
              </a:lnSpc>
              <a:buNone/>
            </a:pPr>
            <a:endParaRPr lang="zh-CN" altLang="zh-CN" sz="2000" dirty="0">
              <a:latin typeface="Tahoma" panose="020B0604030504040204" pitchFamily="34" charset="0"/>
            </a:endParaRPr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467360" y="548323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grpSp>
        <p:nvGrpSpPr>
          <p:cNvPr id="166914" name="Group 3"/>
          <p:cNvGrpSpPr/>
          <p:nvPr/>
        </p:nvGrpSpPr>
        <p:grpSpPr>
          <a:xfrm>
            <a:off x="1446530" y="3804920"/>
            <a:ext cx="2233930" cy="2088515"/>
            <a:chOff x="1200" y="1152"/>
            <a:chExt cx="2429" cy="2179"/>
          </a:xfrm>
        </p:grpSpPr>
        <p:sp>
          <p:nvSpPr>
            <p:cNvPr id="166915" name="Oval 4"/>
            <p:cNvSpPr/>
            <p:nvPr/>
          </p:nvSpPr>
          <p:spPr>
            <a:xfrm>
              <a:off x="1805" y="2707"/>
              <a:ext cx="307" cy="307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16" name="Oval 5"/>
            <p:cNvSpPr/>
            <p:nvPr/>
          </p:nvSpPr>
          <p:spPr>
            <a:xfrm>
              <a:off x="1507" y="3014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17" name="Oval 6"/>
            <p:cNvSpPr/>
            <p:nvPr/>
          </p:nvSpPr>
          <p:spPr>
            <a:xfrm>
              <a:off x="2093" y="2112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18" name="Oval 7"/>
            <p:cNvSpPr/>
            <p:nvPr/>
          </p:nvSpPr>
          <p:spPr>
            <a:xfrm>
              <a:off x="1200" y="2707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19" name="Oval 8"/>
            <p:cNvSpPr/>
            <p:nvPr/>
          </p:nvSpPr>
          <p:spPr>
            <a:xfrm>
              <a:off x="1507" y="2112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20" name="Oval 9"/>
            <p:cNvSpPr/>
            <p:nvPr/>
          </p:nvSpPr>
          <p:spPr>
            <a:xfrm>
              <a:off x="1814" y="2112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21" name="Oval 10"/>
            <p:cNvSpPr/>
            <p:nvPr/>
          </p:nvSpPr>
          <p:spPr>
            <a:xfrm>
              <a:off x="1200" y="2400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22" name="Oval 11"/>
            <p:cNvSpPr/>
            <p:nvPr/>
          </p:nvSpPr>
          <p:spPr>
            <a:xfrm>
              <a:off x="1814" y="3014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23" name="Oval 12"/>
            <p:cNvSpPr/>
            <p:nvPr/>
          </p:nvSpPr>
          <p:spPr>
            <a:xfrm>
              <a:off x="1200" y="3014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24" name="Oval 13"/>
            <p:cNvSpPr/>
            <p:nvPr/>
          </p:nvSpPr>
          <p:spPr>
            <a:xfrm>
              <a:off x="1200" y="2112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25" name="Oval 14"/>
            <p:cNvSpPr/>
            <p:nvPr/>
          </p:nvSpPr>
          <p:spPr>
            <a:xfrm>
              <a:off x="2112" y="3024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26" name="Oval 15"/>
            <p:cNvSpPr/>
            <p:nvPr/>
          </p:nvSpPr>
          <p:spPr>
            <a:xfrm>
              <a:off x="2419" y="3024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27" name="Oval 16"/>
            <p:cNvSpPr/>
            <p:nvPr/>
          </p:nvSpPr>
          <p:spPr>
            <a:xfrm>
              <a:off x="2429" y="2717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28" name="Oval 17"/>
            <p:cNvSpPr/>
            <p:nvPr/>
          </p:nvSpPr>
          <p:spPr>
            <a:xfrm>
              <a:off x="2429" y="2410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29" name="Oval 18"/>
            <p:cNvSpPr/>
            <p:nvPr/>
          </p:nvSpPr>
          <p:spPr>
            <a:xfrm>
              <a:off x="3322" y="2093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30" name="Oval 19"/>
            <p:cNvSpPr/>
            <p:nvPr/>
          </p:nvSpPr>
          <p:spPr>
            <a:xfrm>
              <a:off x="2736" y="2112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31" name="Oval 20"/>
            <p:cNvSpPr/>
            <p:nvPr/>
          </p:nvSpPr>
          <p:spPr>
            <a:xfrm>
              <a:off x="3043" y="2112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32" name="Oval 21"/>
            <p:cNvSpPr/>
            <p:nvPr/>
          </p:nvSpPr>
          <p:spPr>
            <a:xfrm>
              <a:off x="2717" y="2400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33" name="Oval 22"/>
            <p:cNvSpPr/>
            <p:nvPr/>
          </p:nvSpPr>
          <p:spPr>
            <a:xfrm>
              <a:off x="3312" y="1478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34" name="Oval 23"/>
            <p:cNvSpPr/>
            <p:nvPr/>
          </p:nvSpPr>
          <p:spPr>
            <a:xfrm>
              <a:off x="3312" y="1171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35" name="Oval 24"/>
            <p:cNvSpPr/>
            <p:nvPr/>
          </p:nvSpPr>
          <p:spPr>
            <a:xfrm>
              <a:off x="3312" y="1785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36" name="Oval 25"/>
            <p:cNvSpPr/>
            <p:nvPr/>
          </p:nvSpPr>
          <p:spPr>
            <a:xfrm>
              <a:off x="3005" y="1152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37" name="Oval 26"/>
            <p:cNvSpPr/>
            <p:nvPr/>
          </p:nvSpPr>
          <p:spPr>
            <a:xfrm>
              <a:off x="2093" y="1498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38" name="Oval 27"/>
            <p:cNvSpPr/>
            <p:nvPr/>
          </p:nvSpPr>
          <p:spPr>
            <a:xfrm>
              <a:off x="2093" y="1191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39" name="Oval 28"/>
            <p:cNvSpPr/>
            <p:nvPr/>
          </p:nvSpPr>
          <p:spPr>
            <a:xfrm>
              <a:off x="2093" y="1805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40" name="Oval 29"/>
            <p:cNvSpPr/>
            <p:nvPr/>
          </p:nvSpPr>
          <p:spPr>
            <a:xfrm>
              <a:off x="2381" y="1181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6941" name="Oval 30"/>
            <p:cNvSpPr/>
            <p:nvPr/>
          </p:nvSpPr>
          <p:spPr>
            <a:xfrm>
              <a:off x="2688" y="1181"/>
              <a:ext cx="307" cy="30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66942" name="Oval 31"/>
          <p:cNvSpPr/>
          <p:nvPr/>
        </p:nvSpPr>
        <p:spPr>
          <a:xfrm>
            <a:off x="5681980" y="6181090"/>
            <a:ext cx="282575" cy="29464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43" name="Oval 32"/>
          <p:cNvSpPr/>
          <p:nvPr/>
        </p:nvSpPr>
        <p:spPr>
          <a:xfrm>
            <a:off x="6426835" y="5038090"/>
            <a:ext cx="282575" cy="29464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44" name="Oval 33"/>
          <p:cNvSpPr/>
          <p:nvPr/>
        </p:nvSpPr>
        <p:spPr>
          <a:xfrm>
            <a:off x="5291455" y="5792470"/>
            <a:ext cx="282575" cy="29400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45" name="Oval 34"/>
          <p:cNvSpPr/>
          <p:nvPr/>
        </p:nvSpPr>
        <p:spPr>
          <a:xfrm>
            <a:off x="5681980" y="5038090"/>
            <a:ext cx="282575" cy="29464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46" name="Oval 35"/>
          <p:cNvSpPr/>
          <p:nvPr/>
        </p:nvSpPr>
        <p:spPr>
          <a:xfrm>
            <a:off x="6072505" y="5038090"/>
            <a:ext cx="282575" cy="29464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47" name="Oval 36"/>
          <p:cNvSpPr/>
          <p:nvPr/>
        </p:nvSpPr>
        <p:spPr>
          <a:xfrm>
            <a:off x="5291455" y="5403215"/>
            <a:ext cx="282575" cy="29464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48" name="Oval 37"/>
          <p:cNvSpPr/>
          <p:nvPr/>
        </p:nvSpPr>
        <p:spPr>
          <a:xfrm>
            <a:off x="6072505" y="6181090"/>
            <a:ext cx="282575" cy="29464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49" name="Oval 38"/>
          <p:cNvSpPr/>
          <p:nvPr/>
        </p:nvSpPr>
        <p:spPr>
          <a:xfrm>
            <a:off x="5291455" y="6181090"/>
            <a:ext cx="282575" cy="29464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50" name="Oval 39"/>
          <p:cNvSpPr/>
          <p:nvPr/>
        </p:nvSpPr>
        <p:spPr>
          <a:xfrm>
            <a:off x="5291455" y="5038090"/>
            <a:ext cx="282575" cy="29464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51" name="Oval 40"/>
          <p:cNvSpPr/>
          <p:nvPr/>
        </p:nvSpPr>
        <p:spPr>
          <a:xfrm>
            <a:off x="6452235" y="6193790"/>
            <a:ext cx="282575" cy="29464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52" name="Oval 41"/>
          <p:cNvSpPr/>
          <p:nvPr/>
        </p:nvSpPr>
        <p:spPr>
          <a:xfrm>
            <a:off x="6842760" y="6193790"/>
            <a:ext cx="282575" cy="29464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53" name="Oval 42"/>
          <p:cNvSpPr/>
          <p:nvPr/>
        </p:nvSpPr>
        <p:spPr>
          <a:xfrm>
            <a:off x="6855460" y="5805170"/>
            <a:ext cx="282575" cy="29400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54" name="Oval 43"/>
          <p:cNvSpPr/>
          <p:nvPr/>
        </p:nvSpPr>
        <p:spPr>
          <a:xfrm>
            <a:off x="6855460" y="5415915"/>
            <a:ext cx="282575" cy="29464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55" name="Oval 44"/>
          <p:cNvSpPr/>
          <p:nvPr/>
        </p:nvSpPr>
        <p:spPr>
          <a:xfrm>
            <a:off x="7990205" y="5014595"/>
            <a:ext cx="282575" cy="29400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56" name="Oval 45"/>
          <p:cNvSpPr/>
          <p:nvPr/>
        </p:nvSpPr>
        <p:spPr>
          <a:xfrm>
            <a:off x="7245985" y="5038090"/>
            <a:ext cx="282575" cy="29464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57" name="Oval 46"/>
          <p:cNvSpPr/>
          <p:nvPr/>
        </p:nvSpPr>
        <p:spPr>
          <a:xfrm>
            <a:off x="7636510" y="5038090"/>
            <a:ext cx="281305" cy="29464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58" name="Oval 47"/>
          <p:cNvSpPr/>
          <p:nvPr/>
        </p:nvSpPr>
        <p:spPr>
          <a:xfrm>
            <a:off x="7220585" y="5403215"/>
            <a:ext cx="282575" cy="29464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59" name="Oval 48"/>
          <p:cNvSpPr/>
          <p:nvPr/>
        </p:nvSpPr>
        <p:spPr>
          <a:xfrm>
            <a:off x="7977505" y="4234815"/>
            <a:ext cx="282575" cy="29464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60" name="Oval 49"/>
          <p:cNvSpPr/>
          <p:nvPr/>
        </p:nvSpPr>
        <p:spPr>
          <a:xfrm>
            <a:off x="7977505" y="3846195"/>
            <a:ext cx="282575" cy="29400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61" name="Oval 50"/>
          <p:cNvSpPr/>
          <p:nvPr/>
        </p:nvSpPr>
        <p:spPr>
          <a:xfrm>
            <a:off x="7977505" y="4624070"/>
            <a:ext cx="282575" cy="29400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62" name="Oval 51"/>
          <p:cNvSpPr/>
          <p:nvPr/>
        </p:nvSpPr>
        <p:spPr>
          <a:xfrm>
            <a:off x="7586980" y="3822065"/>
            <a:ext cx="282575" cy="29464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63" name="Oval 52"/>
          <p:cNvSpPr/>
          <p:nvPr/>
        </p:nvSpPr>
        <p:spPr>
          <a:xfrm>
            <a:off x="6426835" y="4260215"/>
            <a:ext cx="282575" cy="29464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64" name="Oval 53"/>
          <p:cNvSpPr/>
          <p:nvPr/>
        </p:nvSpPr>
        <p:spPr>
          <a:xfrm>
            <a:off x="6426835" y="3871595"/>
            <a:ext cx="282575" cy="29400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65" name="Oval 54"/>
          <p:cNvSpPr/>
          <p:nvPr/>
        </p:nvSpPr>
        <p:spPr>
          <a:xfrm>
            <a:off x="6426835" y="4649470"/>
            <a:ext cx="282575" cy="29400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66" name="Oval 55"/>
          <p:cNvSpPr/>
          <p:nvPr/>
        </p:nvSpPr>
        <p:spPr>
          <a:xfrm>
            <a:off x="6793230" y="3858895"/>
            <a:ext cx="282575" cy="29400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67" name="Oval 56"/>
          <p:cNvSpPr/>
          <p:nvPr/>
        </p:nvSpPr>
        <p:spPr>
          <a:xfrm>
            <a:off x="7183755" y="3858895"/>
            <a:ext cx="282575" cy="29400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68" name="Oval 57"/>
          <p:cNvSpPr/>
          <p:nvPr/>
        </p:nvSpPr>
        <p:spPr>
          <a:xfrm>
            <a:off x="6466205" y="5414645"/>
            <a:ext cx="282575" cy="294005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69" name="Oval 58"/>
          <p:cNvSpPr/>
          <p:nvPr/>
        </p:nvSpPr>
        <p:spPr>
          <a:xfrm>
            <a:off x="5645785" y="5414645"/>
            <a:ext cx="282575" cy="294005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70" name="Oval 59"/>
          <p:cNvSpPr/>
          <p:nvPr/>
        </p:nvSpPr>
        <p:spPr>
          <a:xfrm>
            <a:off x="6036310" y="5414645"/>
            <a:ext cx="282575" cy="294005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71" name="Oval 60"/>
          <p:cNvSpPr/>
          <p:nvPr/>
        </p:nvSpPr>
        <p:spPr>
          <a:xfrm>
            <a:off x="6458585" y="5803265"/>
            <a:ext cx="282575" cy="29464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72" name="Oval 61"/>
          <p:cNvSpPr/>
          <p:nvPr/>
        </p:nvSpPr>
        <p:spPr>
          <a:xfrm>
            <a:off x="5637530" y="5803265"/>
            <a:ext cx="282575" cy="29464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73" name="Oval 62"/>
          <p:cNvSpPr/>
          <p:nvPr/>
        </p:nvSpPr>
        <p:spPr>
          <a:xfrm>
            <a:off x="6028055" y="5803265"/>
            <a:ext cx="282575" cy="29464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74" name="Oval 63"/>
          <p:cNvSpPr/>
          <p:nvPr/>
        </p:nvSpPr>
        <p:spPr>
          <a:xfrm>
            <a:off x="7609205" y="4263390"/>
            <a:ext cx="282575" cy="29464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75" name="Oval 64"/>
          <p:cNvSpPr/>
          <p:nvPr/>
        </p:nvSpPr>
        <p:spPr>
          <a:xfrm>
            <a:off x="6837680" y="4263390"/>
            <a:ext cx="282575" cy="29464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76" name="Oval 65"/>
          <p:cNvSpPr/>
          <p:nvPr/>
        </p:nvSpPr>
        <p:spPr>
          <a:xfrm>
            <a:off x="7228205" y="4263390"/>
            <a:ext cx="282575" cy="29464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77" name="Oval 66"/>
          <p:cNvSpPr/>
          <p:nvPr/>
        </p:nvSpPr>
        <p:spPr>
          <a:xfrm>
            <a:off x="7601585" y="4652645"/>
            <a:ext cx="282575" cy="294005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78" name="Oval 67"/>
          <p:cNvSpPr/>
          <p:nvPr/>
        </p:nvSpPr>
        <p:spPr>
          <a:xfrm>
            <a:off x="6830060" y="4652645"/>
            <a:ext cx="282575" cy="294005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79" name="Oval 68"/>
          <p:cNvSpPr/>
          <p:nvPr/>
        </p:nvSpPr>
        <p:spPr>
          <a:xfrm>
            <a:off x="7220585" y="4652645"/>
            <a:ext cx="282575" cy="294005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166980" name="Oval 69"/>
          <p:cNvSpPr/>
          <p:nvPr/>
        </p:nvSpPr>
        <p:spPr>
          <a:xfrm>
            <a:off x="6847205" y="5033645"/>
            <a:ext cx="282575" cy="294005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grpSp>
        <p:nvGrpSpPr>
          <p:cNvPr id="162819" name="Group 23"/>
          <p:cNvGrpSpPr/>
          <p:nvPr/>
        </p:nvGrpSpPr>
        <p:grpSpPr>
          <a:xfrm>
            <a:off x="7026910" y="1194435"/>
            <a:ext cx="844550" cy="869950"/>
            <a:chOff x="2976" y="1056"/>
            <a:chExt cx="1008" cy="1152"/>
          </a:xfrm>
        </p:grpSpPr>
        <p:sp>
          <p:nvSpPr>
            <p:cNvPr id="162820" name="Oval 9"/>
            <p:cNvSpPr/>
            <p:nvPr/>
          </p:nvSpPr>
          <p:spPr>
            <a:xfrm>
              <a:off x="3312" y="1440"/>
              <a:ext cx="336" cy="384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2821" name="Oval 10"/>
            <p:cNvSpPr/>
            <p:nvPr/>
          </p:nvSpPr>
          <p:spPr>
            <a:xfrm>
              <a:off x="3312" y="1824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2822" name="Oval 11"/>
            <p:cNvSpPr/>
            <p:nvPr/>
          </p:nvSpPr>
          <p:spPr>
            <a:xfrm>
              <a:off x="3648" y="1440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2823" name="Oval 12"/>
            <p:cNvSpPr/>
            <p:nvPr/>
          </p:nvSpPr>
          <p:spPr>
            <a:xfrm>
              <a:off x="2976" y="1440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2824" name="Oval 13"/>
            <p:cNvSpPr/>
            <p:nvPr/>
          </p:nvSpPr>
          <p:spPr>
            <a:xfrm>
              <a:off x="3312" y="1056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62825" name="Group 24"/>
          <p:cNvGrpSpPr/>
          <p:nvPr/>
        </p:nvGrpSpPr>
        <p:grpSpPr>
          <a:xfrm>
            <a:off x="6978650" y="2214245"/>
            <a:ext cx="956310" cy="918845"/>
            <a:chOff x="2976" y="2640"/>
            <a:chExt cx="1008" cy="1152"/>
          </a:xfrm>
        </p:grpSpPr>
        <p:sp>
          <p:nvSpPr>
            <p:cNvPr id="162826" name="Oval 14"/>
            <p:cNvSpPr/>
            <p:nvPr/>
          </p:nvSpPr>
          <p:spPr>
            <a:xfrm>
              <a:off x="3312" y="3024"/>
              <a:ext cx="336" cy="384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2827" name="Oval 15"/>
            <p:cNvSpPr/>
            <p:nvPr/>
          </p:nvSpPr>
          <p:spPr>
            <a:xfrm>
              <a:off x="3312" y="3408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2828" name="Oval 16"/>
            <p:cNvSpPr/>
            <p:nvPr/>
          </p:nvSpPr>
          <p:spPr>
            <a:xfrm>
              <a:off x="3648" y="3024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2829" name="Oval 17"/>
            <p:cNvSpPr/>
            <p:nvPr/>
          </p:nvSpPr>
          <p:spPr>
            <a:xfrm>
              <a:off x="2976" y="3024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2830" name="Oval 18"/>
            <p:cNvSpPr/>
            <p:nvPr/>
          </p:nvSpPr>
          <p:spPr>
            <a:xfrm>
              <a:off x="3312" y="2640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2831" name="Oval 19"/>
            <p:cNvSpPr/>
            <p:nvPr/>
          </p:nvSpPr>
          <p:spPr>
            <a:xfrm>
              <a:off x="3648" y="2640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2832" name="Oval 20"/>
            <p:cNvSpPr/>
            <p:nvPr/>
          </p:nvSpPr>
          <p:spPr>
            <a:xfrm>
              <a:off x="2976" y="2640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2833" name="Oval 21"/>
            <p:cNvSpPr/>
            <p:nvPr/>
          </p:nvSpPr>
          <p:spPr>
            <a:xfrm>
              <a:off x="3648" y="3408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62834" name="Oval 22"/>
            <p:cNvSpPr/>
            <p:nvPr/>
          </p:nvSpPr>
          <p:spPr>
            <a:xfrm>
              <a:off x="2976" y="3408"/>
              <a:ext cx="336" cy="38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2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Rectangle 3"/>
          <p:cNvSpPr>
            <a:spLocks noGrp="1" noRot="1"/>
          </p:cNvSpPr>
          <p:nvPr>
            <p:ph idx="1"/>
          </p:nvPr>
        </p:nvSpPr>
        <p:spPr>
          <a:xfrm>
            <a:off x="1168400" y="2101850"/>
            <a:ext cx="7442200" cy="2569210"/>
          </a:xfrm>
        </p:spPr>
        <p:txBody>
          <a:bodyPr vert="horz" wrap="square" lIns="91440" tIns="45720" rIns="91440" bIns="45720" anchor="t" anchorCtr="0">
            <a:spAutoFit/>
          </a:bodyPr>
          <a:p>
            <a:pPr eaLnBrk="1" hangingPunct="1"/>
            <a:r>
              <a:rPr lang="zh-CN" altLang="en-US" sz="2800" dirty="0"/>
              <a:t>目标: 确认对象的内部区域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方法</a:t>
            </a:r>
            <a:endParaRPr lang="zh-CN" altLang="en-US" sz="2800" dirty="0"/>
          </a:p>
          <a:p>
            <a:pPr marL="1141730" lvl="1" indent="-684530" eaLnBrk="1" hangingPunct="1"/>
            <a:r>
              <a:rPr lang="zh-CN" altLang="en-US" sz="2400" dirty="0"/>
              <a:t>奇偶规则</a:t>
            </a:r>
            <a:endParaRPr lang="zh-CN" altLang="en-US" sz="2400" dirty="0"/>
          </a:p>
          <a:p>
            <a:pPr marL="1141730" lvl="1" indent="-684530" eaLnBrk="1" hangingPunct="1"/>
            <a:r>
              <a:rPr lang="zh-CN" altLang="en-US" sz="2400" dirty="0"/>
              <a:t>非零环绕数规则</a:t>
            </a:r>
            <a:endParaRPr lang="zh-CN" altLang="zh-CN" sz="2400" dirty="0"/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323850" y="1124903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7457" name="Rectangle 2"/>
          <p:cNvSpPr>
            <a:spLocks noGrp="1" noRot="1"/>
          </p:cNvSpPr>
          <p:nvPr>
            <p:ph type="title"/>
          </p:nvPr>
        </p:nvSpPr>
        <p:spPr>
          <a:xfrm>
            <a:off x="611188" y="1556385"/>
            <a:ext cx="3708400" cy="607695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奇偶规则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47458" name="Rectangle 3"/>
          <p:cNvSpPr>
            <a:spLocks noGrp="1" noRot="1"/>
          </p:cNvSpPr>
          <p:nvPr>
            <p:ph idx="1"/>
          </p:nvPr>
        </p:nvSpPr>
        <p:spPr>
          <a:xfrm>
            <a:off x="611505" y="2493010"/>
            <a:ext cx="7200900" cy="2254250"/>
          </a:xfrm>
        </p:spPr>
        <p:txBody>
          <a:bodyPr vert="horz" wrap="square" lIns="91440" tIns="45720" rIns="91440" bIns="45720" anchor="t" anchorCtr="0">
            <a:spAutoFit/>
          </a:bodyPr>
          <a:p>
            <a:pPr eaLnBrk="1" hangingPunct="1"/>
            <a:r>
              <a:rPr lang="zh-CN" altLang="en-US" sz="2400" dirty="0"/>
              <a:t>从任意位置</a:t>
            </a:r>
            <a:r>
              <a:rPr lang="en-US" altLang="zh-CN" sz="2400" dirty="0"/>
              <a:t>P</a:t>
            </a:r>
            <a:r>
              <a:rPr lang="zh-CN" altLang="en-US" sz="2400" dirty="0"/>
              <a:t>作不经过顶点的射线</a:t>
            </a:r>
            <a:endParaRPr lang="zh-CN" altLang="zh-CN" sz="2400" dirty="0"/>
          </a:p>
          <a:p>
            <a:pPr eaLnBrk="1" hangingPunct="1"/>
            <a:r>
              <a:rPr lang="zh-CN" altLang="en-US" sz="2400" dirty="0"/>
              <a:t>计算射线穿过的多边形边的数目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奇数为内部点，否则为外部点</a:t>
            </a:r>
            <a:endParaRPr lang="zh-CN" altLang="zh-CN" sz="2400" dirty="0"/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467360" y="548323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307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909638"/>
            <a:ext cx="8540750" cy="75565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8195" name="Rectangle 3"/>
          <p:cNvSpPr>
            <a:spLocks noGrp="1" noRot="1"/>
          </p:cNvSpPr>
          <p:nvPr>
            <p:ph idx="4294967295"/>
            <p:custDataLst>
              <p:tags r:id="rId2"/>
            </p:custDataLst>
          </p:nvPr>
        </p:nvSpPr>
        <p:spPr>
          <a:xfrm>
            <a:off x="323850" y="1989138"/>
            <a:ext cx="8458200" cy="2982595"/>
          </a:xfrm>
          <a:noFill/>
          <a:ln w="9525"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algn="l" defTabSz="914400">
              <a:lnSpc>
                <a:spcPct val="140000"/>
              </a:lnSpc>
              <a:buChar char="l"/>
            </a:pPr>
            <a:r>
              <a:rPr lang="zh-CN" altLang="en-US" spc="0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DDA算法</a:t>
            </a:r>
            <a:endParaRPr lang="zh-CN" altLang="en-US" spc="0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当斜率</a:t>
            </a: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m</a:t>
            </a: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在（</a:t>
            </a: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0</a:t>
            </a: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，</a:t>
            </a: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1</a:t>
            </a: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）范围</a:t>
            </a: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时，该线段在x方向的变化大于y方向的变化，因此选择x方向递增的取样</a:t>
            </a:r>
            <a:endParaRPr lang="zh-CN" altLang="en-US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x+1 --&gt; x</a:t>
            </a:r>
            <a:endParaRPr lang="en-US" altLang="zh-CN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y+m --&gt; y ,</a:t>
            </a: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取整</a:t>
            </a: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 </a:t>
            </a:r>
            <a:endParaRPr lang="en-US" altLang="zh-CN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pic>
        <p:nvPicPr>
          <p:cNvPr id="55" name="图片 55" descr="C:\Users\hasee\AppData\Roaming\Tencent\Users\814471321\QQ\WinTemp\RichOle\P%KV[GET4E}%XD_0VRB@59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211955" y="4221480"/>
            <a:ext cx="4278630" cy="217805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4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5" name="Rectangle 2"/>
          <p:cNvSpPr>
            <a:spLocks noGrp="1" noRot="1"/>
          </p:cNvSpPr>
          <p:nvPr>
            <p:ph type="title"/>
          </p:nvPr>
        </p:nvSpPr>
        <p:spPr>
          <a:xfrm>
            <a:off x="395605" y="1412875"/>
            <a:ext cx="4064000" cy="607695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奇偶规则举例</a:t>
            </a:r>
            <a:endParaRPr lang="zh-CN" altLang="zh-CN" sz="2800" dirty="0"/>
          </a:p>
        </p:txBody>
      </p:sp>
      <p:sp>
        <p:nvSpPr>
          <p:cNvPr id="149506" name="Rectangle 12"/>
          <p:cNvSpPr>
            <a:spLocks noGrp="1" noRot="1"/>
          </p:cNvSpPr>
          <p:nvPr>
            <p:ph idx="1"/>
          </p:nvPr>
        </p:nvSpPr>
        <p:spPr>
          <a:xfrm>
            <a:off x="899478" y="1908810"/>
            <a:ext cx="7772400" cy="977265"/>
          </a:xfrm>
        </p:spPr>
        <p:txBody>
          <a:bodyPr vert="horz" wrap="square" lIns="91440" tIns="45720" rIns="91440" bIns="45720" anchor="t" anchorCtr="0">
            <a:spAutoFit/>
          </a:bodyPr>
          <a:p>
            <a:pPr marL="0" indent="447675" eaLnBrk="1" hangingPunct="1">
              <a:buNone/>
            </a:pPr>
            <a:r>
              <a:rPr lang="zh-CN" altLang="en-US" sz="2400" dirty="0"/>
              <a:t>自相交多边形的顶点分别为</a:t>
            </a:r>
            <a:r>
              <a:rPr lang="en-US" altLang="zh-CN" sz="2400" dirty="0"/>
              <a:t>A、B、C、D、E、F、G，</a:t>
            </a:r>
            <a:r>
              <a:rPr lang="zh-CN" altLang="en-US" sz="2400" dirty="0"/>
              <a:t>如图所示，试用奇偶规则判断此多边形的内部和外部。</a:t>
            </a:r>
            <a:endParaRPr lang="zh-CN" altLang="en-US" sz="2400" dirty="0"/>
          </a:p>
        </p:txBody>
      </p:sp>
      <p:sp>
        <p:nvSpPr>
          <p:cNvPr id="149507" name="Text Box 6"/>
          <p:cNvSpPr txBox="1"/>
          <p:nvPr/>
        </p:nvSpPr>
        <p:spPr>
          <a:xfrm>
            <a:off x="4149725" y="6324600"/>
            <a:ext cx="349250" cy="4889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dirty="0">
                <a:latin typeface="方正黑体" pitchFamily="34" charset="-122"/>
                <a:ea typeface="方正黑体" pitchFamily="34" charset="-122"/>
              </a:rPr>
              <a:t>B</a:t>
            </a:r>
            <a:endParaRPr lang="en-US" altLang="zh-CN" sz="2600" b="1" dirty="0">
              <a:latin typeface="方正黑体" pitchFamily="34" charset="-122"/>
              <a:ea typeface="方正黑体" pitchFamily="34" charset="-122"/>
            </a:endParaRPr>
          </a:p>
        </p:txBody>
      </p:sp>
      <p:grpSp>
        <p:nvGrpSpPr>
          <p:cNvPr id="149508" name="Group 28"/>
          <p:cNvGrpSpPr/>
          <p:nvPr/>
        </p:nvGrpSpPr>
        <p:grpSpPr>
          <a:xfrm>
            <a:off x="2362200" y="2819400"/>
            <a:ext cx="4221163" cy="3622675"/>
            <a:chOff x="1488" y="1776"/>
            <a:chExt cx="2659" cy="2282"/>
          </a:xfrm>
        </p:grpSpPr>
        <p:sp>
          <p:nvSpPr>
            <p:cNvPr id="149509" name="Freeform 4"/>
            <p:cNvSpPr/>
            <p:nvPr/>
          </p:nvSpPr>
          <p:spPr>
            <a:xfrm>
              <a:off x="1831" y="2064"/>
              <a:ext cx="2064" cy="1920"/>
            </a:xfrm>
            <a:custGeom>
              <a:avLst/>
              <a:gdLst/>
              <a:ahLst/>
              <a:cxnLst>
                <a:cxn ang="0">
                  <a:pos x="1248" y="0"/>
                </a:cxn>
                <a:cxn ang="0">
                  <a:pos x="768" y="1920"/>
                </a:cxn>
                <a:cxn ang="0">
                  <a:pos x="0" y="624"/>
                </a:cxn>
                <a:cxn ang="0">
                  <a:pos x="1728" y="240"/>
                </a:cxn>
                <a:cxn ang="0">
                  <a:pos x="2064" y="1392"/>
                </a:cxn>
                <a:cxn ang="0">
                  <a:pos x="240" y="1680"/>
                </a:cxn>
                <a:cxn ang="0">
                  <a:pos x="1632" y="816"/>
                </a:cxn>
                <a:cxn ang="0">
                  <a:pos x="1248" y="0"/>
                </a:cxn>
              </a:cxnLst>
              <a:pathLst>
                <a:path w="2064" h="1920">
                  <a:moveTo>
                    <a:pt x="1248" y="0"/>
                  </a:moveTo>
                  <a:lnTo>
                    <a:pt x="768" y="1920"/>
                  </a:lnTo>
                  <a:lnTo>
                    <a:pt x="0" y="624"/>
                  </a:lnTo>
                  <a:lnTo>
                    <a:pt x="1728" y="240"/>
                  </a:lnTo>
                  <a:lnTo>
                    <a:pt x="2064" y="1392"/>
                  </a:lnTo>
                  <a:lnTo>
                    <a:pt x="240" y="1680"/>
                  </a:lnTo>
                  <a:lnTo>
                    <a:pt x="1632" y="816"/>
                  </a:lnTo>
                  <a:lnTo>
                    <a:pt x="1248" y="0"/>
                  </a:lnTo>
                  <a:close/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9510" name="Text Box 5"/>
            <p:cNvSpPr txBox="1"/>
            <p:nvPr/>
          </p:nvSpPr>
          <p:spPr>
            <a:xfrm>
              <a:off x="2983" y="1776"/>
              <a:ext cx="220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latin typeface="方正黑体" pitchFamily="34" charset="-122"/>
                  <a:ea typeface="方正黑体" pitchFamily="34" charset="-122"/>
                </a:rPr>
                <a:t>A</a:t>
              </a:r>
              <a:endParaRPr lang="en-US" altLang="zh-CN" sz="26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49511" name="Text Box 7"/>
            <p:cNvSpPr txBox="1"/>
            <p:nvPr/>
          </p:nvSpPr>
          <p:spPr>
            <a:xfrm>
              <a:off x="3585" y="2160"/>
              <a:ext cx="220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latin typeface="方正黑体" pitchFamily="34" charset="-122"/>
                  <a:ea typeface="方正黑体" pitchFamily="34" charset="-122"/>
                </a:rPr>
                <a:t>D</a:t>
              </a:r>
              <a:endParaRPr lang="en-US" altLang="zh-CN" sz="26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49512" name="Text Box 8"/>
            <p:cNvSpPr txBox="1"/>
            <p:nvPr/>
          </p:nvSpPr>
          <p:spPr>
            <a:xfrm>
              <a:off x="1488" y="2544"/>
              <a:ext cx="220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latin typeface="方正黑体" pitchFamily="34" charset="-122"/>
                  <a:ea typeface="方正黑体" pitchFamily="34" charset="-122"/>
                </a:rPr>
                <a:t>C</a:t>
              </a:r>
              <a:endParaRPr lang="en-US" altLang="zh-CN" sz="26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49513" name="Text Box 9"/>
            <p:cNvSpPr txBox="1"/>
            <p:nvPr/>
          </p:nvSpPr>
          <p:spPr>
            <a:xfrm>
              <a:off x="1776" y="3600"/>
              <a:ext cx="220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latin typeface="方正黑体" pitchFamily="34" charset="-122"/>
                  <a:ea typeface="方正黑体" pitchFamily="34" charset="-122"/>
                </a:rPr>
                <a:t>F</a:t>
              </a:r>
              <a:endParaRPr lang="en-US" altLang="zh-CN" sz="26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49514" name="Text Box 10"/>
            <p:cNvSpPr txBox="1"/>
            <p:nvPr/>
          </p:nvSpPr>
          <p:spPr>
            <a:xfrm>
              <a:off x="3927" y="3312"/>
              <a:ext cx="220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latin typeface="方正黑体" pitchFamily="34" charset="-122"/>
                  <a:ea typeface="方正黑体" pitchFamily="34" charset="-122"/>
                </a:rPr>
                <a:t>E</a:t>
              </a:r>
              <a:endParaRPr lang="en-US" altLang="zh-CN" sz="26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49515" name="Text Box 11"/>
            <p:cNvSpPr txBox="1"/>
            <p:nvPr/>
          </p:nvSpPr>
          <p:spPr>
            <a:xfrm>
              <a:off x="3447" y="2688"/>
              <a:ext cx="220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latin typeface="方正黑体" pitchFamily="34" charset="-122"/>
                  <a:ea typeface="方正黑体" pitchFamily="34" charset="-122"/>
                </a:rPr>
                <a:t>G</a:t>
              </a:r>
              <a:endParaRPr lang="en-US" altLang="zh-CN" sz="26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49516" name="Oval 14"/>
            <p:cNvSpPr/>
            <p:nvPr/>
          </p:nvSpPr>
          <p:spPr>
            <a:xfrm>
              <a:off x="3018" y="2010"/>
              <a:ext cx="150" cy="1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9517" name="Oval 21"/>
            <p:cNvSpPr/>
            <p:nvPr/>
          </p:nvSpPr>
          <p:spPr>
            <a:xfrm>
              <a:off x="2538" y="3908"/>
              <a:ext cx="150" cy="1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9518" name="Oval 22"/>
            <p:cNvSpPr/>
            <p:nvPr/>
          </p:nvSpPr>
          <p:spPr>
            <a:xfrm>
              <a:off x="1722" y="2634"/>
              <a:ext cx="150" cy="1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9519" name="Oval 23"/>
            <p:cNvSpPr/>
            <p:nvPr/>
          </p:nvSpPr>
          <p:spPr>
            <a:xfrm>
              <a:off x="3450" y="2250"/>
              <a:ext cx="150" cy="1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9520" name="Oval 24"/>
            <p:cNvSpPr/>
            <p:nvPr/>
          </p:nvSpPr>
          <p:spPr>
            <a:xfrm>
              <a:off x="3786" y="3354"/>
              <a:ext cx="150" cy="1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9521" name="Oval 25"/>
            <p:cNvSpPr/>
            <p:nvPr/>
          </p:nvSpPr>
          <p:spPr>
            <a:xfrm>
              <a:off x="1968" y="3642"/>
              <a:ext cx="150" cy="1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9522" name="Oval 26"/>
            <p:cNvSpPr/>
            <p:nvPr/>
          </p:nvSpPr>
          <p:spPr>
            <a:xfrm>
              <a:off x="3360" y="2801"/>
              <a:ext cx="150" cy="1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467360" y="548323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1553" name="Rectangle 2"/>
          <p:cNvSpPr>
            <a:spLocks noGrp="1" noRot="1"/>
          </p:cNvSpPr>
          <p:nvPr>
            <p:ph type="title"/>
          </p:nvPr>
        </p:nvSpPr>
        <p:spPr>
          <a:xfrm>
            <a:off x="304800" y="1847850"/>
            <a:ext cx="8534400" cy="89535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dirty="0"/>
              <a:t>奇偶规则举例</a:t>
            </a:r>
            <a:endParaRPr lang="zh-CN" altLang="zh-CN" dirty="0"/>
          </a:p>
        </p:txBody>
      </p:sp>
      <p:grpSp>
        <p:nvGrpSpPr>
          <p:cNvPr id="151554" name="Group 20"/>
          <p:cNvGrpSpPr/>
          <p:nvPr/>
        </p:nvGrpSpPr>
        <p:grpSpPr>
          <a:xfrm>
            <a:off x="2514600" y="1844675"/>
            <a:ext cx="4502150" cy="3992563"/>
            <a:chOff x="1584" y="1162"/>
            <a:chExt cx="2836" cy="2515"/>
          </a:xfrm>
        </p:grpSpPr>
        <p:sp>
          <p:nvSpPr>
            <p:cNvPr id="151555" name="Text Box 4"/>
            <p:cNvSpPr txBox="1"/>
            <p:nvPr/>
          </p:nvSpPr>
          <p:spPr>
            <a:xfrm>
              <a:off x="3792" y="3312"/>
              <a:ext cx="6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3200" b="1" dirty="0">
                  <a:latin typeface="Tahoma" panose="020B0604030504040204" pitchFamily="34" charset="0"/>
                  <a:ea typeface="方正黑体" pitchFamily="34" charset="-122"/>
                </a:rPr>
                <a:t>外部</a:t>
              </a:r>
              <a:endParaRPr lang="zh-CN" altLang="en-US" sz="3200" b="1" dirty="0">
                <a:latin typeface="Tahoma" panose="020B0604030504040204" pitchFamily="34" charset="0"/>
                <a:ea typeface="方正黑体" pitchFamily="34" charset="-122"/>
              </a:endParaRPr>
            </a:p>
          </p:txBody>
        </p:sp>
        <p:sp>
          <p:nvSpPr>
            <p:cNvPr id="151556" name="Text Box 5"/>
            <p:cNvSpPr txBox="1"/>
            <p:nvPr/>
          </p:nvSpPr>
          <p:spPr>
            <a:xfrm>
              <a:off x="1834" y="1171"/>
              <a:ext cx="6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3200" b="1" dirty="0">
                  <a:latin typeface="Tahoma" panose="020B0604030504040204" pitchFamily="34" charset="0"/>
                  <a:ea typeface="方正黑体" pitchFamily="34" charset="-122"/>
                </a:rPr>
                <a:t>内部</a:t>
              </a:r>
              <a:endParaRPr lang="zh-CN" altLang="en-US" sz="3200" b="1" dirty="0">
                <a:latin typeface="Tahoma" panose="020B0604030504040204" pitchFamily="34" charset="0"/>
                <a:ea typeface="方正黑体" pitchFamily="34" charset="-122"/>
              </a:endParaRPr>
            </a:p>
          </p:txBody>
        </p:sp>
        <p:sp>
          <p:nvSpPr>
            <p:cNvPr id="151557" name="Freeform 6"/>
            <p:cNvSpPr/>
            <p:nvPr/>
          </p:nvSpPr>
          <p:spPr>
            <a:xfrm>
              <a:off x="1783" y="1402"/>
              <a:ext cx="2064" cy="1920"/>
            </a:xfrm>
            <a:custGeom>
              <a:avLst/>
              <a:gdLst/>
              <a:ahLst/>
              <a:cxnLst>
                <a:cxn ang="0">
                  <a:pos x="1248" y="0"/>
                </a:cxn>
                <a:cxn ang="0">
                  <a:pos x="768" y="1920"/>
                </a:cxn>
                <a:cxn ang="0">
                  <a:pos x="0" y="624"/>
                </a:cxn>
                <a:cxn ang="0">
                  <a:pos x="1728" y="240"/>
                </a:cxn>
                <a:cxn ang="0">
                  <a:pos x="2064" y="1392"/>
                </a:cxn>
                <a:cxn ang="0">
                  <a:pos x="240" y="1680"/>
                </a:cxn>
                <a:cxn ang="0">
                  <a:pos x="1632" y="816"/>
                </a:cxn>
                <a:cxn ang="0">
                  <a:pos x="1248" y="0"/>
                </a:cxn>
              </a:cxnLst>
              <a:pathLst>
                <a:path w="2064" h="1920">
                  <a:moveTo>
                    <a:pt x="1248" y="0"/>
                  </a:moveTo>
                  <a:lnTo>
                    <a:pt x="768" y="1920"/>
                  </a:lnTo>
                  <a:lnTo>
                    <a:pt x="0" y="624"/>
                  </a:lnTo>
                  <a:lnTo>
                    <a:pt x="1728" y="240"/>
                  </a:lnTo>
                  <a:lnTo>
                    <a:pt x="2064" y="1392"/>
                  </a:lnTo>
                  <a:lnTo>
                    <a:pt x="240" y="1680"/>
                  </a:lnTo>
                  <a:lnTo>
                    <a:pt x="1632" y="816"/>
                  </a:lnTo>
                  <a:lnTo>
                    <a:pt x="1248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1558" name="Text Box 7"/>
            <p:cNvSpPr txBox="1"/>
            <p:nvPr/>
          </p:nvSpPr>
          <p:spPr>
            <a:xfrm>
              <a:off x="2935" y="1162"/>
              <a:ext cx="220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latin typeface="方正黑体" pitchFamily="34" charset="-122"/>
                  <a:ea typeface="方正黑体" pitchFamily="34" charset="-122"/>
                </a:rPr>
                <a:t>A</a:t>
              </a:r>
              <a:endParaRPr lang="en-US" altLang="zh-CN" sz="26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51559" name="Text Box 8"/>
            <p:cNvSpPr txBox="1"/>
            <p:nvPr/>
          </p:nvSpPr>
          <p:spPr>
            <a:xfrm>
              <a:off x="2535" y="3322"/>
              <a:ext cx="220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latin typeface="方正黑体" pitchFamily="34" charset="-122"/>
                  <a:ea typeface="方正黑体" pitchFamily="34" charset="-122"/>
                </a:rPr>
                <a:t>B</a:t>
              </a:r>
              <a:endParaRPr lang="en-US" altLang="zh-CN" sz="26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51560" name="Text Box 9"/>
            <p:cNvSpPr txBox="1"/>
            <p:nvPr/>
          </p:nvSpPr>
          <p:spPr>
            <a:xfrm>
              <a:off x="3537" y="1498"/>
              <a:ext cx="220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latin typeface="方正黑体" pitchFamily="34" charset="-122"/>
                  <a:ea typeface="方正黑体" pitchFamily="34" charset="-122"/>
                </a:rPr>
                <a:t>D</a:t>
              </a:r>
              <a:endParaRPr lang="en-US" altLang="zh-CN" sz="26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51561" name="Text Box 10"/>
            <p:cNvSpPr txBox="1"/>
            <p:nvPr/>
          </p:nvSpPr>
          <p:spPr>
            <a:xfrm>
              <a:off x="1584" y="1882"/>
              <a:ext cx="220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latin typeface="方正黑体" pitchFamily="34" charset="-122"/>
                  <a:ea typeface="方正黑体" pitchFamily="34" charset="-122"/>
                </a:rPr>
                <a:t>C</a:t>
              </a:r>
              <a:endParaRPr lang="en-US" altLang="zh-CN" sz="26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51562" name="Text Box 11"/>
            <p:cNvSpPr txBox="1"/>
            <p:nvPr/>
          </p:nvSpPr>
          <p:spPr>
            <a:xfrm>
              <a:off x="1815" y="2938"/>
              <a:ext cx="220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latin typeface="方正黑体" pitchFamily="34" charset="-122"/>
                  <a:ea typeface="方正黑体" pitchFamily="34" charset="-122"/>
                </a:rPr>
                <a:t>F</a:t>
              </a:r>
              <a:endParaRPr lang="en-US" altLang="zh-CN" sz="26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51563" name="Text Box 12"/>
            <p:cNvSpPr txBox="1"/>
            <p:nvPr/>
          </p:nvSpPr>
          <p:spPr>
            <a:xfrm>
              <a:off x="3879" y="2650"/>
              <a:ext cx="220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latin typeface="方正黑体" pitchFamily="34" charset="-122"/>
                  <a:ea typeface="方正黑体" pitchFamily="34" charset="-122"/>
                </a:rPr>
                <a:t>E</a:t>
              </a:r>
              <a:endParaRPr lang="en-US" altLang="zh-CN" sz="26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51564" name="Text Box 13"/>
            <p:cNvSpPr txBox="1"/>
            <p:nvPr/>
          </p:nvSpPr>
          <p:spPr>
            <a:xfrm>
              <a:off x="3120" y="2026"/>
              <a:ext cx="220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600" b="1" dirty="0">
                  <a:latin typeface="方正黑体" pitchFamily="34" charset="-122"/>
                  <a:ea typeface="方正黑体" pitchFamily="34" charset="-122"/>
                </a:rPr>
                <a:t>G</a:t>
              </a:r>
              <a:endParaRPr lang="en-US" altLang="zh-CN" sz="26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51565" name="Line 14"/>
            <p:cNvSpPr/>
            <p:nvPr/>
          </p:nvSpPr>
          <p:spPr>
            <a:xfrm flipV="1">
              <a:off x="2295" y="1536"/>
              <a:ext cx="9" cy="91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51566" name="Line 15"/>
            <p:cNvSpPr/>
            <p:nvPr/>
          </p:nvSpPr>
          <p:spPr>
            <a:xfrm>
              <a:off x="3063" y="2160"/>
              <a:ext cx="729" cy="1196"/>
            </a:xfrm>
            <a:prstGeom prst="line">
              <a:avLst/>
            </a:prstGeom>
            <a:ln w="5715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51567" name="Line 16"/>
            <p:cNvSpPr/>
            <p:nvPr/>
          </p:nvSpPr>
          <p:spPr>
            <a:xfrm>
              <a:off x="2535" y="2836"/>
              <a:ext cx="1257" cy="524"/>
            </a:xfrm>
            <a:prstGeom prst="line">
              <a:avLst/>
            </a:prstGeom>
            <a:ln w="5715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467360" y="548323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1" name="Rectangle 2"/>
          <p:cNvSpPr>
            <a:spLocks noGrp="1" noRot="1"/>
          </p:cNvSpPr>
          <p:nvPr>
            <p:ph type="title"/>
          </p:nvPr>
        </p:nvSpPr>
        <p:spPr>
          <a:xfrm>
            <a:off x="683578" y="1700848"/>
            <a:ext cx="6781800" cy="607695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rgbClr val="FF0000"/>
                </a:solidFill>
              </a:rPr>
              <a:t>非零环绕数规则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53602" name="Rectangle 21"/>
          <p:cNvSpPr>
            <a:spLocks noGrp="1" noRot="1"/>
          </p:cNvSpPr>
          <p:nvPr>
            <p:ph idx="1"/>
          </p:nvPr>
        </p:nvSpPr>
        <p:spPr>
          <a:xfrm>
            <a:off x="899795" y="2564765"/>
            <a:ext cx="7924800" cy="3973830"/>
          </a:xfrm>
        </p:spPr>
        <p:txBody>
          <a:bodyPr vert="horz" wrap="square" lIns="91440" tIns="45720" rIns="91440" bIns="45720" anchor="t" anchorCtr="0">
            <a:spAutoFit/>
          </a:bodyPr>
          <a:p>
            <a:pPr eaLnBrk="1" hangingPunct="1"/>
            <a:r>
              <a:rPr lang="zh-CN" altLang="en-US" sz="2400" dirty="0"/>
              <a:t>环绕数初始为零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从位置</a:t>
            </a:r>
            <a:r>
              <a:rPr lang="en-US" altLang="zh-CN" sz="2400" dirty="0"/>
              <a:t>P</a:t>
            </a:r>
            <a:r>
              <a:rPr lang="zh-CN" altLang="en-US" sz="2400" dirty="0"/>
              <a:t>作不经过顶点的射线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多边形边从右至左穿过射线，加1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多边形边从左至右穿过射线，减1</a:t>
            </a:r>
            <a:endParaRPr lang="zh-CN" altLang="en-US" sz="2400" dirty="0"/>
          </a:p>
          <a:p>
            <a:pPr eaLnBrk="1" hangingPunct="1"/>
            <a:r>
              <a:rPr lang="zh-CN" altLang="en-US" sz="2400" dirty="0"/>
              <a:t>非零为内部点；否则为外部点</a:t>
            </a:r>
            <a:endParaRPr lang="zh-CN" altLang="en-US" sz="2400" dirty="0"/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467360" y="548323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7" name="Rectangle 2"/>
          <p:cNvSpPr>
            <a:spLocks noGrp="1" noRot="1"/>
          </p:cNvSpPr>
          <p:nvPr>
            <p:ph type="title"/>
          </p:nvPr>
        </p:nvSpPr>
        <p:spPr>
          <a:xfrm>
            <a:off x="179705" y="1690847"/>
            <a:ext cx="8534400" cy="607695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zh-CN" altLang="en-US" sz="2800" dirty="0"/>
              <a:t>非零环绕数规则举例</a:t>
            </a:r>
            <a:endParaRPr lang="zh-CN" altLang="zh-CN" sz="2800" dirty="0"/>
          </a:p>
        </p:txBody>
      </p:sp>
      <p:sp>
        <p:nvSpPr>
          <p:cNvPr id="157698" name="Text Box 4"/>
          <p:cNvSpPr txBox="1"/>
          <p:nvPr/>
        </p:nvSpPr>
        <p:spPr>
          <a:xfrm>
            <a:off x="6609080" y="5956935"/>
            <a:ext cx="996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200" b="1" dirty="0">
                <a:latin typeface="Tahoma" panose="020B0604030504040204" pitchFamily="34" charset="0"/>
                <a:ea typeface="方正黑体" pitchFamily="34" charset="-122"/>
              </a:rPr>
              <a:t>外部</a:t>
            </a:r>
            <a:endParaRPr lang="zh-CN" altLang="en-US" sz="3200" b="1" dirty="0">
              <a:latin typeface="Tahoma" panose="020B0604030504040204" pitchFamily="34" charset="0"/>
              <a:ea typeface="方正黑体" pitchFamily="34" charset="-122"/>
            </a:endParaRPr>
          </a:p>
        </p:txBody>
      </p:sp>
      <p:sp>
        <p:nvSpPr>
          <p:cNvPr id="157699" name="Text Box 5"/>
          <p:cNvSpPr txBox="1"/>
          <p:nvPr/>
        </p:nvSpPr>
        <p:spPr>
          <a:xfrm>
            <a:off x="2129155" y="4591685"/>
            <a:ext cx="9969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200" b="1" dirty="0">
                <a:latin typeface="Tahoma" panose="020B0604030504040204" pitchFamily="34" charset="0"/>
                <a:ea typeface="方正黑体" pitchFamily="34" charset="-122"/>
              </a:rPr>
              <a:t>内部</a:t>
            </a:r>
            <a:endParaRPr lang="zh-CN" altLang="en-US" sz="3200" b="1" dirty="0">
              <a:latin typeface="Tahoma" panose="020B0604030504040204" pitchFamily="34" charset="0"/>
              <a:ea typeface="方正黑体" pitchFamily="34" charset="-122"/>
            </a:endParaRPr>
          </a:p>
        </p:txBody>
      </p:sp>
      <p:sp>
        <p:nvSpPr>
          <p:cNvPr id="157700" name="Text Box 7"/>
          <p:cNvSpPr txBox="1"/>
          <p:nvPr/>
        </p:nvSpPr>
        <p:spPr>
          <a:xfrm>
            <a:off x="5102543" y="2564765"/>
            <a:ext cx="349250" cy="4889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dirty="0">
                <a:latin typeface="方正黑体" pitchFamily="34" charset="-122"/>
                <a:ea typeface="方正黑体" pitchFamily="34" charset="-122"/>
              </a:rPr>
              <a:t>A</a:t>
            </a:r>
            <a:endParaRPr lang="en-US" altLang="zh-CN" sz="2600" b="1" dirty="0">
              <a:latin typeface="方正黑体" pitchFamily="34" charset="-122"/>
              <a:ea typeface="方正黑体" pitchFamily="34" charset="-122"/>
            </a:endParaRPr>
          </a:p>
        </p:txBody>
      </p:sp>
      <p:sp>
        <p:nvSpPr>
          <p:cNvPr id="157701" name="Text Box 8"/>
          <p:cNvSpPr txBox="1"/>
          <p:nvPr/>
        </p:nvSpPr>
        <p:spPr>
          <a:xfrm>
            <a:off x="4613593" y="5972810"/>
            <a:ext cx="349250" cy="4889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dirty="0">
                <a:latin typeface="方正黑体" pitchFamily="34" charset="-122"/>
                <a:ea typeface="方正黑体" pitchFamily="34" charset="-122"/>
              </a:rPr>
              <a:t>B</a:t>
            </a:r>
            <a:endParaRPr lang="en-US" altLang="zh-CN" sz="2600" b="1" dirty="0">
              <a:latin typeface="方正黑体" pitchFamily="34" charset="-122"/>
              <a:ea typeface="方正黑体" pitchFamily="34" charset="-122"/>
            </a:endParaRPr>
          </a:p>
        </p:txBody>
      </p:sp>
      <p:sp>
        <p:nvSpPr>
          <p:cNvPr id="157702" name="Text Box 9"/>
          <p:cNvSpPr txBox="1"/>
          <p:nvPr/>
        </p:nvSpPr>
        <p:spPr>
          <a:xfrm>
            <a:off x="6204268" y="3077210"/>
            <a:ext cx="349250" cy="4889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dirty="0">
                <a:latin typeface="方正黑体" pitchFamily="34" charset="-122"/>
                <a:ea typeface="方正黑体" pitchFamily="34" charset="-122"/>
              </a:rPr>
              <a:t>D</a:t>
            </a:r>
            <a:endParaRPr lang="en-US" altLang="zh-CN" sz="2600" b="1" dirty="0">
              <a:latin typeface="方正黑体" pitchFamily="34" charset="-122"/>
              <a:ea typeface="方正黑体" pitchFamily="34" charset="-122"/>
            </a:endParaRPr>
          </a:p>
        </p:txBody>
      </p:sp>
      <p:sp>
        <p:nvSpPr>
          <p:cNvPr id="157703" name="Text Box 10"/>
          <p:cNvSpPr txBox="1"/>
          <p:nvPr/>
        </p:nvSpPr>
        <p:spPr>
          <a:xfrm>
            <a:off x="3103880" y="3686810"/>
            <a:ext cx="349250" cy="4889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dirty="0">
                <a:latin typeface="方正黑体" pitchFamily="34" charset="-122"/>
                <a:ea typeface="方正黑体" pitchFamily="34" charset="-122"/>
              </a:rPr>
              <a:t>C</a:t>
            </a:r>
            <a:endParaRPr lang="en-US" altLang="zh-CN" sz="2600" b="1" dirty="0">
              <a:latin typeface="方正黑体" pitchFamily="34" charset="-122"/>
              <a:ea typeface="方正黑体" pitchFamily="34" charset="-122"/>
            </a:endParaRPr>
          </a:p>
        </p:txBody>
      </p:sp>
      <p:sp>
        <p:nvSpPr>
          <p:cNvPr id="157704" name="Text Box 11"/>
          <p:cNvSpPr txBox="1"/>
          <p:nvPr/>
        </p:nvSpPr>
        <p:spPr>
          <a:xfrm>
            <a:off x="3470593" y="5363210"/>
            <a:ext cx="349250" cy="4889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dirty="0">
                <a:latin typeface="方正黑体" pitchFamily="34" charset="-122"/>
                <a:ea typeface="方正黑体" pitchFamily="34" charset="-122"/>
              </a:rPr>
              <a:t>F</a:t>
            </a:r>
            <a:endParaRPr lang="en-US" altLang="zh-CN" sz="2600" b="1" dirty="0">
              <a:latin typeface="方正黑体" pitchFamily="34" charset="-122"/>
              <a:ea typeface="方正黑体" pitchFamily="34" charset="-122"/>
            </a:endParaRPr>
          </a:p>
        </p:txBody>
      </p:sp>
      <p:sp>
        <p:nvSpPr>
          <p:cNvPr id="157705" name="Text Box 12"/>
          <p:cNvSpPr txBox="1"/>
          <p:nvPr/>
        </p:nvSpPr>
        <p:spPr>
          <a:xfrm>
            <a:off x="6747193" y="4906010"/>
            <a:ext cx="349250" cy="4889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dirty="0">
                <a:latin typeface="方正黑体" pitchFamily="34" charset="-122"/>
                <a:ea typeface="方正黑体" pitchFamily="34" charset="-122"/>
              </a:rPr>
              <a:t>E</a:t>
            </a:r>
            <a:endParaRPr lang="en-US" altLang="zh-CN" sz="2600" b="1" dirty="0">
              <a:latin typeface="方正黑体" pitchFamily="34" charset="-122"/>
              <a:ea typeface="方正黑体" pitchFamily="34" charset="-122"/>
            </a:endParaRPr>
          </a:p>
        </p:txBody>
      </p:sp>
      <p:sp>
        <p:nvSpPr>
          <p:cNvPr id="157706" name="Text Box 13"/>
          <p:cNvSpPr txBox="1"/>
          <p:nvPr/>
        </p:nvSpPr>
        <p:spPr>
          <a:xfrm>
            <a:off x="5542280" y="3915410"/>
            <a:ext cx="349250" cy="4889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600" b="1" dirty="0">
                <a:latin typeface="方正黑体" pitchFamily="34" charset="-122"/>
                <a:ea typeface="方正黑体" pitchFamily="34" charset="-122"/>
              </a:rPr>
              <a:t>G</a:t>
            </a:r>
            <a:endParaRPr lang="en-US" altLang="zh-CN" sz="2600" b="1" dirty="0">
              <a:latin typeface="方正黑体" pitchFamily="34" charset="-122"/>
              <a:ea typeface="方正黑体" pitchFamily="34" charset="-122"/>
            </a:endParaRPr>
          </a:p>
        </p:txBody>
      </p:sp>
      <p:sp>
        <p:nvSpPr>
          <p:cNvPr id="157707" name="Freeform 18"/>
          <p:cNvSpPr/>
          <p:nvPr/>
        </p:nvSpPr>
        <p:spPr>
          <a:xfrm>
            <a:off x="4246880" y="4928235"/>
            <a:ext cx="660400" cy="558800"/>
          </a:xfrm>
          <a:custGeom>
            <a:avLst/>
            <a:gdLst/>
            <a:ahLst/>
            <a:cxnLst>
              <a:cxn ang="0">
                <a:pos x="660400" y="0"/>
              </a:cxn>
              <a:cxn ang="0">
                <a:pos x="508000" y="508000"/>
              </a:cxn>
              <a:cxn ang="0">
                <a:pos x="152400" y="558800"/>
              </a:cxn>
              <a:cxn ang="0">
                <a:pos x="101600" y="558800"/>
              </a:cxn>
              <a:cxn ang="0">
                <a:pos x="0" y="342900"/>
              </a:cxn>
              <a:cxn ang="0">
                <a:pos x="660400" y="0"/>
              </a:cxn>
            </a:cxnLst>
            <a:pathLst>
              <a:path w="416" h="352">
                <a:moveTo>
                  <a:pt x="416" y="0"/>
                </a:moveTo>
                <a:lnTo>
                  <a:pt x="320" y="320"/>
                </a:lnTo>
                <a:lnTo>
                  <a:pt x="96" y="352"/>
                </a:lnTo>
                <a:lnTo>
                  <a:pt x="64" y="352"/>
                </a:lnTo>
                <a:lnTo>
                  <a:pt x="0" y="216"/>
                </a:lnTo>
                <a:lnTo>
                  <a:pt x="416" y="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57708" name="Freeform 19"/>
          <p:cNvSpPr/>
          <p:nvPr/>
        </p:nvSpPr>
        <p:spPr>
          <a:xfrm>
            <a:off x="3419793" y="2924810"/>
            <a:ext cx="3276600" cy="3048000"/>
          </a:xfrm>
          <a:custGeom>
            <a:avLst/>
            <a:gdLst/>
            <a:ahLst/>
            <a:cxnLst>
              <a:cxn ang="0">
                <a:pos x="1981200" y="0"/>
              </a:cxn>
              <a:cxn ang="0">
                <a:pos x="1219200" y="3048000"/>
              </a:cxn>
              <a:cxn ang="0">
                <a:pos x="0" y="990600"/>
              </a:cxn>
              <a:cxn ang="0">
                <a:pos x="2743200" y="381000"/>
              </a:cxn>
              <a:cxn ang="0">
                <a:pos x="3276600" y="2209800"/>
              </a:cxn>
              <a:cxn ang="0">
                <a:pos x="381000" y="2667000"/>
              </a:cxn>
              <a:cxn ang="0">
                <a:pos x="2590800" y="1295400"/>
              </a:cxn>
              <a:cxn ang="0">
                <a:pos x="1981200" y="0"/>
              </a:cxn>
            </a:cxnLst>
            <a:pathLst>
              <a:path w="2064" h="1920">
                <a:moveTo>
                  <a:pt x="1248" y="0"/>
                </a:moveTo>
                <a:lnTo>
                  <a:pt x="768" y="1920"/>
                </a:lnTo>
                <a:lnTo>
                  <a:pt x="0" y="624"/>
                </a:lnTo>
                <a:lnTo>
                  <a:pt x="1728" y="240"/>
                </a:lnTo>
                <a:lnTo>
                  <a:pt x="2064" y="1392"/>
                </a:lnTo>
                <a:lnTo>
                  <a:pt x="240" y="1680"/>
                </a:lnTo>
                <a:lnTo>
                  <a:pt x="1632" y="816"/>
                </a:lnTo>
                <a:lnTo>
                  <a:pt x="1248" y="0"/>
                </a:lnTo>
                <a:close/>
              </a:path>
            </a:pathLst>
          </a:custGeom>
          <a:solidFill>
            <a:schemeClr val="accent1"/>
          </a:solidFill>
          <a:ln w="57150" cap="flat" cmpd="sng">
            <a:solidFill>
              <a:srgbClr val="FF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7709" name="Line 20"/>
          <p:cNvSpPr/>
          <p:nvPr/>
        </p:nvSpPr>
        <p:spPr>
          <a:xfrm flipH="1">
            <a:off x="3103880" y="4591685"/>
            <a:ext cx="1128713" cy="314325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7710" name="Line 21"/>
          <p:cNvSpPr/>
          <p:nvPr/>
        </p:nvSpPr>
        <p:spPr>
          <a:xfrm>
            <a:off x="5451793" y="4128135"/>
            <a:ext cx="1157287" cy="1898650"/>
          </a:xfrm>
          <a:prstGeom prst="line">
            <a:avLst/>
          </a:prstGeom>
          <a:ln w="571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7711" name="Line 22"/>
          <p:cNvSpPr/>
          <p:nvPr/>
        </p:nvSpPr>
        <p:spPr>
          <a:xfrm flipH="1" flipV="1">
            <a:off x="3103880" y="4906010"/>
            <a:ext cx="1371600" cy="45720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7712" name="Rectangle 23"/>
          <p:cNvSpPr>
            <a:spLocks noRot="1"/>
          </p:cNvSpPr>
          <p:nvPr/>
        </p:nvSpPr>
        <p:spPr>
          <a:xfrm>
            <a:off x="1016635" y="2381727"/>
            <a:ext cx="8083550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</a:rPr>
              <a:t>自相交多边形</a:t>
            </a:r>
            <a:r>
              <a:rPr lang="en-US" altLang="zh-CN" sz="2400" b="1" dirty="0">
                <a:latin typeface="Arial" panose="020B0604020202020204" pitchFamily="34" charset="0"/>
              </a:rPr>
              <a:t>ABCDEFG</a:t>
            </a:r>
            <a:r>
              <a:rPr lang="zh-CN" altLang="en-US" sz="2400" b="1" dirty="0">
                <a:latin typeface="Arial" panose="020B0604020202020204" pitchFamily="34" charset="0"/>
              </a:rPr>
              <a:t>的内－外测试</a:t>
            </a:r>
            <a:endParaRPr lang="zh-CN" altLang="zh-CN" sz="2400" b="1" dirty="0">
              <a:latin typeface="Arial" panose="020B0604020202020204" pitchFamily="34" charset="0"/>
            </a:endParaRPr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467360" y="548323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5452110" y="3756660"/>
            <a:ext cx="1554480" cy="436880"/>
          </a:xfrm>
          <a:prstGeom prst="straightConnector1">
            <a:avLst/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笑脸 2"/>
          <p:cNvSpPr/>
          <p:nvPr/>
        </p:nvSpPr>
        <p:spPr>
          <a:xfrm>
            <a:off x="5292090" y="3566160"/>
            <a:ext cx="287655" cy="288290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59745" name="Group 57"/>
          <p:cNvGrpSpPr/>
          <p:nvPr/>
        </p:nvGrpSpPr>
        <p:grpSpPr>
          <a:xfrm>
            <a:off x="2234565" y="2061210"/>
            <a:ext cx="5164138" cy="4664075"/>
            <a:chOff x="1120" y="912"/>
            <a:chExt cx="3253" cy="2938"/>
          </a:xfrm>
        </p:grpSpPr>
        <p:sp>
          <p:nvSpPr>
            <p:cNvPr id="159746" name="Freeform 33"/>
            <p:cNvSpPr/>
            <p:nvPr/>
          </p:nvSpPr>
          <p:spPr>
            <a:xfrm>
              <a:off x="1504" y="1229"/>
              <a:ext cx="2544" cy="2352"/>
            </a:xfrm>
            <a:custGeom>
              <a:avLst/>
              <a:gdLst/>
              <a:ahLst/>
              <a:cxnLst>
                <a:cxn ang="0">
                  <a:pos x="3" y="517"/>
                </a:cxn>
                <a:cxn ang="0">
                  <a:pos x="0" y="1776"/>
                </a:cxn>
                <a:cxn ang="0">
                  <a:pos x="1344" y="1776"/>
                </a:cxn>
                <a:cxn ang="0">
                  <a:pos x="1344" y="0"/>
                </a:cxn>
                <a:cxn ang="0">
                  <a:pos x="2544" y="0"/>
                </a:cxn>
                <a:cxn ang="0">
                  <a:pos x="2544" y="1200"/>
                </a:cxn>
                <a:cxn ang="0">
                  <a:pos x="672" y="1200"/>
                </a:cxn>
                <a:cxn ang="0">
                  <a:pos x="672" y="2352"/>
                </a:cxn>
                <a:cxn ang="0">
                  <a:pos x="1872" y="2352"/>
                </a:cxn>
                <a:cxn ang="0">
                  <a:pos x="1872" y="480"/>
                </a:cxn>
                <a:cxn ang="0">
                  <a:pos x="3" y="492"/>
                </a:cxn>
                <a:cxn ang="0">
                  <a:pos x="3" y="517"/>
                </a:cxn>
              </a:cxnLst>
              <a:pathLst>
                <a:path w="2544" h="2352">
                  <a:moveTo>
                    <a:pt x="3" y="517"/>
                  </a:moveTo>
                  <a:lnTo>
                    <a:pt x="0" y="1776"/>
                  </a:lnTo>
                  <a:lnTo>
                    <a:pt x="1344" y="1776"/>
                  </a:lnTo>
                  <a:lnTo>
                    <a:pt x="1344" y="0"/>
                  </a:lnTo>
                  <a:lnTo>
                    <a:pt x="2544" y="0"/>
                  </a:lnTo>
                  <a:lnTo>
                    <a:pt x="2544" y="1200"/>
                  </a:lnTo>
                  <a:lnTo>
                    <a:pt x="672" y="1200"/>
                  </a:lnTo>
                  <a:lnTo>
                    <a:pt x="672" y="2352"/>
                  </a:lnTo>
                  <a:lnTo>
                    <a:pt x="1872" y="2352"/>
                  </a:lnTo>
                  <a:lnTo>
                    <a:pt x="1872" y="480"/>
                  </a:lnTo>
                  <a:lnTo>
                    <a:pt x="3" y="492"/>
                  </a:lnTo>
                  <a:lnTo>
                    <a:pt x="3" y="517"/>
                  </a:lnTo>
                  <a:close/>
                </a:path>
              </a:pathLst>
            </a:custGeom>
            <a:noFill/>
            <a:ln w="571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9747" name="Text Box 34"/>
            <p:cNvSpPr txBox="1"/>
            <p:nvPr/>
          </p:nvSpPr>
          <p:spPr>
            <a:xfrm>
              <a:off x="1168" y="1613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A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59748" name="Text Box 35"/>
            <p:cNvSpPr txBox="1"/>
            <p:nvPr/>
          </p:nvSpPr>
          <p:spPr>
            <a:xfrm>
              <a:off x="1120" y="2765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B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59749" name="Text Box 36"/>
            <p:cNvSpPr txBox="1"/>
            <p:nvPr/>
          </p:nvSpPr>
          <p:spPr>
            <a:xfrm>
              <a:off x="2883" y="2813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C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59750" name="Text Box 37"/>
            <p:cNvSpPr txBox="1"/>
            <p:nvPr/>
          </p:nvSpPr>
          <p:spPr>
            <a:xfrm>
              <a:off x="2608" y="912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D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59751" name="Text Box 38"/>
            <p:cNvSpPr txBox="1"/>
            <p:nvPr/>
          </p:nvSpPr>
          <p:spPr>
            <a:xfrm>
              <a:off x="4129" y="1037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E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59752" name="Text Box 39"/>
            <p:cNvSpPr txBox="1"/>
            <p:nvPr/>
          </p:nvSpPr>
          <p:spPr>
            <a:xfrm>
              <a:off x="4096" y="2237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F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59753" name="Text Box 40"/>
            <p:cNvSpPr txBox="1"/>
            <p:nvPr/>
          </p:nvSpPr>
          <p:spPr>
            <a:xfrm>
              <a:off x="1728" y="2208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G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59754" name="Text Box 41"/>
            <p:cNvSpPr txBox="1"/>
            <p:nvPr/>
          </p:nvSpPr>
          <p:spPr>
            <a:xfrm>
              <a:off x="1875" y="3485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H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59755" name="Text Box 42"/>
            <p:cNvSpPr txBox="1"/>
            <p:nvPr/>
          </p:nvSpPr>
          <p:spPr>
            <a:xfrm>
              <a:off x="3424" y="3437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I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59756" name="Text Box 43"/>
            <p:cNvSpPr txBox="1"/>
            <p:nvPr/>
          </p:nvSpPr>
          <p:spPr>
            <a:xfrm>
              <a:off x="3406" y="1565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J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59757" name="Oval 45"/>
            <p:cNvSpPr/>
            <p:nvPr/>
          </p:nvSpPr>
          <p:spPr>
            <a:xfrm>
              <a:off x="2778" y="1146"/>
              <a:ext cx="150" cy="1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9758" name="Oval 46"/>
            <p:cNvSpPr/>
            <p:nvPr/>
          </p:nvSpPr>
          <p:spPr>
            <a:xfrm>
              <a:off x="2730" y="2906"/>
              <a:ext cx="150" cy="1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9759" name="Oval 47"/>
            <p:cNvSpPr/>
            <p:nvPr/>
          </p:nvSpPr>
          <p:spPr>
            <a:xfrm>
              <a:off x="1434" y="1632"/>
              <a:ext cx="150" cy="1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9760" name="Oval 48"/>
            <p:cNvSpPr/>
            <p:nvPr/>
          </p:nvSpPr>
          <p:spPr>
            <a:xfrm>
              <a:off x="3978" y="2352"/>
              <a:ext cx="150" cy="1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9761" name="Oval 49"/>
            <p:cNvSpPr/>
            <p:nvPr/>
          </p:nvSpPr>
          <p:spPr>
            <a:xfrm>
              <a:off x="1434" y="2874"/>
              <a:ext cx="150" cy="1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9762" name="Oval 50"/>
            <p:cNvSpPr/>
            <p:nvPr/>
          </p:nvSpPr>
          <p:spPr>
            <a:xfrm>
              <a:off x="3258" y="1632"/>
              <a:ext cx="150" cy="1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9763" name="Oval 51"/>
            <p:cNvSpPr/>
            <p:nvPr/>
          </p:nvSpPr>
          <p:spPr>
            <a:xfrm>
              <a:off x="3936" y="1152"/>
              <a:ext cx="150" cy="1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9764" name="Oval 52"/>
            <p:cNvSpPr/>
            <p:nvPr/>
          </p:nvSpPr>
          <p:spPr>
            <a:xfrm>
              <a:off x="3306" y="3498"/>
              <a:ext cx="150" cy="1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9765" name="Oval 53"/>
            <p:cNvSpPr/>
            <p:nvPr/>
          </p:nvSpPr>
          <p:spPr>
            <a:xfrm>
              <a:off x="2106" y="3466"/>
              <a:ext cx="150" cy="1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59766" name="Oval 54"/>
            <p:cNvSpPr/>
            <p:nvPr/>
          </p:nvSpPr>
          <p:spPr>
            <a:xfrm>
              <a:off x="2058" y="2352"/>
              <a:ext cx="150" cy="1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59767" name="Rectangle 56"/>
          <p:cNvSpPr/>
          <p:nvPr/>
        </p:nvSpPr>
        <p:spPr>
          <a:xfrm>
            <a:off x="179705" y="1484630"/>
            <a:ext cx="8534400" cy="8540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自相交多边形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</a:rPr>
              <a:t>ABCDEFGHIJ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的内－外测试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467360" y="548323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5263515" y="3756660"/>
            <a:ext cx="244475" cy="3206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 flipH="1">
            <a:off x="5292090" y="3738880"/>
            <a:ext cx="255905" cy="338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4295775" y="4887595"/>
            <a:ext cx="347980" cy="2698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4356100" y="4853305"/>
            <a:ext cx="172720" cy="3041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 flipV="1">
            <a:off x="3780155" y="2853055"/>
            <a:ext cx="1457325" cy="112776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67" name="Rectangle 56"/>
          <p:cNvSpPr/>
          <p:nvPr/>
        </p:nvSpPr>
        <p:spPr>
          <a:xfrm>
            <a:off x="179705" y="1484630"/>
            <a:ext cx="8534400" cy="85407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r>
              <a:rPr sz="2800" b="1" dirty="0">
                <a:solidFill>
                  <a:srgbClr val="FF0000"/>
                </a:solidFill>
                <a:latin typeface="Arial" panose="020B0604020202020204" pitchFamily="34" charset="0"/>
              </a:rPr>
              <a:t>扫描线多边形填充算法</a:t>
            </a:r>
            <a:endParaRPr sz="28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467360" y="548323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11505" y="2708910"/>
            <a:ext cx="698436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400" b="1">
                <a:ea typeface="SimSun" panose="02010600030101010101" pitchFamily="2" charset="-122"/>
              </a:rPr>
              <a:t>光栅格屏幕坐标系</a:t>
            </a:r>
            <a:r>
              <a:rPr lang="zh-CN" sz="2400">
                <a:ea typeface="SimSun" panose="02010600030101010101" pitchFamily="2" charset="-122"/>
              </a:rPr>
              <a:t>为：</a:t>
            </a:r>
            <a:endParaRPr lang="zh-CN" sz="2400">
              <a:ea typeface="SimSun" panose="02010600030101010101" pitchFamily="2" charset="-122"/>
            </a:endParaRPr>
          </a:p>
          <a:p>
            <a:r>
              <a:rPr lang="zh-CN" sz="2400">
                <a:ea typeface="SimSun" panose="02010600030101010101" pitchFamily="2" charset="-122"/>
              </a:rPr>
              <a:t>水平方向从左向右是x轴方向，竖直从下向上是y方向，坐标原点在左下角像素点。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3665" name="Rectangle 2"/>
          <p:cNvSpPr>
            <a:spLocks noGrp="1" noRot="1"/>
          </p:cNvSpPr>
          <p:nvPr>
            <p:ph type="title"/>
          </p:nvPr>
        </p:nvSpPr>
        <p:spPr>
          <a:xfrm>
            <a:off x="467360" y="2095659"/>
            <a:ext cx="7975600" cy="68199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3200" dirty="0"/>
              <a:t>扫描线多边形填充算法基本思想</a:t>
            </a:r>
            <a:endParaRPr lang="zh-CN" altLang="en-US" sz="3200" dirty="0"/>
          </a:p>
        </p:txBody>
      </p:sp>
      <p:sp>
        <p:nvSpPr>
          <p:cNvPr id="113666" name="Rectangle 46"/>
          <p:cNvSpPr/>
          <p:nvPr/>
        </p:nvSpPr>
        <p:spPr>
          <a:xfrm>
            <a:off x="611505" y="2781300"/>
            <a:ext cx="7975600" cy="21405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365125">
              <a:lnSpc>
                <a:spcPct val="120000"/>
              </a:lnSpc>
              <a:spcBef>
                <a:spcPct val="25000"/>
              </a:spcBef>
            </a:pPr>
            <a:r>
              <a:rPr lang="zh-CN" sz="2400" b="1" dirty="0">
                <a:latin typeface="Arial" panose="020B0604020202020204" pitchFamily="34" charset="0"/>
              </a:rPr>
              <a:t>主要流程如下：</a:t>
            </a:r>
            <a:endParaRPr lang="zh-CN" sz="2400" b="1" dirty="0">
              <a:latin typeface="Arial" panose="020B0604020202020204" pitchFamily="34" charset="0"/>
            </a:endParaRPr>
          </a:p>
          <a:p>
            <a:pPr indent="365125">
              <a:lnSpc>
                <a:spcPct val="120000"/>
              </a:lnSpc>
              <a:spcBef>
                <a:spcPct val="25000"/>
              </a:spcBef>
            </a:pPr>
            <a:r>
              <a:rPr lang="zh-CN" sz="2400" b="1" dirty="0">
                <a:latin typeface="Arial" panose="020B0604020202020204" pitchFamily="34" charset="0"/>
              </a:rPr>
              <a:t>1，扫描线从下向上遍历，即y从小向大的方向遍历</a:t>
            </a:r>
            <a:endParaRPr lang="zh-CN" sz="2400" b="1" dirty="0">
              <a:latin typeface="Arial" panose="020B0604020202020204" pitchFamily="34" charset="0"/>
            </a:endParaRPr>
          </a:p>
          <a:p>
            <a:pPr indent="365125">
              <a:lnSpc>
                <a:spcPct val="120000"/>
              </a:lnSpc>
              <a:spcBef>
                <a:spcPct val="25000"/>
              </a:spcBef>
            </a:pPr>
            <a:r>
              <a:rPr lang="zh-CN" sz="2400" b="1" dirty="0">
                <a:latin typeface="Arial" panose="020B0604020202020204" pitchFamily="34" charset="0"/>
              </a:rPr>
              <a:t>2，每条扫描线与多边形边之间完成下列四个任务：</a:t>
            </a:r>
            <a:endParaRPr lang="zh-CN" sz="2400" b="1" dirty="0">
              <a:latin typeface="Arial" panose="020B0604020202020204" pitchFamily="34" charset="0"/>
            </a:endParaRPr>
          </a:p>
          <a:p>
            <a:pPr indent="365125">
              <a:lnSpc>
                <a:spcPct val="120000"/>
              </a:lnSpc>
              <a:spcBef>
                <a:spcPct val="25000"/>
              </a:spcBef>
            </a:pPr>
            <a:r>
              <a:rPr lang="zh-CN" sz="2400" b="1" dirty="0">
                <a:latin typeface="Arial" panose="020B0604020202020204" pitchFamily="34" charset="0"/>
              </a:rPr>
              <a:t>①求交②排序③配对④填充</a:t>
            </a:r>
            <a:endParaRPr lang="zh-CN" sz="2400" b="1" dirty="0">
              <a:latin typeface="Arial" panose="020B0604020202020204" pitchFamily="34" charset="0"/>
            </a:endParaRPr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179705" y="764858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3" name="Rectangle 2"/>
          <p:cNvSpPr>
            <a:spLocks noGrp="1" noRot="1"/>
          </p:cNvSpPr>
          <p:nvPr>
            <p:ph type="title"/>
          </p:nvPr>
        </p:nvSpPr>
        <p:spPr>
          <a:xfrm>
            <a:off x="276225" y="1484472"/>
            <a:ext cx="7975600" cy="607695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sz="2800" dirty="0"/>
              <a:t>扫描线多边形填充算法基本思想</a:t>
            </a:r>
            <a:endParaRPr lang="zh-CN" altLang="en-US" sz="2800" dirty="0"/>
          </a:p>
        </p:txBody>
      </p:sp>
      <p:grpSp>
        <p:nvGrpSpPr>
          <p:cNvPr id="115714" name="Group 3"/>
          <p:cNvGrpSpPr/>
          <p:nvPr/>
        </p:nvGrpSpPr>
        <p:grpSpPr>
          <a:xfrm>
            <a:off x="2054225" y="1897063"/>
            <a:ext cx="6353175" cy="4821237"/>
            <a:chOff x="1038" y="685"/>
            <a:chExt cx="4002" cy="3037"/>
          </a:xfrm>
        </p:grpSpPr>
        <p:sp>
          <p:nvSpPr>
            <p:cNvPr id="115715" name="Line 4"/>
            <p:cNvSpPr/>
            <p:nvPr/>
          </p:nvSpPr>
          <p:spPr>
            <a:xfrm flipH="1">
              <a:off x="1487" y="881"/>
              <a:ext cx="0" cy="248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15716" name="Line 5"/>
            <p:cNvSpPr/>
            <p:nvPr/>
          </p:nvSpPr>
          <p:spPr>
            <a:xfrm>
              <a:off x="1481" y="3382"/>
              <a:ext cx="355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15717" name="Text Box 6"/>
            <p:cNvSpPr txBox="1"/>
            <p:nvPr/>
          </p:nvSpPr>
          <p:spPr>
            <a:xfrm>
              <a:off x="4684" y="3376"/>
              <a:ext cx="258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3600" b="1" dirty="0">
                  <a:latin typeface="方正黑体" pitchFamily="34" charset="-122"/>
                  <a:ea typeface="方正黑体" pitchFamily="34" charset="-122"/>
                </a:rPr>
                <a:t>x</a:t>
              </a:r>
              <a:endParaRPr lang="en-US" altLang="zh-CN" sz="36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15718" name="Text Box 7"/>
            <p:cNvSpPr txBox="1"/>
            <p:nvPr/>
          </p:nvSpPr>
          <p:spPr>
            <a:xfrm>
              <a:off x="1038" y="685"/>
              <a:ext cx="246" cy="346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sz="3600" b="1" dirty="0">
                  <a:latin typeface="方正黑体" pitchFamily="34" charset="-122"/>
                  <a:ea typeface="方正黑体" pitchFamily="34" charset="-122"/>
                </a:rPr>
                <a:t>y</a:t>
              </a:r>
              <a:endParaRPr lang="en-US" altLang="zh-CN" sz="36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15719" name="Freeform 8"/>
            <p:cNvSpPr/>
            <p:nvPr/>
          </p:nvSpPr>
          <p:spPr>
            <a:xfrm>
              <a:off x="2123" y="1378"/>
              <a:ext cx="2064" cy="1712"/>
            </a:xfrm>
            <a:custGeom>
              <a:avLst/>
              <a:gdLst/>
              <a:ahLst/>
              <a:cxnLst>
                <a:cxn ang="0">
                  <a:pos x="0" y="912"/>
                </a:cxn>
                <a:cxn ang="0">
                  <a:pos x="783" y="0"/>
                </a:cxn>
                <a:cxn ang="0">
                  <a:pos x="2064" y="912"/>
                </a:cxn>
                <a:cxn ang="0">
                  <a:pos x="1707" y="1712"/>
                </a:cxn>
                <a:cxn ang="0">
                  <a:pos x="1068" y="1094"/>
                </a:cxn>
                <a:cxn ang="0">
                  <a:pos x="569" y="1550"/>
                </a:cxn>
                <a:cxn ang="0">
                  <a:pos x="0" y="912"/>
                </a:cxn>
              </a:cxnLst>
              <a:pathLst>
                <a:path w="2064" h="1712">
                  <a:moveTo>
                    <a:pt x="0" y="912"/>
                  </a:moveTo>
                  <a:lnTo>
                    <a:pt x="783" y="0"/>
                  </a:lnTo>
                  <a:lnTo>
                    <a:pt x="2064" y="912"/>
                  </a:lnTo>
                  <a:lnTo>
                    <a:pt x="1707" y="1712"/>
                  </a:lnTo>
                  <a:lnTo>
                    <a:pt x="1068" y="1094"/>
                  </a:lnTo>
                  <a:lnTo>
                    <a:pt x="569" y="1550"/>
                  </a:lnTo>
                  <a:lnTo>
                    <a:pt x="0" y="912"/>
                  </a:lnTo>
                  <a:close/>
                </a:path>
              </a:pathLst>
            </a:custGeom>
            <a:solidFill>
              <a:schemeClr val="hlink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15720" name="Group 9"/>
            <p:cNvGrpSpPr/>
            <p:nvPr/>
          </p:nvGrpSpPr>
          <p:grpSpPr>
            <a:xfrm>
              <a:off x="1498" y="2688"/>
              <a:ext cx="3011" cy="0"/>
              <a:chOff x="1498" y="2380"/>
              <a:chExt cx="3011" cy="0"/>
            </a:xfrm>
          </p:grpSpPr>
          <p:sp>
            <p:nvSpPr>
              <p:cNvPr id="115721" name="Line 10"/>
              <p:cNvSpPr/>
              <p:nvPr/>
            </p:nvSpPr>
            <p:spPr>
              <a:xfrm>
                <a:off x="1591" y="2380"/>
                <a:ext cx="2918" cy="0"/>
              </a:xfrm>
              <a:prstGeom prst="line">
                <a:avLst/>
              </a:prstGeom>
              <a:ln w="152400" cap="rnd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5722" name="Line 11"/>
              <p:cNvSpPr/>
              <p:nvPr/>
            </p:nvSpPr>
            <p:spPr>
              <a:xfrm>
                <a:off x="1498" y="2380"/>
                <a:ext cx="2918" cy="0"/>
              </a:xfrm>
              <a:prstGeom prst="line">
                <a:avLst/>
              </a:prstGeom>
              <a:ln w="152400" cap="rnd" cmpd="sng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5723" name="Group 12"/>
            <p:cNvGrpSpPr/>
            <p:nvPr/>
          </p:nvGrpSpPr>
          <p:grpSpPr>
            <a:xfrm>
              <a:off x="1490" y="1378"/>
              <a:ext cx="3019" cy="0"/>
              <a:chOff x="1488" y="1378"/>
              <a:chExt cx="3019" cy="0"/>
            </a:xfrm>
          </p:grpSpPr>
          <p:sp>
            <p:nvSpPr>
              <p:cNvPr id="115724" name="Line 13"/>
              <p:cNvSpPr/>
              <p:nvPr/>
            </p:nvSpPr>
            <p:spPr>
              <a:xfrm>
                <a:off x="1589" y="1378"/>
                <a:ext cx="2918" cy="0"/>
              </a:xfrm>
              <a:prstGeom prst="line">
                <a:avLst/>
              </a:prstGeom>
              <a:ln w="152400" cap="rnd" cmpd="sng">
                <a:solidFill>
                  <a:srgbClr val="00CCFF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5725" name="Line 14"/>
              <p:cNvSpPr/>
              <p:nvPr/>
            </p:nvSpPr>
            <p:spPr>
              <a:xfrm>
                <a:off x="1488" y="1378"/>
                <a:ext cx="2918" cy="0"/>
              </a:xfrm>
              <a:prstGeom prst="line">
                <a:avLst/>
              </a:prstGeom>
              <a:ln w="152400" cap="rnd" cmpd="sng">
                <a:solidFill>
                  <a:srgbClr val="00CCFF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</p:grpSp>
        <p:grpSp>
          <p:nvGrpSpPr>
            <p:cNvPr id="115726" name="Group 15"/>
            <p:cNvGrpSpPr/>
            <p:nvPr/>
          </p:nvGrpSpPr>
          <p:grpSpPr>
            <a:xfrm>
              <a:off x="1490" y="3072"/>
              <a:ext cx="3019" cy="0"/>
              <a:chOff x="1488" y="1378"/>
              <a:chExt cx="3019" cy="0"/>
            </a:xfrm>
          </p:grpSpPr>
          <p:sp>
            <p:nvSpPr>
              <p:cNvPr id="115727" name="Line 16"/>
              <p:cNvSpPr/>
              <p:nvPr/>
            </p:nvSpPr>
            <p:spPr>
              <a:xfrm>
                <a:off x="1589" y="1378"/>
                <a:ext cx="2918" cy="0"/>
              </a:xfrm>
              <a:prstGeom prst="line">
                <a:avLst/>
              </a:prstGeom>
              <a:ln w="152400" cap="rnd" cmpd="sng">
                <a:solidFill>
                  <a:srgbClr val="00FFFF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5728" name="Line 17"/>
              <p:cNvSpPr/>
              <p:nvPr/>
            </p:nvSpPr>
            <p:spPr>
              <a:xfrm>
                <a:off x="1488" y="1378"/>
                <a:ext cx="2918" cy="0"/>
              </a:xfrm>
              <a:prstGeom prst="line">
                <a:avLst/>
              </a:prstGeom>
              <a:ln w="152400" cap="rnd" cmpd="sng">
                <a:solidFill>
                  <a:srgbClr val="00FFFF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15729" name="Line 18"/>
            <p:cNvSpPr/>
            <p:nvPr/>
          </p:nvSpPr>
          <p:spPr>
            <a:xfrm flipV="1">
              <a:off x="2496" y="2688"/>
              <a:ext cx="0" cy="67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30" name="Line 19"/>
            <p:cNvSpPr/>
            <p:nvPr/>
          </p:nvSpPr>
          <p:spPr>
            <a:xfrm flipV="1">
              <a:off x="2602" y="3205"/>
              <a:ext cx="2" cy="15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31" name="Text Box 20"/>
            <p:cNvSpPr txBox="1"/>
            <p:nvPr/>
          </p:nvSpPr>
          <p:spPr>
            <a:xfrm>
              <a:off x="2304" y="3382"/>
              <a:ext cx="3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ahoma" panose="020B0604030504040204" pitchFamily="34" charset="0"/>
                </a:rPr>
                <a:t>10</a:t>
              </a:r>
              <a:endParaRPr lang="zh-CN" altLang="en-US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115732" name="Line 21"/>
            <p:cNvSpPr/>
            <p:nvPr/>
          </p:nvSpPr>
          <p:spPr>
            <a:xfrm flipV="1">
              <a:off x="2710" y="3216"/>
              <a:ext cx="2" cy="15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33" name="Line 22"/>
            <p:cNvSpPr/>
            <p:nvPr/>
          </p:nvSpPr>
          <p:spPr>
            <a:xfrm flipV="1">
              <a:off x="2818" y="3216"/>
              <a:ext cx="2" cy="15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34" name="Line 23"/>
            <p:cNvSpPr/>
            <p:nvPr/>
          </p:nvSpPr>
          <p:spPr>
            <a:xfrm flipV="1">
              <a:off x="2926" y="2688"/>
              <a:ext cx="0" cy="6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35" name="Text Box 24"/>
            <p:cNvSpPr txBox="1"/>
            <p:nvPr/>
          </p:nvSpPr>
          <p:spPr>
            <a:xfrm>
              <a:off x="2782" y="3360"/>
              <a:ext cx="3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ahoma" panose="020B0604030504040204" pitchFamily="34" charset="0"/>
                </a:rPr>
                <a:t>14</a:t>
              </a:r>
              <a:endParaRPr lang="zh-CN" altLang="en-US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115736" name="Line 25"/>
            <p:cNvSpPr/>
            <p:nvPr/>
          </p:nvSpPr>
          <p:spPr>
            <a:xfrm flipV="1">
              <a:off x="3456" y="2688"/>
              <a:ext cx="0" cy="67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37" name="Line 26"/>
            <p:cNvSpPr/>
            <p:nvPr/>
          </p:nvSpPr>
          <p:spPr>
            <a:xfrm flipV="1">
              <a:off x="3560" y="3205"/>
              <a:ext cx="2" cy="15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38" name="Text Box 27"/>
            <p:cNvSpPr txBox="1"/>
            <p:nvPr/>
          </p:nvSpPr>
          <p:spPr>
            <a:xfrm>
              <a:off x="3264" y="3382"/>
              <a:ext cx="3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ahoma" panose="020B0604030504040204" pitchFamily="34" charset="0"/>
                </a:rPr>
                <a:t>19</a:t>
              </a:r>
              <a:endParaRPr lang="zh-CN" altLang="en-US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115739" name="Line 28"/>
            <p:cNvSpPr/>
            <p:nvPr/>
          </p:nvSpPr>
          <p:spPr>
            <a:xfrm flipV="1">
              <a:off x="3666" y="3216"/>
              <a:ext cx="2" cy="15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40" name="Line 29"/>
            <p:cNvSpPr/>
            <p:nvPr/>
          </p:nvSpPr>
          <p:spPr>
            <a:xfrm flipV="1">
              <a:off x="3772" y="3216"/>
              <a:ext cx="0" cy="15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41" name="Line 30"/>
            <p:cNvSpPr/>
            <p:nvPr/>
          </p:nvSpPr>
          <p:spPr>
            <a:xfrm flipV="1">
              <a:off x="3984" y="2688"/>
              <a:ext cx="0" cy="6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15742" name="Text Box 31"/>
            <p:cNvSpPr txBox="1"/>
            <p:nvPr/>
          </p:nvSpPr>
          <p:spPr>
            <a:xfrm>
              <a:off x="3838" y="3360"/>
              <a:ext cx="32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ahoma" panose="020B0604030504040204" pitchFamily="34" charset="0"/>
                </a:rPr>
                <a:t>24</a:t>
              </a:r>
              <a:endParaRPr lang="zh-CN" altLang="en-US" sz="2000" b="1" dirty="0">
                <a:latin typeface="Tahoma" panose="020B0604030504040204" pitchFamily="34" charset="0"/>
              </a:endParaRPr>
            </a:p>
          </p:txBody>
        </p:sp>
        <p:sp>
          <p:nvSpPr>
            <p:cNvPr id="115743" name="Line 32"/>
            <p:cNvSpPr/>
            <p:nvPr/>
          </p:nvSpPr>
          <p:spPr>
            <a:xfrm flipV="1">
              <a:off x="3878" y="3216"/>
              <a:ext cx="2" cy="15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179705" y="764858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856865" y="4714875"/>
            <a:ext cx="5027295" cy="1016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809" name="Rectangle 25"/>
          <p:cNvSpPr>
            <a:spLocks noGrp="1" noRot="1"/>
          </p:cNvSpPr>
          <p:nvPr>
            <p:ph type="title"/>
          </p:nvPr>
        </p:nvSpPr>
        <p:spPr>
          <a:xfrm>
            <a:off x="467360" y="1746885"/>
            <a:ext cx="7570788" cy="89535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dirty="0"/>
              <a:t>多边形顶点的处理</a:t>
            </a:r>
            <a:endParaRPr lang="zh-CN" altLang="zh-CN" dirty="0"/>
          </a:p>
        </p:txBody>
      </p:sp>
      <p:grpSp>
        <p:nvGrpSpPr>
          <p:cNvPr id="119810" name="Group 70"/>
          <p:cNvGrpSpPr/>
          <p:nvPr/>
        </p:nvGrpSpPr>
        <p:grpSpPr>
          <a:xfrm>
            <a:off x="1488440" y="2021205"/>
            <a:ext cx="7438390" cy="4330146"/>
            <a:chOff x="665" y="528"/>
            <a:chExt cx="4951" cy="3491"/>
          </a:xfrm>
        </p:grpSpPr>
        <p:sp>
          <p:nvSpPr>
            <p:cNvPr id="119811" name="Text Box 45"/>
            <p:cNvSpPr txBox="1"/>
            <p:nvPr/>
          </p:nvSpPr>
          <p:spPr>
            <a:xfrm>
              <a:off x="4224" y="1280"/>
              <a:ext cx="1200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ahoma" panose="020B0604030504040204" pitchFamily="34" charset="0"/>
                </a:rPr>
                <a:t>扫描线</a:t>
              </a:r>
              <a:r>
                <a:rPr lang="en-US" altLang="zh-CN" sz="3200" b="1" dirty="0">
                  <a:latin typeface="Tahoma" panose="020B0604030504040204" pitchFamily="34" charset="0"/>
                </a:rPr>
                <a:t>y1</a:t>
              </a:r>
              <a:endParaRPr lang="en-US" altLang="zh-CN" sz="3200" b="1" dirty="0">
                <a:latin typeface="Tahoma" panose="020B0604030504040204" pitchFamily="34" charset="0"/>
              </a:endParaRPr>
            </a:p>
          </p:txBody>
        </p:sp>
        <p:sp>
          <p:nvSpPr>
            <p:cNvPr id="119812" name="Line 27"/>
            <p:cNvSpPr/>
            <p:nvPr/>
          </p:nvSpPr>
          <p:spPr>
            <a:xfrm>
              <a:off x="672" y="1529"/>
              <a:ext cx="350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13" name="Line 28"/>
            <p:cNvSpPr/>
            <p:nvPr/>
          </p:nvSpPr>
          <p:spPr>
            <a:xfrm>
              <a:off x="672" y="2138"/>
              <a:ext cx="350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14" name="Freeform 52"/>
            <p:cNvSpPr/>
            <p:nvPr/>
          </p:nvSpPr>
          <p:spPr>
            <a:xfrm>
              <a:off x="1015" y="720"/>
              <a:ext cx="2718" cy="3160"/>
            </a:xfrm>
            <a:custGeom>
              <a:avLst/>
              <a:gdLst/>
              <a:ahLst/>
              <a:cxnLst>
                <a:cxn ang="0">
                  <a:pos x="0" y="1206"/>
                </a:cxn>
                <a:cxn ang="0">
                  <a:pos x="689" y="410"/>
                </a:cxn>
                <a:cxn ang="0">
                  <a:pos x="1012" y="809"/>
                </a:cxn>
                <a:cxn ang="0">
                  <a:pos x="1320" y="0"/>
                </a:cxn>
                <a:cxn ang="0">
                  <a:pos x="1993" y="1394"/>
                </a:cxn>
                <a:cxn ang="0">
                  <a:pos x="1993" y="2135"/>
                </a:cxn>
                <a:cxn ang="0">
                  <a:pos x="2718" y="1040"/>
                </a:cxn>
                <a:cxn ang="0">
                  <a:pos x="2718" y="3147"/>
                </a:cxn>
                <a:cxn ang="0">
                  <a:pos x="7" y="3160"/>
                </a:cxn>
                <a:cxn ang="0">
                  <a:pos x="0" y="1206"/>
                </a:cxn>
              </a:cxnLst>
              <a:pathLst>
                <a:path w="2718" h="3160">
                  <a:moveTo>
                    <a:pt x="0" y="1206"/>
                  </a:moveTo>
                  <a:lnTo>
                    <a:pt x="689" y="410"/>
                  </a:lnTo>
                  <a:lnTo>
                    <a:pt x="1012" y="809"/>
                  </a:lnTo>
                  <a:lnTo>
                    <a:pt x="1320" y="0"/>
                  </a:lnTo>
                  <a:lnTo>
                    <a:pt x="1993" y="1394"/>
                  </a:lnTo>
                  <a:lnTo>
                    <a:pt x="1993" y="2135"/>
                  </a:lnTo>
                  <a:lnTo>
                    <a:pt x="2718" y="1040"/>
                  </a:lnTo>
                  <a:lnTo>
                    <a:pt x="2718" y="3147"/>
                  </a:lnTo>
                  <a:lnTo>
                    <a:pt x="7" y="3160"/>
                  </a:lnTo>
                  <a:lnTo>
                    <a:pt x="0" y="1206"/>
                  </a:lnTo>
                  <a:close/>
                </a:path>
              </a:pathLst>
            </a:custGeom>
            <a:noFill/>
            <a:ln w="5715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19815" name="Oval 53"/>
            <p:cNvSpPr/>
            <p:nvPr/>
          </p:nvSpPr>
          <p:spPr>
            <a:xfrm>
              <a:off x="1933" y="1420"/>
              <a:ext cx="180" cy="18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816" name="Oval 54"/>
            <p:cNvSpPr/>
            <p:nvPr/>
          </p:nvSpPr>
          <p:spPr>
            <a:xfrm>
              <a:off x="2892" y="2029"/>
              <a:ext cx="180" cy="179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817" name="Line 56"/>
            <p:cNvSpPr/>
            <p:nvPr/>
          </p:nvSpPr>
          <p:spPr>
            <a:xfrm>
              <a:off x="672" y="1933"/>
              <a:ext cx="350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9818" name="Text Box 58"/>
            <p:cNvSpPr txBox="1"/>
            <p:nvPr/>
          </p:nvSpPr>
          <p:spPr>
            <a:xfrm>
              <a:off x="4224" y="1731"/>
              <a:ext cx="1296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ahoma" panose="020B0604030504040204" pitchFamily="34" charset="0"/>
                </a:rPr>
                <a:t>扫描线</a:t>
              </a:r>
              <a:r>
                <a:rPr lang="en-US" altLang="zh-CN" sz="3200" b="1" dirty="0">
                  <a:latin typeface="Tahoma" panose="020B0604030504040204" pitchFamily="34" charset="0"/>
                </a:rPr>
                <a:t>y2</a:t>
              </a:r>
              <a:endParaRPr lang="en-US" altLang="zh-CN" sz="3200" b="1" dirty="0">
                <a:latin typeface="Tahoma" panose="020B0604030504040204" pitchFamily="34" charset="0"/>
              </a:endParaRPr>
            </a:p>
          </p:txBody>
        </p:sp>
        <p:sp>
          <p:nvSpPr>
            <p:cNvPr id="119819" name="Text Box 59"/>
            <p:cNvSpPr txBox="1"/>
            <p:nvPr/>
          </p:nvSpPr>
          <p:spPr>
            <a:xfrm>
              <a:off x="4224" y="2000"/>
              <a:ext cx="1392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ahoma" panose="020B0604030504040204" pitchFamily="34" charset="0"/>
                </a:rPr>
                <a:t>扫描线</a:t>
              </a:r>
              <a:r>
                <a:rPr lang="en-US" altLang="zh-CN" sz="3200" b="1" dirty="0">
                  <a:latin typeface="Tahoma" panose="020B0604030504040204" pitchFamily="34" charset="0"/>
                </a:rPr>
                <a:t>y3</a:t>
              </a:r>
              <a:endParaRPr lang="en-US" altLang="zh-CN" sz="3200" b="1" dirty="0">
                <a:latin typeface="Tahoma" panose="020B0604030504040204" pitchFamily="34" charset="0"/>
              </a:endParaRPr>
            </a:p>
          </p:txBody>
        </p:sp>
        <p:sp>
          <p:nvSpPr>
            <p:cNvPr id="119820" name="Oval 60"/>
            <p:cNvSpPr/>
            <p:nvPr/>
          </p:nvSpPr>
          <p:spPr>
            <a:xfrm>
              <a:off x="912" y="1824"/>
              <a:ext cx="180" cy="179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19821" name="Text Box 61"/>
            <p:cNvSpPr txBox="1"/>
            <p:nvPr/>
          </p:nvSpPr>
          <p:spPr>
            <a:xfrm>
              <a:off x="1872" y="1104"/>
              <a:ext cx="247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A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19822" name="Text Box 62"/>
            <p:cNvSpPr txBox="1"/>
            <p:nvPr/>
          </p:nvSpPr>
          <p:spPr>
            <a:xfrm>
              <a:off x="2400" y="528"/>
              <a:ext cx="248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B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19823" name="Text Box 63"/>
            <p:cNvSpPr txBox="1"/>
            <p:nvPr/>
          </p:nvSpPr>
          <p:spPr>
            <a:xfrm>
              <a:off x="2684" y="2138"/>
              <a:ext cx="244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C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19824" name="Text Box 64"/>
            <p:cNvSpPr txBox="1"/>
            <p:nvPr/>
          </p:nvSpPr>
          <p:spPr>
            <a:xfrm>
              <a:off x="2825" y="2880"/>
              <a:ext cx="261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D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19825" name="Text Box 65"/>
            <p:cNvSpPr txBox="1"/>
            <p:nvPr/>
          </p:nvSpPr>
          <p:spPr>
            <a:xfrm>
              <a:off x="3733" y="1536"/>
              <a:ext cx="234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E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19826" name="Text Box 66"/>
            <p:cNvSpPr txBox="1"/>
            <p:nvPr/>
          </p:nvSpPr>
          <p:spPr>
            <a:xfrm>
              <a:off x="3737" y="3648"/>
              <a:ext cx="228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F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19827" name="Text Box 67"/>
            <p:cNvSpPr txBox="1"/>
            <p:nvPr/>
          </p:nvSpPr>
          <p:spPr>
            <a:xfrm>
              <a:off x="720" y="3648"/>
              <a:ext cx="259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G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19828" name="Text Box 68"/>
            <p:cNvSpPr txBox="1"/>
            <p:nvPr/>
          </p:nvSpPr>
          <p:spPr>
            <a:xfrm>
              <a:off x="665" y="1645"/>
              <a:ext cx="263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H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19829" name="Text Box 69"/>
            <p:cNvSpPr txBox="1"/>
            <p:nvPr/>
          </p:nvSpPr>
          <p:spPr>
            <a:xfrm>
              <a:off x="1471" y="864"/>
              <a:ext cx="209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I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</p:grp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179705" y="764858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7761" name="Rectangle 3"/>
          <p:cNvSpPr/>
          <p:nvPr/>
        </p:nvSpPr>
        <p:spPr>
          <a:xfrm>
            <a:off x="683260" y="3141028"/>
            <a:ext cx="7975600" cy="29343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spcBef>
                <a:spcPct val="25000"/>
              </a:spcBef>
            </a:pPr>
            <a:r>
              <a:rPr lang="zh-CN" altLang="en-US" sz="2400" b="1" dirty="0">
                <a:latin typeface="Arial" panose="020B0604020202020204" pitchFamily="34" charset="0"/>
              </a:rPr>
              <a:t>多边形顶点处的扫描线交点需要特殊处理：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 marL="995680" lvl="1" indent="-466725" eaLnBrk="1" hangingPunct="1">
              <a:lnSpc>
                <a:spcPct val="120000"/>
              </a:lnSpc>
              <a:spcBef>
                <a:spcPct val="2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Arial" panose="020B0604020202020204" pitchFamily="34" charset="0"/>
              </a:rPr>
              <a:t>共享一个顶点的两条相交边位于扫描线的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一侧</a:t>
            </a:r>
            <a:r>
              <a:rPr lang="zh-CN" altLang="en-US" sz="2400" b="1" dirty="0">
                <a:latin typeface="Arial" panose="020B0604020202020204" pitchFamily="34" charset="0"/>
              </a:rPr>
              <a:t>：交点列表上要增加两个点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 marL="995680" lvl="1" indent="-466725" eaLnBrk="1" hangingPunct="1">
              <a:lnSpc>
                <a:spcPct val="120000"/>
              </a:lnSpc>
              <a:spcBef>
                <a:spcPct val="25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Arial" panose="020B0604020202020204" pitchFamily="34" charset="0"/>
              </a:rPr>
              <a:t>共享一个顶点的两条相交边位于扫描线的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两侧</a:t>
            </a:r>
            <a:r>
              <a:rPr lang="zh-CN" altLang="en-US" sz="2400" b="1" dirty="0">
                <a:latin typeface="Arial" panose="020B0604020202020204" pitchFamily="34" charset="0"/>
              </a:rPr>
              <a:t>：顺时针或逆时针搜索多边形边界，两条相邻边的端点值单调递增或递减，则顶点计为一个交点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117762" name="Rectangle 5"/>
          <p:cNvSpPr>
            <a:spLocks noGrp="1" noRot="1"/>
          </p:cNvSpPr>
          <p:nvPr>
            <p:ph type="title"/>
          </p:nvPr>
        </p:nvSpPr>
        <p:spPr>
          <a:xfrm>
            <a:off x="539115" y="2522220"/>
            <a:ext cx="7570788" cy="54864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多边形顶点的处理</a:t>
            </a:r>
            <a:endParaRPr lang="zh-CN" altLang="zh-CN" b="1" dirty="0"/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179705" y="764858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30754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301625" y="909638"/>
            <a:ext cx="8540750" cy="755650"/>
          </a:xfr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8195" name="Rectangle 3"/>
          <p:cNvSpPr>
            <a:spLocks noGrp="1" noRot="1"/>
          </p:cNvSpPr>
          <p:nvPr>
            <p:ph idx="4294967295"/>
            <p:custDataLst>
              <p:tags r:id="rId2"/>
            </p:custDataLst>
          </p:nvPr>
        </p:nvSpPr>
        <p:spPr>
          <a:xfrm>
            <a:off x="323850" y="1989138"/>
            <a:ext cx="8458200" cy="2465705"/>
          </a:xfrm>
          <a:noFill/>
          <a:ln w="9525">
            <a:noFill/>
          </a:ln>
        </p:spPr>
        <p:txBody>
          <a:bodyPr vert="horz" wrap="square" lIns="91440" tIns="45720" rIns="91440" bIns="45720" rtlCol="0" anchor="t" anchorCtr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algn="l" defTabSz="914400">
              <a:lnSpc>
                <a:spcPct val="140000"/>
              </a:lnSpc>
              <a:buChar char="l"/>
            </a:pPr>
            <a:r>
              <a:rPr lang="zh-CN" altLang="en-US" spc="0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DDA算法</a:t>
            </a:r>
            <a:endParaRPr lang="zh-CN" altLang="en-US" spc="0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斜率</a:t>
            </a:r>
            <a:r>
              <a:rPr lang="en-US" altLang="zh-CN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m</a:t>
            </a: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其他</a:t>
            </a:r>
            <a:r>
              <a:rPr lang="zh-CN" altLang="en-US" dirty="0">
                <a:solidFill>
                  <a:schemeClr val="dk1"/>
                </a:solidFill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情况</a:t>
            </a:r>
            <a:endParaRPr lang="zh-CN" altLang="en-US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endParaRPr lang="en-US" altLang="zh-CN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  <a:p>
            <a:pPr lvl="2" algn="l" defTabSz="914400">
              <a:lnSpc>
                <a:spcPct val="140000"/>
              </a:lnSpc>
              <a:buChar char="l"/>
            </a:pPr>
            <a:endParaRPr lang="en-US" altLang="zh-CN" dirty="0">
              <a:solidFill>
                <a:schemeClr val="dk1"/>
              </a:solidFill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pic>
        <p:nvPicPr>
          <p:cNvPr id="56" name="图片 56" descr="C:\Users\hasee\AppData\Roaming\Tencent\Users\814471321\QQ\WinTemp\RichOle\7Y}6{RACF1UM0MIDVWW99%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55650" y="3573145"/>
            <a:ext cx="2977515" cy="258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图片 57" descr="C:\Users\hasee\AppData\Roaming\Tencent\Users\814471321\QQ\WinTemp\RichOle\Z]YRB(EZ98RL}}%Y4(2D06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0" y="3573145"/>
            <a:ext cx="3317875" cy="269240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5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1857" name="Rectangle 2"/>
          <p:cNvSpPr>
            <a:spLocks noGrp="1" noRot="1"/>
          </p:cNvSpPr>
          <p:nvPr>
            <p:ph type="title"/>
          </p:nvPr>
        </p:nvSpPr>
        <p:spPr>
          <a:xfrm>
            <a:off x="197803" y="3436620"/>
            <a:ext cx="8748712" cy="89535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dirty="0"/>
              <a:t>多边形顶点的调整---单调</a:t>
            </a:r>
            <a:r>
              <a:rPr lang="zh-CN" altLang="en-US" dirty="0">
                <a:solidFill>
                  <a:srgbClr val="FF0000"/>
                </a:solidFill>
              </a:rPr>
              <a:t>递增</a:t>
            </a:r>
            <a:r>
              <a:rPr lang="zh-CN" altLang="en-US" dirty="0"/>
              <a:t>情况</a:t>
            </a:r>
            <a:endParaRPr lang="zh-CN" altLang="zh-CN" dirty="0"/>
          </a:p>
        </p:txBody>
      </p:sp>
      <p:grpSp>
        <p:nvGrpSpPr>
          <p:cNvPr id="121858" name="Group 43"/>
          <p:cNvGrpSpPr/>
          <p:nvPr/>
        </p:nvGrpSpPr>
        <p:grpSpPr>
          <a:xfrm>
            <a:off x="1258888" y="1200150"/>
            <a:ext cx="6400800" cy="5181600"/>
            <a:chOff x="1488" y="624"/>
            <a:chExt cx="4032" cy="3264"/>
          </a:xfrm>
        </p:grpSpPr>
        <p:sp>
          <p:nvSpPr>
            <p:cNvPr id="121859" name="Line 9"/>
            <p:cNvSpPr/>
            <p:nvPr/>
          </p:nvSpPr>
          <p:spPr>
            <a:xfrm>
              <a:off x="1536" y="2928"/>
              <a:ext cx="24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1860" name="Line 10"/>
            <p:cNvSpPr/>
            <p:nvPr/>
          </p:nvSpPr>
          <p:spPr>
            <a:xfrm>
              <a:off x="1536" y="3168"/>
              <a:ext cx="240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1861" name="Line 11"/>
            <p:cNvSpPr/>
            <p:nvPr/>
          </p:nvSpPr>
          <p:spPr>
            <a:xfrm>
              <a:off x="1536" y="3408"/>
              <a:ext cx="24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1862" name="Line 12"/>
            <p:cNvSpPr/>
            <p:nvPr/>
          </p:nvSpPr>
          <p:spPr>
            <a:xfrm>
              <a:off x="1872" y="3168"/>
              <a:ext cx="864" cy="720"/>
            </a:xfrm>
            <a:prstGeom prst="line">
              <a:avLst/>
            </a:prstGeom>
            <a:ln w="762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1863" name="Line 13"/>
            <p:cNvSpPr/>
            <p:nvPr/>
          </p:nvSpPr>
          <p:spPr>
            <a:xfrm flipV="1">
              <a:off x="1872" y="2592"/>
              <a:ext cx="768" cy="576"/>
            </a:xfrm>
            <a:prstGeom prst="line">
              <a:avLst/>
            </a:prstGeom>
            <a:ln w="76200" cap="rnd" cmpd="sng">
              <a:solidFill>
                <a:srgbClr val="FF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21864" name="Line 14"/>
            <p:cNvSpPr/>
            <p:nvPr/>
          </p:nvSpPr>
          <p:spPr>
            <a:xfrm>
              <a:off x="2784" y="3408"/>
              <a:ext cx="480" cy="400"/>
            </a:xfrm>
            <a:prstGeom prst="line">
              <a:avLst/>
            </a:prstGeom>
            <a:ln w="7620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1865" name="Line 15"/>
            <p:cNvSpPr/>
            <p:nvPr/>
          </p:nvSpPr>
          <p:spPr>
            <a:xfrm flipV="1">
              <a:off x="2784" y="2592"/>
              <a:ext cx="768" cy="576"/>
            </a:xfrm>
            <a:prstGeom prst="line">
              <a:avLst/>
            </a:prstGeom>
            <a:ln w="76200" cap="rnd" cmpd="sng">
              <a:solidFill>
                <a:srgbClr val="FF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21866" name="Text Box 7"/>
            <p:cNvSpPr txBox="1"/>
            <p:nvPr/>
          </p:nvSpPr>
          <p:spPr>
            <a:xfrm>
              <a:off x="4032" y="981"/>
              <a:ext cx="1488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ahoma" panose="020B0604030504040204" pitchFamily="34" charset="0"/>
                </a:rPr>
                <a:t>扫描线</a:t>
              </a:r>
              <a:r>
                <a:rPr lang="en-US" altLang="zh-CN" sz="3200" b="1" dirty="0">
                  <a:latin typeface="Tahoma" panose="020B0604030504040204" pitchFamily="34" charset="0"/>
                </a:rPr>
                <a:t>y2</a:t>
              </a:r>
              <a:endParaRPr lang="en-US" altLang="zh-CN" sz="3200" b="1" dirty="0">
                <a:latin typeface="Tahoma" panose="020B0604030504040204" pitchFamily="34" charset="0"/>
              </a:endParaRPr>
            </a:p>
          </p:txBody>
        </p:sp>
        <p:sp>
          <p:nvSpPr>
            <p:cNvPr id="121867" name="Freeform 24"/>
            <p:cNvSpPr/>
            <p:nvPr/>
          </p:nvSpPr>
          <p:spPr>
            <a:xfrm>
              <a:off x="1720" y="624"/>
              <a:ext cx="1835" cy="1483"/>
            </a:xfrm>
            <a:custGeom>
              <a:avLst/>
              <a:gdLst/>
              <a:ahLst/>
              <a:cxnLst>
                <a:cxn ang="0">
                  <a:pos x="3" y="565"/>
                </a:cxn>
                <a:cxn ang="0">
                  <a:pos x="475" y="192"/>
                </a:cxn>
                <a:cxn ang="0">
                  <a:pos x="696" y="379"/>
                </a:cxn>
                <a:cxn ang="0">
                  <a:pos x="907" y="0"/>
                </a:cxn>
                <a:cxn ang="0">
                  <a:pos x="1368" y="653"/>
                </a:cxn>
                <a:cxn ang="0">
                  <a:pos x="1368" y="1000"/>
                </a:cxn>
                <a:cxn ang="0">
                  <a:pos x="1835" y="283"/>
                </a:cxn>
                <a:cxn ang="0">
                  <a:pos x="1835" y="336"/>
                </a:cxn>
                <a:cxn ang="0">
                  <a:pos x="1835" y="1483"/>
                </a:cxn>
                <a:cxn ang="0">
                  <a:pos x="0" y="1472"/>
                </a:cxn>
                <a:cxn ang="0">
                  <a:pos x="3" y="565"/>
                </a:cxn>
              </a:cxnLst>
              <a:pathLst>
                <a:path w="1835" h="1483">
                  <a:moveTo>
                    <a:pt x="3" y="565"/>
                  </a:moveTo>
                  <a:lnTo>
                    <a:pt x="475" y="192"/>
                  </a:lnTo>
                  <a:lnTo>
                    <a:pt x="696" y="379"/>
                  </a:lnTo>
                  <a:lnTo>
                    <a:pt x="907" y="0"/>
                  </a:lnTo>
                  <a:lnTo>
                    <a:pt x="1368" y="653"/>
                  </a:lnTo>
                  <a:lnTo>
                    <a:pt x="1368" y="1000"/>
                  </a:lnTo>
                  <a:lnTo>
                    <a:pt x="1835" y="283"/>
                  </a:lnTo>
                  <a:lnTo>
                    <a:pt x="1835" y="336"/>
                  </a:lnTo>
                  <a:lnTo>
                    <a:pt x="1835" y="1483"/>
                  </a:lnTo>
                  <a:lnTo>
                    <a:pt x="0" y="1472"/>
                  </a:lnTo>
                  <a:lnTo>
                    <a:pt x="3" y="565"/>
                  </a:lnTo>
                  <a:close/>
                </a:path>
              </a:pathLst>
            </a:custGeom>
            <a:noFill/>
            <a:ln w="5715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1868" name="Line 28"/>
            <p:cNvSpPr/>
            <p:nvPr/>
          </p:nvSpPr>
          <p:spPr>
            <a:xfrm>
              <a:off x="1488" y="1192"/>
              <a:ext cx="2400" cy="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1869" name="Oval 31"/>
            <p:cNvSpPr/>
            <p:nvPr/>
          </p:nvSpPr>
          <p:spPr>
            <a:xfrm>
              <a:off x="1680" y="11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870" name="Line 35"/>
            <p:cNvSpPr/>
            <p:nvPr/>
          </p:nvSpPr>
          <p:spPr>
            <a:xfrm flipH="1" flipV="1">
              <a:off x="2544" y="3456"/>
              <a:ext cx="48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sp>
        <p:sp>
          <p:nvSpPr>
            <p:cNvPr id="121871" name="AutoShape 38"/>
            <p:cNvSpPr/>
            <p:nvPr/>
          </p:nvSpPr>
          <p:spPr>
            <a:xfrm flipV="1">
              <a:off x="2112" y="1200"/>
              <a:ext cx="480" cy="624"/>
            </a:xfrm>
            <a:prstGeom prst="curvedRightArrow">
              <a:avLst>
                <a:gd name="adj1" fmla="val 26000"/>
                <a:gd name="adj2" fmla="val 52000"/>
                <a:gd name="adj3" fmla="val 33328"/>
              </a:avLst>
            </a:prstGeom>
            <a:solidFill>
              <a:srgbClr val="66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872" name="Oval 39"/>
            <p:cNvSpPr/>
            <p:nvPr/>
          </p:nvSpPr>
          <p:spPr>
            <a:xfrm>
              <a:off x="1824" y="307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873" name="Oval 40"/>
            <p:cNvSpPr/>
            <p:nvPr/>
          </p:nvSpPr>
          <p:spPr>
            <a:xfrm>
              <a:off x="2688" y="3312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1874" name="Oval 41"/>
            <p:cNvSpPr/>
            <p:nvPr/>
          </p:nvSpPr>
          <p:spPr>
            <a:xfrm>
              <a:off x="2688" y="3120"/>
              <a:ext cx="144" cy="144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1875" name="Rectangle 44"/>
          <p:cNvSpPr/>
          <p:nvPr/>
        </p:nvSpPr>
        <p:spPr>
          <a:xfrm>
            <a:off x="5429250" y="3651250"/>
            <a:ext cx="3175000" cy="2225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5000"/>
              </a:lnSpc>
            </a:pPr>
            <a:r>
              <a:rPr lang="zh-CN" altLang="en-US" sz="2800" b="1" dirty="0">
                <a:latin typeface="Arial" panose="020B0604020202020204" pitchFamily="34" charset="0"/>
              </a:rPr>
              <a:t>将较低的一条边缩短，保证对通过公共顶点的扫描线仅产生一个交点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179705" y="764858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5" name="Rectangle 2"/>
          <p:cNvSpPr>
            <a:spLocks noGrp="1" noRot="1"/>
          </p:cNvSpPr>
          <p:nvPr>
            <p:ph type="title"/>
          </p:nvPr>
        </p:nvSpPr>
        <p:spPr>
          <a:xfrm>
            <a:off x="179705" y="3692843"/>
            <a:ext cx="8610600" cy="89535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dirty="0"/>
              <a:t>多边形顶点的调整---单调</a:t>
            </a:r>
            <a:r>
              <a:rPr lang="zh-CN" altLang="en-US" dirty="0">
                <a:solidFill>
                  <a:srgbClr val="FF0000"/>
                </a:solidFill>
              </a:rPr>
              <a:t>递减</a:t>
            </a:r>
            <a:r>
              <a:rPr lang="zh-CN" altLang="en-US" dirty="0"/>
              <a:t>情况</a:t>
            </a:r>
            <a:endParaRPr lang="zh-CN" altLang="zh-CN" dirty="0"/>
          </a:p>
        </p:txBody>
      </p:sp>
      <p:grpSp>
        <p:nvGrpSpPr>
          <p:cNvPr id="123906" name="Group 32"/>
          <p:cNvGrpSpPr/>
          <p:nvPr/>
        </p:nvGrpSpPr>
        <p:grpSpPr>
          <a:xfrm>
            <a:off x="1116013" y="1557338"/>
            <a:ext cx="6400800" cy="4724400"/>
            <a:chOff x="1632" y="768"/>
            <a:chExt cx="4032" cy="2976"/>
          </a:xfrm>
        </p:grpSpPr>
        <p:sp>
          <p:nvSpPr>
            <p:cNvPr id="123907" name="Line 12"/>
            <p:cNvSpPr/>
            <p:nvPr/>
          </p:nvSpPr>
          <p:spPr>
            <a:xfrm>
              <a:off x="1941" y="2918"/>
              <a:ext cx="24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908" name="Line 13"/>
            <p:cNvSpPr/>
            <p:nvPr/>
          </p:nvSpPr>
          <p:spPr>
            <a:xfrm>
              <a:off x="1941" y="3158"/>
              <a:ext cx="2400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909" name="Line 14"/>
            <p:cNvSpPr/>
            <p:nvPr/>
          </p:nvSpPr>
          <p:spPr>
            <a:xfrm>
              <a:off x="1941" y="3398"/>
              <a:ext cx="240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910" name="Line 15"/>
            <p:cNvSpPr/>
            <p:nvPr/>
          </p:nvSpPr>
          <p:spPr>
            <a:xfrm>
              <a:off x="2277" y="2582"/>
              <a:ext cx="480" cy="576"/>
            </a:xfrm>
            <a:prstGeom prst="line">
              <a:avLst/>
            </a:prstGeom>
            <a:ln w="76200" cap="flat" cmpd="sng">
              <a:solidFill>
                <a:srgbClr val="00EEE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911" name="Line 16"/>
            <p:cNvSpPr/>
            <p:nvPr/>
          </p:nvSpPr>
          <p:spPr>
            <a:xfrm flipH="1">
              <a:off x="2016" y="3158"/>
              <a:ext cx="741" cy="586"/>
            </a:xfrm>
            <a:prstGeom prst="line">
              <a:avLst/>
            </a:prstGeom>
            <a:ln w="76200" cap="rnd" cmpd="sng">
              <a:solidFill>
                <a:srgbClr val="00EEE8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23912" name="Line 17"/>
            <p:cNvSpPr/>
            <p:nvPr/>
          </p:nvSpPr>
          <p:spPr>
            <a:xfrm>
              <a:off x="3120" y="2582"/>
              <a:ext cx="480" cy="538"/>
            </a:xfrm>
            <a:prstGeom prst="line">
              <a:avLst/>
            </a:prstGeom>
            <a:ln w="76200" cap="flat" cmpd="sng">
              <a:solidFill>
                <a:srgbClr val="00EEE8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913" name="Line 18"/>
            <p:cNvSpPr/>
            <p:nvPr/>
          </p:nvSpPr>
          <p:spPr>
            <a:xfrm flipH="1">
              <a:off x="3003" y="3408"/>
              <a:ext cx="384" cy="336"/>
            </a:xfrm>
            <a:prstGeom prst="line">
              <a:avLst/>
            </a:prstGeom>
            <a:ln w="76200" cap="rnd" cmpd="sng">
              <a:solidFill>
                <a:srgbClr val="00EEE8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23914" name="Line 19"/>
            <p:cNvSpPr/>
            <p:nvPr/>
          </p:nvSpPr>
          <p:spPr>
            <a:xfrm>
              <a:off x="1632" y="1432"/>
              <a:ext cx="2400" cy="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915" name="Freeform 21"/>
            <p:cNvSpPr/>
            <p:nvPr/>
          </p:nvSpPr>
          <p:spPr>
            <a:xfrm>
              <a:off x="1867" y="768"/>
              <a:ext cx="1819" cy="1480"/>
            </a:xfrm>
            <a:custGeom>
              <a:avLst/>
              <a:gdLst/>
              <a:ahLst/>
              <a:cxnLst>
                <a:cxn ang="0">
                  <a:pos x="0" y="565"/>
                </a:cxn>
                <a:cxn ang="0">
                  <a:pos x="472" y="192"/>
                </a:cxn>
                <a:cxn ang="0">
                  <a:pos x="693" y="379"/>
                </a:cxn>
                <a:cxn ang="0">
                  <a:pos x="904" y="0"/>
                </a:cxn>
                <a:cxn ang="0">
                  <a:pos x="1365" y="653"/>
                </a:cxn>
                <a:cxn ang="0">
                  <a:pos x="1365" y="1000"/>
                </a:cxn>
                <a:cxn ang="0">
                  <a:pos x="1813" y="512"/>
                </a:cxn>
                <a:cxn ang="0">
                  <a:pos x="1819" y="1480"/>
                </a:cxn>
                <a:cxn ang="0">
                  <a:pos x="5" y="1480"/>
                </a:cxn>
                <a:cxn ang="0">
                  <a:pos x="0" y="565"/>
                </a:cxn>
              </a:cxnLst>
              <a:pathLst>
                <a:path w="1819" h="1480">
                  <a:moveTo>
                    <a:pt x="0" y="565"/>
                  </a:moveTo>
                  <a:lnTo>
                    <a:pt x="472" y="192"/>
                  </a:lnTo>
                  <a:lnTo>
                    <a:pt x="693" y="379"/>
                  </a:lnTo>
                  <a:lnTo>
                    <a:pt x="904" y="0"/>
                  </a:lnTo>
                  <a:lnTo>
                    <a:pt x="1365" y="653"/>
                  </a:lnTo>
                  <a:lnTo>
                    <a:pt x="1365" y="1000"/>
                  </a:lnTo>
                  <a:lnTo>
                    <a:pt x="1813" y="512"/>
                  </a:lnTo>
                  <a:lnTo>
                    <a:pt x="1819" y="1480"/>
                  </a:lnTo>
                  <a:lnTo>
                    <a:pt x="5" y="1480"/>
                  </a:lnTo>
                  <a:lnTo>
                    <a:pt x="0" y="565"/>
                  </a:lnTo>
                  <a:close/>
                </a:path>
              </a:pathLst>
            </a:custGeom>
            <a:noFill/>
            <a:ln w="5715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3916" name="Oval 22"/>
            <p:cNvSpPr/>
            <p:nvPr/>
          </p:nvSpPr>
          <p:spPr>
            <a:xfrm>
              <a:off x="3168" y="134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3917" name="Text Box 24"/>
            <p:cNvSpPr txBox="1"/>
            <p:nvPr/>
          </p:nvSpPr>
          <p:spPr>
            <a:xfrm>
              <a:off x="4176" y="1344"/>
              <a:ext cx="1488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ahoma" panose="020B0604030504040204" pitchFamily="34" charset="0"/>
                </a:rPr>
                <a:t>扫描线</a:t>
              </a:r>
              <a:r>
                <a:rPr lang="en-US" altLang="zh-CN" sz="3200" b="1" dirty="0">
                  <a:latin typeface="Tahoma" panose="020B0604030504040204" pitchFamily="34" charset="0"/>
                </a:rPr>
                <a:t>y3</a:t>
              </a:r>
              <a:endParaRPr lang="en-US" altLang="zh-CN" sz="3200" b="1" dirty="0">
                <a:latin typeface="Tahoma" panose="020B0604030504040204" pitchFamily="34" charset="0"/>
              </a:endParaRPr>
            </a:p>
          </p:txBody>
        </p:sp>
        <p:sp>
          <p:nvSpPr>
            <p:cNvPr id="123918" name="Line 27"/>
            <p:cNvSpPr/>
            <p:nvPr/>
          </p:nvSpPr>
          <p:spPr>
            <a:xfrm>
              <a:off x="2640" y="2544"/>
              <a:ext cx="24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sp>
        <p:sp>
          <p:nvSpPr>
            <p:cNvPr id="123919" name="AutoShape 28"/>
            <p:cNvSpPr/>
            <p:nvPr/>
          </p:nvSpPr>
          <p:spPr>
            <a:xfrm>
              <a:off x="2256" y="1488"/>
              <a:ext cx="720" cy="384"/>
            </a:xfrm>
            <a:prstGeom prst="curvedDownArrow">
              <a:avLst>
                <a:gd name="adj1" fmla="val 37500"/>
                <a:gd name="adj2" fmla="val 75000"/>
                <a:gd name="adj3" fmla="val 33328"/>
              </a:avLst>
            </a:prstGeom>
            <a:solidFill>
              <a:srgbClr val="00EEE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3920" name="Oval 29"/>
            <p:cNvSpPr/>
            <p:nvPr/>
          </p:nvSpPr>
          <p:spPr>
            <a:xfrm>
              <a:off x="2640" y="307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3921" name="Oval 30"/>
            <p:cNvSpPr/>
            <p:nvPr/>
          </p:nvSpPr>
          <p:spPr>
            <a:xfrm>
              <a:off x="3504" y="307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3922" name="Oval 31"/>
            <p:cNvSpPr/>
            <p:nvPr/>
          </p:nvSpPr>
          <p:spPr>
            <a:xfrm>
              <a:off x="3264" y="3312"/>
              <a:ext cx="144" cy="144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123923" name="Rectangle 33"/>
          <p:cNvSpPr/>
          <p:nvPr/>
        </p:nvSpPr>
        <p:spPr>
          <a:xfrm>
            <a:off x="5724525" y="3676650"/>
            <a:ext cx="3043238" cy="23145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30000"/>
              </a:lnSpc>
            </a:pPr>
            <a:r>
              <a:rPr lang="zh-CN" altLang="en-US" sz="2800" b="1" dirty="0">
                <a:latin typeface="Arial" panose="020B0604020202020204" pitchFamily="34" charset="0"/>
              </a:rPr>
              <a:t>将较低的一条边缩短，保证对通过公共顶点的扫描线仅产生一个交点</a:t>
            </a:r>
            <a:endParaRPr lang="zh-CN" altLang="en-US" sz="2800" b="1" dirty="0">
              <a:latin typeface="Arial" panose="020B0604020202020204" pitchFamily="34" charset="0"/>
            </a:endParaRPr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179705" y="764858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5954" name="Group 1063"/>
          <p:cNvGrpSpPr/>
          <p:nvPr/>
        </p:nvGrpSpPr>
        <p:grpSpPr>
          <a:xfrm>
            <a:off x="827088" y="1114425"/>
            <a:ext cx="7969250" cy="5483225"/>
            <a:chOff x="521" y="702"/>
            <a:chExt cx="5020" cy="3454"/>
          </a:xfrm>
        </p:grpSpPr>
        <p:pic>
          <p:nvPicPr>
            <p:cNvPr id="125955" name="Picture 106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844" y="856"/>
              <a:ext cx="2898" cy="330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5956" name="Text Box 1027"/>
            <p:cNvSpPr txBox="1"/>
            <p:nvPr/>
          </p:nvSpPr>
          <p:spPr>
            <a:xfrm>
              <a:off x="4149" y="1499"/>
              <a:ext cx="1200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ahoma" panose="020B0604030504040204" pitchFamily="34" charset="0"/>
                </a:rPr>
                <a:t>扫描线</a:t>
              </a:r>
              <a:r>
                <a:rPr lang="en-US" altLang="zh-CN" sz="3200" b="1" dirty="0">
                  <a:latin typeface="Tahoma" panose="020B0604030504040204" pitchFamily="34" charset="0"/>
                </a:rPr>
                <a:t>y1</a:t>
              </a:r>
              <a:endParaRPr lang="en-US" altLang="zh-CN" sz="3200" b="1" dirty="0">
                <a:latin typeface="Tahoma" panose="020B0604030504040204" pitchFamily="34" charset="0"/>
              </a:endParaRPr>
            </a:p>
          </p:txBody>
        </p:sp>
        <p:sp>
          <p:nvSpPr>
            <p:cNvPr id="125957" name="Line 1028"/>
            <p:cNvSpPr/>
            <p:nvPr/>
          </p:nvSpPr>
          <p:spPr>
            <a:xfrm>
              <a:off x="597" y="1703"/>
              <a:ext cx="350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5958" name="Oval 1031"/>
            <p:cNvSpPr/>
            <p:nvPr/>
          </p:nvSpPr>
          <p:spPr>
            <a:xfrm>
              <a:off x="1893" y="1614"/>
              <a:ext cx="150" cy="150"/>
            </a:xfrm>
            <a:prstGeom prst="ellipse">
              <a:avLst/>
            </a:prstGeom>
            <a:solidFill>
              <a:srgbClr val="00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959" name="Line 1033"/>
            <p:cNvSpPr/>
            <p:nvPr/>
          </p:nvSpPr>
          <p:spPr>
            <a:xfrm>
              <a:off x="597" y="2107"/>
              <a:ext cx="350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5960" name="Text Box 1034"/>
            <p:cNvSpPr txBox="1"/>
            <p:nvPr/>
          </p:nvSpPr>
          <p:spPr>
            <a:xfrm>
              <a:off x="4149" y="1950"/>
              <a:ext cx="1296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ahoma" panose="020B0604030504040204" pitchFamily="34" charset="0"/>
                </a:rPr>
                <a:t>扫描线</a:t>
              </a:r>
              <a:r>
                <a:rPr lang="en-US" altLang="zh-CN" sz="3200" b="1" dirty="0">
                  <a:latin typeface="Tahoma" panose="020B0604030504040204" pitchFamily="34" charset="0"/>
                </a:rPr>
                <a:t>y2</a:t>
              </a:r>
              <a:endParaRPr lang="en-US" altLang="zh-CN" sz="3200" b="1" dirty="0">
                <a:latin typeface="Tahoma" panose="020B0604030504040204" pitchFamily="34" charset="0"/>
              </a:endParaRPr>
            </a:p>
          </p:txBody>
        </p:sp>
        <p:sp>
          <p:nvSpPr>
            <p:cNvPr id="125961" name="Text Box 1035"/>
            <p:cNvSpPr txBox="1"/>
            <p:nvPr/>
          </p:nvSpPr>
          <p:spPr>
            <a:xfrm>
              <a:off x="4149" y="2411"/>
              <a:ext cx="1392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0" tIns="0" rIns="0" bIns="0" anchor="ctr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Tahoma" panose="020B0604030504040204" pitchFamily="34" charset="0"/>
                </a:rPr>
                <a:t>扫描线</a:t>
              </a:r>
              <a:r>
                <a:rPr lang="en-US" altLang="zh-CN" sz="3200" b="1" dirty="0">
                  <a:latin typeface="Tahoma" panose="020B0604030504040204" pitchFamily="34" charset="0"/>
                </a:rPr>
                <a:t>y3</a:t>
              </a:r>
              <a:endParaRPr lang="en-US" altLang="zh-CN" sz="3200" b="1" dirty="0">
                <a:latin typeface="Tahoma" panose="020B0604030504040204" pitchFamily="34" charset="0"/>
              </a:endParaRPr>
            </a:p>
          </p:txBody>
        </p:sp>
        <p:sp>
          <p:nvSpPr>
            <p:cNvPr id="125962" name="Line 1039"/>
            <p:cNvSpPr/>
            <p:nvPr/>
          </p:nvSpPr>
          <p:spPr>
            <a:xfrm>
              <a:off x="597" y="2574"/>
              <a:ext cx="3504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5963" name="Oval 1042"/>
            <p:cNvSpPr/>
            <p:nvPr/>
          </p:nvSpPr>
          <p:spPr>
            <a:xfrm>
              <a:off x="876" y="2024"/>
              <a:ext cx="144" cy="143"/>
            </a:xfrm>
            <a:prstGeom prst="ellipse">
              <a:avLst/>
            </a:prstGeom>
            <a:solidFill>
              <a:srgbClr val="00EEE8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964" name="Oval 1044"/>
            <p:cNvSpPr/>
            <p:nvPr/>
          </p:nvSpPr>
          <p:spPr>
            <a:xfrm>
              <a:off x="876" y="2251"/>
              <a:ext cx="144" cy="143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5965" name="Oval 1045"/>
            <p:cNvSpPr/>
            <p:nvPr/>
          </p:nvSpPr>
          <p:spPr>
            <a:xfrm>
              <a:off x="2853" y="2471"/>
              <a:ext cx="144" cy="143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966" name="Oval 1046"/>
            <p:cNvSpPr/>
            <p:nvPr/>
          </p:nvSpPr>
          <p:spPr>
            <a:xfrm>
              <a:off x="2853" y="2704"/>
              <a:ext cx="144" cy="143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5967" name="Text Box 1047"/>
            <p:cNvSpPr txBox="1"/>
            <p:nvPr/>
          </p:nvSpPr>
          <p:spPr>
            <a:xfrm>
              <a:off x="1797" y="1278"/>
              <a:ext cx="24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A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25968" name="Text Box 1048"/>
            <p:cNvSpPr txBox="1"/>
            <p:nvPr/>
          </p:nvSpPr>
          <p:spPr>
            <a:xfrm>
              <a:off x="2325" y="702"/>
              <a:ext cx="24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B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25969" name="Text Box 1049"/>
            <p:cNvSpPr txBox="1"/>
            <p:nvPr/>
          </p:nvSpPr>
          <p:spPr>
            <a:xfrm>
              <a:off x="2609" y="2312"/>
              <a:ext cx="2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C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25970" name="Text Box 1050"/>
            <p:cNvSpPr txBox="1"/>
            <p:nvPr/>
          </p:nvSpPr>
          <p:spPr>
            <a:xfrm>
              <a:off x="2664" y="3054"/>
              <a:ext cx="261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D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25971" name="Text Box 1051"/>
            <p:cNvSpPr txBox="1"/>
            <p:nvPr/>
          </p:nvSpPr>
          <p:spPr>
            <a:xfrm>
              <a:off x="3658" y="1710"/>
              <a:ext cx="2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E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25972" name="Text Box 1052"/>
            <p:cNvSpPr txBox="1"/>
            <p:nvPr/>
          </p:nvSpPr>
          <p:spPr>
            <a:xfrm>
              <a:off x="3662" y="3822"/>
              <a:ext cx="22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F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25973" name="Text Box 1053"/>
            <p:cNvSpPr txBox="1"/>
            <p:nvPr/>
          </p:nvSpPr>
          <p:spPr>
            <a:xfrm>
              <a:off x="645" y="3822"/>
              <a:ext cx="25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G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25974" name="Text Box 1054"/>
            <p:cNvSpPr txBox="1"/>
            <p:nvPr/>
          </p:nvSpPr>
          <p:spPr>
            <a:xfrm>
              <a:off x="590" y="1819"/>
              <a:ext cx="26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H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25975" name="Text Box 1055"/>
            <p:cNvSpPr txBox="1"/>
            <p:nvPr/>
          </p:nvSpPr>
          <p:spPr>
            <a:xfrm>
              <a:off x="1396" y="1038"/>
              <a:ext cx="2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I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25976" name="Text Box 1056"/>
            <p:cNvSpPr txBox="1"/>
            <p:nvPr/>
          </p:nvSpPr>
          <p:spPr>
            <a:xfrm>
              <a:off x="521" y="2142"/>
              <a:ext cx="3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H'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25977" name="Text Box 1057"/>
            <p:cNvSpPr txBox="1"/>
            <p:nvPr/>
          </p:nvSpPr>
          <p:spPr>
            <a:xfrm>
              <a:off x="2538" y="2622"/>
              <a:ext cx="29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ahoma" panose="020B0604030504040204" pitchFamily="34" charset="0"/>
                </a:rPr>
                <a:t>C'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</p:grp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179705" y="764858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125953" name="Rectangle 1026"/>
          <p:cNvSpPr>
            <a:spLocks noGrp="1" noRot="1"/>
          </p:cNvSpPr>
          <p:nvPr>
            <p:ph type="title"/>
          </p:nvPr>
        </p:nvSpPr>
        <p:spPr>
          <a:xfrm>
            <a:off x="107950" y="1167130"/>
            <a:ext cx="7570788" cy="89535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dirty="0"/>
              <a:t>多边形顶点调整后</a:t>
            </a:r>
            <a:endParaRPr lang="zh-CN" altLang="zh-CN" dirty="0"/>
          </a:p>
        </p:txBody>
      </p:sp>
    </p:spTree>
    <p:custDataLst>
      <p:tags r:id="rId2"/>
    </p:custData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1" name="Rectangle 2"/>
          <p:cNvSpPr>
            <a:spLocks noGrp="1" noRot="1"/>
          </p:cNvSpPr>
          <p:nvPr>
            <p:ph type="title"/>
          </p:nvPr>
        </p:nvSpPr>
        <p:spPr>
          <a:xfrm>
            <a:off x="179388" y="1988503"/>
            <a:ext cx="7786687" cy="89535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dirty="0"/>
              <a:t>扫描线与边的交点的计算</a:t>
            </a:r>
            <a:endParaRPr lang="zh-CN" altLang="zh-CN" dirty="0"/>
          </a:p>
        </p:txBody>
      </p:sp>
      <p:sp>
        <p:nvSpPr>
          <p:cNvPr id="128002" name="Rectangle 37"/>
          <p:cNvSpPr>
            <a:spLocks noGrp="1" noRot="1"/>
          </p:cNvSpPr>
          <p:nvPr>
            <p:ph idx="1"/>
          </p:nvPr>
        </p:nvSpPr>
        <p:spPr>
          <a:xfrm>
            <a:off x="276225" y="3124200"/>
            <a:ext cx="4419600" cy="3003550"/>
          </a:xfrm>
        </p:spPr>
        <p:txBody>
          <a:bodyPr vert="horz" wrap="square" lIns="91440" tIns="45720" rIns="91440" bIns="45720" anchor="t" anchorCtr="0">
            <a:spAutoFit/>
          </a:bodyPr>
          <a:p>
            <a:pPr marL="0" indent="0" eaLnBrk="1" hangingPunct="1">
              <a:buNone/>
            </a:pPr>
            <a:r>
              <a:rPr lang="zh-CN" altLang="zh-CN" sz="1800" dirty="0"/>
              <a:t>利用扫描线的连贯性</a:t>
            </a:r>
            <a:r>
              <a:rPr lang="zh-CN" altLang="en-US" sz="1800" dirty="0"/>
              <a:t>，减少处理。</a:t>
            </a:r>
            <a:endParaRPr lang="zh-CN" altLang="en-US" sz="1800" dirty="0"/>
          </a:p>
          <a:p>
            <a:pPr marL="0" indent="0" eaLnBrk="1" hangingPunct="1">
              <a:buNone/>
            </a:pPr>
            <a:r>
              <a:rPr lang="zh-CN" altLang="en-US" sz="1800" dirty="0"/>
              <a:t>斜率为常数，增量计算</a:t>
            </a:r>
            <a:endParaRPr lang="en-US" altLang="zh-CN" sz="1800" dirty="0"/>
          </a:p>
          <a:p>
            <a:pPr marL="0" indent="0" eaLnBrk="1" hangingPunct="1">
              <a:buNone/>
            </a:pPr>
            <a:r>
              <a:rPr lang="en-US" altLang="zh-CN" sz="1800" dirty="0"/>
              <a:t>	y</a:t>
            </a:r>
            <a:r>
              <a:rPr lang="zh-CN" altLang="zh-CN" sz="1800" baseline="-25000" dirty="0"/>
              <a:t>k</a:t>
            </a:r>
            <a:r>
              <a:rPr lang="en-US" altLang="zh-CN" sz="1800" baseline="-25000" dirty="0"/>
              <a:t>+</a:t>
            </a:r>
            <a:r>
              <a:rPr lang="zh-CN" altLang="zh-CN" sz="1800" baseline="-25000" dirty="0"/>
              <a:t>1 </a:t>
            </a:r>
            <a:r>
              <a:rPr lang="zh-CN" altLang="zh-CN" sz="1800" dirty="0"/>
              <a:t>=</a:t>
            </a:r>
            <a:r>
              <a:rPr lang="zh-CN" altLang="zh-CN" sz="1800" baseline="-25000" dirty="0"/>
              <a:t> </a:t>
            </a:r>
            <a:r>
              <a:rPr lang="en-US" altLang="zh-CN" sz="1800" dirty="0"/>
              <a:t>y</a:t>
            </a:r>
            <a:r>
              <a:rPr lang="zh-CN" altLang="zh-CN" sz="1800" baseline="-25000" dirty="0"/>
              <a:t>k </a:t>
            </a:r>
            <a:r>
              <a:rPr lang="en-US" altLang="zh-CN" sz="1800" dirty="0"/>
              <a:t>+</a:t>
            </a:r>
            <a:r>
              <a:rPr lang="zh-CN" altLang="zh-CN" sz="1800" baseline="-25000" dirty="0"/>
              <a:t> </a:t>
            </a:r>
            <a:r>
              <a:rPr lang="zh-CN" altLang="zh-CN" sz="1800" dirty="0"/>
              <a:t>1</a:t>
            </a:r>
            <a:endParaRPr lang="zh-CN" altLang="zh-CN" sz="1800" dirty="0"/>
          </a:p>
          <a:p>
            <a:pPr marL="0" indent="0" eaLnBrk="1" hangingPunct="1">
              <a:buNone/>
            </a:pPr>
            <a:r>
              <a:rPr lang="zh-CN" altLang="en-US" sz="1800" dirty="0"/>
              <a:t>	</a:t>
            </a:r>
            <a:r>
              <a:rPr lang="zh-CN" altLang="zh-CN" sz="1800" dirty="0"/>
              <a:t>x</a:t>
            </a:r>
            <a:r>
              <a:rPr lang="zh-CN" altLang="zh-CN" sz="1800" baseline="-25000" dirty="0"/>
              <a:t>k</a:t>
            </a:r>
            <a:r>
              <a:rPr lang="en-US" altLang="zh-CN" sz="1800" baseline="-25000" dirty="0"/>
              <a:t>+</a:t>
            </a:r>
            <a:r>
              <a:rPr lang="zh-CN" altLang="zh-CN" sz="1800" baseline="-25000" dirty="0"/>
              <a:t>1 </a:t>
            </a:r>
            <a:r>
              <a:rPr lang="zh-CN" altLang="zh-CN" sz="1800" dirty="0"/>
              <a:t>=</a:t>
            </a:r>
            <a:r>
              <a:rPr lang="zh-CN" altLang="zh-CN" sz="1800" baseline="-25000" dirty="0"/>
              <a:t> </a:t>
            </a:r>
            <a:r>
              <a:rPr lang="zh-CN" altLang="zh-CN" sz="1800" dirty="0"/>
              <a:t>x</a:t>
            </a:r>
            <a:r>
              <a:rPr lang="zh-CN" altLang="zh-CN" sz="1800" baseline="-25000" dirty="0"/>
              <a:t>k </a:t>
            </a:r>
            <a:r>
              <a:rPr lang="en-US" altLang="zh-CN" sz="1800" dirty="0"/>
              <a:t>+</a:t>
            </a:r>
            <a:r>
              <a:rPr lang="zh-CN" altLang="zh-CN" sz="1800" baseline="-25000" dirty="0"/>
              <a:t> </a:t>
            </a:r>
            <a:r>
              <a:rPr lang="zh-CN" altLang="zh-CN" sz="1800" dirty="0"/>
              <a:t>1/m</a:t>
            </a:r>
            <a:endParaRPr lang="en-US" altLang="zh-CN" sz="1800" dirty="0"/>
          </a:p>
          <a:p>
            <a:pPr marL="0" indent="0" eaLnBrk="1" hangingPunct="1">
              <a:buNone/>
            </a:pPr>
            <a:r>
              <a:rPr lang="zh-CN" altLang="en-US" sz="1800" dirty="0"/>
              <a:t>	m</a:t>
            </a:r>
            <a:r>
              <a:rPr lang="en-US" altLang="zh-CN" sz="1800" dirty="0"/>
              <a:t>=△y/△x</a:t>
            </a:r>
            <a:endParaRPr lang="zh-CN" altLang="zh-CN" sz="1800" dirty="0"/>
          </a:p>
        </p:txBody>
      </p:sp>
      <p:grpSp>
        <p:nvGrpSpPr>
          <p:cNvPr id="128003" name="Group 68"/>
          <p:cNvGrpSpPr/>
          <p:nvPr/>
        </p:nvGrpSpPr>
        <p:grpSpPr>
          <a:xfrm>
            <a:off x="4200525" y="2438400"/>
            <a:ext cx="5092700" cy="2832100"/>
            <a:chOff x="2592" y="1536"/>
            <a:chExt cx="3208" cy="1784"/>
          </a:xfrm>
        </p:grpSpPr>
        <p:sp>
          <p:nvSpPr>
            <p:cNvPr id="128004" name="Freeform 50"/>
            <p:cNvSpPr/>
            <p:nvPr/>
          </p:nvSpPr>
          <p:spPr>
            <a:xfrm>
              <a:off x="3307" y="1728"/>
              <a:ext cx="1589" cy="1592"/>
            </a:xfrm>
            <a:custGeom>
              <a:avLst/>
              <a:gdLst/>
              <a:ahLst/>
              <a:cxnLst>
                <a:cxn ang="0">
                  <a:pos x="0" y="1592"/>
                </a:cxn>
                <a:cxn ang="0">
                  <a:pos x="687" y="0"/>
                </a:cxn>
                <a:cxn ang="0">
                  <a:pos x="1589" y="887"/>
                </a:cxn>
                <a:cxn ang="0">
                  <a:pos x="0" y="1592"/>
                </a:cxn>
              </a:cxnLst>
              <a:pathLst>
                <a:path w="1589" h="1592">
                  <a:moveTo>
                    <a:pt x="0" y="1592"/>
                  </a:moveTo>
                  <a:lnTo>
                    <a:pt x="687" y="0"/>
                  </a:lnTo>
                  <a:lnTo>
                    <a:pt x="1589" y="887"/>
                  </a:lnTo>
                  <a:lnTo>
                    <a:pt x="0" y="1592"/>
                  </a:lnTo>
                  <a:close/>
                </a:path>
              </a:pathLst>
            </a:custGeom>
            <a:noFill/>
            <a:ln w="57150" cap="flat" cmpd="sng">
              <a:solidFill>
                <a:srgbClr val="66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28005" name="Text Box 53"/>
            <p:cNvSpPr txBox="1"/>
            <p:nvPr/>
          </p:nvSpPr>
          <p:spPr>
            <a:xfrm>
              <a:off x="2592" y="1536"/>
              <a:ext cx="13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方正黑体" pitchFamily="34" charset="-122"/>
                  <a:ea typeface="方正黑体" pitchFamily="34" charset="-122"/>
                </a:rPr>
                <a:t>(</a:t>
              </a:r>
              <a:r>
                <a:rPr lang="zh-CN" altLang="zh-CN" sz="3200" b="1" dirty="0">
                  <a:latin typeface="方正黑体" pitchFamily="34" charset="-122"/>
                  <a:ea typeface="方正黑体" pitchFamily="34" charset="-122"/>
                </a:rPr>
                <a:t>x</a:t>
              </a:r>
              <a:r>
                <a:rPr lang="zh-CN" altLang="zh-CN" sz="3200" b="1" baseline="-25000" dirty="0">
                  <a:latin typeface="方正黑体" pitchFamily="34" charset="-122"/>
                  <a:ea typeface="方正黑体" pitchFamily="34" charset="-122"/>
                </a:rPr>
                <a:t>k</a:t>
              </a:r>
              <a:r>
                <a:rPr lang="en-US" altLang="zh-CN" sz="3200" b="1" baseline="-25000" dirty="0">
                  <a:latin typeface="方正黑体" pitchFamily="34" charset="-122"/>
                  <a:ea typeface="方正黑体" pitchFamily="34" charset="-122"/>
                </a:rPr>
                <a:t>+1 </a:t>
              </a: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,</a:t>
              </a:r>
              <a:r>
                <a:rPr lang="zh-CN" altLang="zh-CN" sz="3200" b="1" dirty="0">
                  <a:latin typeface="方正黑体" pitchFamily="34" charset="-122"/>
                  <a:ea typeface="方正黑体" pitchFamily="34" charset="-122"/>
                </a:rPr>
                <a:t>y</a:t>
              </a:r>
              <a:r>
                <a:rPr lang="zh-CN" altLang="zh-CN" sz="3200" b="1" baseline="-25000" dirty="0">
                  <a:latin typeface="方正黑体" pitchFamily="34" charset="-122"/>
                  <a:ea typeface="方正黑体" pitchFamily="34" charset="-122"/>
                </a:rPr>
                <a:t>k</a:t>
              </a:r>
              <a:r>
                <a:rPr lang="en-US" altLang="zh-CN" sz="3200" b="1" baseline="-25000" dirty="0">
                  <a:latin typeface="方正黑体" pitchFamily="34" charset="-122"/>
                  <a:ea typeface="方正黑体" pitchFamily="34" charset="-122"/>
                </a:rPr>
                <a:t>+1</a:t>
              </a: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)</a:t>
              </a:r>
              <a:endParaRPr lang="zh-CN" altLang="en-US" sz="3200" b="1" baseline="-250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28006" name="Text Box 54"/>
            <p:cNvSpPr txBox="1"/>
            <p:nvPr/>
          </p:nvSpPr>
          <p:spPr>
            <a:xfrm>
              <a:off x="2774" y="2160"/>
              <a:ext cx="1013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方正黑体" pitchFamily="34" charset="-122"/>
                  <a:ea typeface="方正黑体" pitchFamily="34" charset="-122"/>
                </a:rPr>
                <a:t>(</a:t>
              </a:r>
              <a:r>
                <a:rPr lang="zh-CN" altLang="zh-CN" sz="3200" b="1" dirty="0">
                  <a:latin typeface="方正黑体" pitchFamily="34" charset="-122"/>
                  <a:ea typeface="方正黑体" pitchFamily="34" charset="-122"/>
                </a:rPr>
                <a:t>x</a:t>
              </a:r>
              <a:r>
                <a:rPr lang="zh-CN" altLang="zh-CN" sz="3200" b="1" baseline="-25000" dirty="0">
                  <a:latin typeface="方正黑体" pitchFamily="34" charset="-122"/>
                  <a:ea typeface="方正黑体" pitchFamily="34" charset="-122"/>
                </a:rPr>
                <a:t>k</a:t>
              </a:r>
              <a:r>
                <a:rPr lang="en-US" altLang="zh-CN" sz="3200" b="1" baseline="-25000" dirty="0">
                  <a:latin typeface="方正黑体" pitchFamily="34" charset="-122"/>
                  <a:ea typeface="方正黑体" pitchFamily="34" charset="-122"/>
                </a:rPr>
                <a:t> </a:t>
              </a: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,y</a:t>
              </a:r>
              <a:r>
                <a:rPr lang="zh-CN" altLang="zh-CN" sz="3200" b="1" baseline="-25000" dirty="0">
                  <a:latin typeface="方正黑体" pitchFamily="34" charset="-122"/>
                  <a:ea typeface="方正黑体" pitchFamily="34" charset="-122"/>
                </a:rPr>
                <a:t>k</a:t>
              </a: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)</a:t>
              </a:r>
              <a:endParaRPr lang="zh-CN" altLang="en-US" sz="3200" b="1" baseline="-25000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28007" name="Text Box 61"/>
            <p:cNvSpPr txBox="1"/>
            <p:nvPr/>
          </p:nvSpPr>
          <p:spPr>
            <a:xfrm>
              <a:off x="4704" y="2160"/>
              <a:ext cx="10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方正黑体" pitchFamily="34" charset="-122"/>
                  <a:ea typeface="方正黑体" pitchFamily="34" charset="-122"/>
                </a:rPr>
                <a:t>扫描线</a:t>
              </a: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y</a:t>
              </a:r>
              <a:r>
                <a:rPr lang="en-US" altLang="zh-CN" sz="3200" b="1" baseline="-25000" dirty="0">
                  <a:latin typeface="方正黑体" pitchFamily="34" charset="-122"/>
                  <a:ea typeface="方正黑体" pitchFamily="34" charset="-122"/>
                </a:rPr>
                <a:t>k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28008" name="Text Box 62"/>
            <p:cNvSpPr txBox="1"/>
            <p:nvPr/>
          </p:nvSpPr>
          <p:spPr>
            <a:xfrm>
              <a:off x="4224" y="1603"/>
              <a:ext cx="135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方正黑体" pitchFamily="34" charset="-122"/>
                  <a:ea typeface="方正黑体" pitchFamily="34" charset="-122"/>
                </a:rPr>
                <a:t>扫描线</a:t>
              </a: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y</a:t>
              </a:r>
              <a:r>
                <a:rPr lang="en-US" altLang="zh-CN" sz="3200" b="1" baseline="-25000" dirty="0">
                  <a:latin typeface="方正黑体" pitchFamily="34" charset="-122"/>
                  <a:ea typeface="方正黑体" pitchFamily="34" charset="-122"/>
                </a:rPr>
                <a:t>k</a:t>
              </a: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+1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grpSp>
          <p:nvGrpSpPr>
            <p:cNvPr id="128009" name="Group 63"/>
            <p:cNvGrpSpPr/>
            <p:nvPr/>
          </p:nvGrpSpPr>
          <p:grpSpPr>
            <a:xfrm>
              <a:off x="2640" y="1968"/>
              <a:ext cx="2256" cy="192"/>
              <a:chOff x="3792" y="1968"/>
              <a:chExt cx="1008" cy="192"/>
            </a:xfrm>
          </p:grpSpPr>
          <p:sp>
            <p:nvSpPr>
              <p:cNvPr id="128010" name="Line 64"/>
              <p:cNvSpPr/>
              <p:nvPr/>
            </p:nvSpPr>
            <p:spPr>
              <a:xfrm>
                <a:off x="3792" y="1968"/>
                <a:ext cx="100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28011" name="Line 65"/>
              <p:cNvSpPr/>
              <p:nvPr/>
            </p:nvSpPr>
            <p:spPr>
              <a:xfrm>
                <a:off x="3792" y="2160"/>
                <a:ext cx="100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28012" name="Oval 66"/>
            <p:cNvSpPr/>
            <p:nvPr/>
          </p:nvSpPr>
          <p:spPr>
            <a:xfrm>
              <a:off x="3792" y="1872"/>
              <a:ext cx="168" cy="185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28013" name="Oval 67"/>
            <p:cNvSpPr/>
            <p:nvPr/>
          </p:nvSpPr>
          <p:spPr>
            <a:xfrm>
              <a:off x="3720" y="2064"/>
              <a:ext cx="168" cy="185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179705" y="764858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49" name="Rectangle 2"/>
          <p:cNvSpPr>
            <a:spLocks noGrp="1" noRot="1"/>
          </p:cNvSpPr>
          <p:nvPr>
            <p:ph type="title"/>
          </p:nvPr>
        </p:nvSpPr>
        <p:spPr>
          <a:xfrm>
            <a:off x="350203" y="1844358"/>
            <a:ext cx="8199437" cy="89535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dirty="0"/>
              <a:t>扫描线与边的交点的计算</a:t>
            </a:r>
            <a:endParaRPr lang="zh-CN" altLang="zh-CN" dirty="0"/>
          </a:p>
        </p:txBody>
      </p:sp>
      <p:sp>
        <p:nvSpPr>
          <p:cNvPr id="130050" name="Rectangle 3"/>
          <p:cNvSpPr>
            <a:spLocks noGrp="1" noRot="1"/>
          </p:cNvSpPr>
          <p:nvPr>
            <p:ph idx="1"/>
          </p:nvPr>
        </p:nvSpPr>
        <p:spPr>
          <a:xfrm>
            <a:off x="755650" y="2781300"/>
            <a:ext cx="7772400" cy="2171065"/>
          </a:xfrm>
        </p:spPr>
        <p:txBody>
          <a:bodyPr vert="horz" wrap="square" lIns="91440" tIns="45720" rIns="91440" bIns="45720" anchor="t" anchorCtr="0">
            <a:spAutoFit/>
          </a:bodyPr>
          <a:p>
            <a:pPr marL="447675" indent="-447675" eaLnBrk="1" hangingPunct="1">
              <a:lnSpc>
                <a:spcPct val="150000"/>
              </a:lnSpc>
            </a:pPr>
            <a:r>
              <a:rPr lang="en-US" altLang="zh-CN" sz="2000" dirty="0"/>
              <a:t>y</a:t>
            </a:r>
            <a:r>
              <a:rPr lang="zh-CN" altLang="zh-CN" sz="2000" baseline="-25000" dirty="0"/>
              <a:t>k</a:t>
            </a:r>
            <a:r>
              <a:rPr lang="en-US" altLang="zh-CN" sz="2000" baseline="-25000" dirty="0"/>
              <a:t>+</a:t>
            </a:r>
            <a:r>
              <a:rPr lang="zh-CN" altLang="zh-CN" sz="2000" baseline="-25000" dirty="0"/>
              <a:t>1 </a:t>
            </a:r>
            <a:r>
              <a:rPr lang="zh-CN" altLang="zh-CN" sz="2000" dirty="0"/>
              <a:t>=</a:t>
            </a:r>
            <a:r>
              <a:rPr lang="zh-CN" altLang="zh-CN" sz="2000" baseline="-25000" dirty="0"/>
              <a:t> </a:t>
            </a:r>
            <a:r>
              <a:rPr lang="en-US" altLang="zh-CN" sz="2000" dirty="0"/>
              <a:t>y</a:t>
            </a:r>
            <a:r>
              <a:rPr lang="zh-CN" altLang="zh-CN" sz="2000" baseline="-25000" dirty="0"/>
              <a:t>k </a:t>
            </a:r>
            <a:r>
              <a:rPr lang="en-US" altLang="zh-CN" sz="2000" dirty="0"/>
              <a:t>+</a:t>
            </a:r>
            <a:r>
              <a:rPr lang="zh-CN" altLang="zh-CN" sz="2000" baseline="-25000" dirty="0"/>
              <a:t> </a:t>
            </a:r>
            <a:r>
              <a:rPr lang="zh-CN" altLang="zh-CN" sz="2000" dirty="0"/>
              <a:t>1</a:t>
            </a:r>
            <a:endParaRPr lang="zh-CN" altLang="zh-CN" sz="2000" dirty="0"/>
          </a:p>
          <a:p>
            <a:pPr marL="447675" indent="-447675" eaLnBrk="1" hangingPunct="1">
              <a:lnSpc>
                <a:spcPct val="150000"/>
              </a:lnSpc>
              <a:buNone/>
            </a:pPr>
            <a:r>
              <a:rPr lang="zh-CN" altLang="zh-CN" sz="2000" dirty="0"/>
              <a:t>   </a:t>
            </a:r>
            <a:r>
              <a:rPr lang="zh-CN" altLang="en-US" sz="2000" dirty="0"/>
              <a:t> </a:t>
            </a:r>
            <a:r>
              <a:rPr lang="zh-CN" altLang="zh-CN" sz="2000" dirty="0"/>
              <a:t>x</a:t>
            </a:r>
            <a:r>
              <a:rPr lang="zh-CN" altLang="zh-CN" sz="2000" baseline="-25000" dirty="0"/>
              <a:t>k</a:t>
            </a:r>
            <a:r>
              <a:rPr lang="en-US" altLang="zh-CN" sz="2000" baseline="-25000" dirty="0"/>
              <a:t>+</a:t>
            </a:r>
            <a:r>
              <a:rPr lang="zh-CN" altLang="zh-CN" sz="2000" baseline="-25000" dirty="0"/>
              <a:t>1 </a:t>
            </a:r>
            <a:r>
              <a:rPr lang="zh-CN" altLang="zh-CN" sz="2000" dirty="0"/>
              <a:t>=</a:t>
            </a:r>
            <a:r>
              <a:rPr lang="zh-CN" altLang="zh-CN" sz="2000" baseline="-25000" dirty="0"/>
              <a:t> </a:t>
            </a:r>
            <a:r>
              <a:rPr lang="zh-CN" altLang="zh-CN" sz="2000" dirty="0"/>
              <a:t>x</a:t>
            </a:r>
            <a:r>
              <a:rPr lang="zh-CN" altLang="zh-CN" sz="2000" baseline="-25000" dirty="0"/>
              <a:t>k </a:t>
            </a:r>
            <a:r>
              <a:rPr lang="en-US" altLang="zh-CN" sz="2000" dirty="0"/>
              <a:t>+</a:t>
            </a:r>
            <a:r>
              <a:rPr lang="zh-CN" altLang="zh-CN" sz="2000" baseline="-25000" dirty="0"/>
              <a:t> </a:t>
            </a:r>
            <a:r>
              <a:rPr lang="en-US" altLang="zh-CN" sz="2000" dirty="0"/>
              <a:t>△x/△y</a:t>
            </a:r>
            <a:endParaRPr lang="en-US" altLang="zh-CN" sz="2000" dirty="0"/>
          </a:p>
          <a:p>
            <a:pPr marL="447675" indent="-447675" eaLnBrk="1" hangingPunct="1">
              <a:lnSpc>
                <a:spcPct val="150000"/>
              </a:lnSpc>
            </a:pPr>
            <a:r>
              <a:rPr lang="zh-CN" altLang="en-US" sz="2000" dirty="0"/>
              <a:t>增量计算简化为整数操作以改善性能</a:t>
            </a:r>
            <a:endParaRPr lang="zh-CN" altLang="zh-CN" sz="2000" dirty="0"/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179705" y="764858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7" name="Rectangle 2"/>
          <p:cNvSpPr>
            <a:spLocks noGrp="1" noRot="1"/>
          </p:cNvSpPr>
          <p:nvPr>
            <p:ph type="title"/>
          </p:nvPr>
        </p:nvSpPr>
        <p:spPr>
          <a:xfrm>
            <a:off x="467043" y="1674178"/>
            <a:ext cx="7572375" cy="54864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数据结构</a:t>
            </a:r>
            <a:endParaRPr lang="zh-CN" altLang="en-US" b="1" dirty="0"/>
          </a:p>
        </p:txBody>
      </p:sp>
      <p:sp>
        <p:nvSpPr>
          <p:cNvPr id="132098" name="Rectangle 16"/>
          <p:cNvSpPr>
            <a:spLocks noGrp="1" noRot="1"/>
          </p:cNvSpPr>
          <p:nvPr>
            <p:ph idx="1"/>
          </p:nvPr>
        </p:nvSpPr>
        <p:spPr>
          <a:xfrm>
            <a:off x="395288" y="2421255"/>
            <a:ext cx="3871912" cy="2795270"/>
          </a:xfrm>
        </p:spPr>
        <p:txBody>
          <a:bodyPr vert="horz" wrap="square" lIns="91440" tIns="45720" rIns="91440" bIns="45720" anchor="t" anchorCtr="0">
            <a:spAutoFit/>
          </a:bodyPr>
          <a:p>
            <a:pPr eaLnBrk="1" hangingPunct="1"/>
            <a:r>
              <a:rPr lang="zh-CN" altLang="zh-CN" sz="2400" dirty="0"/>
              <a:t>输入参数</a:t>
            </a:r>
            <a:r>
              <a:rPr lang="zh-CN" altLang="en-US" sz="2400" dirty="0"/>
              <a:t>：</a:t>
            </a:r>
            <a:r>
              <a:rPr lang="zh-CN" altLang="en-US" sz="2400" dirty="0">
                <a:latin typeface="SimSun" panose="02010600030101010101" pitchFamily="2" charset="-122"/>
              </a:rPr>
              <a:t>顶点数以及顶点坐标</a:t>
            </a:r>
            <a:endParaRPr lang="zh-CN" altLang="zh-CN" sz="2400" dirty="0"/>
          </a:p>
          <a:p>
            <a:pPr eaLnBrk="1" hangingPunct="1"/>
            <a:r>
              <a:rPr lang="zh-CN" altLang="zh-CN" sz="2400" dirty="0"/>
              <a:t>数据结构</a:t>
            </a:r>
            <a:endParaRPr lang="zh-CN" altLang="zh-CN" sz="2400" dirty="0"/>
          </a:p>
          <a:p>
            <a:pPr lvl="1" eaLnBrk="1" hangingPunct="1"/>
            <a:r>
              <a:rPr lang="zh-CN" altLang="en-US" sz="2400" dirty="0"/>
              <a:t>有序边表</a:t>
            </a:r>
            <a:endParaRPr lang="zh-CN" altLang="zh-CN" sz="2400" dirty="0"/>
          </a:p>
          <a:p>
            <a:pPr lvl="1" eaLnBrk="1" hangingPunct="1"/>
            <a:r>
              <a:rPr lang="zh-CN" altLang="en-US" sz="2400" dirty="0"/>
              <a:t>活化边表</a:t>
            </a:r>
            <a:endParaRPr lang="zh-CN" altLang="zh-CN" sz="2400" dirty="0"/>
          </a:p>
        </p:txBody>
      </p:sp>
      <p:grpSp>
        <p:nvGrpSpPr>
          <p:cNvPr id="132099" name="Group 50"/>
          <p:cNvGrpSpPr/>
          <p:nvPr/>
        </p:nvGrpSpPr>
        <p:grpSpPr>
          <a:xfrm>
            <a:off x="4419600" y="1658938"/>
            <a:ext cx="3733800" cy="4422775"/>
            <a:chOff x="2784" y="1045"/>
            <a:chExt cx="2352" cy="2786"/>
          </a:xfrm>
        </p:grpSpPr>
        <p:grpSp>
          <p:nvGrpSpPr>
            <p:cNvPr id="132100" name="Group 49"/>
            <p:cNvGrpSpPr/>
            <p:nvPr/>
          </p:nvGrpSpPr>
          <p:grpSpPr>
            <a:xfrm>
              <a:off x="2784" y="1045"/>
              <a:ext cx="2352" cy="2786"/>
              <a:chOff x="2784" y="1045"/>
              <a:chExt cx="2352" cy="2786"/>
            </a:xfrm>
          </p:grpSpPr>
          <p:sp>
            <p:nvSpPr>
              <p:cNvPr id="132101" name="Text Box 32"/>
              <p:cNvSpPr txBox="1"/>
              <p:nvPr/>
            </p:nvSpPr>
            <p:spPr>
              <a:xfrm>
                <a:off x="4848" y="1045"/>
                <a:ext cx="24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 dirty="0">
                    <a:latin typeface="方正黑体" pitchFamily="34" charset="-122"/>
                    <a:ea typeface="方正黑体" pitchFamily="34" charset="-122"/>
                  </a:rPr>
                  <a:t>B</a:t>
                </a:r>
                <a:endParaRPr lang="en-US" altLang="zh-CN" sz="3200" b="1" dirty="0">
                  <a:latin typeface="方正黑体" pitchFamily="34" charset="-122"/>
                  <a:ea typeface="方正黑体" pitchFamily="34" charset="-122"/>
                </a:endParaRPr>
              </a:p>
            </p:txBody>
          </p:sp>
          <p:sp>
            <p:nvSpPr>
              <p:cNvPr id="132102" name="Line 22"/>
              <p:cNvSpPr/>
              <p:nvPr/>
            </p:nvSpPr>
            <p:spPr>
              <a:xfrm>
                <a:off x="2928" y="2400"/>
                <a:ext cx="216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2103" name="Line 23"/>
              <p:cNvSpPr/>
              <p:nvPr/>
            </p:nvSpPr>
            <p:spPr>
              <a:xfrm>
                <a:off x="2976" y="3120"/>
                <a:ext cx="216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2104" name="Line 24"/>
              <p:cNvSpPr/>
              <p:nvPr/>
            </p:nvSpPr>
            <p:spPr>
              <a:xfrm>
                <a:off x="2976" y="3504"/>
                <a:ext cx="216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2105" name="Text Box 31"/>
              <p:cNvSpPr txBox="1"/>
              <p:nvPr/>
            </p:nvSpPr>
            <p:spPr>
              <a:xfrm>
                <a:off x="4310" y="3466"/>
                <a:ext cx="24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 dirty="0">
                    <a:latin typeface="方正黑体" pitchFamily="34" charset="-122"/>
                    <a:ea typeface="方正黑体" pitchFamily="34" charset="-122"/>
                  </a:rPr>
                  <a:t>A</a:t>
                </a:r>
                <a:endParaRPr lang="en-US" altLang="zh-CN" sz="3200" b="1" dirty="0">
                  <a:latin typeface="方正黑体" pitchFamily="34" charset="-122"/>
                  <a:ea typeface="方正黑体" pitchFamily="34" charset="-122"/>
                </a:endParaRPr>
              </a:p>
            </p:txBody>
          </p:sp>
          <p:sp>
            <p:nvSpPr>
              <p:cNvPr id="132106" name="Text Box 33"/>
              <p:cNvSpPr txBox="1"/>
              <p:nvPr/>
            </p:nvSpPr>
            <p:spPr>
              <a:xfrm>
                <a:off x="2880" y="1957"/>
                <a:ext cx="24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 dirty="0">
                    <a:latin typeface="方正黑体" pitchFamily="34" charset="-122"/>
                    <a:ea typeface="方正黑体" pitchFamily="34" charset="-122"/>
                  </a:rPr>
                  <a:t>C</a:t>
                </a:r>
                <a:endParaRPr lang="en-US" altLang="zh-CN" sz="3200" b="1" dirty="0">
                  <a:latin typeface="方正黑体" pitchFamily="34" charset="-122"/>
                  <a:ea typeface="方正黑体" pitchFamily="34" charset="-122"/>
                </a:endParaRPr>
              </a:p>
            </p:txBody>
          </p:sp>
          <p:sp>
            <p:nvSpPr>
              <p:cNvPr id="132107" name="Text Box 34"/>
              <p:cNvSpPr txBox="1"/>
              <p:nvPr/>
            </p:nvSpPr>
            <p:spPr>
              <a:xfrm>
                <a:off x="2784" y="2520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 dirty="0">
                    <a:latin typeface="方正黑体" pitchFamily="34" charset="-122"/>
                    <a:ea typeface="方正黑体" pitchFamily="34" charset="-122"/>
                  </a:rPr>
                  <a:t>C'</a:t>
                </a:r>
                <a:endParaRPr lang="en-US" altLang="zh-CN" sz="3200" b="1" dirty="0">
                  <a:latin typeface="方正黑体" pitchFamily="34" charset="-122"/>
                  <a:ea typeface="方正黑体" pitchFamily="34" charset="-122"/>
                </a:endParaRPr>
              </a:p>
            </p:txBody>
          </p:sp>
          <p:sp>
            <p:nvSpPr>
              <p:cNvPr id="132108" name="Text Box 35"/>
              <p:cNvSpPr txBox="1"/>
              <p:nvPr/>
            </p:nvSpPr>
            <p:spPr>
              <a:xfrm>
                <a:off x="3168" y="3109"/>
                <a:ext cx="24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 dirty="0">
                    <a:latin typeface="方正黑体" pitchFamily="34" charset="-122"/>
                    <a:ea typeface="方正黑体" pitchFamily="34" charset="-122"/>
                  </a:rPr>
                  <a:t>D</a:t>
                </a:r>
                <a:endParaRPr lang="en-US" altLang="zh-CN" sz="3200" b="1" dirty="0">
                  <a:latin typeface="方正黑体" pitchFamily="34" charset="-122"/>
                  <a:ea typeface="方正黑体" pitchFamily="34" charset="-122"/>
                </a:endParaRPr>
              </a:p>
            </p:txBody>
          </p:sp>
          <p:sp>
            <p:nvSpPr>
              <p:cNvPr id="132109" name="Text Box 36"/>
              <p:cNvSpPr txBox="1"/>
              <p:nvPr/>
            </p:nvSpPr>
            <p:spPr>
              <a:xfrm>
                <a:off x="3744" y="2437"/>
                <a:ext cx="24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 dirty="0">
                    <a:latin typeface="方正黑体" pitchFamily="34" charset="-122"/>
                    <a:ea typeface="方正黑体" pitchFamily="34" charset="-122"/>
                  </a:rPr>
                  <a:t>E</a:t>
                </a:r>
                <a:endParaRPr lang="en-US" altLang="zh-CN" sz="3200" b="1" dirty="0">
                  <a:latin typeface="方正黑体" pitchFamily="34" charset="-122"/>
                  <a:ea typeface="方正黑体" pitchFamily="34" charset="-122"/>
                </a:endParaRPr>
              </a:p>
            </p:txBody>
          </p:sp>
        </p:grpSp>
        <p:sp>
          <p:nvSpPr>
            <p:cNvPr id="132110" name="Freeform 41"/>
            <p:cNvSpPr/>
            <p:nvPr/>
          </p:nvSpPr>
          <p:spPr>
            <a:xfrm>
              <a:off x="3120" y="1296"/>
              <a:ext cx="1632" cy="2208"/>
            </a:xfrm>
            <a:custGeom>
              <a:avLst/>
              <a:gdLst/>
              <a:ahLst/>
              <a:cxnLst>
                <a:cxn ang="0">
                  <a:pos x="0" y="1104"/>
                </a:cxn>
                <a:cxn ang="0">
                  <a:pos x="1632" y="0"/>
                </a:cxn>
                <a:cxn ang="0">
                  <a:pos x="1248" y="2208"/>
                </a:cxn>
                <a:cxn ang="0">
                  <a:pos x="720" y="1536"/>
                </a:cxn>
                <a:cxn ang="0">
                  <a:pos x="432" y="1824"/>
                </a:cxn>
                <a:cxn ang="0">
                  <a:pos x="48" y="1248"/>
                </a:cxn>
              </a:cxnLst>
              <a:pathLst>
                <a:path w="1632" h="2208">
                  <a:moveTo>
                    <a:pt x="0" y="1104"/>
                  </a:moveTo>
                  <a:lnTo>
                    <a:pt x="1632" y="0"/>
                  </a:lnTo>
                  <a:lnTo>
                    <a:pt x="1248" y="2208"/>
                  </a:lnTo>
                  <a:lnTo>
                    <a:pt x="720" y="1536"/>
                  </a:lnTo>
                  <a:lnTo>
                    <a:pt x="432" y="1824"/>
                  </a:lnTo>
                  <a:lnTo>
                    <a:pt x="48" y="1248"/>
                  </a:lnTo>
                </a:path>
              </a:pathLst>
            </a:custGeom>
            <a:noFill/>
            <a:ln w="5715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32111" name="Group 48"/>
            <p:cNvGrpSpPr/>
            <p:nvPr/>
          </p:nvGrpSpPr>
          <p:grpSpPr>
            <a:xfrm>
              <a:off x="3072" y="1248"/>
              <a:ext cx="1728" cy="2304"/>
              <a:chOff x="3168" y="1344"/>
              <a:chExt cx="1728" cy="2304"/>
            </a:xfrm>
          </p:grpSpPr>
          <p:sp>
            <p:nvSpPr>
              <p:cNvPr id="132112" name="Oval 42"/>
              <p:cNvSpPr/>
              <p:nvPr/>
            </p:nvSpPr>
            <p:spPr>
              <a:xfrm>
                <a:off x="4416" y="3552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2113" name="Oval 43"/>
              <p:cNvSpPr/>
              <p:nvPr/>
            </p:nvSpPr>
            <p:spPr>
              <a:xfrm>
                <a:off x="4800" y="1344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2114" name="Oval 44"/>
              <p:cNvSpPr/>
              <p:nvPr/>
            </p:nvSpPr>
            <p:spPr>
              <a:xfrm>
                <a:off x="3888" y="2880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2115" name="Oval 45"/>
              <p:cNvSpPr/>
              <p:nvPr/>
            </p:nvSpPr>
            <p:spPr>
              <a:xfrm>
                <a:off x="3600" y="3168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2116" name="Oval 46"/>
              <p:cNvSpPr/>
              <p:nvPr/>
            </p:nvSpPr>
            <p:spPr>
              <a:xfrm>
                <a:off x="3216" y="2592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2117" name="Oval 47"/>
              <p:cNvSpPr/>
              <p:nvPr/>
            </p:nvSpPr>
            <p:spPr>
              <a:xfrm>
                <a:off x="3168" y="2448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323850" y="692468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5" name="Rectangle 2"/>
          <p:cNvSpPr>
            <a:spLocks noGrp="1" noRot="1"/>
          </p:cNvSpPr>
          <p:nvPr>
            <p:ph type="title"/>
          </p:nvPr>
        </p:nvSpPr>
        <p:spPr>
          <a:xfrm>
            <a:off x="538798" y="1484630"/>
            <a:ext cx="2565400" cy="89535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dirty="0"/>
              <a:t>有序边表</a:t>
            </a:r>
            <a:endParaRPr lang="zh-CN" altLang="en-US" dirty="0"/>
          </a:p>
        </p:txBody>
      </p:sp>
      <p:sp>
        <p:nvSpPr>
          <p:cNvPr id="134146" name="Rectangle 70"/>
          <p:cNvSpPr/>
          <p:nvPr/>
        </p:nvSpPr>
        <p:spPr>
          <a:xfrm>
            <a:off x="633413" y="2421255"/>
            <a:ext cx="7632700" cy="156781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447675" indent="-447675">
              <a:lnSpc>
                <a:spcPct val="120000"/>
              </a:lnSpc>
              <a:spcBef>
                <a:spcPct val="4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Arial" panose="020B0604020202020204" pitchFamily="34" charset="0"/>
              </a:rPr>
              <a:t>按顶点输入顺序依次形成边，存储到每条边最小</a:t>
            </a:r>
            <a:r>
              <a:rPr lang="en-US" altLang="zh-CN" sz="2400" b="1" dirty="0">
                <a:latin typeface="Arial" panose="020B0604020202020204" pitchFamily="34" charset="0"/>
              </a:rPr>
              <a:t>y</a:t>
            </a:r>
            <a:r>
              <a:rPr lang="zh-CN" altLang="en-US" sz="2400" b="1" dirty="0">
                <a:latin typeface="Arial" panose="020B0604020202020204" pitchFamily="34" charset="0"/>
              </a:rPr>
              <a:t>值所对应的扫描线位置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 marL="447675" indent="-447675">
              <a:lnSpc>
                <a:spcPct val="120000"/>
              </a:lnSpc>
              <a:spcBef>
                <a:spcPct val="40000"/>
              </a:spcBef>
              <a:buClr>
                <a:srgbClr val="FF0000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Arial" panose="020B0604020202020204" pitchFamily="34" charset="0"/>
              </a:rPr>
              <a:t>相同最小</a:t>
            </a:r>
            <a:r>
              <a:rPr lang="en-US" altLang="zh-CN" sz="2400" b="1" dirty="0">
                <a:latin typeface="Arial" panose="020B0604020202020204" pitchFamily="34" charset="0"/>
              </a:rPr>
              <a:t>y</a:t>
            </a:r>
            <a:r>
              <a:rPr lang="zh-CN" altLang="en-US" sz="2400" b="1" dirty="0">
                <a:latin typeface="Arial" panose="020B0604020202020204" pitchFamily="34" charset="0"/>
              </a:rPr>
              <a:t>值的边按较低顶点</a:t>
            </a:r>
            <a:r>
              <a:rPr lang="en-US" altLang="zh-CN" sz="2400" b="1" dirty="0">
                <a:latin typeface="Arial" panose="020B0604020202020204" pitchFamily="34" charset="0"/>
              </a:rPr>
              <a:t>x</a:t>
            </a:r>
            <a:r>
              <a:rPr lang="zh-CN" altLang="en-US" sz="2400" b="1" dirty="0">
                <a:latin typeface="Arial" panose="020B0604020202020204" pitchFamily="34" charset="0"/>
              </a:rPr>
              <a:t>值升序排列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179705" y="764858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3" name="Rectangle 2"/>
          <p:cNvSpPr>
            <a:spLocks noGrp="1" noRot="1"/>
          </p:cNvSpPr>
          <p:nvPr>
            <p:ph type="title"/>
          </p:nvPr>
        </p:nvSpPr>
        <p:spPr>
          <a:xfrm>
            <a:off x="611188" y="1390650"/>
            <a:ext cx="2565400" cy="89535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dirty="0"/>
              <a:t>有序边表</a:t>
            </a:r>
            <a:endParaRPr lang="zh-CN" altLang="en-US" dirty="0"/>
          </a:p>
        </p:txBody>
      </p:sp>
      <p:grpSp>
        <p:nvGrpSpPr>
          <p:cNvPr id="136194" name="Group 169"/>
          <p:cNvGrpSpPr/>
          <p:nvPr/>
        </p:nvGrpSpPr>
        <p:grpSpPr>
          <a:xfrm>
            <a:off x="-20637" y="1658938"/>
            <a:ext cx="3733800" cy="4422775"/>
            <a:chOff x="2784" y="1045"/>
            <a:chExt cx="2352" cy="2786"/>
          </a:xfrm>
        </p:grpSpPr>
        <p:grpSp>
          <p:nvGrpSpPr>
            <p:cNvPr id="136195" name="Group 170"/>
            <p:cNvGrpSpPr/>
            <p:nvPr/>
          </p:nvGrpSpPr>
          <p:grpSpPr>
            <a:xfrm>
              <a:off x="2784" y="1045"/>
              <a:ext cx="2352" cy="2786"/>
              <a:chOff x="2784" y="1045"/>
              <a:chExt cx="2352" cy="2786"/>
            </a:xfrm>
          </p:grpSpPr>
          <p:sp>
            <p:nvSpPr>
              <p:cNvPr id="136196" name="Text Box 171"/>
              <p:cNvSpPr txBox="1"/>
              <p:nvPr/>
            </p:nvSpPr>
            <p:spPr>
              <a:xfrm>
                <a:off x="4848" y="1045"/>
                <a:ext cx="24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 dirty="0">
                    <a:latin typeface="方正黑体" pitchFamily="34" charset="-122"/>
                    <a:ea typeface="方正黑体" pitchFamily="34" charset="-122"/>
                  </a:rPr>
                  <a:t>B</a:t>
                </a:r>
                <a:endParaRPr lang="en-US" altLang="zh-CN" sz="3200" b="1" dirty="0">
                  <a:latin typeface="方正黑体" pitchFamily="34" charset="-122"/>
                  <a:ea typeface="方正黑体" pitchFamily="34" charset="-122"/>
                </a:endParaRPr>
              </a:p>
            </p:txBody>
          </p:sp>
          <p:sp>
            <p:nvSpPr>
              <p:cNvPr id="136197" name="Line 172"/>
              <p:cNvSpPr/>
              <p:nvPr/>
            </p:nvSpPr>
            <p:spPr>
              <a:xfrm>
                <a:off x="2928" y="2400"/>
                <a:ext cx="216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6198" name="Line 173"/>
              <p:cNvSpPr/>
              <p:nvPr/>
            </p:nvSpPr>
            <p:spPr>
              <a:xfrm>
                <a:off x="2976" y="3120"/>
                <a:ext cx="216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6199" name="Line 174"/>
              <p:cNvSpPr/>
              <p:nvPr/>
            </p:nvSpPr>
            <p:spPr>
              <a:xfrm>
                <a:off x="2976" y="3504"/>
                <a:ext cx="216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6200" name="Text Box 175"/>
              <p:cNvSpPr txBox="1"/>
              <p:nvPr/>
            </p:nvSpPr>
            <p:spPr>
              <a:xfrm>
                <a:off x="4310" y="3466"/>
                <a:ext cx="24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 dirty="0">
                    <a:latin typeface="方正黑体" pitchFamily="34" charset="-122"/>
                    <a:ea typeface="方正黑体" pitchFamily="34" charset="-122"/>
                  </a:rPr>
                  <a:t>A</a:t>
                </a:r>
                <a:endParaRPr lang="en-US" altLang="zh-CN" sz="3200" b="1" dirty="0">
                  <a:latin typeface="方正黑体" pitchFamily="34" charset="-122"/>
                  <a:ea typeface="方正黑体" pitchFamily="34" charset="-122"/>
                </a:endParaRPr>
              </a:p>
            </p:txBody>
          </p:sp>
          <p:sp>
            <p:nvSpPr>
              <p:cNvPr id="136201" name="Text Box 176"/>
              <p:cNvSpPr txBox="1"/>
              <p:nvPr/>
            </p:nvSpPr>
            <p:spPr>
              <a:xfrm>
                <a:off x="2880" y="1957"/>
                <a:ext cx="24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 dirty="0">
                    <a:latin typeface="方正黑体" pitchFamily="34" charset="-122"/>
                    <a:ea typeface="方正黑体" pitchFamily="34" charset="-122"/>
                  </a:rPr>
                  <a:t>C</a:t>
                </a:r>
                <a:endParaRPr lang="en-US" altLang="zh-CN" sz="3200" b="1" dirty="0">
                  <a:latin typeface="方正黑体" pitchFamily="34" charset="-122"/>
                  <a:ea typeface="方正黑体" pitchFamily="34" charset="-122"/>
                </a:endParaRPr>
              </a:p>
            </p:txBody>
          </p:sp>
          <p:sp>
            <p:nvSpPr>
              <p:cNvPr id="136202" name="Text Box 177"/>
              <p:cNvSpPr txBox="1"/>
              <p:nvPr/>
            </p:nvSpPr>
            <p:spPr>
              <a:xfrm>
                <a:off x="2784" y="2520"/>
                <a:ext cx="37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 dirty="0">
                    <a:latin typeface="方正黑体" pitchFamily="34" charset="-122"/>
                    <a:ea typeface="方正黑体" pitchFamily="34" charset="-122"/>
                  </a:rPr>
                  <a:t>C'</a:t>
                </a:r>
                <a:endParaRPr lang="en-US" altLang="zh-CN" sz="3200" b="1" dirty="0">
                  <a:latin typeface="方正黑体" pitchFamily="34" charset="-122"/>
                  <a:ea typeface="方正黑体" pitchFamily="34" charset="-122"/>
                </a:endParaRPr>
              </a:p>
            </p:txBody>
          </p:sp>
          <p:sp>
            <p:nvSpPr>
              <p:cNvPr id="136203" name="Text Box 178"/>
              <p:cNvSpPr txBox="1"/>
              <p:nvPr/>
            </p:nvSpPr>
            <p:spPr>
              <a:xfrm>
                <a:off x="3168" y="3109"/>
                <a:ext cx="24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 dirty="0">
                    <a:latin typeface="方正黑体" pitchFamily="34" charset="-122"/>
                    <a:ea typeface="方正黑体" pitchFamily="34" charset="-122"/>
                  </a:rPr>
                  <a:t>D</a:t>
                </a:r>
                <a:endParaRPr lang="en-US" altLang="zh-CN" sz="3200" b="1" dirty="0">
                  <a:latin typeface="方正黑体" pitchFamily="34" charset="-122"/>
                  <a:ea typeface="方正黑体" pitchFamily="34" charset="-122"/>
                </a:endParaRPr>
              </a:p>
            </p:txBody>
          </p:sp>
          <p:sp>
            <p:nvSpPr>
              <p:cNvPr id="136204" name="Text Box 179"/>
              <p:cNvSpPr txBox="1"/>
              <p:nvPr/>
            </p:nvSpPr>
            <p:spPr>
              <a:xfrm>
                <a:off x="3744" y="2437"/>
                <a:ext cx="24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3200" b="1" dirty="0">
                    <a:latin typeface="方正黑体" pitchFamily="34" charset="-122"/>
                    <a:ea typeface="方正黑体" pitchFamily="34" charset="-122"/>
                  </a:rPr>
                  <a:t>E</a:t>
                </a:r>
                <a:endParaRPr lang="en-US" altLang="zh-CN" sz="3200" b="1" dirty="0">
                  <a:latin typeface="方正黑体" pitchFamily="34" charset="-122"/>
                  <a:ea typeface="方正黑体" pitchFamily="34" charset="-122"/>
                </a:endParaRPr>
              </a:p>
            </p:txBody>
          </p:sp>
        </p:grpSp>
        <p:sp>
          <p:nvSpPr>
            <p:cNvPr id="136205" name="Freeform 180"/>
            <p:cNvSpPr/>
            <p:nvPr/>
          </p:nvSpPr>
          <p:spPr>
            <a:xfrm>
              <a:off x="3120" y="1296"/>
              <a:ext cx="1632" cy="2208"/>
            </a:xfrm>
            <a:custGeom>
              <a:avLst/>
              <a:gdLst/>
              <a:ahLst/>
              <a:cxnLst>
                <a:cxn ang="0">
                  <a:pos x="0" y="1104"/>
                </a:cxn>
                <a:cxn ang="0">
                  <a:pos x="1632" y="0"/>
                </a:cxn>
                <a:cxn ang="0">
                  <a:pos x="1248" y="2208"/>
                </a:cxn>
                <a:cxn ang="0">
                  <a:pos x="720" y="1536"/>
                </a:cxn>
                <a:cxn ang="0">
                  <a:pos x="432" y="1824"/>
                </a:cxn>
                <a:cxn ang="0">
                  <a:pos x="48" y="1248"/>
                </a:cxn>
              </a:cxnLst>
              <a:pathLst>
                <a:path w="1632" h="2208">
                  <a:moveTo>
                    <a:pt x="0" y="1104"/>
                  </a:moveTo>
                  <a:lnTo>
                    <a:pt x="1632" y="0"/>
                  </a:lnTo>
                  <a:lnTo>
                    <a:pt x="1248" y="2208"/>
                  </a:lnTo>
                  <a:lnTo>
                    <a:pt x="720" y="1536"/>
                  </a:lnTo>
                  <a:lnTo>
                    <a:pt x="432" y="1824"/>
                  </a:lnTo>
                  <a:lnTo>
                    <a:pt x="48" y="1248"/>
                  </a:lnTo>
                </a:path>
              </a:pathLst>
            </a:custGeom>
            <a:noFill/>
            <a:ln w="57150" cap="flat" cmpd="sng">
              <a:solidFill>
                <a:srgbClr val="FF00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36206" name="Group 181"/>
            <p:cNvGrpSpPr/>
            <p:nvPr/>
          </p:nvGrpSpPr>
          <p:grpSpPr>
            <a:xfrm>
              <a:off x="3072" y="1248"/>
              <a:ext cx="1728" cy="2304"/>
              <a:chOff x="3168" y="1344"/>
              <a:chExt cx="1728" cy="2304"/>
            </a:xfrm>
          </p:grpSpPr>
          <p:sp>
            <p:nvSpPr>
              <p:cNvPr id="136207" name="Oval 182"/>
              <p:cNvSpPr/>
              <p:nvPr/>
            </p:nvSpPr>
            <p:spPr>
              <a:xfrm>
                <a:off x="4416" y="3552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6208" name="Oval 183"/>
              <p:cNvSpPr/>
              <p:nvPr/>
            </p:nvSpPr>
            <p:spPr>
              <a:xfrm>
                <a:off x="4800" y="1344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6209" name="Oval 184"/>
              <p:cNvSpPr/>
              <p:nvPr/>
            </p:nvSpPr>
            <p:spPr>
              <a:xfrm>
                <a:off x="3888" y="2880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6210" name="Oval 185"/>
              <p:cNvSpPr/>
              <p:nvPr/>
            </p:nvSpPr>
            <p:spPr>
              <a:xfrm>
                <a:off x="3600" y="3168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6211" name="Oval 186"/>
              <p:cNvSpPr/>
              <p:nvPr/>
            </p:nvSpPr>
            <p:spPr>
              <a:xfrm>
                <a:off x="3216" y="2592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6212" name="Oval 187"/>
              <p:cNvSpPr/>
              <p:nvPr/>
            </p:nvSpPr>
            <p:spPr>
              <a:xfrm>
                <a:off x="3168" y="2448"/>
                <a:ext cx="96" cy="96"/>
              </a:xfrm>
              <a:prstGeom prst="ellipse">
                <a:avLst/>
              </a:prstGeom>
              <a:solidFill>
                <a:schemeClr val="folHlink"/>
              </a:solidFill>
              <a:ln w="9525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36213" name="Group 197"/>
          <p:cNvGrpSpPr/>
          <p:nvPr/>
        </p:nvGrpSpPr>
        <p:grpSpPr>
          <a:xfrm>
            <a:off x="4038600" y="762000"/>
            <a:ext cx="5105400" cy="5546725"/>
            <a:chOff x="2544" y="480"/>
            <a:chExt cx="3216" cy="3494"/>
          </a:xfrm>
        </p:grpSpPr>
        <p:sp>
          <p:nvSpPr>
            <p:cNvPr id="136214" name="Rectangle 47"/>
            <p:cNvSpPr/>
            <p:nvPr/>
          </p:nvSpPr>
          <p:spPr>
            <a:xfrm>
              <a:off x="2880" y="480"/>
              <a:ext cx="384" cy="3456"/>
            </a:xfrm>
            <a:prstGeom prst="rect">
              <a:avLst/>
            </a:prstGeom>
            <a:noFill/>
            <a:ln w="76200" cap="flat" cmpd="sng">
              <a:solidFill>
                <a:srgbClr val="66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6215" name="Rectangle 48"/>
            <p:cNvSpPr/>
            <p:nvPr/>
          </p:nvSpPr>
          <p:spPr>
            <a:xfrm>
              <a:off x="2880" y="480"/>
              <a:ext cx="384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6216" name="Rectangle 49"/>
            <p:cNvSpPr/>
            <p:nvPr/>
          </p:nvSpPr>
          <p:spPr>
            <a:xfrm>
              <a:off x="2880" y="3504"/>
              <a:ext cx="384" cy="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6217" name="Rectangle 50"/>
            <p:cNvSpPr/>
            <p:nvPr/>
          </p:nvSpPr>
          <p:spPr>
            <a:xfrm>
              <a:off x="2880" y="2880"/>
              <a:ext cx="384" cy="192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6666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6218" name="Rectangle 51"/>
            <p:cNvSpPr/>
            <p:nvPr/>
          </p:nvSpPr>
          <p:spPr>
            <a:xfrm>
              <a:off x="2880" y="2208"/>
              <a:ext cx="384" cy="192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6666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6219" name="Rectangle 52"/>
            <p:cNvSpPr/>
            <p:nvPr/>
          </p:nvSpPr>
          <p:spPr>
            <a:xfrm>
              <a:off x="2880" y="1488"/>
              <a:ext cx="384" cy="192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6666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6220" name="Rectangle 56"/>
            <p:cNvSpPr/>
            <p:nvPr/>
          </p:nvSpPr>
          <p:spPr>
            <a:xfrm>
              <a:off x="2880" y="3744"/>
              <a:ext cx="384" cy="192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6221" name="Text Box 57"/>
            <p:cNvSpPr txBox="1"/>
            <p:nvPr/>
          </p:nvSpPr>
          <p:spPr>
            <a:xfrm>
              <a:off x="2640" y="3744"/>
              <a:ext cx="14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36000" tIns="0" rIns="36000" bIns="0" anchor="t" anchorCtr="0">
              <a:spAutoFit/>
            </a:bodyPr>
            <a:p>
              <a:r>
                <a:rPr lang="zh-CN" altLang="en-US" sz="2400" b="1" dirty="0">
                  <a:latin typeface="Tahoma" panose="020B0604030504040204" pitchFamily="34" charset="0"/>
                </a:rPr>
                <a:t>0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36222" name="Text Box 58"/>
            <p:cNvSpPr txBox="1"/>
            <p:nvPr/>
          </p:nvSpPr>
          <p:spPr>
            <a:xfrm>
              <a:off x="2640" y="3456"/>
              <a:ext cx="14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36000" tIns="0" rIns="36000" bIns="0" anchor="t" anchorCtr="0">
              <a:spAutoFit/>
            </a:bodyPr>
            <a:p>
              <a:r>
                <a:rPr lang="zh-CN" altLang="en-US" sz="2400" b="1" dirty="0">
                  <a:latin typeface="Tahoma" panose="020B0604030504040204" pitchFamily="34" charset="0"/>
                </a:rPr>
                <a:t>1</a:t>
              </a:r>
              <a:endParaRPr lang="zh-CN" altLang="en-US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36223" name="Text Box 59"/>
            <p:cNvSpPr txBox="1"/>
            <p:nvPr/>
          </p:nvSpPr>
          <p:spPr>
            <a:xfrm>
              <a:off x="2544" y="2832"/>
              <a:ext cx="33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36000" tIns="0" rIns="36000" bIns="0" anchor="t" anchorCtr="0">
              <a:spAutoFit/>
            </a:bodyPr>
            <a:p>
              <a:r>
                <a:rPr lang="en-US" altLang="zh-CN" sz="2400" b="1" dirty="0">
                  <a:latin typeface="Tahoma" panose="020B0604030504040204" pitchFamily="34" charset="0"/>
                </a:rPr>
                <a:t>Y</a:t>
              </a:r>
              <a:r>
                <a:rPr lang="en-US" altLang="zh-CN" sz="2400" b="1" baseline="-25000" dirty="0">
                  <a:latin typeface="Tahoma" panose="020B0604030504040204" pitchFamily="34" charset="0"/>
                </a:rPr>
                <a:t>A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36224" name="Text Box 60"/>
            <p:cNvSpPr txBox="1"/>
            <p:nvPr/>
          </p:nvSpPr>
          <p:spPr>
            <a:xfrm>
              <a:off x="2544" y="2160"/>
              <a:ext cx="33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36000" tIns="0" rIns="36000" bIns="0" anchor="t" anchorCtr="0">
              <a:spAutoFit/>
            </a:bodyPr>
            <a:p>
              <a:r>
                <a:rPr lang="en-US" altLang="zh-CN" sz="2400" b="1" dirty="0">
                  <a:latin typeface="Tahoma" panose="020B0604030504040204" pitchFamily="34" charset="0"/>
                </a:rPr>
                <a:t>Y</a:t>
              </a:r>
              <a:r>
                <a:rPr lang="en-US" altLang="zh-CN" sz="2400" b="1" baseline="-25000" dirty="0">
                  <a:latin typeface="Tahoma" panose="020B0604030504040204" pitchFamily="34" charset="0"/>
                </a:rPr>
                <a:t>D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36225" name="Text Box 61"/>
            <p:cNvSpPr txBox="1"/>
            <p:nvPr/>
          </p:nvSpPr>
          <p:spPr>
            <a:xfrm>
              <a:off x="2544" y="1488"/>
              <a:ext cx="33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36000" tIns="0" rIns="36000" bIns="0" anchor="t" anchorCtr="0">
              <a:spAutoFit/>
            </a:bodyPr>
            <a:p>
              <a:r>
                <a:rPr lang="en-US" altLang="zh-CN" sz="2400" b="1" dirty="0">
                  <a:latin typeface="Tahoma" panose="020B0604030504040204" pitchFamily="34" charset="0"/>
                </a:rPr>
                <a:t>Y</a:t>
              </a:r>
              <a:r>
                <a:rPr lang="en-US" altLang="zh-CN" sz="2400" b="1" baseline="-25000" dirty="0">
                  <a:latin typeface="Tahoma" panose="020B0604030504040204" pitchFamily="34" charset="0"/>
                </a:rPr>
                <a:t>C</a:t>
              </a:r>
              <a:endParaRPr lang="en-US" altLang="zh-CN" sz="2400" b="1" dirty="0">
                <a:latin typeface="Tahoma" panose="020B0604030504040204" pitchFamily="34" charset="0"/>
              </a:endParaRPr>
            </a:p>
          </p:txBody>
        </p:sp>
        <p:sp>
          <p:nvSpPr>
            <p:cNvPr id="136226" name="Rectangle 62"/>
            <p:cNvSpPr/>
            <p:nvPr/>
          </p:nvSpPr>
          <p:spPr>
            <a:xfrm>
              <a:off x="4944" y="2880"/>
              <a:ext cx="816" cy="2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6227" name="Line 68"/>
            <p:cNvSpPr/>
            <p:nvPr/>
          </p:nvSpPr>
          <p:spPr>
            <a:xfrm>
              <a:off x="5328" y="288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6228" name="Line 69"/>
            <p:cNvSpPr/>
            <p:nvPr/>
          </p:nvSpPr>
          <p:spPr>
            <a:xfrm>
              <a:off x="5520" y="288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6229" name="Line 70"/>
            <p:cNvSpPr/>
            <p:nvPr/>
          </p:nvSpPr>
          <p:spPr>
            <a:xfrm>
              <a:off x="5136" y="288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6230" name="Line 71"/>
            <p:cNvSpPr/>
            <p:nvPr/>
          </p:nvSpPr>
          <p:spPr>
            <a:xfrm flipV="1">
              <a:off x="5520" y="2880"/>
              <a:ext cx="192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6231" name="Rectangle 86"/>
            <p:cNvSpPr/>
            <p:nvPr/>
          </p:nvSpPr>
          <p:spPr>
            <a:xfrm>
              <a:off x="3552" y="2160"/>
              <a:ext cx="816" cy="2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6232" name="Line 87"/>
            <p:cNvSpPr/>
            <p:nvPr/>
          </p:nvSpPr>
          <p:spPr>
            <a:xfrm>
              <a:off x="3264" y="2304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36233" name="Line 88"/>
            <p:cNvSpPr/>
            <p:nvPr/>
          </p:nvSpPr>
          <p:spPr>
            <a:xfrm>
              <a:off x="3984" y="216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6234" name="Line 89"/>
            <p:cNvSpPr/>
            <p:nvPr/>
          </p:nvSpPr>
          <p:spPr>
            <a:xfrm>
              <a:off x="4176" y="216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6235" name="Line 90"/>
            <p:cNvSpPr/>
            <p:nvPr/>
          </p:nvSpPr>
          <p:spPr>
            <a:xfrm>
              <a:off x="3792" y="216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6236" name="Rectangle 93"/>
            <p:cNvSpPr/>
            <p:nvPr/>
          </p:nvSpPr>
          <p:spPr>
            <a:xfrm>
              <a:off x="4656" y="2160"/>
              <a:ext cx="816" cy="2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6237" name="Line 95"/>
            <p:cNvSpPr/>
            <p:nvPr/>
          </p:nvSpPr>
          <p:spPr>
            <a:xfrm>
              <a:off x="5088" y="216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6238" name="Line 96"/>
            <p:cNvSpPr/>
            <p:nvPr/>
          </p:nvSpPr>
          <p:spPr>
            <a:xfrm>
              <a:off x="5280" y="216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6239" name="Line 97"/>
            <p:cNvSpPr/>
            <p:nvPr/>
          </p:nvSpPr>
          <p:spPr>
            <a:xfrm>
              <a:off x="4896" y="216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6240" name="Line 98"/>
            <p:cNvSpPr/>
            <p:nvPr/>
          </p:nvSpPr>
          <p:spPr>
            <a:xfrm flipV="1">
              <a:off x="5280" y="2160"/>
              <a:ext cx="192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6241" name="Line 101"/>
            <p:cNvSpPr/>
            <p:nvPr/>
          </p:nvSpPr>
          <p:spPr>
            <a:xfrm>
              <a:off x="3168" y="3024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136242" name="Group 106"/>
            <p:cNvGrpSpPr/>
            <p:nvPr/>
          </p:nvGrpSpPr>
          <p:grpSpPr>
            <a:xfrm>
              <a:off x="3264" y="1440"/>
              <a:ext cx="1104" cy="288"/>
              <a:chOff x="3408" y="1440"/>
              <a:chExt cx="1104" cy="288"/>
            </a:xfrm>
          </p:grpSpPr>
          <p:sp>
            <p:nvSpPr>
              <p:cNvPr id="136243" name="Rectangle 107"/>
              <p:cNvSpPr/>
              <p:nvPr/>
            </p:nvSpPr>
            <p:spPr>
              <a:xfrm>
                <a:off x="3696" y="1440"/>
                <a:ext cx="816" cy="288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6244" name="Line 108"/>
              <p:cNvSpPr/>
              <p:nvPr/>
            </p:nvSpPr>
            <p:spPr>
              <a:xfrm>
                <a:off x="3408" y="1584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136245" name="Line 109"/>
              <p:cNvSpPr/>
              <p:nvPr/>
            </p:nvSpPr>
            <p:spPr>
              <a:xfrm>
                <a:off x="4128" y="1440"/>
                <a:ext cx="0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6246" name="Line 110"/>
              <p:cNvSpPr/>
              <p:nvPr/>
            </p:nvSpPr>
            <p:spPr>
              <a:xfrm>
                <a:off x="4320" y="1440"/>
                <a:ext cx="0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6247" name="Line 111"/>
              <p:cNvSpPr/>
              <p:nvPr/>
            </p:nvSpPr>
            <p:spPr>
              <a:xfrm>
                <a:off x="3936" y="1440"/>
                <a:ext cx="0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6248" name="Line 112"/>
              <p:cNvSpPr/>
              <p:nvPr/>
            </p:nvSpPr>
            <p:spPr>
              <a:xfrm flipV="1">
                <a:off x="4320" y="1440"/>
                <a:ext cx="192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136249" name="Text Box 117"/>
            <p:cNvSpPr txBox="1"/>
            <p:nvPr/>
          </p:nvSpPr>
          <p:spPr>
            <a:xfrm>
              <a:off x="3696" y="2553"/>
              <a:ext cx="40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dirty="0">
                  <a:latin typeface="Tahoma" panose="020B0604030504040204" pitchFamily="34" charset="0"/>
                </a:rPr>
                <a:t>AE</a:t>
              </a:r>
              <a:endParaRPr lang="en-US" altLang="zh-CN" sz="2800" b="1" dirty="0">
                <a:latin typeface="Tahoma" panose="020B0604030504040204" pitchFamily="34" charset="0"/>
              </a:endParaRPr>
            </a:p>
          </p:txBody>
        </p:sp>
        <p:sp>
          <p:nvSpPr>
            <p:cNvPr id="136250" name="Text Box 118"/>
            <p:cNvSpPr txBox="1"/>
            <p:nvPr/>
          </p:nvSpPr>
          <p:spPr>
            <a:xfrm>
              <a:off x="5136" y="2601"/>
              <a:ext cx="42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dirty="0">
                  <a:latin typeface="Tahoma" panose="020B0604030504040204" pitchFamily="34" charset="0"/>
                </a:rPr>
                <a:t>AB</a:t>
              </a:r>
              <a:endParaRPr lang="en-US" altLang="zh-CN" sz="2800" b="1" dirty="0">
                <a:latin typeface="Tahoma" panose="020B0604030504040204" pitchFamily="34" charset="0"/>
              </a:endParaRPr>
            </a:p>
          </p:txBody>
        </p:sp>
        <p:sp>
          <p:nvSpPr>
            <p:cNvPr id="136251" name="Text Box 119"/>
            <p:cNvSpPr txBox="1"/>
            <p:nvPr/>
          </p:nvSpPr>
          <p:spPr>
            <a:xfrm>
              <a:off x="3792" y="1824"/>
              <a:ext cx="4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dirty="0">
                  <a:latin typeface="Tahoma" panose="020B0604030504040204" pitchFamily="34" charset="0"/>
                </a:rPr>
                <a:t>DC</a:t>
              </a:r>
              <a:endParaRPr lang="en-US" altLang="zh-CN" sz="2800" b="1" dirty="0">
                <a:latin typeface="Tahoma" panose="020B0604030504040204" pitchFamily="34" charset="0"/>
              </a:endParaRPr>
            </a:p>
          </p:txBody>
        </p:sp>
        <p:sp>
          <p:nvSpPr>
            <p:cNvPr id="136252" name="Text Box 120"/>
            <p:cNvSpPr txBox="1"/>
            <p:nvPr/>
          </p:nvSpPr>
          <p:spPr>
            <a:xfrm>
              <a:off x="4800" y="1824"/>
              <a:ext cx="4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800" b="1" dirty="0">
                  <a:latin typeface="Tahoma" panose="020B0604030504040204" pitchFamily="34" charset="0"/>
                </a:rPr>
                <a:t>DE</a:t>
              </a:r>
              <a:endParaRPr lang="en-US" altLang="zh-CN" sz="2800" b="1" dirty="0">
                <a:latin typeface="Tahoma" panose="020B0604030504040204" pitchFamily="34" charset="0"/>
              </a:endParaRPr>
            </a:p>
          </p:txBody>
        </p:sp>
        <p:sp>
          <p:nvSpPr>
            <p:cNvPr id="136253" name="Text Box 121"/>
            <p:cNvSpPr txBox="1"/>
            <p:nvPr/>
          </p:nvSpPr>
          <p:spPr>
            <a:xfrm>
              <a:off x="3792" y="1113"/>
              <a:ext cx="42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dirty="0">
                  <a:latin typeface="Tahoma" panose="020B0604030504040204" pitchFamily="34" charset="0"/>
                </a:rPr>
                <a:t>CB</a:t>
              </a:r>
              <a:endParaRPr lang="en-US" altLang="zh-CN" sz="2800" b="1" dirty="0">
                <a:latin typeface="Tahoma" panose="020B0604030504040204" pitchFamily="34" charset="0"/>
              </a:endParaRPr>
            </a:p>
          </p:txBody>
        </p:sp>
        <p:sp>
          <p:nvSpPr>
            <p:cNvPr id="136254" name="Rectangle 190"/>
            <p:cNvSpPr/>
            <p:nvPr/>
          </p:nvSpPr>
          <p:spPr>
            <a:xfrm>
              <a:off x="3449" y="2880"/>
              <a:ext cx="305" cy="2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60000"/>
                </a:lnSpc>
              </a:pPr>
              <a:r>
                <a:rPr lang="en-US" altLang="zh-CN" sz="2600" b="1" dirty="0">
                  <a:latin typeface="方正黑体" pitchFamily="34" charset="-122"/>
                  <a:ea typeface="方正黑体" pitchFamily="34" charset="-122"/>
                </a:rPr>
                <a:t>y</a:t>
              </a:r>
              <a:r>
                <a:rPr lang="en-US" altLang="zh-CN" sz="2600" b="1" baseline="-25000" dirty="0">
                  <a:latin typeface="方正黑体" pitchFamily="34" charset="-122"/>
                  <a:ea typeface="方正黑体" pitchFamily="34" charset="-122"/>
                </a:rPr>
                <a:t>E</a:t>
              </a:r>
              <a:endParaRPr lang="en-US" altLang="zh-CN" sz="26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36255" name="Rectangle 191"/>
            <p:cNvSpPr/>
            <p:nvPr/>
          </p:nvSpPr>
          <p:spPr>
            <a:xfrm>
              <a:off x="3737" y="2880"/>
              <a:ext cx="305" cy="2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60000"/>
                </a:lnSpc>
              </a:pPr>
              <a:r>
                <a:rPr lang="en-US" altLang="zh-CN" sz="2600" b="1" dirty="0">
                  <a:latin typeface="方正黑体" pitchFamily="34" charset="-122"/>
                  <a:ea typeface="方正黑体" pitchFamily="34" charset="-122"/>
                </a:rPr>
                <a:t>x</a:t>
              </a:r>
              <a:r>
                <a:rPr lang="en-US" altLang="zh-CN" sz="2600" b="1" baseline="-25000" dirty="0">
                  <a:latin typeface="方正黑体" pitchFamily="34" charset="-122"/>
                  <a:ea typeface="方正黑体" pitchFamily="34" charset="-122"/>
                </a:rPr>
                <a:t>A</a:t>
              </a:r>
              <a:endParaRPr lang="en-US" altLang="zh-CN" sz="26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36256" name="Rectangle 192"/>
            <p:cNvSpPr/>
            <p:nvPr/>
          </p:nvSpPr>
          <p:spPr>
            <a:xfrm>
              <a:off x="4042" y="2880"/>
              <a:ext cx="374" cy="2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zh-CN" altLang="zh-CN" sz="2600" b="1" dirty="0">
                  <a:latin typeface="方正黑体" pitchFamily="34" charset="-122"/>
                  <a:ea typeface="方正黑体" pitchFamily="34" charset="-122"/>
                </a:rPr>
                <a:t>1/</a:t>
              </a:r>
              <a:r>
                <a:rPr lang="en-US" altLang="zh-CN" sz="2600" b="1" dirty="0">
                  <a:latin typeface="方正黑体" pitchFamily="34" charset="-122"/>
                  <a:ea typeface="方正黑体" pitchFamily="34" charset="-122"/>
                </a:rPr>
                <a:t>m</a:t>
              </a:r>
              <a:endParaRPr lang="en-US" altLang="zh-CN" sz="26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36257" name="Rectangle 193"/>
            <p:cNvSpPr/>
            <p:nvPr/>
          </p:nvSpPr>
          <p:spPr>
            <a:xfrm>
              <a:off x="4416" y="2880"/>
              <a:ext cx="192" cy="288"/>
            </a:xfrm>
            <a:prstGeom prst="rect">
              <a:avLst/>
            </a:prstGeom>
            <a:solidFill>
              <a:srgbClr val="008000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60000"/>
                </a:lnSpc>
              </a:pPr>
              <a:endParaRPr lang="zh-CN" altLang="zh-CN" sz="2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36258" name="Line 194"/>
            <p:cNvSpPr/>
            <p:nvPr/>
          </p:nvSpPr>
          <p:spPr>
            <a:xfrm>
              <a:off x="4512" y="3024"/>
              <a:ext cx="4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36259" name="Rectangle 195"/>
            <p:cNvSpPr/>
            <p:nvPr/>
          </p:nvSpPr>
          <p:spPr>
            <a:xfrm>
              <a:off x="4176" y="2149"/>
              <a:ext cx="192" cy="288"/>
            </a:xfrm>
            <a:prstGeom prst="rect">
              <a:avLst/>
            </a:prstGeom>
            <a:solidFill>
              <a:srgbClr val="008000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60000"/>
                </a:lnSpc>
              </a:pPr>
              <a:endParaRPr lang="zh-CN" altLang="zh-CN" sz="2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36260" name="Line 196"/>
            <p:cNvSpPr/>
            <p:nvPr/>
          </p:nvSpPr>
          <p:spPr>
            <a:xfrm>
              <a:off x="4272" y="2304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-706120" y="692785"/>
            <a:ext cx="733552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8241" name="Rectangle 2"/>
          <p:cNvSpPr>
            <a:spLocks noGrp="1" noRot="1"/>
          </p:cNvSpPr>
          <p:nvPr>
            <p:ph type="title"/>
          </p:nvPr>
        </p:nvSpPr>
        <p:spPr>
          <a:xfrm>
            <a:off x="467360" y="2173605"/>
            <a:ext cx="2717800" cy="89535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dirty="0"/>
              <a:t>有序边表</a:t>
            </a:r>
            <a:endParaRPr lang="zh-CN" altLang="en-US" dirty="0"/>
          </a:p>
        </p:txBody>
      </p:sp>
      <p:sp>
        <p:nvSpPr>
          <p:cNvPr id="138242" name="Rectangle 73"/>
          <p:cNvSpPr>
            <a:spLocks noGrp="1" noRot="1"/>
          </p:cNvSpPr>
          <p:nvPr>
            <p:ph idx="1"/>
          </p:nvPr>
        </p:nvSpPr>
        <p:spPr>
          <a:xfrm>
            <a:off x="683895" y="3068955"/>
            <a:ext cx="3389630" cy="4530725"/>
          </a:xfrm>
        </p:spPr>
        <p:txBody>
          <a:bodyPr vert="horz" wrap="square" lIns="91440" tIns="45720" rIns="91440" bIns="45720" anchor="t" anchorCtr="0">
            <a:spAutoFit/>
          </a:bodyPr>
          <a:p>
            <a:pPr eaLnBrk="1" hangingPunct="1">
              <a:buNone/>
            </a:pPr>
            <a:r>
              <a:rPr lang="en-US" altLang="zh-CN" dirty="0"/>
              <a:t>typedef </a:t>
            </a:r>
            <a:r>
              <a:rPr lang="zh-CN" altLang="zh-CN" dirty="0"/>
              <a:t>struct </a:t>
            </a:r>
            <a:r>
              <a:rPr lang="en-US" altLang="zh-CN" dirty="0"/>
              <a:t>tEdge</a:t>
            </a:r>
            <a:r>
              <a:rPr lang="zh-CN" altLang="zh-CN" dirty="0"/>
              <a:t> {</a:t>
            </a:r>
            <a:endParaRPr lang="zh-CN" altLang="zh-CN" dirty="0"/>
          </a:p>
          <a:p>
            <a:pPr eaLnBrk="1" hangingPunct="1">
              <a:buNone/>
            </a:pPr>
            <a:r>
              <a:rPr lang="zh-CN" altLang="zh-CN" dirty="0"/>
              <a:t>int y</a:t>
            </a:r>
            <a:r>
              <a:rPr lang="zh-CN" altLang="en-US" dirty="0"/>
              <a:t>U</a:t>
            </a:r>
            <a:r>
              <a:rPr lang="en-US" altLang="zh-CN" dirty="0"/>
              <a:t>pper</a:t>
            </a:r>
            <a:r>
              <a:rPr lang="zh-CN" altLang="zh-CN" dirty="0"/>
              <a:t>;</a:t>
            </a:r>
            <a:endParaRPr lang="zh-CN" altLang="zh-CN" dirty="0"/>
          </a:p>
          <a:p>
            <a:pPr eaLnBrk="1" hangingPunct="1">
              <a:buNone/>
            </a:pPr>
            <a:r>
              <a:rPr lang="zh-CN" altLang="en-US" dirty="0"/>
              <a:t>i</a:t>
            </a:r>
            <a:r>
              <a:rPr lang="en-US" altLang="zh-CN" dirty="0"/>
              <a:t>nt</a:t>
            </a:r>
            <a:r>
              <a:rPr lang="zh-CN" altLang="zh-CN" dirty="0"/>
              <a:t> x</a:t>
            </a:r>
            <a:r>
              <a:rPr lang="en-US" altLang="zh-CN" dirty="0"/>
              <a:t>Intersect</a:t>
            </a:r>
            <a:r>
              <a:rPr lang="zh-CN" altLang="zh-CN" dirty="0"/>
              <a:t>;</a:t>
            </a:r>
            <a:endParaRPr lang="zh-CN" altLang="zh-CN" dirty="0"/>
          </a:p>
          <a:p>
            <a:pPr eaLnBrk="1" hangingPunct="1">
              <a:buNone/>
            </a:pPr>
            <a:r>
              <a:rPr lang="zh-CN" altLang="zh-CN" dirty="0"/>
              <a:t>float </a:t>
            </a:r>
            <a:r>
              <a:rPr lang="zh-CN" altLang="en-US" dirty="0"/>
              <a:t>d</a:t>
            </a:r>
            <a:r>
              <a:rPr lang="zh-CN" altLang="zh-CN" dirty="0"/>
              <a:t>x</a:t>
            </a:r>
            <a:r>
              <a:rPr lang="zh-CN" altLang="en-US" dirty="0"/>
              <a:t>P</a:t>
            </a:r>
            <a:r>
              <a:rPr lang="en-US" altLang="zh-CN" dirty="0"/>
              <a:t>erS</a:t>
            </a:r>
            <a:r>
              <a:rPr lang="zh-CN" altLang="zh-CN" dirty="0"/>
              <a:t>can;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struct tEdge * next;</a:t>
            </a:r>
            <a:endParaRPr lang="zh-CN" altLang="zh-CN" dirty="0"/>
          </a:p>
          <a:p>
            <a:pPr eaLnBrk="1" hangingPunct="1">
              <a:buNone/>
            </a:pPr>
            <a:r>
              <a:rPr lang="zh-CN" altLang="zh-CN" dirty="0"/>
              <a:t>	}</a:t>
            </a:r>
            <a:r>
              <a:rPr lang="zh-CN" altLang="en-US" dirty="0"/>
              <a:t>E</a:t>
            </a:r>
            <a:r>
              <a:rPr lang="zh-CN" altLang="zh-CN" dirty="0"/>
              <a:t>dge;</a:t>
            </a:r>
            <a:endParaRPr lang="zh-CN" altLang="zh-CN" dirty="0"/>
          </a:p>
          <a:p>
            <a:pPr eaLnBrk="1" hangingPunct="1"/>
            <a:endParaRPr lang="zh-CN" altLang="zh-CN" dirty="0"/>
          </a:p>
          <a:p>
            <a:pPr eaLnBrk="1" hangingPunct="1"/>
            <a:endParaRPr lang="zh-CN" altLang="zh-CN" sz="3600" dirty="0"/>
          </a:p>
        </p:txBody>
      </p:sp>
      <p:grpSp>
        <p:nvGrpSpPr>
          <p:cNvPr id="138243" name="Group 105"/>
          <p:cNvGrpSpPr/>
          <p:nvPr/>
        </p:nvGrpSpPr>
        <p:grpSpPr>
          <a:xfrm>
            <a:off x="4267200" y="762000"/>
            <a:ext cx="4889500" cy="5638800"/>
            <a:chOff x="2688" y="480"/>
            <a:chExt cx="3080" cy="3552"/>
          </a:xfrm>
        </p:grpSpPr>
        <p:sp>
          <p:nvSpPr>
            <p:cNvPr id="138244" name="Rectangle 24"/>
            <p:cNvSpPr/>
            <p:nvPr/>
          </p:nvSpPr>
          <p:spPr>
            <a:xfrm>
              <a:off x="3120" y="480"/>
              <a:ext cx="384" cy="3456"/>
            </a:xfrm>
            <a:prstGeom prst="rect">
              <a:avLst/>
            </a:prstGeom>
            <a:noFill/>
            <a:ln w="571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8245" name="Rectangle 25"/>
            <p:cNvSpPr/>
            <p:nvPr/>
          </p:nvSpPr>
          <p:spPr>
            <a:xfrm>
              <a:off x="3120" y="480"/>
              <a:ext cx="384" cy="19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8246" name="Rectangle 26"/>
            <p:cNvSpPr/>
            <p:nvPr/>
          </p:nvSpPr>
          <p:spPr>
            <a:xfrm>
              <a:off x="3120" y="3552"/>
              <a:ext cx="384" cy="19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8247" name="Rectangle 27"/>
            <p:cNvSpPr/>
            <p:nvPr/>
          </p:nvSpPr>
          <p:spPr>
            <a:xfrm>
              <a:off x="3120" y="2880"/>
              <a:ext cx="384" cy="192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8248" name="Rectangle 28"/>
            <p:cNvSpPr/>
            <p:nvPr/>
          </p:nvSpPr>
          <p:spPr>
            <a:xfrm>
              <a:off x="3120" y="2208"/>
              <a:ext cx="384" cy="192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8249" name="Rectangle 29"/>
            <p:cNvSpPr/>
            <p:nvPr/>
          </p:nvSpPr>
          <p:spPr>
            <a:xfrm>
              <a:off x="3120" y="1488"/>
              <a:ext cx="384" cy="192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8250" name="Rectangle 30"/>
            <p:cNvSpPr/>
            <p:nvPr/>
          </p:nvSpPr>
          <p:spPr>
            <a:xfrm>
              <a:off x="3120" y="3744"/>
              <a:ext cx="384" cy="19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8251" name="Text Box 31"/>
            <p:cNvSpPr txBox="1"/>
            <p:nvPr/>
          </p:nvSpPr>
          <p:spPr>
            <a:xfrm>
              <a:off x="2784" y="3744"/>
              <a:ext cx="14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36000" tIns="0" rIns="36000" bIns="0" anchor="t" anchorCtr="0">
              <a:spAutoFit/>
            </a:bodyPr>
            <a:p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0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38252" name="Text Box 32"/>
            <p:cNvSpPr txBox="1"/>
            <p:nvPr/>
          </p:nvSpPr>
          <p:spPr>
            <a:xfrm>
              <a:off x="2784" y="3562"/>
              <a:ext cx="144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36000" tIns="0" rIns="36000" bIns="0" anchor="t" anchorCtr="0">
              <a:spAutoFit/>
            </a:bodyPr>
            <a:p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1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38253" name="Text Box 33"/>
            <p:cNvSpPr txBox="1"/>
            <p:nvPr/>
          </p:nvSpPr>
          <p:spPr>
            <a:xfrm>
              <a:off x="2688" y="2832"/>
              <a:ext cx="33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36000" tIns="0" rIns="36000" bIns="0" anchor="t" anchorCtr="0">
              <a:spAutoFit/>
            </a:bodyPr>
            <a:p>
              <a:r>
                <a:rPr lang="en-US" altLang="zh-CN" sz="2400" b="1" dirty="0">
                  <a:latin typeface="方正黑体" pitchFamily="34" charset="-122"/>
                  <a:ea typeface="方正黑体" pitchFamily="34" charset="-122"/>
                </a:rPr>
                <a:t>YA</a:t>
              </a:r>
              <a:endParaRPr lang="en-US" altLang="zh-CN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38254" name="Text Box 34"/>
            <p:cNvSpPr txBox="1"/>
            <p:nvPr/>
          </p:nvSpPr>
          <p:spPr>
            <a:xfrm>
              <a:off x="2688" y="2160"/>
              <a:ext cx="33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36000" tIns="0" rIns="36000" bIns="0" anchor="t" anchorCtr="0">
              <a:spAutoFit/>
            </a:bodyPr>
            <a:p>
              <a:r>
                <a:rPr lang="en-US" altLang="zh-CN" sz="2400" b="1" dirty="0">
                  <a:latin typeface="方正黑体" pitchFamily="34" charset="-122"/>
                  <a:ea typeface="方正黑体" pitchFamily="34" charset="-122"/>
                </a:rPr>
                <a:t>YD</a:t>
              </a:r>
              <a:endParaRPr lang="en-US" altLang="zh-CN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38255" name="Text Box 35"/>
            <p:cNvSpPr txBox="1"/>
            <p:nvPr/>
          </p:nvSpPr>
          <p:spPr>
            <a:xfrm>
              <a:off x="2688" y="1488"/>
              <a:ext cx="336" cy="23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36000" tIns="0" rIns="36000" bIns="0" anchor="t" anchorCtr="0">
              <a:spAutoFit/>
            </a:bodyPr>
            <a:p>
              <a:r>
                <a:rPr lang="en-US" altLang="zh-CN" sz="2400" b="1" dirty="0">
                  <a:latin typeface="方正黑体" pitchFamily="34" charset="-122"/>
                  <a:ea typeface="方正黑体" pitchFamily="34" charset="-122"/>
                </a:rPr>
                <a:t>YC</a:t>
              </a:r>
              <a:endParaRPr lang="en-US" altLang="zh-CN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grpSp>
          <p:nvGrpSpPr>
            <p:cNvPr id="138256" name="Group 100"/>
            <p:cNvGrpSpPr/>
            <p:nvPr/>
          </p:nvGrpSpPr>
          <p:grpSpPr>
            <a:xfrm>
              <a:off x="5136" y="2832"/>
              <a:ext cx="632" cy="288"/>
              <a:chOff x="5136" y="2832"/>
              <a:chExt cx="816" cy="288"/>
            </a:xfrm>
          </p:grpSpPr>
          <p:sp>
            <p:nvSpPr>
              <p:cNvPr id="138257" name="Rectangle 36"/>
              <p:cNvSpPr/>
              <p:nvPr/>
            </p:nvSpPr>
            <p:spPr>
              <a:xfrm>
                <a:off x="5136" y="2832"/>
                <a:ext cx="816" cy="288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8258" name="Line 38"/>
              <p:cNvSpPr/>
              <p:nvPr/>
            </p:nvSpPr>
            <p:spPr>
              <a:xfrm>
                <a:off x="5568" y="2832"/>
                <a:ext cx="0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8259" name="Line 39"/>
              <p:cNvSpPr/>
              <p:nvPr/>
            </p:nvSpPr>
            <p:spPr>
              <a:xfrm>
                <a:off x="5760" y="2832"/>
                <a:ext cx="0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8260" name="Line 40"/>
              <p:cNvSpPr/>
              <p:nvPr/>
            </p:nvSpPr>
            <p:spPr>
              <a:xfrm>
                <a:off x="5376" y="2832"/>
                <a:ext cx="0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8261" name="Line 41"/>
              <p:cNvSpPr/>
              <p:nvPr/>
            </p:nvSpPr>
            <p:spPr>
              <a:xfrm flipV="1">
                <a:off x="5760" y="2832"/>
                <a:ext cx="192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138262" name="Rectangle 42"/>
            <p:cNvSpPr/>
            <p:nvPr/>
          </p:nvSpPr>
          <p:spPr>
            <a:xfrm>
              <a:off x="3792" y="2160"/>
              <a:ext cx="816" cy="2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8263" name="Line 43"/>
            <p:cNvSpPr/>
            <p:nvPr/>
          </p:nvSpPr>
          <p:spPr>
            <a:xfrm>
              <a:off x="3504" y="2304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38264" name="Line 44"/>
            <p:cNvSpPr/>
            <p:nvPr/>
          </p:nvSpPr>
          <p:spPr>
            <a:xfrm>
              <a:off x="4224" y="216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8265" name="Line 45"/>
            <p:cNvSpPr/>
            <p:nvPr/>
          </p:nvSpPr>
          <p:spPr>
            <a:xfrm>
              <a:off x="4416" y="216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8266" name="Line 46"/>
            <p:cNvSpPr/>
            <p:nvPr/>
          </p:nvSpPr>
          <p:spPr>
            <a:xfrm>
              <a:off x="4032" y="216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8267" name="Rectangle 47"/>
            <p:cNvSpPr/>
            <p:nvPr/>
          </p:nvSpPr>
          <p:spPr>
            <a:xfrm>
              <a:off x="4896" y="2160"/>
              <a:ext cx="816" cy="2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38268" name="Line 49"/>
            <p:cNvSpPr/>
            <p:nvPr/>
          </p:nvSpPr>
          <p:spPr>
            <a:xfrm>
              <a:off x="5328" y="216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8269" name="Line 50"/>
            <p:cNvSpPr/>
            <p:nvPr/>
          </p:nvSpPr>
          <p:spPr>
            <a:xfrm>
              <a:off x="5520" y="216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8270" name="Line 51"/>
            <p:cNvSpPr/>
            <p:nvPr/>
          </p:nvSpPr>
          <p:spPr>
            <a:xfrm>
              <a:off x="5136" y="216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8271" name="Line 52"/>
            <p:cNvSpPr/>
            <p:nvPr/>
          </p:nvSpPr>
          <p:spPr>
            <a:xfrm flipV="1">
              <a:off x="5520" y="2160"/>
              <a:ext cx="192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38272" name="Line 54"/>
            <p:cNvSpPr/>
            <p:nvPr/>
          </p:nvSpPr>
          <p:spPr>
            <a:xfrm>
              <a:off x="3504" y="2976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138273" name="Group 58"/>
            <p:cNvGrpSpPr/>
            <p:nvPr/>
          </p:nvGrpSpPr>
          <p:grpSpPr>
            <a:xfrm>
              <a:off x="3504" y="1440"/>
              <a:ext cx="1104" cy="288"/>
              <a:chOff x="3408" y="1440"/>
              <a:chExt cx="1104" cy="288"/>
            </a:xfrm>
          </p:grpSpPr>
          <p:sp>
            <p:nvSpPr>
              <p:cNvPr id="138274" name="Rectangle 59"/>
              <p:cNvSpPr/>
              <p:nvPr/>
            </p:nvSpPr>
            <p:spPr>
              <a:xfrm>
                <a:off x="3696" y="1440"/>
                <a:ext cx="816" cy="288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38275" name="Line 60"/>
              <p:cNvSpPr/>
              <p:nvPr/>
            </p:nvSpPr>
            <p:spPr>
              <a:xfrm>
                <a:off x="3408" y="1584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triangle" w="med" len="med"/>
              </a:ln>
            </p:spPr>
          </p:sp>
          <p:sp>
            <p:nvSpPr>
              <p:cNvPr id="138276" name="Line 61"/>
              <p:cNvSpPr/>
              <p:nvPr/>
            </p:nvSpPr>
            <p:spPr>
              <a:xfrm>
                <a:off x="4128" y="1440"/>
                <a:ext cx="0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8277" name="Line 62"/>
              <p:cNvSpPr/>
              <p:nvPr/>
            </p:nvSpPr>
            <p:spPr>
              <a:xfrm>
                <a:off x="4320" y="1440"/>
                <a:ext cx="0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8278" name="Line 63"/>
              <p:cNvSpPr/>
              <p:nvPr/>
            </p:nvSpPr>
            <p:spPr>
              <a:xfrm>
                <a:off x="3936" y="1440"/>
                <a:ext cx="0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38279" name="Line 64"/>
              <p:cNvSpPr/>
              <p:nvPr/>
            </p:nvSpPr>
            <p:spPr>
              <a:xfrm flipV="1">
                <a:off x="4320" y="1440"/>
                <a:ext cx="192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138280" name="Text Box 66"/>
            <p:cNvSpPr txBox="1"/>
            <p:nvPr/>
          </p:nvSpPr>
          <p:spPr>
            <a:xfrm>
              <a:off x="3936" y="2453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dirty="0">
                  <a:latin typeface="方正黑体" pitchFamily="34" charset="-122"/>
                  <a:ea typeface="方正黑体" pitchFamily="34" charset="-122"/>
                </a:rPr>
                <a:t>AE</a:t>
              </a:r>
              <a:endParaRPr lang="en-US" altLang="zh-CN" sz="28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38281" name="Text Box 67"/>
            <p:cNvSpPr txBox="1"/>
            <p:nvPr/>
          </p:nvSpPr>
          <p:spPr>
            <a:xfrm>
              <a:off x="5136" y="2453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dirty="0">
                  <a:latin typeface="方正黑体" pitchFamily="34" charset="-122"/>
                  <a:ea typeface="方正黑体" pitchFamily="34" charset="-122"/>
                </a:rPr>
                <a:t>AB</a:t>
              </a:r>
              <a:endParaRPr lang="en-US" altLang="zh-CN" sz="28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38282" name="Text Box 68"/>
            <p:cNvSpPr txBox="1"/>
            <p:nvPr/>
          </p:nvSpPr>
          <p:spPr>
            <a:xfrm>
              <a:off x="4032" y="1781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dirty="0">
                  <a:latin typeface="方正黑体" pitchFamily="34" charset="-122"/>
                  <a:ea typeface="方正黑体" pitchFamily="34" charset="-122"/>
                </a:rPr>
                <a:t>CD</a:t>
              </a:r>
              <a:endParaRPr lang="en-US" altLang="zh-CN" sz="28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38283" name="Text Box 69"/>
            <p:cNvSpPr txBox="1"/>
            <p:nvPr/>
          </p:nvSpPr>
          <p:spPr>
            <a:xfrm>
              <a:off x="5040" y="1776"/>
              <a:ext cx="4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2800" b="1" dirty="0">
                  <a:latin typeface="方正黑体" pitchFamily="34" charset="-122"/>
                  <a:ea typeface="方正黑体" pitchFamily="34" charset="-122"/>
                </a:rPr>
                <a:t>DE</a:t>
              </a:r>
              <a:endParaRPr lang="en-US" altLang="zh-CN" sz="28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38284" name="Text Box 70"/>
            <p:cNvSpPr txBox="1"/>
            <p:nvPr/>
          </p:nvSpPr>
          <p:spPr>
            <a:xfrm>
              <a:off x="4032" y="1013"/>
              <a:ext cx="34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dirty="0">
                  <a:latin typeface="方正黑体" pitchFamily="34" charset="-122"/>
                  <a:ea typeface="方正黑体" pitchFamily="34" charset="-122"/>
                </a:rPr>
                <a:t>CB</a:t>
              </a:r>
              <a:endParaRPr lang="en-US" altLang="zh-CN" sz="28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38285" name="Text Box 71"/>
            <p:cNvSpPr txBox="1"/>
            <p:nvPr/>
          </p:nvSpPr>
          <p:spPr>
            <a:xfrm>
              <a:off x="3696" y="3572"/>
              <a:ext cx="432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36000" tIns="0" rIns="36000" bIns="0" anchor="t" anchorCtr="0">
              <a:spAutoFit/>
            </a:bodyPr>
            <a:p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最大</a:t>
              </a:r>
              <a:r>
                <a:rPr lang="en-US" altLang="zh-CN" sz="2400" b="1" dirty="0">
                  <a:latin typeface="方正黑体" pitchFamily="34" charset="-122"/>
                  <a:ea typeface="方正黑体" pitchFamily="34" charset="-122"/>
                </a:rPr>
                <a:t>Y</a:t>
              </a: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值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38286" name="Text Box 72"/>
            <p:cNvSpPr txBox="1"/>
            <p:nvPr/>
          </p:nvSpPr>
          <p:spPr>
            <a:xfrm>
              <a:off x="4272" y="3572"/>
              <a:ext cx="672" cy="460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36000" tIns="0" rIns="36000" bIns="0" anchor="t" anchorCtr="0">
              <a:spAutoFit/>
            </a:bodyPr>
            <a:p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较低顶点</a:t>
              </a:r>
              <a:r>
                <a:rPr lang="en-US" altLang="zh-CN" sz="2400" b="1" dirty="0">
                  <a:latin typeface="方正黑体" pitchFamily="34" charset="-122"/>
                  <a:ea typeface="方正黑体" pitchFamily="34" charset="-122"/>
                </a:rPr>
                <a:t>X</a:t>
              </a:r>
              <a:r>
                <a:rPr lang="zh-CN" altLang="en-US" sz="2400" b="1" dirty="0">
                  <a:latin typeface="方正黑体" pitchFamily="34" charset="-122"/>
                  <a:ea typeface="方正黑体" pitchFamily="34" charset="-122"/>
                </a:rPr>
                <a:t>值</a:t>
              </a:r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38287" name="Line 75"/>
            <p:cNvSpPr/>
            <p:nvPr/>
          </p:nvSpPr>
          <p:spPr>
            <a:xfrm flipH="1">
              <a:off x="3888" y="3120"/>
              <a:ext cx="0" cy="3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sp>
        <p:sp>
          <p:nvSpPr>
            <p:cNvPr id="138288" name="Line 76"/>
            <p:cNvSpPr/>
            <p:nvPr/>
          </p:nvSpPr>
          <p:spPr>
            <a:xfrm>
              <a:off x="4176" y="3120"/>
              <a:ext cx="288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arrow" w="med" len="med"/>
            </a:ln>
          </p:spPr>
        </p:sp>
        <p:sp>
          <p:nvSpPr>
            <p:cNvPr id="138289" name="Rectangle 96"/>
            <p:cNvSpPr/>
            <p:nvPr/>
          </p:nvSpPr>
          <p:spPr>
            <a:xfrm>
              <a:off x="3785" y="2832"/>
              <a:ext cx="305" cy="2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60000"/>
                </a:lnSpc>
              </a:pPr>
              <a:r>
                <a:rPr lang="en-US" altLang="zh-CN" sz="2600" b="1" dirty="0">
                  <a:latin typeface="方正黑体" pitchFamily="34" charset="-122"/>
                  <a:ea typeface="方正黑体" pitchFamily="34" charset="-122"/>
                </a:rPr>
                <a:t>y</a:t>
              </a:r>
              <a:r>
                <a:rPr lang="en-US" altLang="zh-CN" sz="2600" b="1" baseline="-25000" dirty="0">
                  <a:latin typeface="方正黑体" pitchFamily="34" charset="-122"/>
                  <a:ea typeface="方正黑体" pitchFamily="34" charset="-122"/>
                </a:rPr>
                <a:t>E</a:t>
              </a:r>
              <a:endParaRPr lang="en-US" altLang="zh-CN" sz="26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38290" name="Rectangle 97"/>
            <p:cNvSpPr/>
            <p:nvPr/>
          </p:nvSpPr>
          <p:spPr>
            <a:xfrm>
              <a:off x="4073" y="2832"/>
              <a:ext cx="305" cy="2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60000"/>
                </a:lnSpc>
              </a:pPr>
              <a:r>
                <a:rPr lang="en-US" altLang="zh-CN" sz="2600" b="1" dirty="0">
                  <a:latin typeface="方正黑体" pitchFamily="34" charset="-122"/>
                  <a:ea typeface="方正黑体" pitchFamily="34" charset="-122"/>
                </a:rPr>
                <a:t>x</a:t>
              </a:r>
              <a:r>
                <a:rPr lang="en-US" altLang="zh-CN" sz="2600" b="1" baseline="-25000" dirty="0">
                  <a:latin typeface="方正黑体" pitchFamily="34" charset="-122"/>
                  <a:ea typeface="方正黑体" pitchFamily="34" charset="-122"/>
                </a:rPr>
                <a:t>A</a:t>
              </a:r>
              <a:endParaRPr lang="en-US" altLang="zh-CN" sz="26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38291" name="Rectangle 98"/>
            <p:cNvSpPr/>
            <p:nvPr/>
          </p:nvSpPr>
          <p:spPr>
            <a:xfrm>
              <a:off x="4378" y="2832"/>
              <a:ext cx="374" cy="2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80000"/>
                </a:lnSpc>
              </a:pPr>
              <a:r>
                <a:rPr lang="zh-CN" altLang="zh-CN" b="1" dirty="0">
                  <a:latin typeface="Arial" panose="020B0604020202020204" pitchFamily="34" charset="0"/>
                </a:rPr>
                <a:t>1/</a:t>
              </a:r>
              <a:r>
                <a:rPr lang="en-US" altLang="zh-CN" b="1" dirty="0">
                  <a:latin typeface="Arial" panose="020B0604020202020204" pitchFamily="34" charset="0"/>
                </a:rPr>
                <a:t>m</a:t>
              </a:r>
              <a:endParaRPr lang="en-US" altLang="zh-CN" b="1" dirty="0">
                <a:latin typeface="Arial" panose="020B0604020202020204" pitchFamily="34" charset="0"/>
              </a:endParaRPr>
            </a:p>
          </p:txBody>
        </p:sp>
        <p:sp>
          <p:nvSpPr>
            <p:cNvPr id="138292" name="Rectangle 99"/>
            <p:cNvSpPr/>
            <p:nvPr/>
          </p:nvSpPr>
          <p:spPr>
            <a:xfrm>
              <a:off x="4752" y="2832"/>
              <a:ext cx="192" cy="288"/>
            </a:xfrm>
            <a:prstGeom prst="rect">
              <a:avLst/>
            </a:prstGeom>
            <a:solidFill>
              <a:srgbClr val="008000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60000"/>
                </a:lnSpc>
              </a:pPr>
              <a:endParaRPr lang="zh-CN" altLang="zh-CN" sz="2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38293" name="Line 101"/>
            <p:cNvSpPr/>
            <p:nvPr/>
          </p:nvSpPr>
          <p:spPr>
            <a:xfrm>
              <a:off x="4848" y="2976"/>
              <a:ext cx="288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38294" name="Rectangle 102"/>
            <p:cNvSpPr/>
            <p:nvPr/>
          </p:nvSpPr>
          <p:spPr>
            <a:xfrm>
              <a:off x="4416" y="2160"/>
              <a:ext cx="192" cy="288"/>
            </a:xfrm>
            <a:prstGeom prst="rect">
              <a:avLst/>
            </a:prstGeom>
            <a:solidFill>
              <a:srgbClr val="008000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>
                <a:lnSpc>
                  <a:spcPct val="60000"/>
                </a:lnSpc>
              </a:pPr>
              <a:endParaRPr lang="zh-CN" altLang="zh-CN" sz="2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38295" name="Line 103"/>
            <p:cNvSpPr/>
            <p:nvPr/>
          </p:nvSpPr>
          <p:spPr>
            <a:xfrm>
              <a:off x="4512" y="2304"/>
              <a:ext cx="384" cy="0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</p:grp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-1188720" y="692468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89" name="Rectangle 2"/>
          <p:cNvSpPr>
            <a:spLocks noGrp="1" noRot="1"/>
          </p:cNvSpPr>
          <p:nvPr>
            <p:ph type="title"/>
          </p:nvPr>
        </p:nvSpPr>
        <p:spPr>
          <a:xfrm>
            <a:off x="611505" y="1874203"/>
            <a:ext cx="7572375" cy="54864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b="1" dirty="0"/>
              <a:t>活化边表</a:t>
            </a:r>
            <a:endParaRPr lang="zh-CN" altLang="en-US" b="1" dirty="0"/>
          </a:p>
        </p:txBody>
      </p:sp>
      <p:sp>
        <p:nvSpPr>
          <p:cNvPr id="140290" name="Rectangle 115"/>
          <p:cNvSpPr/>
          <p:nvPr/>
        </p:nvSpPr>
        <p:spPr>
          <a:xfrm>
            <a:off x="683260" y="2637155"/>
            <a:ext cx="7572375" cy="22574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indent="447675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</a:rPr>
              <a:t>把与当前扫描线相交的边称为活化边，并把它们按与扫描线交点</a:t>
            </a:r>
            <a:r>
              <a:rPr lang="en-US" altLang="zh-CN" sz="2400" b="1" dirty="0">
                <a:latin typeface="Arial" panose="020B0604020202020204" pitchFamily="34" charset="0"/>
              </a:rPr>
              <a:t>x</a:t>
            </a:r>
            <a:r>
              <a:rPr lang="zh-CN" altLang="en-US" sz="2400" b="1" dirty="0">
                <a:latin typeface="Arial" panose="020B0604020202020204" pitchFamily="34" charset="0"/>
              </a:rPr>
              <a:t>坐标递增的顺序存放在一个链表中，形成活化边表。</a:t>
            </a:r>
            <a:endParaRPr lang="zh-CN" altLang="en-US" sz="2400" b="1" dirty="0">
              <a:latin typeface="Arial" panose="020B0604020202020204" pitchFamily="34" charset="0"/>
            </a:endParaRPr>
          </a:p>
          <a:p>
            <a:pPr indent="447675">
              <a:lnSpc>
                <a:spcPct val="120000"/>
              </a:lnSpc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</a:rPr>
              <a:t>活化边表的操作包括插入边、删除边，更新边信息</a:t>
            </a:r>
            <a:r>
              <a:rPr lang="zh-CN" altLang="en-US" sz="3200" b="1" dirty="0">
                <a:latin typeface="Arial" panose="020B0604020202020204" pitchFamily="34" charset="0"/>
              </a:rPr>
              <a:t>。</a:t>
            </a:r>
            <a:endParaRPr lang="zh-CN" altLang="zh-CN" sz="3200" b="1" dirty="0">
              <a:latin typeface="Arial" panose="020B0604020202020204" pitchFamily="34" charset="0"/>
            </a:endParaRPr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179705" y="764858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4242" name="Rectangle 2"/>
          <p:cNvSpPr>
            <a:spLocks noGrp="1" noRot="1"/>
          </p:cNvSpPr>
          <p:nvPr>
            <p:ph idx="1"/>
          </p:nvPr>
        </p:nvSpPr>
        <p:spPr>
          <a:xfrm>
            <a:off x="755650" y="2636838"/>
            <a:ext cx="8229600" cy="4081462"/>
          </a:xfrm>
        </p:spPr>
        <p:txBody>
          <a:bodyPr vert="horz" wrap="square" lIns="91440" tIns="45720" rIns="91440" bIns="45720" anchor="t" anchorCtr="0">
            <a:spAutoFit/>
          </a:bodyPr>
          <a:p>
            <a:pPr eaLnBrk="1" hangingPunct="1"/>
            <a:r>
              <a:rPr lang="zh-CN" altLang="en-US" dirty="0"/>
              <a:t>画直线的</a:t>
            </a:r>
            <a:r>
              <a:rPr lang="en-US" altLang="zh-CN" dirty="0"/>
              <a:t>DDA</a:t>
            </a:r>
            <a:r>
              <a:rPr lang="zh-CN" altLang="en-US" dirty="0"/>
              <a:t>算法可表示为</a:t>
            </a:r>
            <a:r>
              <a:rPr lang="en-US" altLang="zh-CN" dirty="0"/>
              <a:t>: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若</a:t>
            </a:r>
            <a:r>
              <a:rPr lang="en-US" altLang="zh-CN" dirty="0"/>
              <a:t>|m|≤1:x</a:t>
            </a:r>
            <a:r>
              <a:rPr lang="en-US" altLang="zh-CN" baseline="-25000" dirty="0"/>
              <a:t>k+1</a:t>
            </a:r>
            <a:r>
              <a:rPr lang="en-US" altLang="zh-CN" dirty="0"/>
              <a:t>=x</a:t>
            </a:r>
            <a:r>
              <a:rPr lang="en-US" altLang="zh-CN" baseline="-25000" dirty="0"/>
              <a:t>k</a:t>
            </a:r>
            <a:r>
              <a:rPr lang="en-US" altLang="zh-CN" dirty="0"/>
              <a:t>+1,y</a:t>
            </a:r>
            <a:r>
              <a:rPr lang="en-US" altLang="zh-CN" baseline="-25000" dirty="0"/>
              <a:t>k+1</a:t>
            </a:r>
            <a:r>
              <a:rPr lang="en-US" altLang="zh-CN" dirty="0"/>
              <a:t>=y</a:t>
            </a:r>
            <a:r>
              <a:rPr lang="en-US" altLang="zh-CN" baseline="-25000" dirty="0"/>
              <a:t>k</a:t>
            </a:r>
            <a:r>
              <a:rPr lang="en-US" altLang="zh-CN" dirty="0"/>
              <a:t>+m       ;x</a:t>
            </a:r>
            <a:r>
              <a:rPr lang="en-US" altLang="zh-CN" baseline="-25000" dirty="0"/>
              <a:t>a</a:t>
            </a:r>
            <a:r>
              <a:rPr lang="en-US" altLang="zh-CN" dirty="0"/>
              <a:t>&lt;x</a:t>
            </a:r>
            <a:r>
              <a:rPr lang="en-US" altLang="zh-CN" baseline="-25000" dirty="0"/>
              <a:t>b</a:t>
            </a:r>
            <a:endParaRPr lang="en-US" altLang="zh-CN" baseline="-25000" dirty="0"/>
          </a:p>
          <a:p>
            <a:pPr eaLnBrk="1" hangingPunct="1">
              <a:buNone/>
            </a:pPr>
            <a:r>
              <a:rPr lang="en-US" altLang="zh-CN" dirty="0"/>
              <a:t>   		or :  x</a:t>
            </a:r>
            <a:r>
              <a:rPr lang="en-US" altLang="zh-CN" baseline="-25000" dirty="0"/>
              <a:t>k+1</a:t>
            </a:r>
            <a:r>
              <a:rPr lang="en-US" altLang="zh-CN" dirty="0"/>
              <a:t>=x</a:t>
            </a:r>
            <a:r>
              <a:rPr lang="en-US" altLang="zh-CN" baseline="-25000" dirty="0"/>
              <a:t>k</a:t>
            </a:r>
            <a:r>
              <a:rPr lang="en-US" altLang="zh-CN" dirty="0"/>
              <a:t>-1,y</a:t>
            </a:r>
            <a:r>
              <a:rPr lang="en-US" altLang="zh-CN" baseline="-25000" dirty="0"/>
              <a:t>k+1</a:t>
            </a:r>
            <a:r>
              <a:rPr lang="en-US" altLang="zh-CN" dirty="0"/>
              <a:t>=y</a:t>
            </a:r>
            <a:r>
              <a:rPr lang="en-US" altLang="zh-CN" baseline="-25000" dirty="0"/>
              <a:t>k</a:t>
            </a:r>
            <a:r>
              <a:rPr lang="en-US" altLang="zh-CN" dirty="0"/>
              <a:t>-m 	       ;x</a:t>
            </a:r>
            <a:r>
              <a:rPr lang="en-US" altLang="zh-CN" baseline="-25000" dirty="0"/>
              <a:t>a</a:t>
            </a:r>
            <a:r>
              <a:rPr lang="en-US" altLang="zh-CN" dirty="0"/>
              <a:t>&gt;x</a:t>
            </a:r>
            <a:r>
              <a:rPr lang="en-US" altLang="zh-CN" baseline="-25000" dirty="0"/>
              <a:t>b</a:t>
            </a:r>
            <a:endParaRPr lang="en-US" altLang="zh-CN" baseline="-25000" dirty="0"/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若</a:t>
            </a:r>
            <a:r>
              <a:rPr lang="en-US" altLang="zh-CN" dirty="0"/>
              <a:t>|m|≥1:y</a:t>
            </a:r>
            <a:r>
              <a:rPr lang="en-US" altLang="zh-CN" baseline="-25000" dirty="0"/>
              <a:t>k+1</a:t>
            </a:r>
            <a:r>
              <a:rPr lang="en-US" altLang="zh-CN" dirty="0"/>
              <a:t>=y</a:t>
            </a:r>
            <a:r>
              <a:rPr lang="en-US" altLang="zh-CN" baseline="-25000" dirty="0"/>
              <a:t>k</a:t>
            </a:r>
            <a:r>
              <a:rPr lang="en-US" altLang="zh-CN" dirty="0"/>
              <a:t>+1,x</a:t>
            </a:r>
            <a:r>
              <a:rPr lang="en-US" altLang="zh-CN" baseline="-25000" dirty="0"/>
              <a:t>k+1</a:t>
            </a:r>
            <a:r>
              <a:rPr lang="en-US" altLang="zh-CN" dirty="0"/>
              <a:t>=x</a:t>
            </a:r>
            <a:r>
              <a:rPr lang="en-US" altLang="zh-CN" baseline="-25000" dirty="0"/>
              <a:t>k</a:t>
            </a:r>
            <a:r>
              <a:rPr lang="en-US" altLang="zh-CN" dirty="0"/>
              <a:t>+1/m    ;y</a:t>
            </a:r>
            <a:r>
              <a:rPr lang="en-US" altLang="zh-CN" baseline="-25000" dirty="0"/>
              <a:t>a</a:t>
            </a:r>
            <a:r>
              <a:rPr lang="en-US" altLang="zh-CN" dirty="0"/>
              <a:t>&lt;y</a:t>
            </a:r>
            <a:r>
              <a:rPr lang="en-US" altLang="zh-CN" baseline="-25000" dirty="0"/>
              <a:t>b</a:t>
            </a:r>
            <a:endParaRPr lang="en-US" altLang="zh-CN" baseline="-25000" dirty="0"/>
          </a:p>
          <a:p>
            <a:pPr eaLnBrk="1" hangingPunct="1">
              <a:buNone/>
            </a:pPr>
            <a:r>
              <a:rPr lang="en-US" altLang="zh-CN" dirty="0"/>
              <a:t>  		or  :y</a:t>
            </a:r>
            <a:r>
              <a:rPr lang="en-US" altLang="zh-CN" baseline="-25000" dirty="0"/>
              <a:t>k+1</a:t>
            </a:r>
            <a:r>
              <a:rPr lang="en-US" altLang="zh-CN" dirty="0"/>
              <a:t>=y</a:t>
            </a:r>
            <a:r>
              <a:rPr lang="en-US" altLang="zh-CN" baseline="-25000" dirty="0"/>
              <a:t>k</a:t>
            </a:r>
            <a:r>
              <a:rPr lang="en-US" altLang="zh-CN" dirty="0"/>
              <a:t>-1,y</a:t>
            </a:r>
            <a:r>
              <a:rPr lang="en-US" altLang="zh-CN" baseline="-25000" dirty="0"/>
              <a:t>k+1</a:t>
            </a:r>
            <a:r>
              <a:rPr lang="en-US" altLang="zh-CN" dirty="0"/>
              <a:t>=y</a:t>
            </a:r>
            <a:r>
              <a:rPr lang="en-US" altLang="zh-CN" baseline="-25000" dirty="0"/>
              <a:t>k</a:t>
            </a:r>
            <a:r>
              <a:rPr lang="en-US" altLang="zh-CN" dirty="0"/>
              <a:t>-1/m       ; y</a:t>
            </a:r>
            <a:r>
              <a:rPr lang="en-US" altLang="zh-CN" baseline="-25000" dirty="0"/>
              <a:t>a</a:t>
            </a:r>
            <a:r>
              <a:rPr lang="en-US" altLang="zh-CN" dirty="0"/>
              <a:t>&gt;y</a:t>
            </a:r>
            <a:r>
              <a:rPr lang="en-US" altLang="zh-CN" baseline="-25000" dirty="0"/>
              <a:t>b</a:t>
            </a:r>
            <a:endParaRPr lang="en-US" altLang="zh-CN" baseline="-25000" dirty="0"/>
          </a:p>
        </p:txBody>
      </p:sp>
      <p:sp>
        <p:nvSpPr>
          <p:cNvPr id="394243" name="AutoShape 3"/>
          <p:cNvSpPr/>
          <p:nvPr/>
        </p:nvSpPr>
        <p:spPr>
          <a:xfrm>
            <a:off x="468313" y="2708275"/>
            <a:ext cx="217487" cy="2808288"/>
          </a:xfrm>
          <a:prstGeom prst="leftBrace">
            <a:avLst>
              <a:gd name="adj1" fmla="val 107543"/>
              <a:gd name="adj2" fmla="val 50000"/>
            </a:avLst>
          </a:prstGeom>
          <a:noFill/>
          <a:ln w="38100" cap="sq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9939" name="Rectangle 4"/>
          <p:cNvSpPr>
            <a:spLocks noGrp="1" noRot="1"/>
          </p:cNvSpPr>
          <p:nvPr>
            <p:ph type="title"/>
          </p:nvPr>
        </p:nvSpPr>
        <p:spPr>
          <a:xfrm>
            <a:off x="755650" y="1770380"/>
            <a:ext cx="6754813" cy="76200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en-US" altLang="zh-CN" dirty="0"/>
              <a:t>DDA</a:t>
            </a:r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301625" y="909638"/>
            <a:ext cx="8540750" cy="755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9424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charRg st="1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94242">
                                            <p:txEl>
                                              <p:charRg st="15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charRg st="55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94242">
                                            <p:txEl>
                                              <p:charRg st="55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charRg st="102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94242">
                                            <p:txEl>
                                              <p:charRg st="102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2">
                                            <p:txEl>
                                              <p:charRg st="141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94242">
                                            <p:txEl>
                                              <p:charRg st="141" end="1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9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2" grpId="0" build="p"/>
      <p:bldP spid="394243" grpId="0" bldLvl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7" name="Rectangle 2"/>
          <p:cNvSpPr>
            <a:spLocks noGrp="1" noRot="1"/>
          </p:cNvSpPr>
          <p:nvPr>
            <p:ph type="title"/>
          </p:nvPr>
        </p:nvSpPr>
        <p:spPr>
          <a:xfrm>
            <a:off x="4932045" y="4034790"/>
            <a:ext cx="3347085" cy="54864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>
              <a:lnSpc>
                <a:spcPct val="120000"/>
              </a:lnSpc>
            </a:pPr>
            <a:r>
              <a:rPr lang="zh-CN" altLang="en-US" dirty="0"/>
              <a:t>活化边表</a:t>
            </a:r>
            <a:endParaRPr lang="zh-CN" altLang="en-US" dirty="0"/>
          </a:p>
        </p:txBody>
      </p:sp>
      <p:grpSp>
        <p:nvGrpSpPr>
          <p:cNvPr id="142338" name="Group 50"/>
          <p:cNvGrpSpPr/>
          <p:nvPr/>
        </p:nvGrpSpPr>
        <p:grpSpPr>
          <a:xfrm>
            <a:off x="533400" y="1219200"/>
            <a:ext cx="7026275" cy="3563938"/>
            <a:chOff x="336" y="768"/>
            <a:chExt cx="4426" cy="2245"/>
          </a:xfrm>
        </p:grpSpPr>
        <p:sp>
          <p:nvSpPr>
            <p:cNvPr id="142339" name="Text Box 3"/>
            <p:cNvSpPr txBox="1"/>
            <p:nvPr/>
          </p:nvSpPr>
          <p:spPr>
            <a:xfrm>
              <a:off x="3360" y="1872"/>
              <a:ext cx="140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3200" b="1" dirty="0">
                  <a:latin typeface="方正黑体" pitchFamily="34" charset="-122"/>
                  <a:ea typeface="方正黑体" pitchFamily="34" charset="-122"/>
                </a:rPr>
                <a:t>扫描线</a:t>
              </a:r>
              <a:r>
                <a:rPr lang="zh-CN" altLang="zh-CN" sz="3200" b="1" dirty="0">
                  <a:latin typeface="方正黑体" pitchFamily="34" charset="-122"/>
                  <a:ea typeface="方正黑体" pitchFamily="34" charset="-122"/>
                </a:rPr>
                <a:t> </a:t>
              </a:r>
              <a:r>
                <a:rPr lang="en-US" altLang="zh-CN" sz="3200" b="1" dirty="0">
                  <a:latin typeface="方正黑体" pitchFamily="34" charset="-122"/>
                  <a:ea typeface="方正黑体" pitchFamily="34" charset="-122"/>
                </a:rPr>
                <a:t>Y</a:t>
              </a:r>
              <a:endParaRPr lang="en-US" altLang="zh-CN" sz="32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grpSp>
          <p:nvGrpSpPr>
            <p:cNvPr id="142340" name="Group 4"/>
            <p:cNvGrpSpPr/>
            <p:nvPr/>
          </p:nvGrpSpPr>
          <p:grpSpPr>
            <a:xfrm>
              <a:off x="336" y="768"/>
              <a:ext cx="2994" cy="2245"/>
              <a:chOff x="336" y="916"/>
              <a:chExt cx="2496" cy="1868"/>
            </a:xfrm>
          </p:grpSpPr>
          <p:sp>
            <p:nvSpPr>
              <p:cNvPr id="142341" name="Text Box 5"/>
              <p:cNvSpPr txBox="1"/>
              <p:nvPr/>
            </p:nvSpPr>
            <p:spPr>
              <a:xfrm>
                <a:off x="1872" y="2544"/>
                <a:ext cx="176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b="1" dirty="0">
                    <a:latin typeface="方正黑体" pitchFamily="34" charset="-122"/>
                    <a:ea typeface="方正黑体" pitchFamily="34" charset="-122"/>
                  </a:rPr>
                  <a:t>A</a:t>
                </a:r>
                <a:endParaRPr lang="en-US" altLang="zh-CN" sz="2400" b="1" dirty="0">
                  <a:latin typeface="方正黑体" pitchFamily="34" charset="-122"/>
                  <a:ea typeface="方正黑体" pitchFamily="34" charset="-122"/>
                </a:endParaRPr>
              </a:p>
            </p:txBody>
          </p:sp>
          <p:sp>
            <p:nvSpPr>
              <p:cNvPr id="142342" name="Text Box 6"/>
              <p:cNvSpPr txBox="1"/>
              <p:nvPr/>
            </p:nvSpPr>
            <p:spPr>
              <a:xfrm>
                <a:off x="1824" y="916"/>
                <a:ext cx="177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b="1" dirty="0">
                    <a:latin typeface="方正黑体" pitchFamily="34" charset="-122"/>
                    <a:ea typeface="方正黑体" pitchFamily="34" charset="-122"/>
                  </a:rPr>
                  <a:t>B</a:t>
                </a:r>
                <a:endParaRPr lang="en-US" altLang="zh-CN" sz="2400" b="1" dirty="0">
                  <a:latin typeface="方正黑体" pitchFamily="34" charset="-122"/>
                  <a:ea typeface="方正黑体" pitchFamily="34" charset="-122"/>
                </a:endParaRPr>
              </a:p>
            </p:txBody>
          </p:sp>
          <p:sp>
            <p:nvSpPr>
              <p:cNvPr id="142343" name="Text Box 7"/>
              <p:cNvSpPr txBox="1"/>
              <p:nvPr/>
            </p:nvSpPr>
            <p:spPr>
              <a:xfrm>
                <a:off x="384" y="1060"/>
                <a:ext cx="177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b="1" dirty="0">
                    <a:latin typeface="方正黑体" pitchFamily="34" charset="-122"/>
                    <a:ea typeface="方正黑体" pitchFamily="34" charset="-122"/>
                  </a:rPr>
                  <a:t>C</a:t>
                </a:r>
                <a:endParaRPr lang="en-US" altLang="zh-CN" sz="2400" b="1" dirty="0">
                  <a:latin typeface="方正黑体" pitchFamily="34" charset="-122"/>
                  <a:ea typeface="方正黑体" pitchFamily="34" charset="-122"/>
                </a:endParaRPr>
              </a:p>
            </p:txBody>
          </p:sp>
          <p:sp>
            <p:nvSpPr>
              <p:cNvPr id="142344" name="Text Box 8"/>
              <p:cNvSpPr txBox="1"/>
              <p:nvPr/>
            </p:nvSpPr>
            <p:spPr>
              <a:xfrm>
                <a:off x="336" y="1589"/>
                <a:ext cx="257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b="1" dirty="0">
                    <a:latin typeface="方正黑体" pitchFamily="34" charset="-122"/>
                    <a:ea typeface="方正黑体" pitchFamily="34" charset="-122"/>
                  </a:rPr>
                  <a:t>C'</a:t>
                </a:r>
                <a:endParaRPr lang="en-US" altLang="zh-CN" sz="2400" b="1" dirty="0">
                  <a:latin typeface="方正黑体" pitchFamily="34" charset="-122"/>
                  <a:ea typeface="方正黑体" pitchFamily="34" charset="-122"/>
                </a:endParaRPr>
              </a:p>
            </p:txBody>
          </p:sp>
          <p:sp>
            <p:nvSpPr>
              <p:cNvPr id="142345" name="Text Box 9"/>
              <p:cNvSpPr txBox="1"/>
              <p:nvPr/>
            </p:nvSpPr>
            <p:spPr>
              <a:xfrm>
                <a:off x="672" y="2212"/>
                <a:ext cx="177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b="1" dirty="0">
                    <a:latin typeface="方正黑体" pitchFamily="34" charset="-122"/>
                    <a:ea typeface="方正黑体" pitchFamily="34" charset="-122"/>
                  </a:rPr>
                  <a:t>D</a:t>
                </a:r>
                <a:endParaRPr lang="en-US" altLang="zh-CN" sz="2400" b="1" dirty="0">
                  <a:latin typeface="方正黑体" pitchFamily="34" charset="-122"/>
                  <a:ea typeface="方正黑体" pitchFamily="34" charset="-122"/>
                </a:endParaRPr>
              </a:p>
            </p:txBody>
          </p:sp>
          <p:sp>
            <p:nvSpPr>
              <p:cNvPr id="142346" name="Text Box 10"/>
              <p:cNvSpPr txBox="1"/>
              <p:nvPr/>
            </p:nvSpPr>
            <p:spPr>
              <a:xfrm>
                <a:off x="1248" y="1540"/>
                <a:ext cx="177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en-US" altLang="zh-CN" sz="2400" b="1" dirty="0">
                    <a:latin typeface="方正黑体" pitchFamily="34" charset="-122"/>
                    <a:ea typeface="方正黑体" pitchFamily="34" charset="-122"/>
                  </a:rPr>
                  <a:t>E</a:t>
                </a:r>
                <a:endParaRPr lang="en-US" altLang="zh-CN" sz="2400" b="1" dirty="0">
                  <a:latin typeface="方正黑体" pitchFamily="34" charset="-122"/>
                  <a:ea typeface="方正黑体" pitchFamily="34" charset="-122"/>
                </a:endParaRPr>
              </a:p>
            </p:txBody>
          </p:sp>
          <p:sp>
            <p:nvSpPr>
              <p:cNvPr id="142347" name="Line 11"/>
              <p:cNvSpPr/>
              <p:nvPr/>
            </p:nvSpPr>
            <p:spPr>
              <a:xfrm>
                <a:off x="528" y="2016"/>
                <a:ext cx="2304" cy="0"/>
              </a:xfrm>
              <a:prstGeom prst="line">
                <a:avLst/>
              </a:prstGeom>
              <a:ln w="5715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2348" name="Freeform 12"/>
              <p:cNvSpPr/>
              <p:nvPr/>
            </p:nvSpPr>
            <p:spPr>
              <a:xfrm>
                <a:off x="664" y="1008"/>
                <a:ext cx="1226" cy="1551"/>
              </a:xfrm>
              <a:custGeom>
                <a:avLst/>
                <a:gdLst/>
                <a:ahLst/>
                <a:cxnLst>
                  <a:cxn ang="0">
                    <a:pos x="8" y="416"/>
                  </a:cxn>
                  <a:cxn ang="0">
                    <a:pos x="1098" y="0"/>
                  </a:cxn>
                  <a:cxn ang="0">
                    <a:pos x="1200" y="1507"/>
                  </a:cxn>
                  <a:cxn ang="0">
                    <a:pos x="1226" y="1551"/>
                  </a:cxn>
                  <a:cxn ang="0">
                    <a:pos x="680" y="896"/>
                  </a:cxn>
                  <a:cxn ang="0">
                    <a:pos x="392" y="1184"/>
                  </a:cxn>
                  <a:cxn ang="0">
                    <a:pos x="0" y="607"/>
                  </a:cxn>
                </a:cxnLst>
                <a:pathLst>
                  <a:path w="1226" h="1551">
                    <a:moveTo>
                      <a:pt x="8" y="416"/>
                    </a:moveTo>
                    <a:lnTo>
                      <a:pt x="1098" y="0"/>
                    </a:lnTo>
                    <a:lnTo>
                      <a:pt x="1200" y="1507"/>
                    </a:lnTo>
                    <a:lnTo>
                      <a:pt x="1226" y="1551"/>
                    </a:lnTo>
                    <a:lnTo>
                      <a:pt x="680" y="896"/>
                    </a:lnTo>
                    <a:lnTo>
                      <a:pt x="392" y="1184"/>
                    </a:lnTo>
                    <a:lnTo>
                      <a:pt x="0" y="607"/>
                    </a:lnTo>
                  </a:path>
                </a:pathLst>
              </a:custGeom>
              <a:noFill/>
              <a:ln w="57150" cap="flat" cmpd="sng">
                <a:solidFill>
                  <a:srgbClr val="66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42349" name="Line 13"/>
              <p:cNvSpPr/>
              <p:nvPr/>
            </p:nvSpPr>
            <p:spPr>
              <a:xfrm flipV="1">
                <a:off x="1056" y="1872"/>
                <a:ext cx="288" cy="288"/>
              </a:xfrm>
              <a:prstGeom prst="line">
                <a:avLst/>
              </a:prstGeom>
              <a:ln w="3810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42350" name="Oval 14"/>
              <p:cNvSpPr/>
              <p:nvPr/>
            </p:nvSpPr>
            <p:spPr>
              <a:xfrm>
                <a:off x="1392" y="1968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2351" name="Oval 15"/>
              <p:cNvSpPr/>
              <p:nvPr/>
            </p:nvSpPr>
            <p:spPr>
              <a:xfrm>
                <a:off x="1776" y="1968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2352" name="Oval 16"/>
              <p:cNvSpPr/>
              <p:nvPr/>
            </p:nvSpPr>
            <p:spPr>
              <a:xfrm>
                <a:off x="1152" y="1968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2353" name="Oval 17"/>
              <p:cNvSpPr/>
              <p:nvPr/>
            </p:nvSpPr>
            <p:spPr>
              <a:xfrm>
                <a:off x="912" y="1968"/>
                <a:ext cx="96" cy="96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2354" name="Oval 18"/>
              <p:cNvSpPr/>
              <p:nvPr/>
            </p:nvSpPr>
            <p:spPr>
              <a:xfrm>
                <a:off x="624" y="1536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42355" name="Oval 19"/>
              <p:cNvSpPr/>
              <p:nvPr/>
            </p:nvSpPr>
            <p:spPr>
              <a:xfrm>
                <a:off x="576" y="1392"/>
                <a:ext cx="96" cy="96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42356" name="Group 51"/>
          <p:cNvGrpSpPr/>
          <p:nvPr/>
        </p:nvGrpSpPr>
        <p:grpSpPr>
          <a:xfrm>
            <a:off x="900113" y="4941888"/>
            <a:ext cx="7315200" cy="1222375"/>
            <a:chOff x="384" y="3172"/>
            <a:chExt cx="4608" cy="770"/>
          </a:xfrm>
        </p:grpSpPr>
        <p:sp>
          <p:nvSpPr>
            <p:cNvPr id="142357" name="Rectangle 20"/>
            <p:cNvSpPr/>
            <p:nvPr/>
          </p:nvSpPr>
          <p:spPr>
            <a:xfrm>
              <a:off x="960" y="3220"/>
              <a:ext cx="816" cy="2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2358" name="Line 21"/>
            <p:cNvSpPr/>
            <p:nvPr/>
          </p:nvSpPr>
          <p:spPr>
            <a:xfrm>
              <a:off x="1392" y="322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2359" name="Line 22"/>
            <p:cNvSpPr/>
            <p:nvPr/>
          </p:nvSpPr>
          <p:spPr>
            <a:xfrm>
              <a:off x="1584" y="322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2360" name="Line 23"/>
            <p:cNvSpPr/>
            <p:nvPr/>
          </p:nvSpPr>
          <p:spPr>
            <a:xfrm>
              <a:off x="1200" y="322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2361" name="Rectangle 24"/>
            <p:cNvSpPr/>
            <p:nvPr/>
          </p:nvSpPr>
          <p:spPr>
            <a:xfrm>
              <a:off x="3072" y="3220"/>
              <a:ext cx="816" cy="2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2362" name="Line 25"/>
            <p:cNvSpPr/>
            <p:nvPr/>
          </p:nvSpPr>
          <p:spPr>
            <a:xfrm>
              <a:off x="2784" y="3364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2363" name="Line 26"/>
            <p:cNvSpPr/>
            <p:nvPr/>
          </p:nvSpPr>
          <p:spPr>
            <a:xfrm>
              <a:off x="3504" y="322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2364" name="Line 27"/>
            <p:cNvSpPr/>
            <p:nvPr/>
          </p:nvSpPr>
          <p:spPr>
            <a:xfrm>
              <a:off x="3696" y="322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2365" name="Line 28"/>
            <p:cNvSpPr/>
            <p:nvPr/>
          </p:nvSpPr>
          <p:spPr>
            <a:xfrm>
              <a:off x="3312" y="322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2366" name="Rectangle 29"/>
            <p:cNvSpPr/>
            <p:nvPr/>
          </p:nvSpPr>
          <p:spPr>
            <a:xfrm>
              <a:off x="4176" y="3220"/>
              <a:ext cx="816" cy="2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2367" name="Line 30"/>
            <p:cNvSpPr/>
            <p:nvPr/>
          </p:nvSpPr>
          <p:spPr>
            <a:xfrm>
              <a:off x="3792" y="3364"/>
              <a:ext cx="3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2368" name="Line 31"/>
            <p:cNvSpPr/>
            <p:nvPr/>
          </p:nvSpPr>
          <p:spPr>
            <a:xfrm>
              <a:off x="4608" y="322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2369" name="Line 32"/>
            <p:cNvSpPr/>
            <p:nvPr/>
          </p:nvSpPr>
          <p:spPr>
            <a:xfrm>
              <a:off x="4800" y="322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2370" name="Line 33"/>
            <p:cNvSpPr/>
            <p:nvPr/>
          </p:nvSpPr>
          <p:spPr>
            <a:xfrm>
              <a:off x="4416" y="322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2371" name="Line 34"/>
            <p:cNvSpPr/>
            <p:nvPr/>
          </p:nvSpPr>
          <p:spPr>
            <a:xfrm flipV="1">
              <a:off x="4800" y="3220"/>
              <a:ext cx="192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2372" name="Rectangle 35"/>
            <p:cNvSpPr/>
            <p:nvPr/>
          </p:nvSpPr>
          <p:spPr>
            <a:xfrm>
              <a:off x="2016" y="3220"/>
              <a:ext cx="816" cy="2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2373" name="Line 36"/>
            <p:cNvSpPr/>
            <p:nvPr/>
          </p:nvSpPr>
          <p:spPr>
            <a:xfrm>
              <a:off x="1728" y="3364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2374" name="Line 37"/>
            <p:cNvSpPr/>
            <p:nvPr/>
          </p:nvSpPr>
          <p:spPr>
            <a:xfrm>
              <a:off x="2448" y="322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2375" name="Line 38"/>
            <p:cNvSpPr/>
            <p:nvPr/>
          </p:nvSpPr>
          <p:spPr>
            <a:xfrm>
              <a:off x="2640" y="322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2376" name="Line 39"/>
            <p:cNvSpPr/>
            <p:nvPr/>
          </p:nvSpPr>
          <p:spPr>
            <a:xfrm>
              <a:off x="2256" y="322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42377" name="Rectangle 40"/>
            <p:cNvSpPr/>
            <p:nvPr/>
          </p:nvSpPr>
          <p:spPr>
            <a:xfrm>
              <a:off x="384" y="3172"/>
              <a:ext cx="288" cy="384"/>
            </a:xfrm>
            <a:prstGeom prst="rect">
              <a:avLst/>
            </a:prstGeom>
            <a:solidFill>
              <a:srgbClr val="008000"/>
            </a:solidFill>
            <a:ln w="571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en-US" sz="24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42378" name="Text Box 41"/>
            <p:cNvSpPr txBox="1"/>
            <p:nvPr/>
          </p:nvSpPr>
          <p:spPr>
            <a:xfrm>
              <a:off x="1152" y="3609"/>
              <a:ext cx="346" cy="33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dirty="0">
                  <a:latin typeface="方正黑体" pitchFamily="34" charset="-122"/>
                  <a:ea typeface="方正黑体" pitchFamily="34" charset="-122"/>
                </a:rPr>
                <a:t>DC</a:t>
              </a:r>
              <a:endParaRPr lang="en-US" altLang="zh-CN" sz="28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42379" name="Text Box 42"/>
            <p:cNvSpPr txBox="1"/>
            <p:nvPr/>
          </p:nvSpPr>
          <p:spPr>
            <a:xfrm>
              <a:off x="2208" y="3604"/>
              <a:ext cx="480" cy="33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>
              <a:spAutoFit/>
            </a:bodyPr>
            <a:p>
              <a:r>
                <a:rPr lang="en-US" altLang="zh-CN" sz="2800" b="1" dirty="0">
                  <a:latin typeface="方正黑体" pitchFamily="34" charset="-122"/>
                  <a:ea typeface="方正黑体" pitchFamily="34" charset="-122"/>
                </a:rPr>
                <a:t>DE</a:t>
              </a:r>
              <a:endParaRPr lang="en-US" altLang="zh-CN" sz="28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42380" name="Text Box 43"/>
            <p:cNvSpPr txBox="1"/>
            <p:nvPr/>
          </p:nvSpPr>
          <p:spPr>
            <a:xfrm>
              <a:off x="3312" y="3609"/>
              <a:ext cx="346" cy="33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dirty="0">
                  <a:latin typeface="方正黑体" pitchFamily="34" charset="-122"/>
                  <a:ea typeface="方正黑体" pitchFamily="34" charset="-122"/>
                </a:rPr>
                <a:t>AE</a:t>
              </a:r>
              <a:endParaRPr lang="en-US" altLang="zh-CN" sz="28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42381" name="Text Box 44"/>
            <p:cNvSpPr txBox="1"/>
            <p:nvPr/>
          </p:nvSpPr>
          <p:spPr>
            <a:xfrm>
              <a:off x="4416" y="3609"/>
              <a:ext cx="346" cy="333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dirty="0">
                  <a:latin typeface="方正黑体" pitchFamily="34" charset="-122"/>
                  <a:ea typeface="方正黑体" pitchFamily="34" charset="-122"/>
                </a:rPr>
                <a:t>AB</a:t>
              </a:r>
              <a:endParaRPr lang="en-US" altLang="zh-CN" sz="2800" b="1" dirty="0">
                <a:latin typeface="方正黑体" pitchFamily="34" charset="-122"/>
                <a:ea typeface="方正黑体" pitchFamily="34" charset="-122"/>
              </a:endParaRPr>
            </a:p>
          </p:txBody>
        </p:sp>
        <p:sp>
          <p:nvSpPr>
            <p:cNvPr id="142382" name="Line 45"/>
            <p:cNvSpPr/>
            <p:nvPr/>
          </p:nvSpPr>
          <p:spPr>
            <a:xfrm>
              <a:off x="528" y="3364"/>
              <a:ext cx="4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sp>
          <p:nvSpPr>
            <p:cNvPr id="142383" name="Rectangle 46"/>
            <p:cNvSpPr/>
            <p:nvPr/>
          </p:nvSpPr>
          <p:spPr>
            <a:xfrm>
              <a:off x="1392" y="3245"/>
              <a:ext cx="184" cy="259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2384" name="Rectangle 47"/>
            <p:cNvSpPr/>
            <p:nvPr/>
          </p:nvSpPr>
          <p:spPr>
            <a:xfrm>
              <a:off x="2456" y="3241"/>
              <a:ext cx="184" cy="259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2385" name="Rectangle 48"/>
            <p:cNvSpPr/>
            <p:nvPr/>
          </p:nvSpPr>
          <p:spPr>
            <a:xfrm>
              <a:off x="3504" y="3241"/>
              <a:ext cx="184" cy="259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142386" name="Rectangle 49"/>
            <p:cNvSpPr/>
            <p:nvPr/>
          </p:nvSpPr>
          <p:spPr>
            <a:xfrm>
              <a:off x="4616" y="3241"/>
              <a:ext cx="184" cy="259"/>
            </a:xfrm>
            <a:prstGeom prst="rect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</p:grp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179705" y="764858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9860" name="Rectangle 4"/>
          <p:cNvSpPr/>
          <p:nvPr/>
        </p:nvSpPr>
        <p:spPr>
          <a:xfrm>
            <a:off x="900113" y="1557338"/>
            <a:ext cx="8167687" cy="434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3200" b="1" dirty="0">
                <a:latin typeface="方正黑体" pitchFamily="34" charset="-122"/>
                <a:ea typeface="方正黑体" pitchFamily="34" charset="-122"/>
              </a:rPr>
              <a:t>1</a:t>
            </a:r>
            <a:r>
              <a:rPr lang="zh-CN" altLang="zh-CN" sz="3200" b="1" dirty="0">
                <a:latin typeface="方正黑体" pitchFamily="34" charset="-122"/>
                <a:ea typeface="方正黑体" pitchFamily="34" charset="-122"/>
              </a:rPr>
              <a:t>)输入多边形顶点数及顶点坐标</a:t>
            </a:r>
            <a:endParaRPr lang="zh-CN" altLang="zh-CN" sz="3200" b="1" dirty="0">
              <a:latin typeface="方正黑体" pitchFamily="34" charset="-122"/>
              <a:ea typeface="方正黑体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zh-CN" sz="3200" b="1" dirty="0">
                <a:latin typeface="方正黑体" pitchFamily="34" charset="-122"/>
                <a:ea typeface="方正黑体" pitchFamily="34" charset="-122"/>
              </a:rPr>
              <a:t>2)建立</a:t>
            </a:r>
            <a:r>
              <a:rPr lang="zh-CN" altLang="en-US" sz="3200" b="1" dirty="0">
                <a:latin typeface="方正黑体" pitchFamily="34" charset="-122"/>
                <a:ea typeface="方正黑体" pitchFamily="34" charset="-122"/>
              </a:rPr>
              <a:t>有序</a:t>
            </a:r>
            <a:r>
              <a:rPr lang="zh-CN" altLang="zh-CN" sz="3200" b="1" dirty="0">
                <a:latin typeface="方正黑体" pitchFamily="34" charset="-122"/>
                <a:ea typeface="方正黑体" pitchFamily="34" charset="-122"/>
              </a:rPr>
              <a:t>边表</a:t>
            </a:r>
            <a:endParaRPr lang="zh-CN" altLang="zh-CN" sz="3200" b="1" dirty="0">
              <a:latin typeface="方正黑体" pitchFamily="34" charset="-122"/>
              <a:ea typeface="方正黑体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3200" b="1" dirty="0">
                <a:latin typeface="方正黑体" pitchFamily="34" charset="-122"/>
                <a:ea typeface="方正黑体" pitchFamily="34" charset="-122"/>
              </a:rPr>
              <a:t>3</a:t>
            </a:r>
            <a:r>
              <a:rPr lang="zh-CN" altLang="zh-CN" sz="3200" b="1" dirty="0">
                <a:latin typeface="方正黑体" pitchFamily="34" charset="-122"/>
                <a:ea typeface="方正黑体" pitchFamily="34" charset="-122"/>
              </a:rPr>
              <a:t>)根据当前扫描值建立活化边表</a:t>
            </a:r>
            <a:endParaRPr lang="zh-CN" altLang="zh-CN" sz="3200" b="1" dirty="0">
              <a:latin typeface="方正黑体" pitchFamily="34" charset="-122"/>
              <a:ea typeface="方正黑体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3200" b="1" dirty="0">
                <a:latin typeface="方正黑体" pitchFamily="34" charset="-122"/>
                <a:ea typeface="方正黑体" pitchFamily="34" charset="-122"/>
              </a:rPr>
              <a:t>4</a:t>
            </a:r>
            <a:r>
              <a:rPr lang="zh-CN" altLang="zh-CN" sz="3200" b="1" dirty="0">
                <a:latin typeface="方正黑体" pitchFamily="34" charset="-122"/>
                <a:ea typeface="方正黑体" pitchFamily="34" charset="-122"/>
              </a:rPr>
              <a:t>)填充</a:t>
            </a:r>
            <a:endParaRPr lang="zh-CN" altLang="zh-CN" sz="3200" b="1" dirty="0">
              <a:latin typeface="方正黑体" pitchFamily="34" charset="-122"/>
              <a:ea typeface="方正黑体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3200" b="1" dirty="0">
                <a:latin typeface="方正黑体" pitchFamily="34" charset="-122"/>
                <a:ea typeface="方正黑体" pitchFamily="34" charset="-122"/>
              </a:rPr>
              <a:t>5</a:t>
            </a:r>
            <a:r>
              <a:rPr lang="zh-CN" altLang="zh-CN" sz="3200" b="1" dirty="0">
                <a:latin typeface="方正黑体" pitchFamily="34" charset="-122"/>
                <a:ea typeface="方正黑体" pitchFamily="34" charset="-122"/>
              </a:rPr>
              <a:t>)更新活化边表并重新排序</a:t>
            </a:r>
            <a:endParaRPr lang="zh-CN" altLang="zh-CN" sz="3200" b="1" dirty="0">
              <a:latin typeface="方正黑体" pitchFamily="34" charset="-122"/>
              <a:ea typeface="方正黑体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3200" b="1" dirty="0">
                <a:latin typeface="方正黑体" pitchFamily="34" charset="-122"/>
                <a:ea typeface="方正黑体" pitchFamily="34" charset="-122"/>
              </a:rPr>
              <a:t>6</a:t>
            </a:r>
            <a:r>
              <a:rPr lang="zh-CN" altLang="zh-CN" sz="3200" b="1" dirty="0">
                <a:latin typeface="方正黑体" pitchFamily="34" charset="-122"/>
                <a:ea typeface="方正黑体" pitchFamily="34" charset="-122"/>
              </a:rPr>
              <a:t>)进入下一条扫描线，重复步骤3，直至扫描线值为最高顶点的y坐标值</a:t>
            </a:r>
            <a:endParaRPr lang="zh-CN" altLang="zh-CN" sz="3600" b="1" dirty="0">
              <a:latin typeface="方正黑体" pitchFamily="34" charset="-122"/>
              <a:ea typeface="方正黑体" pitchFamily="34" charset="-122"/>
            </a:endParaRPr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179705" y="764858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四、多边形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填充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986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986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charRg st="16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9860">
                                            <p:txEl>
                                              <p:charRg st="16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9860">
                                            <p:txEl>
                                              <p:charRg st="16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charRg st="25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9860">
                                            <p:txEl>
                                              <p:charRg st="25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9860">
                                            <p:txEl>
                                              <p:charRg st="25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charRg st="4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9860">
                                            <p:txEl>
                                              <p:charRg st="4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9860">
                                            <p:txEl>
                                              <p:charRg st="4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charRg st="4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9860">
                                            <p:txEl>
                                              <p:charRg st="4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9860">
                                            <p:txEl>
                                              <p:charRg st="4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charRg st="6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49860">
                                            <p:txEl>
                                              <p:charRg st="6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9860">
                                            <p:txEl>
                                              <p:charRg st="6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9860" name="Rectangle 4"/>
          <p:cNvSpPr/>
          <p:nvPr/>
        </p:nvSpPr>
        <p:spPr>
          <a:xfrm>
            <a:off x="552768" y="2132648"/>
            <a:ext cx="8167687" cy="434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3200" b="1" dirty="0">
                <a:latin typeface="方正黑体" pitchFamily="34" charset="-122"/>
                <a:ea typeface="方正黑体" pitchFamily="34" charset="-122"/>
              </a:rPr>
              <a:t>纹理</a:t>
            </a:r>
            <a:r>
              <a:rPr lang="zh-CN" altLang="en-US" sz="3200" b="1" dirty="0">
                <a:latin typeface="方正黑体" pitchFamily="34" charset="-122"/>
                <a:ea typeface="方正黑体" pitchFamily="34" charset="-122"/>
              </a:rPr>
              <a:t>映射与填充的区别与</a:t>
            </a:r>
            <a:r>
              <a:rPr lang="zh-CN" altLang="en-US" sz="3200" b="1" dirty="0">
                <a:latin typeface="方正黑体" pitchFamily="34" charset="-122"/>
                <a:ea typeface="方正黑体" pitchFamily="34" charset="-122"/>
              </a:rPr>
              <a:t>联系</a:t>
            </a:r>
            <a:endParaRPr lang="zh-CN" altLang="en-US" sz="3200" b="1" dirty="0">
              <a:latin typeface="方正黑体" pitchFamily="34" charset="-122"/>
              <a:ea typeface="方正黑体" pitchFamily="34" charset="-122"/>
            </a:endParaRPr>
          </a:p>
          <a:p>
            <a:pPr marL="914400" lvl="1" indent="-4572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填充是根据图元进行屏幕坐标系的</a:t>
            </a:r>
            <a:r>
              <a:rPr lang="zh-CN" altLang="en-US" sz="2800" dirty="0">
                <a:solidFill>
                  <a:srgbClr val="FF0000"/>
                </a:solidFill>
                <a:latin typeface="方正黑体" pitchFamily="34" charset="-122"/>
                <a:ea typeface="方正黑体" pitchFamily="34" charset="-122"/>
              </a:rPr>
              <a:t>光栅化</a:t>
            </a: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过程；</a:t>
            </a:r>
            <a:endParaRPr lang="zh-CN" altLang="en-US" sz="2800" dirty="0">
              <a:latin typeface="方正黑体" pitchFamily="34" charset="-122"/>
              <a:ea typeface="方正黑体" pitchFamily="34" charset="-122"/>
            </a:endParaRPr>
          </a:p>
          <a:p>
            <a:pPr marL="914400" lvl="1" indent="-4572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在填充过程中可能用设定的颜色填充，也可能用纹理图像查询的颜色</a:t>
            </a: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填充</a:t>
            </a:r>
            <a:endParaRPr lang="zh-CN" altLang="en-US" sz="2800" dirty="0">
              <a:latin typeface="方正黑体" pitchFamily="34" charset="-122"/>
              <a:ea typeface="方正黑体" pitchFamily="34" charset="-122"/>
            </a:endParaRPr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179705" y="764858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五、纹理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技术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986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986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9860" name="Rectangle 4"/>
          <p:cNvSpPr/>
          <p:nvPr/>
        </p:nvSpPr>
        <p:spPr>
          <a:xfrm>
            <a:off x="552768" y="2132648"/>
            <a:ext cx="8167687" cy="434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3200" b="1" dirty="0">
                <a:latin typeface="方正黑体" pitchFamily="34" charset="-122"/>
                <a:ea typeface="方正黑体" pitchFamily="34" charset="-122"/>
              </a:rPr>
              <a:t>纹理</a:t>
            </a:r>
            <a:r>
              <a:rPr lang="zh-CN" altLang="en-US" sz="3200" b="1" dirty="0">
                <a:latin typeface="方正黑体" pitchFamily="34" charset="-122"/>
                <a:ea typeface="方正黑体" pitchFamily="34" charset="-122"/>
              </a:rPr>
              <a:t>映射与填充的区别与</a:t>
            </a:r>
            <a:r>
              <a:rPr lang="zh-CN" altLang="en-US" sz="3200" b="1" dirty="0">
                <a:latin typeface="方正黑体" pitchFamily="34" charset="-122"/>
                <a:ea typeface="方正黑体" pitchFamily="34" charset="-122"/>
              </a:rPr>
              <a:t>联系</a:t>
            </a:r>
            <a:endParaRPr lang="zh-CN" altLang="en-US" sz="3200" b="1" dirty="0">
              <a:latin typeface="方正黑体" pitchFamily="34" charset="-122"/>
              <a:ea typeface="方正黑体" pitchFamily="34" charset="-122"/>
            </a:endParaRPr>
          </a:p>
          <a:p>
            <a:pPr marL="914400" lvl="1" indent="-4572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填充是根据图元进行屏幕坐标系的</a:t>
            </a:r>
            <a:r>
              <a:rPr lang="zh-CN" altLang="en-US" sz="2800" dirty="0">
                <a:solidFill>
                  <a:srgbClr val="FF0000"/>
                </a:solidFill>
                <a:latin typeface="方正黑体" pitchFamily="34" charset="-122"/>
                <a:ea typeface="方正黑体" pitchFamily="34" charset="-122"/>
              </a:rPr>
              <a:t>光栅化</a:t>
            </a: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过程；</a:t>
            </a:r>
            <a:endParaRPr lang="zh-CN" altLang="en-US" sz="2800" dirty="0">
              <a:latin typeface="方正黑体" pitchFamily="34" charset="-122"/>
              <a:ea typeface="方正黑体" pitchFamily="34" charset="-122"/>
            </a:endParaRPr>
          </a:p>
          <a:p>
            <a:pPr marL="914400" lvl="1" indent="-4572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在填充过程中可能用设定的颜色填充，也可能用纹理图像查询的颜色</a:t>
            </a: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填充</a:t>
            </a:r>
            <a:endParaRPr lang="zh-CN" altLang="en-US" sz="2800" dirty="0">
              <a:latin typeface="方正黑体" pitchFamily="34" charset="-122"/>
              <a:ea typeface="方正黑体" pitchFamily="34" charset="-122"/>
            </a:endParaRPr>
          </a:p>
          <a:p>
            <a:pPr marL="914400" lvl="1" indent="-4572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纹理查询根据</a:t>
            </a:r>
            <a:r>
              <a:rPr lang="zh-CN" altLang="en-US" sz="2800" dirty="0">
                <a:solidFill>
                  <a:srgbClr val="FF0000"/>
                </a:solidFill>
                <a:latin typeface="方正黑体" pitchFamily="34" charset="-122"/>
                <a:ea typeface="方正黑体" pitchFamily="34" charset="-122"/>
              </a:rPr>
              <a:t>坐标映射关系</a:t>
            </a: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进行</a:t>
            </a: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查询</a:t>
            </a:r>
            <a:endParaRPr lang="zh-CN" altLang="en-US" sz="2800" dirty="0">
              <a:latin typeface="方正黑体" pitchFamily="34" charset="-122"/>
              <a:ea typeface="方正黑体" pitchFamily="34" charset="-122"/>
            </a:endParaRPr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179705" y="764858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五、纹理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技术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986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986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9860" name="Rectangle 4"/>
          <p:cNvSpPr/>
          <p:nvPr/>
        </p:nvSpPr>
        <p:spPr>
          <a:xfrm>
            <a:off x="552768" y="2132648"/>
            <a:ext cx="8167687" cy="434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3200" b="1" dirty="0">
                <a:latin typeface="方正黑体" pitchFamily="34" charset="-122"/>
                <a:ea typeface="方正黑体" pitchFamily="34" charset="-122"/>
              </a:rPr>
              <a:t>纹理</a:t>
            </a:r>
            <a:r>
              <a:rPr lang="zh-CN" altLang="en-US" sz="3200" b="1" dirty="0">
                <a:latin typeface="方正黑体" pitchFamily="34" charset="-122"/>
                <a:ea typeface="方正黑体" pitchFamily="34" charset="-122"/>
              </a:rPr>
              <a:t>映射与填充的区别与</a:t>
            </a:r>
            <a:r>
              <a:rPr lang="zh-CN" altLang="en-US" sz="3200" b="1" dirty="0">
                <a:latin typeface="方正黑体" pitchFamily="34" charset="-122"/>
                <a:ea typeface="方正黑体" pitchFamily="34" charset="-122"/>
              </a:rPr>
              <a:t>联系</a:t>
            </a:r>
            <a:endParaRPr lang="zh-CN" altLang="en-US" sz="3200" b="1" dirty="0">
              <a:latin typeface="方正黑体" pitchFamily="34" charset="-122"/>
              <a:ea typeface="方正黑体" pitchFamily="34" charset="-122"/>
            </a:endParaRPr>
          </a:p>
          <a:p>
            <a:pPr marL="914400" lvl="1" indent="-4572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填充是根据图元进行屏幕坐标系的</a:t>
            </a:r>
            <a:r>
              <a:rPr lang="zh-CN" altLang="en-US" sz="2800" dirty="0">
                <a:solidFill>
                  <a:srgbClr val="FF0000"/>
                </a:solidFill>
                <a:latin typeface="方正黑体" pitchFamily="34" charset="-122"/>
                <a:ea typeface="方正黑体" pitchFamily="34" charset="-122"/>
              </a:rPr>
              <a:t>光栅化</a:t>
            </a: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过程；</a:t>
            </a:r>
            <a:endParaRPr lang="zh-CN" altLang="en-US" sz="2800" dirty="0">
              <a:latin typeface="方正黑体" pitchFamily="34" charset="-122"/>
              <a:ea typeface="方正黑体" pitchFamily="34" charset="-122"/>
            </a:endParaRPr>
          </a:p>
          <a:p>
            <a:pPr marL="914400" lvl="1" indent="-4572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在填充过程中可能用设定的颜色填充，也可能用纹理图像查询的颜色</a:t>
            </a: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填充</a:t>
            </a:r>
            <a:endParaRPr lang="zh-CN" altLang="en-US" sz="2800" dirty="0">
              <a:latin typeface="方正黑体" pitchFamily="34" charset="-122"/>
              <a:ea typeface="方正黑体" pitchFamily="34" charset="-122"/>
            </a:endParaRPr>
          </a:p>
          <a:p>
            <a:pPr marL="914400" lvl="1" indent="-4572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纹理查询根据</a:t>
            </a:r>
            <a:r>
              <a:rPr lang="zh-CN" altLang="en-US" sz="2800" dirty="0">
                <a:solidFill>
                  <a:srgbClr val="FF0000"/>
                </a:solidFill>
                <a:latin typeface="方正黑体" pitchFamily="34" charset="-122"/>
                <a:ea typeface="方正黑体" pitchFamily="34" charset="-122"/>
              </a:rPr>
              <a:t>坐标映射关系</a:t>
            </a: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进行</a:t>
            </a: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查询</a:t>
            </a:r>
            <a:endParaRPr lang="zh-CN" altLang="en-US" sz="2800" dirty="0">
              <a:latin typeface="方正黑体" pitchFamily="34" charset="-122"/>
              <a:ea typeface="方正黑体" pitchFamily="34" charset="-122"/>
            </a:endParaRPr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179705" y="764858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五、纹理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技术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986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986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9860" name="Rectangle 4"/>
          <p:cNvSpPr/>
          <p:nvPr/>
        </p:nvSpPr>
        <p:spPr>
          <a:xfrm>
            <a:off x="552768" y="2132648"/>
            <a:ext cx="8167687" cy="434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3200" b="1" dirty="0">
                <a:latin typeface="方正黑体" pitchFamily="34" charset="-122"/>
                <a:ea typeface="方正黑体" pitchFamily="34" charset="-122"/>
              </a:rPr>
              <a:t>纹理映射</a:t>
            </a:r>
            <a:r>
              <a:rPr lang="zh-CN" altLang="en-US" sz="3200" b="1" dirty="0">
                <a:latin typeface="方正黑体" pitchFamily="34" charset="-122"/>
                <a:ea typeface="方正黑体" pitchFamily="34" charset="-122"/>
              </a:rPr>
              <a:t>参数</a:t>
            </a:r>
            <a:endParaRPr lang="zh-CN" altLang="en-US" sz="3200" b="1" dirty="0">
              <a:latin typeface="方正黑体" pitchFamily="34" charset="-122"/>
              <a:ea typeface="方正黑体" pitchFamily="34" charset="-122"/>
            </a:endParaRPr>
          </a:p>
          <a:p>
            <a:pPr marL="914400" lvl="1" indent="-4572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映射</a:t>
            </a: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关系</a:t>
            </a:r>
            <a:endParaRPr lang="zh-CN" altLang="en-US" sz="2800" dirty="0">
              <a:latin typeface="方正黑体" pitchFamily="34" charset="-122"/>
              <a:ea typeface="方正黑体" pitchFamily="34" charset="-122"/>
            </a:endParaRPr>
          </a:p>
          <a:p>
            <a:pPr marL="1371600" lvl="2" indent="-457200" algn="l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charset="0"/>
              <a:buChar char="Ø"/>
            </a:pPr>
            <a:r>
              <a:rPr lang="zh-CN" altLang="en-US" sz="2400" dirty="0">
                <a:latin typeface="方正黑体" pitchFamily="34" charset="-122"/>
                <a:ea typeface="方正黑体" pitchFamily="34" charset="-122"/>
              </a:rPr>
              <a:t>最近插值 (GL_NEAREST) 和线性插值 (GL_LINEAR)</a:t>
            </a:r>
            <a:endParaRPr lang="zh-CN" altLang="en-US" sz="2400" dirty="0">
              <a:latin typeface="方正黑体" pitchFamily="34" charset="-122"/>
              <a:ea typeface="方正黑体" pitchFamily="34" charset="-122"/>
            </a:endParaRPr>
          </a:p>
          <a:p>
            <a:pPr marL="914400" lvl="1" indent="-4572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颜色混合</a:t>
            </a: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模式</a:t>
            </a:r>
            <a:endParaRPr lang="zh-CN" altLang="en-US" sz="2800" dirty="0">
              <a:latin typeface="方正黑体" pitchFamily="34" charset="-122"/>
              <a:ea typeface="方正黑体" pitchFamily="34" charset="-122"/>
            </a:endParaRPr>
          </a:p>
          <a:p>
            <a:pPr marL="1371600" lvl="2" indent="-4572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charset="0"/>
              <a:buChar char="Ø"/>
            </a:pPr>
            <a:r>
              <a:rPr lang="zh-CN" altLang="en-US" sz="2400" dirty="0">
                <a:latin typeface="方正黑体" pitchFamily="34" charset="-122"/>
                <a:ea typeface="方正黑体" pitchFamily="34" charset="-122"/>
              </a:rPr>
              <a:t>blend、decal、modulate以及replace等</a:t>
            </a:r>
            <a:endParaRPr lang="zh-CN" altLang="en-US" sz="2400" dirty="0">
              <a:latin typeface="方正黑体" pitchFamily="34" charset="-122"/>
              <a:ea typeface="方正黑体" pitchFamily="34" charset="-122"/>
            </a:endParaRPr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179705" y="764858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五、纹理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技术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pic>
        <p:nvPicPr>
          <p:cNvPr id="200711" name="图片 200711" descr="C:\Users\User\AppData\Roaming\Tencent\Users\2407241029\QQ\WinTemp\RichOle\(6Y1_QWGX{0`%9DQ67S4Y)E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91865" y="1410335"/>
            <a:ext cx="5152390" cy="144526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986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986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9860" name="Rectangle 4"/>
          <p:cNvSpPr/>
          <p:nvPr/>
        </p:nvSpPr>
        <p:spPr>
          <a:xfrm>
            <a:off x="552768" y="2132648"/>
            <a:ext cx="8167687" cy="434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3200" b="1" dirty="0">
                <a:latin typeface="方正黑体" pitchFamily="34" charset="-122"/>
                <a:ea typeface="方正黑体" pitchFamily="34" charset="-122"/>
              </a:rPr>
              <a:t>纹理</a:t>
            </a:r>
            <a:r>
              <a:rPr lang="zh-CN" altLang="en-US" sz="3200" b="1" dirty="0">
                <a:latin typeface="方正黑体" pitchFamily="34" charset="-122"/>
                <a:ea typeface="方正黑体" pitchFamily="34" charset="-122"/>
              </a:rPr>
              <a:t>类型</a:t>
            </a:r>
            <a:endParaRPr lang="zh-CN" altLang="en-US" sz="3200" b="1" dirty="0">
              <a:latin typeface="方正黑体" pitchFamily="34" charset="-122"/>
              <a:ea typeface="方正黑体" pitchFamily="34" charset="-122"/>
            </a:endParaRPr>
          </a:p>
          <a:p>
            <a:pPr marL="914400" lvl="1" indent="-4572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1D纹理、2D纹理、3D纹理</a:t>
            </a:r>
            <a:endParaRPr lang="zh-CN" altLang="en-US" sz="2800" dirty="0">
              <a:latin typeface="方正黑体" pitchFamily="34" charset="-122"/>
              <a:ea typeface="方正黑体" pitchFamily="34" charset="-122"/>
            </a:endParaRPr>
          </a:p>
          <a:p>
            <a:pPr marL="1371600" lvl="2" indent="-457200" algn="l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charset="0"/>
              <a:buChar char="Ø"/>
            </a:pPr>
            <a:r>
              <a:rPr lang="zh-CN" altLang="en-US" sz="2400" dirty="0">
                <a:latin typeface="方正黑体" pitchFamily="34" charset="-122"/>
                <a:ea typeface="方正黑体" pitchFamily="34" charset="-122"/>
              </a:rPr>
              <a:t>最近插值 (GL_NEAREST) 和线性插值 (GL_LINEAR)</a:t>
            </a:r>
            <a:endParaRPr lang="zh-CN" altLang="en-US" sz="2400" dirty="0">
              <a:latin typeface="方正黑体" pitchFamily="34" charset="-122"/>
              <a:ea typeface="方正黑体" pitchFamily="34" charset="-122"/>
            </a:endParaRPr>
          </a:p>
          <a:p>
            <a:pPr marL="914400" lvl="1" indent="-4572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颜色混合</a:t>
            </a: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模式</a:t>
            </a:r>
            <a:endParaRPr lang="zh-CN" altLang="en-US" sz="2800" dirty="0">
              <a:latin typeface="方正黑体" pitchFamily="34" charset="-122"/>
              <a:ea typeface="方正黑体" pitchFamily="34" charset="-122"/>
            </a:endParaRPr>
          </a:p>
          <a:p>
            <a:pPr marL="1371600" lvl="2" indent="-4572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charset="0"/>
              <a:buChar char="Ø"/>
            </a:pPr>
            <a:r>
              <a:rPr lang="zh-CN" altLang="en-US" sz="2400" dirty="0">
                <a:latin typeface="方正黑体" pitchFamily="34" charset="-122"/>
                <a:ea typeface="方正黑体" pitchFamily="34" charset="-122"/>
              </a:rPr>
              <a:t>blend、decal、modulate以及replace等</a:t>
            </a:r>
            <a:endParaRPr lang="zh-CN" altLang="en-US" sz="2400" dirty="0">
              <a:latin typeface="方正黑体" pitchFamily="34" charset="-122"/>
              <a:ea typeface="方正黑体" pitchFamily="34" charset="-122"/>
            </a:endParaRPr>
          </a:p>
          <a:p>
            <a:pPr marL="914400" lvl="1" indent="-457200" algn="l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过程纹理</a:t>
            </a:r>
            <a:endParaRPr lang="zh-CN" altLang="en-US" sz="2800" dirty="0">
              <a:latin typeface="方正黑体" pitchFamily="34" charset="-122"/>
              <a:ea typeface="方正黑体" pitchFamily="34" charset="-122"/>
            </a:endParaRPr>
          </a:p>
          <a:p>
            <a:pPr marL="914400" lvl="1" indent="-457200" algn="l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Char char="•"/>
            </a:pPr>
            <a:endParaRPr lang="zh-CN" altLang="en-US" sz="2800" dirty="0">
              <a:latin typeface="方正黑体" pitchFamily="34" charset="-122"/>
              <a:ea typeface="方正黑体" pitchFamily="34" charset="-122"/>
            </a:endParaRPr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179705" y="764858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五、纹理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技术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pic>
        <p:nvPicPr>
          <p:cNvPr id="70" name="图片 70" descr="C:\Users\User\AppData\Roaming\Tencent\Users\2407241029\QQ\WinTemp\RichOle\_RCU86H5)CQ0POVW4VE6`OA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75965" y="5013325"/>
            <a:ext cx="5274310" cy="169799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986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9860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98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49860">
                                            <p:txEl>
                                              <p:char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0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9860" name="Rectangle 4"/>
          <p:cNvSpPr/>
          <p:nvPr/>
        </p:nvSpPr>
        <p:spPr>
          <a:xfrm>
            <a:off x="552768" y="2132648"/>
            <a:ext cx="8167687" cy="434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3200" b="1" dirty="0">
                <a:latin typeface="方正黑体" pitchFamily="34" charset="-122"/>
                <a:ea typeface="方正黑体" pitchFamily="34" charset="-122"/>
              </a:rPr>
              <a:t>凹凸贴图</a:t>
            </a:r>
            <a:endParaRPr lang="zh-CN" altLang="en-US" sz="3200" b="1" dirty="0">
              <a:latin typeface="方正黑体" pitchFamily="34" charset="-122"/>
              <a:ea typeface="方正黑体" pitchFamily="34" charset="-122"/>
            </a:endParaRPr>
          </a:p>
          <a:p>
            <a:pPr marL="914400" lvl="1" indent="-4572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纹理是图片，光照效果固化的问题？</a:t>
            </a:r>
            <a:endParaRPr lang="zh-CN" altLang="en-US" sz="2400" dirty="0">
              <a:latin typeface="方正黑体" pitchFamily="34" charset="-122"/>
              <a:ea typeface="方正黑体" pitchFamily="34" charset="-122"/>
            </a:endParaRPr>
          </a:p>
          <a:p>
            <a:pPr marL="914400" lvl="1" indent="-4572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法向的扰动，增加</a:t>
            </a:r>
            <a:r>
              <a:rPr lang="zh-CN" altLang="en-US" sz="2800" dirty="0">
                <a:latin typeface="方正黑体" pitchFamily="34" charset="-122"/>
                <a:ea typeface="方正黑体" pitchFamily="34" charset="-122"/>
              </a:rPr>
              <a:t>细节</a:t>
            </a:r>
            <a:endParaRPr lang="zh-CN" altLang="en-US" sz="2800" dirty="0">
              <a:latin typeface="方正黑体" pitchFamily="34" charset="-122"/>
              <a:ea typeface="方正黑体" pitchFamily="34" charset="-122"/>
            </a:endParaRPr>
          </a:p>
          <a:p>
            <a:pPr marL="1371600" lvl="2" indent="-457200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Wingdings" panose="05000000000000000000" charset="0"/>
              <a:buChar char="Ø"/>
            </a:pPr>
            <a:r>
              <a:rPr lang="zh-CN" altLang="en-US" sz="2400" dirty="0">
                <a:latin typeface="方正黑体" pitchFamily="34" charset="-122"/>
                <a:ea typeface="方正黑体" pitchFamily="34" charset="-122"/>
              </a:rPr>
              <a:t>根据纹理图片修改法向</a:t>
            </a:r>
            <a:r>
              <a:rPr lang="zh-CN" altLang="en-US" sz="2400" dirty="0">
                <a:latin typeface="方正黑体" pitchFamily="34" charset="-122"/>
                <a:ea typeface="方正黑体" pitchFamily="34" charset="-122"/>
              </a:rPr>
              <a:t>信息</a:t>
            </a:r>
            <a:endParaRPr lang="zh-CN" altLang="en-US" sz="2400" dirty="0">
              <a:latin typeface="方正黑体" pitchFamily="34" charset="-122"/>
              <a:ea typeface="方正黑体" pitchFamily="34" charset="-122"/>
            </a:endParaRPr>
          </a:p>
          <a:p>
            <a:pPr marL="914400" lvl="1" indent="-457200" algn="l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Char char="•"/>
            </a:pPr>
            <a:endParaRPr lang="zh-CN" altLang="en-US" sz="2800" dirty="0">
              <a:latin typeface="方正黑体" pitchFamily="34" charset="-122"/>
              <a:ea typeface="方正黑体" pitchFamily="34" charset="-122"/>
            </a:endParaRPr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179705" y="764858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五、纹理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技术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pic>
        <p:nvPicPr>
          <p:cNvPr id="72" name="图片 72" descr="C:\Users\User\AppData\Roaming\Tencent\Users\2407241029\QQ\WinTemp\RichOle\]F$D5UYL~LQ]N7$2DP}@NW5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27630" y="4941253"/>
            <a:ext cx="4386580" cy="142811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920750" y="2853055"/>
            <a:ext cx="811212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sz="1800">
                <a:latin typeface="Consolas" panose="020B0609020204030204" charset="0"/>
                <a:cs typeface="Times New Roman" panose="02020603050405020304" pitchFamily="18" charset="0"/>
                <a:sym typeface="+mn-ea"/>
              </a:rPr>
              <a:t>var texture = </a:t>
            </a:r>
            <a:r>
              <a:rPr lang="en-US" sz="1800">
                <a:latin typeface="Consolas" panose="020B0609020204030204" charset="0"/>
                <a:ea typeface="SimSun" panose="02010600030101010101" pitchFamily="2" charset="-122"/>
                <a:cs typeface="Times New Roman" panose="02020603050405020304" pitchFamily="18" charset="0"/>
              </a:rPr>
              <a:t>new THREE.RGBELoader().load('textures/miranda_uncropped.hdr',function(texture, textureData){		texture.encoding = THREE.RGBEEncoding;		texture.minFilter = THREE.NearestFilter;		texture.magFilter = THREE.NearestFilter;		texture.flipY = true;var material = new THREE.MeshBasicMaterial( { map: texture } );var quad = new THREE.PlaneBufferGeometry( textureData.width / textureData.height, 1 );var mesh = new THREE.Mesh( quad, material );scene.add( mesh );</a:t>
            </a:r>
            <a:endParaRPr lang="zh-CN" altLang="en-US" sz="1800"/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179705" y="764858"/>
            <a:ext cx="8540750" cy="645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五、纹理</a:t>
            </a: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技术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  <p:sp>
        <p:nvSpPr>
          <p:cNvPr id="249860" name="Rectangle 4"/>
          <p:cNvSpPr/>
          <p:nvPr/>
        </p:nvSpPr>
        <p:spPr>
          <a:xfrm>
            <a:off x="552768" y="2132648"/>
            <a:ext cx="8167687" cy="434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914400" lvl="1" indent="-457200" algn="l">
              <a:lnSpc>
                <a:spcPct val="110000"/>
              </a:lnSpc>
              <a:spcBef>
                <a:spcPct val="30000"/>
              </a:spcBef>
              <a:buClr>
                <a:schemeClr val="folHlink"/>
              </a:buClr>
              <a:buSzPct val="60000"/>
              <a:buFont typeface="Arial" panose="020B0604020202020204" pitchFamily="34" charset="0"/>
              <a:buChar char="•"/>
            </a:pPr>
            <a:r>
              <a:rPr lang="en-US" altLang="zh-CN" sz="3200" b="1" dirty="0">
                <a:latin typeface="方正黑体" pitchFamily="34" charset="-122"/>
                <a:ea typeface="方正黑体" pitchFamily="34" charset="-122"/>
              </a:rPr>
              <a:t>webGL</a:t>
            </a:r>
            <a:r>
              <a:rPr lang="zh-CN" altLang="en-US" sz="3200" b="1" dirty="0">
                <a:latin typeface="方正黑体" pitchFamily="34" charset="-122"/>
                <a:ea typeface="方正黑体" pitchFamily="34" charset="-122"/>
              </a:rPr>
              <a:t>中</a:t>
            </a:r>
            <a:r>
              <a:rPr lang="zh-CN" altLang="en-US" sz="3200" b="1" dirty="0">
                <a:latin typeface="方正黑体" pitchFamily="34" charset="-122"/>
                <a:ea typeface="方正黑体" pitchFamily="34" charset="-122"/>
              </a:rPr>
              <a:t>应用</a:t>
            </a:r>
            <a:endParaRPr lang="zh-CN" altLang="en-US" sz="3200" b="1" dirty="0">
              <a:latin typeface="方正黑体" pitchFamily="34" charset="-122"/>
              <a:ea typeface="方正黑体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79295" y="6381750"/>
            <a:ext cx="75806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u="sng">
                <a:solidFill>
                  <a:srgbClr val="FF0000"/>
                </a:solidFill>
              </a:rPr>
              <a:t>https://discoverthreejs.com/book/first-steps/textures-intro/</a:t>
            </a:r>
            <a:endParaRPr lang="zh-CN" altLang="en-US" u="sng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Rectangle 2"/>
          <p:cNvSpPr>
            <a:spLocks noGrp="1" noRot="1"/>
          </p:cNvSpPr>
          <p:nvPr>
            <p:ph type="title"/>
          </p:nvPr>
        </p:nvSpPr>
        <p:spPr>
          <a:xfrm>
            <a:off x="401955" y="2132965"/>
            <a:ext cx="5000625" cy="762000"/>
          </a:xfrm>
        </p:spPr>
        <p:txBody>
          <a:bodyPr vert="horz" wrap="square" lIns="91440" tIns="45720" rIns="91440" bIns="45720" anchor="ctr" anchorCtr="0">
            <a:spAutoFit/>
          </a:bodyPr>
          <a:p>
            <a:pPr eaLnBrk="1" hangingPunct="1"/>
            <a:r>
              <a:rPr lang="en-US" altLang="zh-CN" dirty="0"/>
              <a:t>DDA</a:t>
            </a:r>
            <a:r>
              <a:rPr lang="zh-CN" altLang="en-US" dirty="0"/>
              <a:t>算法  举例</a:t>
            </a:r>
            <a:endParaRPr lang="zh-CN" altLang="en-US" dirty="0"/>
          </a:p>
        </p:txBody>
      </p:sp>
      <p:sp>
        <p:nvSpPr>
          <p:cNvPr id="136195" name="Rectangle 3"/>
          <p:cNvSpPr>
            <a:spLocks noGrp="1" noRot="1"/>
          </p:cNvSpPr>
          <p:nvPr>
            <p:ph idx="1"/>
          </p:nvPr>
        </p:nvSpPr>
        <p:spPr>
          <a:xfrm>
            <a:off x="539115" y="3068955"/>
            <a:ext cx="8229600" cy="2917825"/>
          </a:xfrm>
        </p:spPr>
        <p:txBody>
          <a:bodyPr vert="horz" wrap="square" lIns="91440" tIns="45720" rIns="91440" bIns="45720" anchor="t" anchorCtr="0">
            <a:spAutoFit/>
          </a:bodyPr>
          <a:p>
            <a:pPr eaLnBrk="1" hangingPunct="1">
              <a:lnSpc>
                <a:spcPct val="150000"/>
              </a:lnSpc>
            </a:pPr>
            <a:r>
              <a:rPr lang="zh-CN" altLang="en-US" dirty="0"/>
              <a:t>已知直线的两个端点</a:t>
            </a:r>
            <a:r>
              <a:rPr lang="en-US" altLang="zh-CN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(20,10)，P</a:t>
            </a:r>
            <a:r>
              <a:rPr lang="en-US" altLang="zh-CN" baseline="-25000" dirty="0"/>
              <a:t>2</a:t>
            </a:r>
            <a:r>
              <a:rPr lang="en-US" altLang="zh-CN" dirty="0"/>
              <a:t>(30,18)，</a:t>
            </a:r>
            <a:r>
              <a:rPr lang="zh-CN" altLang="en-US" dirty="0"/>
              <a:t>用</a:t>
            </a:r>
            <a:r>
              <a:rPr lang="en-US" altLang="zh-CN" dirty="0"/>
              <a:t>DDA</a:t>
            </a:r>
            <a:r>
              <a:rPr lang="zh-CN" altLang="en-US" dirty="0"/>
              <a:t>算法使该线段光栅化。</a:t>
            </a:r>
            <a:endParaRPr lang="zh-CN" altLang="en-US" dirty="0"/>
          </a:p>
          <a:p>
            <a:pPr eaLnBrk="1" hangingPunct="1"/>
            <a:r>
              <a:rPr lang="zh-CN" altLang="en-US" dirty="0"/>
              <a:t>解：</a:t>
            </a:r>
            <a:r>
              <a:rPr lang="en-US" altLang="zh-CN" dirty="0"/>
              <a:t>dx = 10; dy = 8; steps = 10;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		  x_in= 1; y_in = 0.8;</a:t>
            </a:r>
            <a:endParaRPr lang="en-US" altLang="zh-CN" dirty="0"/>
          </a:p>
        </p:txBody>
      </p:sp>
      <p:sp>
        <p:nvSpPr>
          <p:cNvPr id="330754" name="Rectangle 2"/>
          <p:cNvSpPr>
            <a:spLocks noGrp="1" noRot="1" noChangeArrowheads="1"/>
          </p:cNvSpPr>
          <p:nvPr/>
        </p:nvSpPr>
        <p:spPr>
          <a:xfrm>
            <a:off x="301625" y="909638"/>
            <a:ext cx="8540750" cy="7556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rtlCol="0" anchor="ctr" anchorCtr="0" compatLnSpc="1"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lvl="0" algn="ctr" defTabSz="914400">
              <a:buClrTx/>
              <a:buSzTx/>
              <a:buFontTx/>
              <a:defRPr/>
            </a:pPr>
            <a:r>
              <a:rPr lang="zh-CN" altLang="en-US" sz="3600" spc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latin typeface="SimHei" panose="02010600030101010101" pitchFamily="2" charset="-122"/>
                <a:ea typeface="SimHei" panose="02010600030101010101" pitchFamily="2" charset="-122"/>
                <a:sym typeface="+mn-ea"/>
              </a:rPr>
              <a:t>一、线段光栅化</a:t>
            </a:r>
            <a:endParaRPr lang="zh-CN" altLang="en-US" sz="3600" spc="0" noProof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latin typeface="SimHei" panose="02010600030101010101" pitchFamily="2" charset="-122"/>
              <a:ea typeface="SimHei" panose="02010600030101010101" pitchFamily="2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charRg st="0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charRg st="44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charRg st="75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1027"/>
          <p:cNvSpPr>
            <a:spLocks noGrp="1" noRot="1"/>
          </p:cNvSpPr>
          <p:nvPr>
            <p:ph type="title"/>
          </p:nvPr>
        </p:nvSpPr>
        <p:spPr>
          <a:xfrm>
            <a:off x="2446338" y="68263"/>
            <a:ext cx="4564062" cy="701675"/>
          </a:xfrm>
        </p:spPr>
        <p:txBody>
          <a:bodyPr vert="horz" wrap="square" lIns="91440" tIns="45720" rIns="91440" bIns="45720" anchor="b" anchorCtr="0">
            <a:spAutoFit/>
          </a:bodyPr>
          <a:p>
            <a:pPr eaLnBrk="1" hangingPunct="1"/>
            <a:r>
              <a:rPr lang="en-US" altLang="zh-CN" sz="4000" dirty="0"/>
              <a:t>DDA</a:t>
            </a:r>
            <a:r>
              <a:rPr lang="zh-CN" altLang="en-US" sz="4000" dirty="0"/>
              <a:t>算法  举例</a:t>
            </a:r>
            <a:endParaRPr lang="zh-CN" altLang="zh-CN" sz="4000" dirty="0"/>
          </a:p>
        </p:txBody>
      </p:sp>
      <p:graphicFrame>
        <p:nvGraphicFramePr>
          <p:cNvPr id="44034" name="Object 1029"/>
          <p:cNvGraphicFramePr>
            <a:graphicFrameLocks noChangeAspect="1"/>
          </p:cNvGraphicFramePr>
          <p:nvPr/>
        </p:nvGraphicFramePr>
        <p:xfrm>
          <a:off x="1381125" y="771525"/>
          <a:ext cx="6359525" cy="599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238375" imgH="2076450" progId="Excel.Sheet.8">
                  <p:embed/>
                </p:oleObj>
              </mc:Choice>
              <mc:Fallback>
                <p:oleObj name="" r:id="rId1" imgW="2238375" imgH="2076450" progId="Excel.Sheet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81125" y="771525"/>
                        <a:ext cx="6359525" cy="5995988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chemeClr val="tx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102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DVSHAPEID" val="rUHnL9ukjSBGPzTheCqKwa"/>
</p:tagLst>
</file>

<file path=ppt/tags/tag108.xml><?xml version="1.0" encoding="utf-8"?>
<p:tagLst xmlns:p="http://schemas.openxmlformats.org/presentationml/2006/main">
  <p:tag name="DVSHAPEID" val="oFvdBP9Y0Je3TYf0AxnaeO"/>
</p:tagLst>
</file>

<file path=ppt/tags/tag109.xml><?xml version="1.0" encoding="utf-8"?>
<p:tagLst xmlns:p="http://schemas.openxmlformats.org/presentationml/2006/main">
  <p:tag name="DVSHAPEID" val="jtEGFJxLUYEhw2SxxFakRR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DVSHAPEID" val="oCsc830I0TWr0S0KHjK1Ai"/>
</p:tagLst>
</file>

<file path=ppt/tags/tag111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77098"/>
</p:tagLst>
</file>

<file path=ppt/tags/tag112.xml><?xml version="1.0" encoding="utf-8"?>
<p:tagLst xmlns:p="http://schemas.openxmlformats.org/presentationml/2006/main">
  <p:tag name="KSO_WM_TAG_VERSION" val="1.0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BEAUTIFY_FLAG" val="#wm#"/>
  <p:tag name="KSO_WM_TEMPLATE_CATEGORY" val="custom"/>
  <p:tag name="KSO_WM_TEMPLATE_INDEX" val="20177098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TAG_VERSION" val="1.0"/>
  <p:tag name="KSO_WM_BEAUTIFY_FLAG" val="#wm#"/>
  <p:tag name="KSO_WM_COMBINE_RELATE_SLIDE_ID" val="background20176421_1"/>
  <p:tag name="KSO_WM_TEMPLATE_CATEGORY" val="custom"/>
  <p:tag name="KSO_WM_TEMPLATE_INDEX" val="20177098"/>
  <p:tag name="KSO_WM_TEMPLATE_SUBCATEGORY" val="0"/>
  <p:tag name="KSO_WM_TEMPLATE_THUMBS_INDEX" val="1、6、11、12、17、18、23、24、30、3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TEMPLATE_MASTER_TYPE" val="1"/>
</p:tagLst>
</file>

<file path=ppt/tags/tag117.xml><?xml version="1.0" encoding="utf-8"?>
<p:tagLst xmlns:p="http://schemas.openxmlformats.org/presentationml/2006/main">
  <p:tag name="KSO_WM_TEMPLATE_CATEGORY" val="custom"/>
  <p:tag name="KSO_WM_TEMPLATE_INDEX" val="20177098"/>
  <p:tag name="KSO_WM_TAG_VERSION" val="1.0"/>
  <p:tag name="KSO_WM_BEAUTIFY_FLAG" val="#wm#"/>
  <p:tag name="KSO_WM_UNIT_TYPE" val="a"/>
  <p:tag name="KSO_WM_UNIT_INDEX" val="1"/>
  <p:tag name="KSO_WM_UNIT_LAYERLEVEL" val="1"/>
  <p:tag name="KSO_WM_UNIT_VALUE" val="14"/>
  <p:tag name="KSO_WM_UNIT_ISCONTENTSTITLE" val="0"/>
  <p:tag name="KSO_WM_UNIT_HIGHLIGHT" val="0"/>
  <p:tag name="KSO_WM_UNIT_COMPATIBLE" val="0"/>
  <p:tag name="KSO_WM_UNIT_ID" val="custom20177098_1*a*1"/>
  <p:tag name="KSO_WM_UNIT_PRESET_TEXT" val="蓝色水墨中国风工作总结"/>
  <p:tag name="KSO_WM_UNIT_NOCLEAR" val="0"/>
  <p:tag name="KSO_WM_UNIT_DIAGRAM_ISNUMVISUAL" val="0"/>
  <p:tag name="KSO_WM_UNIT_DIAGRAM_ISREFERUNIT" val="0"/>
  <p:tag name="KSO_WM_UNIT_ISNUMDGMTITLE" val="0"/>
</p:tagLst>
</file>

<file path=ppt/tags/tag118.xml><?xml version="1.0" encoding="utf-8"?>
<p:tagLst xmlns:p="http://schemas.openxmlformats.org/presentationml/2006/main">
  <p:tag name="KSO_WM_TEMPLATE_CATEGORY" val="custom"/>
  <p:tag name="KSO_WM_TEMPLATE_INDEX" val="20177098"/>
  <p:tag name="KSO_WM_TAG_VERSION" val="1.0"/>
  <p:tag name="KSO_WM_BEAUTIFY_FLAG" val="#wm#"/>
  <p:tag name="KSO_WM_UNIT_TYPE" val="b"/>
  <p:tag name="KSO_WM_UNIT_INDEX" val="1"/>
  <p:tag name="KSO_WM_UNIT_LAYERLEVEL" val="1"/>
  <p:tag name="KSO_WM_UNIT_VALUE" val="66"/>
  <p:tag name="KSO_WM_UNIT_ISCONTENTSTITLE" val="0"/>
  <p:tag name="KSO_WM_UNIT_HIGHLIGHT" val="0"/>
  <p:tag name="KSO_WM_UNIT_COMPATIBLE" val="0"/>
  <p:tag name="KSO_WM_UNIT_ID" val="custom20177098_1*b*1"/>
  <p:tag name="KSO_WM_UNIT_NOCLEAR" val="0"/>
  <p:tag name="KSO_WM_UNIT_DIAGRAM_ISNUMVISUAL" val="0"/>
  <p:tag name="KSO_WM_UNIT_DIAGRAM_ISREFERUNIT" val="0"/>
  <p:tag name="KSO_WM_UNIT_PRESET_TEXT" val="请在此输入您的副标题"/>
  <p:tag name="KSO_WM_UNIT_ISNUMDGMTITLE" val="0"/>
  <p:tag name="KSO_WM_UNIT_TEXT_FILL_FORE_SCHEMECOLOR_INDEX_BRIGHTNESS" val="0"/>
  <p:tag name="KSO_WM_UNIT_TEXT_FILL_FORE_SCHEMECOLOR_INDEX" val="10"/>
  <p:tag name="KSO_WM_UNIT_TEXT_FILL_TYPE" val="1"/>
</p:tagLst>
</file>

<file path=ppt/tags/tag119.xml><?xml version="1.0" encoding="utf-8"?>
<p:tagLst xmlns:p="http://schemas.openxmlformats.org/presentationml/2006/main">
  <p:tag name="KSO_WM_TAG_VERSION" val="1.0"/>
  <p:tag name="KSO_WM_SLIDE_ITEM_CNT" val="0"/>
  <p:tag name="KSO_WM_SLIDE_LAYOUT" val="a_b"/>
  <p:tag name="KSO_WM_SLIDE_LAYOUT_CNT" val="1_1"/>
  <p:tag name="KSO_WM_SLIDE_TYPE" val="title"/>
  <p:tag name="KSO_WM_BEAUTIFY_FLAG" val="#wm#"/>
  <p:tag name="KSO_WM_COMBINE_RELATE_SLIDE_ID" val="background20176421_1"/>
  <p:tag name="KSO_WM_TEMPLATE_CATEGORY" val="custom"/>
  <p:tag name="KSO_WM_TEMPLATE_INDEX" val="20177098"/>
  <p:tag name="KSO_WM_SLIDE_ID" val="custom20177098_1"/>
  <p:tag name="KSO_WM_SLIDE_INDEX" val="1"/>
  <p:tag name="KSO_WM_TEMPLATE_SUBCATEGORY" val="0"/>
  <p:tag name="KSO_WM_TEMPLATE_THUMBS_INDEX" val="1、6、11、12、17、18、23、24、30、31"/>
  <p:tag name="KSO_WM_TEMPLATE_TOPIC_ID" val="2869567"/>
  <p:tag name="KSO_WM_TEMPLATE_OUTLINE_ID" val="15"/>
  <p:tag name="KSO_WM_TEMPLATE_SCENE_ID" val="1"/>
  <p:tag name="KSO_WM_TEMPLATE_JOB_ID" val="2"/>
  <p:tag name="KSO_WM_TEMPLATE_TOPIC_DEFAULT" val="1"/>
  <p:tag name="KSO_WM_SLIDE_SUBTYPE" val="pureTxt"/>
  <p:tag name="KSO_WM_TEMPLATE_MASTER_TYPE" val="1"/>
  <p:tag name="KSO_WM_TEMPLATE_COLOR_TYPE" val="0"/>
  <p:tag name="KSO_WM_SPECIAL_SOURCE" val="bdnul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2545_7*i*1"/>
  <p:tag name="KSO_WM_TEMPLATE_CATEGORY" val="custom"/>
  <p:tag name="KSO_WM_TEMPLATE_INDEX" val="20202545"/>
  <p:tag name="KSO_WM_UNIT_LAYERLEVEL" val="1"/>
  <p:tag name="KSO_WM_TAG_VERSION" val="1.0"/>
  <p:tag name="KSO_WM_BEAUTIFY_FLAG" val="#wm#"/>
  <p:tag name="KSO_WM_UNIT_TEXT_FILL_FORE_SCHEMECOLOR_INDEX_BRIGHTNESS" val="-0.25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TEMPLATE_CATEGORY" val="custom"/>
  <p:tag name="KSO_WM_TEMPLATE_INDEX" val="20177098"/>
  <p:tag name="KSO_WM_TAG_VERSION" val="1.0"/>
  <p:tag name="KSO_WM_BEAUTIFY_FLAG" val="#wm#"/>
  <p:tag name="KSO_WM_UNIT_TYPE" val="a"/>
  <p:tag name="KSO_WM_UNIT_INDEX" val="1"/>
  <p:tag name="KSO_WM_UNIT_LAYERLEVEL" val="1"/>
  <p:tag name="KSO_WM_UNIT_VALUE" val="13"/>
  <p:tag name="KSO_WM_UNIT_ISCONTENTSTITLE" val="0"/>
  <p:tag name="KSO_WM_UNIT_HIGHLIGHT" val="0"/>
  <p:tag name="KSO_WM_UNIT_COMPATIBLE" val="0"/>
  <p:tag name="KSO_WM_UNIT_ID" val="custom20177098_11*a*1"/>
  <p:tag name="KSO_WM_UNIT_NOCLEAR" val="0"/>
  <p:tag name="KSO_WM_UNIT_DIAGRAM_ISNUMVISUAL" val="0"/>
  <p:tag name="KSO_WM_UNIT_DIAGRAM_ISREFERUNIT" val="0"/>
  <p:tag name="KSO_WM_UNIT_PRESET_TEXT" val="请在此输入您的标题"/>
  <p:tag name="KSO_WM_UNIT_ISNUMDGMTITLE" val="0"/>
</p:tagLst>
</file>

<file path=ppt/tags/tag122.xml><?xml version="1.0" encoding="utf-8"?>
<p:tagLst xmlns:p="http://schemas.openxmlformats.org/presentationml/2006/main">
  <p:tag name="KSO_WM_TEMPLATE_CATEGORY" val="custom"/>
  <p:tag name="KSO_WM_TEMPLATE_INDEX" val="20177098"/>
  <p:tag name="KSO_WM_TAG_VERSION" val="1.0"/>
  <p:tag name="KSO_WM_BEAUTIFY_FLAG" val="#wm#"/>
  <p:tag name="KSO_WM_UNIT_TYPE" val="e"/>
  <p:tag name="KSO_WM_UNIT_INDEX" val="1"/>
  <p:tag name="KSO_WM_UNIT_LAYERLEVEL" val="1"/>
  <p:tag name="KSO_WM_UNIT_VALUE" val="1"/>
  <p:tag name="KSO_WM_UNIT_HIGHLIGHT" val="0"/>
  <p:tag name="KSO_WM_UNIT_COMPATIBLE" val="1"/>
  <p:tag name="KSO_WM_UNIT_ID" val="custom20177098_11*e*1"/>
  <p:tag name="KSO_WM_UNIT_PRESET_TEXT" val="1"/>
  <p:tag name="KSO_WM_UNIT_NOCLEAR" val="0"/>
  <p:tag name="KSO_WM_UNIT_DIAGRAM_ISNUMVISUAL" val="0"/>
  <p:tag name="KSO_WM_UNIT_DIAGRAM_ISREFERUNIT" val="0"/>
  <p:tag name="KSO_WM_UNIT_TEXT_FILL_FORE_SCHEMECOLOR_INDEX_BRIGHTNESS" val="0"/>
  <p:tag name="KSO_WM_UNIT_TEXT_FILL_FORE_SCHEMECOLOR_INDEX" val="10"/>
  <p:tag name="KSO_WM_UNIT_TEXT_FILL_TYPE" val="1"/>
</p:tagLst>
</file>

<file path=ppt/tags/tag123.xml><?xml version="1.0" encoding="utf-8"?>
<p:tagLst xmlns:p="http://schemas.openxmlformats.org/presentationml/2006/main">
  <p:tag name="KSO_WM_TAG_VERSION" val="1.0"/>
  <p:tag name="KSO_WM_SLIDE_ITEM_CNT" val="0"/>
  <p:tag name="KSO_WM_SLIDE_LAYOUT" val="a_e"/>
  <p:tag name="KSO_WM_SLIDE_LAYOUT_CNT" val="1_1"/>
  <p:tag name="KSO_WM_SLIDE_TYPE" val="sectionTitle"/>
  <p:tag name="KSO_WM_BEAUTIFY_FLAG" val="#wm#"/>
  <p:tag name="KSO_WM_COMBINE_RELATE_SLIDE_ID" val="background20176421_6"/>
  <p:tag name="KSO_WM_TEMPLATE_CATEGORY" val="custom"/>
  <p:tag name="KSO_WM_TEMPLATE_INDEX" val="20177098"/>
  <p:tag name="KSO_WM_SLIDE_ID" val="custom20177098_11"/>
  <p:tag name="KSO_WM_SLIDE_INDEX" val="11"/>
  <p:tag name="KSO_WM_TEMPLATE_SUBCATEGORY" val="0"/>
  <p:tag name="KSO_WM_SLIDE_SUBTYPE" val="pureTxt"/>
  <p:tag name="KSO_WM_TEMPLATE_MASTER_TYPE" val="1"/>
  <p:tag name="KSO_WM_TEMPLATE_COLOR_TYPE" val="0"/>
  <p:tag name="KSO_WM_SPECIAL_SOURCE" val="bdnull"/>
</p:tagLst>
</file>

<file path=ppt/tags/tag12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5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2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9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32.xml><?xml version="1.0" encoding="utf-8"?>
<p:tagLst xmlns:p="http://schemas.openxmlformats.org/presentationml/2006/main">
  <p:tag name="KSO_WM_SPECIAL_SOURCE" val="bdnull"/>
</p:tagLst>
</file>

<file path=ppt/tags/tag133.xml><?xml version="1.0" encoding="utf-8"?>
<p:tagLst xmlns:p="http://schemas.openxmlformats.org/presentationml/2006/main">
  <p:tag name="KSO_WM_SPECIAL_SOURCE" val="bdnull"/>
</p:tagLst>
</file>

<file path=ppt/tags/tag134.xml><?xml version="1.0" encoding="utf-8"?>
<p:tagLst xmlns:p="http://schemas.openxmlformats.org/presentationml/2006/main">
  <p:tag name="KSO_WM_SPECIAL_SOURCE" val="bdnull"/>
</p:tagLst>
</file>

<file path=ppt/tags/tag135.xml><?xml version="1.0" encoding="utf-8"?>
<p:tagLst xmlns:p="http://schemas.openxmlformats.org/presentationml/2006/main">
  <p:tag name="KSO_WM_SPECIAL_SOURCE" val="bdnull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3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9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9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PECIAL_SOURCE" val="bdnull"/>
</p:tagLst>
</file>

<file path=ppt/tags/tag151.xml><?xml version="1.0" encoding="utf-8"?>
<p:tagLst xmlns:p="http://schemas.openxmlformats.org/presentationml/2006/main">
  <p:tag name="KSO_WM_SPECIAL_SOURCE" val="bdnull"/>
</p:tagLst>
</file>

<file path=ppt/tags/tag152.xml><?xml version="1.0" encoding="utf-8"?>
<p:tagLst xmlns:p="http://schemas.openxmlformats.org/presentationml/2006/main">
  <p:tag name="KSO_WM_SPECIAL_SOURCE" val="bdnull"/>
</p:tagLst>
</file>

<file path=ppt/tags/tag153.xml><?xml version="1.0" encoding="utf-8"?>
<p:tagLst xmlns:p="http://schemas.openxmlformats.org/presentationml/2006/main">
  <p:tag name="KSO_WM_SPECIAL_SOURCE" val="bdnull"/>
</p:tagLst>
</file>

<file path=ppt/tags/tag154.xml><?xml version="1.0" encoding="utf-8"?>
<p:tagLst xmlns:p="http://schemas.openxmlformats.org/presentationml/2006/main">
  <p:tag name="KSO_WM_SPECIAL_SOURCE" val="bdnull"/>
</p:tagLst>
</file>

<file path=ppt/tags/tag15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6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59.xml><?xml version="1.0" encoding="utf-8"?>
<p:tagLst xmlns:p="http://schemas.openxmlformats.org/presentationml/2006/main">
  <p:tag name="KSO_WM_SPECIAL_SOURCE" val="bdnul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SPECIAL_SOURCE" val="bdnull"/>
</p:tagLst>
</file>

<file path=ppt/tags/tag161.xml><?xml version="1.0" encoding="utf-8"?>
<p:tagLst xmlns:p="http://schemas.openxmlformats.org/presentationml/2006/main">
  <p:tag name="KSO_WM_SPECIAL_SOURCE" val="bdnull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SLIDE_BK_DARK_LIGHT" val="2"/>
  <p:tag name="KSO_WM_SLIDE_BACKGROUND_TYPE" val="general"/>
  <p:tag name="KSO_WM_SPECIAL_SOURCE" val="bdnull"/>
</p:tagLst>
</file>

<file path=ppt/tags/tag164.xml><?xml version="1.0" encoding="utf-8"?>
<p:tagLst xmlns:p="http://schemas.openxmlformats.org/presentationml/2006/main">
  <p:tag name="KSO_WM_SPECIAL_SOURCE" val="bdnull"/>
</p:tagLst>
</file>

<file path=ppt/tags/tag165.xml><?xml version="1.0" encoding="utf-8"?>
<p:tagLst xmlns:p="http://schemas.openxmlformats.org/presentationml/2006/main">
  <p:tag name="KSO_WM_SPECIAL_SOURCE" val="bdnull"/>
</p:tagLst>
</file>

<file path=ppt/tags/tag166.xml><?xml version="1.0" encoding="utf-8"?>
<p:tagLst xmlns:p="http://schemas.openxmlformats.org/presentationml/2006/main">
  <p:tag name="KSO_WM_SPECIAL_SOURCE" val="bdnull"/>
</p:tagLst>
</file>

<file path=ppt/tags/tag167.xml><?xml version="1.0" encoding="utf-8"?>
<p:tagLst xmlns:p="http://schemas.openxmlformats.org/presentationml/2006/main">
  <p:tag name="KSO_WM_SPECIAL_SOURCE" val="bdnull"/>
</p:tagLst>
</file>

<file path=ppt/tags/tag168.xml><?xml version="1.0" encoding="utf-8"?>
<p:tagLst xmlns:p="http://schemas.openxmlformats.org/presentationml/2006/main">
  <p:tag name="KSO_WM_SPECIAL_SOURCE" val="bdnull"/>
</p:tagLst>
</file>

<file path=ppt/tags/tag169.xml><?xml version="1.0" encoding="utf-8"?>
<p:tagLst xmlns:p="http://schemas.openxmlformats.org/presentationml/2006/main">
  <p:tag name="KSO_WM_SPECIAL_SOURCE" val="bdnull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SPECIAL_SOURCE" val="bdnull"/>
</p:tagLst>
</file>

<file path=ppt/tags/tag171.xml><?xml version="1.0" encoding="utf-8"?>
<p:tagLst xmlns:p="http://schemas.openxmlformats.org/presentationml/2006/main">
  <p:tag name="KSO_WM_SPECIAL_SOURCE" val="bdnull"/>
</p:tagLst>
</file>

<file path=ppt/tags/tag172.xml><?xml version="1.0" encoding="utf-8"?>
<p:tagLst xmlns:p="http://schemas.openxmlformats.org/presentationml/2006/main">
  <p:tag name="KSO_WM_SPECIAL_SOURCE" val="bdnull"/>
</p:tagLst>
</file>

<file path=ppt/tags/tag173.xml><?xml version="1.0" encoding="utf-8"?>
<p:tagLst xmlns:p="http://schemas.openxmlformats.org/presentationml/2006/main">
  <p:tag name="KSO_WM_SPECIAL_SOURCE" val="bdnull"/>
</p:tagLst>
</file>

<file path=ppt/tags/tag174.xml><?xml version="1.0" encoding="utf-8"?>
<p:tagLst xmlns:p="http://schemas.openxmlformats.org/presentationml/2006/main">
  <p:tag name="KSO_WM_SPECIAL_SOURCE" val="bdnull"/>
</p:tagLst>
</file>

<file path=ppt/tags/tag175.xml><?xml version="1.0" encoding="utf-8"?>
<p:tagLst xmlns:p="http://schemas.openxmlformats.org/presentationml/2006/main">
  <p:tag name="KSO_WM_SPECIAL_SOURCE" val="bdnull"/>
</p:tagLst>
</file>

<file path=ppt/tags/tag176.xml><?xml version="1.0" encoding="utf-8"?>
<p:tagLst xmlns:p="http://schemas.openxmlformats.org/presentationml/2006/main">
  <p:tag name="KSO_WM_SPECIAL_SOURCE" val="bdnull"/>
</p:tagLst>
</file>

<file path=ppt/tags/tag177.xml><?xml version="1.0" encoding="utf-8"?>
<p:tagLst xmlns:p="http://schemas.openxmlformats.org/presentationml/2006/main">
  <p:tag name="KSO_WM_SPECIAL_SOURCE" val="bdnull"/>
</p:tagLst>
</file>

<file path=ppt/tags/tag178.xml><?xml version="1.0" encoding="utf-8"?>
<p:tagLst xmlns:p="http://schemas.openxmlformats.org/presentationml/2006/main">
  <p:tag name="KSO_WM_SPECIAL_SOURCE" val="bdnull"/>
</p:tagLst>
</file>

<file path=ppt/tags/tag179.xml><?xml version="1.0" encoding="utf-8"?>
<p:tagLst xmlns:p="http://schemas.openxmlformats.org/presentationml/2006/main">
  <p:tag name="KSO_WM_UNIT_PLACING_PICTURE_USER_VIEWPORT" val="{&quot;height&quot;:6232.499212598425,&quot;width&quot;:12705}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SPECIAL_SOURCE" val="bdnull"/>
</p:tagLst>
</file>

<file path=ppt/tags/tag181.xml><?xml version="1.0" encoding="utf-8"?>
<p:tagLst xmlns:p="http://schemas.openxmlformats.org/presentationml/2006/main">
  <p:tag name="KSO_WM_SPECIAL_SOURCE" val="bdnull"/>
</p:tagLst>
</file>

<file path=ppt/tags/tag182.xml><?xml version="1.0" encoding="utf-8"?>
<p:tagLst xmlns:p="http://schemas.openxmlformats.org/presentationml/2006/main">
  <p:tag name="KSO_WM_SPECIAL_SOURCE" val="bdnull"/>
</p:tagLst>
</file>

<file path=ppt/tags/tag183.xml><?xml version="1.0" encoding="utf-8"?>
<p:tagLst xmlns:p="http://schemas.openxmlformats.org/presentationml/2006/main">
  <p:tag name="KSO_WM_SPECIAL_SOURCE" val="bdnull"/>
</p:tagLst>
</file>

<file path=ppt/tags/tag184.xml><?xml version="1.0" encoding="utf-8"?>
<p:tagLst xmlns:p="http://schemas.openxmlformats.org/presentationml/2006/main">
  <p:tag name="KSO_WM_SPECIAL_SOURCE" val="bdnull"/>
</p:tagLst>
</file>

<file path=ppt/tags/tag185.xml><?xml version="1.0" encoding="utf-8"?>
<p:tagLst xmlns:p="http://schemas.openxmlformats.org/presentationml/2006/main">
  <p:tag name="KSO_WM_SPECIAL_SOURCE" val="bdnull"/>
</p:tagLst>
</file>

<file path=ppt/tags/tag186.xml><?xml version="1.0" encoding="utf-8"?>
<p:tagLst xmlns:p="http://schemas.openxmlformats.org/presentationml/2006/main">
  <p:tag name="KSO_WM_SPECIAL_SOURCE" val="bdnull"/>
</p:tagLst>
</file>

<file path=ppt/tags/tag187.xml><?xml version="1.0" encoding="utf-8"?>
<p:tagLst xmlns:p="http://schemas.openxmlformats.org/presentationml/2006/main">
  <p:tag name="KSO_WM_SPECIAL_SOURCE" val="bdnull"/>
</p:tagLst>
</file>

<file path=ppt/tags/tag188.xml><?xml version="1.0" encoding="utf-8"?>
<p:tagLst xmlns:p="http://schemas.openxmlformats.org/presentationml/2006/main">
  <p:tag name="KSO_WM_SPECIAL_SOURCE" val="bdnull"/>
</p:tagLst>
</file>

<file path=ppt/tags/tag189.xml><?xml version="1.0" encoding="utf-8"?>
<p:tagLst xmlns:p="http://schemas.openxmlformats.org/presentationml/2006/main">
  <p:tag name="KSO_WM_SPECIAL_SOURCE" val="bdnull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SPECIAL_SOURCE" val="bdnull"/>
</p:tagLst>
</file>

<file path=ppt/tags/tag191.xml><?xml version="1.0" encoding="utf-8"?>
<p:tagLst xmlns:p="http://schemas.openxmlformats.org/presentationml/2006/main">
  <p:tag name="KSO_WM_SPECIAL_SOURCE" val="bdnull"/>
</p:tagLst>
</file>

<file path=ppt/tags/tag192.xml><?xml version="1.0" encoding="utf-8"?>
<p:tagLst xmlns:p="http://schemas.openxmlformats.org/presentationml/2006/main">
  <p:tag name="KSO_WM_SPECIAL_SOURCE" val="bdnull"/>
</p:tagLst>
</file>

<file path=ppt/tags/tag193.xml><?xml version="1.0" encoding="utf-8"?>
<p:tagLst xmlns:p="http://schemas.openxmlformats.org/presentationml/2006/main">
  <p:tag name="KSO_WM_SPECIAL_SOURCE" val="bdnull"/>
</p:tagLst>
</file>

<file path=ppt/tags/tag194.xml><?xml version="1.0" encoding="utf-8"?>
<p:tagLst xmlns:p="http://schemas.openxmlformats.org/presentationml/2006/main">
  <p:tag name="KSO_WM_SPECIAL_SOURCE" val="bdnull"/>
</p:tagLst>
</file>

<file path=ppt/tags/tag195.xml><?xml version="1.0" encoding="utf-8"?>
<p:tagLst xmlns:p="http://schemas.openxmlformats.org/presentationml/2006/main">
  <p:tag name="KSO_WM_SPECIAL_SOURCE" val="bdnull"/>
</p:tagLst>
</file>

<file path=ppt/tags/tag196.xml><?xml version="1.0" encoding="utf-8"?>
<p:tagLst xmlns:p="http://schemas.openxmlformats.org/presentationml/2006/main">
  <p:tag name="KSO_WM_SPECIAL_SOURCE" val="bdnull"/>
</p:tagLst>
</file>

<file path=ppt/tags/tag197.xml><?xml version="1.0" encoding="utf-8"?>
<p:tagLst xmlns:p="http://schemas.openxmlformats.org/presentationml/2006/main">
  <p:tag name="KSO_WM_SPECIAL_SOURCE" val="bdnull"/>
</p:tagLst>
</file>

<file path=ppt/tags/tag198.xml><?xml version="1.0" encoding="utf-8"?>
<p:tagLst xmlns:p="http://schemas.openxmlformats.org/presentationml/2006/main">
  <p:tag name="KSO_WM_SPECIAL_SOURCE" val="bdnull"/>
</p:tagLst>
</file>

<file path=ppt/tags/tag199.xml><?xml version="1.0" encoding="utf-8"?>
<p:tagLst xmlns:p="http://schemas.openxmlformats.org/presentationml/2006/main">
  <p:tag name="KSO_WM_SPECIAL_SOURCE" val="bdnull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SPECIAL_SOURCE" val="bdnull"/>
</p:tagLst>
</file>

<file path=ppt/tags/tag201.xml><?xml version="1.0" encoding="utf-8"?>
<p:tagLst xmlns:p="http://schemas.openxmlformats.org/presentationml/2006/main">
  <p:tag name="KSO_WM_SPECIAL_SOURCE" val="bdnull"/>
</p:tagLst>
</file>

<file path=ppt/tags/tag202.xml><?xml version="1.0" encoding="utf-8"?>
<p:tagLst xmlns:p="http://schemas.openxmlformats.org/presentationml/2006/main">
  <p:tag name="KSO_WM_SPECIAL_SOURCE" val="bdnull"/>
</p:tagLst>
</file>

<file path=ppt/tags/tag203.xml><?xml version="1.0" encoding="utf-8"?>
<p:tagLst xmlns:p="http://schemas.openxmlformats.org/presentationml/2006/main">
  <p:tag name="KSO_WM_SPECIAL_SOURCE" val="bdnull"/>
</p:tagLst>
</file>

<file path=ppt/tags/tag204.xml><?xml version="1.0" encoding="utf-8"?>
<p:tagLst xmlns:p="http://schemas.openxmlformats.org/presentationml/2006/main">
  <p:tag name="KSO_WM_SPECIAL_SOURCE" val="bdnull"/>
</p:tagLst>
</file>

<file path=ppt/tags/tag205.xml><?xml version="1.0" encoding="utf-8"?>
<p:tagLst xmlns:p="http://schemas.openxmlformats.org/presentationml/2006/main">
  <p:tag name="KSO_WM_SPECIAL_SOURCE" val="bdnull"/>
</p:tagLst>
</file>

<file path=ppt/tags/tag206.xml><?xml version="1.0" encoding="utf-8"?>
<p:tagLst xmlns:p="http://schemas.openxmlformats.org/presentationml/2006/main">
  <p:tag name="KSO_WM_SPECIAL_SOURCE" val="bdnull"/>
</p:tagLst>
</file>

<file path=ppt/tags/tag207.xml><?xml version="1.0" encoding="utf-8"?>
<p:tagLst xmlns:p="http://schemas.openxmlformats.org/presentationml/2006/main">
  <p:tag name="KSO_WM_SPECIAL_SOURCE" val="bdnull"/>
</p:tagLst>
</file>

<file path=ppt/tags/tag208.xml><?xml version="1.0" encoding="utf-8"?>
<p:tagLst xmlns:p="http://schemas.openxmlformats.org/presentationml/2006/main">
  <p:tag name="KSO_WM_SPECIAL_SOURCE" val="bdnull"/>
</p:tagLst>
</file>

<file path=ppt/tags/tag209.xml><?xml version="1.0" encoding="utf-8"?>
<p:tagLst xmlns:p="http://schemas.openxmlformats.org/presentationml/2006/main">
  <p:tag name="KSO_WM_SPECIAL_SOURCE" val="bdnull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SPECIAL_SOURCE" val="bdnull"/>
</p:tagLst>
</file>

<file path=ppt/tags/tag211.xml><?xml version="1.0" encoding="utf-8"?>
<p:tagLst xmlns:p="http://schemas.openxmlformats.org/presentationml/2006/main">
  <p:tag name="KSO_WM_UNIT_PLACING_PICTURE_USER_VIEWPORT" val="{&quot;height&quot;:2276,&quot;width&quot;:8114}"/>
</p:tagLst>
</file>

<file path=ppt/tags/tag212.xml><?xml version="1.0" encoding="utf-8"?>
<p:tagLst xmlns:p="http://schemas.openxmlformats.org/presentationml/2006/main">
  <p:tag name="KSO_WM_SPECIAL_SOURCE" val="bdnull"/>
</p:tagLst>
</file>

<file path=ppt/tags/tag213.xml><?xml version="1.0" encoding="utf-8"?>
<p:tagLst xmlns:p="http://schemas.openxmlformats.org/presentationml/2006/main">
  <p:tag name="KSO_WM_SPECIAL_SOURCE" val="bdnull"/>
</p:tagLst>
</file>

<file path=ppt/tags/tag214.xml><?xml version="1.0" encoding="utf-8"?>
<p:tagLst xmlns:p="http://schemas.openxmlformats.org/presentationml/2006/main">
  <p:tag name="KSO_WM_SPECIAL_SOURCE" val="bdnull"/>
</p:tagLst>
</file>

<file path=ppt/tags/tag215.xml><?xml version="1.0" encoding="utf-8"?>
<p:tagLst xmlns:p="http://schemas.openxmlformats.org/presentationml/2006/main">
  <p:tag name="KSO_WM_SPECIAL_SOURCE" val="bdnull"/>
</p:tagLst>
</file>

<file path=ppt/tags/tag216.xml><?xml version="1.0" encoding="utf-8"?>
<p:tagLst xmlns:p="http://schemas.openxmlformats.org/presentationml/2006/main">
  <p:tag name="COMMONDATA" val="eyJoZGlkIjoiYWI0YTUwMmE2NTg5ZDAxMjgwNzFlMjhkZTU0NTczODcifQ==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SLIDE_BACKGROUND_TYPE" val="general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65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</p:tagLst>
</file>

<file path=ppt/tags/tag66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72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79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86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</p:tagLst>
</file>

<file path=ppt/tags/tag9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20177098">
      <a:dk1>
        <a:srgbClr val="000000"/>
      </a:dk1>
      <a:lt1>
        <a:srgbClr val="FFFFFF"/>
      </a:lt1>
      <a:dk2>
        <a:srgbClr val="E8EEF8"/>
      </a:dk2>
      <a:lt2>
        <a:srgbClr val="F7FBF9"/>
      </a:lt2>
      <a:accent1>
        <a:srgbClr val="5AA0B4"/>
      </a:accent1>
      <a:accent2>
        <a:srgbClr val="ED9C94"/>
      </a:accent2>
      <a:accent3>
        <a:srgbClr val="BFCFE9"/>
      </a:accent3>
      <a:accent4>
        <a:srgbClr val="BFDFD3"/>
      </a:accent4>
      <a:accent5>
        <a:srgbClr val="83B9DD"/>
      </a:accent5>
      <a:accent6>
        <a:srgbClr val="4FA2CD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0</TotalTime>
  <Words>6489</Words>
  <Application>WPS 演示</Application>
  <PresentationFormat>全屏显示(4:3)</PresentationFormat>
  <Paragraphs>1170</Paragraphs>
  <Slides>78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78</vt:i4>
      </vt:variant>
    </vt:vector>
  </HeadingPairs>
  <TitlesOfParts>
    <vt:vector size="100" baseType="lpstr">
      <vt:lpstr>Arial</vt:lpstr>
      <vt:lpstr>SimSun</vt:lpstr>
      <vt:lpstr>Wingdings</vt:lpstr>
      <vt:lpstr>Microsoft YaHei</vt:lpstr>
      <vt:lpstr>Times New Roman</vt:lpstr>
      <vt:lpstr>Wingdings</vt:lpstr>
      <vt:lpstr>SimHei</vt:lpstr>
      <vt:lpstr>方正黑体</vt:lpstr>
      <vt:lpstr>Arial Unicode MS</vt:lpstr>
      <vt:lpstr>Times New Roman</vt:lpstr>
      <vt:lpstr>Calibri</vt:lpstr>
      <vt:lpstr>Symbol</vt:lpstr>
      <vt:lpstr>Tahoma</vt:lpstr>
      <vt:lpstr>Arial Black</vt:lpstr>
      <vt:lpstr>Consolas</vt:lpstr>
      <vt:lpstr>古瓶荷花</vt:lpstr>
      <vt:lpstr>1_自定义设计方案</vt:lpstr>
      <vt:lpstr>Excel.Sheet.8</vt:lpstr>
      <vt:lpstr>Paint.Picture</vt:lpstr>
      <vt:lpstr>Paint.Picture</vt:lpstr>
      <vt:lpstr>Excel.Sheet.8</vt:lpstr>
      <vt:lpstr>Paint.Picture</vt:lpstr>
      <vt:lpstr>图形与动画1</vt:lpstr>
      <vt:lpstr>第四章 光栅式图形系统</vt:lpstr>
      <vt:lpstr>一、线段光栅化</vt:lpstr>
      <vt:lpstr>一、线段光栅化</vt:lpstr>
      <vt:lpstr>一、线段光栅化</vt:lpstr>
      <vt:lpstr>一、线段光栅化</vt:lpstr>
      <vt:lpstr>DDA算法</vt:lpstr>
      <vt:lpstr>DDA算法  举例</vt:lpstr>
      <vt:lpstr>DDA算法  举例</vt:lpstr>
      <vt:lpstr>DDA算法  举例</vt:lpstr>
      <vt:lpstr>一、线段光栅化</vt:lpstr>
      <vt:lpstr>一、线段光栅化</vt:lpstr>
      <vt:lpstr>一、线段光栅化</vt:lpstr>
      <vt:lpstr>一、线段光栅化</vt:lpstr>
      <vt:lpstr>一、线段光栅化</vt:lpstr>
      <vt:lpstr>一、线段光栅化</vt:lpstr>
      <vt:lpstr>一、线段光栅化</vt:lpstr>
      <vt:lpstr>Bresenham 算法举例</vt:lpstr>
      <vt:lpstr>Bresenham 算法举例</vt:lpstr>
      <vt:lpstr>Bresenham 算法举例</vt:lpstr>
      <vt:lpstr>拓展思维</vt:lpstr>
      <vt:lpstr>拓展思维</vt:lpstr>
      <vt:lpstr>一、线段光栅化</vt:lpstr>
      <vt:lpstr>一、线段光栅化</vt:lpstr>
      <vt:lpstr>直接基于圆的方程绘圆</vt:lpstr>
      <vt:lpstr>圆的对称性</vt:lpstr>
      <vt:lpstr>圆的对称性</vt:lpstr>
      <vt:lpstr>一、线段光栅化</vt:lpstr>
      <vt:lpstr>判断函数</vt:lpstr>
      <vt:lpstr>Bresenham画圆算法公式推导</vt:lpstr>
      <vt:lpstr>Bresenham画圆算法公式推导</vt:lpstr>
      <vt:lpstr>Bresenham画圆算法的步骤</vt:lpstr>
      <vt:lpstr>Bresenham画圆算法举例  圆半径r=10</vt:lpstr>
      <vt:lpstr>Bresenham画圆算法举例   圆半径r=10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字符字模构成方式1：点阵式 </vt:lpstr>
      <vt:lpstr>字符字模构成方式2：笔画式 </vt:lpstr>
      <vt:lpstr>PowerPoint 演示文稿</vt:lpstr>
      <vt:lpstr>字符字模两种构成方式的比较</vt:lpstr>
      <vt:lpstr>“走样（aliasing）”</vt:lpstr>
      <vt:lpstr>“反走样（anti-aliasing）”</vt:lpstr>
      <vt:lpstr>“反走样（anti-aliasing）”</vt:lpstr>
      <vt:lpstr>多边形的光栅化</vt:lpstr>
      <vt:lpstr>PowerPoint 演示文稿</vt:lpstr>
      <vt:lpstr>奇偶规则</vt:lpstr>
      <vt:lpstr>奇偶规则举例</vt:lpstr>
      <vt:lpstr>奇偶规则举例</vt:lpstr>
      <vt:lpstr>非零环绕数规则</vt:lpstr>
      <vt:lpstr>非零环绕数规则举例</vt:lpstr>
      <vt:lpstr>PowerPoint 演示文稿</vt:lpstr>
      <vt:lpstr>PowerPoint 演示文稿</vt:lpstr>
      <vt:lpstr>扫描线多边形填充算法基本思想</vt:lpstr>
      <vt:lpstr>扫描线多边形填充算法基本思想</vt:lpstr>
      <vt:lpstr>多边形顶点的处理</vt:lpstr>
      <vt:lpstr>多边形顶点的处理</vt:lpstr>
      <vt:lpstr>多边形顶点的调整---单调递增情况</vt:lpstr>
      <vt:lpstr>多边形顶点的调整---单调递减情况</vt:lpstr>
      <vt:lpstr>多边形顶点调整后</vt:lpstr>
      <vt:lpstr>扫描线与边的交点的计算</vt:lpstr>
      <vt:lpstr>扫描线与边的交点的计算</vt:lpstr>
      <vt:lpstr>数据结构</vt:lpstr>
      <vt:lpstr>有序边表</vt:lpstr>
      <vt:lpstr>有序边表</vt:lpstr>
      <vt:lpstr>有序边表</vt:lpstr>
      <vt:lpstr>活化边表</vt:lpstr>
      <vt:lpstr>活化边表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UESTC CCSE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</dc:title>
  <dc:creator>FANGCL</dc:creator>
  <dc:subject>CG</dc:subject>
  <cp:lastModifiedBy>知了</cp:lastModifiedBy>
  <cp:revision>372</cp:revision>
  <dcterms:created xsi:type="dcterms:W3CDTF">2002-05-07T05:51:00Z</dcterms:created>
  <dcterms:modified xsi:type="dcterms:W3CDTF">2022-09-27T08:06:30Z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2052</vt:i4>
  </property>
  <property fmtid="{D5CDD505-2E9C-101B-9397-08002B2CF9AE}" pid="4" name="ICV">
    <vt:lpwstr>368BDDAAC69C40A19C5BB5A785C9680C</vt:lpwstr>
  </property>
  <property fmtid="{D5CDD505-2E9C-101B-9397-08002B2CF9AE}" pid="5" name="KSOProductBuildVer">
    <vt:lpwstr>2052-11.1.0.12302</vt:lpwstr>
  </property>
</Properties>
</file>