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1.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notesSlides/notesSlide2.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notesSlides/notesSlide3.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notesSlides/notesSlide4.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notesSlides/notesSlide5.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notesSlides/notesSlide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notesSlides/notesSlide7.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8.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notesSlides/notesSlide9.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notesSlides/notesSlide10.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notesSlides/notesSlide11.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notesSlides/notesSlide12.xml" ContentType="application/vnd.openxmlformats-officedocument.presentationml.notesSlide+xml"/>
  <Override PartName="/ppt/tags/tag144.xml" ContentType="application/vnd.openxmlformats-officedocument.presentationml.tags+xml"/>
  <Override PartName="/ppt/notesSlides/notesSlide13.xml" ContentType="application/vnd.openxmlformats-officedocument.presentationml.notesSlide+xml"/>
  <Override PartName="/ppt/tags/tag145.xml" ContentType="application/vnd.openxmlformats-officedocument.presentationml.tags+xml"/>
  <Override PartName="/ppt/notesSlides/notesSlide14.xml" ContentType="application/vnd.openxmlformats-officedocument.presentationml.notesSlide+xml"/>
  <Override PartName="/ppt/tags/tag146.xml" ContentType="application/vnd.openxmlformats-officedocument.presentationml.tags+xml"/>
  <Override PartName="/ppt/notesSlides/notesSlide15.xml" ContentType="application/vnd.openxmlformats-officedocument.presentationml.notesSlide+xml"/>
  <Override PartName="/ppt/tags/tag147.xml" ContentType="application/vnd.openxmlformats-officedocument.presentationml.tags+xml"/>
  <Override PartName="/ppt/notesSlides/notesSlide16.xml" ContentType="application/vnd.openxmlformats-officedocument.presentationml.notesSlide+xml"/>
  <Override PartName="/ppt/tags/tag148.xml" ContentType="application/vnd.openxmlformats-officedocument.presentationml.tags+xml"/>
  <Override PartName="/ppt/notesSlides/notesSlide17.xml" ContentType="application/vnd.openxmlformats-officedocument.presentationml.notesSlide+xml"/>
  <Override PartName="/ppt/tags/tag149.xml" ContentType="application/vnd.openxmlformats-officedocument.presentationml.tags+xml"/>
  <Override PartName="/ppt/notesSlides/notesSlide18.xml" ContentType="application/vnd.openxmlformats-officedocument.presentationml.notesSlide+xml"/>
  <Override PartName="/ppt/tags/tag150.xml" ContentType="application/vnd.openxmlformats-officedocument.presentationml.tags+xml"/>
  <Override PartName="/ppt/notesSlides/notesSlide19.xml" ContentType="application/vnd.openxmlformats-officedocument.presentationml.notesSlide+xml"/>
  <Override PartName="/ppt/tags/tag151.xml" ContentType="application/vnd.openxmlformats-officedocument.presentationml.tags+xml"/>
  <Override PartName="/ppt/notesSlides/notesSlide20.xml" ContentType="application/vnd.openxmlformats-officedocument.presentationml.notesSlide+xml"/>
  <Override PartName="/ppt/tags/tag152.xml" ContentType="application/vnd.openxmlformats-officedocument.presentationml.tags+xml"/>
  <Override PartName="/ppt/notesSlides/notesSlide21.xml" ContentType="application/vnd.openxmlformats-officedocument.presentationml.notesSlide+xml"/>
  <Override PartName="/ppt/tags/tag153.xml" ContentType="application/vnd.openxmlformats-officedocument.presentationml.tags+xml"/>
  <Override PartName="/ppt/notesSlides/notesSlide22.xml" ContentType="application/vnd.openxmlformats-officedocument.presentationml.notesSlide+xml"/>
  <Override PartName="/ppt/tags/tag154.xml" ContentType="application/vnd.openxmlformats-officedocument.presentationml.tags+xml"/>
  <Override PartName="/ppt/notesSlides/notesSlide23.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notesSlides/notesSlide24.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25.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26.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27.xml" ContentType="application/vnd.openxmlformats-officedocument.presentationml.notesSlide+xml"/>
  <Override PartName="/ppt/tags/tag168.xml" ContentType="application/vnd.openxmlformats-officedocument.presentationml.tags+xml"/>
  <Override PartName="/ppt/notesSlides/notesSlide28.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29.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30.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31.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32.xml" ContentType="application/vnd.openxmlformats-officedocument.presentationml.notesSlide+xml"/>
  <Override PartName="/ppt/tags/tag193.xml" ContentType="application/vnd.openxmlformats-officedocument.presentationml.tags+xml"/>
  <Override PartName="/ppt/notesSlides/notesSlide33.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34.xml" ContentType="application/vnd.openxmlformats-officedocument.presentationml.notesSlide+xml"/>
  <Override PartName="/ppt/tags/tag198.xml" ContentType="application/vnd.openxmlformats-officedocument.presentationml.tags+xml"/>
  <Override PartName="/ppt/notesSlides/notesSlide35.xml" ContentType="application/vnd.openxmlformats-officedocument.presentationml.notesSlide+xml"/>
  <Override PartName="/ppt/tags/tag199.xml" ContentType="application/vnd.openxmlformats-officedocument.presentationml.tags+xml"/>
  <Override PartName="/ppt/notesSlides/notesSlide36.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37.xml" ContentType="application/vnd.openxmlformats-officedocument.presentationml.notesSlide+xml"/>
  <Override PartName="/ppt/tags/tag203.xml" ContentType="application/vnd.openxmlformats-officedocument.presentationml.tags+xml"/>
  <Override PartName="/ppt/notesSlides/notesSlide38.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39.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40.xml" ContentType="application/vnd.openxmlformats-officedocument.presentationml.notesSlide+xml"/>
  <Override PartName="/ppt/tags/tag223.xml" ContentType="application/vnd.openxmlformats-officedocument.presentationml.tags+xml"/>
  <Override PartName="/ppt/notesSlides/notesSlide41.xml" ContentType="application/vnd.openxmlformats-officedocument.presentationml.notesSlide+xml"/>
  <Override PartName="/ppt/tags/tag224.xml" ContentType="application/vnd.openxmlformats-officedocument.presentationml.tags+xml"/>
  <Override PartName="/ppt/notesSlides/notesSlide42.xml" ContentType="application/vnd.openxmlformats-officedocument.presentationml.notesSlide+xml"/>
  <Override PartName="/ppt/tags/tag225.xml" ContentType="application/vnd.openxmlformats-officedocument.presentationml.tags+xml"/>
  <Override PartName="/ppt/notesSlides/notesSlide43.xml" ContentType="application/vnd.openxmlformats-officedocument.presentationml.notesSlide+xml"/>
  <Override PartName="/ppt/tags/tag226.xml" ContentType="application/vnd.openxmlformats-officedocument.presentationml.tags+xml"/>
  <Override PartName="/ppt/notesSlides/notesSlide44.xml" ContentType="application/vnd.openxmlformats-officedocument.presentationml.notesSlide+xml"/>
  <Override PartName="/ppt/tags/tag227.xml" ContentType="application/vnd.openxmlformats-officedocument.presentationml.tags+xml"/>
  <Override PartName="/ppt/notesSlides/notesSlide45.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notesSlides/notesSlide46.xml" ContentType="application/vnd.openxmlformats-officedocument.presentationml.notesSlide+xml"/>
  <Override PartName="/ppt/tags/tag230.xml" ContentType="application/vnd.openxmlformats-officedocument.presentationml.tags+xml"/>
  <Override PartName="/ppt/notesSlides/notesSlide47.xml" ContentType="application/vnd.openxmlformats-officedocument.presentationml.notesSlide+xml"/>
  <Override PartName="/ppt/tags/tag231.xml" ContentType="application/vnd.openxmlformats-officedocument.presentationml.tags+xml"/>
  <Override PartName="/ppt/notesSlides/notesSlide48.xml" ContentType="application/vnd.openxmlformats-officedocument.presentationml.notesSlide+xml"/>
  <Override PartName="/ppt/tags/tag232.xml" ContentType="application/vnd.openxmlformats-officedocument.presentationml.tags+xml"/>
  <Override PartName="/ppt/notesSlides/notesSlide49.xml" ContentType="application/vnd.openxmlformats-officedocument.presentationml.notesSlide+xml"/>
  <Override PartName="/ppt/tags/tag233.xml" ContentType="application/vnd.openxmlformats-officedocument.presentationml.tags+xml"/>
  <Override PartName="/ppt/notesSlides/notesSlide50.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notesSlides/notesSlide51.xml" ContentType="application/vnd.openxmlformats-officedocument.presentationml.notesSlide+xml"/>
  <Override PartName="/ppt/tags/tag236.xml" ContentType="application/vnd.openxmlformats-officedocument.presentationml.tags+xml"/>
  <Override PartName="/ppt/notesSlides/notesSlide52.xml" ContentType="application/vnd.openxmlformats-officedocument.presentationml.notesSlide+xml"/>
  <Override PartName="/ppt/tags/tag237.xml" ContentType="application/vnd.openxmlformats-officedocument.presentationml.tags+xml"/>
  <Override PartName="/ppt/notesSlides/notesSlide53.xml" ContentType="application/vnd.openxmlformats-officedocument.presentationml.notesSlide+xml"/>
  <Override PartName="/ppt/tags/tag238.xml" ContentType="application/vnd.openxmlformats-officedocument.presentationml.tags+xml"/>
  <Override PartName="/ppt/notesSlides/notesSlide54.xml" ContentType="application/vnd.openxmlformats-officedocument.presentationml.notesSlide+xml"/>
  <Override PartName="/ppt/tags/tag239.xml" ContentType="application/vnd.openxmlformats-officedocument.presentationml.tags+xml"/>
  <Override PartName="/ppt/notesSlides/notesSlide55.xml" ContentType="application/vnd.openxmlformats-officedocument.presentationml.notesSlide+xml"/>
  <Override PartName="/ppt/tags/tag240.xml" ContentType="application/vnd.openxmlformats-officedocument.presentationml.tags+xml"/>
  <Override PartName="/ppt/notesSlides/notesSlide56.xml" ContentType="application/vnd.openxmlformats-officedocument.presentationml.notesSlide+xml"/>
  <Override PartName="/ppt/tags/tag241.xml" ContentType="application/vnd.openxmlformats-officedocument.presentationml.tags+xml"/>
  <Override PartName="/ppt/notesSlides/notesSlide57.xml" ContentType="application/vnd.openxmlformats-officedocument.presentationml.notesSlide+xml"/>
  <Override PartName="/ppt/tags/tag242.xml" ContentType="application/vnd.openxmlformats-officedocument.presentationml.tags+xml"/>
  <Override PartName="/ppt/notesSlides/notesSlide58.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notesSlides/notesSlide59.xml" ContentType="application/vnd.openxmlformats-officedocument.presentationml.notesSlide+xml"/>
  <Override PartName="/ppt/tags/tag245.xml" ContentType="application/vnd.openxmlformats-officedocument.presentationml.tags+xml"/>
  <Override PartName="/ppt/notesSlides/notesSlide60.xml" ContentType="application/vnd.openxmlformats-officedocument.presentationml.notesSlide+xml"/>
  <Override PartName="/ppt/tags/tag246.xml" ContentType="application/vnd.openxmlformats-officedocument.presentationml.tags+xml"/>
  <Override PartName="/ppt/notesSlides/notesSlide61.xml" ContentType="application/vnd.openxmlformats-officedocument.presentationml.notesSlide+xml"/>
  <Override PartName="/ppt/tags/tag247.xml" ContentType="application/vnd.openxmlformats-officedocument.presentationml.tags+xml"/>
  <Override PartName="/ppt/notesSlides/notesSlide62.xml" ContentType="application/vnd.openxmlformats-officedocument.presentationml.notesSlide+xml"/>
  <Override PartName="/ppt/tags/tag248.xml" ContentType="application/vnd.openxmlformats-officedocument.presentationml.tags+xml"/>
  <Override PartName="/ppt/notesSlides/notesSlide63.xml" ContentType="application/vnd.openxmlformats-officedocument.presentationml.notesSlide+xml"/>
  <Override PartName="/ppt/tags/tag249.xml" ContentType="application/vnd.openxmlformats-officedocument.presentationml.tags+xml"/>
  <Override PartName="/ppt/notesSlides/notesSlide64.xml" ContentType="application/vnd.openxmlformats-officedocument.presentationml.notesSlide+xml"/>
  <Override PartName="/ppt/tags/tag250.xml" ContentType="application/vnd.openxmlformats-officedocument.presentationml.tags+xml"/>
  <Override PartName="/ppt/notesSlides/notesSlide65.xml" ContentType="application/vnd.openxmlformats-officedocument.presentationml.notesSlide+xml"/>
  <Override PartName="/ppt/tags/tag251.xml" ContentType="application/vnd.openxmlformats-officedocument.presentationml.tags+xml"/>
  <Override PartName="/ppt/notesSlides/notesSlide66.xml" ContentType="application/vnd.openxmlformats-officedocument.presentationml.notesSlide+xml"/>
  <Override PartName="/ppt/tags/tag252.xml" ContentType="application/vnd.openxmlformats-officedocument.presentationml.tags+xml"/>
  <Override PartName="/ppt/notesSlides/notesSlide67.xml" ContentType="application/vnd.openxmlformats-officedocument.presentationml.notesSlide+xml"/>
  <Override PartName="/ppt/tags/tag253.xml" ContentType="application/vnd.openxmlformats-officedocument.presentationml.tags+xml"/>
  <Override PartName="/ppt/notesSlides/notesSlide68.xml" ContentType="application/vnd.openxmlformats-officedocument.presentationml.notesSlide+xml"/>
  <Override PartName="/ppt/tags/tag254.xml" ContentType="application/vnd.openxmlformats-officedocument.presentationml.tags+xml"/>
  <Override PartName="/ppt/notesSlides/notesSlide69.xml" ContentType="application/vnd.openxmlformats-officedocument.presentationml.notesSlide+xml"/>
  <Override PartName="/ppt/tags/tag255.xml" ContentType="application/vnd.openxmlformats-officedocument.presentationml.tags+xml"/>
  <Override PartName="/ppt/notesSlides/notesSlide70.xml" ContentType="application/vnd.openxmlformats-officedocument.presentationml.notesSlide+xml"/>
  <Override PartName="/ppt/tags/tag256.xml" ContentType="application/vnd.openxmlformats-officedocument.presentationml.tags+xml"/>
  <Override PartName="/ppt/notesSlides/notesSlide71.xml" ContentType="application/vnd.openxmlformats-officedocument.presentationml.notesSlide+xml"/>
  <Override PartName="/ppt/tags/tag257.xml" ContentType="application/vnd.openxmlformats-officedocument.presentationml.tags+xml"/>
  <Override PartName="/ppt/notesSlides/notesSlide72.xml" ContentType="application/vnd.openxmlformats-officedocument.presentationml.notesSlide+xml"/>
  <Override PartName="/ppt/tags/tag258.xml" ContentType="application/vnd.openxmlformats-officedocument.presentationml.tags+xml"/>
  <Override PartName="/ppt/notesSlides/notesSlide73.xml" ContentType="application/vnd.openxmlformats-officedocument.presentationml.notesSlide+xml"/>
  <Override PartName="/ppt/tags/tag259.xml" ContentType="application/vnd.openxmlformats-officedocument.presentationml.tags+xml"/>
  <Override PartName="/ppt/notesSlides/notesSlide74.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notesSlides/notesSlide75.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notesSlides/notesSlide76.xml" ContentType="application/vnd.openxmlformats-officedocument.presentationml.notesSlide+xml"/>
  <Override PartName="/ppt/tags/tag266.xml" ContentType="application/vnd.openxmlformats-officedocument.presentationml.tags+xml"/>
  <Override PartName="/ppt/tags/tag267.xml" ContentType="application/vnd.openxmlformats-officedocument.presentationml.tags+xml"/>
  <Override PartName="/ppt/notesSlides/notesSlide77.xml" ContentType="application/vnd.openxmlformats-officedocument.presentationml.notesSlide+xml"/>
  <Override PartName="/ppt/tags/tag268.xml" ContentType="application/vnd.openxmlformats-officedocument.presentationml.tags+xml"/>
  <Override PartName="/ppt/notesSlides/notesSlide78.xml" ContentType="application/vnd.openxmlformats-officedocument.presentationml.notesSlide+xml"/>
  <Override PartName="/ppt/tags/tag269.xml" ContentType="application/vnd.openxmlformats-officedocument.presentationml.tags+xml"/>
  <Override PartName="/ppt/notesSlides/notesSlide79.xml" ContentType="application/vnd.openxmlformats-officedocument.presentationml.notesSlide+xml"/>
  <Override PartName="/ppt/tags/tag270.xml" ContentType="application/vnd.openxmlformats-officedocument.presentationml.tags+xml"/>
  <Override PartName="/ppt/notesSlides/notesSlide80.xml" ContentType="application/vnd.openxmlformats-officedocument.presentationml.notesSlide+xml"/>
  <Override PartName="/ppt/tags/tag271.xml" ContentType="application/vnd.openxmlformats-officedocument.presentationml.tags+xml"/>
  <Override PartName="/ppt/notesSlides/notesSlide81.xml" ContentType="application/vnd.openxmlformats-officedocument.presentationml.notesSlide+xml"/>
  <Override PartName="/ppt/tags/tag272.xml" ContentType="application/vnd.openxmlformats-officedocument.presentationml.tags+xml"/>
  <Override PartName="/ppt/notesSlides/notesSlide82.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notesSlides/notesSlide83.xml" ContentType="application/vnd.openxmlformats-officedocument.presentationml.notesSlide+xml"/>
  <Override PartName="/ppt/tags/tag276.xml" ContentType="application/vnd.openxmlformats-officedocument.presentationml.tags+xml"/>
  <Override PartName="/ppt/notesSlides/notesSlide84.xml" ContentType="application/vnd.openxmlformats-officedocument.presentationml.notesSlide+xml"/>
  <Override PartName="/ppt/tags/tag277.xml" ContentType="application/vnd.openxmlformats-officedocument.presentationml.tags+xml"/>
  <Override PartName="/ppt/notesSlides/notesSlide85.xml" ContentType="application/vnd.openxmlformats-officedocument.presentationml.notesSlide+xml"/>
  <Override PartName="/ppt/tags/tag278.xml" ContentType="application/vnd.openxmlformats-officedocument.presentationml.tags+xml"/>
  <Override PartName="/ppt/notesSlides/notesSlide86.xml" ContentType="application/vnd.openxmlformats-officedocument.presentationml.notesSlide+xml"/>
  <Override PartName="/ppt/tags/tag279.xml" ContentType="application/vnd.openxmlformats-officedocument.presentationml.tags+xml"/>
  <Override PartName="/ppt/notesSlides/notesSlide87.xml" ContentType="application/vnd.openxmlformats-officedocument.presentationml.notesSlide+xml"/>
  <Override PartName="/ppt/tags/tag280.xml" ContentType="application/vnd.openxmlformats-officedocument.presentationml.tags+xml"/>
  <Override PartName="/ppt/notesSlides/notesSlide88.xml" ContentType="application/vnd.openxmlformats-officedocument.presentationml.notesSlide+xml"/>
  <Override PartName="/ppt/tags/tag281.xml" ContentType="application/vnd.openxmlformats-officedocument.presentationml.tags+xml"/>
  <Override PartName="/ppt/tags/tag282.xml" ContentType="application/vnd.openxmlformats-officedocument.presentationml.tags+xml"/>
  <Override PartName="/ppt/notesSlides/notesSlide89.xml" ContentType="application/vnd.openxmlformats-officedocument.presentationml.notesSlide+xml"/>
  <Override PartName="/ppt/tags/tag283.xml" ContentType="application/vnd.openxmlformats-officedocument.presentationml.tags+xml"/>
  <Override PartName="/ppt/notesSlides/notesSlide90.xml" ContentType="application/vnd.openxmlformats-officedocument.presentationml.notesSlide+xml"/>
  <Override PartName="/ppt/tags/tag284.xml" ContentType="application/vnd.openxmlformats-officedocument.presentationml.tags+xml"/>
  <Override PartName="/ppt/notesSlides/notesSlide91.xml" ContentType="application/vnd.openxmlformats-officedocument.presentationml.notesSlide+xml"/>
  <Override PartName="/ppt/tags/tag285.xml" ContentType="application/vnd.openxmlformats-officedocument.presentationml.tags+xml"/>
  <Override PartName="/ppt/notesSlides/notesSlide92.xml" ContentType="application/vnd.openxmlformats-officedocument.presentationml.notesSlide+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93.xml" ContentType="application/vnd.openxmlformats-officedocument.presentationml.notesSlide+xml"/>
  <Override PartName="/ppt/tags/tag297.xml" ContentType="application/vnd.openxmlformats-officedocument.presentationml.tags+xml"/>
  <Override PartName="/ppt/notesSlides/notesSlide94.xml" ContentType="application/vnd.openxmlformats-officedocument.presentationml.notesSlide+xml"/>
  <Override PartName="/ppt/tags/tag298.xml" ContentType="application/vnd.openxmlformats-officedocument.presentationml.tags+xml"/>
  <Override PartName="/ppt/notesSlides/notesSlide95.xml" ContentType="application/vnd.openxmlformats-officedocument.presentationml.notesSlide+xml"/>
  <Override PartName="/ppt/tags/tag299.xml" ContentType="application/vnd.openxmlformats-officedocument.presentationml.tags+xml"/>
  <Override PartName="/ppt/notesSlides/notesSlide96.xml" ContentType="application/vnd.openxmlformats-officedocument.presentationml.notesSlide+xml"/>
  <Override PartName="/ppt/tags/tag300.xml" ContentType="application/vnd.openxmlformats-officedocument.presentationml.tags+xml"/>
  <Override PartName="/ppt/notesSlides/notesSlide97.xml" ContentType="application/vnd.openxmlformats-officedocument.presentationml.notesSlide+xml"/>
  <Override PartName="/ppt/tags/tag301.xml" ContentType="application/vnd.openxmlformats-officedocument.presentationml.tags+xml"/>
  <Override PartName="/ppt/notesSlides/notesSlide98.xml" ContentType="application/vnd.openxmlformats-officedocument.presentationml.notesSlide+xml"/>
  <Override PartName="/ppt/tags/tag302.xml" ContentType="application/vnd.openxmlformats-officedocument.presentationml.tags+xml"/>
  <Override PartName="/ppt/notesSlides/notesSlide99.xml" ContentType="application/vnd.openxmlformats-officedocument.presentationml.notesSlide+xml"/>
  <Override PartName="/ppt/tags/tag303.xml" ContentType="application/vnd.openxmlformats-officedocument.presentationml.tags+xml"/>
  <Override PartName="/ppt/notesSlides/notesSlide100.xml" ContentType="application/vnd.openxmlformats-officedocument.presentationml.notesSlide+xml"/>
  <Override PartName="/ppt/tags/tag304.xml" ContentType="application/vnd.openxmlformats-officedocument.presentationml.tags+xml"/>
  <Override PartName="/ppt/notesSlides/notesSlide101.xml" ContentType="application/vnd.openxmlformats-officedocument.presentationml.notesSlide+xml"/>
  <Override PartName="/ppt/tags/tag305.xml" ContentType="application/vnd.openxmlformats-officedocument.presentationml.tags+xml"/>
  <Override PartName="/ppt/notesSlides/notesSlide102.xml" ContentType="application/vnd.openxmlformats-officedocument.presentationml.notesSlide+xml"/>
  <Override PartName="/ppt/tags/tag306.xml" ContentType="application/vnd.openxmlformats-officedocument.presentationml.tags+xml"/>
  <Override PartName="/ppt/notesSlides/notesSlide103.xml" ContentType="application/vnd.openxmlformats-officedocument.presentationml.notesSlide+xml"/>
  <Override PartName="/ppt/tags/tag307.xml" ContentType="application/vnd.openxmlformats-officedocument.presentationml.tags+xml"/>
  <Override PartName="/ppt/tags/tag308.xml" ContentType="application/vnd.openxmlformats-officedocument.presentationml.tags+xml"/>
  <Override PartName="/ppt/notesSlides/notesSlide104.xml" ContentType="application/vnd.openxmlformats-officedocument.presentationml.notesSlide+xml"/>
  <Override PartName="/ppt/tags/tag309.xml" ContentType="application/vnd.openxmlformats-officedocument.presentationml.tags+xml"/>
  <Override PartName="/ppt/notesSlides/notesSlide105.xml" ContentType="application/vnd.openxmlformats-officedocument.presentationml.notesSlide+xml"/>
  <Override PartName="/ppt/tags/tag310.xml" ContentType="application/vnd.openxmlformats-officedocument.presentationml.tags+xml"/>
  <Override PartName="/ppt/notesSlides/notesSlide106.xml" ContentType="application/vnd.openxmlformats-officedocument.presentationml.notesSlide+xml"/>
  <Override PartName="/ppt/tags/tag311.xml" ContentType="application/vnd.openxmlformats-officedocument.presentationml.tags+xml"/>
  <Override PartName="/ppt/notesSlides/notesSlide107.xml" ContentType="application/vnd.openxmlformats-officedocument.presentationml.notesSlide+xml"/>
  <Override PartName="/ppt/tags/tag312.xml" ContentType="application/vnd.openxmlformats-officedocument.presentationml.tags+xml"/>
  <Override PartName="/ppt/notesSlides/notesSlide108.xml" ContentType="application/vnd.openxmlformats-officedocument.presentationml.notesSlide+xml"/>
  <Override PartName="/ppt/tags/tag313.xml" ContentType="application/vnd.openxmlformats-officedocument.presentationml.tags+xml"/>
  <Override PartName="/ppt/notesSlides/notesSlide109.xml" ContentType="application/vnd.openxmlformats-officedocument.presentationml.notesSlide+xml"/>
  <Override PartName="/ppt/tags/tag314.xml" ContentType="application/vnd.openxmlformats-officedocument.presentationml.tags+xml"/>
  <Override PartName="/ppt/notesSlides/notesSlide110.xml" ContentType="application/vnd.openxmlformats-officedocument.presentationml.notesSlide+xml"/>
  <Override PartName="/ppt/tags/tag315.xml" ContentType="application/vnd.openxmlformats-officedocument.presentationml.tags+xml"/>
  <Override PartName="/ppt/notesSlides/notesSlide111.xml" ContentType="application/vnd.openxmlformats-officedocument.presentationml.notesSlide+xml"/>
  <Override PartName="/ppt/tags/tag316.xml" ContentType="application/vnd.openxmlformats-officedocument.presentationml.tags+xml"/>
  <Override PartName="/ppt/tags/tag317.xml" ContentType="application/vnd.openxmlformats-officedocument.presentationml.tags+xml"/>
  <Override PartName="/ppt/notesSlides/notesSlide112.xml" ContentType="application/vnd.openxmlformats-officedocument.presentationml.notesSlide+xml"/>
  <Override PartName="/ppt/tags/tag318.xml" ContentType="application/vnd.openxmlformats-officedocument.presentationml.tags+xml"/>
  <Override PartName="/ppt/notesSlides/notesSlide113.xml" ContentType="application/vnd.openxmlformats-officedocument.presentationml.notesSlide+xml"/>
  <Override PartName="/ppt/tags/tag319.xml" ContentType="application/vnd.openxmlformats-officedocument.presentationml.tags+xml"/>
  <Override PartName="/ppt/notesSlides/notesSlide114.xml" ContentType="application/vnd.openxmlformats-officedocument.presentationml.notesSlide+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193"/>
  </p:notesMasterIdLst>
  <p:handoutMasterIdLst>
    <p:handoutMasterId r:id="rId194"/>
  </p:handoutMasterIdLst>
  <p:sldIdLst>
    <p:sldId id="572" r:id="rId3"/>
    <p:sldId id="1297" r:id="rId4"/>
    <p:sldId id="573" r:id="rId5"/>
    <p:sldId id="970" r:id="rId6"/>
    <p:sldId id="971" r:id="rId7"/>
    <p:sldId id="972" r:id="rId8"/>
    <p:sldId id="973" r:id="rId9"/>
    <p:sldId id="974" r:id="rId10"/>
    <p:sldId id="976" r:id="rId11"/>
    <p:sldId id="977" r:id="rId12"/>
    <p:sldId id="980" r:id="rId13"/>
    <p:sldId id="981" r:id="rId14"/>
    <p:sldId id="982" r:id="rId15"/>
    <p:sldId id="983" r:id="rId16"/>
    <p:sldId id="984" r:id="rId17"/>
    <p:sldId id="985" r:id="rId18"/>
    <p:sldId id="986" r:id="rId19"/>
    <p:sldId id="987" r:id="rId20"/>
    <p:sldId id="988" r:id="rId21"/>
    <p:sldId id="989" r:id="rId22"/>
    <p:sldId id="990" r:id="rId23"/>
    <p:sldId id="991" r:id="rId24"/>
    <p:sldId id="992" r:id="rId25"/>
    <p:sldId id="993" r:id="rId26"/>
    <p:sldId id="994" r:id="rId27"/>
    <p:sldId id="995" r:id="rId28"/>
    <p:sldId id="996" r:id="rId29"/>
    <p:sldId id="997" r:id="rId30"/>
    <p:sldId id="998" r:id="rId31"/>
    <p:sldId id="999" r:id="rId32"/>
    <p:sldId id="1000" r:id="rId33"/>
    <p:sldId id="1001" r:id="rId34"/>
    <p:sldId id="1002" r:id="rId35"/>
    <p:sldId id="1003" r:id="rId36"/>
    <p:sldId id="1004" r:id="rId37"/>
    <p:sldId id="1029" r:id="rId38"/>
    <p:sldId id="1005" r:id="rId39"/>
    <p:sldId id="1028" r:id="rId40"/>
    <p:sldId id="1008" r:id="rId41"/>
    <p:sldId id="1006" r:id="rId42"/>
    <p:sldId id="1007" r:id="rId43"/>
    <p:sldId id="1011" r:id="rId44"/>
    <p:sldId id="1012" r:id="rId45"/>
    <p:sldId id="1013" r:id="rId46"/>
    <p:sldId id="1014" r:id="rId47"/>
    <p:sldId id="1016" r:id="rId48"/>
    <p:sldId id="1017" r:id="rId49"/>
    <p:sldId id="1018" r:id="rId50"/>
    <p:sldId id="1019" r:id="rId51"/>
    <p:sldId id="1020" r:id="rId52"/>
    <p:sldId id="1021" r:id="rId53"/>
    <p:sldId id="1022" r:id="rId54"/>
    <p:sldId id="1023" r:id="rId55"/>
    <p:sldId id="1024" r:id="rId56"/>
    <p:sldId id="1025" r:id="rId57"/>
    <p:sldId id="1026" r:id="rId58"/>
    <p:sldId id="1027" r:id="rId59"/>
    <p:sldId id="979" r:id="rId60"/>
    <p:sldId id="1030" r:id="rId61"/>
    <p:sldId id="1053" r:id="rId62"/>
    <p:sldId id="1054" r:id="rId63"/>
    <p:sldId id="1055" r:id="rId64"/>
    <p:sldId id="1056" r:id="rId65"/>
    <p:sldId id="1060" r:id="rId66"/>
    <p:sldId id="1059" r:id="rId67"/>
    <p:sldId id="1061" r:id="rId68"/>
    <p:sldId id="1062" r:id="rId69"/>
    <p:sldId id="1063" r:id="rId70"/>
    <p:sldId id="1064" r:id="rId71"/>
    <p:sldId id="1065" r:id="rId72"/>
    <p:sldId id="1066" r:id="rId73"/>
    <p:sldId id="1067" r:id="rId74"/>
    <p:sldId id="1068" r:id="rId75"/>
    <p:sldId id="1069" r:id="rId76"/>
    <p:sldId id="1070" r:id="rId77"/>
    <p:sldId id="1071" r:id="rId78"/>
    <p:sldId id="1072" r:id="rId79"/>
    <p:sldId id="1073" r:id="rId80"/>
    <p:sldId id="1074" r:id="rId81"/>
    <p:sldId id="1075" r:id="rId82"/>
    <p:sldId id="1076" r:id="rId83"/>
    <p:sldId id="1296" r:id="rId84"/>
    <p:sldId id="1077" r:id="rId85"/>
    <p:sldId id="1078" r:id="rId86"/>
    <p:sldId id="1079" r:id="rId87"/>
    <p:sldId id="1080" r:id="rId88"/>
    <p:sldId id="1081" r:id="rId89"/>
    <p:sldId id="1082" r:id="rId90"/>
    <p:sldId id="1083" r:id="rId91"/>
    <p:sldId id="1087" r:id="rId92"/>
    <p:sldId id="1088" r:id="rId93"/>
    <p:sldId id="1089" r:id="rId94"/>
    <p:sldId id="1090" r:id="rId95"/>
    <p:sldId id="1091" r:id="rId96"/>
    <p:sldId id="1092" r:id="rId97"/>
    <p:sldId id="1093" r:id="rId98"/>
    <p:sldId id="1094" r:id="rId99"/>
    <p:sldId id="1096" r:id="rId100"/>
    <p:sldId id="1097" r:id="rId101"/>
    <p:sldId id="1098" r:id="rId102"/>
    <p:sldId id="1099" r:id="rId103"/>
    <p:sldId id="1100" r:id="rId104"/>
    <p:sldId id="1101" r:id="rId105"/>
    <p:sldId id="1102" r:id="rId106"/>
    <p:sldId id="1104" r:id="rId107"/>
    <p:sldId id="1107" r:id="rId108"/>
    <p:sldId id="1108" r:id="rId109"/>
    <p:sldId id="1109" r:id="rId110"/>
    <p:sldId id="1110" r:id="rId111"/>
    <p:sldId id="1111" r:id="rId112"/>
    <p:sldId id="1112" r:id="rId113"/>
    <p:sldId id="1113" r:id="rId114"/>
    <p:sldId id="1114" r:id="rId115"/>
    <p:sldId id="1115" r:id="rId116"/>
    <p:sldId id="1116" r:id="rId117"/>
    <p:sldId id="1118" r:id="rId118"/>
    <p:sldId id="1119" r:id="rId119"/>
    <p:sldId id="1120" r:id="rId120"/>
    <p:sldId id="1121" r:id="rId121"/>
    <p:sldId id="1122" r:id="rId122"/>
    <p:sldId id="1123" r:id="rId123"/>
    <p:sldId id="1124" r:id="rId124"/>
    <p:sldId id="1125" r:id="rId125"/>
    <p:sldId id="1126" r:id="rId126"/>
    <p:sldId id="1127" r:id="rId127"/>
    <p:sldId id="1128" r:id="rId128"/>
    <p:sldId id="1129" r:id="rId129"/>
    <p:sldId id="1130" r:id="rId130"/>
    <p:sldId id="1131" r:id="rId131"/>
    <p:sldId id="1132" r:id="rId132"/>
    <p:sldId id="1133" r:id="rId133"/>
    <p:sldId id="1134" r:id="rId134"/>
    <p:sldId id="1135" r:id="rId135"/>
    <p:sldId id="1136" r:id="rId136"/>
    <p:sldId id="1137" r:id="rId137"/>
    <p:sldId id="1138" r:id="rId138"/>
    <p:sldId id="1139" r:id="rId139"/>
    <p:sldId id="1140" r:id="rId140"/>
    <p:sldId id="1141" r:id="rId141"/>
    <p:sldId id="1142" r:id="rId142"/>
    <p:sldId id="1143" r:id="rId143"/>
    <p:sldId id="1144" r:id="rId144"/>
    <p:sldId id="1145" r:id="rId145"/>
    <p:sldId id="1146" r:id="rId146"/>
    <p:sldId id="1147" r:id="rId147"/>
    <p:sldId id="1148" r:id="rId148"/>
    <p:sldId id="1149" r:id="rId149"/>
    <p:sldId id="1150" r:id="rId150"/>
    <p:sldId id="1151" r:id="rId151"/>
    <p:sldId id="1152" r:id="rId152"/>
    <p:sldId id="1153" r:id="rId153"/>
    <p:sldId id="1154" r:id="rId154"/>
    <p:sldId id="1155" r:id="rId155"/>
    <p:sldId id="1156" r:id="rId156"/>
    <p:sldId id="1157" r:id="rId157"/>
    <p:sldId id="1158" r:id="rId158"/>
    <p:sldId id="1159" r:id="rId159"/>
    <p:sldId id="1160" r:id="rId160"/>
    <p:sldId id="1161" r:id="rId161"/>
    <p:sldId id="1163" r:id="rId162"/>
    <p:sldId id="1165" r:id="rId163"/>
    <p:sldId id="1166" r:id="rId164"/>
    <p:sldId id="1167" r:id="rId165"/>
    <p:sldId id="1168" r:id="rId166"/>
    <p:sldId id="1169" r:id="rId167"/>
    <p:sldId id="1170" r:id="rId168"/>
    <p:sldId id="1171" r:id="rId169"/>
    <p:sldId id="1173" r:id="rId170"/>
    <p:sldId id="1175" r:id="rId171"/>
    <p:sldId id="1182" r:id="rId172"/>
    <p:sldId id="1177" r:id="rId173"/>
    <p:sldId id="1179" r:id="rId174"/>
    <p:sldId id="1180" r:id="rId175"/>
    <p:sldId id="1181" r:id="rId176"/>
    <p:sldId id="1184" r:id="rId177"/>
    <p:sldId id="1185" r:id="rId178"/>
    <p:sldId id="1186" r:id="rId179"/>
    <p:sldId id="1187" r:id="rId180"/>
    <p:sldId id="1188" r:id="rId181"/>
    <p:sldId id="1189" r:id="rId182"/>
    <p:sldId id="1190" r:id="rId183"/>
    <p:sldId id="1191" r:id="rId184"/>
    <p:sldId id="1192" r:id="rId185"/>
    <p:sldId id="1193" r:id="rId186"/>
    <p:sldId id="1194" r:id="rId187"/>
    <p:sldId id="1289" r:id="rId188"/>
    <p:sldId id="1290" r:id="rId189"/>
    <p:sldId id="1291" r:id="rId190"/>
    <p:sldId id="1293" r:id="rId191"/>
    <p:sldId id="1295" r:id="rId192"/>
  </p:sldIdLst>
  <p:sldSz cx="9144000" cy="6858000" type="screen4x3"/>
  <p:notesSz cx="6858000" cy="9144000"/>
  <p:custDataLst>
    <p:tags r:id="rId195"/>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12">
          <p15:clr>
            <a:srgbClr val="A4A3A4"/>
          </p15:clr>
        </p15:guide>
        <p15:guide id="2" pos="291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FF"/>
    <a:srgbClr val="FFFFCC"/>
    <a:srgbClr val="FFFFFF"/>
    <a:srgbClr val="EFEFFF"/>
    <a:srgbClr val="0066FF"/>
    <a:srgbClr val="FF9900"/>
    <a:srgbClr val="C021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47" autoAdjust="0"/>
    <p:restoredTop sz="80541"/>
  </p:normalViewPr>
  <p:slideViewPr>
    <p:cSldViewPr showGuides="1">
      <p:cViewPr varScale="1">
        <p:scale>
          <a:sx n="68" d="100"/>
          <a:sy n="68" d="100"/>
        </p:scale>
        <p:origin x="1699" y="67"/>
      </p:cViewPr>
      <p:guideLst>
        <p:guide orient="horz" pos="2112"/>
        <p:guide pos="2910"/>
      </p:guideLst>
    </p:cSldViewPr>
  </p:slideViewPr>
  <p:outlineViewPr>
    <p:cViewPr>
      <p:scale>
        <a:sx n="25" d="100"/>
        <a:sy n="25" d="100"/>
      </p:scale>
      <p:origin x="0" y="0"/>
    </p:cViewPr>
  </p:outlineViewPr>
  <p:notesTextViewPr>
    <p:cViewPr>
      <p:scale>
        <a:sx n="100" d="100"/>
        <a:sy n="100" d="100"/>
      </p:scale>
      <p:origin x="0" y="0"/>
    </p:cViewPr>
  </p:notesTextViewPr>
  <p:sorterViewPr showFormatting="0">
    <p:cViewPr>
      <p:scale>
        <a:sx n="75" d="100"/>
        <a:sy n="75" d="100"/>
      </p:scale>
      <p:origin x="0" y="666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notesMaster" Target="notesMasters/notesMaster1.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handoutMaster" Target="handoutMasters/handoutMaster1.xml"/><Relationship Id="rId199"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tags" Target="tags/tag1.xml"/><Relationship Id="rId190" Type="http://schemas.openxmlformats.org/officeDocument/2006/relationships/slide" Target="slides/slide188.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commentAuthors" Target="commentAuthors.xml"/><Relationship Id="rId200" Type="http://schemas.openxmlformats.org/officeDocument/2006/relationships/tableStyles" Target="tableStyles.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presProps" Target="presProps.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viewProps" Target="viewProps.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
        <p:nvSpPr>
          <p:cNvPr id="3789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
        <p:nvSpPr>
          <p:cNvPr id="3789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
        <p:nvSpPr>
          <p:cNvPr id="3789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fld id="{9A0DB2DC-4C9A-4742-B13C-FB6460FD3503}" type="slidenum">
              <a:rPr lang="en-US" altLang="zh-CN" sz="1200" dirty="0">
                <a:latin typeface="Times New Roman" panose="02020603050405020304" pitchFamily="18" charset="0"/>
              </a:rPr>
              <a:t>‹#›</a:t>
            </a:fld>
            <a:endParaRPr lang="en-US" altLang="zh-CN" sz="1200" dirty="0">
              <a:latin typeface="Times New Roman" panose="02020603050405020304" pitchFamily="18"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
        <p:nvSpPr>
          <p:cNvPr id="368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
        <p:nvSpPr>
          <p:cNvPr id="450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rPr>
              <a:t>第五级</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fld id="{9A0DB2DC-4C9A-4742-B13C-FB6460FD3503}" type="slidenum">
              <a:rPr lang="en-US" altLang="zh-CN" sz="1200" dirty="0">
                <a:latin typeface="Times New Roman" panose="02020603050405020304" pitchFamily="18" charset="0"/>
              </a:rPr>
              <a:t>‹#›</a:t>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Times New Roman" panose="02020603050405020304" pitchFamily="18" charset="0"/>
              </a:rPr>
              <a:t>1</a:t>
            </a:fld>
            <a:endParaRPr lang="en-US" altLang="zh-CN" sz="1200" dirty="0">
              <a:latin typeface="Times New Roman" panose="02020603050405020304" pitchFamily="18" charset="0"/>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r>
              <a:rPr lang="zh-CN" altLang="en-US" dirty="0"/>
              <a:t>一个是物体几何空间变换，一个是投影观察变换。平移、旋转、缩放是三种基本的几何变换，通过齐次坐标的引入，使得可以通过复合变换的方式来构造复杂的运动变换。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Times New Roman" panose="02020603050405020304" pitchFamily="18" charset="0"/>
              </a:rPr>
              <a:t>10</a:t>
            </a:fld>
            <a:endParaRPr lang="en-US" altLang="zh-CN" sz="1200" dirty="0">
              <a:latin typeface="Times New Roman" panose="02020603050405020304" pitchFamily="18" charset="0"/>
            </a:endParaRPr>
          </a:p>
        </p:txBody>
      </p:sp>
      <p:sp>
        <p:nvSpPr>
          <p:cNvPr id="50179" name="Rectangle 2"/>
          <p:cNvSpPr>
            <a:spLocks noGrp="1" noRot="1" noChangeAspect="1" noTextEdit="1"/>
          </p:cNvSpPr>
          <p:nvPr>
            <p:ph type="sldImg"/>
          </p:nvPr>
        </p:nvSpPr>
        <p:spPr/>
      </p:sp>
      <p:sp>
        <p:nvSpPr>
          <p:cNvPr id="50180" name="Rectangle 3"/>
          <p:cNvSpPr>
            <a:spLocks noGrp="1"/>
          </p:cNvSpPr>
          <p:nvPr>
            <p:ph type="body" idx="1"/>
          </p:nvPr>
        </p:nvSpPr>
        <p:spPr/>
        <p:txBody>
          <a:bodyPr wrap="square" lIns="91440" tIns="45720" rIns="91440" bIns="45720" anchor="t" anchorCtr="0"/>
          <a:lstStyle/>
          <a:p>
            <a:pPr lvl="0" eaLnBrk="1" hangingPunct="1"/>
            <a:r>
              <a:rPr lang="zh-CN" altLang="en-US" dirty="0"/>
              <a:t>先提出问题，看大家对计算机图形学的认识。必要时可以和学生交流，讨论与</a:t>
            </a:r>
            <a:r>
              <a:rPr lang="en-US" altLang="zh-CN" dirty="0"/>
              <a:t>3Dmax</a:t>
            </a:r>
            <a:r>
              <a:rPr lang="zh-CN" altLang="en-US" dirty="0"/>
              <a:t>等的关系。</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169</a:t>
            </a:fld>
            <a:endParaRPr lang="zh-CN" altLang="en-US" sz="1200" dirty="0"/>
          </a:p>
        </p:txBody>
      </p:sp>
      <p:sp>
        <p:nvSpPr>
          <p:cNvPr id="503810" name="幻灯片图像占位符 503809"/>
          <p:cNvSpPr>
            <a:spLocks noGrp="1" noRot="1" noChangeAspect="1" noTextEdit="1"/>
          </p:cNvSpPr>
          <p:nvPr>
            <p:ph type="sldImg"/>
          </p:nvPr>
        </p:nvSpPr>
        <p:spPr/>
      </p:sp>
      <p:sp>
        <p:nvSpPr>
          <p:cNvPr id="503811" name="文本占位符 503810"/>
          <p:cNvSpPr>
            <a:spLocks noGrp="1"/>
          </p:cNvSpPr>
          <p:nvPr>
            <p:ph type="body" idx="1"/>
          </p:nvPr>
        </p:nvSpPr>
        <p:spPr/>
        <p:txBody>
          <a:bodyPr/>
          <a:lstStyle/>
          <a:p>
            <a:pPr lvl="0"/>
            <a:r>
              <a:rPr lang="zh-CN" altLang="en-US" dirty="0"/>
              <a:t>在</a:t>
            </a:r>
            <a:r>
              <a:rPr lang="en-US" altLang="zh-CN"/>
              <a:t>OpenGL</a:t>
            </a:r>
            <a:r>
              <a:rPr lang="zh-CN" altLang="en-US" dirty="0"/>
              <a:t>中也存在视矩概念，主要是裁减作用和观察设置。前平面和后面对应的近平面和远平面。</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170</a:t>
            </a:fld>
            <a:endParaRPr lang="zh-CN" altLang="en-US" sz="1200" dirty="0"/>
          </a:p>
        </p:txBody>
      </p:sp>
      <p:sp>
        <p:nvSpPr>
          <p:cNvPr id="506882" name="幻灯片图像占位符 506881"/>
          <p:cNvSpPr>
            <a:spLocks noGrp="1" noRot="1" noChangeAspect="1" noTextEdit="1"/>
          </p:cNvSpPr>
          <p:nvPr>
            <p:ph type="sldImg"/>
          </p:nvPr>
        </p:nvSpPr>
        <p:spPr/>
      </p:sp>
      <p:sp>
        <p:nvSpPr>
          <p:cNvPr id="506883" name="文本占位符 506882"/>
          <p:cNvSpPr>
            <a:spLocks noGrp="1"/>
          </p:cNvSpPr>
          <p:nvPr>
            <p:ph type="body" idx="1"/>
          </p:nvPr>
        </p:nvSpPr>
        <p:spPr/>
        <p:txBody>
          <a:bodyPr/>
          <a:lstStyle/>
          <a:p>
            <a:pPr lvl="0"/>
            <a:r>
              <a:rPr lang="zh-CN" altLang="en-US" dirty="0"/>
              <a:t>与二维裁减不同的是，三维裁减是体裁减，是六个面的裁减，裁减方程是三维函数。</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171</a:t>
            </a:fld>
            <a:endParaRPr lang="zh-CN" altLang="en-US" sz="1200" dirty="0"/>
          </a:p>
        </p:txBody>
      </p:sp>
      <p:sp>
        <p:nvSpPr>
          <p:cNvPr id="441346" name="幻灯片图像占位符 441345"/>
          <p:cNvSpPr>
            <a:spLocks noGrp="1" noRot="1" noChangeAspect="1" noTextEdit="1"/>
          </p:cNvSpPr>
          <p:nvPr>
            <p:ph type="sldImg"/>
          </p:nvPr>
        </p:nvSpPr>
        <p:spPr/>
      </p:sp>
      <p:sp>
        <p:nvSpPr>
          <p:cNvPr id="441347" name="文本占位符 441346"/>
          <p:cNvSpPr>
            <a:spLocks noGrp="1"/>
          </p:cNvSpPr>
          <p:nvPr>
            <p:ph type="body" idx="1"/>
          </p:nvPr>
        </p:nvSpPr>
        <p:spPr/>
        <p:txBody>
          <a:bodyPr/>
          <a:lstStyle/>
          <a:p>
            <a:pPr lvl="0">
              <a:buChar char="•"/>
            </a:pPr>
            <a:endParaRPr lang="zh-CN" alt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172</a:t>
            </a:fld>
            <a:endParaRPr lang="zh-CN" altLang="en-US" sz="1200" dirty="0"/>
          </a:p>
        </p:txBody>
      </p:sp>
      <p:sp>
        <p:nvSpPr>
          <p:cNvPr id="505858" name="幻灯片图像占位符 505857"/>
          <p:cNvSpPr>
            <a:spLocks noGrp="1" noRot="1" noChangeAspect="1" noTextEdit="1"/>
          </p:cNvSpPr>
          <p:nvPr>
            <p:ph type="sldImg"/>
          </p:nvPr>
        </p:nvSpPr>
        <p:spPr/>
      </p:sp>
      <p:sp>
        <p:nvSpPr>
          <p:cNvPr id="505859" name="文本占位符 505858"/>
          <p:cNvSpPr>
            <a:spLocks noGrp="1"/>
          </p:cNvSpPr>
          <p:nvPr>
            <p:ph type="body" idx="1"/>
          </p:nvPr>
        </p:nvSpPr>
        <p:spPr/>
        <p:txBody>
          <a:bodyPr/>
          <a:lstStyle/>
          <a:p>
            <a:pPr lvl="0"/>
            <a:r>
              <a:rPr lang="zh-CN" altLang="en-US" dirty="0"/>
              <a:t>平行主要是针对工业机械制作等方面，正投影和斜投影主要区别在于观察角度，斜投影主要提供一个视角用于观察具有一定深度信息模型。</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174</a:t>
            </a:fld>
            <a:endParaRPr lang="zh-CN" altLang="en-US" sz="1200" dirty="0"/>
          </a:p>
        </p:txBody>
      </p:sp>
      <p:sp>
        <p:nvSpPr>
          <p:cNvPr id="491522" name="幻灯片图像占位符 491521"/>
          <p:cNvSpPr>
            <a:spLocks noGrp="1" noRot="1" noChangeAspect="1" noTextEdit="1"/>
          </p:cNvSpPr>
          <p:nvPr>
            <p:ph type="sldImg"/>
          </p:nvPr>
        </p:nvSpPr>
        <p:spPr/>
      </p:sp>
      <p:sp>
        <p:nvSpPr>
          <p:cNvPr id="491523" name="文本占位符 491522"/>
          <p:cNvSpPr>
            <a:spLocks noGrp="1"/>
          </p:cNvSpPr>
          <p:nvPr>
            <p:ph type="body" idx="1"/>
          </p:nvPr>
        </p:nvSpPr>
        <p:spPr/>
        <p:txBody>
          <a:bodyPr/>
          <a:lstStyle/>
          <a:p>
            <a:pPr lvl="0"/>
            <a:r>
              <a:rPr lang="zh-CN" altLang="en-US" sz="1000" b="1" dirty="0">
                <a:ea typeface="金体" pitchFamily="2" charset="-122"/>
              </a:rPr>
              <a:t>何时裁剪</a:t>
            </a:r>
          </a:p>
          <a:p>
            <a:pPr lvl="1"/>
            <a:r>
              <a:rPr lang="zh-CN" altLang="en-US" sz="1000" b="1" dirty="0"/>
              <a:t>投影之前裁剪</a:t>
            </a:r>
            <a:r>
              <a:rPr lang="en-US" altLang="zh-CN" sz="1000" b="1"/>
              <a:t>----</a:t>
            </a:r>
            <a:r>
              <a:rPr lang="zh-CN" altLang="en-US" sz="1000" b="1" dirty="0"/>
              <a:t>三维裁剪</a:t>
            </a:r>
          </a:p>
          <a:p>
            <a:pPr lvl="2"/>
            <a:r>
              <a:rPr lang="zh-CN" altLang="en-US" sz="1000" b="1" dirty="0"/>
              <a:t>优点</a:t>
            </a:r>
          </a:p>
          <a:p>
            <a:pPr lvl="3"/>
            <a:r>
              <a:rPr lang="zh-CN" altLang="en-US" sz="1000" b="1" dirty="0"/>
              <a:t>只对可见的物体进行投影变换</a:t>
            </a:r>
          </a:p>
          <a:p>
            <a:pPr lvl="2"/>
            <a:r>
              <a:rPr lang="zh-CN" altLang="en-US" sz="1000" b="1" dirty="0"/>
              <a:t>缺点</a:t>
            </a:r>
          </a:p>
          <a:p>
            <a:pPr lvl="3"/>
            <a:r>
              <a:rPr lang="zh-CN" altLang="en-US" sz="1000" b="1" dirty="0"/>
              <a:t>三维裁剪相对复杂</a:t>
            </a:r>
          </a:p>
          <a:p>
            <a:pPr lvl="1"/>
            <a:r>
              <a:rPr lang="zh-CN" altLang="en-US" sz="1000" b="1" dirty="0"/>
              <a:t>投影之后裁剪</a:t>
            </a:r>
            <a:r>
              <a:rPr lang="en-US" altLang="zh-CN" sz="1000" b="1"/>
              <a:t>----</a:t>
            </a:r>
            <a:r>
              <a:rPr lang="zh-CN" altLang="en-US" sz="1000" b="1" dirty="0"/>
              <a:t>二维裁剪</a:t>
            </a:r>
          </a:p>
          <a:p>
            <a:pPr lvl="2"/>
            <a:r>
              <a:rPr lang="zh-CN" altLang="en-US" sz="1000" b="1" dirty="0"/>
              <a:t>优点</a:t>
            </a:r>
          </a:p>
          <a:p>
            <a:pPr lvl="3"/>
            <a:r>
              <a:rPr lang="zh-CN" altLang="en-US" sz="1000" b="1" dirty="0"/>
              <a:t>二维裁剪相对容易</a:t>
            </a:r>
          </a:p>
          <a:p>
            <a:pPr lvl="2"/>
            <a:r>
              <a:rPr lang="zh-CN" altLang="en-US" sz="1000" b="1" dirty="0"/>
              <a:t>缺点</a:t>
            </a:r>
          </a:p>
          <a:p>
            <a:pPr lvl="3"/>
            <a:r>
              <a:rPr lang="zh-CN" altLang="en-US" sz="1000" b="1" dirty="0"/>
              <a:t>需要对所有的物体进行投影变换</a:t>
            </a:r>
            <a:endParaRPr lang="zh-CN" altLang="en-US" b="1" dirty="0">
              <a:latin typeface="SimSun" panose="02010600030101010101" pitchFamily="2" charset="-122"/>
            </a:endParaRPr>
          </a:p>
          <a:p>
            <a:pPr lvl="1"/>
            <a:r>
              <a:rPr lang="zh-CN" altLang="en-US" b="1" dirty="0">
                <a:latin typeface="SimSun" panose="02010600030101010101" pitchFamily="2" charset="-122"/>
              </a:rPr>
              <a:t>在投影之前裁剪的理由</a:t>
            </a:r>
          </a:p>
          <a:p>
            <a:pPr lvl="2" algn="just"/>
            <a:r>
              <a:rPr lang="zh-CN" altLang="en-US" sz="1000" b="1" dirty="0"/>
              <a:t>三维物体的表面通常被离散表示成多边形或折线，而对这类</a:t>
            </a:r>
          </a:p>
          <a:p>
            <a:pPr lvl="2" algn="just"/>
            <a:r>
              <a:rPr lang="zh-CN" altLang="en-US" sz="1000" b="1" dirty="0"/>
              <a:t>简单图元，三维裁剪同样比较简单。</a:t>
            </a:r>
          </a:p>
          <a:p>
            <a:pPr lvl="2"/>
            <a:r>
              <a:rPr lang="zh-CN" altLang="en-US" sz="1000" b="1" dirty="0">
                <a:latin typeface="SimSun" panose="02010600030101010101" pitchFamily="2" charset="-122"/>
              </a:rPr>
              <a:t>三维图形在显示过程中需要被消隐，做这个工作要有图形的</a:t>
            </a:r>
          </a:p>
          <a:p>
            <a:pPr lvl="2"/>
            <a:r>
              <a:rPr lang="zh-CN" altLang="en-US" sz="1000" b="1" dirty="0">
                <a:latin typeface="SimSun" panose="02010600030101010101" pitchFamily="2" charset="-122"/>
              </a:rPr>
              <a:t>深度信息，所以必须在投影之前完成</a:t>
            </a:r>
            <a:r>
              <a:rPr lang="zh-CN" altLang="en-US" b="1" dirty="0"/>
              <a:t> 。 </a:t>
            </a:r>
            <a:r>
              <a:rPr lang="zh-CN" altLang="en-US" sz="1000" b="1" dirty="0"/>
              <a:t>消隐很费时，如果在</a:t>
            </a:r>
          </a:p>
          <a:p>
            <a:pPr lvl="2"/>
            <a:r>
              <a:rPr lang="zh-CN" altLang="en-US" sz="1000" b="1" dirty="0"/>
              <a:t>此之前裁剪（或部分裁剪）掉不可见的图形，可使需要消隐的</a:t>
            </a:r>
          </a:p>
          <a:p>
            <a:pPr lvl="2"/>
            <a:r>
              <a:rPr lang="zh-CN" altLang="en-US" sz="1000" b="1" dirty="0"/>
              <a:t>图形减至最小。</a:t>
            </a:r>
          </a:p>
          <a:p>
            <a:pPr lvl="0"/>
            <a:endParaRPr lang="zh-CN" altLang="en-US" sz="1000"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175</a:t>
            </a:fld>
            <a:endParaRPr lang="zh-CN" altLang="en-US" sz="1200" dirty="0"/>
          </a:p>
        </p:txBody>
      </p:sp>
      <p:sp>
        <p:nvSpPr>
          <p:cNvPr id="508930" name="幻灯片图像占位符 508929"/>
          <p:cNvSpPr>
            <a:spLocks noGrp="1" noRot="1" noChangeAspect="1" noTextEdit="1"/>
          </p:cNvSpPr>
          <p:nvPr>
            <p:ph type="sldImg"/>
          </p:nvPr>
        </p:nvSpPr>
        <p:spPr/>
      </p:sp>
      <p:sp>
        <p:nvSpPr>
          <p:cNvPr id="508931" name="文本占位符 508930"/>
          <p:cNvSpPr>
            <a:spLocks noGrp="1"/>
          </p:cNvSpPr>
          <p:nvPr>
            <p:ph type="body" idx="1"/>
          </p:nvPr>
        </p:nvSpPr>
        <p:spPr/>
        <p:txBody>
          <a:bodyPr/>
          <a:lstStyle/>
          <a:p>
            <a:pPr lvl="0"/>
            <a:r>
              <a:rPr lang="zh-CN" altLang="en-US" dirty="0"/>
              <a:t>空间裁减是六个面，面的方程分别表示公司</a:t>
            </a:r>
            <a:r>
              <a:rPr lang="en-US" altLang="zh-CN"/>
              <a:t>AX+BY+CZ+D=0</a:t>
            </a:r>
            <a:r>
              <a:rPr lang="zh-CN" altLang="en-US" dirty="0"/>
              <a:t>，最简单的情况就是与轴平行的情况，这样平面方程就可以简化为</a:t>
            </a:r>
            <a:r>
              <a:rPr lang="en-US" altLang="zh-CN"/>
              <a:t>x</a:t>
            </a:r>
            <a:r>
              <a:rPr lang="zh-CN" altLang="en-US" dirty="0"/>
              <a:t>＝</a:t>
            </a:r>
            <a:r>
              <a:rPr lang="en-US" altLang="zh-CN"/>
              <a:t>x1</a:t>
            </a:r>
            <a:r>
              <a:rPr lang="zh-CN" altLang="en-US" dirty="0"/>
              <a:t>；和</a:t>
            </a:r>
            <a:r>
              <a:rPr lang="en-US" altLang="zh-CN"/>
              <a:t>x</a:t>
            </a:r>
            <a:r>
              <a:rPr lang="zh-CN" altLang="en-US" dirty="0"/>
              <a:t>＝</a:t>
            </a:r>
            <a:r>
              <a:rPr lang="en-US" altLang="zh-CN"/>
              <a:t>x2</a:t>
            </a:r>
            <a:r>
              <a:rPr lang="zh-CN" altLang="en-US" dirty="0"/>
              <a:t>；</a:t>
            </a:r>
            <a:r>
              <a:rPr lang="en-US" altLang="zh-CN"/>
              <a:t>y</a:t>
            </a:r>
            <a:r>
              <a:rPr lang="zh-CN" altLang="en-US" dirty="0"/>
              <a:t>＝</a:t>
            </a:r>
            <a:r>
              <a:rPr lang="en-US" altLang="zh-CN"/>
              <a:t>y1</a:t>
            </a:r>
            <a:r>
              <a:rPr lang="zh-CN" altLang="en-US" dirty="0"/>
              <a:t>等。</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176</a:t>
            </a:fld>
            <a:endParaRPr lang="zh-CN" altLang="en-US" sz="1200" dirty="0"/>
          </a:p>
        </p:txBody>
      </p:sp>
      <p:sp>
        <p:nvSpPr>
          <p:cNvPr id="509954" name="幻灯片图像占位符 509953"/>
          <p:cNvSpPr>
            <a:spLocks noGrp="1" noRot="1" noChangeAspect="1" noTextEdit="1"/>
          </p:cNvSpPr>
          <p:nvPr>
            <p:ph type="sldImg"/>
          </p:nvPr>
        </p:nvSpPr>
        <p:spPr/>
      </p:sp>
      <p:sp>
        <p:nvSpPr>
          <p:cNvPr id="509955" name="文本占位符 509954"/>
          <p:cNvSpPr>
            <a:spLocks noGrp="1"/>
          </p:cNvSpPr>
          <p:nvPr>
            <p:ph type="body" idx="1"/>
          </p:nvPr>
        </p:nvSpPr>
        <p:spPr/>
        <p:txBody>
          <a:bodyPr/>
          <a:lstStyle/>
          <a:p>
            <a:pPr lvl="0"/>
            <a:r>
              <a:rPr lang="zh-CN" altLang="en-US" dirty="0"/>
              <a:t>平面内外的判断可以根据平面函数代入点，大于</a:t>
            </a:r>
            <a:r>
              <a:rPr lang="en-US" altLang="zh-CN"/>
              <a:t>0</a:t>
            </a:r>
            <a:r>
              <a:rPr lang="zh-CN" altLang="en-US" dirty="0"/>
              <a:t>和小于</a:t>
            </a:r>
            <a:r>
              <a:rPr lang="en-US" altLang="zh-CN"/>
              <a:t>0</a:t>
            </a:r>
            <a:r>
              <a:rPr lang="zh-CN" altLang="en-US" dirty="0"/>
              <a:t>来表示。这样运算就相对比较简单。</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177</a:t>
            </a:fld>
            <a:endParaRPr lang="zh-CN" altLang="en-US" sz="1200" dirty="0"/>
          </a:p>
        </p:txBody>
      </p:sp>
      <p:sp>
        <p:nvSpPr>
          <p:cNvPr id="510978" name="幻灯片图像占位符 510977"/>
          <p:cNvSpPr>
            <a:spLocks noGrp="1" noRot="1" noChangeAspect="1" noTextEdit="1"/>
          </p:cNvSpPr>
          <p:nvPr>
            <p:ph type="sldImg"/>
          </p:nvPr>
        </p:nvSpPr>
        <p:spPr/>
      </p:sp>
      <p:sp>
        <p:nvSpPr>
          <p:cNvPr id="510979" name="文本占位符 510978"/>
          <p:cNvSpPr>
            <a:spLocks noGrp="1"/>
          </p:cNvSpPr>
          <p:nvPr>
            <p:ph type="body" idx="1"/>
          </p:nvPr>
        </p:nvSpPr>
        <p:spPr/>
        <p:txBody>
          <a:bodyPr/>
          <a:lstStyle/>
          <a:p>
            <a:pPr lvl="0"/>
            <a:r>
              <a:rPr lang="zh-CN" altLang="en-US" dirty="0"/>
              <a:t>基本裁减原则可以让学生先回忆一下</a:t>
            </a:r>
            <a:r>
              <a:rPr lang="en-US" altLang="zh-CN"/>
              <a:t>CS</a:t>
            </a:r>
            <a:r>
              <a:rPr lang="zh-CN" altLang="en-US" dirty="0"/>
              <a:t>算法。重点还是平面外和平面内的判断，然后是交点的计算。</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178</a:t>
            </a:fld>
            <a:endParaRPr lang="zh-CN" altLang="en-US" sz="1200" dirty="0"/>
          </a:p>
        </p:txBody>
      </p:sp>
      <p:sp>
        <p:nvSpPr>
          <p:cNvPr id="512002" name="幻灯片图像占位符 512001"/>
          <p:cNvSpPr>
            <a:spLocks noGrp="1" noRot="1" noChangeAspect="1" noTextEdit="1"/>
          </p:cNvSpPr>
          <p:nvPr>
            <p:ph type="sldImg"/>
          </p:nvPr>
        </p:nvSpPr>
        <p:spPr/>
      </p:sp>
      <p:sp>
        <p:nvSpPr>
          <p:cNvPr id="512003" name="文本占位符 512002"/>
          <p:cNvSpPr>
            <a:spLocks noGrp="1"/>
          </p:cNvSpPr>
          <p:nvPr>
            <p:ph type="body" idx="1"/>
          </p:nvPr>
        </p:nvSpPr>
        <p:spPr/>
        <p:txBody>
          <a:bodyPr/>
          <a:lstStyle/>
          <a:p>
            <a:pPr lvl="0"/>
            <a:r>
              <a:rPr lang="zh-CN" altLang="en-US" dirty="0"/>
              <a:t>相对于二维</a:t>
            </a:r>
            <a:r>
              <a:rPr lang="en-US" altLang="zh-CN"/>
              <a:t>CS</a:t>
            </a:r>
            <a:r>
              <a:rPr lang="zh-CN" altLang="en-US" dirty="0"/>
              <a:t>算法，区域的编码变成了</a:t>
            </a:r>
            <a:r>
              <a:rPr lang="en-US" altLang="zh-CN"/>
              <a:t>6</a:t>
            </a:r>
            <a:r>
              <a:rPr lang="zh-CN" altLang="en-US" dirty="0"/>
              <a:t>位。</a:t>
            </a: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179</a:t>
            </a:fld>
            <a:endParaRPr lang="zh-CN" altLang="en-US" sz="1200" dirty="0"/>
          </a:p>
        </p:txBody>
      </p:sp>
      <p:sp>
        <p:nvSpPr>
          <p:cNvPr id="513026" name="幻灯片图像占位符 513025"/>
          <p:cNvSpPr>
            <a:spLocks noGrp="1" noRot="1" noChangeAspect="1" noTextEdit="1"/>
          </p:cNvSpPr>
          <p:nvPr>
            <p:ph type="sldImg"/>
          </p:nvPr>
        </p:nvSpPr>
        <p:spPr/>
      </p:sp>
      <p:sp>
        <p:nvSpPr>
          <p:cNvPr id="513027" name="文本占位符 513026"/>
          <p:cNvSpPr>
            <a:spLocks noGrp="1"/>
          </p:cNvSpPr>
          <p:nvPr>
            <p:ph type="body" idx="1"/>
          </p:nvPr>
        </p:nvSpPr>
        <p:spPr/>
        <p:txBody>
          <a:bodyPr/>
          <a:lstStyle/>
          <a:p>
            <a:pPr lvl="0"/>
            <a:r>
              <a:rPr lang="zh-CN" altLang="en-US" dirty="0"/>
              <a:t>图中就是区域编码情况</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Times New Roman" panose="02020603050405020304" pitchFamily="18" charset="0"/>
              </a:rPr>
              <a:t>11</a:t>
            </a:fld>
            <a:endParaRPr lang="en-US" altLang="zh-CN" sz="1200" dirty="0">
              <a:latin typeface="Times New Roman" panose="02020603050405020304" pitchFamily="18" charset="0"/>
            </a:endParaRPr>
          </a:p>
        </p:txBody>
      </p:sp>
      <p:sp>
        <p:nvSpPr>
          <p:cNvPr id="50179" name="Rectangle 2"/>
          <p:cNvSpPr>
            <a:spLocks noGrp="1" noRot="1" noChangeAspect="1" noTextEdit="1"/>
          </p:cNvSpPr>
          <p:nvPr>
            <p:ph type="sldImg"/>
          </p:nvPr>
        </p:nvSpPr>
        <p:spPr/>
      </p:sp>
      <p:sp>
        <p:nvSpPr>
          <p:cNvPr id="50180" name="Rectangle 3"/>
          <p:cNvSpPr>
            <a:spLocks noGrp="1"/>
          </p:cNvSpPr>
          <p:nvPr>
            <p:ph type="body" idx="1"/>
          </p:nvPr>
        </p:nvSpPr>
        <p:spPr/>
        <p:txBody>
          <a:bodyPr wrap="square" lIns="91440" tIns="45720" rIns="91440" bIns="45720" anchor="t" anchorCtr="0"/>
          <a:lstStyle/>
          <a:p>
            <a:pPr lvl="0" eaLnBrk="1" hangingPunct="1"/>
            <a:r>
              <a:rPr lang="zh-CN" altLang="en-US" dirty="0"/>
              <a:t>先提出问题，看大家对计算机图形学的认识。必要时可以和学生交流，讨论与</a:t>
            </a:r>
            <a:r>
              <a:rPr lang="en-US" altLang="zh-CN" dirty="0"/>
              <a:t>3Dmax</a:t>
            </a:r>
            <a:r>
              <a:rPr lang="zh-CN" altLang="en-US" dirty="0"/>
              <a:t>等的关系。</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180</a:t>
            </a:fld>
            <a:endParaRPr lang="zh-CN" altLang="en-US" sz="1200" dirty="0"/>
          </a:p>
        </p:txBody>
      </p:sp>
      <p:sp>
        <p:nvSpPr>
          <p:cNvPr id="514050" name="幻灯片图像占位符 514049"/>
          <p:cNvSpPr>
            <a:spLocks noGrp="1" noRot="1" noChangeAspect="1" noTextEdit="1"/>
          </p:cNvSpPr>
          <p:nvPr>
            <p:ph type="sldImg"/>
          </p:nvPr>
        </p:nvSpPr>
        <p:spPr/>
      </p:sp>
      <p:sp>
        <p:nvSpPr>
          <p:cNvPr id="514051" name="文本占位符 514050"/>
          <p:cNvSpPr>
            <a:spLocks noGrp="1"/>
          </p:cNvSpPr>
          <p:nvPr>
            <p:ph type="body" idx="1"/>
          </p:nvPr>
        </p:nvSpPr>
        <p:spPr/>
        <p:txBody>
          <a:bodyPr/>
          <a:lstStyle/>
          <a:p>
            <a:pPr lvl="0"/>
            <a:r>
              <a:rPr lang="zh-CN" altLang="en-US" dirty="0"/>
              <a:t>算法基本过程和判断都如二维</a:t>
            </a:r>
            <a:r>
              <a:rPr lang="en-US" altLang="zh-CN" dirty="0" err="1"/>
              <a:t>cs</a:t>
            </a:r>
            <a:endParaRPr lang="en-US"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181</a:t>
            </a:fld>
            <a:endParaRPr lang="zh-CN" altLang="en-US" sz="1200" dirty="0"/>
          </a:p>
        </p:txBody>
      </p:sp>
      <p:sp>
        <p:nvSpPr>
          <p:cNvPr id="515074" name="幻灯片图像占位符 515073"/>
          <p:cNvSpPr>
            <a:spLocks noGrp="1" noRot="1" noChangeAspect="1" noTextEdit="1"/>
          </p:cNvSpPr>
          <p:nvPr>
            <p:ph type="sldImg"/>
          </p:nvPr>
        </p:nvSpPr>
        <p:spPr/>
      </p:sp>
      <p:sp>
        <p:nvSpPr>
          <p:cNvPr id="515075" name="文本占位符 515074"/>
          <p:cNvSpPr>
            <a:spLocks noGrp="1"/>
          </p:cNvSpPr>
          <p:nvPr>
            <p:ph type="body" idx="1"/>
          </p:nvPr>
        </p:nvSpPr>
        <p:spPr/>
        <p:txBody>
          <a:bodyPr/>
          <a:lstStyle/>
          <a:p>
            <a:pPr lvl="0"/>
            <a:r>
              <a:rPr lang="zh-CN" altLang="en-US" dirty="0"/>
              <a:t>总结，给出一个实例让学生一起来回忆该过程。</a:t>
            </a: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183</a:t>
            </a:fld>
            <a:endParaRPr lang="zh-CN" altLang="en-US" sz="1200" dirty="0"/>
          </a:p>
        </p:txBody>
      </p:sp>
      <p:sp>
        <p:nvSpPr>
          <p:cNvPr id="516098" name="幻灯片图像占位符 516097"/>
          <p:cNvSpPr>
            <a:spLocks noGrp="1" noRot="1" noChangeAspect="1" noTextEdit="1"/>
          </p:cNvSpPr>
          <p:nvPr>
            <p:ph type="sldImg"/>
          </p:nvPr>
        </p:nvSpPr>
        <p:spPr/>
      </p:sp>
      <p:sp>
        <p:nvSpPr>
          <p:cNvPr id="516099" name="文本占位符 516098"/>
          <p:cNvSpPr>
            <a:spLocks noGrp="1"/>
          </p:cNvSpPr>
          <p:nvPr>
            <p:ph type="body" idx="1"/>
          </p:nvPr>
        </p:nvSpPr>
        <p:spPr/>
        <p:txBody>
          <a:bodyPr/>
          <a:lstStyle/>
          <a:p>
            <a:pPr lvl="0"/>
            <a:r>
              <a:rPr lang="zh-CN" altLang="en-US" dirty="0"/>
              <a:t>先还是让学生一起回忆二维</a:t>
            </a:r>
            <a:r>
              <a:rPr lang="en-US" altLang="zh-CN"/>
              <a:t>LB</a:t>
            </a:r>
            <a:r>
              <a:rPr lang="zh-CN" altLang="en-US" dirty="0"/>
              <a:t>算法的过程和思想。然后在此基础上扩展到三维情况。</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184</a:t>
            </a:fld>
            <a:endParaRPr lang="zh-CN" altLang="en-US" sz="1200" dirty="0"/>
          </a:p>
        </p:txBody>
      </p:sp>
      <p:sp>
        <p:nvSpPr>
          <p:cNvPr id="459778" name="幻灯片图像占位符 459777"/>
          <p:cNvSpPr>
            <a:spLocks noGrp="1" noRot="1" noChangeAspect="1" noTextEdit="1"/>
          </p:cNvSpPr>
          <p:nvPr>
            <p:ph type="sldImg"/>
          </p:nvPr>
        </p:nvSpPr>
        <p:spPr/>
      </p:sp>
      <p:sp>
        <p:nvSpPr>
          <p:cNvPr id="459779" name="文本占位符 459778"/>
          <p:cNvSpPr>
            <a:spLocks noGrp="1"/>
          </p:cNvSpPr>
          <p:nvPr>
            <p:ph type="body" idx="1"/>
          </p:nvPr>
        </p:nvSpPr>
        <p:spPr/>
        <p:txBody>
          <a:bodyPr/>
          <a:lstStyle/>
          <a:p>
            <a:pPr lvl="1"/>
            <a:r>
              <a:rPr lang="zh-CN" altLang="en-GB" dirty="0"/>
              <a:t>算法描述，英文的对应</a:t>
            </a:r>
            <a:endParaRPr lang="zh-CN" altLang="en-US" dirty="0"/>
          </a:p>
          <a:p>
            <a:pPr lvl="1">
              <a:buChar char="•"/>
            </a:pPr>
            <a:r>
              <a:rPr lang="zh-CN" altLang="zh-CN" dirty="0"/>
              <a:t>Computing P</a:t>
            </a:r>
            <a:r>
              <a:rPr lang="zh-CN" altLang="zh-CN" baseline="-25000" dirty="0"/>
              <a:t>k</a:t>
            </a:r>
            <a:r>
              <a:rPr lang="zh-CN" altLang="zh-CN" dirty="0"/>
              <a:t>, Q</a:t>
            </a:r>
            <a:r>
              <a:rPr lang="zh-CN" altLang="zh-CN" baseline="-25000" dirty="0"/>
              <a:t>k</a:t>
            </a:r>
            <a:r>
              <a:rPr lang="zh-CN" altLang="zh-CN" dirty="0"/>
              <a:t>, k=1~</a:t>
            </a:r>
            <a:r>
              <a:rPr lang="zh-CN" altLang="en-US" dirty="0"/>
              <a:t>6</a:t>
            </a:r>
            <a:endParaRPr lang="zh-CN" altLang="zh-CN" dirty="0"/>
          </a:p>
          <a:p>
            <a:pPr lvl="1">
              <a:buChar char="•"/>
            </a:pPr>
            <a:r>
              <a:rPr lang="zh-CN" altLang="zh-CN" dirty="0"/>
              <a:t>Judge if there any P</a:t>
            </a:r>
            <a:r>
              <a:rPr lang="zh-CN" altLang="zh-CN" baseline="-25000" dirty="0"/>
              <a:t>k</a:t>
            </a:r>
            <a:r>
              <a:rPr lang="zh-CN" altLang="zh-CN" dirty="0"/>
              <a:t>= 0, then the line is parallel to one of the clipping boundaries. If, for that value of k, we also find Q</a:t>
            </a:r>
            <a:r>
              <a:rPr lang="zh-CN" altLang="zh-CN" baseline="-25000" dirty="0"/>
              <a:t>k</a:t>
            </a:r>
            <a:r>
              <a:rPr lang="zh-CN" altLang="zh-CN" dirty="0"/>
              <a:t> &lt; 0, then the line is completely outside the boudary, otherwise the line is inside the boudary</a:t>
            </a:r>
          </a:p>
          <a:p>
            <a:pPr lvl="1">
              <a:buChar char="•"/>
            </a:pPr>
            <a:r>
              <a:rPr lang="zh-CN" altLang="zh-CN" dirty="0"/>
              <a:t>for case P</a:t>
            </a:r>
            <a:r>
              <a:rPr lang="zh-CN" altLang="zh-CN" baseline="-25000" dirty="0"/>
              <a:t>k</a:t>
            </a:r>
            <a:r>
              <a:rPr lang="zh-CN" altLang="zh-CN" dirty="0"/>
              <a:t>&lt;&gt;0, calculate the value of u that corresponds to the intersection point as Q</a:t>
            </a:r>
            <a:r>
              <a:rPr lang="zh-CN" altLang="zh-CN" baseline="-25000" dirty="0"/>
              <a:t>k</a:t>
            </a:r>
            <a:r>
              <a:rPr lang="zh-CN" altLang="zh-CN" dirty="0"/>
              <a:t>/P</a:t>
            </a:r>
            <a:r>
              <a:rPr lang="zh-CN" altLang="zh-CN" baseline="-25000" dirty="0"/>
              <a:t>k</a:t>
            </a:r>
            <a:endParaRPr lang="zh-CN" altLang="en-US" baseline="-25000" dirty="0"/>
          </a:p>
          <a:p>
            <a:pPr lvl="1">
              <a:buChar char="•"/>
            </a:pPr>
            <a:r>
              <a:rPr lang="zh-CN" altLang="zh-CN" dirty="0"/>
              <a:t>For each line, calculate two parameters u1&amp;u2 that define the section inside the clipping window. </a:t>
            </a:r>
          </a:p>
          <a:p>
            <a:pPr lvl="1"/>
            <a:r>
              <a:rPr lang="zh-CN" altLang="zh-CN" dirty="0"/>
              <a:t>	u1=Max{0, Q</a:t>
            </a:r>
            <a:r>
              <a:rPr lang="zh-CN" altLang="zh-CN" baseline="-25000" dirty="0"/>
              <a:t>k</a:t>
            </a:r>
            <a:r>
              <a:rPr lang="zh-CN" altLang="zh-CN" dirty="0"/>
              <a:t>/P</a:t>
            </a:r>
            <a:r>
              <a:rPr lang="zh-CN" altLang="zh-CN" baseline="-25000" dirty="0"/>
              <a:t>k</a:t>
            </a:r>
            <a:r>
              <a:rPr lang="zh-CN" altLang="zh-CN" dirty="0"/>
              <a:t>},  P</a:t>
            </a:r>
            <a:r>
              <a:rPr lang="zh-CN" altLang="zh-CN" baseline="-25000" dirty="0"/>
              <a:t>k </a:t>
            </a:r>
            <a:r>
              <a:rPr lang="zh-CN" altLang="zh-CN" dirty="0"/>
              <a:t>&lt; 0</a:t>
            </a:r>
          </a:p>
          <a:p>
            <a:pPr lvl="1"/>
            <a:r>
              <a:rPr lang="zh-CN" altLang="zh-CN" dirty="0"/>
              <a:t>	u2=Min{1, Q</a:t>
            </a:r>
            <a:r>
              <a:rPr lang="zh-CN" altLang="zh-CN" baseline="-25000" dirty="0"/>
              <a:t>k</a:t>
            </a:r>
            <a:r>
              <a:rPr lang="zh-CN" altLang="zh-CN" dirty="0"/>
              <a:t>/P</a:t>
            </a:r>
            <a:r>
              <a:rPr lang="zh-CN" altLang="zh-CN" baseline="-25000" dirty="0"/>
              <a:t>k</a:t>
            </a:r>
            <a:r>
              <a:rPr lang="zh-CN" altLang="zh-CN" dirty="0"/>
              <a:t>},  P</a:t>
            </a:r>
            <a:r>
              <a:rPr lang="zh-CN" altLang="zh-CN" baseline="-25000" dirty="0"/>
              <a:t>k </a:t>
            </a:r>
            <a:r>
              <a:rPr lang="zh-CN" altLang="zh-CN" dirty="0"/>
              <a:t>&gt; 0</a:t>
            </a:r>
          </a:p>
          <a:p>
            <a:pPr lvl="1">
              <a:buChar char="•"/>
            </a:pPr>
            <a:r>
              <a:rPr lang="zh-CN" altLang="zh-CN" dirty="0"/>
              <a:t>if u1 &gt; u2, then line is outside the clip window, otherwise calculate the intersection point</a:t>
            </a:r>
            <a:endParaRPr lang="zh-CN" altLang="en-US"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185</a:t>
            </a:fld>
            <a:endParaRPr lang="zh-CN" altLang="en-US" sz="1200" dirty="0"/>
          </a:p>
        </p:txBody>
      </p:sp>
      <p:sp>
        <p:nvSpPr>
          <p:cNvPr id="517122" name="幻灯片图像占位符 517121"/>
          <p:cNvSpPr>
            <a:spLocks noGrp="1" noRot="1" noChangeAspect="1" noTextEdit="1"/>
          </p:cNvSpPr>
          <p:nvPr>
            <p:ph type="sldImg"/>
          </p:nvPr>
        </p:nvSpPr>
        <p:spPr/>
      </p:sp>
      <p:sp>
        <p:nvSpPr>
          <p:cNvPr id="517123" name="文本占位符 517122"/>
          <p:cNvSpPr>
            <a:spLocks noGrp="1"/>
          </p:cNvSpPr>
          <p:nvPr>
            <p:ph type="body" idx="1"/>
          </p:nvPr>
        </p:nvSpPr>
        <p:spPr/>
        <p:txBody>
          <a:bodyPr/>
          <a:lstStyle/>
          <a:p>
            <a:pPr lvl="0"/>
            <a:r>
              <a:rPr lang="zh-CN" altLang="en-US" dirty="0"/>
              <a:t>最后是</a:t>
            </a:r>
            <a:r>
              <a:rPr lang="en-US" altLang="zh-CN"/>
              <a:t>u1</a:t>
            </a:r>
            <a:r>
              <a:rPr lang="zh-CN" altLang="en-US" dirty="0"/>
              <a:t>、</a:t>
            </a:r>
            <a:r>
              <a:rPr lang="en-US" altLang="zh-CN"/>
              <a:t>u2</a:t>
            </a:r>
            <a:r>
              <a:rPr lang="zh-CN" altLang="en-US" dirty="0"/>
              <a:t>的判断，同</a:t>
            </a:r>
            <a:r>
              <a:rPr lang="en-US" altLang="zh-CN" dirty="0" err="1"/>
              <a:t>cs</a:t>
            </a:r>
            <a:r>
              <a:rPr lang="zh-CN" altLang="en-US" dirty="0"/>
              <a:t>算法一样，还是以一个例子进行算法讲述，让学生一同参与</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Times New Roman" panose="02020603050405020304" pitchFamily="18" charset="0"/>
              </a:rPr>
              <a:t>12</a:t>
            </a:fld>
            <a:endParaRPr lang="en-US" altLang="zh-CN" sz="1200" dirty="0">
              <a:latin typeface="Times New Roman" panose="02020603050405020304" pitchFamily="18" charset="0"/>
            </a:endParaRPr>
          </a:p>
        </p:txBody>
      </p:sp>
      <p:sp>
        <p:nvSpPr>
          <p:cNvPr id="50179" name="Rectangle 2"/>
          <p:cNvSpPr>
            <a:spLocks noGrp="1" noRot="1" noChangeAspect="1" noTextEdit="1"/>
          </p:cNvSpPr>
          <p:nvPr>
            <p:ph type="sldImg"/>
          </p:nvPr>
        </p:nvSpPr>
        <p:spPr/>
      </p:sp>
      <p:sp>
        <p:nvSpPr>
          <p:cNvPr id="50180" name="Rectangle 3"/>
          <p:cNvSpPr>
            <a:spLocks noGrp="1"/>
          </p:cNvSpPr>
          <p:nvPr>
            <p:ph type="body" idx="1"/>
          </p:nvPr>
        </p:nvSpPr>
        <p:spPr/>
        <p:txBody>
          <a:bodyPr wrap="square" lIns="91440" tIns="45720" rIns="91440" bIns="45720" anchor="t" anchorCtr="0"/>
          <a:lstStyle/>
          <a:p>
            <a:pPr lvl="0" eaLnBrk="1" hangingPunct="1"/>
            <a:r>
              <a:rPr lang="zh-CN" altLang="en-US" dirty="0"/>
              <a:t>先提出问题，看大家对计算机图形学的认识。必要时可以和学生交流，讨论与</a:t>
            </a:r>
            <a:r>
              <a:rPr lang="en-US" altLang="zh-CN" dirty="0"/>
              <a:t>3Dmax</a:t>
            </a:r>
            <a:r>
              <a:rPr lang="zh-CN" altLang="en-US" dirty="0"/>
              <a:t>等的关系。</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13</a:t>
            </a:fld>
            <a:endParaRPr lang="zh-CN" altLang="en-US" sz="1200" dirty="0"/>
          </a:p>
        </p:txBody>
      </p:sp>
      <p:sp>
        <p:nvSpPr>
          <p:cNvPr id="21506" name="幻灯片图像占位符 478209"/>
          <p:cNvSpPr>
            <a:spLocks noGrp="1" noRot="1" noChangeAspect="1" noTextEdit="1"/>
          </p:cNvSpPr>
          <p:nvPr>
            <p:ph type="sldImg"/>
          </p:nvPr>
        </p:nvSpPr>
        <p:spPr/>
      </p:sp>
      <p:sp>
        <p:nvSpPr>
          <p:cNvPr id="21507" name="文本占位符 478210"/>
          <p:cNvSpPr>
            <a:spLocks noGrp="1"/>
          </p:cNvSpPr>
          <p:nvPr>
            <p:ph type="body"/>
          </p:nvPr>
        </p:nvSpPr>
        <p:spPr/>
        <p:txBody>
          <a:bodyPr anchor="t" anchorCtr="0"/>
          <a:lstStyle/>
          <a:p>
            <a:pPr lvl="0"/>
            <a:r>
              <a:rPr lang="zh-CN" altLang="en-US" dirty="0"/>
              <a:t>平移和旋转在几何变换中相对于缩放是刚体运动的表述。</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14</a:t>
            </a:fld>
            <a:endParaRPr lang="zh-CN" altLang="en-US" sz="1200" dirty="0"/>
          </a:p>
        </p:txBody>
      </p:sp>
      <p:sp>
        <p:nvSpPr>
          <p:cNvPr id="23554" name="幻灯片图像占位符 347137"/>
          <p:cNvSpPr>
            <a:spLocks noGrp="1" noRot="1" noChangeAspect="1" noTextEdit="1"/>
          </p:cNvSpPr>
          <p:nvPr>
            <p:ph type="sldImg"/>
          </p:nvPr>
        </p:nvSpPr>
        <p:spPr/>
      </p:sp>
      <p:sp>
        <p:nvSpPr>
          <p:cNvPr id="23555" name="文本占位符 347138"/>
          <p:cNvSpPr>
            <a:spLocks noGrp="1"/>
          </p:cNvSpPr>
          <p:nvPr>
            <p:ph type="body"/>
          </p:nvPr>
        </p:nvSpPr>
        <p:spPr/>
        <p:txBody>
          <a:bodyPr anchor="t" anchorCtr="0"/>
          <a:lstStyle/>
          <a:p>
            <a:pPr lvl="0"/>
            <a:r>
              <a:rPr lang="zh-CN" altLang="en-US" dirty="0"/>
              <a:t>平移是刚体运动，移动物体坐标位置，而不产生物体形变，换句话说，就是物体上每个点都按同样的矢量移动。</a:t>
            </a:r>
          </a:p>
          <a:p>
            <a:pPr lvl="0"/>
            <a:r>
              <a:rPr lang="zh-CN" altLang="en-US" dirty="0"/>
              <a:t>因此上图中的方块移动，通过把三个点施加同样的移动矢量，然后在新的坐标位置，再把三者重新连接起来。</a:t>
            </a:r>
          </a:p>
          <a:p>
            <a:pPr lvl="0"/>
            <a:r>
              <a:rPr lang="zh-CN" altLang="en-US" dirty="0"/>
              <a:t>四边形也是同样的操作方式，先是四个角点的施加同样的移动矢量，然后在新的坐标位置把四个点重新连接起来，这样整个四边形就完成平移了。</a:t>
            </a:r>
          </a:p>
          <a:p>
            <a:pPr lvl="0"/>
            <a:r>
              <a:rPr lang="zh-CN" altLang="en-US" dirty="0"/>
              <a:t>对于曲线类物体的移动，也可以采用同样的方法，显示曲线中中心点和控制点，包围盒等关键点的平移，然后在新的坐标位置重新产生该物体对象。</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15</a:t>
            </a:fld>
            <a:endParaRPr lang="zh-CN" altLang="en-US" sz="1200" dirty="0"/>
          </a:p>
        </p:txBody>
      </p:sp>
      <p:sp>
        <p:nvSpPr>
          <p:cNvPr id="25602" name="幻灯片图像占位符 387073"/>
          <p:cNvSpPr>
            <a:spLocks noGrp="1" noRot="1" noChangeAspect="1"/>
          </p:cNvSpPr>
          <p:nvPr>
            <p:ph type="sldImg"/>
          </p:nvPr>
        </p:nvSpPr>
        <p:spPr/>
      </p:sp>
      <p:sp>
        <p:nvSpPr>
          <p:cNvPr id="25603" name="文本占位符 387074"/>
          <p:cNvSpPr>
            <a:spLocks noGrp="1"/>
          </p:cNvSpPr>
          <p:nvPr>
            <p:ph type="body"/>
          </p:nvPr>
        </p:nvSpPr>
        <p:spPr/>
        <p:txBody>
          <a:bodyPr anchor="t" anchorCtr="0"/>
          <a:lstStyle/>
          <a:p>
            <a:pPr lvl="0"/>
            <a:r>
              <a:rPr lang="zh-CN" altLang="en-US" dirty="0"/>
              <a:t>旋转相对平移要复杂一点，主要在于物体的新的坐标，位置和方向都要改变。平移只需要确定平移矢量就可以，而旋转需要确定旋转角度和旋转基准点。物体上每个点的新位置需要根据这两个参数来产生。后面的幻灯将详细讨论这个问题。</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16</a:t>
            </a:fld>
            <a:endParaRPr lang="zh-CN" altLang="en-US" sz="1200" dirty="0"/>
          </a:p>
        </p:txBody>
      </p:sp>
      <p:sp>
        <p:nvSpPr>
          <p:cNvPr id="27650" name="幻灯片图像占位符 479233"/>
          <p:cNvSpPr>
            <a:spLocks noGrp="1" noRot="1" noChangeAspect="1" noTextEdit="1"/>
          </p:cNvSpPr>
          <p:nvPr>
            <p:ph type="sldImg"/>
          </p:nvPr>
        </p:nvSpPr>
        <p:spPr/>
      </p:sp>
      <p:sp>
        <p:nvSpPr>
          <p:cNvPr id="27651" name="文本占位符 479234"/>
          <p:cNvSpPr>
            <a:spLocks noGrp="1"/>
          </p:cNvSpPr>
          <p:nvPr>
            <p:ph type="body"/>
          </p:nvPr>
        </p:nvSpPr>
        <p:spPr/>
        <p:txBody>
          <a:bodyPr anchor="t" anchorCtr="0"/>
          <a:lstStyle/>
          <a:p>
            <a:pPr lvl="0"/>
            <a:r>
              <a:rPr lang="zh-CN" altLang="en-US" dirty="0"/>
              <a:t>最简单的情况就是基准点在原点，这样只需要一个旋转角度就可以。图形相对坐标原点的旋转如图所示，它产生图形位置和方向的变动。新图形</a:t>
            </a:r>
            <a:r>
              <a:rPr lang="en-US" altLang="zh-CN"/>
              <a:t>p‘</a:t>
            </a:r>
            <a:r>
              <a:rPr lang="zh-CN" altLang="en-US" dirty="0"/>
              <a:t>的每个图元点是原图形</a:t>
            </a:r>
            <a:r>
              <a:rPr lang="en-US" altLang="zh-CN"/>
              <a:t>p</a:t>
            </a:r>
            <a:r>
              <a:rPr lang="zh-CN" altLang="en-US" dirty="0"/>
              <a:t>每个图元点保持离坐标原点距离不变并绕原点旋转</a:t>
            </a:r>
            <a:r>
              <a:rPr lang="en-US" altLang="zh-CN"/>
              <a:t>θ</a:t>
            </a:r>
            <a:r>
              <a:rPr lang="zh-CN" altLang="en-US" dirty="0"/>
              <a:t>角产生的，并以逆时针方向旋转为正角度，对应图元点的坐标值满足三角关系。</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17</a:t>
            </a:fld>
            <a:endParaRPr lang="zh-CN" altLang="en-US" sz="1200" dirty="0"/>
          </a:p>
        </p:txBody>
      </p:sp>
      <p:sp>
        <p:nvSpPr>
          <p:cNvPr id="29698" name="幻灯片图像占位符 481281"/>
          <p:cNvSpPr>
            <a:spLocks noGrp="1" noRot="1" noChangeAspect="1" noTextEdit="1"/>
          </p:cNvSpPr>
          <p:nvPr>
            <p:ph type="sldImg"/>
          </p:nvPr>
        </p:nvSpPr>
        <p:spPr/>
      </p:sp>
      <p:sp>
        <p:nvSpPr>
          <p:cNvPr id="29699" name="文本占位符 481282"/>
          <p:cNvSpPr>
            <a:spLocks noGrp="1"/>
          </p:cNvSpPr>
          <p:nvPr>
            <p:ph type="body"/>
          </p:nvPr>
        </p:nvSpPr>
        <p:spPr/>
        <p:txBody>
          <a:bodyPr anchor="t" anchorCtr="0"/>
          <a:lstStyle/>
          <a:p>
            <a:pPr lvl="0"/>
            <a:r>
              <a:rPr lang="zh-CN" altLang="en-US" dirty="0"/>
              <a:t>通过公式推导，可以求解变换公式</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18</a:t>
            </a:fld>
            <a:endParaRPr lang="zh-CN" altLang="en-US" sz="1200" dirty="0"/>
          </a:p>
        </p:txBody>
      </p:sp>
      <p:sp>
        <p:nvSpPr>
          <p:cNvPr id="31746" name="幻灯片图像占位符 480257"/>
          <p:cNvSpPr>
            <a:spLocks noGrp="1" noRot="1" noChangeAspect="1" noTextEdit="1"/>
          </p:cNvSpPr>
          <p:nvPr>
            <p:ph type="sldImg"/>
          </p:nvPr>
        </p:nvSpPr>
        <p:spPr/>
      </p:sp>
      <p:sp>
        <p:nvSpPr>
          <p:cNvPr id="31747" name="文本占位符 480258"/>
          <p:cNvSpPr>
            <a:spLocks noGrp="1"/>
          </p:cNvSpPr>
          <p:nvPr>
            <p:ph type="body"/>
          </p:nvPr>
        </p:nvSpPr>
        <p:spPr/>
        <p:txBody>
          <a:bodyPr anchor="t" anchorCtr="0"/>
          <a:lstStyle/>
          <a:p>
            <a:pPr lvl="0"/>
            <a:r>
              <a:rPr lang="zh-CN" altLang="en-US" dirty="0"/>
              <a:t>把上面的算法扩展到基准点是任意点情况，</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19</a:t>
            </a:fld>
            <a:endParaRPr lang="zh-CN" altLang="en-US" sz="1200" dirty="0"/>
          </a:p>
        </p:txBody>
      </p:sp>
      <p:sp>
        <p:nvSpPr>
          <p:cNvPr id="33794" name="幻灯片图像占位符 482305"/>
          <p:cNvSpPr>
            <a:spLocks noGrp="1" noRot="1" noChangeAspect="1" noTextEdit="1"/>
          </p:cNvSpPr>
          <p:nvPr>
            <p:ph type="sldImg"/>
          </p:nvPr>
        </p:nvSpPr>
        <p:spPr/>
      </p:sp>
      <p:sp>
        <p:nvSpPr>
          <p:cNvPr id="33795" name="文本占位符 482306"/>
          <p:cNvSpPr>
            <a:spLocks noGrp="1"/>
          </p:cNvSpPr>
          <p:nvPr>
            <p:ph type="body"/>
          </p:nvPr>
        </p:nvSpPr>
        <p:spPr/>
        <p:txBody>
          <a:bodyPr anchor="t" anchorCtr="0"/>
          <a:lstStyle/>
          <a:p>
            <a:pPr lvl="0"/>
            <a:r>
              <a:rPr lang="zh-CN" altLang="en-US" dirty="0"/>
              <a:t>一般情况下，缩放也需要考虑基准点。这里先从简单情况开始，以原点为基准点，缩放依据原点来进行。</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Times New Roman" panose="02020603050405020304" pitchFamily="18" charset="0"/>
              </a:rPr>
              <a:t>2</a:t>
            </a:fld>
            <a:endParaRPr lang="en-US" altLang="zh-CN" sz="1200" dirty="0">
              <a:latin typeface="Times New Roman" panose="02020603050405020304" pitchFamily="18" charset="0"/>
            </a:endParaRPr>
          </a:p>
        </p:txBody>
      </p:sp>
      <p:sp>
        <p:nvSpPr>
          <p:cNvPr id="50179" name="Rectangle 2"/>
          <p:cNvSpPr>
            <a:spLocks noGrp="1" noRot="1" noChangeAspect="1" noTextEdit="1"/>
          </p:cNvSpPr>
          <p:nvPr>
            <p:ph type="sldImg"/>
          </p:nvPr>
        </p:nvSpPr>
        <p:spPr/>
      </p:sp>
      <p:sp>
        <p:nvSpPr>
          <p:cNvPr id="50180" name="Rectangle 3"/>
          <p:cNvSpPr>
            <a:spLocks noGrp="1"/>
          </p:cNvSpPr>
          <p:nvPr>
            <p:ph type="body" idx="1"/>
          </p:nvPr>
        </p:nvSpPr>
        <p:spPr/>
        <p:txBody>
          <a:bodyPr wrap="square" lIns="91440" tIns="45720" rIns="91440" bIns="45720" anchor="t" anchorCtr="0"/>
          <a:lstStyle/>
          <a:p>
            <a:pPr lvl="0" eaLnBrk="1" hangingPunct="1"/>
            <a:endParaRPr lang="zh-CN" altLang="en-US" dirty="0"/>
          </a:p>
        </p:txBody>
      </p:sp>
    </p:spTree>
    <p:extLst>
      <p:ext uri="{BB962C8B-B14F-4D97-AF65-F5344CB8AC3E}">
        <p14:creationId xmlns:p14="http://schemas.microsoft.com/office/powerpoint/2010/main" val="645497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20</a:t>
            </a:fld>
            <a:endParaRPr lang="zh-CN" altLang="en-US" sz="1200" dirty="0"/>
          </a:p>
        </p:txBody>
      </p:sp>
      <p:sp>
        <p:nvSpPr>
          <p:cNvPr id="35842" name="幻灯片图像占位符 483329"/>
          <p:cNvSpPr>
            <a:spLocks noGrp="1" noRot="1" noChangeAspect="1" noTextEdit="1"/>
          </p:cNvSpPr>
          <p:nvPr>
            <p:ph type="sldImg"/>
          </p:nvPr>
        </p:nvSpPr>
        <p:spPr/>
      </p:sp>
      <p:sp>
        <p:nvSpPr>
          <p:cNvPr id="35843" name="文本占位符 483330"/>
          <p:cNvSpPr>
            <a:spLocks noGrp="1"/>
          </p:cNvSpPr>
          <p:nvPr>
            <p:ph type="body"/>
          </p:nvPr>
        </p:nvSpPr>
        <p:spPr/>
        <p:txBody>
          <a:bodyPr anchor="t" anchorCtr="0"/>
          <a:lstStyle/>
          <a:p>
            <a:pPr lvl="0"/>
            <a:r>
              <a:rPr lang="zh-CN" altLang="en-US" dirty="0"/>
              <a:t>如图所示，它改变显示图形的比例。新图形</a:t>
            </a:r>
            <a:r>
              <a:rPr lang="en-US" altLang="zh-CN"/>
              <a:t>p‘</a:t>
            </a:r>
            <a:r>
              <a:rPr lang="zh-CN" altLang="en-US" dirty="0"/>
              <a:t>的每个图元点的坐标值是原图形</a:t>
            </a:r>
            <a:r>
              <a:rPr lang="en-US" altLang="zh-CN"/>
              <a:t>p</a:t>
            </a:r>
            <a:r>
              <a:rPr lang="zh-CN" altLang="en-US" dirty="0"/>
              <a:t>中每个图元点的坐标值分别乘以比例常数</a:t>
            </a:r>
            <a:r>
              <a:rPr lang="en-US" altLang="zh-CN" dirty="0" err="1"/>
              <a:t>Sx</a:t>
            </a:r>
            <a:r>
              <a:rPr lang="zh-CN" altLang="en-US" dirty="0"/>
              <a:t>和</a:t>
            </a:r>
            <a:r>
              <a:rPr lang="en-US" altLang="zh-CN" dirty="0" err="1"/>
              <a:t>Sy</a:t>
            </a:r>
            <a:r>
              <a:rPr lang="zh-CN" altLang="en-US" dirty="0"/>
              <a:t>，所以对应点之间的坐标值满足上个幻灯的关系式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21</a:t>
            </a:fld>
            <a:endParaRPr lang="zh-CN" altLang="en-US" sz="1200" dirty="0"/>
          </a:p>
        </p:txBody>
      </p:sp>
      <p:sp>
        <p:nvSpPr>
          <p:cNvPr id="37890" name="幻灯片图像占位符 484353"/>
          <p:cNvSpPr>
            <a:spLocks noGrp="1" noRot="1" noChangeAspect="1" noTextEdit="1"/>
          </p:cNvSpPr>
          <p:nvPr>
            <p:ph type="sldImg"/>
          </p:nvPr>
        </p:nvSpPr>
        <p:spPr/>
      </p:sp>
      <p:sp>
        <p:nvSpPr>
          <p:cNvPr id="37891" name="文本占位符 484354"/>
          <p:cNvSpPr>
            <a:spLocks noGrp="1"/>
          </p:cNvSpPr>
          <p:nvPr>
            <p:ph type="body"/>
          </p:nvPr>
        </p:nvSpPr>
        <p:spPr/>
        <p:txBody>
          <a:bodyPr anchor="t" anchorCtr="0"/>
          <a:lstStyle/>
          <a:p>
            <a:pPr lvl="0"/>
            <a:r>
              <a:rPr lang="zh-CN" altLang="en-US" dirty="0"/>
              <a:t>缩放因子为</a:t>
            </a:r>
            <a:r>
              <a:rPr lang="en-US" altLang="zh-CN"/>
              <a:t>1</a:t>
            </a:r>
            <a:r>
              <a:rPr lang="zh-CN" altLang="en-US" dirty="0"/>
              <a:t>表示没有缩放，然后大于</a:t>
            </a:r>
            <a:r>
              <a:rPr lang="en-US" altLang="zh-CN"/>
              <a:t>1</a:t>
            </a:r>
            <a:r>
              <a:rPr lang="zh-CN" altLang="en-US" dirty="0"/>
              <a:t>和小于</a:t>
            </a:r>
            <a:r>
              <a:rPr lang="en-US" altLang="zh-CN"/>
              <a:t>1</a:t>
            </a:r>
            <a:r>
              <a:rPr lang="zh-CN" altLang="en-US" dirty="0"/>
              <a:t>两种情况，分别代表放大和缩小。二维坐标系情况下，缩放因子为两个分量。</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22</a:t>
            </a:fld>
            <a:endParaRPr lang="zh-CN" altLang="en-US" sz="1200" dirty="0"/>
          </a:p>
        </p:txBody>
      </p:sp>
      <p:sp>
        <p:nvSpPr>
          <p:cNvPr id="39938" name="幻灯片图像占位符 485377"/>
          <p:cNvSpPr>
            <a:spLocks noGrp="1" noRot="1" noChangeAspect="1" noTextEdit="1"/>
          </p:cNvSpPr>
          <p:nvPr>
            <p:ph type="sldImg"/>
          </p:nvPr>
        </p:nvSpPr>
        <p:spPr/>
      </p:sp>
      <p:sp>
        <p:nvSpPr>
          <p:cNvPr id="39939" name="文本占位符 485378"/>
          <p:cNvSpPr>
            <a:spLocks noGrp="1"/>
          </p:cNvSpPr>
          <p:nvPr>
            <p:ph type="body"/>
          </p:nvPr>
        </p:nvSpPr>
        <p:spPr/>
        <p:txBody>
          <a:bodyPr anchor="t" anchorCtr="0"/>
          <a:lstStyle/>
          <a:p>
            <a:pPr lvl="0"/>
            <a:r>
              <a:rPr lang="zh-CN" altLang="en-US" dirty="0"/>
              <a:t>基准点不同，可以在以原点为基准点缩放之后，在进行平移校正。</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23</a:t>
            </a:fld>
            <a:endParaRPr lang="zh-CN" altLang="en-US" sz="1200" dirty="0"/>
          </a:p>
        </p:txBody>
      </p:sp>
      <p:sp>
        <p:nvSpPr>
          <p:cNvPr id="41986" name="幻灯片图像占位符 486401"/>
          <p:cNvSpPr>
            <a:spLocks noGrp="1" noRot="1" noChangeAspect="1" noTextEdit="1"/>
          </p:cNvSpPr>
          <p:nvPr>
            <p:ph type="sldImg"/>
          </p:nvPr>
        </p:nvSpPr>
        <p:spPr/>
      </p:sp>
      <p:sp>
        <p:nvSpPr>
          <p:cNvPr id="41987" name="文本占位符 486402"/>
          <p:cNvSpPr>
            <a:spLocks noGrp="1"/>
          </p:cNvSpPr>
          <p:nvPr>
            <p:ph type="body"/>
          </p:nvPr>
        </p:nvSpPr>
        <p:spPr/>
        <p:txBody>
          <a:bodyPr anchor="t" anchorCtr="0"/>
          <a:lstStyle/>
          <a:p>
            <a:pPr lvl="0"/>
            <a:r>
              <a:rPr lang="zh-CN" altLang="en-US" dirty="0"/>
              <a:t>为了能使各种几何变换（平移、旋转、比例等）以相同的矩阵形式表示，从而统一使用矩阵乘法运算来实现变换的组合，现都采用齐次坐标系来表示各种变换。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25</a:t>
            </a:fld>
            <a:endParaRPr lang="zh-CN" altLang="en-US" sz="1200" dirty="0"/>
          </a:p>
        </p:txBody>
      </p:sp>
      <p:sp>
        <p:nvSpPr>
          <p:cNvPr id="45058" name="幻灯片图像占位符 487425"/>
          <p:cNvSpPr>
            <a:spLocks noGrp="1" noRot="1" noChangeAspect="1" noTextEdit="1"/>
          </p:cNvSpPr>
          <p:nvPr>
            <p:ph type="sldImg"/>
          </p:nvPr>
        </p:nvSpPr>
        <p:spPr/>
      </p:sp>
      <p:sp>
        <p:nvSpPr>
          <p:cNvPr id="45059" name="文本占位符 487426"/>
          <p:cNvSpPr>
            <a:spLocks noGrp="1"/>
          </p:cNvSpPr>
          <p:nvPr>
            <p:ph type="body"/>
          </p:nvPr>
        </p:nvSpPr>
        <p:spPr/>
        <p:txBody>
          <a:bodyPr anchor="t" anchorCtr="0"/>
          <a:lstStyle/>
          <a:p>
            <a:pPr lvl="0"/>
            <a:r>
              <a:rPr lang="zh-CN" altLang="en-US" dirty="0"/>
              <a:t>在图形学中，在实现图形几何变换时通常采用齐次坐标系来表示坐标值，这样可方便地用变换矩阵实现对图形的变换。所谓齐次坐标表示法就是用</a:t>
            </a:r>
            <a:r>
              <a:rPr lang="en-US" altLang="zh-CN"/>
              <a:t>n</a:t>
            </a:r>
            <a:r>
              <a:rPr lang="zh-CN" altLang="en-US" dirty="0"/>
              <a:t>＋１维向量表示一个</a:t>
            </a:r>
            <a:r>
              <a:rPr lang="en-US" altLang="zh-CN"/>
              <a:t>n</a:t>
            </a:r>
            <a:r>
              <a:rPr lang="zh-CN" altLang="en-US" dirty="0"/>
              <a:t>维向量，即</a:t>
            </a:r>
            <a:r>
              <a:rPr lang="en-US" altLang="zh-CN"/>
              <a:t>n</a:t>
            </a:r>
            <a:r>
              <a:rPr lang="zh-CN" altLang="en-US" dirty="0"/>
              <a:t>维空间中的点的位置向量</a:t>
            </a:r>
            <a:r>
              <a:rPr lang="en-US" altLang="zh-CN"/>
              <a:t>(P1</a:t>
            </a:r>
            <a:r>
              <a:rPr lang="zh-CN" altLang="en-US" dirty="0"/>
              <a:t>，</a:t>
            </a:r>
            <a:r>
              <a:rPr lang="en-US" altLang="zh-CN"/>
              <a:t>P2</a:t>
            </a:r>
            <a:r>
              <a:rPr lang="zh-CN" altLang="en-US" dirty="0"/>
              <a:t>，</a:t>
            </a:r>
            <a:r>
              <a:rPr lang="en-US" altLang="zh-CN">
                <a:latin typeface="Arial" panose="020B0604020202020204" pitchFamily="34" charset="0"/>
              </a:rPr>
              <a:t>…</a:t>
            </a:r>
            <a:r>
              <a:rPr lang="en-US" altLang="zh-CN" dirty="0" err="1"/>
              <a:t>Pn</a:t>
            </a:r>
            <a:r>
              <a:rPr lang="en-US" altLang="zh-CN"/>
              <a:t>)</a:t>
            </a:r>
            <a:r>
              <a:rPr lang="zh-CN" altLang="en-US" dirty="0"/>
              <a:t>被表示为具有</a:t>
            </a:r>
            <a:r>
              <a:rPr lang="en-US" altLang="zh-CN"/>
              <a:t>n</a:t>
            </a:r>
            <a:r>
              <a:rPr lang="zh-CN" altLang="en-US" dirty="0"/>
              <a:t>＋１个坐标分量的向量</a:t>
            </a:r>
            <a:r>
              <a:rPr lang="en-US" altLang="zh-CN"/>
              <a:t>(hP1,hP2,</a:t>
            </a:r>
            <a:r>
              <a:rPr lang="en-US" altLang="zh-CN">
                <a:latin typeface="Arial" panose="020B0604020202020204" pitchFamily="34" charset="0"/>
              </a:rPr>
              <a:t>…</a:t>
            </a:r>
            <a:r>
              <a:rPr lang="zh-CN" altLang="en-US" dirty="0"/>
              <a:t>，</a:t>
            </a:r>
            <a:r>
              <a:rPr lang="en-US" altLang="zh-CN" dirty="0" err="1"/>
              <a:t>hPn</a:t>
            </a:r>
            <a:r>
              <a:rPr lang="zh-CN" altLang="en-US" dirty="0"/>
              <a:t>，</a:t>
            </a:r>
            <a:r>
              <a:rPr lang="en-US" altLang="zh-CN"/>
              <a:t>h)</a:t>
            </a:r>
            <a:r>
              <a:rPr lang="zh-CN" altLang="en-US" dirty="0"/>
              <a:t>。齐次坐标表示法一方面可以表达无穷远点。例如，</a:t>
            </a:r>
            <a:r>
              <a:rPr lang="en-US" altLang="zh-CN"/>
              <a:t>n</a:t>
            </a:r>
            <a:r>
              <a:rPr lang="zh-CN" altLang="en-US" dirty="0"/>
              <a:t>＋１维中，</a:t>
            </a:r>
            <a:r>
              <a:rPr lang="en-US" altLang="zh-CN"/>
              <a:t>h</a:t>
            </a:r>
            <a:r>
              <a:rPr lang="zh-CN" altLang="en-US" dirty="0"/>
              <a:t>＝０的齐次坐标实际上表示了一个</a:t>
            </a:r>
            <a:r>
              <a:rPr lang="en-US" altLang="zh-CN"/>
              <a:t>n</a:t>
            </a:r>
            <a:r>
              <a:rPr lang="zh-CN" altLang="en-US" dirty="0"/>
              <a:t>维的无穷远点，另一方面它提供了用矩阵运算把二维、三维甚至高维空间中的一个点集从一个坐标系变换到另一个坐标系的有效方法。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27</a:t>
            </a:fld>
            <a:endParaRPr lang="zh-CN" altLang="en-US" sz="1200" dirty="0"/>
          </a:p>
        </p:txBody>
      </p:sp>
      <p:sp>
        <p:nvSpPr>
          <p:cNvPr id="48130" name="幻灯片图像占位符 488449"/>
          <p:cNvSpPr>
            <a:spLocks noGrp="1" noRot="1" noChangeAspect="1" noTextEdit="1"/>
          </p:cNvSpPr>
          <p:nvPr>
            <p:ph type="sldImg"/>
          </p:nvPr>
        </p:nvSpPr>
        <p:spPr/>
      </p:sp>
      <p:sp>
        <p:nvSpPr>
          <p:cNvPr id="48131" name="文本占位符 488450"/>
          <p:cNvSpPr>
            <a:spLocks noGrp="1"/>
          </p:cNvSpPr>
          <p:nvPr>
            <p:ph type="body"/>
          </p:nvPr>
        </p:nvSpPr>
        <p:spPr/>
        <p:txBody>
          <a:bodyPr anchor="t" anchorCtr="0"/>
          <a:lstStyle/>
          <a:p>
            <a:pPr lvl="0"/>
            <a:r>
              <a:rPr lang="zh-CN" altLang="en-US" dirty="0"/>
              <a:t>该幻灯主要讨论笛卡儿坐标和齐次坐标之间的对应关系。有了这个齐次坐标概念之后，后面就把平移、旋转、缩放三个基本的几何变换操作全部变成齐次坐标方式。</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31</a:t>
            </a:fld>
            <a:endParaRPr lang="zh-CN" altLang="en-US" sz="1200" dirty="0"/>
          </a:p>
        </p:txBody>
      </p:sp>
      <p:sp>
        <p:nvSpPr>
          <p:cNvPr id="53250" name="幻灯片图像占位符 489473"/>
          <p:cNvSpPr>
            <a:spLocks noGrp="1" noRot="1" noChangeAspect="1" noTextEdit="1"/>
          </p:cNvSpPr>
          <p:nvPr>
            <p:ph type="sldImg"/>
          </p:nvPr>
        </p:nvSpPr>
        <p:spPr/>
      </p:sp>
      <p:sp>
        <p:nvSpPr>
          <p:cNvPr id="53251" name="文本占位符 489474"/>
          <p:cNvSpPr>
            <a:spLocks noGrp="1"/>
          </p:cNvSpPr>
          <p:nvPr>
            <p:ph type="body"/>
          </p:nvPr>
        </p:nvSpPr>
        <p:spPr/>
        <p:txBody>
          <a:bodyPr anchor="t" anchorCtr="0"/>
          <a:lstStyle/>
          <a:p>
            <a:pPr lvl="0"/>
            <a:r>
              <a:rPr lang="zh-CN" altLang="en-US" dirty="0"/>
              <a:t>二维复合变换：前面所讨论的图形变换是相对于坐标原点或坐标轴来进行的。在实际中，常常需要相对于任意点或任意轴来进行变换。为了做到这一点，可通过计算多个基本变换矩阵的乘积来得到总的变换矩阵或称为复合变换矩阵，从而实现任意顺序的组合变换。常见的组合变换有：</a:t>
            </a:r>
          </a:p>
          <a:p>
            <a:pPr lvl="0"/>
            <a:r>
              <a:rPr lang="zh-CN" altLang="en-US" dirty="0"/>
              <a:t>　　</a:t>
            </a:r>
            <a:r>
              <a:rPr lang="zh-CN" altLang="en-US" dirty="0">
                <a:hlinkClick r:id="" action="ppaction://noaction"/>
              </a:rPr>
              <a:t> </a:t>
            </a:r>
            <a:r>
              <a:rPr lang="en-US" altLang="zh-CN">
                <a:hlinkClick r:id="" action="ppaction://noaction"/>
              </a:rPr>
              <a:t>1</a:t>
            </a:r>
            <a:r>
              <a:rPr lang="zh-CN" altLang="en-US" dirty="0">
                <a:hlinkClick r:id="" action="ppaction://noaction"/>
              </a:rPr>
              <a:t>、绕任意点的旋转</a:t>
            </a:r>
            <a:endParaRPr lang="zh-CN" altLang="en-US" dirty="0"/>
          </a:p>
          <a:p>
            <a:pPr lvl="0"/>
            <a:r>
              <a:rPr lang="zh-CN" altLang="en-US" dirty="0"/>
              <a:t>　　</a:t>
            </a:r>
            <a:r>
              <a:rPr lang="zh-CN" altLang="en-US" dirty="0">
                <a:hlinkClick r:id="" action="ppaction://noaction"/>
              </a:rPr>
              <a:t> </a:t>
            </a:r>
            <a:r>
              <a:rPr lang="en-US" altLang="zh-CN">
                <a:hlinkClick r:id="" action="ppaction://noaction"/>
              </a:rPr>
              <a:t>2</a:t>
            </a:r>
            <a:r>
              <a:rPr lang="zh-CN" altLang="en-US" dirty="0">
                <a:hlinkClick r:id="" action="ppaction://noaction"/>
              </a:rPr>
              <a:t>、相对任意点的比例变换</a:t>
            </a:r>
            <a:endParaRPr lang="zh-CN" altLang="en-US" dirty="0"/>
          </a:p>
          <a:p>
            <a:pPr lvl="0"/>
            <a:r>
              <a:rPr lang="zh-CN" altLang="en-US" dirty="0"/>
              <a:t>　　</a:t>
            </a:r>
            <a:r>
              <a:rPr lang="zh-CN" altLang="en-US" dirty="0">
                <a:hlinkClick r:id="" action="ppaction://noaction"/>
              </a:rPr>
              <a:t> </a:t>
            </a:r>
            <a:r>
              <a:rPr lang="en-US" altLang="zh-CN">
                <a:hlinkClick r:id="" action="ppaction://noaction"/>
              </a:rPr>
              <a:t>3</a:t>
            </a:r>
            <a:r>
              <a:rPr lang="zh-CN" altLang="en-US" dirty="0">
                <a:hlinkClick r:id="" action="ppaction://noaction"/>
              </a:rPr>
              <a:t>、矩阵的组合特性</a:t>
            </a:r>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36</a:t>
            </a:fld>
            <a:endParaRPr lang="zh-CN" altLang="en-US" sz="1200" dirty="0"/>
          </a:p>
        </p:txBody>
      </p:sp>
      <p:sp>
        <p:nvSpPr>
          <p:cNvPr id="71682" name="幻灯片图像占位符 430081"/>
          <p:cNvSpPr>
            <a:spLocks noGrp="1" noRot="1" noChangeAspect="1" noTextEdit="1"/>
          </p:cNvSpPr>
          <p:nvPr>
            <p:ph type="sldImg"/>
          </p:nvPr>
        </p:nvSpPr>
        <p:spPr/>
      </p:sp>
      <p:sp>
        <p:nvSpPr>
          <p:cNvPr id="71683" name="文本占位符 430082"/>
          <p:cNvSpPr>
            <a:spLocks noGrp="1"/>
          </p:cNvSpPr>
          <p:nvPr>
            <p:ph type="body"/>
          </p:nvPr>
        </p:nvSpPr>
        <p:spPr/>
        <p:txBody>
          <a:bodyPr anchor="t" anchorCtr="0"/>
          <a:lstStyle/>
          <a:p>
            <a:pPr lvl="0"/>
            <a:r>
              <a:rPr lang="en-US" altLang="zh-CN" b="1"/>
              <a:t>General Composite Transformations:</a:t>
            </a:r>
            <a:endParaRPr lang="zh-CN" altLang="en-US" dirty="0"/>
          </a:p>
          <a:p>
            <a:pPr lvl="0"/>
            <a:r>
              <a:rPr lang="zh-CN" altLang="en-US" dirty="0"/>
              <a:t>1）合并所有变换序列，形成变换矩阵，最后计算变换坐标.</a:t>
            </a:r>
          </a:p>
          <a:p>
            <a:pPr lvl="0"/>
            <a:r>
              <a:rPr lang="zh-CN" altLang="en-US" dirty="0"/>
              <a:t>采用</a:t>
            </a:r>
            <a:r>
              <a:rPr lang="en-US" altLang="zh-CN"/>
              <a:t>x’=x*</a:t>
            </a:r>
            <a:r>
              <a:rPr lang="en-US" altLang="zh-CN" dirty="0" err="1"/>
              <a:t>rs</a:t>
            </a:r>
            <a:r>
              <a:rPr lang="en-US" altLang="zh-CN" baseline="-25000" dirty="0" err="1"/>
              <a:t>xx</a:t>
            </a:r>
            <a:r>
              <a:rPr lang="en-US" altLang="zh-CN" dirty="0" err="1"/>
              <a:t>+y</a:t>
            </a:r>
            <a:r>
              <a:rPr lang="en-US" altLang="zh-CN"/>
              <a:t>*</a:t>
            </a:r>
            <a:r>
              <a:rPr lang="en-US" altLang="zh-CN" dirty="0" err="1"/>
              <a:t>rs</a:t>
            </a:r>
            <a:r>
              <a:rPr lang="en-US" altLang="zh-CN" baseline="-25000" dirty="0" err="1"/>
              <a:t>xy</a:t>
            </a:r>
            <a:r>
              <a:rPr lang="en-US" altLang="zh-CN" dirty="0" err="1"/>
              <a:t>+trs</a:t>
            </a:r>
            <a:r>
              <a:rPr lang="en-US" altLang="zh-CN" baseline="-25000" dirty="0" err="1"/>
              <a:t>x</a:t>
            </a:r>
            <a:endParaRPr lang="en-US" altLang="zh-CN" baseline="-25000"/>
          </a:p>
          <a:p>
            <a:pPr lvl="0"/>
            <a:r>
              <a:rPr lang="en-US" altLang="zh-CN"/>
              <a:t>      y’=x*</a:t>
            </a:r>
            <a:r>
              <a:rPr lang="en-US" altLang="zh-CN" dirty="0" err="1"/>
              <a:t>rs</a:t>
            </a:r>
            <a:r>
              <a:rPr lang="en-US" altLang="zh-CN" baseline="-25000" dirty="0" err="1"/>
              <a:t>yx</a:t>
            </a:r>
            <a:r>
              <a:rPr lang="en-US" altLang="zh-CN" dirty="0" err="1"/>
              <a:t>+y</a:t>
            </a:r>
            <a:r>
              <a:rPr lang="en-US" altLang="zh-CN"/>
              <a:t>*</a:t>
            </a:r>
            <a:r>
              <a:rPr lang="en-US" altLang="zh-CN" dirty="0" err="1"/>
              <a:t>rs</a:t>
            </a:r>
            <a:r>
              <a:rPr lang="en-US" altLang="zh-CN" baseline="-25000" dirty="0" err="1"/>
              <a:t>yy</a:t>
            </a:r>
            <a:r>
              <a:rPr lang="en-US" altLang="zh-CN" dirty="0" err="1"/>
              <a:t>+trs</a:t>
            </a:r>
            <a:r>
              <a:rPr lang="en-US" altLang="zh-CN" baseline="-25000" dirty="0" err="1"/>
              <a:t>y</a:t>
            </a:r>
            <a:endParaRPr lang="en-US" altLang="zh-CN" baseline="-25000"/>
          </a:p>
          <a:p>
            <a:pPr lvl="0"/>
            <a:r>
              <a:rPr lang="zh-CN" altLang="en-US" dirty="0"/>
              <a:t>计算最后坐标</a:t>
            </a:r>
          </a:p>
          <a:p>
            <a:pPr lvl="0"/>
            <a:r>
              <a:rPr lang="zh-CN" altLang="en-US" dirty="0"/>
              <a:t>2）用近似计算和循环计算减少计算量</a:t>
            </a:r>
          </a:p>
          <a:p>
            <a:pPr lvl="0"/>
            <a:r>
              <a:rPr lang="zh-CN" altLang="en-US" dirty="0"/>
              <a:t>    例如，旋转角度小时，其余旋量近似为1，正旋量近似角度弧度值</a:t>
            </a:r>
          </a:p>
          <a:p>
            <a:pPr lvl="0"/>
            <a:r>
              <a:rPr lang="zh-CN" altLang="en-US" dirty="0"/>
              <a:t>3）逆矩阵计算</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37</a:t>
            </a:fld>
            <a:endParaRPr lang="zh-CN" altLang="en-US" sz="1200" dirty="0"/>
          </a:p>
        </p:txBody>
      </p:sp>
      <p:sp>
        <p:nvSpPr>
          <p:cNvPr id="59394" name="幻灯片图像占位符 384001"/>
          <p:cNvSpPr>
            <a:spLocks noGrp="1" noRot="1" noChangeAspect="1" noTextEdit="1"/>
          </p:cNvSpPr>
          <p:nvPr>
            <p:ph type="sldImg"/>
          </p:nvPr>
        </p:nvSpPr>
        <p:spPr/>
      </p:sp>
      <p:sp>
        <p:nvSpPr>
          <p:cNvPr id="59395" name="文本占位符 384002"/>
          <p:cNvSpPr>
            <a:spLocks noGrp="1"/>
          </p:cNvSpPr>
          <p:nvPr>
            <p:ph type="body"/>
          </p:nvPr>
        </p:nvSpPr>
        <p:spPr/>
        <p:txBody>
          <a:bodyPr anchor="t" anchorCtr="0"/>
          <a:lstStyle/>
          <a:p>
            <a:pPr lvl="0"/>
            <a:r>
              <a:rPr lang="en-US" altLang="zh-CN" sz="800" b="1"/>
              <a:t>General pivot-point transformations</a:t>
            </a:r>
          </a:p>
          <a:p>
            <a:pPr lvl="0"/>
            <a:r>
              <a:rPr lang="en-US" altLang="zh-CN" sz="1400"/>
              <a:t>Solution</a:t>
            </a:r>
          </a:p>
          <a:p>
            <a:pPr lvl="1" indent="0"/>
            <a:r>
              <a:rPr lang="en-US" altLang="zh-CN" sz="1400"/>
              <a:t>Translate the object so that the pivot-point is moved to the coordinate origin</a:t>
            </a:r>
          </a:p>
          <a:p>
            <a:pPr lvl="1" indent="0"/>
            <a:r>
              <a:rPr lang="en-US" altLang="zh-CN" sz="1400"/>
              <a:t>Do the specific transformation</a:t>
            </a:r>
          </a:p>
          <a:p>
            <a:pPr lvl="1" indent="0"/>
            <a:r>
              <a:rPr lang="en-US" altLang="zh-CN" sz="1400"/>
              <a:t>Translate the object so that the pivot-point is returned to its original position</a:t>
            </a:r>
          </a:p>
          <a:p>
            <a:pPr lvl="0"/>
            <a:endParaRPr lang="zh-CN" altLang="en-US" sz="800" b="1"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42</a:t>
            </a:fld>
            <a:endParaRPr lang="zh-CN" altLang="en-US" sz="1200" dirty="0"/>
          </a:p>
        </p:txBody>
      </p:sp>
      <p:sp>
        <p:nvSpPr>
          <p:cNvPr id="66562" name="幻灯片图像占位符 385025"/>
          <p:cNvSpPr>
            <a:spLocks noGrp="1" noRot="1" noChangeAspect="1" noTextEdit="1"/>
          </p:cNvSpPr>
          <p:nvPr>
            <p:ph type="sldImg"/>
          </p:nvPr>
        </p:nvSpPr>
        <p:spPr/>
      </p:sp>
      <p:sp>
        <p:nvSpPr>
          <p:cNvPr id="66563" name="文本占位符 385026"/>
          <p:cNvSpPr>
            <a:spLocks noGrp="1"/>
          </p:cNvSpPr>
          <p:nvPr>
            <p:ph type="body"/>
          </p:nvPr>
        </p:nvSpPr>
        <p:spPr/>
        <p:txBody>
          <a:bodyPr anchor="t" anchorCtr="0"/>
          <a:lstStyle/>
          <a:p>
            <a:pPr lvl="0"/>
            <a:r>
              <a:rPr lang="en-US" altLang="zh-CN" sz="800" b="1"/>
              <a:t>General Directions transformations</a:t>
            </a:r>
          </a:p>
          <a:p>
            <a:pPr lvl="0"/>
            <a:r>
              <a:rPr lang="en-US" altLang="zh-CN" sz="1400"/>
              <a:t>Solution</a:t>
            </a:r>
          </a:p>
          <a:p>
            <a:pPr lvl="1" indent="0"/>
            <a:r>
              <a:rPr lang="en-US" altLang="zh-CN" sz="1400"/>
              <a:t>Rotate the object to align the desired direction  with the coordinate axes</a:t>
            </a:r>
          </a:p>
          <a:p>
            <a:pPr lvl="1" indent="0"/>
            <a:r>
              <a:rPr lang="en-US" altLang="zh-CN" sz="1400"/>
              <a:t>Do the specific transformation</a:t>
            </a:r>
          </a:p>
          <a:p>
            <a:pPr lvl="1" indent="0"/>
            <a:r>
              <a:rPr lang="en-US" altLang="zh-CN" sz="1400"/>
              <a:t>Rotate the object oppositely to make the desired direction return to their original orientations</a:t>
            </a:r>
            <a:endParaRPr lang="zh-CN" altLang="en-US" sz="14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Times New Roman" panose="02020603050405020304" pitchFamily="18" charset="0"/>
              </a:rPr>
              <a:t>3</a:t>
            </a:fld>
            <a:endParaRPr lang="en-US" altLang="zh-CN" sz="1200" dirty="0">
              <a:latin typeface="Times New Roman" panose="02020603050405020304" pitchFamily="18" charset="0"/>
            </a:endParaRPr>
          </a:p>
        </p:txBody>
      </p:sp>
      <p:sp>
        <p:nvSpPr>
          <p:cNvPr id="50179" name="Rectangle 2"/>
          <p:cNvSpPr>
            <a:spLocks noGrp="1" noRot="1" noChangeAspect="1" noTextEdit="1"/>
          </p:cNvSpPr>
          <p:nvPr>
            <p:ph type="sldImg"/>
          </p:nvPr>
        </p:nvSpPr>
        <p:spPr/>
      </p:sp>
      <p:sp>
        <p:nvSpPr>
          <p:cNvPr id="50180" name="Rectangle 3"/>
          <p:cNvSpPr>
            <a:spLocks noGrp="1"/>
          </p:cNvSpPr>
          <p:nvPr>
            <p:ph type="body" idx="1"/>
          </p:nvPr>
        </p:nvSpPr>
        <p:spPr/>
        <p:txBody>
          <a:bodyPr wrap="square" lIns="91440" tIns="45720" rIns="91440" bIns="45720" anchor="t" anchorCtr="0"/>
          <a:lstStyle/>
          <a:p>
            <a:pPr lvl="0" eaLnBrk="1" hangingPunct="1"/>
            <a:r>
              <a:rPr lang="zh-CN" altLang="en-US" dirty="0"/>
              <a:t>先提出问题，看大家对计算机图形学的认识。必要时可以和学生交流，讨论与</a:t>
            </a:r>
            <a:r>
              <a:rPr lang="en-US" altLang="zh-CN" dirty="0"/>
              <a:t>3Dmax</a:t>
            </a:r>
            <a:r>
              <a:rPr lang="zh-CN" altLang="en-US" dirty="0"/>
              <a:t>等的关系。</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46</a:t>
            </a:fld>
            <a:endParaRPr lang="zh-CN" altLang="en-US" sz="1200" dirty="0"/>
          </a:p>
        </p:txBody>
      </p:sp>
      <p:sp>
        <p:nvSpPr>
          <p:cNvPr id="73730" name="幻灯片图像占位符 490497"/>
          <p:cNvSpPr>
            <a:spLocks noGrp="1" noRot="1" noChangeAspect="1" noTextEdit="1"/>
          </p:cNvSpPr>
          <p:nvPr>
            <p:ph type="sldImg"/>
          </p:nvPr>
        </p:nvSpPr>
        <p:spPr/>
      </p:sp>
      <p:sp>
        <p:nvSpPr>
          <p:cNvPr id="73731" name="文本占位符 490498"/>
          <p:cNvSpPr>
            <a:spLocks noGrp="1"/>
          </p:cNvSpPr>
          <p:nvPr>
            <p:ph type="body"/>
          </p:nvPr>
        </p:nvSpPr>
        <p:spPr/>
        <p:txBody>
          <a:bodyPr anchor="t" anchorCtr="0"/>
          <a:lstStyle/>
          <a:p>
            <a:pPr lvl="0"/>
            <a:r>
              <a:rPr lang="zh-CN" altLang="en-US" dirty="0"/>
              <a:t>反射变换比较简单，沿着轴线的反射主要是符号问题。</a:t>
            </a:r>
          </a:p>
          <a:p>
            <a:pPr lvl="0"/>
            <a:r>
              <a:rPr lang="zh-CN" altLang="en-US" dirty="0"/>
              <a:t>错切的变形，主要是针对不同点的平移比例不同。</a:t>
            </a:r>
          </a:p>
          <a:p>
            <a:pPr lvl="0"/>
            <a:r>
              <a:rPr lang="zh-CN" altLang="en-US" dirty="0"/>
              <a:t>这些变换都需要写成矩阵形式，这样便于融合统一的变换形式。</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57</a:t>
            </a:fld>
            <a:endParaRPr lang="zh-CN" altLang="en-US" sz="1200" dirty="0"/>
          </a:p>
        </p:txBody>
      </p:sp>
      <p:sp>
        <p:nvSpPr>
          <p:cNvPr id="86018" name="幻灯片图像占位符 386049"/>
          <p:cNvSpPr>
            <a:spLocks noGrp="1" noRot="1" noChangeAspect="1" noTextEdit="1"/>
          </p:cNvSpPr>
          <p:nvPr>
            <p:ph type="sldImg"/>
          </p:nvPr>
        </p:nvSpPr>
        <p:spPr/>
      </p:sp>
      <p:sp>
        <p:nvSpPr>
          <p:cNvPr id="86019" name="文本占位符 386050"/>
          <p:cNvSpPr>
            <a:spLocks noGrp="1"/>
          </p:cNvSpPr>
          <p:nvPr>
            <p:ph type="body"/>
          </p:nvPr>
        </p:nvSpPr>
        <p:spPr/>
        <p:txBody>
          <a:bodyPr anchor="t" anchorCtr="0"/>
          <a:lstStyle/>
          <a:p>
            <a:pPr lvl="0"/>
            <a:r>
              <a:rPr lang="zh-CN" altLang="en-US" sz="800" b="1" dirty="0"/>
              <a:t>T</a:t>
            </a:r>
            <a:r>
              <a:rPr lang="en-US" altLang="zh-CN" sz="800" b="1" dirty="0" err="1"/>
              <a:t>ransformations</a:t>
            </a:r>
            <a:r>
              <a:rPr lang="en-US" altLang="zh-CN" sz="800" b="1"/>
              <a:t> between Coordinate Systems</a:t>
            </a:r>
          </a:p>
          <a:p>
            <a:pPr lvl="0">
              <a:spcBef>
                <a:spcPct val="0"/>
              </a:spcBef>
              <a:buClr>
                <a:schemeClr val="folHlink"/>
              </a:buClr>
              <a:buFont typeface="Wingdings" panose="05000000000000000000" pitchFamily="2" charset="2"/>
              <a:buChar char="§"/>
            </a:pPr>
            <a:r>
              <a:rPr lang="en-US" altLang="zh-CN" sz="3200" b="1">
                <a:latin typeface="Tahoma" panose="020B0604030504040204" pitchFamily="34" charset="0"/>
              </a:rPr>
              <a:t>Translate (x0,y0) to (0,0)</a:t>
            </a:r>
          </a:p>
          <a:p>
            <a:pPr lvl="0">
              <a:spcBef>
                <a:spcPct val="0"/>
              </a:spcBef>
              <a:buClr>
                <a:schemeClr val="folHlink"/>
              </a:buClr>
              <a:buFont typeface="Wingdings" panose="05000000000000000000" pitchFamily="2" charset="2"/>
              <a:buChar char="§"/>
            </a:pPr>
            <a:r>
              <a:rPr lang="en-US" altLang="zh-CN" sz="3200" b="1">
                <a:latin typeface="Tahoma" panose="020B0604030504040204" pitchFamily="34" charset="0"/>
              </a:rPr>
              <a:t> Rotate the x’ axis onto the x axis</a:t>
            </a:r>
          </a:p>
          <a:p>
            <a:pPr lvl="0"/>
            <a:endParaRPr lang="zh-CN" altLang="en-US" sz="800" b="1"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61</a:t>
            </a:fld>
            <a:endParaRPr lang="zh-CN" altLang="en-US" sz="1200" dirty="0"/>
          </a:p>
        </p:txBody>
      </p:sp>
      <p:sp>
        <p:nvSpPr>
          <p:cNvPr id="100354" name="幻灯片图像占位符 492545"/>
          <p:cNvSpPr>
            <a:spLocks noGrp="1" noRot="1" noChangeAspect="1" noTextEdit="1"/>
          </p:cNvSpPr>
          <p:nvPr>
            <p:ph type="sldImg"/>
          </p:nvPr>
        </p:nvSpPr>
        <p:spPr/>
      </p:sp>
      <p:sp>
        <p:nvSpPr>
          <p:cNvPr id="100355" name="文本占位符 492546"/>
          <p:cNvSpPr>
            <a:spLocks noGrp="1"/>
          </p:cNvSpPr>
          <p:nvPr>
            <p:ph type="body"/>
          </p:nvPr>
        </p:nvSpPr>
        <p:spPr/>
        <p:txBody>
          <a:bodyPr anchor="t" anchorCtr="0"/>
          <a:lstStyle/>
          <a:p>
            <a:pPr lvl="0"/>
            <a:r>
              <a:rPr lang="zh-CN" altLang="en-US" dirty="0"/>
              <a:t>平移非常类似于二维情况，其齐次矩阵也比较规整，参数</a:t>
            </a:r>
            <a:r>
              <a:rPr lang="en-US" altLang="zh-CN" dirty="0" err="1"/>
              <a:t>tx</a:t>
            </a:r>
            <a:r>
              <a:rPr lang="zh-CN" altLang="en-US" dirty="0"/>
              <a:t>，</a:t>
            </a:r>
            <a:r>
              <a:rPr lang="en-US" altLang="zh-CN" dirty="0" err="1"/>
              <a:t>ty</a:t>
            </a:r>
            <a:r>
              <a:rPr lang="zh-CN" altLang="en-US" dirty="0"/>
              <a:t>，</a:t>
            </a:r>
            <a:r>
              <a:rPr lang="en-US" altLang="zh-CN" dirty="0" err="1"/>
              <a:t>tz</a:t>
            </a:r>
            <a:r>
              <a:rPr lang="zh-CN" altLang="en-US" dirty="0"/>
              <a:t>代表了平移向量。</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62</a:t>
            </a:fld>
            <a:endParaRPr lang="zh-CN" altLang="en-US" sz="1200" dirty="0"/>
          </a:p>
        </p:txBody>
      </p:sp>
      <p:sp>
        <p:nvSpPr>
          <p:cNvPr id="102402" name="幻灯片图像占位符 502785"/>
          <p:cNvSpPr>
            <a:spLocks noGrp="1" noRot="1" noChangeAspect="1" noTextEdit="1"/>
          </p:cNvSpPr>
          <p:nvPr>
            <p:ph type="sldImg"/>
          </p:nvPr>
        </p:nvSpPr>
        <p:spPr/>
      </p:sp>
      <p:sp>
        <p:nvSpPr>
          <p:cNvPr id="102403" name="文本占位符 502786"/>
          <p:cNvSpPr>
            <a:spLocks noGrp="1"/>
          </p:cNvSpPr>
          <p:nvPr>
            <p:ph type="body"/>
          </p:nvPr>
        </p:nvSpPr>
        <p:spPr/>
        <p:txBody>
          <a:bodyPr anchor="t" anchorCtr="0"/>
          <a:lstStyle/>
          <a:p>
            <a:pPr lvl="0"/>
            <a:r>
              <a:rPr lang="zh-CN" altLang="en-US" dirty="0"/>
              <a:t>与二维的旋转比较</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66</a:t>
            </a:fld>
            <a:endParaRPr lang="zh-CN" altLang="en-US" sz="1200" dirty="0"/>
          </a:p>
        </p:txBody>
      </p:sp>
      <p:sp>
        <p:nvSpPr>
          <p:cNvPr id="106498" name="幻灯片图像占位符 447489"/>
          <p:cNvSpPr>
            <a:spLocks noGrp="1" noRot="1" noChangeAspect="1" noTextEdit="1"/>
          </p:cNvSpPr>
          <p:nvPr>
            <p:ph type="sldImg"/>
          </p:nvPr>
        </p:nvSpPr>
        <p:spPr/>
      </p:sp>
      <p:sp>
        <p:nvSpPr>
          <p:cNvPr id="106499" name="文本占位符 447490"/>
          <p:cNvSpPr>
            <a:spLocks noGrp="1"/>
          </p:cNvSpPr>
          <p:nvPr>
            <p:ph type="body"/>
          </p:nvPr>
        </p:nvSpPr>
        <p:spPr/>
        <p:txBody>
          <a:bodyPr anchor="t" anchorCtr="0"/>
          <a:lstStyle/>
          <a:p>
            <a:pPr lvl="0">
              <a:buChar char="•"/>
            </a:pPr>
            <a:r>
              <a:rPr lang="zh-CN" altLang="en-US" b="1" dirty="0"/>
              <a:t>对于围绕平行于坐标轴的直线旋转可以采用：</a:t>
            </a:r>
          </a:p>
          <a:p>
            <a:pPr lvl="1" indent="0">
              <a:buChar char="•"/>
            </a:pPr>
            <a:r>
              <a:rPr lang="zh-CN" altLang="en-US" b="1" dirty="0"/>
              <a:t>先把物体平移，使其旋转轴与坐标轴重叠</a:t>
            </a:r>
          </a:p>
          <a:p>
            <a:pPr lvl="1" indent="0">
              <a:buChar char="•"/>
            </a:pPr>
            <a:r>
              <a:rPr lang="zh-CN" altLang="en-US" b="1" dirty="0"/>
              <a:t>执行旋转</a:t>
            </a:r>
          </a:p>
          <a:p>
            <a:pPr lvl="1" indent="0">
              <a:buChar char="•"/>
            </a:pPr>
            <a:r>
              <a:rPr lang="zh-CN" altLang="en-US" b="1" dirty="0"/>
              <a:t>再把物体按照前面的平移向量反方向平移回</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67</a:t>
            </a:fld>
            <a:endParaRPr lang="zh-CN" altLang="en-US" sz="1200" dirty="0"/>
          </a:p>
        </p:txBody>
      </p:sp>
      <p:sp>
        <p:nvSpPr>
          <p:cNvPr id="108546" name="幻灯片图像占位符 449537"/>
          <p:cNvSpPr>
            <a:spLocks noGrp="1" noRot="1" noChangeAspect="1" noTextEdit="1"/>
          </p:cNvSpPr>
          <p:nvPr>
            <p:ph type="sldImg"/>
          </p:nvPr>
        </p:nvSpPr>
        <p:spPr/>
      </p:sp>
      <p:sp>
        <p:nvSpPr>
          <p:cNvPr id="108547" name="文本占位符 449538"/>
          <p:cNvSpPr>
            <a:spLocks noGrp="1"/>
          </p:cNvSpPr>
          <p:nvPr>
            <p:ph type="body"/>
          </p:nvPr>
        </p:nvSpPr>
        <p:spPr/>
        <p:txBody>
          <a:bodyPr anchor="t" anchorCtr="0"/>
          <a:lstStyle/>
          <a:p>
            <a:pPr lvl="0">
              <a:buChar char="•"/>
            </a:pPr>
            <a:endParaRPr lang="zh-CN" altLang="en-US" sz="1400" b="1"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68</a:t>
            </a:fld>
            <a:endParaRPr lang="zh-CN" altLang="en-US" sz="1200" dirty="0"/>
          </a:p>
        </p:txBody>
      </p:sp>
      <p:sp>
        <p:nvSpPr>
          <p:cNvPr id="110594" name="幻灯片图像占位符 503809"/>
          <p:cNvSpPr>
            <a:spLocks noGrp="1" noRot="1" noChangeAspect="1" noTextEdit="1"/>
          </p:cNvSpPr>
          <p:nvPr>
            <p:ph type="sldImg"/>
          </p:nvPr>
        </p:nvSpPr>
        <p:spPr/>
      </p:sp>
      <p:sp>
        <p:nvSpPr>
          <p:cNvPr id="110595" name="文本占位符 503810"/>
          <p:cNvSpPr>
            <a:spLocks noGrp="1"/>
          </p:cNvSpPr>
          <p:nvPr>
            <p:ph type="body"/>
          </p:nvPr>
        </p:nvSpPr>
        <p:spPr/>
        <p:txBody>
          <a:bodyPr anchor="t" anchorCtr="0"/>
          <a:lstStyle/>
          <a:p>
            <a:pPr lvl="0"/>
            <a:r>
              <a:rPr lang="zh-CN" altLang="en-US" dirty="0"/>
              <a:t>绕一般轴旋转的情况比较常用，因此目前针对这个问题已经有很多成熟的处理可以借鉴。</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71</a:t>
            </a:fld>
            <a:endParaRPr lang="zh-CN" altLang="en-US" sz="1200" dirty="0"/>
          </a:p>
        </p:txBody>
      </p:sp>
      <p:sp>
        <p:nvSpPr>
          <p:cNvPr id="114690" name="幻灯片图像占位符 454657"/>
          <p:cNvSpPr>
            <a:spLocks noGrp="1" noRot="1" noChangeAspect="1" noTextEdit="1"/>
          </p:cNvSpPr>
          <p:nvPr>
            <p:ph type="sldImg"/>
          </p:nvPr>
        </p:nvSpPr>
        <p:spPr/>
      </p:sp>
      <p:sp>
        <p:nvSpPr>
          <p:cNvPr id="114691" name="文本占位符 454658"/>
          <p:cNvSpPr>
            <a:spLocks noGrp="1"/>
          </p:cNvSpPr>
          <p:nvPr>
            <p:ph type="body"/>
          </p:nvPr>
        </p:nvSpPr>
        <p:spPr/>
        <p:txBody>
          <a:bodyPr anchor="t" anchorCtr="0"/>
          <a:lstStyle/>
          <a:p>
            <a:pPr lvl="0"/>
            <a:r>
              <a:rPr lang="zh-CN" altLang="en-US" dirty="0"/>
              <a:t>见下一张卡片</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72</a:t>
            </a:fld>
            <a:endParaRPr lang="zh-CN" altLang="en-US" sz="1200" dirty="0"/>
          </a:p>
        </p:txBody>
      </p:sp>
      <p:sp>
        <p:nvSpPr>
          <p:cNvPr id="116738" name="幻灯片图像占位符 456705"/>
          <p:cNvSpPr>
            <a:spLocks noGrp="1" noRot="1" noChangeAspect="1" noTextEdit="1"/>
          </p:cNvSpPr>
          <p:nvPr>
            <p:ph type="sldImg"/>
          </p:nvPr>
        </p:nvSpPr>
        <p:spPr/>
      </p:sp>
      <p:sp>
        <p:nvSpPr>
          <p:cNvPr id="116739" name="文本占位符 456706"/>
          <p:cNvSpPr>
            <a:spLocks noGrp="1"/>
          </p:cNvSpPr>
          <p:nvPr>
            <p:ph type="body"/>
          </p:nvPr>
        </p:nvSpPr>
        <p:spPr/>
        <p:txBody>
          <a:bodyPr anchor="t" anchorCtr="0"/>
          <a:lstStyle/>
          <a:p>
            <a:pPr lvl="0"/>
            <a:r>
              <a:rPr lang="en-US" altLang="zh-CN"/>
              <a:t>d</a:t>
            </a:r>
            <a:r>
              <a:rPr lang="zh-CN" altLang="en-US" dirty="0"/>
              <a:t>是</a:t>
            </a:r>
            <a:r>
              <a:rPr lang="en-US" altLang="zh-CN"/>
              <a:t>u</a:t>
            </a:r>
            <a:r>
              <a:rPr lang="zh-CN" altLang="en-US" dirty="0"/>
              <a:t>的长度</a:t>
            </a:r>
            <a:r>
              <a:rPr lang="en-US" altLang="zh-CN"/>
              <a: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82</a:t>
            </a:fld>
            <a:endParaRPr lang="zh-CN" altLang="en-US" sz="1200" dirty="0"/>
          </a:p>
        </p:txBody>
      </p:sp>
      <p:sp>
        <p:nvSpPr>
          <p:cNvPr id="492546" name="幻灯片图像占位符 492545"/>
          <p:cNvSpPr>
            <a:spLocks noGrp="1" noRot="1" noChangeAspect="1" noTextEdit="1"/>
          </p:cNvSpPr>
          <p:nvPr>
            <p:ph type="sldImg"/>
          </p:nvPr>
        </p:nvSpPr>
        <p:spPr/>
      </p:sp>
      <p:sp>
        <p:nvSpPr>
          <p:cNvPr id="492547" name="文本占位符 492546"/>
          <p:cNvSpPr>
            <a:spLocks noGrp="1"/>
          </p:cNvSpPr>
          <p:nvPr>
            <p:ph type="body" idx="1"/>
          </p:nvPr>
        </p:nvSpPr>
        <p:spPr/>
        <p:txBody>
          <a:bodyPr/>
          <a:lstStyle/>
          <a:p>
            <a:pPr lvl="0"/>
            <a:r>
              <a:rPr lang="zh-CN" altLang="en-US" dirty="0"/>
              <a:t>整个坐标变换情况前面已经分析过，跟二维的变换基本相同。主要也是建模坐标、世界坐标、观察坐标、设备坐标等。</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Times New Roman" panose="02020603050405020304" pitchFamily="18" charset="0"/>
              </a:rPr>
              <a:t>4</a:t>
            </a:fld>
            <a:endParaRPr lang="en-US" altLang="zh-CN" sz="1200" dirty="0">
              <a:latin typeface="Times New Roman" panose="02020603050405020304" pitchFamily="18" charset="0"/>
            </a:endParaRPr>
          </a:p>
        </p:txBody>
      </p:sp>
      <p:sp>
        <p:nvSpPr>
          <p:cNvPr id="50179" name="Rectangle 2"/>
          <p:cNvSpPr>
            <a:spLocks noGrp="1" noRot="1" noChangeAspect="1" noTextEdit="1"/>
          </p:cNvSpPr>
          <p:nvPr>
            <p:ph type="sldImg"/>
          </p:nvPr>
        </p:nvSpPr>
        <p:spPr/>
      </p:sp>
      <p:sp>
        <p:nvSpPr>
          <p:cNvPr id="50180" name="Rectangle 3"/>
          <p:cNvSpPr>
            <a:spLocks noGrp="1"/>
          </p:cNvSpPr>
          <p:nvPr>
            <p:ph type="body" idx="1"/>
          </p:nvPr>
        </p:nvSpPr>
        <p:spPr/>
        <p:txBody>
          <a:bodyPr wrap="square" lIns="91440" tIns="45720" rIns="91440" bIns="45720" anchor="t" anchorCtr="0"/>
          <a:lstStyle/>
          <a:p>
            <a:pPr lvl="0" eaLnBrk="1" hangingPunct="1"/>
            <a:r>
              <a:rPr lang="zh-CN" altLang="en-US" dirty="0"/>
              <a:t>先提出问题，看大家对计算机图形学的认识。必要时可以和学生交流，讨论与</a:t>
            </a:r>
            <a:r>
              <a:rPr lang="en-US" altLang="zh-CN" dirty="0"/>
              <a:t>3Dmax</a:t>
            </a:r>
            <a:r>
              <a:rPr lang="zh-CN" altLang="en-US" dirty="0"/>
              <a:t>等的关系。</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其中是旋转四元数，是点的四元数表示，它的形式为</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其中是旋转四元数，是点的四元数表示，它的形式为</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其中是旋转四元数，是点的四元数表示，它的形式为</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其中是旋转四元数，是点的四元数表示，它的形式为</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其中是旋转四元数，是点的四元数表示，它的形式为</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Times New Roman" panose="02020603050405020304" pitchFamily="18" charset="0"/>
              </a:rPr>
              <a:t>5</a:t>
            </a:fld>
            <a:endParaRPr lang="en-US" altLang="zh-CN" sz="1200" dirty="0">
              <a:latin typeface="Times New Roman" panose="02020603050405020304" pitchFamily="18" charset="0"/>
            </a:endParaRPr>
          </a:p>
        </p:txBody>
      </p:sp>
      <p:sp>
        <p:nvSpPr>
          <p:cNvPr id="50179" name="Rectangle 2"/>
          <p:cNvSpPr>
            <a:spLocks noGrp="1" noRot="1" noChangeAspect="1" noTextEdit="1"/>
          </p:cNvSpPr>
          <p:nvPr>
            <p:ph type="sldImg"/>
          </p:nvPr>
        </p:nvSpPr>
        <p:spPr/>
      </p:sp>
      <p:sp>
        <p:nvSpPr>
          <p:cNvPr id="50180" name="Rectangle 3"/>
          <p:cNvSpPr>
            <a:spLocks noGrp="1"/>
          </p:cNvSpPr>
          <p:nvPr>
            <p:ph type="body" idx="1"/>
          </p:nvPr>
        </p:nvSpPr>
        <p:spPr/>
        <p:txBody>
          <a:bodyPr wrap="square" lIns="91440" tIns="45720" rIns="91440" bIns="45720" anchor="t" anchorCtr="0"/>
          <a:lstStyle/>
          <a:p>
            <a:pPr lvl="0" eaLnBrk="1" hangingPunct="1"/>
            <a:r>
              <a:rPr lang="zh-CN" altLang="en-US" dirty="0"/>
              <a:t>先提出问题，看大家对计算机图形学的认识。必要时可以和学生交流，讨论与</a:t>
            </a:r>
            <a:r>
              <a:rPr lang="en-US" altLang="zh-CN" dirty="0"/>
              <a:t>3Dmax</a:t>
            </a:r>
            <a:r>
              <a:rPr lang="zh-CN" altLang="en-US" dirty="0"/>
              <a:t>等的关系。</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其中是旋转四元数，是点的四元数表示，它的形式为</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其中是旋转四元数，是点的四元数表示，它的形式为</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其中是旋转四元数，是点的四元数表示，它的形式为</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其中是旋转四元数，是点的四元数表示，它的形式为</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其中是旋转四元数，是点的四元数表示，它的形式为</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106</a:t>
            </a:fld>
            <a:endParaRPr lang="zh-CN" altLang="en-US" sz="1200" dirty="0"/>
          </a:p>
        </p:txBody>
      </p:sp>
      <p:sp>
        <p:nvSpPr>
          <p:cNvPr id="50178" name="幻灯片图像占位符 479233"/>
          <p:cNvSpPr>
            <a:spLocks noGrp="1" noRot="1" noChangeAspect="1" noTextEdit="1"/>
          </p:cNvSpPr>
          <p:nvPr>
            <p:ph type="sldImg"/>
          </p:nvPr>
        </p:nvSpPr>
        <p:spPr/>
      </p:sp>
      <p:sp>
        <p:nvSpPr>
          <p:cNvPr id="50179" name="文本占位符 479234"/>
          <p:cNvSpPr>
            <a:spLocks noGrp="1"/>
          </p:cNvSpPr>
          <p:nvPr>
            <p:ph type="body"/>
          </p:nvPr>
        </p:nvSpPr>
        <p:spPr/>
        <p:txBody>
          <a:bodyPr anchor="t" anchorCtr="0"/>
          <a:lstStyle/>
          <a:p>
            <a:pPr lvl="0"/>
            <a:r>
              <a:rPr lang="zh-CN" altLang="en-US" b="1" dirty="0"/>
              <a:t>矩形裁减是最简单的形式：</a:t>
            </a:r>
          </a:p>
          <a:p>
            <a:pPr lvl="0"/>
            <a:r>
              <a:rPr lang="zh-CN" altLang="en-US" b="1" dirty="0"/>
              <a:t>如果一个点</a:t>
            </a:r>
            <a:r>
              <a:rPr lang="zh-CN" altLang="zh-CN" b="1" dirty="0"/>
              <a:t> (x,y)</a:t>
            </a:r>
            <a:r>
              <a:rPr lang="zh-CN" altLang="en-US" b="1" dirty="0"/>
              <a:t>不被裁减，那么它一定满足</a:t>
            </a:r>
          </a:p>
          <a:p>
            <a:pPr lvl="0"/>
            <a:r>
              <a:rPr lang="zh-CN" altLang="zh-CN" b="1" dirty="0"/>
              <a:t> w1 &lt;= x &lt;= w2</a:t>
            </a:r>
          </a:p>
          <a:p>
            <a:pPr lvl="0"/>
            <a:r>
              <a:rPr lang="zh-CN" altLang="zh-CN" b="1" dirty="0"/>
              <a:t> w3 &lt;= y &lt;= w4</a:t>
            </a:r>
            <a:endParaRPr lang="zh-CN" altLang="en-US" b="1"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107</a:t>
            </a:fld>
            <a:endParaRPr lang="zh-CN" altLang="en-US" sz="1200" dirty="0"/>
          </a:p>
        </p:txBody>
      </p:sp>
      <p:sp>
        <p:nvSpPr>
          <p:cNvPr id="52226" name="幻灯片图像占位符 587777"/>
          <p:cNvSpPr>
            <a:spLocks noGrp="1" noRot="1" noChangeAspect="1" noTextEdit="1"/>
          </p:cNvSpPr>
          <p:nvPr>
            <p:ph type="sldImg"/>
          </p:nvPr>
        </p:nvSpPr>
        <p:spPr/>
      </p:sp>
      <p:sp>
        <p:nvSpPr>
          <p:cNvPr id="52227" name="文本占位符 587778"/>
          <p:cNvSpPr>
            <a:spLocks noGrp="1"/>
          </p:cNvSpPr>
          <p:nvPr>
            <p:ph type="body"/>
          </p:nvPr>
        </p:nvSpPr>
        <p:spPr/>
        <p:txBody>
          <a:bodyPr anchor="t" anchorCtr="0"/>
          <a:lstStyle/>
          <a:p>
            <a:pPr lvl="0"/>
            <a:r>
              <a:rPr lang="zh-CN" altLang="en-US" dirty="0"/>
              <a:t>从图中解释裁减过程，不同的情况都讲述一下。裁减是依据像素，而不是整个线段去除。</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108</a:t>
            </a:fld>
            <a:endParaRPr lang="zh-CN" altLang="en-US" sz="1200" dirty="0"/>
          </a:p>
        </p:txBody>
      </p:sp>
      <p:sp>
        <p:nvSpPr>
          <p:cNvPr id="54274" name="幻灯片图像占位符 588801"/>
          <p:cNvSpPr>
            <a:spLocks noGrp="1" noRot="1" noChangeAspect="1" noTextEdit="1"/>
          </p:cNvSpPr>
          <p:nvPr>
            <p:ph type="sldImg"/>
          </p:nvPr>
        </p:nvSpPr>
        <p:spPr/>
      </p:sp>
      <p:sp>
        <p:nvSpPr>
          <p:cNvPr id="54275" name="文本占位符 588802"/>
          <p:cNvSpPr>
            <a:spLocks noGrp="1"/>
          </p:cNvSpPr>
          <p:nvPr>
            <p:ph type="body"/>
          </p:nvPr>
        </p:nvSpPr>
        <p:spPr/>
        <p:txBody>
          <a:bodyPr anchor="t" anchorCtr="0"/>
          <a:lstStyle/>
          <a:p>
            <a:pPr lvl="0"/>
            <a:r>
              <a:rPr lang="zh-CN" altLang="en-US" dirty="0"/>
              <a:t>不同情况下，裁减算法不一样。</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109</a:t>
            </a:fld>
            <a:endParaRPr lang="zh-CN" altLang="en-US" sz="1200" dirty="0"/>
          </a:p>
        </p:txBody>
      </p:sp>
      <p:sp>
        <p:nvSpPr>
          <p:cNvPr id="56322" name="幻灯片图像占位符 594945"/>
          <p:cNvSpPr>
            <a:spLocks noGrp="1" noRot="1" noChangeAspect="1" noTextEdit="1"/>
          </p:cNvSpPr>
          <p:nvPr>
            <p:ph type="sldImg"/>
          </p:nvPr>
        </p:nvSpPr>
        <p:spPr/>
      </p:sp>
      <p:sp>
        <p:nvSpPr>
          <p:cNvPr id="56323" name="文本占位符 594946"/>
          <p:cNvSpPr>
            <a:spLocks noGrp="1"/>
          </p:cNvSpPr>
          <p:nvPr>
            <p:ph type="body"/>
          </p:nvPr>
        </p:nvSpPr>
        <p:spPr/>
        <p:txBody>
          <a:bodyPr anchor="t" anchorCtr="0"/>
          <a:lstStyle/>
          <a:p>
            <a:pPr lvl="0"/>
            <a:r>
              <a:rPr lang="zh-CN" altLang="en-US" dirty="0"/>
              <a:t>这个时候需要给学生讲清：由于直线的绘制是以端点作为接口的，所以在裁减是也重点强调端点的作用。</a:t>
            </a:r>
          </a:p>
          <a:p>
            <a:pPr lvl="0"/>
            <a:r>
              <a:rPr lang="zh-CN" altLang="en-US" dirty="0"/>
              <a:t>根据两个端点与窗口的关系可以把情况分为几个类别，然后分别进行裁减运算。</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110</a:t>
            </a:fld>
            <a:endParaRPr lang="zh-CN" altLang="en-US" sz="1200" dirty="0"/>
          </a:p>
        </p:txBody>
      </p:sp>
      <p:sp>
        <p:nvSpPr>
          <p:cNvPr id="58370" name="幻灯片图像占位符 595969"/>
          <p:cNvSpPr>
            <a:spLocks noGrp="1" noRot="1" noChangeAspect="1" noTextEdit="1"/>
          </p:cNvSpPr>
          <p:nvPr>
            <p:ph type="sldImg"/>
          </p:nvPr>
        </p:nvSpPr>
        <p:spPr/>
      </p:sp>
      <p:sp>
        <p:nvSpPr>
          <p:cNvPr id="58371" name="文本占位符 595970"/>
          <p:cNvSpPr>
            <a:spLocks noGrp="1"/>
          </p:cNvSpPr>
          <p:nvPr>
            <p:ph type="body"/>
          </p:nvPr>
        </p:nvSpPr>
        <p:spPr/>
        <p:txBody>
          <a:bodyPr anchor="t" anchorCtr="0"/>
          <a:lstStyle/>
          <a:p>
            <a:pPr lvl="0"/>
            <a:r>
              <a:rPr lang="zh-CN" altLang="en-US" dirty="0"/>
              <a:t>对于完全可见的情况可以直接准确的判断出来，然后是完全不可见，然后才是存在交点的情况，这种情况下还需要进行各种类别交点的求取。</a:t>
            </a:r>
          </a:p>
          <a:p>
            <a:pPr lvl="0"/>
            <a:r>
              <a:rPr lang="zh-CN" altLang="en-US" dirty="0"/>
              <a:t>根据时间可以考虑是否在黑板上把过程一步步用程序例子表示出来。</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Times New Roman" panose="02020603050405020304" pitchFamily="18" charset="0"/>
              </a:rPr>
              <a:t>6</a:t>
            </a:fld>
            <a:endParaRPr lang="en-US" altLang="zh-CN" sz="1200" dirty="0">
              <a:latin typeface="Times New Roman" panose="02020603050405020304" pitchFamily="18" charset="0"/>
            </a:endParaRPr>
          </a:p>
        </p:txBody>
      </p:sp>
      <p:sp>
        <p:nvSpPr>
          <p:cNvPr id="50179" name="Rectangle 2"/>
          <p:cNvSpPr>
            <a:spLocks noGrp="1" noRot="1" noChangeAspect="1" noTextEdit="1"/>
          </p:cNvSpPr>
          <p:nvPr>
            <p:ph type="sldImg"/>
          </p:nvPr>
        </p:nvSpPr>
        <p:spPr/>
      </p:sp>
      <p:sp>
        <p:nvSpPr>
          <p:cNvPr id="50180" name="Rectangle 3"/>
          <p:cNvSpPr>
            <a:spLocks noGrp="1"/>
          </p:cNvSpPr>
          <p:nvPr>
            <p:ph type="body" idx="1"/>
          </p:nvPr>
        </p:nvSpPr>
        <p:spPr/>
        <p:txBody>
          <a:bodyPr wrap="square" lIns="91440" tIns="45720" rIns="91440" bIns="45720" anchor="t" anchorCtr="0"/>
          <a:lstStyle/>
          <a:p>
            <a:pPr lvl="0" eaLnBrk="1" hangingPunct="1"/>
            <a:r>
              <a:rPr lang="zh-CN" altLang="en-US" dirty="0"/>
              <a:t>先提出问题，看大家对计算机图形学的认识。必要时可以和学生交流，讨论与</a:t>
            </a:r>
            <a:r>
              <a:rPr lang="en-US" altLang="zh-CN" dirty="0"/>
              <a:t>3Dmax</a:t>
            </a:r>
            <a:r>
              <a:rPr lang="zh-CN" altLang="en-US" dirty="0"/>
              <a:t>等的关系。</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111</a:t>
            </a:fld>
            <a:endParaRPr lang="zh-CN" altLang="en-US" sz="1200" dirty="0"/>
          </a:p>
        </p:txBody>
      </p:sp>
      <p:sp>
        <p:nvSpPr>
          <p:cNvPr id="60418" name="幻灯片图像占位符 596993"/>
          <p:cNvSpPr>
            <a:spLocks noGrp="1" noRot="1" noChangeAspect="1" noTextEdit="1"/>
          </p:cNvSpPr>
          <p:nvPr>
            <p:ph type="sldImg"/>
          </p:nvPr>
        </p:nvSpPr>
        <p:spPr/>
      </p:sp>
      <p:sp>
        <p:nvSpPr>
          <p:cNvPr id="60419" name="文本占位符 596994"/>
          <p:cNvSpPr>
            <a:spLocks noGrp="1"/>
          </p:cNvSpPr>
          <p:nvPr>
            <p:ph type="body"/>
          </p:nvPr>
        </p:nvSpPr>
        <p:spPr/>
        <p:txBody>
          <a:bodyPr anchor="t" anchorCtr="0"/>
          <a:lstStyle/>
          <a:p>
            <a:pPr lvl="0"/>
            <a:r>
              <a:rPr lang="zh-CN" altLang="en-US" dirty="0"/>
              <a:t>线段裁减算法是上面幻灯的其三种情况下，主要针对交点的计算，以及裁减问题。</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112</a:t>
            </a:fld>
            <a:endParaRPr lang="zh-CN" altLang="en-US" sz="1200" dirty="0"/>
          </a:p>
        </p:txBody>
      </p:sp>
      <p:sp>
        <p:nvSpPr>
          <p:cNvPr id="62466" name="幻灯片图像占位符 445441"/>
          <p:cNvSpPr>
            <a:spLocks noGrp="1" noRot="1" noChangeAspect="1" noTextEdit="1"/>
          </p:cNvSpPr>
          <p:nvPr>
            <p:ph type="sldImg"/>
          </p:nvPr>
        </p:nvSpPr>
        <p:spPr/>
      </p:sp>
      <p:sp>
        <p:nvSpPr>
          <p:cNvPr id="62467" name="文本占位符 445442"/>
          <p:cNvSpPr>
            <a:spLocks noGrp="1"/>
          </p:cNvSpPr>
          <p:nvPr>
            <p:ph type="body"/>
          </p:nvPr>
        </p:nvSpPr>
        <p:spPr/>
        <p:txBody>
          <a:bodyPr anchor="t" anchorCtr="0"/>
          <a:lstStyle/>
          <a:p>
            <a:pPr lvl="0"/>
            <a:r>
              <a:rPr lang="en-US" altLang="zh-CN"/>
              <a:t>CS</a:t>
            </a:r>
            <a:r>
              <a:rPr lang="zh-CN" altLang="en-US" dirty="0"/>
              <a:t>算法是最早，也是目前最常用的线裁减算法，通常情况下，这种方法通过初始测试加速了线段裁减过程，主要是减少了对交点求取的次数。</a:t>
            </a:r>
          </a:p>
          <a:p>
            <a:pPr lvl="1" indent="0"/>
            <a:r>
              <a:rPr lang="zh-CN" altLang="en-GB" dirty="0"/>
              <a:t>线段是由端点来定义的，所以对线段的检测主要是对端点对检测，而不是线段上所有像素点的检测。</a:t>
            </a:r>
          </a:p>
          <a:p>
            <a:pPr lvl="1" indent="0"/>
            <a:r>
              <a:rPr lang="zh-CN" altLang="en-GB" dirty="0"/>
              <a:t>但大多数情况是整个线段要不在观察框内，要不完全不在观察框内。</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113</a:t>
            </a:fld>
            <a:endParaRPr lang="zh-CN" altLang="en-US" sz="1200" dirty="0"/>
          </a:p>
        </p:txBody>
      </p:sp>
      <p:sp>
        <p:nvSpPr>
          <p:cNvPr id="64514" name="幻灯片图像占位符 480257"/>
          <p:cNvSpPr>
            <a:spLocks noGrp="1" noRot="1" noChangeAspect="1" noTextEdit="1"/>
          </p:cNvSpPr>
          <p:nvPr>
            <p:ph type="sldImg"/>
          </p:nvPr>
        </p:nvSpPr>
        <p:spPr/>
      </p:sp>
      <p:sp>
        <p:nvSpPr>
          <p:cNvPr id="64515" name="文本占位符 480258"/>
          <p:cNvSpPr>
            <a:spLocks noGrp="1"/>
          </p:cNvSpPr>
          <p:nvPr>
            <p:ph type="body"/>
          </p:nvPr>
        </p:nvSpPr>
        <p:spPr/>
        <p:txBody>
          <a:bodyPr anchor="t" anchorCtr="0"/>
          <a:lstStyle/>
          <a:p>
            <a:pPr lvl="0"/>
            <a:r>
              <a:rPr lang="en-US" altLang="zh-CN" b="1"/>
              <a:t>CS</a:t>
            </a:r>
            <a:r>
              <a:rPr lang="zh-CN" altLang="en-US" b="1" dirty="0"/>
              <a:t>编码</a:t>
            </a:r>
          </a:p>
          <a:p>
            <a:pPr lvl="1" indent="0">
              <a:spcBef>
                <a:spcPct val="50000"/>
              </a:spcBef>
            </a:pPr>
            <a:r>
              <a:rPr lang="zh-CN" altLang="en-GB" b="1" dirty="0"/>
              <a:t>通过把窗口线延长，扩展得到</a:t>
            </a:r>
            <a:r>
              <a:rPr lang="en-GB" altLang="zh-CN" b="1"/>
              <a:t>9</a:t>
            </a:r>
            <a:r>
              <a:rPr lang="zh-CN" altLang="en-GB" b="1" dirty="0"/>
              <a:t>个区域，分别对这</a:t>
            </a:r>
            <a:r>
              <a:rPr lang="en-GB" altLang="zh-CN" b="1"/>
              <a:t>9</a:t>
            </a:r>
            <a:r>
              <a:rPr lang="zh-CN" altLang="en-GB" b="1" dirty="0"/>
              <a:t>个区域进行编码。</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114</a:t>
            </a:fld>
            <a:endParaRPr lang="zh-CN" altLang="en-US" sz="1200" dirty="0"/>
          </a:p>
        </p:txBody>
      </p:sp>
      <p:sp>
        <p:nvSpPr>
          <p:cNvPr id="66562" name="幻灯片图像占位符 446465"/>
          <p:cNvSpPr>
            <a:spLocks noGrp="1" noRot="1" noChangeAspect="1" noTextEdit="1"/>
          </p:cNvSpPr>
          <p:nvPr>
            <p:ph type="sldImg"/>
          </p:nvPr>
        </p:nvSpPr>
        <p:spPr/>
      </p:sp>
      <p:sp>
        <p:nvSpPr>
          <p:cNvPr id="66563" name="文本占位符 446466"/>
          <p:cNvSpPr>
            <a:spLocks noGrp="1"/>
          </p:cNvSpPr>
          <p:nvPr>
            <p:ph type="body"/>
          </p:nvPr>
        </p:nvSpPr>
        <p:spPr/>
        <p:txBody>
          <a:bodyPr anchor="t" anchorCtr="0"/>
          <a:lstStyle/>
          <a:p>
            <a:pPr lvl="0">
              <a:lnSpc>
                <a:spcPct val="80000"/>
              </a:lnSpc>
              <a:buChar char="•"/>
            </a:pPr>
            <a:r>
              <a:rPr lang="zh-CN" altLang="en-GB" sz="1000" dirty="0"/>
              <a:t>分别计算直线两个端点所在的区域</a:t>
            </a:r>
          </a:p>
          <a:p>
            <a:pPr lvl="0">
              <a:lnSpc>
                <a:spcPct val="80000"/>
              </a:lnSpc>
              <a:buChar char="•"/>
            </a:pPr>
            <a:r>
              <a:rPr lang="zh-CN" altLang="en-GB" sz="1000" dirty="0"/>
              <a:t>根据出现的情况：</a:t>
            </a:r>
          </a:p>
          <a:p>
            <a:pPr lvl="1" indent="0">
              <a:lnSpc>
                <a:spcPct val="80000"/>
              </a:lnSpc>
            </a:pPr>
            <a:r>
              <a:rPr lang="en-GB" altLang="zh-CN" sz="1000" dirty="0"/>
              <a:t> c1 </a:t>
            </a:r>
            <a:r>
              <a:rPr lang="zh-CN" altLang="en-GB" sz="1000" dirty="0"/>
              <a:t>和 </a:t>
            </a:r>
            <a:r>
              <a:rPr lang="en-GB" altLang="zh-CN" sz="1000" dirty="0"/>
              <a:t>c2 </a:t>
            </a:r>
            <a:r>
              <a:rPr lang="zh-CN" altLang="en-GB" sz="1000" dirty="0"/>
              <a:t>都在</a:t>
            </a:r>
            <a:r>
              <a:rPr lang="en-GB" altLang="zh-CN" sz="1000" dirty="0"/>
              <a:t>0000</a:t>
            </a:r>
            <a:r>
              <a:rPr lang="zh-CN" altLang="en-GB" sz="1000" dirty="0"/>
              <a:t>区，意味着这个直线完全在窗口内。</a:t>
            </a:r>
          </a:p>
          <a:p>
            <a:pPr lvl="1" indent="0">
              <a:lnSpc>
                <a:spcPct val="80000"/>
              </a:lnSpc>
            </a:pPr>
            <a:r>
              <a:rPr lang="zh-CN" altLang="en-GB" sz="1000" dirty="0"/>
              <a:t>如果</a:t>
            </a:r>
            <a:r>
              <a:rPr lang="en-GB" altLang="zh-CN" sz="1000" dirty="0"/>
              <a:t>c1</a:t>
            </a:r>
            <a:r>
              <a:rPr lang="zh-CN" altLang="en-GB" sz="1000" dirty="0"/>
              <a:t>和</a:t>
            </a:r>
            <a:r>
              <a:rPr lang="en-GB" altLang="zh-CN" sz="1000" dirty="0"/>
              <a:t>c2</a:t>
            </a:r>
            <a:r>
              <a:rPr lang="zh-CN" altLang="en-GB" sz="1000" dirty="0"/>
              <a:t>的编码存在一位以上相同，则这个直线一定完全在窗口外。用数学判断是</a:t>
            </a:r>
            <a:r>
              <a:rPr lang="en-GB" altLang="zh-CN" sz="1000" dirty="0"/>
              <a:t>if (c1 AND c2) </a:t>
            </a:r>
            <a:r>
              <a:rPr lang="zh-CN" altLang="en-GB" sz="1000" dirty="0"/>
              <a:t>！＝</a:t>
            </a:r>
            <a:r>
              <a:rPr lang="en-GB" altLang="zh-CN" sz="1000" dirty="0"/>
              <a:t>0</a:t>
            </a:r>
          </a:p>
          <a:p>
            <a:pPr lvl="1" indent="0">
              <a:lnSpc>
                <a:spcPct val="80000"/>
              </a:lnSpc>
            </a:pPr>
            <a:r>
              <a:rPr lang="zh-CN" altLang="en-GB" sz="1000" dirty="0"/>
              <a:t>剩下的情况</a:t>
            </a:r>
            <a:r>
              <a:rPr lang="en-GB" altLang="zh-CN" sz="1000" dirty="0"/>
              <a:t>If (c1 AND c2)</a:t>
            </a:r>
            <a:r>
              <a:rPr lang="zh-CN" altLang="en-GB" sz="1000" dirty="0"/>
              <a:t>＝</a:t>
            </a:r>
            <a:r>
              <a:rPr lang="en-GB" altLang="zh-CN" sz="1000" dirty="0"/>
              <a:t>0</a:t>
            </a:r>
            <a:r>
              <a:rPr lang="zh-CN" altLang="en-GB" sz="1000" dirty="0"/>
              <a:t>，则需要进一步求交点</a:t>
            </a:r>
            <a:endParaRPr lang="en-GB" altLang="zh-CN" sz="1000" dirty="0"/>
          </a:p>
          <a:p>
            <a:pPr lvl="0">
              <a:lnSpc>
                <a:spcPct val="90000"/>
              </a:lnSpc>
              <a:buChar char="•"/>
            </a:pPr>
            <a:r>
              <a:rPr lang="zh-CN" altLang="en-GB" sz="1000" dirty="0"/>
              <a:t>最后一种情况下，需要计算交点位置，主要考察交点在窗口边界情况，如：</a:t>
            </a:r>
            <a:r>
              <a:rPr lang="en-GB" altLang="zh-CN" sz="1000" dirty="0"/>
              <a:t> left, right, bottom, top.</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115</a:t>
            </a:fld>
            <a:endParaRPr lang="zh-CN" altLang="en-US" sz="1200" dirty="0"/>
          </a:p>
        </p:txBody>
      </p:sp>
      <p:sp>
        <p:nvSpPr>
          <p:cNvPr id="68610" name="幻灯片图像占位符 581633"/>
          <p:cNvSpPr>
            <a:spLocks noGrp="1" noRot="1" noChangeAspect="1" noTextEdit="1"/>
          </p:cNvSpPr>
          <p:nvPr>
            <p:ph type="sldImg"/>
          </p:nvPr>
        </p:nvSpPr>
        <p:spPr/>
      </p:sp>
      <p:sp>
        <p:nvSpPr>
          <p:cNvPr id="68611" name="文本占位符 581634"/>
          <p:cNvSpPr>
            <a:spLocks noGrp="1"/>
          </p:cNvSpPr>
          <p:nvPr>
            <p:ph type="body"/>
          </p:nvPr>
        </p:nvSpPr>
        <p:spPr/>
        <p:txBody>
          <a:bodyPr anchor="t" anchorCtr="0"/>
          <a:lstStyle/>
          <a:p>
            <a:pPr lvl="0"/>
            <a:r>
              <a:rPr lang="zh-CN" altLang="en-US" dirty="0"/>
              <a:t>上图是一个裁减实例，按照步骤一步一步分析给学生。</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116</a:t>
            </a:fld>
            <a:endParaRPr lang="zh-CN" altLang="en-US" sz="1200" dirty="0"/>
          </a:p>
        </p:txBody>
      </p:sp>
      <p:sp>
        <p:nvSpPr>
          <p:cNvPr id="72706" name="幻灯片图像占位符 599041"/>
          <p:cNvSpPr>
            <a:spLocks noGrp="1" noRot="1" noChangeAspect="1" noTextEdit="1"/>
          </p:cNvSpPr>
          <p:nvPr>
            <p:ph type="sldImg"/>
          </p:nvPr>
        </p:nvSpPr>
        <p:spPr/>
      </p:sp>
      <p:sp>
        <p:nvSpPr>
          <p:cNvPr id="72707" name="文本占位符 599042"/>
          <p:cNvSpPr>
            <a:spLocks noGrp="1"/>
          </p:cNvSpPr>
          <p:nvPr>
            <p:ph type="body"/>
          </p:nvPr>
        </p:nvSpPr>
        <p:spPr/>
        <p:txBody>
          <a:bodyPr anchor="t" anchorCtr="0"/>
          <a:lstStyle/>
          <a:p>
            <a:pPr lvl="0"/>
            <a:r>
              <a:rPr lang="zh-CN" altLang="en-US" dirty="0"/>
              <a:t>在黑板上给学生分析该例子。</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117</a:t>
            </a:fld>
            <a:endParaRPr lang="zh-CN" altLang="en-US" sz="1200" dirty="0"/>
          </a:p>
        </p:txBody>
      </p:sp>
      <p:sp>
        <p:nvSpPr>
          <p:cNvPr id="74754" name="幻灯片图像占位符 600065"/>
          <p:cNvSpPr>
            <a:spLocks noGrp="1" noRot="1" noChangeAspect="1" noTextEdit="1"/>
          </p:cNvSpPr>
          <p:nvPr>
            <p:ph type="sldImg"/>
          </p:nvPr>
        </p:nvSpPr>
        <p:spPr/>
      </p:sp>
      <p:sp>
        <p:nvSpPr>
          <p:cNvPr id="74755" name="文本占位符 600066"/>
          <p:cNvSpPr>
            <a:spLocks noGrp="1"/>
          </p:cNvSpPr>
          <p:nvPr>
            <p:ph type="body"/>
          </p:nvPr>
        </p:nvSpPr>
        <p:spPr/>
        <p:txBody>
          <a:bodyPr anchor="t" anchorCtr="0"/>
          <a:lstStyle/>
          <a:p>
            <a:pPr lvl="0"/>
            <a:r>
              <a:rPr lang="zh-CN" altLang="en-US" dirty="0"/>
              <a:t>重点在于每个步骤情况。</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118</a:t>
            </a:fld>
            <a:endParaRPr lang="zh-CN" altLang="en-US" sz="1200" dirty="0"/>
          </a:p>
        </p:txBody>
      </p:sp>
      <p:sp>
        <p:nvSpPr>
          <p:cNvPr id="76802" name="幻灯片图像占位符 601089"/>
          <p:cNvSpPr>
            <a:spLocks noGrp="1" noRot="1" noChangeAspect="1" noTextEdit="1"/>
          </p:cNvSpPr>
          <p:nvPr>
            <p:ph type="sldImg"/>
          </p:nvPr>
        </p:nvSpPr>
        <p:spPr/>
      </p:sp>
      <p:sp>
        <p:nvSpPr>
          <p:cNvPr id="76803" name="文本占位符 601090"/>
          <p:cNvSpPr>
            <a:spLocks noGrp="1"/>
          </p:cNvSpPr>
          <p:nvPr>
            <p:ph type="body"/>
          </p:nvPr>
        </p:nvSpPr>
        <p:spPr/>
        <p:txBody>
          <a:bodyPr anchor="t" anchorCtr="0"/>
          <a:lstStyle/>
          <a:p>
            <a:pPr lvl="0"/>
            <a:r>
              <a:rPr lang="zh-CN" altLang="en-US" dirty="0"/>
              <a:t>最后对该算法进行一个总结，然后让学生先来分析一下。</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119</a:t>
            </a:fld>
            <a:endParaRPr lang="zh-CN" altLang="en-US" sz="1200" dirty="0"/>
          </a:p>
        </p:txBody>
      </p:sp>
      <p:sp>
        <p:nvSpPr>
          <p:cNvPr id="78850" name="幻灯片图像占位符 602113"/>
          <p:cNvSpPr>
            <a:spLocks noGrp="1" noRot="1" noChangeAspect="1" noTextEdit="1"/>
          </p:cNvSpPr>
          <p:nvPr>
            <p:ph type="sldImg"/>
          </p:nvPr>
        </p:nvSpPr>
        <p:spPr/>
      </p:sp>
      <p:sp>
        <p:nvSpPr>
          <p:cNvPr id="78851" name="文本占位符 602114"/>
          <p:cNvSpPr>
            <a:spLocks noGrp="1"/>
          </p:cNvSpPr>
          <p:nvPr>
            <p:ph type="body"/>
          </p:nvPr>
        </p:nvSpPr>
        <p:spPr/>
        <p:txBody>
          <a:bodyPr anchor="t" anchorCtr="0"/>
          <a:lstStyle/>
          <a:p>
            <a:pPr lvl="0"/>
            <a:r>
              <a:rPr lang="zh-CN" altLang="en-US" dirty="0"/>
              <a:t>再给一个例子，让学生跟着一起来完成。</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120</a:t>
            </a:fld>
            <a:endParaRPr lang="zh-CN" altLang="en-US" sz="1200" dirty="0"/>
          </a:p>
        </p:txBody>
      </p:sp>
      <p:sp>
        <p:nvSpPr>
          <p:cNvPr id="80898" name="幻灯片图像占位符 603137"/>
          <p:cNvSpPr>
            <a:spLocks noGrp="1" noRot="1" noChangeAspect="1" noTextEdit="1"/>
          </p:cNvSpPr>
          <p:nvPr>
            <p:ph type="sldImg"/>
          </p:nvPr>
        </p:nvSpPr>
        <p:spPr/>
      </p:sp>
      <p:sp>
        <p:nvSpPr>
          <p:cNvPr id="80899" name="文本占位符 603138"/>
          <p:cNvSpPr>
            <a:spLocks noGrp="1"/>
          </p:cNvSpPr>
          <p:nvPr>
            <p:ph type="body"/>
          </p:nvPr>
        </p:nvSpPr>
        <p:spPr/>
        <p:txBody>
          <a:bodyPr anchor="t" anchorCtr="0"/>
          <a:lstStyle/>
          <a:p>
            <a:pPr lvl="0"/>
            <a:r>
              <a:rPr lang="zh-CN" altLang="en-US" dirty="0"/>
              <a:t>与</a:t>
            </a:r>
            <a:r>
              <a:rPr lang="en-US" altLang="zh-CN"/>
              <a:t>CS</a:t>
            </a:r>
            <a:r>
              <a:rPr lang="zh-CN" altLang="en-US" dirty="0"/>
              <a:t>算法对应起来讲，重点突出不同点。让学生有一个关联思考。相对于</a:t>
            </a:r>
            <a:r>
              <a:rPr lang="en-US" altLang="zh-CN"/>
              <a:t>CS</a:t>
            </a:r>
            <a:r>
              <a:rPr lang="zh-CN" altLang="en-US" dirty="0"/>
              <a:t>算法，中点算法把直线的中点也作为一个检测的依据。</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Times New Roman" panose="02020603050405020304" pitchFamily="18" charset="0"/>
              </a:rPr>
              <a:t>7</a:t>
            </a:fld>
            <a:endParaRPr lang="en-US" altLang="zh-CN" sz="1200" dirty="0">
              <a:latin typeface="Times New Roman" panose="02020603050405020304" pitchFamily="18" charset="0"/>
            </a:endParaRPr>
          </a:p>
        </p:txBody>
      </p:sp>
      <p:sp>
        <p:nvSpPr>
          <p:cNvPr id="50179" name="Rectangle 2"/>
          <p:cNvSpPr>
            <a:spLocks noGrp="1" noRot="1" noChangeAspect="1" noTextEdit="1"/>
          </p:cNvSpPr>
          <p:nvPr>
            <p:ph type="sldImg"/>
          </p:nvPr>
        </p:nvSpPr>
        <p:spPr/>
      </p:sp>
      <p:sp>
        <p:nvSpPr>
          <p:cNvPr id="50180" name="Rectangle 3"/>
          <p:cNvSpPr>
            <a:spLocks noGrp="1"/>
          </p:cNvSpPr>
          <p:nvPr>
            <p:ph type="body" idx="1"/>
          </p:nvPr>
        </p:nvSpPr>
        <p:spPr/>
        <p:txBody>
          <a:bodyPr wrap="square" lIns="91440" tIns="45720" rIns="91440" bIns="45720" anchor="t" anchorCtr="0"/>
          <a:lstStyle/>
          <a:p>
            <a:pPr lvl="0" eaLnBrk="1" hangingPunct="1"/>
            <a:r>
              <a:rPr lang="zh-CN" altLang="en-US" dirty="0"/>
              <a:t>先提出问题，看大家对计算机图形学的认识。必要时可以和学生交流，讨论与</a:t>
            </a:r>
            <a:r>
              <a:rPr lang="en-US" altLang="zh-CN" dirty="0"/>
              <a:t>3Dmax</a:t>
            </a:r>
            <a:r>
              <a:rPr lang="zh-CN" altLang="en-US" dirty="0"/>
              <a:t>等的关系。</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121</a:t>
            </a:fld>
            <a:endParaRPr lang="zh-CN" altLang="en-US" sz="1200" dirty="0"/>
          </a:p>
        </p:txBody>
      </p:sp>
      <p:sp>
        <p:nvSpPr>
          <p:cNvPr id="82946" name="幻灯片图像占位符 604161"/>
          <p:cNvSpPr>
            <a:spLocks noGrp="1" noRot="1" noChangeAspect="1" noTextEdit="1"/>
          </p:cNvSpPr>
          <p:nvPr>
            <p:ph type="sldImg"/>
          </p:nvPr>
        </p:nvSpPr>
        <p:spPr/>
      </p:sp>
      <p:sp>
        <p:nvSpPr>
          <p:cNvPr id="82947" name="文本占位符 604162"/>
          <p:cNvSpPr>
            <a:spLocks noGrp="1"/>
          </p:cNvSpPr>
          <p:nvPr>
            <p:ph type="body"/>
          </p:nvPr>
        </p:nvSpPr>
        <p:spPr/>
        <p:txBody>
          <a:bodyPr anchor="t" anchorCtr="0"/>
          <a:lstStyle/>
          <a:p>
            <a:pPr lvl="0"/>
            <a:r>
              <a:rPr lang="zh-CN" altLang="en-US" dirty="0"/>
              <a:t>关键点是求线段与边界的交点时候，采用折半查找的方法，这样可以减小对求交的次数，更加提高速度，适合硬件上实现。</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122</a:t>
            </a:fld>
            <a:endParaRPr lang="zh-CN" altLang="en-US" sz="1200" dirty="0"/>
          </a:p>
        </p:txBody>
      </p:sp>
      <p:sp>
        <p:nvSpPr>
          <p:cNvPr id="84994" name="幻灯片图像占位符 481281"/>
          <p:cNvSpPr>
            <a:spLocks noGrp="1" noRot="1" noChangeAspect="1" noTextEdit="1"/>
          </p:cNvSpPr>
          <p:nvPr>
            <p:ph type="sldImg"/>
          </p:nvPr>
        </p:nvSpPr>
        <p:spPr/>
      </p:sp>
      <p:sp>
        <p:nvSpPr>
          <p:cNvPr id="84995" name="文本占位符 481282"/>
          <p:cNvSpPr>
            <a:spLocks noGrp="1"/>
          </p:cNvSpPr>
          <p:nvPr>
            <p:ph type="body"/>
          </p:nvPr>
        </p:nvSpPr>
        <p:spPr/>
        <p:txBody>
          <a:bodyPr anchor="t" anchorCtr="0"/>
          <a:lstStyle/>
          <a:p>
            <a:pPr lvl="0"/>
            <a:r>
              <a:rPr lang="en-GB" altLang="zh-CN" b="1"/>
              <a:t>IDEA –</a:t>
            </a:r>
            <a:r>
              <a:rPr lang="zh-CN" altLang="en-GB" b="1" dirty="0"/>
              <a:t>快速直线裁减算法，主要是利于直线的参数方程分析来实现线段裁减。</a:t>
            </a:r>
          </a:p>
          <a:p>
            <a:pPr lvl="0"/>
            <a:r>
              <a:rPr lang="zh-CN" altLang="en-GB" b="1" dirty="0"/>
              <a:t>参数方程可以表示为：</a:t>
            </a:r>
            <a:endParaRPr lang="en-GB" altLang="zh-CN" b="1"/>
          </a:p>
          <a:p>
            <a:pPr lvl="0"/>
            <a:r>
              <a:rPr lang="en-GB" altLang="zh-CN" b="1"/>
              <a:t>	</a:t>
            </a:r>
            <a:r>
              <a:rPr lang="zh-CN" altLang="en-GB" b="1" dirty="0"/>
              <a:t>两个端点</a:t>
            </a:r>
            <a:r>
              <a:rPr lang="en-GB" altLang="zh-CN" b="1"/>
              <a:t>(x1,y1), (x2,y2)</a:t>
            </a:r>
          </a:p>
          <a:p>
            <a:pPr lvl="0"/>
            <a:r>
              <a:rPr lang="en-GB" altLang="zh-CN" b="1"/>
              <a:t>	x=x1+(x2-x1)u</a:t>
            </a:r>
          </a:p>
          <a:p>
            <a:pPr lvl="0"/>
            <a:r>
              <a:rPr lang="en-GB" altLang="zh-CN" b="1"/>
              <a:t>	y=y1+(y2-y1)u,   0&lt;=u&lt;=1</a:t>
            </a:r>
          </a:p>
          <a:p>
            <a:pPr lvl="0"/>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123</a:t>
            </a:fld>
            <a:endParaRPr lang="zh-CN" altLang="en-US" sz="1200" dirty="0"/>
          </a:p>
        </p:txBody>
      </p:sp>
      <p:sp>
        <p:nvSpPr>
          <p:cNvPr id="87042" name="幻灯片图像占位符 514049"/>
          <p:cNvSpPr>
            <a:spLocks noGrp="1" noRot="1" noChangeAspect="1" noTextEdit="1"/>
          </p:cNvSpPr>
          <p:nvPr>
            <p:ph type="sldImg"/>
          </p:nvPr>
        </p:nvSpPr>
        <p:spPr/>
      </p:sp>
      <p:sp>
        <p:nvSpPr>
          <p:cNvPr id="87043" name="文本占位符 514050"/>
          <p:cNvSpPr>
            <a:spLocks noGrp="1"/>
          </p:cNvSpPr>
          <p:nvPr>
            <p:ph type="body"/>
          </p:nvPr>
        </p:nvSpPr>
        <p:spPr/>
        <p:txBody>
          <a:bodyPr anchor="t" anchorCtr="0"/>
          <a:lstStyle/>
          <a:p>
            <a:pPr lvl="0"/>
            <a:r>
              <a:rPr lang="zh-CN" altLang="en-US" dirty="0"/>
              <a:t>参数方程以两个端点为起始和终止点，图中红色部分。这样根据参数</a:t>
            </a:r>
            <a:r>
              <a:rPr lang="en-US" altLang="zh-CN"/>
              <a:t>u</a:t>
            </a:r>
            <a:r>
              <a:rPr lang="zh-CN" altLang="en-US" dirty="0"/>
              <a:t>的取值可以判断点再直线上的位置。</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124</a:t>
            </a:fld>
            <a:endParaRPr lang="zh-CN" altLang="en-US" sz="1200" dirty="0"/>
          </a:p>
        </p:txBody>
      </p:sp>
      <p:sp>
        <p:nvSpPr>
          <p:cNvPr id="89090" name="幻灯片图像占位符 605185"/>
          <p:cNvSpPr>
            <a:spLocks noGrp="1" noRot="1" noChangeAspect="1" noTextEdit="1"/>
          </p:cNvSpPr>
          <p:nvPr>
            <p:ph type="sldImg"/>
          </p:nvPr>
        </p:nvSpPr>
        <p:spPr/>
      </p:sp>
      <p:sp>
        <p:nvSpPr>
          <p:cNvPr id="89091" name="文本占位符 605186"/>
          <p:cNvSpPr>
            <a:spLocks noGrp="1"/>
          </p:cNvSpPr>
          <p:nvPr>
            <p:ph type="body"/>
          </p:nvPr>
        </p:nvSpPr>
        <p:spPr/>
        <p:txBody>
          <a:bodyPr anchor="t" anchorCtr="0"/>
          <a:lstStyle/>
          <a:p>
            <a:pPr lvl="0"/>
            <a:r>
              <a:rPr lang="zh-CN" altLang="en-US" dirty="0"/>
              <a:t>代入窗口限制条件，则推导有上面的情况。</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125</a:t>
            </a:fld>
            <a:endParaRPr lang="zh-CN" altLang="en-US" sz="1200" dirty="0"/>
          </a:p>
        </p:txBody>
      </p:sp>
      <p:sp>
        <p:nvSpPr>
          <p:cNvPr id="91138" name="幻灯片图像占位符 447489"/>
          <p:cNvSpPr>
            <a:spLocks noGrp="1" noRot="1" noChangeAspect="1" noTextEdit="1"/>
          </p:cNvSpPr>
          <p:nvPr>
            <p:ph type="sldImg"/>
          </p:nvPr>
        </p:nvSpPr>
        <p:spPr/>
      </p:sp>
      <p:sp>
        <p:nvSpPr>
          <p:cNvPr id="91139" name="文本占位符 447490"/>
          <p:cNvSpPr>
            <a:spLocks noGrp="1"/>
          </p:cNvSpPr>
          <p:nvPr>
            <p:ph type="body"/>
          </p:nvPr>
        </p:nvSpPr>
        <p:spPr/>
        <p:txBody>
          <a:bodyPr anchor="t" anchorCtr="0"/>
          <a:lstStyle/>
          <a:p>
            <a:pPr lvl="1" indent="0"/>
            <a:r>
              <a:rPr lang="zh-CN" altLang="en-GB" dirty="0"/>
              <a:t>与英文对照</a:t>
            </a:r>
          </a:p>
          <a:p>
            <a:pPr lvl="1" indent="0"/>
            <a:r>
              <a:rPr lang="en-GB" altLang="zh-CN" sz="4000" dirty="0"/>
              <a:t>Algorithm Description</a:t>
            </a:r>
            <a:endParaRPr lang="zh-CN" altLang="en-US" sz="4000" dirty="0"/>
          </a:p>
          <a:p>
            <a:pPr lvl="1" indent="0">
              <a:buChar char="•"/>
            </a:pPr>
            <a:r>
              <a:rPr lang="zh-CN" altLang="zh-CN" sz="4000" dirty="0"/>
              <a:t>Computing P</a:t>
            </a:r>
            <a:r>
              <a:rPr lang="zh-CN" altLang="zh-CN" sz="4000" baseline="-25000" dirty="0"/>
              <a:t>k</a:t>
            </a:r>
            <a:r>
              <a:rPr lang="zh-CN" altLang="zh-CN" sz="4000" dirty="0"/>
              <a:t>, Q</a:t>
            </a:r>
            <a:r>
              <a:rPr lang="zh-CN" altLang="zh-CN" sz="4000" baseline="-25000" dirty="0"/>
              <a:t>k</a:t>
            </a:r>
            <a:r>
              <a:rPr lang="zh-CN" altLang="zh-CN" sz="4000" dirty="0"/>
              <a:t>, k=1~4</a:t>
            </a:r>
          </a:p>
          <a:p>
            <a:pPr lvl="1" indent="0">
              <a:buChar char="•"/>
            </a:pPr>
            <a:r>
              <a:rPr lang="zh-CN" altLang="zh-CN" sz="4000" dirty="0"/>
              <a:t>Judge if there any P</a:t>
            </a:r>
            <a:r>
              <a:rPr lang="zh-CN" altLang="zh-CN" sz="4000" baseline="-25000" dirty="0"/>
              <a:t>k</a:t>
            </a:r>
            <a:r>
              <a:rPr lang="zh-CN" altLang="zh-CN" sz="4000" dirty="0"/>
              <a:t>= 0, then the line is parallel to one of the clipping boundaries. If, for that value of k, we also find Q</a:t>
            </a:r>
            <a:r>
              <a:rPr lang="zh-CN" altLang="zh-CN" sz="4000" baseline="-25000" dirty="0"/>
              <a:t>k</a:t>
            </a:r>
            <a:r>
              <a:rPr lang="zh-CN" altLang="zh-CN" sz="4000" dirty="0"/>
              <a:t> &lt; 0, then the line is completely outside the boudary, otherwise the line is inside the boudary</a:t>
            </a:r>
          </a:p>
          <a:p>
            <a:pPr lvl="1" indent="0">
              <a:buChar char="•"/>
            </a:pPr>
            <a:r>
              <a:rPr lang="zh-CN" altLang="zh-CN" sz="4000" dirty="0"/>
              <a:t>for case P</a:t>
            </a:r>
            <a:r>
              <a:rPr lang="zh-CN" altLang="zh-CN" sz="4000" baseline="-25000" dirty="0"/>
              <a:t>k</a:t>
            </a:r>
            <a:r>
              <a:rPr lang="zh-CN" altLang="zh-CN" sz="4000" dirty="0"/>
              <a:t>&lt;&gt;0, calculate the value of u that corresponds to the intersection point as Q</a:t>
            </a:r>
            <a:r>
              <a:rPr lang="zh-CN" altLang="zh-CN" sz="4000" baseline="-25000" dirty="0"/>
              <a:t>k</a:t>
            </a:r>
            <a:r>
              <a:rPr lang="zh-CN" altLang="zh-CN" sz="4000" dirty="0"/>
              <a:t>/P</a:t>
            </a:r>
            <a:r>
              <a:rPr lang="zh-CN" altLang="zh-CN" sz="4000" baseline="-25000" dirty="0"/>
              <a:t>k</a:t>
            </a:r>
            <a:endParaRPr lang="zh-CN" altLang="en-US" sz="4000" baseline="-25000" dirty="0"/>
          </a:p>
          <a:p>
            <a:pPr lvl="1" indent="0">
              <a:buChar char="•"/>
            </a:pPr>
            <a:r>
              <a:rPr lang="zh-CN" altLang="zh-CN" sz="4000" dirty="0"/>
              <a:t>For each line, calculate two parameters u1&amp;u2 that define the section inside the clipping window. </a:t>
            </a:r>
          </a:p>
          <a:p>
            <a:pPr lvl="1" indent="0"/>
            <a:r>
              <a:rPr lang="zh-CN" altLang="zh-CN" sz="4000" dirty="0"/>
              <a:t>	u1=Max{0, Q</a:t>
            </a:r>
            <a:r>
              <a:rPr lang="zh-CN" altLang="zh-CN" sz="4000" baseline="-25000" dirty="0"/>
              <a:t>k</a:t>
            </a:r>
            <a:r>
              <a:rPr lang="zh-CN" altLang="zh-CN" sz="4000" dirty="0"/>
              <a:t>/P</a:t>
            </a:r>
            <a:r>
              <a:rPr lang="zh-CN" altLang="zh-CN" sz="4000" baseline="-25000" dirty="0"/>
              <a:t>k</a:t>
            </a:r>
            <a:r>
              <a:rPr lang="zh-CN" altLang="zh-CN" sz="4000" dirty="0"/>
              <a:t>},  P</a:t>
            </a:r>
            <a:r>
              <a:rPr lang="zh-CN" altLang="zh-CN" sz="4000" baseline="-25000" dirty="0"/>
              <a:t>k </a:t>
            </a:r>
            <a:r>
              <a:rPr lang="zh-CN" altLang="zh-CN" sz="4000" dirty="0"/>
              <a:t>&lt; 0</a:t>
            </a:r>
          </a:p>
          <a:p>
            <a:pPr lvl="1" indent="0"/>
            <a:r>
              <a:rPr lang="zh-CN" altLang="zh-CN" sz="4000" dirty="0"/>
              <a:t>	u2=Min{1, Q</a:t>
            </a:r>
            <a:r>
              <a:rPr lang="zh-CN" altLang="zh-CN" sz="4000" baseline="-25000" dirty="0"/>
              <a:t>k</a:t>
            </a:r>
            <a:r>
              <a:rPr lang="zh-CN" altLang="zh-CN" sz="4000" dirty="0"/>
              <a:t>/P</a:t>
            </a:r>
            <a:r>
              <a:rPr lang="zh-CN" altLang="zh-CN" sz="4000" baseline="-25000" dirty="0"/>
              <a:t>k</a:t>
            </a:r>
            <a:r>
              <a:rPr lang="zh-CN" altLang="zh-CN" sz="4000" dirty="0"/>
              <a:t>},  P</a:t>
            </a:r>
            <a:r>
              <a:rPr lang="zh-CN" altLang="zh-CN" sz="4000" baseline="-25000" dirty="0"/>
              <a:t>k </a:t>
            </a:r>
            <a:r>
              <a:rPr lang="zh-CN" altLang="zh-CN" sz="4000" dirty="0"/>
              <a:t>&gt; 0</a:t>
            </a:r>
          </a:p>
          <a:p>
            <a:pPr lvl="1" indent="0">
              <a:buChar char="•"/>
            </a:pPr>
            <a:r>
              <a:rPr lang="zh-CN" altLang="zh-CN" sz="4000" dirty="0"/>
              <a:t>if u1 &gt; u2, then line is outside the clip window, otherwise calculate the intersection point</a:t>
            </a:r>
            <a:endParaRPr lang="zh-CN" altLang="en-US" sz="4000"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127</a:t>
            </a:fld>
            <a:endParaRPr lang="zh-CN" altLang="en-US" sz="1200" dirty="0"/>
          </a:p>
        </p:txBody>
      </p:sp>
      <p:sp>
        <p:nvSpPr>
          <p:cNvPr id="94210" name="幻灯片图像占位符 606209"/>
          <p:cNvSpPr>
            <a:spLocks noGrp="1" noRot="1" noChangeAspect="1" noTextEdit="1"/>
          </p:cNvSpPr>
          <p:nvPr>
            <p:ph type="sldImg"/>
          </p:nvPr>
        </p:nvSpPr>
        <p:spPr/>
      </p:sp>
      <p:sp>
        <p:nvSpPr>
          <p:cNvPr id="94211" name="文本占位符 606210"/>
          <p:cNvSpPr>
            <a:spLocks noGrp="1"/>
          </p:cNvSpPr>
          <p:nvPr>
            <p:ph type="body"/>
          </p:nvPr>
        </p:nvSpPr>
        <p:spPr/>
        <p:txBody>
          <a:bodyPr anchor="t" anchorCtr="0"/>
          <a:lstStyle/>
          <a:p>
            <a:pPr lvl="0"/>
            <a:r>
              <a:rPr lang="zh-CN" altLang="en-US" dirty="0"/>
              <a:t>在了解了步骤之后，通过一个实例，让学生跟着一起来完成，这样学生比较容易掌握。</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131</a:t>
            </a:fld>
            <a:endParaRPr lang="zh-CN" altLang="en-US" sz="1200" dirty="0"/>
          </a:p>
        </p:txBody>
      </p:sp>
      <p:sp>
        <p:nvSpPr>
          <p:cNvPr id="99330" name="幻灯片图像占位符 549889"/>
          <p:cNvSpPr>
            <a:spLocks noGrp="1" noRot="1" noChangeAspect="1" noTextEdit="1"/>
          </p:cNvSpPr>
          <p:nvPr>
            <p:ph type="sldImg"/>
          </p:nvPr>
        </p:nvSpPr>
        <p:spPr/>
      </p:sp>
      <p:sp>
        <p:nvSpPr>
          <p:cNvPr id="99331" name="文本占位符 549890"/>
          <p:cNvSpPr>
            <a:spLocks noGrp="1"/>
          </p:cNvSpPr>
          <p:nvPr>
            <p:ph type="body"/>
          </p:nvPr>
        </p:nvSpPr>
        <p:spPr/>
        <p:txBody>
          <a:bodyPr anchor="t" anchorCtr="0"/>
          <a:lstStyle/>
          <a:p>
            <a:pPr lvl="1" indent="0"/>
            <a:r>
              <a:rPr lang="zh-CN" altLang="en-US" b="1" dirty="0"/>
              <a:t>两个算法再回顾一下，通过比较，</a:t>
            </a:r>
            <a:r>
              <a:rPr lang="en-US" altLang="zh-CN" b="1"/>
              <a:t>LB</a:t>
            </a:r>
            <a:r>
              <a:rPr lang="zh-CN" altLang="en-US" b="1" dirty="0"/>
              <a:t>效率要高与</a:t>
            </a:r>
            <a:r>
              <a:rPr lang="en-US" altLang="zh-CN" b="1"/>
              <a:t>CS,</a:t>
            </a:r>
            <a:r>
              <a:rPr lang="zh-CN" altLang="en-US" b="1" dirty="0"/>
              <a:t>主要是对于求交的次数大大减少了。对于四个除法操作，调整</a:t>
            </a:r>
            <a:r>
              <a:rPr lang="en-US" altLang="zh-CN" b="1"/>
              <a:t>u1</a:t>
            </a:r>
            <a:r>
              <a:rPr lang="zh-CN" altLang="en-US" b="1" dirty="0"/>
              <a:t>、</a:t>
            </a:r>
            <a:r>
              <a:rPr lang="en-US" altLang="zh-CN" b="1"/>
              <a:t>u2</a:t>
            </a:r>
            <a:r>
              <a:rPr lang="zh-CN" altLang="en-US" b="1" dirty="0"/>
              <a:t>参数，求交最多需要四次。</a:t>
            </a:r>
          </a:p>
          <a:p>
            <a:pPr lvl="1" indent="0"/>
            <a:r>
              <a:rPr lang="zh-CN" altLang="en-US" b="1" dirty="0"/>
              <a:t>然后让学生思考，把这个二维的操作如何扩展到三维情况下。</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133</a:t>
            </a:fld>
            <a:endParaRPr lang="zh-CN" altLang="en-US" sz="1200" dirty="0"/>
          </a:p>
        </p:txBody>
      </p:sp>
      <p:sp>
        <p:nvSpPr>
          <p:cNvPr id="102402" name="幻灯片图像占位符 449537"/>
          <p:cNvSpPr>
            <a:spLocks noGrp="1" noRot="1" noChangeAspect="1" noTextEdit="1"/>
          </p:cNvSpPr>
          <p:nvPr>
            <p:ph type="sldImg"/>
          </p:nvPr>
        </p:nvSpPr>
        <p:spPr>
          <a:solidFill>
            <a:srgbClr val="FFFFFF"/>
          </a:solidFill>
        </p:spPr>
      </p:sp>
      <p:sp>
        <p:nvSpPr>
          <p:cNvPr id="102403" name="文本占位符 449538"/>
          <p:cNvSpPr>
            <a:spLocks noGrp="1"/>
          </p:cNvSpPr>
          <p:nvPr>
            <p:ph type="body"/>
          </p:nvPr>
        </p:nvSpPr>
        <p:spPr>
          <a:solidFill>
            <a:srgbClr val="FFFFFF"/>
          </a:solidFill>
          <a:ln>
            <a:solidFill>
              <a:srgbClr val="000000"/>
            </a:solidFill>
            <a:miter/>
          </a:ln>
        </p:spPr>
        <p:txBody>
          <a:bodyPr anchor="t" anchorCtr="0"/>
          <a:lstStyle/>
          <a:p>
            <a:pPr lvl="0"/>
            <a:r>
              <a:rPr lang="zh-CN" altLang="en-US" dirty="0"/>
              <a:t>首先根据两个端点在不同区域的情况来分析。然后根据端点发射射线再对区域进行分割，</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134</a:t>
            </a:fld>
            <a:endParaRPr lang="zh-CN" altLang="en-US" sz="1200" dirty="0"/>
          </a:p>
        </p:txBody>
      </p:sp>
      <p:sp>
        <p:nvSpPr>
          <p:cNvPr id="104450" name="幻灯片图像占位符 463873"/>
          <p:cNvSpPr>
            <a:spLocks noGrp="1" noRot="1" noChangeAspect="1" noTextEdit="1"/>
          </p:cNvSpPr>
          <p:nvPr>
            <p:ph type="sldImg"/>
          </p:nvPr>
        </p:nvSpPr>
        <p:spPr>
          <a:solidFill>
            <a:srgbClr val="FFFFFF"/>
          </a:solidFill>
        </p:spPr>
      </p:sp>
      <p:sp>
        <p:nvSpPr>
          <p:cNvPr id="104451" name="文本占位符 463874"/>
          <p:cNvSpPr>
            <a:spLocks noGrp="1"/>
          </p:cNvSpPr>
          <p:nvPr>
            <p:ph type="body"/>
          </p:nvPr>
        </p:nvSpPr>
        <p:spPr>
          <a:solidFill>
            <a:srgbClr val="FFFFFF"/>
          </a:solidFill>
          <a:ln>
            <a:solidFill>
              <a:srgbClr val="000000"/>
            </a:solidFill>
            <a:miter/>
          </a:ln>
        </p:spPr>
        <p:txBody>
          <a:bodyPr anchor="t" anchorCtr="0"/>
          <a:lstStyle/>
          <a:p>
            <a:pPr lvl="0"/>
            <a:endParaRPr lang="zh-CN"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135</a:t>
            </a:fld>
            <a:endParaRPr lang="zh-CN" altLang="en-US" sz="1200" dirty="0"/>
          </a:p>
        </p:txBody>
      </p:sp>
      <p:sp>
        <p:nvSpPr>
          <p:cNvPr id="106498" name="幻灯片图像占位符 451585"/>
          <p:cNvSpPr>
            <a:spLocks noGrp="1" noRot="1" noChangeAspect="1" noTextEdit="1"/>
          </p:cNvSpPr>
          <p:nvPr>
            <p:ph type="sldImg"/>
          </p:nvPr>
        </p:nvSpPr>
        <p:spPr>
          <a:solidFill>
            <a:srgbClr val="FFFFFF"/>
          </a:solidFill>
        </p:spPr>
      </p:sp>
      <p:sp>
        <p:nvSpPr>
          <p:cNvPr id="106499" name="文本占位符 451586"/>
          <p:cNvSpPr>
            <a:spLocks noGrp="1"/>
          </p:cNvSpPr>
          <p:nvPr>
            <p:ph type="body"/>
          </p:nvPr>
        </p:nvSpPr>
        <p:spPr>
          <a:solidFill>
            <a:srgbClr val="FFFFFF"/>
          </a:solidFill>
          <a:ln>
            <a:solidFill>
              <a:srgbClr val="000000"/>
            </a:solidFill>
            <a:miter/>
          </a:ln>
        </p:spPr>
        <p:txBody>
          <a:bodyPr anchor="t" anchorCtr="0"/>
          <a:lstStyle/>
          <a:p>
            <a:pPr lvl="0"/>
            <a:r>
              <a:rPr lang="zh-CN" altLang="en-US" dirty="0"/>
              <a:t>综合考虑，</a:t>
            </a:r>
            <a:r>
              <a:rPr lang="en-US" altLang="zh-CN"/>
              <a:t> p1=(x1,y1)</a:t>
            </a:r>
            <a:r>
              <a:rPr lang="zh-CN" altLang="en-US" dirty="0"/>
              <a:t>可能落入三种区域的情况。</a:t>
            </a:r>
            <a:r>
              <a:rPr lang="en-US" altLang="zh-CN"/>
              <a:t>.</a:t>
            </a:r>
          </a:p>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Times New Roman" panose="02020603050405020304" pitchFamily="18" charset="0"/>
              </a:rPr>
              <a:t>8</a:t>
            </a:fld>
            <a:endParaRPr lang="en-US" altLang="zh-CN" sz="1200" dirty="0">
              <a:latin typeface="Times New Roman" panose="02020603050405020304" pitchFamily="18" charset="0"/>
            </a:endParaRPr>
          </a:p>
        </p:txBody>
      </p:sp>
      <p:sp>
        <p:nvSpPr>
          <p:cNvPr id="50179" name="Rectangle 2"/>
          <p:cNvSpPr>
            <a:spLocks noGrp="1" noRot="1" noChangeAspect="1" noTextEdit="1"/>
          </p:cNvSpPr>
          <p:nvPr>
            <p:ph type="sldImg"/>
          </p:nvPr>
        </p:nvSpPr>
        <p:spPr/>
      </p:sp>
      <p:sp>
        <p:nvSpPr>
          <p:cNvPr id="50180" name="Rectangle 3"/>
          <p:cNvSpPr>
            <a:spLocks noGrp="1"/>
          </p:cNvSpPr>
          <p:nvPr>
            <p:ph type="body" idx="1"/>
          </p:nvPr>
        </p:nvSpPr>
        <p:spPr/>
        <p:txBody>
          <a:bodyPr wrap="square" lIns="91440" tIns="45720" rIns="91440" bIns="45720" anchor="t" anchorCtr="0"/>
          <a:lstStyle/>
          <a:p>
            <a:pPr lvl="0" eaLnBrk="1" hangingPunct="1"/>
            <a:r>
              <a:rPr lang="zh-CN" altLang="en-US" dirty="0"/>
              <a:t>先提出问题，看大家对计算机图形学的认识。必要时可以和学生交流，讨论与</a:t>
            </a:r>
            <a:r>
              <a:rPr lang="en-US" altLang="zh-CN" dirty="0"/>
              <a:t>3Dmax</a:t>
            </a:r>
            <a:r>
              <a:rPr lang="zh-CN" altLang="en-US" dirty="0"/>
              <a:t>等的关系。</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eaLnBrk="0" hangingPunct="0"/>
            <a:fld id="{9A0DB2DC-4C9A-4742-B13C-FB6460FD3503}" type="slidenum">
              <a:rPr lang="zh-CN" altLang="en-US" sz="1200" dirty="0">
                <a:latin typeface="Arial" panose="020B0604020202020204" pitchFamily="34" charset="0"/>
                <a:ea typeface="SimSun" panose="02010600030101010101" pitchFamily="2" charset="-122"/>
              </a:rPr>
              <a:t>136</a:t>
            </a:fld>
            <a:endParaRPr lang="zh-CN" altLang="en-US" sz="1200" dirty="0">
              <a:latin typeface="Arial" panose="020B0604020202020204" pitchFamily="34" charset="0"/>
              <a:ea typeface="SimSun" panose="02010600030101010101" pitchFamily="2" charset="-122"/>
            </a:endParaRPr>
          </a:p>
        </p:txBody>
      </p:sp>
      <p:sp>
        <p:nvSpPr>
          <p:cNvPr id="108546" name="幻灯片图像占位符 456705"/>
          <p:cNvSpPr>
            <a:spLocks noGrp="1" noRot="1" noChangeAspect="1" noTextEdit="1"/>
          </p:cNvSpPr>
          <p:nvPr>
            <p:ph type="sldImg"/>
          </p:nvPr>
        </p:nvSpPr>
        <p:spPr/>
      </p:sp>
      <p:sp>
        <p:nvSpPr>
          <p:cNvPr id="108547" name="文本占位符 456706"/>
          <p:cNvSpPr>
            <a:spLocks noGrp="1"/>
          </p:cNvSpPr>
          <p:nvPr>
            <p:ph type="body"/>
          </p:nvPr>
        </p:nvSpPr>
        <p:spPr/>
        <p:txBody>
          <a:bodyPr anchor="t" anchorCtr="0"/>
          <a:lstStyle/>
          <a:p>
            <a:pPr lvl="0"/>
            <a:r>
              <a:rPr lang="en-US" altLang="zh-CN" b="1"/>
              <a:t>P1</a:t>
            </a:r>
            <a:r>
              <a:rPr lang="zh-CN" altLang="en-US" b="1" dirty="0"/>
              <a:t>在窗口内。此时，如果</a:t>
            </a:r>
            <a:r>
              <a:rPr lang="en-US" altLang="zh-CN" b="1"/>
              <a:t>P2</a:t>
            </a:r>
            <a:r>
              <a:rPr lang="zh-CN" altLang="en-US" b="1" dirty="0"/>
              <a:t>也在窗口内，那么</a:t>
            </a:r>
            <a:r>
              <a:rPr lang="en-US" altLang="zh-CN" b="1"/>
              <a:t>P0P1</a:t>
            </a:r>
            <a:r>
              <a:rPr lang="zh-CN" altLang="en-US" b="1" dirty="0"/>
              <a:t>完全可见；否则，从</a:t>
            </a:r>
            <a:r>
              <a:rPr lang="en-US" altLang="zh-CN" b="1"/>
              <a:t>P1</a:t>
            </a:r>
            <a:r>
              <a:rPr lang="zh-CN" altLang="en-US" b="1" dirty="0"/>
              <a:t>向窗口的四个角点引射线，将窗口外部划分为</a:t>
            </a:r>
            <a:r>
              <a:rPr lang="en-US" altLang="zh-CN" b="1"/>
              <a:t>T</a:t>
            </a:r>
            <a:r>
              <a:rPr lang="zh-CN" altLang="en-US" b="1" dirty="0"/>
              <a:t>、</a:t>
            </a:r>
            <a:r>
              <a:rPr lang="en-US" altLang="zh-CN" b="1"/>
              <a:t>B</a:t>
            </a:r>
            <a:r>
              <a:rPr lang="zh-CN" altLang="en-US" b="1" dirty="0"/>
              <a:t>、</a:t>
            </a:r>
            <a:r>
              <a:rPr lang="en-US" altLang="zh-CN" b="1"/>
              <a:t>R</a:t>
            </a:r>
            <a:r>
              <a:rPr lang="zh-CN" altLang="en-US" b="1" dirty="0"/>
              <a:t>、</a:t>
            </a:r>
            <a:r>
              <a:rPr lang="en-US" altLang="zh-CN" b="1"/>
              <a:t>L</a:t>
            </a:r>
            <a:r>
              <a:rPr lang="zh-CN" altLang="en-US" b="1" dirty="0"/>
              <a:t>四个区域，</a:t>
            </a:r>
            <a:r>
              <a:rPr lang="en-US" altLang="zh-CN" b="1"/>
              <a:t>P2</a:t>
            </a:r>
            <a:r>
              <a:rPr lang="zh-CN" altLang="en-US" b="1" dirty="0"/>
              <a:t>位于哪一个区域中，就求</a:t>
            </a:r>
            <a:r>
              <a:rPr lang="en-US" altLang="zh-CN" b="1"/>
              <a:t>P1P2</a:t>
            </a:r>
            <a:r>
              <a:rPr lang="zh-CN" altLang="en-US" b="1" dirty="0"/>
              <a:t>与对应边界的交点，</a:t>
            </a:r>
            <a:r>
              <a:rPr lang="en-US" altLang="zh-CN" b="1"/>
              <a:t>P1</a:t>
            </a:r>
            <a:r>
              <a:rPr lang="zh-CN" altLang="en-US" b="1" dirty="0"/>
              <a:t>到交点之间部分为线段的可见部分。</a:t>
            </a:r>
            <a:endParaRPr lang="en-US" altLang="zh-CN" b="1"/>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eaLnBrk="0" hangingPunct="0"/>
            <a:fld id="{9A0DB2DC-4C9A-4742-B13C-FB6460FD3503}" type="slidenum">
              <a:rPr lang="zh-CN" altLang="en-US" sz="1200" dirty="0">
                <a:latin typeface="Arial" panose="020B0604020202020204" pitchFamily="34" charset="0"/>
                <a:ea typeface="SimSun" panose="02010600030101010101" pitchFamily="2" charset="-122"/>
              </a:rPr>
              <a:t>137</a:t>
            </a:fld>
            <a:endParaRPr lang="zh-CN" altLang="en-US" sz="1200" dirty="0">
              <a:latin typeface="Arial" panose="020B0604020202020204" pitchFamily="34" charset="0"/>
              <a:ea typeface="SimSun" panose="02010600030101010101" pitchFamily="2" charset="-122"/>
            </a:endParaRPr>
          </a:p>
        </p:txBody>
      </p:sp>
      <p:sp>
        <p:nvSpPr>
          <p:cNvPr id="110594" name="幻灯片图像占位符 457729"/>
          <p:cNvSpPr>
            <a:spLocks noGrp="1" noRot="1" noChangeAspect="1" noTextEdit="1"/>
          </p:cNvSpPr>
          <p:nvPr>
            <p:ph type="sldImg"/>
          </p:nvPr>
        </p:nvSpPr>
        <p:spPr/>
      </p:sp>
      <p:sp>
        <p:nvSpPr>
          <p:cNvPr id="110595" name="文本占位符 457730"/>
          <p:cNvSpPr>
            <a:spLocks noGrp="1"/>
          </p:cNvSpPr>
          <p:nvPr>
            <p:ph type="body"/>
          </p:nvPr>
        </p:nvSpPr>
        <p:spPr/>
        <p:txBody>
          <a:bodyPr anchor="t" anchorCtr="0"/>
          <a:lstStyle/>
          <a:p>
            <a:pPr lvl="0">
              <a:spcBef>
                <a:spcPct val="0"/>
              </a:spcBef>
            </a:pPr>
            <a:r>
              <a:rPr lang="en-US" altLang="zh-CN" b="1"/>
              <a:t>P1</a:t>
            </a:r>
            <a:r>
              <a:rPr lang="zh-CN" altLang="en-US" b="1" dirty="0"/>
              <a:t>在左边区。从</a:t>
            </a:r>
            <a:r>
              <a:rPr lang="en-US" altLang="zh-CN" b="1"/>
              <a:t>P1</a:t>
            </a:r>
            <a:r>
              <a:rPr lang="zh-CN" altLang="en-US" b="1" dirty="0"/>
              <a:t>向窗口的四个角点引射线，得到</a:t>
            </a:r>
            <a:r>
              <a:rPr lang="en-US" altLang="zh-CN" b="1"/>
              <a:t>L</a:t>
            </a:r>
            <a:r>
              <a:rPr lang="zh-CN" altLang="en-US" b="1" dirty="0"/>
              <a:t>、</a:t>
            </a:r>
            <a:r>
              <a:rPr lang="en-US" altLang="zh-CN" b="1"/>
              <a:t>LR</a:t>
            </a:r>
            <a:r>
              <a:rPr lang="zh-CN" altLang="en-US" b="1" dirty="0"/>
              <a:t>、</a:t>
            </a:r>
            <a:r>
              <a:rPr lang="en-US" altLang="zh-CN" b="1"/>
              <a:t>LT</a:t>
            </a:r>
            <a:r>
              <a:rPr lang="zh-CN" altLang="en-US" b="1" dirty="0"/>
              <a:t>、</a:t>
            </a:r>
            <a:r>
              <a:rPr lang="en-US" altLang="zh-CN" b="1"/>
              <a:t>LB</a:t>
            </a:r>
            <a:r>
              <a:rPr lang="zh-CN" altLang="en-US" b="1" dirty="0"/>
              <a:t>四个区域（如上图 所示），这四个区域确定了</a:t>
            </a:r>
            <a:r>
              <a:rPr lang="en-US" altLang="zh-CN" b="1"/>
              <a:t>P1P2</a:t>
            </a:r>
            <a:r>
              <a:rPr lang="zh-CN" altLang="en-US" b="1" dirty="0"/>
              <a:t>与窗口边界相交的情况。例如，如果</a:t>
            </a:r>
            <a:r>
              <a:rPr lang="en-US" altLang="zh-CN" b="1"/>
              <a:t>P1</a:t>
            </a:r>
            <a:r>
              <a:rPr lang="zh-CN" altLang="en-US" b="1" dirty="0"/>
              <a:t>在区域</a:t>
            </a:r>
            <a:r>
              <a:rPr lang="en-US" altLang="zh-CN" b="1"/>
              <a:t>L</a:t>
            </a:r>
            <a:r>
              <a:rPr lang="zh-CN" altLang="en-US" b="1" dirty="0"/>
              <a:t>中，我们就求</a:t>
            </a:r>
            <a:r>
              <a:rPr lang="en-US" altLang="zh-CN" b="1"/>
              <a:t>P1P2</a:t>
            </a:r>
            <a:r>
              <a:rPr lang="zh-CN" altLang="en-US" b="1" dirty="0"/>
              <a:t>与左边界的交点，交点到</a:t>
            </a:r>
            <a:r>
              <a:rPr lang="en-US" altLang="zh-CN" b="1"/>
              <a:t>P2</a:t>
            </a:r>
            <a:r>
              <a:rPr lang="zh-CN" altLang="en-US" b="1" dirty="0"/>
              <a:t>之间部分为线段的可见部分；如果</a:t>
            </a:r>
            <a:r>
              <a:rPr lang="en-US" altLang="zh-CN" b="1"/>
              <a:t>P2</a:t>
            </a:r>
            <a:r>
              <a:rPr lang="zh-CN" altLang="en-US" b="1" dirty="0"/>
              <a:t>在区域</a:t>
            </a:r>
            <a:r>
              <a:rPr lang="en-US" altLang="zh-CN" b="1"/>
              <a:t>LB</a:t>
            </a:r>
            <a:r>
              <a:rPr lang="zh-CN" altLang="en-US" b="1" dirty="0"/>
              <a:t>中，我们分别求</a:t>
            </a:r>
            <a:r>
              <a:rPr lang="en-US" altLang="zh-CN" b="1"/>
              <a:t>P1P2</a:t>
            </a:r>
            <a:r>
              <a:rPr lang="zh-CN" altLang="en-US" b="1" dirty="0"/>
              <a:t>与左边界以及</a:t>
            </a:r>
            <a:r>
              <a:rPr lang="en-US" altLang="zh-CN" b="1"/>
              <a:t>P1P2</a:t>
            </a:r>
            <a:r>
              <a:rPr lang="zh-CN" altLang="en-US" b="1" dirty="0"/>
              <a:t>与下边界的交点，两个交点之间部分为线段的可见部分；如果</a:t>
            </a:r>
            <a:r>
              <a:rPr lang="en-US" altLang="zh-CN" b="1"/>
              <a:t>P2</a:t>
            </a:r>
            <a:r>
              <a:rPr lang="zh-CN" altLang="en-US" b="1" dirty="0"/>
              <a:t>不在</a:t>
            </a:r>
            <a:r>
              <a:rPr lang="en-US" altLang="zh-CN" b="1"/>
              <a:t>L</a:t>
            </a:r>
            <a:r>
              <a:rPr lang="zh-CN" altLang="en-US" b="1" dirty="0"/>
              <a:t>、</a:t>
            </a:r>
            <a:r>
              <a:rPr lang="en-US" altLang="zh-CN" b="1"/>
              <a:t>LR</a:t>
            </a:r>
            <a:r>
              <a:rPr lang="zh-CN" altLang="en-US" b="1" dirty="0"/>
              <a:t>、</a:t>
            </a:r>
            <a:r>
              <a:rPr lang="en-US" altLang="zh-CN" b="1"/>
              <a:t>LT</a:t>
            </a:r>
            <a:r>
              <a:rPr lang="zh-CN" altLang="en-US" b="1" dirty="0"/>
              <a:t>、</a:t>
            </a:r>
            <a:r>
              <a:rPr lang="en-US" altLang="zh-CN" b="1"/>
              <a:t>LB</a:t>
            </a:r>
            <a:r>
              <a:rPr lang="zh-CN" altLang="en-US" b="1" dirty="0"/>
              <a:t>这四个区域中，那么</a:t>
            </a:r>
            <a:r>
              <a:rPr lang="en-US" altLang="zh-CN" b="1"/>
              <a:t>P1P2</a:t>
            </a:r>
            <a:r>
              <a:rPr lang="zh-CN" altLang="en-US" b="1" dirty="0"/>
              <a:t>完全不可见。</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eaLnBrk="0" hangingPunct="0"/>
            <a:fld id="{9A0DB2DC-4C9A-4742-B13C-FB6460FD3503}" type="slidenum">
              <a:rPr lang="zh-CN" altLang="en-US" sz="1200" dirty="0">
                <a:latin typeface="Arial" panose="020B0604020202020204" pitchFamily="34" charset="0"/>
                <a:ea typeface="SimSun" panose="02010600030101010101" pitchFamily="2" charset="-122"/>
              </a:rPr>
              <a:t>138</a:t>
            </a:fld>
            <a:endParaRPr lang="zh-CN" altLang="en-US" sz="1200" dirty="0">
              <a:latin typeface="Arial" panose="020B0604020202020204" pitchFamily="34" charset="0"/>
              <a:ea typeface="SimSun" panose="02010600030101010101" pitchFamily="2" charset="-122"/>
            </a:endParaRPr>
          </a:p>
        </p:txBody>
      </p:sp>
      <p:sp>
        <p:nvSpPr>
          <p:cNvPr id="112642" name="幻灯片图像占位符 458753"/>
          <p:cNvSpPr>
            <a:spLocks noGrp="1" noRot="1" noChangeAspect="1" noTextEdit="1"/>
          </p:cNvSpPr>
          <p:nvPr>
            <p:ph type="sldImg"/>
          </p:nvPr>
        </p:nvSpPr>
        <p:spPr/>
      </p:sp>
      <p:sp>
        <p:nvSpPr>
          <p:cNvPr id="112643" name="文本占位符 458754"/>
          <p:cNvSpPr>
            <a:spLocks noGrp="1"/>
          </p:cNvSpPr>
          <p:nvPr>
            <p:ph type="body"/>
          </p:nvPr>
        </p:nvSpPr>
        <p:spPr/>
        <p:txBody>
          <a:bodyPr anchor="t" anchorCtr="0"/>
          <a:lstStyle/>
          <a:p>
            <a:pPr lvl="0"/>
            <a:r>
              <a:rPr lang="zh-CN" altLang="en-US" dirty="0"/>
              <a:t>下面的幻灯将详细讨论这两种情况。</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141</a:t>
            </a:fld>
            <a:endParaRPr lang="zh-CN" altLang="en-US" sz="1200" dirty="0"/>
          </a:p>
        </p:txBody>
      </p:sp>
      <p:sp>
        <p:nvSpPr>
          <p:cNvPr id="116738" name="幻灯片图像占位符 461825"/>
          <p:cNvSpPr>
            <a:spLocks noGrp="1" noRot="1" noChangeAspect="1" noTextEdit="1"/>
          </p:cNvSpPr>
          <p:nvPr>
            <p:ph type="sldImg"/>
          </p:nvPr>
        </p:nvSpPr>
        <p:spPr>
          <a:solidFill>
            <a:srgbClr val="FFFFFF"/>
          </a:solidFill>
        </p:spPr>
      </p:sp>
      <p:sp>
        <p:nvSpPr>
          <p:cNvPr id="116739" name="文本占位符 461826"/>
          <p:cNvSpPr>
            <a:spLocks noGrp="1"/>
          </p:cNvSpPr>
          <p:nvPr>
            <p:ph type="body"/>
          </p:nvPr>
        </p:nvSpPr>
        <p:spPr>
          <a:solidFill>
            <a:srgbClr val="FFFFFF"/>
          </a:solidFill>
          <a:ln>
            <a:solidFill>
              <a:srgbClr val="000000"/>
            </a:solidFill>
            <a:miter/>
          </a:ln>
        </p:spPr>
        <p:txBody>
          <a:bodyPr anchor="t" anchorCtr="0"/>
          <a:lstStyle/>
          <a:p>
            <a:pPr lvl="1" indent="0"/>
            <a:r>
              <a:rPr lang="zh-CN" altLang="en-US" sz="1400" b="1" dirty="0"/>
              <a:t>关键是确定</a:t>
            </a:r>
            <a:r>
              <a:rPr lang="en-US" altLang="zh-CN" sz="1400" b="1"/>
              <a:t>P2</a:t>
            </a:r>
            <a:r>
              <a:rPr lang="zh-CN" altLang="en-US" sz="1400" b="1" dirty="0"/>
              <a:t>的位置，</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142</a:t>
            </a:fld>
            <a:endParaRPr lang="zh-CN" altLang="en-US" sz="1200" dirty="0"/>
          </a:p>
        </p:txBody>
      </p:sp>
      <p:sp>
        <p:nvSpPr>
          <p:cNvPr id="118786" name="幻灯片图像占位符 528385"/>
          <p:cNvSpPr>
            <a:spLocks noGrp="1" noRot="1" noChangeAspect="1" noTextEdit="1"/>
          </p:cNvSpPr>
          <p:nvPr>
            <p:ph type="sldImg"/>
          </p:nvPr>
        </p:nvSpPr>
        <p:spPr/>
      </p:sp>
      <p:sp>
        <p:nvSpPr>
          <p:cNvPr id="118787" name="文本占位符 528386"/>
          <p:cNvSpPr>
            <a:spLocks noGrp="1"/>
          </p:cNvSpPr>
          <p:nvPr>
            <p:ph type="body"/>
          </p:nvPr>
        </p:nvSpPr>
        <p:spPr/>
        <p:txBody>
          <a:bodyPr anchor="t" anchorCtr="0"/>
          <a:lstStyle/>
          <a:p>
            <a:pPr lvl="1" indent="0"/>
            <a:endParaRPr lang="zh-CN" altLang="en-US" sz="1400" b="1"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143</a:t>
            </a:fld>
            <a:endParaRPr lang="zh-CN" altLang="en-US" sz="1200" dirty="0"/>
          </a:p>
        </p:txBody>
      </p:sp>
      <p:sp>
        <p:nvSpPr>
          <p:cNvPr id="120834" name="幻灯片图像占位符 607233"/>
          <p:cNvSpPr>
            <a:spLocks noGrp="1" noRot="1" noChangeAspect="1" noTextEdit="1"/>
          </p:cNvSpPr>
          <p:nvPr>
            <p:ph type="sldImg"/>
          </p:nvPr>
        </p:nvSpPr>
        <p:spPr/>
      </p:sp>
      <p:sp>
        <p:nvSpPr>
          <p:cNvPr id="120835" name="文本占位符 607234"/>
          <p:cNvSpPr>
            <a:spLocks noGrp="1"/>
          </p:cNvSpPr>
          <p:nvPr>
            <p:ph type="body"/>
          </p:nvPr>
        </p:nvSpPr>
        <p:spPr/>
        <p:txBody>
          <a:bodyPr anchor="t" anchorCtr="0"/>
          <a:lstStyle/>
          <a:p>
            <a:pPr lvl="0"/>
            <a:r>
              <a:rPr lang="zh-CN" altLang="en-US" dirty="0"/>
              <a:t>已经讲了很多算法了，让学生稍微停下，总结一下所讲述的内容。并对这些算法进行比较。</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144</a:t>
            </a:fld>
            <a:endParaRPr lang="zh-CN" altLang="en-US" sz="1200" dirty="0"/>
          </a:p>
        </p:txBody>
      </p:sp>
      <p:sp>
        <p:nvSpPr>
          <p:cNvPr id="122882" name="幻灯片图像占位符 608257"/>
          <p:cNvSpPr>
            <a:spLocks noGrp="1" noRot="1" noChangeAspect="1" noTextEdit="1"/>
          </p:cNvSpPr>
          <p:nvPr>
            <p:ph type="sldImg"/>
          </p:nvPr>
        </p:nvSpPr>
        <p:spPr/>
      </p:sp>
      <p:sp>
        <p:nvSpPr>
          <p:cNvPr id="122883" name="文本占位符 608258"/>
          <p:cNvSpPr>
            <a:spLocks noGrp="1"/>
          </p:cNvSpPr>
          <p:nvPr>
            <p:ph type="body"/>
          </p:nvPr>
        </p:nvSpPr>
        <p:spPr/>
        <p:txBody>
          <a:bodyPr anchor="t" anchorCtr="0"/>
          <a:lstStyle/>
          <a:p>
            <a:pPr lvl="0"/>
            <a:endParaRPr lang="zh-CN" alt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145</a:t>
            </a:fld>
            <a:endParaRPr lang="zh-CN" altLang="en-US" sz="1200" dirty="0"/>
          </a:p>
        </p:txBody>
      </p:sp>
      <p:sp>
        <p:nvSpPr>
          <p:cNvPr id="124930" name="幻灯片图像占位符 609281"/>
          <p:cNvSpPr>
            <a:spLocks noGrp="1" noRot="1" noChangeAspect="1" noTextEdit="1"/>
          </p:cNvSpPr>
          <p:nvPr>
            <p:ph type="sldImg"/>
          </p:nvPr>
        </p:nvSpPr>
        <p:spPr/>
      </p:sp>
      <p:sp>
        <p:nvSpPr>
          <p:cNvPr id="124931" name="文本占位符 609282"/>
          <p:cNvSpPr>
            <a:spLocks noGrp="1"/>
          </p:cNvSpPr>
          <p:nvPr>
            <p:ph type="body"/>
          </p:nvPr>
        </p:nvSpPr>
        <p:spPr/>
        <p:txBody>
          <a:bodyPr anchor="t" anchorCtr="0"/>
          <a:lstStyle/>
          <a:p>
            <a:pPr lvl="0"/>
            <a:r>
              <a:rPr lang="zh-CN" altLang="en-US" dirty="0"/>
              <a:t>以图的方式展示给学生，停顿一下，给学生一点思考的时间。</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146</a:t>
            </a:fld>
            <a:endParaRPr lang="zh-CN" altLang="en-US" sz="1200" dirty="0"/>
          </a:p>
        </p:txBody>
      </p:sp>
      <p:sp>
        <p:nvSpPr>
          <p:cNvPr id="126978" name="幻灯片图像占位符 610305"/>
          <p:cNvSpPr>
            <a:spLocks noGrp="1" noRot="1" noChangeAspect="1" noTextEdit="1"/>
          </p:cNvSpPr>
          <p:nvPr>
            <p:ph type="sldImg"/>
          </p:nvPr>
        </p:nvSpPr>
        <p:spPr/>
      </p:sp>
      <p:sp>
        <p:nvSpPr>
          <p:cNvPr id="126979" name="文本占位符 610306"/>
          <p:cNvSpPr>
            <a:spLocks noGrp="1"/>
          </p:cNvSpPr>
          <p:nvPr>
            <p:ph type="body"/>
          </p:nvPr>
        </p:nvSpPr>
        <p:spPr/>
        <p:txBody>
          <a:bodyPr anchor="t" anchorCtr="0"/>
          <a:lstStyle/>
          <a:p>
            <a:pPr lvl="0"/>
            <a:endParaRPr lang="zh-CN" alt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148</a:t>
            </a:fld>
            <a:endParaRPr lang="zh-CN" altLang="en-US" sz="1200" dirty="0"/>
          </a:p>
        </p:txBody>
      </p:sp>
      <p:sp>
        <p:nvSpPr>
          <p:cNvPr id="130050" name="幻灯片图像占位符 611329"/>
          <p:cNvSpPr>
            <a:spLocks noGrp="1" noRot="1" noChangeAspect="1" noTextEdit="1"/>
          </p:cNvSpPr>
          <p:nvPr>
            <p:ph type="sldImg"/>
          </p:nvPr>
        </p:nvSpPr>
        <p:spPr/>
      </p:sp>
      <p:sp>
        <p:nvSpPr>
          <p:cNvPr id="130051" name="文本占位符 611330"/>
          <p:cNvSpPr>
            <a:spLocks noGrp="1"/>
          </p:cNvSpPr>
          <p:nvPr>
            <p:ph type="body"/>
          </p:nvPr>
        </p:nvSpPr>
        <p:spPr/>
        <p:txBody>
          <a:bodyPr anchor="t" anchorCtr="0"/>
          <a:lstStyle/>
          <a:p>
            <a:pPr lvl="0"/>
            <a:r>
              <a:rPr lang="zh-CN" altLang="en-US" dirty="0"/>
              <a:t>主要讲上述两种方法，多边形裁减先进行问题分析，如何把问题化解为直线裁减，如果提高效率等。</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Times New Roman" panose="02020603050405020304" pitchFamily="18" charset="0"/>
              </a:rPr>
              <a:t>9</a:t>
            </a:fld>
            <a:endParaRPr lang="en-US" altLang="zh-CN" sz="1200" dirty="0">
              <a:latin typeface="Times New Roman" panose="02020603050405020304" pitchFamily="18" charset="0"/>
            </a:endParaRPr>
          </a:p>
        </p:txBody>
      </p:sp>
      <p:sp>
        <p:nvSpPr>
          <p:cNvPr id="50179" name="Rectangle 2"/>
          <p:cNvSpPr>
            <a:spLocks noGrp="1" noRot="1" noChangeAspect="1" noTextEdit="1"/>
          </p:cNvSpPr>
          <p:nvPr>
            <p:ph type="sldImg"/>
          </p:nvPr>
        </p:nvSpPr>
        <p:spPr/>
      </p:sp>
      <p:sp>
        <p:nvSpPr>
          <p:cNvPr id="50180" name="Rectangle 3"/>
          <p:cNvSpPr>
            <a:spLocks noGrp="1"/>
          </p:cNvSpPr>
          <p:nvPr>
            <p:ph type="body" idx="1"/>
          </p:nvPr>
        </p:nvSpPr>
        <p:spPr/>
        <p:txBody>
          <a:bodyPr wrap="square" lIns="91440" tIns="45720" rIns="91440" bIns="45720" anchor="t" anchorCtr="0"/>
          <a:lstStyle/>
          <a:p>
            <a:pPr lvl="0" eaLnBrk="1" hangingPunct="1"/>
            <a:r>
              <a:rPr lang="zh-CN" altLang="en-US" dirty="0"/>
              <a:t>先提出问题，看大家对计算机图形学的认识。必要时可以和学生交流，讨论与</a:t>
            </a:r>
            <a:r>
              <a:rPr lang="en-US" altLang="zh-CN" dirty="0"/>
              <a:t>3Dmax</a:t>
            </a:r>
            <a:r>
              <a:rPr lang="zh-CN" altLang="en-US" dirty="0"/>
              <a:t>等的关系。</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149</a:t>
            </a:fld>
            <a:endParaRPr lang="zh-CN" altLang="en-US" sz="1200" dirty="0"/>
          </a:p>
        </p:txBody>
      </p:sp>
      <p:sp>
        <p:nvSpPr>
          <p:cNvPr id="132098" name="幻灯片图像占位符 483329"/>
          <p:cNvSpPr>
            <a:spLocks noGrp="1" noRot="1" noChangeAspect="1" noTextEdit="1"/>
          </p:cNvSpPr>
          <p:nvPr>
            <p:ph type="sldImg"/>
          </p:nvPr>
        </p:nvSpPr>
        <p:spPr/>
      </p:sp>
      <p:sp>
        <p:nvSpPr>
          <p:cNvPr id="132099" name="文本占位符 483330"/>
          <p:cNvSpPr>
            <a:spLocks noGrp="1"/>
          </p:cNvSpPr>
          <p:nvPr>
            <p:ph type="body"/>
          </p:nvPr>
        </p:nvSpPr>
        <p:spPr/>
        <p:txBody>
          <a:bodyPr anchor="t" anchorCtr="0"/>
          <a:lstStyle/>
          <a:p>
            <a:pPr lvl="0">
              <a:lnSpc>
                <a:spcPct val="80000"/>
              </a:lnSpc>
            </a:pPr>
            <a:endParaRPr lang="zh-CN" altLang="en-US" sz="1400"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150</a:t>
            </a:fld>
            <a:endParaRPr lang="zh-CN" altLang="en-US" sz="1200" dirty="0"/>
          </a:p>
        </p:txBody>
      </p:sp>
      <p:sp>
        <p:nvSpPr>
          <p:cNvPr id="134146" name="幻灯片图像占位符 612353"/>
          <p:cNvSpPr>
            <a:spLocks noGrp="1" noRot="1" noChangeAspect="1" noTextEdit="1"/>
          </p:cNvSpPr>
          <p:nvPr>
            <p:ph type="sldImg"/>
          </p:nvPr>
        </p:nvSpPr>
        <p:spPr/>
      </p:sp>
      <p:sp>
        <p:nvSpPr>
          <p:cNvPr id="134147" name="文本占位符 612354"/>
          <p:cNvSpPr>
            <a:spLocks noGrp="1"/>
          </p:cNvSpPr>
          <p:nvPr>
            <p:ph type="body"/>
          </p:nvPr>
        </p:nvSpPr>
        <p:spPr/>
        <p:txBody>
          <a:bodyPr anchor="t" anchorCtr="0"/>
          <a:lstStyle/>
          <a:p>
            <a:pPr lvl="0"/>
            <a:r>
              <a:rPr lang="zh-CN" altLang="en-US" dirty="0"/>
              <a:t>思路比较简单，利用图一步一步的讲述，效果比较好。</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151</a:t>
            </a:fld>
            <a:endParaRPr lang="zh-CN" altLang="en-US" sz="1200" dirty="0"/>
          </a:p>
        </p:txBody>
      </p:sp>
      <p:sp>
        <p:nvSpPr>
          <p:cNvPr id="136194" name="幻灯片图像占位符 613377"/>
          <p:cNvSpPr>
            <a:spLocks noGrp="1" noRot="1" noChangeAspect="1" noTextEdit="1"/>
          </p:cNvSpPr>
          <p:nvPr>
            <p:ph type="sldImg"/>
          </p:nvPr>
        </p:nvSpPr>
        <p:spPr/>
      </p:sp>
      <p:sp>
        <p:nvSpPr>
          <p:cNvPr id="136195" name="文本占位符 613378"/>
          <p:cNvSpPr>
            <a:spLocks noGrp="1"/>
          </p:cNvSpPr>
          <p:nvPr>
            <p:ph type="body"/>
          </p:nvPr>
        </p:nvSpPr>
        <p:spPr/>
        <p:txBody>
          <a:bodyPr anchor="t" anchorCtr="0"/>
          <a:lstStyle/>
          <a:p>
            <a:pPr lvl="0">
              <a:spcBef>
                <a:spcPct val="0"/>
              </a:spcBef>
            </a:pPr>
            <a:r>
              <a:rPr lang="zh-CN" altLang="en-US" b="1" dirty="0"/>
              <a:t>缺点是需要生成并存储多边形相对于窗口的一条边界进行裁剪之后得到的中间多边形</a:t>
            </a:r>
            <a:r>
              <a:rPr lang="en-US" altLang="zh-CN" b="1"/>
              <a:t>.</a:t>
            </a:r>
            <a:r>
              <a:rPr lang="en-US" altLang="zh-CN"/>
              <a:t> </a:t>
            </a:r>
          </a:p>
          <a:p>
            <a:pPr lvl="0"/>
            <a:endParaRPr lang="zh-CN" alt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162</a:t>
            </a:fld>
            <a:endParaRPr lang="zh-CN" altLang="en-US" sz="1200" dirty="0"/>
          </a:p>
        </p:txBody>
      </p:sp>
      <p:sp>
        <p:nvSpPr>
          <p:cNvPr id="150530" name="幻灯片图像占位符 614401"/>
          <p:cNvSpPr>
            <a:spLocks noGrp="1" noRot="1" noChangeAspect="1" noTextEdit="1"/>
          </p:cNvSpPr>
          <p:nvPr>
            <p:ph type="sldImg"/>
          </p:nvPr>
        </p:nvSpPr>
        <p:spPr/>
      </p:sp>
      <p:sp>
        <p:nvSpPr>
          <p:cNvPr id="150531" name="文本占位符 614402"/>
          <p:cNvSpPr>
            <a:spLocks noGrp="1"/>
          </p:cNvSpPr>
          <p:nvPr>
            <p:ph type="body"/>
          </p:nvPr>
        </p:nvSpPr>
        <p:spPr/>
        <p:txBody>
          <a:bodyPr anchor="t" anchorCtr="0"/>
          <a:lstStyle/>
          <a:p>
            <a:pPr lvl="0"/>
            <a:r>
              <a:rPr lang="zh-CN" altLang="en-US" b="1" dirty="0"/>
              <a:t>解决凹多边形裁剪问题的方法有多种</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163</a:t>
            </a:fld>
            <a:endParaRPr lang="zh-CN" altLang="en-US" sz="1200" dirty="0"/>
          </a:p>
        </p:txBody>
      </p:sp>
      <p:sp>
        <p:nvSpPr>
          <p:cNvPr id="152578" name="幻灯片图像占位符 467969"/>
          <p:cNvSpPr>
            <a:spLocks noGrp="1" noRot="1" noChangeAspect="1" noTextEdit="1"/>
          </p:cNvSpPr>
          <p:nvPr>
            <p:ph type="sldImg"/>
          </p:nvPr>
        </p:nvSpPr>
        <p:spPr/>
      </p:sp>
      <p:sp>
        <p:nvSpPr>
          <p:cNvPr id="152579" name="文本占位符 467970"/>
          <p:cNvSpPr>
            <a:spLocks noGrp="1"/>
          </p:cNvSpPr>
          <p:nvPr>
            <p:ph type="body"/>
          </p:nvPr>
        </p:nvSpPr>
        <p:spPr/>
        <p:txBody>
          <a:bodyPr anchor="t" anchorCtr="0"/>
          <a:lstStyle/>
          <a:p>
            <a:pPr lvl="0"/>
            <a:r>
              <a:rPr lang="en-US" altLang="zh-CN"/>
              <a:t>SH</a:t>
            </a:r>
            <a:r>
              <a:rPr lang="zh-CN" altLang="en-US" dirty="0"/>
              <a:t>能很好解决凹多边形裁减问题，但容易产生多余边</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164</a:t>
            </a:fld>
            <a:endParaRPr lang="zh-CN" altLang="en-US" sz="1200" dirty="0"/>
          </a:p>
        </p:txBody>
      </p:sp>
      <p:sp>
        <p:nvSpPr>
          <p:cNvPr id="154626" name="幻灯片图像占位符 615425"/>
          <p:cNvSpPr>
            <a:spLocks noGrp="1" noRot="1" noChangeAspect="1" noTextEdit="1"/>
          </p:cNvSpPr>
          <p:nvPr>
            <p:ph type="sldImg"/>
          </p:nvPr>
        </p:nvSpPr>
        <p:spPr/>
      </p:sp>
      <p:sp>
        <p:nvSpPr>
          <p:cNvPr id="154627" name="文本占位符 615426"/>
          <p:cNvSpPr>
            <a:spLocks noGrp="1"/>
          </p:cNvSpPr>
          <p:nvPr>
            <p:ph type="body"/>
          </p:nvPr>
        </p:nvSpPr>
        <p:spPr/>
        <p:txBody>
          <a:bodyPr anchor="t" anchorCtr="0"/>
          <a:lstStyle/>
          <a:p>
            <a:pPr lvl="0"/>
            <a:r>
              <a:rPr lang="zh-CN" altLang="en-US" dirty="0"/>
              <a:t>问题：字符首先是看成矢量方式，还是看成点阵方式。</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165</a:t>
            </a:fld>
            <a:endParaRPr lang="zh-CN" altLang="en-US" sz="1200" dirty="0"/>
          </a:p>
        </p:txBody>
      </p:sp>
      <p:sp>
        <p:nvSpPr>
          <p:cNvPr id="156674" name="幻灯片图像占位符 471041"/>
          <p:cNvSpPr>
            <a:spLocks noGrp="1" noRot="1" noChangeAspect="1" noTextEdit="1"/>
          </p:cNvSpPr>
          <p:nvPr>
            <p:ph type="sldImg"/>
          </p:nvPr>
        </p:nvSpPr>
        <p:spPr/>
      </p:sp>
      <p:sp>
        <p:nvSpPr>
          <p:cNvPr id="156675" name="文本占位符 471042"/>
          <p:cNvSpPr>
            <a:spLocks noGrp="1"/>
          </p:cNvSpPr>
          <p:nvPr>
            <p:ph type="body"/>
          </p:nvPr>
        </p:nvSpPr>
        <p:spPr/>
        <p:txBody>
          <a:bodyPr anchor="t" anchorCtr="0"/>
          <a:lstStyle/>
          <a:p>
            <a:pPr lvl="0"/>
            <a:r>
              <a:rPr lang="zh-CN" altLang="en-US" dirty="0"/>
              <a:t>剪裁以字符串为单位，速度最快，但效果不好。</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166</a:t>
            </a:fld>
            <a:endParaRPr lang="zh-CN" altLang="en-US" sz="1200" dirty="0"/>
          </a:p>
        </p:txBody>
      </p:sp>
      <p:sp>
        <p:nvSpPr>
          <p:cNvPr id="158722" name="幻灯片图像占位符 472065"/>
          <p:cNvSpPr>
            <a:spLocks noGrp="1" noRot="1" noChangeAspect="1" noTextEdit="1"/>
          </p:cNvSpPr>
          <p:nvPr>
            <p:ph type="sldImg"/>
          </p:nvPr>
        </p:nvSpPr>
        <p:spPr/>
      </p:sp>
      <p:sp>
        <p:nvSpPr>
          <p:cNvPr id="158723" name="文本占位符 472066"/>
          <p:cNvSpPr>
            <a:spLocks noGrp="1"/>
          </p:cNvSpPr>
          <p:nvPr>
            <p:ph type="body"/>
          </p:nvPr>
        </p:nvSpPr>
        <p:spPr/>
        <p:txBody>
          <a:bodyPr anchor="t" anchorCtr="0"/>
          <a:lstStyle/>
          <a:p>
            <a:pPr lvl="0"/>
            <a:r>
              <a:rPr lang="zh-CN" altLang="en-US" dirty="0"/>
              <a:t>剪裁以字符为单位，也比较容易实现，效果相对一般。</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灯片编号占位符 1"/>
          <p:cNvSpPr>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dirty="0"/>
              <a:t>167</a:t>
            </a:fld>
            <a:endParaRPr lang="zh-CN" altLang="en-US" sz="1200" dirty="0"/>
          </a:p>
        </p:txBody>
      </p:sp>
      <p:sp>
        <p:nvSpPr>
          <p:cNvPr id="160770" name="幻灯片图像占位符 473089"/>
          <p:cNvSpPr>
            <a:spLocks noGrp="1" noRot="1" noChangeAspect="1" noTextEdit="1"/>
          </p:cNvSpPr>
          <p:nvPr>
            <p:ph type="sldImg"/>
          </p:nvPr>
        </p:nvSpPr>
        <p:spPr/>
      </p:sp>
      <p:sp>
        <p:nvSpPr>
          <p:cNvPr id="160771" name="文本占位符 473090"/>
          <p:cNvSpPr>
            <a:spLocks noGrp="1"/>
          </p:cNvSpPr>
          <p:nvPr>
            <p:ph type="body"/>
          </p:nvPr>
        </p:nvSpPr>
        <p:spPr/>
        <p:txBody>
          <a:bodyPr anchor="t" anchorCtr="0"/>
          <a:lstStyle/>
          <a:p>
            <a:pPr lvl="0"/>
            <a:r>
              <a:rPr lang="zh-CN" altLang="en-US" dirty="0"/>
              <a:t>剪裁以点（点阵字符）或直线（矢量字符）为单位，速度最慢，但效果最好</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168</a:t>
            </a:fld>
            <a:endParaRPr lang="zh-CN" altLang="en-US" sz="1200" dirty="0"/>
          </a:p>
        </p:txBody>
      </p:sp>
      <p:sp>
        <p:nvSpPr>
          <p:cNvPr id="502786" name="幻灯片图像占位符 502785"/>
          <p:cNvSpPr>
            <a:spLocks noGrp="1" noRot="1" noChangeAspect="1" noTextEdit="1"/>
          </p:cNvSpPr>
          <p:nvPr>
            <p:ph type="sldImg"/>
          </p:nvPr>
        </p:nvSpPr>
        <p:spPr/>
      </p:sp>
      <p:sp>
        <p:nvSpPr>
          <p:cNvPr id="502787" name="文本占位符 502786"/>
          <p:cNvSpPr>
            <a:spLocks noGrp="1"/>
          </p:cNvSpPr>
          <p:nvPr>
            <p:ph type="body" idx="1"/>
          </p:nvPr>
        </p:nvSpPr>
        <p:spPr/>
        <p:txBody>
          <a:bodyPr/>
          <a:lstStyle/>
          <a:p>
            <a:pPr lvl="0"/>
            <a:r>
              <a:rPr lang="zh-CN" altLang="en-US" dirty="0"/>
              <a:t>观察体一般也称为视锥体，主要是用来进行观察裁减的，类似于照相机的取景框以及观察框，只有在观察体内的物体才会被投影到投影平面上。</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xml"/><Relationship Id="rId7"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2.xml"/><Relationship Id="rId5" Type="http://schemas.openxmlformats.org/officeDocument/2006/relationships/tags" Target="../tags/tag18.xml"/><Relationship Id="rId4" Type="http://schemas.openxmlformats.org/officeDocument/2006/relationships/tags" Target="../tags/tag17.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10" Type="http://schemas.openxmlformats.org/officeDocument/2006/relationships/image" Target="../media/image5.png"/><Relationship Id="rId4" Type="http://schemas.openxmlformats.org/officeDocument/2006/relationships/tags" Target="../tags/tag22.xml"/><Relationship Id="rId9"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slideMaster" Target="../slideMasters/slideMaster2.xml"/><Relationship Id="rId4" Type="http://schemas.openxmlformats.org/officeDocument/2006/relationships/tags" Target="../tags/tag44.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2.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Master" Target="../slideMasters/slideMaster2.xml"/><Relationship Id="rId5" Type="http://schemas.openxmlformats.org/officeDocument/2006/relationships/tags" Target="../tags/tag58.xml"/><Relationship Id="rId4" Type="http://schemas.openxmlformats.org/officeDocument/2006/relationships/tags" Target="../tags/tag57.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Master" Target="../slideMasters/slideMaster2.xml"/><Relationship Id="rId4" Type="http://schemas.openxmlformats.org/officeDocument/2006/relationships/tags" Target="../tags/tag62.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4.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Master" Target="../slideMasters/slideMaster2.xml"/><Relationship Id="rId5" Type="http://schemas.openxmlformats.org/officeDocument/2006/relationships/tags" Target="../tags/tag67.xml"/><Relationship Id="rId4" Type="http://schemas.openxmlformats.org/officeDocument/2006/relationships/tags" Target="../tags/tag66.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71.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74.xml"/><Relationship Id="rId7" Type="http://schemas.openxmlformats.org/officeDocument/2006/relationships/slideMaster" Target="../slideMasters/slideMaster2.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9"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87.xml"/><Relationship Id="rId7" Type="http://schemas.openxmlformats.org/officeDocument/2006/relationships/tags" Target="../tags/tag91.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9" Type="http://schemas.openxmlformats.org/officeDocument/2006/relationships/image" Target="../media/image3.jpeg"/></Relationships>
</file>

<file path=ppt/slideLayouts/_rels/slideLayout31.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4.xml"/><Relationship Id="rId7" Type="http://schemas.openxmlformats.org/officeDocument/2006/relationships/tags" Target="../tags/tag98.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9" Type="http://schemas.openxmlformats.org/officeDocument/2006/relationships/image" Target="../media/image3.jpeg"/></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06.xml"/><Relationship Id="rId3" Type="http://schemas.openxmlformats.org/officeDocument/2006/relationships/tags" Target="../tags/tag101.xml"/><Relationship Id="rId7" Type="http://schemas.openxmlformats.org/officeDocument/2006/relationships/tags" Target="../tags/tag105.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image" Target="../media/image3.jpeg"/><Relationship Id="rId5" Type="http://schemas.openxmlformats.org/officeDocument/2006/relationships/tags" Target="../tags/tag103.xml"/><Relationship Id="rId10" Type="http://schemas.openxmlformats.org/officeDocument/2006/relationships/slideMaster" Target="../slideMasters/slideMaster2.xml"/><Relationship Id="rId4" Type="http://schemas.openxmlformats.org/officeDocument/2006/relationships/tags" Target="../tags/tag102.xml"/><Relationship Id="rId9" Type="http://schemas.openxmlformats.org/officeDocument/2006/relationships/tags" Target="../tags/tag107.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10.xml"/><Relationship Id="rId7" Type="http://schemas.openxmlformats.org/officeDocument/2006/relationships/slideMaster" Target="../slideMasters/slideMaster2.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slideMaster" Target="../slideMasters/slideMaster2.xml"/><Relationship Id="rId4" Type="http://schemas.openxmlformats.org/officeDocument/2006/relationships/tags" Target="../tags/tag11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322562"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322563"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7" name="Rectangle 4"/>
          <p:cNvSpPr>
            <a:spLocks noGrp="1" noChangeArrowheads="1"/>
          </p:cNvSpPr>
          <p:nvPr>
            <p:ph type="dt" sz="half" idx="2"/>
          </p:nvPr>
        </p:nvSpPr>
        <p:spPr bwMode="auto">
          <a:xfrm>
            <a:off x="301625" y="6076950"/>
            <a:ext cx="2289175"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5"/>
          <p:cNvSpPr>
            <a:spLocks noGrp="1" noChangeArrowheads="1"/>
          </p:cNvSpPr>
          <p:nvPr>
            <p:ph type="ftr" sz="quarter" idx="3"/>
          </p:nvPr>
        </p:nvSpPr>
        <p:spPr bwMode="auto">
          <a:xfrm>
            <a:off x="3124200" y="6076950"/>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Rectangle 6"/>
          <p:cNvSpPr>
            <a:spLocks noGrp="1" noChangeArrowheads="1"/>
          </p:cNvSpPr>
          <p:nvPr>
            <p:ph type="sldNum" sz="quarter" idx="4"/>
          </p:nvPr>
        </p:nvSpPr>
        <p:spPr bwMode="auto">
          <a:xfrm>
            <a:off x="6553200" y="6076950"/>
            <a:ext cx="2289175"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r"/>
            <a:fld id="{9A0DB2DC-4C9A-4742-B13C-FB6460FD3503}" type="slidenum">
              <a:rPr lang="en-US" altLang="zh-CN" dirty="0"/>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876300"/>
            <a:ext cx="2135187" cy="33655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876300"/>
            <a:ext cx="6256338" cy="33655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876300"/>
            <a:ext cx="854075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981200"/>
            <a:ext cx="4194175" cy="226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226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876300"/>
            <a:ext cx="8540750" cy="762000"/>
          </a:xfrm>
        </p:spPr>
        <p:txBody>
          <a:bodyPr/>
          <a:lstStyle/>
          <a:p>
            <a:r>
              <a:rPr lang="zh-CN" altLang="en-US"/>
              <a:t>单击此处编辑母版标题样式</a:t>
            </a:r>
          </a:p>
        </p:txBody>
      </p:sp>
      <p:sp>
        <p:nvSpPr>
          <p:cNvPr id="3" name="表格占位符 2"/>
          <p:cNvSpPr>
            <a:spLocks noGrp="1"/>
          </p:cNvSpPr>
          <p:nvPr>
            <p:ph type="tbl" idx="1"/>
          </p:nvPr>
        </p:nvSpPr>
        <p:spPr>
          <a:xfrm>
            <a:off x="304800" y="1981200"/>
            <a:ext cx="8540750" cy="2260600"/>
          </a:xfrm>
        </p:spPr>
        <p:txBody>
          <a:bodyPr vert="horz" wrap="square" lIns="91440" tIns="45720" rIns="91440" bIns="45720" numCol="1" anchor="t" anchorCtr="0" compatLnSpc="1">
            <a:spAutoFit/>
          </a:bodyPr>
          <a:lstStyle/>
          <a:p>
            <a:pPr marL="342900" marR="0" lvl="0" indent="-34290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l"/>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1625" y="876300"/>
            <a:ext cx="8540750" cy="762000"/>
          </a:xfrm>
        </p:spPr>
        <p:txBody>
          <a:bodyPr/>
          <a:lstStyle/>
          <a:p>
            <a:r>
              <a:rPr lang="zh-CN" altLang="en-US"/>
              <a:t>单击此处编辑母版标题样式</a:t>
            </a:r>
          </a:p>
        </p:txBody>
      </p:sp>
      <p:sp>
        <p:nvSpPr>
          <p:cNvPr id="3" name="内容占位符 2"/>
          <p:cNvSpPr>
            <a:spLocks noGrp="1"/>
          </p:cNvSpPr>
          <p:nvPr>
            <p:ph sz="quarter" idx="1"/>
          </p:nvPr>
        </p:nvSpPr>
        <p:spPr>
          <a:xfrm>
            <a:off x="304800" y="1981200"/>
            <a:ext cx="4194175" cy="105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51375" y="1981200"/>
            <a:ext cx="4194175" cy="105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04800" y="3187700"/>
            <a:ext cx="4194175" cy="105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51375" y="3187700"/>
            <a:ext cx="4194175" cy="105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876300"/>
            <a:ext cx="8540750" cy="762000"/>
          </a:xfrm>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226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51375" y="1981200"/>
            <a:ext cx="4194175" cy="105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51375" y="3187700"/>
            <a:ext cx="4194175" cy="105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8"/>
          <a:stretch>
            <a:fillRect/>
          </a:stretch>
        </p:blipFill>
        <p:spPr>
          <a:xfrm>
            <a:off x="4621201" y="3557403"/>
            <a:ext cx="4366931" cy="2595440"/>
          </a:xfrm>
          <a:prstGeom prst="rect">
            <a:avLst/>
          </a:prstGeom>
        </p:spPr>
      </p:pic>
      <p:sp>
        <p:nvSpPr>
          <p:cNvPr id="2" name="标题 1"/>
          <p:cNvSpPr>
            <a:spLocks noGrp="1"/>
          </p:cNvSpPr>
          <p:nvPr>
            <p:ph type="ctrTitle"/>
            <p:custDataLst>
              <p:tags r:id="rId2"/>
            </p:custDataLst>
          </p:nvPr>
        </p:nvSpPr>
        <p:spPr>
          <a:xfrm>
            <a:off x="628650" y="2108198"/>
            <a:ext cx="5829300" cy="708439"/>
          </a:xfrm>
        </p:spPr>
        <p:txBody>
          <a:bodyPr wrap="square" lIns="90000" tIns="46800" rIns="90000" bIns="46800" anchor="b">
            <a:normAutofit/>
          </a:bodyPr>
          <a:lstStyle>
            <a:lvl1pPr algn="l">
              <a:defRPr sz="2475">
                <a:solidFill>
                  <a:schemeClr val="accent6"/>
                </a:solidFill>
              </a:defRPr>
            </a:lvl1pPr>
          </a:lstStyle>
          <a:p>
            <a:r>
              <a:rPr lang="zh-CN" altLang="en-US" dirty="0"/>
              <a:t>单击此处编辑母版标题样式</a:t>
            </a:r>
          </a:p>
        </p:txBody>
      </p:sp>
      <p:sp>
        <p:nvSpPr>
          <p:cNvPr id="3" name="副标题 2"/>
          <p:cNvSpPr>
            <a:spLocks noGrp="1"/>
          </p:cNvSpPr>
          <p:nvPr>
            <p:ph type="subTitle" idx="1"/>
            <p:custDataLst>
              <p:tags r:id="rId3"/>
            </p:custDataLst>
          </p:nvPr>
        </p:nvSpPr>
        <p:spPr>
          <a:xfrm>
            <a:off x="628650" y="3071796"/>
            <a:ext cx="5829300" cy="570602"/>
          </a:xfrm>
        </p:spPr>
        <p:txBody>
          <a:bodyPr wrap="square" lIns="90000" tIns="46800" rIns="90000" bIns="46800">
            <a:normAutofit/>
          </a:bodyPr>
          <a:lstStyle>
            <a:lvl1pPr marL="0" indent="0" algn="l">
              <a:buNone/>
              <a:defRPr sz="1125">
                <a:solidFill>
                  <a:schemeClr val="accent6"/>
                </a:solidFill>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a:t>单击此处编辑母版副标题样式</a:t>
            </a:r>
          </a:p>
        </p:txBody>
      </p:sp>
      <p:sp>
        <p:nvSpPr>
          <p:cNvPr id="4" name="日期占位符 3"/>
          <p:cNvSpPr>
            <a:spLocks noGrp="1"/>
          </p:cNvSpPr>
          <p:nvPr>
            <p:ph type="dt" sz="half" idx="10"/>
            <p:custDataLst>
              <p:tags r:id="rId4"/>
            </p:custDataLst>
          </p:nvPr>
        </p:nvSpPr>
        <p:spPr>
          <a:xfrm>
            <a:off x="628650" y="6401991"/>
            <a:ext cx="2057400" cy="273844"/>
          </a:xfrm>
        </p:spPr>
        <p:txBody>
          <a:bodyPr/>
          <a:lstStyle/>
          <a:p>
            <a:fld id="{89DFA5F8-3355-465E-A68C-099EA57D8F58}" type="datetimeFigureOut">
              <a:rPr lang="zh-CN" altLang="en-US" smtClean="0"/>
              <a:t>2024/12/29</a:t>
            </a:fld>
            <a:endParaRPr lang="zh-CN" altLang="en-US"/>
          </a:p>
        </p:txBody>
      </p:sp>
      <p:sp>
        <p:nvSpPr>
          <p:cNvPr id="5" name="页脚占位符 4"/>
          <p:cNvSpPr>
            <a:spLocks noGrp="1"/>
          </p:cNvSpPr>
          <p:nvPr>
            <p:ph type="ftr" sz="quarter" idx="11"/>
            <p:custDataLst>
              <p:tags r:id="rId5"/>
            </p:custDataLst>
          </p:nvPr>
        </p:nvSpPr>
        <p:spPr>
          <a:xfrm>
            <a:off x="3028950" y="6401991"/>
            <a:ext cx="3086100" cy="273844"/>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401991"/>
            <a:ext cx="2057400" cy="273844"/>
          </a:xfrm>
        </p:spPr>
        <p:txBody>
          <a:bodyPr/>
          <a:lstStyle/>
          <a:p>
            <a:fld id="{644D3036-D038-4ABE-9F0E-69061AA000CF}" type="slidenum">
              <a:rPr lang="zh-CN" altLang="en-US" smtClean="0"/>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530820"/>
            <a:ext cx="7886700" cy="994172"/>
          </a:xfrm>
        </p:spPr>
        <p:txBody>
          <a:bodyPr/>
          <a:lstStyle/>
          <a:p>
            <a:r>
              <a:rPr lang="zh-CN" altLang="en-US" dirty="0"/>
              <a:t>单击此处编辑母版标题样式</a:t>
            </a:r>
          </a:p>
        </p:txBody>
      </p:sp>
      <p:sp>
        <p:nvSpPr>
          <p:cNvPr id="3" name="内容占位符 2"/>
          <p:cNvSpPr>
            <a:spLocks noGrp="1"/>
          </p:cNvSpPr>
          <p:nvPr>
            <p:ph idx="1"/>
            <p:custDataLst>
              <p:tags r:id="rId2"/>
            </p:custDataLst>
          </p:nvPr>
        </p:nvSpPr>
        <p:spPr>
          <a:xfrm>
            <a:off x="628650" y="2369542"/>
            <a:ext cx="7886700" cy="3263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628650" y="6401991"/>
            <a:ext cx="2057400" cy="273844"/>
          </a:xfrm>
        </p:spPr>
        <p:txBody>
          <a:bodyPr/>
          <a:lstStyle/>
          <a:p>
            <a:fld id="{760FBDFE-C587-4B4C-A407-44438C67B59E}" type="datetimeFigureOut">
              <a:rPr lang="zh-CN" altLang="en-US" smtClean="0"/>
              <a:t>2024/12/29</a:t>
            </a:fld>
            <a:endParaRPr lang="zh-CN" altLang="en-US"/>
          </a:p>
        </p:txBody>
      </p:sp>
      <p:sp>
        <p:nvSpPr>
          <p:cNvPr id="5" name="页脚占位符 4"/>
          <p:cNvSpPr>
            <a:spLocks noGrp="1"/>
          </p:cNvSpPr>
          <p:nvPr>
            <p:ph type="ftr" sz="quarter" idx="11"/>
            <p:custDataLst>
              <p:tags r:id="rId4"/>
            </p:custDataLst>
          </p:nvPr>
        </p:nvSpPr>
        <p:spPr>
          <a:xfrm>
            <a:off x="3028950" y="6401991"/>
            <a:ext cx="3086100" cy="273844"/>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6457950" y="6401991"/>
            <a:ext cx="2057400" cy="273844"/>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椭圆 6"/>
          <p:cNvSpPr/>
          <p:nvPr>
            <p:custDataLst>
              <p:tags r:id="rId1"/>
            </p:custDataLst>
          </p:nvPr>
        </p:nvSpPr>
        <p:spPr>
          <a:xfrm>
            <a:off x="2682282" y="2439147"/>
            <a:ext cx="1403791" cy="1403791"/>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椭圆 7"/>
          <p:cNvSpPr/>
          <p:nvPr>
            <p:custDataLst>
              <p:tags r:id="rId2"/>
            </p:custDataLst>
          </p:nvPr>
        </p:nvSpPr>
        <p:spPr>
          <a:xfrm>
            <a:off x="2736274" y="2493668"/>
            <a:ext cx="1295807" cy="1295807"/>
          </a:xfrm>
          <a:prstGeom prst="ellipse">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6"/>
              </a:solidFill>
            </a:endParaRPr>
          </a:p>
        </p:txBody>
      </p:sp>
      <p:sp>
        <p:nvSpPr>
          <p:cNvPr id="9" name="矩形 2"/>
          <p:cNvSpPr/>
          <p:nvPr>
            <p:custDataLst>
              <p:tags r:id="rId3"/>
            </p:custDataLst>
          </p:nvPr>
        </p:nvSpPr>
        <p:spPr>
          <a:xfrm>
            <a:off x="3728225" y="2479455"/>
            <a:ext cx="5415775" cy="1369242"/>
          </a:xfrm>
          <a:custGeom>
            <a:avLst/>
            <a:gdLst>
              <a:gd name="connsiteX0" fmla="*/ 0 w 6097587"/>
              <a:gd name="connsiteY0" fmla="*/ 0 h 1872208"/>
              <a:gd name="connsiteX1" fmla="*/ 6097587 w 6097587"/>
              <a:gd name="connsiteY1" fmla="*/ 0 h 1872208"/>
              <a:gd name="connsiteX2" fmla="*/ 6097587 w 6097587"/>
              <a:gd name="connsiteY2" fmla="*/ 1872208 h 1872208"/>
              <a:gd name="connsiteX3" fmla="*/ 0 w 6097587"/>
              <a:gd name="connsiteY3" fmla="*/ 1872208 h 1872208"/>
              <a:gd name="connsiteX4" fmla="*/ 0 w 6097587"/>
              <a:gd name="connsiteY4" fmla="*/ 0 h 1872208"/>
              <a:gd name="connsiteX0-1" fmla="*/ 617 w 6098204"/>
              <a:gd name="connsiteY0-2" fmla="*/ 0 h 1872208"/>
              <a:gd name="connsiteX1-3" fmla="*/ 6098204 w 6098204"/>
              <a:gd name="connsiteY1-4" fmla="*/ 0 h 1872208"/>
              <a:gd name="connsiteX2-5" fmla="*/ 6098204 w 6098204"/>
              <a:gd name="connsiteY2-6" fmla="*/ 1872208 h 1872208"/>
              <a:gd name="connsiteX3-7" fmla="*/ 617 w 6098204"/>
              <a:gd name="connsiteY3-8" fmla="*/ 1872208 h 1872208"/>
              <a:gd name="connsiteX4-9" fmla="*/ 0 w 6098204"/>
              <a:gd name="connsiteY4-10" fmla="*/ 922922 h 1872208"/>
              <a:gd name="connsiteX5" fmla="*/ 617 w 6098204"/>
              <a:gd name="connsiteY5" fmla="*/ 0 h 1872208"/>
              <a:gd name="connsiteX0-11" fmla="*/ 617 w 6098204"/>
              <a:gd name="connsiteY0-12" fmla="*/ 0 h 1872208"/>
              <a:gd name="connsiteX1-13" fmla="*/ 6098204 w 6098204"/>
              <a:gd name="connsiteY1-14" fmla="*/ 0 h 1872208"/>
              <a:gd name="connsiteX2-15" fmla="*/ 6098204 w 6098204"/>
              <a:gd name="connsiteY2-16" fmla="*/ 1872208 h 1872208"/>
              <a:gd name="connsiteX3-17" fmla="*/ 617 w 6098204"/>
              <a:gd name="connsiteY3-18" fmla="*/ 1872208 h 1872208"/>
              <a:gd name="connsiteX4-19" fmla="*/ 0 w 6098204"/>
              <a:gd name="connsiteY4-20" fmla="*/ 922922 h 1872208"/>
              <a:gd name="connsiteX5-21" fmla="*/ 617 w 6098204"/>
              <a:gd name="connsiteY5-22" fmla="*/ 0 h 1872208"/>
              <a:gd name="connsiteX0-23" fmla="*/ 1 w 6097588"/>
              <a:gd name="connsiteY0-24" fmla="*/ 0 h 1872208"/>
              <a:gd name="connsiteX1-25" fmla="*/ 6097588 w 6097588"/>
              <a:gd name="connsiteY1-26" fmla="*/ 0 h 1872208"/>
              <a:gd name="connsiteX2-27" fmla="*/ 6097588 w 6097588"/>
              <a:gd name="connsiteY2-28" fmla="*/ 1872208 h 1872208"/>
              <a:gd name="connsiteX3-29" fmla="*/ 1 w 6097588"/>
              <a:gd name="connsiteY3-30" fmla="*/ 1872208 h 1872208"/>
              <a:gd name="connsiteX4-31" fmla="*/ 665132 w 6097588"/>
              <a:gd name="connsiteY4-32" fmla="*/ 987090 h 1872208"/>
              <a:gd name="connsiteX5-33" fmla="*/ 1 w 6097588"/>
              <a:gd name="connsiteY5-34" fmla="*/ 0 h 1872208"/>
              <a:gd name="connsiteX0-35" fmla="*/ 0 w 6097587"/>
              <a:gd name="connsiteY0-36" fmla="*/ 0 h 1872208"/>
              <a:gd name="connsiteX1-37" fmla="*/ 6097587 w 6097587"/>
              <a:gd name="connsiteY1-38" fmla="*/ 0 h 1872208"/>
              <a:gd name="connsiteX2-39" fmla="*/ 6097587 w 6097587"/>
              <a:gd name="connsiteY2-40" fmla="*/ 1872208 h 1872208"/>
              <a:gd name="connsiteX3-41" fmla="*/ 0 w 6097587"/>
              <a:gd name="connsiteY3-42" fmla="*/ 1872208 h 1872208"/>
              <a:gd name="connsiteX4-43" fmla="*/ 665131 w 6097587"/>
              <a:gd name="connsiteY4-44" fmla="*/ 987090 h 1872208"/>
              <a:gd name="connsiteX5-45" fmla="*/ 0 w 6097587"/>
              <a:gd name="connsiteY5-46" fmla="*/ 0 h 1872208"/>
              <a:gd name="connsiteX0-47" fmla="*/ 0 w 6097587"/>
              <a:gd name="connsiteY0-48" fmla="*/ 0 h 1872208"/>
              <a:gd name="connsiteX1-49" fmla="*/ 6097587 w 6097587"/>
              <a:gd name="connsiteY1-50" fmla="*/ 0 h 1872208"/>
              <a:gd name="connsiteX2-51" fmla="*/ 6097587 w 6097587"/>
              <a:gd name="connsiteY2-52" fmla="*/ 1872208 h 1872208"/>
              <a:gd name="connsiteX3-53" fmla="*/ 0 w 6097587"/>
              <a:gd name="connsiteY3-54" fmla="*/ 1872208 h 1872208"/>
              <a:gd name="connsiteX4-55" fmla="*/ 649089 w 6097587"/>
              <a:gd name="connsiteY4-56" fmla="*/ 963027 h 1872208"/>
              <a:gd name="connsiteX5-57" fmla="*/ 0 w 6097587"/>
              <a:gd name="connsiteY5-58" fmla="*/ 0 h 1872208"/>
              <a:gd name="connsiteX0-59" fmla="*/ 0 w 6097587"/>
              <a:gd name="connsiteY0-60" fmla="*/ 0 h 1872208"/>
              <a:gd name="connsiteX1-61" fmla="*/ 6097587 w 6097587"/>
              <a:gd name="connsiteY1-62" fmla="*/ 0 h 1872208"/>
              <a:gd name="connsiteX2-63" fmla="*/ 6097587 w 6097587"/>
              <a:gd name="connsiteY2-64" fmla="*/ 1872208 h 1872208"/>
              <a:gd name="connsiteX3-65" fmla="*/ 0 w 6097587"/>
              <a:gd name="connsiteY3-66" fmla="*/ 1872208 h 1872208"/>
              <a:gd name="connsiteX4-67" fmla="*/ 649089 w 6097587"/>
              <a:gd name="connsiteY4-68" fmla="*/ 963027 h 1872208"/>
              <a:gd name="connsiteX5-69" fmla="*/ 0 w 6097587"/>
              <a:gd name="connsiteY5-70" fmla="*/ 0 h 1872208"/>
              <a:gd name="connsiteX0-71" fmla="*/ 0 w 6097587"/>
              <a:gd name="connsiteY0-72" fmla="*/ 0 h 1872208"/>
              <a:gd name="connsiteX1-73" fmla="*/ 6097587 w 6097587"/>
              <a:gd name="connsiteY1-74" fmla="*/ 0 h 1872208"/>
              <a:gd name="connsiteX2-75" fmla="*/ 6097587 w 6097587"/>
              <a:gd name="connsiteY2-76" fmla="*/ 1872208 h 1872208"/>
              <a:gd name="connsiteX3-77" fmla="*/ 0 w 6097587"/>
              <a:gd name="connsiteY3-78" fmla="*/ 1872208 h 1872208"/>
              <a:gd name="connsiteX4-79" fmla="*/ 649089 w 6097587"/>
              <a:gd name="connsiteY4-80" fmla="*/ 963027 h 1872208"/>
              <a:gd name="connsiteX5-81" fmla="*/ 0 w 6097587"/>
              <a:gd name="connsiteY5-82" fmla="*/ 0 h 1872208"/>
              <a:gd name="connsiteX0-83" fmla="*/ 0 w 6097587"/>
              <a:gd name="connsiteY0-84" fmla="*/ 0 h 1872208"/>
              <a:gd name="connsiteX1-85" fmla="*/ 6097587 w 6097587"/>
              <a:gd name="connsiteY1-86" fmla="*/ 0 h 1872208"/>
              <a:gd name="connsiteX2-87" fmla="*/ 6097587 w 6097587"/>
              <a:gd name="connsiteY2-88" fmla="*/ 1872208 h 1872208"/>
              <a:gd name="connsiteX3-89" fmla="*/ 0 w 6097587"/>
              <a:gd name="connsiteY3-90" fmla="*/ 1872208 h 1872208"/>
              <a:gd name="connsiteX4-91" fmla="*/ 649089 w 6097587"/>
              <a:gd name="connsiteY4-92" fmla="*/ 963027 h 1872208"/>
              <a:gd name="connsiteX5-93" fmla="*/ 0 w 6097587"/>
              <a:gd name="connsiteY5-94" fmla="*/ 0 h 1872208"/>
              <a:gd name="connsiteX0-95" fmla="*/ 0 w 6097587"/>
              <a:gd name="connsiteY0-96" fmla="*/ 0 h 1872208"/>
              <a:gd name="connsiteX1-97" fmla="*/ 6097587 w 6097587"/>
              <a:gd name="connsiteY1-98" fmla="*/ 0 h 1872208"/>
              <a:gd name="connsiteX2-99" fmla="*/ 6097587 w 6097587"/>
              <a:gd name="connsiteY2-100" fmla="*/ 1872208 h 1872208"/>
              <a:gd name="connsiteX3-101" fmla="*/ 0 w 6097587"/>
              <a:gd name="connsiteY3-102" fmla="*/ 1872208 h 1872208"/>
              <a:gd name="connsiteX4-103" fmla="*/ 649089 w 6097587"/>
              <a:gd name="connsiteY4-104" fmla="*/ 963027 h 1872208"/>
              <a:gd name="connsiteX5-105" fmla="*/ 0 w 6097587"/>
              <a:gd name="connsiteY5-106" fmla="*/ 0 h 1872208"/>
              <a:gd name="connsiteX0-107" fmla="*/ 21125 w 6097587"/>
              <a:gd name="connsiteY0-108" fmla="*/ 0 h 1872208"/>
              <a:gd name="connsiteX1-109" fmla="*/ 6097587 w 6097587"/>
              <a:gd name="connsiteY1-110" fmla="*/ 0 h 1872208"/>
              <a:gd name="connsiteX2-111" fmla="*/ 6097587 w 6097587"/>
              <a:gd name="connsiteY2-112" fmla="*/ 1872208 h 1872208"/>
              <a:gd name="connsiteX3-113" fmla="*/ 0 w 6097587"/>
              <a:gd name="connsiteY3-114" fmla="*/ 1872208 h 1872208"/>
              <a:gd name="connsiteX4-115" fmla="*/ 649089 w 6097587"/>
              <a:gd name="connsiteY4-116" fmla="*/ 963027 h 1872208"/>
              <a:gd name="connsiteX5-117" fmla="*/ 21125 w 6097587"/>
              <a:gd name="connsiteY5-118" fmla="*/ 0 h 1872208"/>
              <a:gd name="connsiteX0-119" fmla="*/ 45268 w 6097587"/>
              <a:gd name="connsiteY0-120" fmla="*/ 0 h 1875225"/>
              <a:gd name="connsiteX1-121" fmla="*/ 6097587 w 6097587"/>
              <a:gd name="connsiteY1-122" fmla="*/ 3017 h 1875225"/>
              <a:gd name="connsiteX2-123" fmla="*/ 6097587 w 6097587"/>
              <a:gd name="connsiteY2-124" fmla="*/ 1875225 h 1875225"/>
              <a:gd name="connsiteX3-125" fmla="*/ 0 w 6097587"/>
              <a:gd name="connsiteY3-126" fmla="*/ 1875225 h 1875225"/>
              <a:gd name="connsiteX4-127" fmla="*/ 649089 w 6097587"/>
              <a:gd name="connsiteY4-128" fmla="*/ 966044 h 1875225"/>
              <a:gd name="connsiteX5-129" fmla="*/ 45268 w 6097587"/>
              <a:gd name="connsiteY5-130" fmla="*/ 0 h 1875225"/>
              <a:gd name="connsiteX0-131" fmla="*/ 45268 w 6097587"/>
              <a:gd name="connsiteY0-132" fmla="*/ 0 h 1875225"/>
              <a:gd name="connsiteX1-133" fmla="*/ 6097587 w 6097587"/>
              <a:gd name="connsiteY1-134" fmla="*/ 3017 h 1875225"/>
              <a:gd name="connsiteX2-135" fmla="*/ 6097587 w 6097587"/>
              <a:gd name="connsiteY2-136" fmla="*/ 1875225 h 1875225"/>
              <a:gd name="connsiteX3-137" fmla="*/ 0 w 6097587"/>
              <a:gd name="connsiteY3-138" fmla="*/ 1875225 h 1875225"/>
              <a:gd name="connsiteX4-139" fmla="*/ 649089 w 6097587"/>
              <a:gd name="connsiteY4-140" fmla="*/ 966044 h 1875225"/>
              <a:gd name="connsiteX5-141" fmla="*/ 45268 w 6097587"/>
              <a:gd name="connsiteY5-142" fmla="*/ 0 h 1875225"/>
              <a:gd name="connsiteX0-143" fmla="*/ 0 w 6052319"/>
              <a:gd name="connsiteY0-144" fmla="*/ 0 h 1875225"/>
              <a:gd name="connsiteX1-145" fmla="*/ 6052319 w 6052319"/>
              <a:gd name="connsiteY1-146" fmla="*/ 3017 h 1875225"/>
              <a:gd name="connsiteX2-147" fmla="*/ 6052319 w 6052319"/>
              <a:gd name="connsiteY2-148" fmla="*/ 1875225 h 1875225"/>
              <a:gd name="connsiteX3-149" fmla="*/ 18106 w 6052319"/>
              <a:gd name="connsiteY3-150" fmla="*/ 1872207 h 1875225"/>
              <a:gd name="connsiteX4-151" fmla="*/ 603821 w 6052319"/>
              <a:gd name="connsiteY4-152" fmla="*/ 966044 h 1875225"/>
              <a:gd name="connsiteX5-153" fmla="*/ 0 w 6052319"/>
              <a:gd name="connsiteY5-154" fmla="*/ 0 h 1875225"/>
              <a:gd name="connsiteX0-155" fmla="*/ 0 w 6052319"/>
              <a:gd name="connsiteY0-156" fmla="*/ 0 h 1875225"/>
              <a:gd name="connsiteX1-157" fmla="*/ 6052319 w 6052319"/>
              <a:gd name="connsiteY1-158" fmla="*/ 3017 h 1875225"/>
              <a:gd name="connsiteX2-159" fmla="*/ 6052319 w 6052319"/>
              <a:gd name="connsiteY2-160" fmla="*/ 1875225 h 1875225"/>
              <a:gd name="connsiteX3-161" fmla="*/ 18106 w 6052319"/>
              <a:gd name="connsiteY3-162" fmla="*/ 1872207 h 1875225"/>
              <a:gd name="connsiteX4-163" fmla="*/ 603821 w 6052319"/>
              <a:gd name="connsiteY4-164" fmla="*/ 966044 h 1875225"/>
              <a:gd name="connsiteX5-165" fmla="*/ 0 w 6052319"/>
              <a:gd name="connsiteY5-166" fmla="*/ 0 h 1875225"/>
              <a:gd name="connsiteX0-167" fmla="*/ 0 w 6777029"/>
              <a:gd name="connsiteY0-168" fmla="*/ 1847 h 1877072"/>
              <a:gd name="connsiteX1-169" fmla="*/ 6777029 w 6777029"/>
              <a:gd name="connsiteY1-170" fmla="*/ 0 h 1877072"/>
              <a:gd name="connsiteX2-171" fmla="*/ 6052319 w 6777029"/>
              <a:gd name="connsiteY2-172" fmla="*/ 1877072 h 1877072"/>
              <a:gd name="connsiteX3-173" fmla="*/ 18106 w 6777029"/>
              <a:gd name="connsiteY3-174" fmla="*/ 1874054 h 1877072"/>
              <a:gd name="connsiteX4-175" fmla="*/ 603821 w 6777029"/>
              <a:gd name="connsiteY4-176" fmla="*/ 967891 h 1877072"/>
              <a:gd name="connsiteX5-177" fmla="*/ 0 w 6777029"/>
              <a:gd name="connsiteY5-178" fmla="*/ 1847 h 1877072"/>
              <a:gd name="connsiteX0-179" fmla="*/ 0 w 6781893"/>
              <a:gd name="connsiteY0-180" fmla="*/ 1847 h 1881936"/>
              <a:gd name="connsiteX1-181" fmla="*/ 6777029 w 6781893"/>
              <a:gd name="connsiteY1-182" fmla="*/ 0 h 1881936"/>
              <a:gd name="connsiteX2-183" fmla="*/ 6781893 w 6781893"/>
              <a:gd name="connsiteY2-184" fmla="*/ 1881936 h 1881936"/>
              <a:gd name="connsiteX3-185" fmla="*/ 18106 w 6781893"/>
              <a:gd name="connsiteY3-186" fmla="*/ 1874054 h 1881936"/>
              <a:gd name="connsiteX4-187" fmla="*/ 603821 w 6781893"/>
              <a:gd name="connsiteY4-188" fmla="*/ 967891 h 1881936"/>
              <a:gd name="connsiteX5-189" fmla="*/ 0 w 6781893"/>
              <a:gd name="connsiteY5-190" fmla="*/ 1847 h 1881936"/>
              <a:gd name="connsiteX0-191" fmla="*/ 0 w 6781893"/>
              <a:gd name="connsiteY0-192" fmla="*/ 1847 h 1881936"/>
              <a:gd name="connsiteX1-193" fmla="*/ 6777029 w 6781893"/>
              <a:gd name="connsiteY1-194" fmla="*/ 0 h 1881936"/>
              <a:gd name="connsiteX2-195" fmla="*/ 6781893 w 6781893"/>
              <a:gd name="connsiteY2-196" fmla="*/ 1881936 h 1881936"/>
              <a:gd name="connsiteX3-197" fmla="*/ 43388 w 6781893"/>
              <a:gd name="connsiteY3-198" fmla="*/ 1874054 h 1881936"/>
              <a:gd name="connsiteX4-199" fmla="*/ 603821 w 6781893"/>
              <a:gd name="connsiteY4-200" fmla="*/ 967891 h 1881936"/>
              <a:gd name="connsiteX5-201" fmla="*/ 0 w 6781893"/>
              <a:gd name="connsiteY5-202" fmla="*/ 1847 h 1881936"/>
              <a:gd name="connsiteX0-203" fmla="*/ 0 w 6781893"/>
              <a:gd name="connsiteY0-204" fmla="*/ 1847 h 1881936"/>
              <a:gd name="connsiteX1-205" fmla="*/ 6777029 w 6781893"/>
              <a:gd name="connsiteY1-206" fmla="*/ 0 h 1881936"/>
              <a:gd name="connsiteX2-207" fmla="*/ 6781893 w 6781893"/>
              <a:gd name="connsiteY2-208" fmla="*/ 1881936 h 1881936"/>
              <a:gd name="connsiteX3-209" fmla="*/ 43388 w 6781893"/>
              <a:gd name="connsiteY3-210" fmla="*/ 1874054 h 1881936"/>
              <a:gd name="connsiteX4-211" fmla="*/ 603821 w 6781893"/>
              <a:gd name="connsiteY4-212" fmla="*/ 967891 h 1881936"/>
              <a:gd name="connsiteX5-213" fmla="*/ 0 w 6781893"/>
              <a:gd name="connsiteY5-214" fmla="*/ 1847 h 1881936"/>
              <a:gd name="connsiteX0-215" fmla="*/ 0 w 7456652"/>
              <a:gd name="connsiteY0-216" fmla="*/ 0 h 1880089"/>
              <a:gd name="connsiteX1-217" fmla="*/ 7456650 w 7456652"/>
              <a:gd name="connsiteY1-218" fmla="*/ 4331 h 1880089"/>
              <a:gd name="connsiteX2-219" fmla="*/ 6781893 w 7456652"/>
              <a:gd name="connsiteY2-220" fmla="*/ 1880089 h 1880089"/>
              <a:gd name="connsiteX3-221" fmla="*/ 43388 w 7456652"/>
              <a:gd name="connsiteY3-222" fmla="*/ 1872207 h 1880089"/>
              <a:gd name="connsiteX4-223" fmla="*/ 603821 w 7456652"/>
              <a:gd name="connsiteY4-224" fmla="*/ 966044 h 1880089"/>
              <a:gd name="connsiteX5-225" fmla="*/ 0 w 7456652"/>
              <a:gd name="connsiteY5-226" fmla="*/ 0 h 1880089"/>
              <a:gd name="connsiteX0-227" fmla="*/ 0 w 7456659"/>
              <a:gd name="connsiteY0-228" fmla="*/ 0 h 1886267"/>
              <a:gd name="connsiteX1-229" fmla="*/ 7456650 w 7456659"/>
              <a:gd name="connsiteY1-230" fmla="*/ 4331 h 1886267"/>
              <a:gd name="connsiteX2-231" fmla="*/ 7263807 w 7456659"/>
              <a:gd name="connsiteY2-232" fmla="*/ 1886267 h 1886267"/>
              <a:gd name="connsiteX3-233" fmla="*/ 43388 w 7456659"/>
              <a:gd name="connsiteY3-234" fmla="*/ 1872207 h 1886267"/>
              <a:gd name="connsiteX4-235" fmla="*/ 603821 w 7456659"/>
              <a:gd name="connsiteY4-236" fmla="*/ 966044 h 1886267"/>
              <a:gd name="connsiteX5-237" fmla="*/ 0 w 7456659"/>
              <a:gd name="connsiteY5-238" fmla="*/ 0 h 1886267"/>
              <a:gd name="connsiteX0-239" fmla="*/ 0 w 7263807"/>
              <a:gd name="connsiteY0-240" fmla="*/ 0 h 1886267"/>
              <a:gd name="connsiteX1-241" fmla="*/ 7252764 w 7263807"/>
              <a:gd name="connsiteY1-242" fmla="*/ 16688 h 1886267"/>
              <a:gd name="connsiteX2-243" fmla="*/ 7263807 w 7263807"/>
              <a:gd name="connsiteY2-244" fmla="*/ 1886267 h 1886267"/>
              <a:gd name="connsiteX3-245" fmla="*/ 43388 w 7263807"/>
              <a:gd name="connsiteY3-246" fmla="*/ 1872207 h 1886267"/>
              <a:gd name="connsiteX4-247" fmla="*/ 603821 w 7263807"/>
              <a:gd name="connsiteY4-248" fmla="*/ 966044 h 1886267"/>
              <a:gd name="connsiteX5-249" fmla="*/ 0 w 7263807"/>
              <a:gd name="connsiteY5-250" fmla="*/ 0 h 1886267"/>
              <a:gd name="connsiteX0-251" fmla="*/ 0 w 7263807"/>
              <a:gd name="connsiteY0-252" fmla="*/ 0 h 1886267"/>
              <a:gd name="connsiteX1-253" fmla="*/ 7252764 w 7263807"/>
              <a:gd name="connsiteY1-254" fmla="*/ 16688 h 1886267"/>
              <a:gd name="connsiteX2-255" fmla="*/ 7263807 w 7263807"/>
              <a:gd name="connsiteY2-256" fmla="*/ 1886267 h 1886267"/>
              <a:gd name="connsiteX3-257" fmla="*/ 66834 w 7263807"/>
              <a:gd name="connsiteY3-258" fmla="*/ 1872207 h 1886267"/>
              <a:gd name="connsiteX4-259" fmla="*/ 603821 w 7263807"/>
              <a:gd name="connsiteY4-260" fmla="*/ 966044 h 1886267"/>
              <a:gd name="connsiteX5-261" fmla="*/ 0 w 7263807"/>
              <a:gd name="connsiteY5-262" fmla="*/ 0 h 1886267"/>
              <a:gd name="connsiteX0-263" fmla="*/ 5556 w 7269363"/>
              <a:gd name="connsiteY0-264" fmla="*/ 0 h 1886267"/>
              <a:gd name="connsiteX1-265" fmla="*/ 7258320 w 7269363"/>
              <a:gd name="connsiteY1-266" fmla="*/ 16688 h 1886267"/>
              <a:gd name="connsiteX2-267" fmla="*/ 7269363 w 7269363"/>
              <a:gd name="connsiteY2-268" fmla="*/ 1886267 h 1886267"/>
              <a:gd name="connsiteX3-269" fmla="*/ 0 w 7269363"/>
              <a:gd name="connsiteY3-270" fmla="*/ 1876142 h 1886267"/>
              <a:gd name="connsiteX4-271" fmla="*/ 609377 w 7269363"/>
              <a:gd name="connsiteY4-272" fmla="*/ 966044 h 1886267"/>
              <a:gd name="connsiteX5-273" fmla="*/ 5556 w 7269363"/>
              <a:gd name="connsiteY5-274" fmla="*/ 0 h 1886267"/>
              <a:gd name="connsiteX0-275" fmla="*/ 5556 w 7269363"/>
              <a:gd name="connsiteY0-276" fmla="*/ 0 h 1886267"/>
              <a:gd name="connsiteX1-277" fmla="*/ 7258320 w 7269363"/>
              <a:gd name="connsiteY1-278" fmla="*/ 16688 h 1886267"/>
              <a:gd name="connsiteX2-279" fmla="*/ 7269363 w 7269363"/>
              <a:gd name="connsiteY2-280" fmla="*/ 1886267 h 1886267"/>
              <a:gd name="connsiteX3-281" fmla="*/ 0 w 7269363"/>
              <a:gd name="connsiteY3-282" fmla="*/ 1876142 h 1886267"/>
              <a:gd name="connsiteX4-283" fmla="*/ 571277 w 7269363"/>
              <a:gd name="connsiteY4-284" fmla="*/ 973915 h 1886267"/>
              <a:gd name="connsiteX5-285" fmla="*/ 5556 w 7269363"/>
              <a:gd name="connsiteY5-286" fmla="*/ 0 h 188626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269363" h="1886267">
                <a:moveTo>
                  <a:pt x="5556" y="0"/>
                </a:moveTo>
                <a:lnTo>
                  <a:pt x="7258320" y="16688"/>
                </a:lnTo>
                <a:cubicBezTo>
                  <a:pt x="7259941" y="644000"/>
                  <a:pt x="7267742" y="1258955"/>
                  <a:pt x="7269363" y="1886267"/>
                </a:cubicBezTo>
                <a:lnTo>
                  <a:pt x="0" y="1876142"/>
                </a:lnTo>
                <a:cubicBezTo>
                  <a:pt x="411803" y="1636152"/>
                  <a:pt x="571483" y="1290344"/>
                  <a:pt x="571277" y="973915"/>
                </a:cubicBezTo>
                <a:cubicBezTo>
                  <a:pt x="571483" y="666274"/>
                  <a:pt x="512912" y="229377"/>
                  <a:pt x="555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pic>
        <p:nvPicPr>
          <p:cNvPr id="10" name="图片 9"/>
          <p:cNvPicPr>
            <a:picLocks noChangeAspect="1"/>
          </p:cNvPicPr>
          <p:nvPr>
            <p:custDataLst>
              <p:tags r:id="rId4"/>
            </p:custDataLst>
          </p:nvPr>
        </p:nvPicPr>
        <p:blipFill>
          <a:blip r:embed="rId10"/>
          <a:stretch>
            <a:fillRect/>
          </a:stretch>
        </p:blipFill>
        <p:spPr>
          <a:xfrm>
            <a:off x="166189" y="3828213"/>
            <a:ext cx="3969938" cy="2359490"/>
          </a:xfrm>
          <a:prstGeom prst="rect">
            <a:avLst/>
          </a:prstGeom>
        </p:spPr>
      </p:pic>
      <p:sp>
        <p:nvSpPr>
          <p:cNvPr id="2" name="标题 1"/>
          <p:cNvSpPr>
            <a:spLocks noGrp="1"/>
          </p:cNvSpPr>
          <p:nvPr>
            <p:ph type="title" hasCustomPrompt="1"/>
            <p:custDataLst>
              <p:tags r:id="rId5"/>
            </p:custDataLst>
          </p:nvPr>
        </p:nvSpPr>
        <p:spPr>
          <a:xfrm>
            <a:off x="4341180" y="2698712"/>
            <a:ext cx="4654118" cy="907379"/>
          </a:xfrm>
        </p:spPr>
        <p:txBody>
          <a:bodyPr anchor="ctr">
            <a:normAutofit/>
          </a:bodyPr>
          <a:lstStyle>
            <a:lvl1pPr algn="ctr">
              <a:defRPr sz="2250">
                <a:solidFill>
                  <a:schemeClr val="accent6"/>
                </a:solidFill>
              </a:defRPr>
            </a:lvl1pPr>
          </a:lstStyle>
          <a:p>
            <a:r>
              <a:rPr lang="zh-CN" altLang="en-US" dirty="0"/>
              <a:t>单击此处编辑标题</a:t>
            </a:r>
          </a:p>
        </p:txBody>
      </p:sp>
      <p:sp>
        <p:nvSpPr>
          <p:cNvPr id="4" name="日期占位符 3"/>
          <p:cNvSpPr>
            <a:spLocks noGrp="1"/>
          </p:cNvSpPr>
          <p:nvPr>
            <p:ph type="dt" sz="half" idx="10"/>
            <p:custDataLst>
              <p:tags r:id="rId6"/>
            </p:custDataLst>
          </p:nvPr>
        </p:nvSpPr>
        <p:spPr>
          <a:xfrm>
            <a:off x="628650" y="6401991"/>
            <a:ext cx="2057400" cy="273844"/>
          </a:xfrm>
        </p:spPr>
        <p:txBody>
          <a:bodyPr/>
          <a:lstStyle/>
          <a:p>
            <a:fld id="{89DFA5F8-3355-465E-A68C-099EA57D8F58}" type="datetimeFigureOut">
              <a:rPr lang="zh-CN" altLang="en-US" smtClean="0"/>
              <a:t>2024/12/29</a:t>
            </a:fld>
            <a:endParaRPr lang="zh-CN" altLang="en-US"/>
          </a:p>
        </p:txBody>
      </p:sp>
      <p:sp>
        <p:nvSpPr>
          <p:cNvPr id="5" name="页脚占位符 4"/>
          <p:cNvSpPr>
            <a:spLocks noGrp="1"/>
          </p:cNvSpPr>
          <p:nvPr>
            <p:ph type="ftr" sz="quarter" idx="11"/>
            <p:custDataLst>
              <p:tags r:id="rId7"/>
            </p:custDataLst>
          </p:nvPr>
        </p:nvSpPr>
        <p:spPr>
          <a:xfrm>
            <a:off x="3028950" y="6401991"/>
            <a:ext cx="3086100" cy="273844"/>
          </a:xfrm>
        </p:spPr>
        <p:txBody>
          <a:bodyPr/>
          <a:lstStyle/>
          <a:p>
            <a:endParaRPr lang="zh-CN" altLang="en-US"/>
          </a:p>
        </p:txBody>
      </p:sp>
      <p:sp>
        <p:nvSpPr>
          <p:cNvPr id="6" name="灯片编号占位符 5"/>
          <p:cNvSpPr>
            <a:spLocks noGrp="1"/>
          </p:cNvSpPr>
          <p:nvPr>
            <p:ph type="sldNum" sz="quarter" idx="12"/>
            <p:custDataLst>
              <p:tags r:id="rId8"/>
            </p:custDataLst>
          </p:nvPr>
        </p:nvSpPr>
        <p:spPr>
          <a:xfrm>
            <a:off x="6457950" y="6401991"/>
            <a:ext cx="2057400" cy="273844"/>
          </a:xfrm>
        </p:spPr>
        <p:txBody>
          <a:bodyPr/>
          <a:lstStyle/>
          <a:p>
            <a:fld id="{644D3036-D038-4ABE-9F0E-69061AA000CF}" type="slidenum">
              <a:rPr lang="zh-CN" altLang="en-US" smtClean="0"/>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530820"/>
            <a:ext cx="7886700" cy="994172"/>
          </a:xfrm>
        </p:spPr>
        <p:txBody>
          <a:bodyPr/>
          <a:lstStyle/>
          <a:p>
            <a:r>
              <a:rPr lang="zh-CN" altLang="en-US"/>
              <a:t>单击此处编辑母版标题样式</a:t>
            </a:r>
          </a:p>
        </p:txBody>
      </p:sp>
      <p:sp>
        <p:nvSpPr>
          <p:cNvPr id="3" name="内容占位符 2"/>
          <p:cNvSpPr>
            <a:spLocks noGrp="1"/>
          </p:cNvSpPr>
          <p:nvPr>
            <p:ph sz="half" idx="1"/>
            <p:custDataLst>
              <p:tags r:id="rId2"/>
            </p:custDataLst>
          </p:nvPr>
        </p:nvSpPr>
        <p:spPr>
          <a:xfrm>
            <a:off x="628650" y="2369542"/>
            <a:ext cx="3886200" cy="3263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4629150" y="2369542"/>
            <a:ext cx="3886200" cy="3263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628650" y="6401991"/>
            <a:ext cx="2057400" cy="273844"/>
          </a:xfrm>
        </p:spPr>
        <p:txBody>
          <a:bodyPr/>
          <a:lstStyle/>
          <a:p>
            <a:fld id="{760FBDFE-C587-4B4C-A407-44438C67B59E}" type="datetimeFigureOut">
              <a:rPr lang="zh-CN" altLang="en-US" smtClean="0"/>
              <a:t>2024/12/29</a:t>
            </a:fld>
            <a:endParaRPr lang="zh-CN" altLang="en-US"/>
          </a:p>
        </p:txBody>
      </p:sp>
      <p:sp>
        <p:nvSpPr>
          <p:cNvPr id="6" name="页脚占位符 5"/>
          <p:cNvSpPr>
            <a:spLocks noGrp="1"/>
          </p:cNvSpPr>
          <p:nvPr>
            <p:ph type="ftr" sz="quarter" idx="11"/>
            <p:custDataLst>
              <p:tags r:id="rId5"/>
            </p:custDataLst>
          </p:nvPr>
        </p:nvSpPr>
        <p:spPr>
          <a:xfrm>
            <a:off x="3028950" y="6401991"/>
            <a:ext cx="3086100" cy="273844"/>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6457950" y="6401991"/>
            <a:ext cx="2057400" cy="273844"/>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530820"/>
            <a:ext cx="7886700" cy="994172"/>
          </a:xfrm>
        </p:spPr>
        <p:txBody>
          <a:bodyPr/>
          <a:lstStyle/>
          <a:p>
            <a:r>
              <a:rPr lang="zh-CN" altLang="en-US"/>
              <a:t>单击此处编辑母版标题样式</a:t>
            </a:r>
          </a:p>
        </p:txBody>
      </p:sp>
      <p:sp>
        <p:nvSpPr>
          <p:cNvPr id="3" name="文本占位符 2"/>
          <p:cNvSpPr>
            <a:spLocks noGrp="1"/>
          </p:cNvSpPr>
          <p:nvPr>
            <p:ph type="body" idx="1"/>
            <p:custDataLst>
              <p:tags r:id="rId2"/>
            </p:custDataLst>
          </p:nvPr>
        </p:nvSpPr>
        <p:spPr>
          <a:xfrm>
            <a:off x="629841" y="1847950"/>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29841" y="3062366"/>
            <a:ext cx="3868340" cy="268054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4629150" y="1847950"/>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4629150" y="3062366"/>
            <a:ext cx="3887391" cy="268054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a:xfrm>
            <a:off x="628650" y="6401991"/>
            <a:ext cx="2057400" cy="273844"/>
          </a:xfrm>
        </p:spPr>
        <p:txBody>
          <a:bodyPr/>
          <a:lstStyle/>
          <a:p>
            <a:fld id="{760FBDFE-C587-4B4C-A407-44438C67B59E}" type="datetimeFigureOut">
              <a:rPr lang="zh-CN" altLang="en-US" smtClean="0"/>
              <a:t>2024/12/29</a:t>
            </a:fld>
            <a:endParaRPr lang="zh-CN" altLang="en-US"/>
          </a:p>
        </p:txBody>
      </p:sp>
      <p:sp>
        <p:nvSpPr>
          <p:cNvPr id="8" name="页脚占位符 7"/>
          <p:cNvSpPr>
            <a:spLocks noGrp="1"/>
          </p:cNvSpPr>
          <p:nvPr>
            <p:ph type="ftr" sz="quarter" idx="11"/>
            <p:custDataLst>
              <p:tags r:id="rId7"/>
            </p:custDataLst>
          </p:nvPr>
        </p:nvSpPr>
        <p:spPr>
          <a:xfrm>
            <a:off x="3028950" y="6401991"/>
            <a:ext cx="3086100" cy="273844"/>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6457950" y="6401991"/>
            <a:ext cx="2057400" cy="273844"/>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628650" y="6401991"/>
            <a:ext cx="2057400" cy="273844"/>
          </a:xfrm>
        </p:spPr>
        <p:txBody>
          <a:bodyPr/>
          <a:lstStyle/>
          <a:p>
            <a:fld id="{89DFA5F8-3355-465E-A68C-099EA57D8F58}" type="datetimeFigureOut">
              <a:rPr lang="zh-CN" altLang="en-US" smtClean="0"/>
              <a:t>2024/12/29</a:t>
            </a:fld>
            <a:endParaRPr lang="zh-CN" altLang="en-US"/>
          </a:p>
        </p:txBody>
      </p:sp>
      <p:sp>
        <p:nvSpPr>
          <p:cNvPr id="4" name="页脚占位符 3"/>
          <p:cNvSpPr>
            <a:spLocks noGrp="1"/>
          </p:cNvSpPr>
          <p:nvPr>
            <p:ph type="ftr" sz="quarter" idx="11"/>
            <p:custDataLst>
              <p:tags r:id="rId2"/>
            </p:custDataLst>
          </p:nvPr>
        </p:nvSpPr>
        <p:spPr>
          <a:xfrm>
            <a:off x="3028950" y="6401991"/>
            <a:ext cx="3086100" cy="273844"/>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6457950" y="6401991"/>
            <a:ext cx="2057400" cy="273844"/>
          </a:xfrm>
        </p:spPr>
        <p:txBody>
          <a:bodyPr/>
          <a:lstStyle/>
          <a:p>
            <a:fld id="{644D3036-D038-4ABE-9F0E-69061AA000CF}" type="slidenum">
              <a:rPr lang="zh-CN" altLang="en-US" smtClean="0"/>
              <a:t>‹#›</a:t>
            </a:fld>
            <a:endParaRPr lang="zh-CN" altLang="en-US"/>
          </a:p>
        </p:txBody>
      </p:sp>
      <p:sp>
        <p:nvSpPr>
          <p:cNvPr id="7" name="标题 6"/>
          <p:cNvSpPr>
            <a:spLocks noGrp="1"/>
          </p:cNvSpPr>
          <p:nvPr>
            <p:ph type="title"/>
            <p:custDataLst>
              <p:tags r:id="rId4"/>
            </p:custDataLst>
          </p:nvPr>
        </p:nvSpPr>
        <p:spPr>
          <a:xfrm>
            <a:off x="628650" y="530820"/>
            <a:ext cx="7886700" cy="994172"/>
          </a:xfrm>
        </p:spPr>
        <p:txBody>
          <a:bodyPr/>
          <a:lstStyle/>
          <a:p>
            <a:r>
              <a:rPr lang="zh-CN" altLang="en-US"/>
              <a:t>单击此处编辑母版标题样式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628650" y="6401991"/>
            <a:ext cx="2057400" cy="273844"/>
          </a:xfrm>
        </p:spPr>
        <p:txBody>
          <a:bodyPr/>
          <a:lstStyle/>
          <a:p>
            <a:fld id="{89DFA5F8-3355-465E-A68C-099EA57D8F58}" type="datetimeFigureOut">
              <a:rPr lang="zh-CN" altLang="en-US" smtClean="0"/>
              <a:t>2024/12/29</a:t>
            </a:fld>
            <a:endParaRPr lang="zh-CN" altLang="en-US"/>
          </a:p>
        </p:txBody>
      </p:sp>
      <p:sp>
        <p:nvSpPr>
          <p:cNvPr id="3" name="页脚占位符 2"/>
          <p:cNvSpPr>
            <a:spLocks noGrp="1"/>
          </p:cNvSpPr>
          <p:nvPr>
            <p:ph type="ftr" sz="quarter" idx="11"/>
            <p:custDataLst>
              <p:tags r:id="rId2"/>
            </p:custDataLst>
          </p:nvPr>
        </p:nvSpPr>
        <p:spPr>
          <a:xfrm>
            <a:off x="3028950" y="6401991"/>
            <a:ext cx="3086100" cy="273844"/>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6457950" y="6401991"/>
            <a:ext cx="2057400" cy="273844"/>
          </a:xfrm>
        </p:spPr>
        <p:txBody>
          <a:bodyPr/>
          <a:lstStyle/>
          <a:p>
            <a:fld id="{644D3036-D038-4ABE-9F0E-69061AA000CF}"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0" y="657225"/>
            <a:ext cx="3123900" cy="1200150"/>
          </a:xfrm>
        </p:spPr>
        <p:txBody>
          <a:bodyPr anchor="t" anchorCtr="0">
            <a:normAutofit/>
          </a:bodyPr>
          <a:lstStyle>
            <a:lvl1pPr>
              <a:defRPr sz="2025"/>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3888000" y="1132650"/>
            <a:ext cx="4627800" cy="40527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zh-CN" altLang="en-US" dirty="0"/>
          </a:p>
        </p:txBody>
      </p:sp>
      <p:sp>
        <p:nvSpPr>
          <p:cNvPr id="4" name="文本占位符 3"/>
          <p:cNvSpPr>
            <a:spLocks noGrp="1"/>
          </p:cNvSpPr>
          <p:nvPr>
            <p:ph type="body" sz="half" idx="2"/>
            <p:custDataLst>
              <p:tags r:id="rId3"/>
            </p:custDataLst>
          </p:nvPr>
        </p:nvSpPr>
        <p:spPr>
          <a:xfrm>
            <a:off x="629840" y="2533849"/>
            <a:ext cx="3123900" cy="2858691"/>
          </a:xfrm>
        </p:spPr>
        <p:txBody>
          <a:bodyPr>
            <a:normAutofit/>
          </a:bodyPr>
          <a:lstStyle>
            <a:lvl1pPr marL="0" indent="0">
              <a:buNone/>
              <a:defRPr sz="1125"/>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a:xfrm>
            <a:off x="628650" y="6401991"/>
            <a:ext cx="2057400" cy="273844"/>
          </a:xfrm>
        </p:spPr>
        <p:txBody>
          <a:bodyPr/>
          <a:lstStyle/>
          <a:p>
            <a:fld id="{9EFD9D74-47D9-4702-A33C-335B63B48DBF}" type="datetimeFigureOut">
              <a:rPr lang="zh-CN" altLang="en-US" smtClean="0"/>
              <a:t>2024/12/29</a:t>
            </a:fld>
            <a:endParaRPr lang="zh-CN" altLang="en-US" dirty="0"/>
          </a:p>
        </p:txBody>
      </p:sp>
      <p:sp>
        <p:nvSpPr>
          <p:cNvPr id="6" name="页脚占位符 5"/>
          <p:cNvSpPr>
            <a:spLocks noGrp="1"/>
          </p:cNvSpPr>
          <p:nvPr>
            <p:ph type="ftr" sz="quarter" idx="11"/>
            <p:custDataLst>
              <p:tags r:id="rId5"/>
            </p:custDataLst>
          </p:nvPr>
        </p:nvSpPr>
        <p:spPr>
          <a:xfrm>
            <a:off x="3028950" y="6401991"/>
            <a:ext cx="3086100" cy="273844"/>
          </a:xfrm>
        </p:spPr>
        <p:txBody>
          <a:bodyPr/>
          <a:lstStyle/>
          <a:p>
            <a:endParaRPr lang="zh-CN" altLang="en-US" dirty="0"/>
          </a:p>
        </p:txBody>
      </p:sp>
      <p:sp>
        <p:nvSpPr>
          <p:cNvPr id="7" name="灯片编号占位符 6"/>
          <p:cNvSpPr>
            <a:spLocks noGrp="1"/>
          </p:cNvSpPr>
          <p:nvPr>
            <p:ph type="sldNum" sz="quarter" idx="12"/>
            <p:custDataLst>
              <p:tags r:id="rId6"/>
            </p:custDataLst>
          </p:nvPr>
        </p:nvSpPr>
        <p:spPr>
          <a:xfrm>
            <a:off x="6457950" y="6401991"/>
            <a:ext cx="2057400" cy="273844"/>
          </a:xfrm>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368363" y="1091605"/>
            <a:ext cx="1146987" cy="4358879"/>
          </a:xfrm>
        </p:spPr>
        <p:txBody>
          <a:bodyPr vert="eaVert">
            <a:normAutofit/>
          </a:bodyPr>
          <a:lstStyle>
            <a:lvl1pPr>
              <a:defRPr sz="2025"/>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628650" y="1091605"/>
            <a:ext cx="6659968" cy="4358879"/>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628650" y="6401991"/>
            <a:ext cx="2057400" cy="273844"/>
          </a:xfrm>
        </p:spPr>
        <p:txBody>
          <a:bodyPr/>
          <a:lstStyle/>
          <a:p>
            <a:fld id="{760FBDFE-C587-4B4C-A407-44438C67B59E}" type="datetimeFigureOut">
              <a:rPr lang="zh-CN" altLang="en-US" smtClean="0"/>
              <a:t>2024/12/29</a:t>
            </a:fld>
            <a:endParaRPr lang="zh-CN" altLang="en-US"/>
          </a:p>
        </p:txBody>
      </p:sp>
      <p:sp>
        <p:nvSpPr>
          <p:cNvPr id="5" name="页脚占位符 4"/>
          <p:cNvSpPr>
            <a:spLocks noGrp="1"/>
          </p:cNvSpPr>
          <p:nvPr>
            <p:ph type="ftr" sz="quarter" idx="11"/>
            <p:custDataLst>
              <p:tags r:id="rId4"/>
            </p:custDataLst>
          </p:nvPr>
        </p:nvSpPr>
        <p:spPr>
          <a:xfrm>
            <a:off x="3028950" y="6401991"/>
            <a:ext cx="3086100" cy="273844"/>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6457950" y="6401991"/>
            <a:ext cx="2057400" cy="273844"/>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628650" y="6401991"/>
            <a:ext cx="2057400" cy="273844"/>
          </a:xfrm>
        </p:spPr>
        <p:txBody>
          <a:bodyPr/>
          <a:lstStyle/>
          <a:p>
            <a:fld id="{760FBDFE-C587-4B4C-A407-44438C67B59E}" type="datetimeFigureOut">
              <a:rPr lang="zh-CN" altLang="en-US" smtClean="0"/>
              <a:t>2024/12/29</a:t>
            </a:fld>
            <a:endParaRPr lang="zh-CN" altLang="en-US"/>
          </a:p>
        </p:txBody>
      </p:sp>
      <p:sp>
        <p:nvSpPr>
          <p:cNvPr id="4" name="页脚占位符 3"/>
          <p:cNvSpPr>
            <a:spLocks noGrp="1"/>
          </p:cNvSpPr>
          <p:nvPr>
            <p:ph type="ftr" sz="quarter" idx="11"/>
            <p:custDataLst>
              <p:tags r:id="rId2"/>
            </p:custDataLst>
          </p:nvPr>
        </p:nvSpPr>
        <p:spPr>
          <a:xfrm>
            <a:off x="3028950" y="6401991"/>
            <a:ext cx="3086100" cy="273844"/>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6457950" y="6401991"/>
            <a:ext cx="2057400" cy="273844"/>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8650" y="1246414"/>
            <a:ext cx="7886700" cy="416922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7"/>
          <a:stretch>
            <a:fillRect/>
          </a:stretch>
        </p:blipFill>
        <p:spPr>
          <a:xfrm>
            <a:off x="4621201" y="3557403"/>
            <a:ext cx="4366931" cy="2595440"/>
          </a:xfrm>
          <a:prstGeom prst="rect">
            <a:avLst/>
          </a:prstGeom>
        </p:spPr>
      </p:pic>
      <p:sp>
        <p:nvSpPr>
          <p:cNvPr id="2" name="标题 1"/>
          <p:cNvSpPr>
            <a:spLocks noGrp="1"/>
          </p:cNvSpPr>
          <p:nvPr>
            <p:ph type="title"/>
            <p:custDataLst>
              <p:tags r:id="rId2"/>
            </p:custDataLst>
          </p:nvPr>
        </p:nvSpPr>
        <p:spPr>
          <a:xfrm>
            <a:off x="628650" y="2643707"/>
            <a:ext cx="7886700" cy="994172"/>
          </a:xfrm>
        </p:spPr>
        <p:txBody>
          <a:bodyPr vert="horz" lIns="90000" tIns="46800" rIns="90000" bIns="46800" rtlCol="0" anchor="ctr" anchorCtr="0">
            <a:normAutofit/>
          </a:bodyPr>
          <a:lstStyle>
            <a:lvl1pPr marL="0" marR="0" algn="ctr" defTabSz="914400" rtl="0" eaLnBrk="1" fontAlgn="auto" latinLnBrk="0" hangingPunct="1">
              <a:lnSpc>
                <a:spcPct val="120000"/>
              </a:lnSpc>
              <a:buNone/>
              <a:defRPr kumimoji="0" lang="zh-CN" altLang="en-US" sz="2475" b="0" i="0" u="none" strike="noStrike" kern="1200" cap="none" spc="0" normalizeH="0" baseline="0" noProof="1" dirty="0">
                <a:solidFill>
                  <a:schemeClr val="accent6"/>
                </a:solidFill>
                <a:uFillTx/>
                <a:latin typeface="Microsoft YaHei" panose="020B0503020204020204" charset="-122"/>
                <a:ea typeface="Microsoft YaHei" panose="020B0503020204020204" charset="-122"/>
                <a:cs typeface="+mj-cs"/>
                <a:sym typeface="+mn-ea"/>
              </a:defRPr>
            </a:lvl1pPr>
          </a:lstStyle>
          <a:p>
            <a:pPr lvl="0"/>
            <a:r>
              <a:rPr lang="zh-CN" altLang="en-US" dirty="0">
                <a:sym typeface="+mn-ea"/>
              </a:rPr>
              <a:t>单击此处编辑母版标题样式</a:t>
            </a:r>
          </a:p>
        </p:txBody>
      </p:sp>
      <p:sp>
        <p:nvSpPr>
          <p:cNvPr id="3" name="日期占位符 2"/>
          <p:cNvSpPr>
            <a:spLocks noGrp="1"/>
          </p:cNvSpPr>
          <p:nvPr>
            <p:ph type="dt" sz="half" idx="10"/>
            <p:custDataLst>
              <p:tags r:id="rId3"/>
            </p:custDataLst>
          </p:nvPr>
        </p:nvSpPr>
        <p:spPr>
          <a:xfrm>
            <a:off x="628650" y="6401991"/>
            <a:ext cx="2057400" cy="273844"/>
          </a:xfrm>
        </p:spPr>
        <p:txBody>
          <a:bodyPr/>
          <a:lstStyle>
            <a:lvl1pPr>
              <a:defRPr>
                <a:latin typeface="Microsoft YaHei" panose="020B0503020204020204" charset="-122"/>
                <a:ea typeface="Microsoft YaHei" panose="020B0503020204020204" charset="-122"/>
              </a:defRPr>
            </a:lvl1pPr>
          </a:lstStyle>
          <a:p>
            <a:fld id="{760FBDFE-C587-4B4C-A407-44438C67B59E}" type="datetimeFigureOut">
              <a:rPr lang="zh-CN" altLang="en-US" smtClean="0"/>
              <a:t>2024/12/29</a:t>
            </a:fld>
            <a:endParaRPr lang="zh-CN" altLang="en-US"/>
          </a:p>
        </p:txBody>
      </p:sp>
      <p:sp>
        <p:nvSpPr>
          <p:cNvPr id="4" name="页脚占位符 3"/>
          <p:cNvSpPr>
            <a:spLocks noGrp="1"/>
          </p:cNvSpPr>
          <p:nvPr>
            <p:ph type="ftr" sz="quarter" idx="11"/>
            <p:custDataLst>
              <p:tags r:id="rId4"/>
            </p:custDataLst>
          </p:nvPr>
        </p:nvSpPr>
        <p:spPr>
          <a:xfrm>
            <a:off x="3028950" y="6401991"/>
            <a:ext cx="3086100" cy="273844"/>
          </a:xfrm>
        </p:spPr>
        <p:txBody>
          <a:bodyPr/>
          <a:lstStyle>
            <a:lvl1pPr>
              <a:defRPr>
                <a:latin typeface="Microsoft YaHei" panose="020B0503020204020204" charset="-122"/>
                <a:ea typeface="Microsoft YaHei"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a:xfrm>
            <a:off x="6457950" y="6401991"/>
            <a:ext cx="2057400" cy="273844"/>
          </a:xfrm>
        </p:spPr>
        <p:txBody>
          <a:bodyPr/>
          <a:lstStyle>
            <a:lvl1pPr>
              <a:defRPr>
                <a:latin typeface="Microsoft YaHei" panose="020B0503020204020204" charset="-122"/>
                <a:ea typeface="Microsoft YaHei" panose="020B0503020204020204" charset="-122"/>
              </a:defRPr>
            </a:lvl1pPr>
          </a:lstStyle>
          <a:p>
            <a:fld id="{49AE70B2-8BF9-45C0-BB95-33D1B9D3A854}" type="slidenum">
              <a:rPr lang="zh-CN" altLang="en-US" smtClean="0"/>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6"/>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530820"/>
            <a:ext cx="7886700" cy="994172"/>
          </a:xfrm>
        </p:spPr>
        <p:txBody>
          <a:bodyPr/>
          <a:lstStyle>
            <a:lvl1pPr>
              <a:defRPr baseline="0">
                <a:latin typeface="Arial" panose="020B0604020202020204" pitchFamily="34" charset="0"/>
                <a:ea typeface="Microsoft YaHei"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a:xfrm>
            <a:off x="628650" y="6401991"/>
            <a:ext cx="2057400" cy="273844"/>
          </a:xfrm>
        </p:spPr>
        <p:txBody>
          <a:bodyPr/>
          <a:lstStyle/>
          <a:p>
            <a:fld id="{760FBDFE-C587-4B4C-A407-44438C67B59E}" type="datetimeFigureOut">
              <a:rPr lang="zh-CN" altLang="en-US" smtClean="0"/>
              <a:t>2024/12/29</a:t>
            </a:fld>
            <a:endParaRPr lang="zh-CN" altLang="en-US"/>
          </a:p>
        </p:txBody>
      </p:sp>
      <p:sp>
        <p:nvSpPr>
          <p:cNvPr id="4" name="页脚占位符 3"/>
          <p:cNvSpPr>
            <a:spLocks noGrp="1"/>
          </p:cNvSpPr>
          <p:nvPr>
            <p:ph type="ftr" sz="quarter" idx="11"/>
            <p:custDataLst>
              <p:tags r:id="rId3"/>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4"/>
            </p:custDataLst>
          </p:nvPr>
        </p:nvSpPr>
        <p:spPr>
          <a:xfrm>
            <a:off x="6457950" y="6401991"/>
            <a:ext cx="2057400" cy="273844"/>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8"/>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19600" y="304200"/>
            <a:ext cx="8704800" cy="6249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2"/>
            </p:custDataLst>
          </p:nvPr>
        </p:nvSpPr>
        <p:spPr>
          <a:xfrm>
            <a:off x="961200" y="1339650"/>
            <a:ext cx="7219800" cy="542700"/>
          </a:xfrm>
        </p:spPr>
        <p:txBody>
          <a:bodyPr anchor="ctr"/>
          <a:lstStyle>
            <a:lvl1pPr>
              <a:defRPr sz="1800" baseline="0">
                <a:solidFill>
                  <a:schemeClr val="tx1"/>
                </a:solidFill>
                <a:latin typeface="Arial" panose="020B0604020202020204" pitchFamily="34" charset="0"/>
                <a:ea typeface="Microsoft YaHei"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960835" y="2594250"/>
            <a:ext cx="7219950" cy="2583900"/>
          </a:xfrm>
        </p:spPr>
        <p:txBody>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a:xfrm>
            <a:off x="628650" y="6401991"/>
            <a:ext cx="2057400" cy="273844"/>
          </a:xfrm>
        </p:spPr>
        <p:txBody>
          <a:bodyPr/>
          <a:lstStyle/>
          <a:p>
            <a:fld id="{760FBDFE-C587-4B4C-A407-44438C67B59E}" type="datetimeFigureOut">
              <a:rPr lang="zh-CN" altLang="en-US" smtClean="0"/>
              <a:t>2024/12/29</a:t>
            </a:fld>
            <a:endParaRPr lang="zh-CN" altLang="en-US"/>
          </a:p>
        </p:txBody>
      </p:sp>
      <p:sp>
        <p:nvSpPr>
          <p:cNvPr id="4" name="页脚占位符 3"/>
          <p:cNvSpPr>
            <a:spLocks noGrp="1"/>
          </p:cNvSpPr>
          <p:nvPr>
            <p:ph type="ftr" sz="quarter" idx="11"/>
            <p:custDataLst>
              <p:tags r:id="rId5"/>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401991"/>
            <a:ext cx="2057400" cy="273844"/>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9"/>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3617595" cy="6866255"/>
          </a:xfrm>
          <a:prstGeom prst="rect">
            <a:avLst/>
          </a:prstGeom>
          <a:solidFill>
            <a:schemeClr val="accent1">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2" name="标题 1"/>
          <p:cNvSpPr>
            <a:spLocks noGrp="1"/>
          </p:cNvSpPr>
          <p:nvPr>
            <p:ph type="title" hasCustomPrompt="1"/>
            <p:custDataLst>
              <p:tags r:id="rId2"/>
            </p:custDataLst>
          </p:nvPr>
        </p:nvSpPr>
        <p:spPr>
          <a:xfrm>
            <a:off x="437400" y="880650"/>
            <a:ext cx="2970000" cy="661500"/>
          </a:xfrm>
        </p:spPr>
        <p:txBody>
          <a:bodyPr anchor="ctr"/>
          <a:lstStyle>
            <a:lvl1pPr>
              <a:defRPr sz="2025" baseline="0">
                <a:solidFill>
                  <a:schemeClr val="tx1"/>
                </a:solidFill>
                <a:latin typeface="Arial" panose="020B0604020202020204" pitchFamily="34" charset="0"/>
                <a:ea typeface="Microsoft YaHei"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a:xfrm>
            <a:off x="628650" y="6401991"/>
            <a:ext cx="2057400" cy="273844"/>
          </a:xfrm>
        </p:spPr>
        <p:txBody>
          <a:bodyPr/>
          <a:lstStyle/>
          <a:p>
            <a:fld id="{760FBDFE-C587-4B4C-A407-44438C67B59E}" type="datetimeFigureOut">
              <a:rPr lang="zh-CN" altLang="en-US" smtClean="0"/>
              <a:t>2024/12/29</a:t>
            </a:fld>
            <a:endParaRPr lang="zh-CN" altLang="en-US"/>
          </a:p>
        </p:txBody>
      </p:sp>
      <p:sp>
        <p:nvSpPr>
          <p:cNvPr id="4" name="页脚占位符 3"/>
          <p:cNvSpPr>
            <a:spLocks noGrp="1"/>
          </p:cNvSpPr>
          <p:nvPr>
            <p:ph type="ftr" sz="quarter" idx="11"/>
            <p:custDataLst>
              <p:tags r:id="rId4"/>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6457950" y="6401991"/>
            <a:ext cx="2057400" cy="273844"/>
          </a:xfrm>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440100" y="2275650"/>
            <a:ext cx="2967300" cy="3069900"/>
          </a:xfrm>
        </p:spPr>
        <p:txBody>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3825900" y="1405930"/>
            <a:ext cx="4860000" cy="3815953"/>
          </a:xfrm>
        </p:spPr>
        <p:txBody>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9"/>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9144000" cy="2664000"/>
          </a:xfrm>
          <a:prstGeom prst="rect">
            <a:avLst/>
          </a:prstGeom>
          <a:solidFill>
            <a:schemeClr val="accent1">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2"/>
            </p:custDataLst>
          </p:nvPr>
        </p:nvSpPr>
        <p:spPr>
          <a:xfrm>
            <a:off x="459000" y="859500"/>
            <a:ext cx="8232300" cy="469800"/>
          </a:xfrm>
        </p:spPr>
        <p:txBody>
          <a:bodyPr anchor="ctr"/>
          <a:lstStyle>
            <a:lvl1pPr algn="ctr">
              <a:defRPr sz="2025" baseline="0">
                <a:solidFill>
                  <a:schemeClr val="tx1"/>
                </a:solidFill>
                <a:latin typeface="Arial" panose="020B0604020202020204" pitchFamily="34" charset="0"/>
                <a:ea typeface="Microsoft YaHei"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3"/>
            </p:custDataLst>
          </p:nvPr>
        </p:nvSpPr>
        <p:spPr>
          <a:xfrm>
            <a:off x="628650" y="6401991"/>
            <a:ext cx="2057400" cy="273844"/>
          </a:xfrm>
        </p:spPr>
        <p:txBody>
          <a:bodyPr/>
          <a:lstStyle/>
          <a:p>
            <a:fld id="{760FBDFE-C587-4B4C-A407-44438C67B59E}" type="datetimeFigureOut">
              <a:rPr lang="zh-CN" altLang="en-US" smtClean="0"/>
              <a:t>2024/12/29</a:t>
            </a:fld>
            <a:endParaRPr lang="zh-CN" altLang="en-US"/>
          </a:p>
        </p:txBody>
      </p:sp>
      <p:sp>
        <p:nvSpPr>
          <p:cNvPr id="4" name="页脚占位符 3"/>
          <p:cNvSpPr>
            <a:spLocks noGrp="1"/>
          </p:cNvSpPr>
          <p:nvPr>
            <p:ph type="ftr" sz="quarter" idx="11"/>
            <p:custDataLst>
              <p:tags r:id="rId4"/>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6457950" y="6401991"/>
            <a:ext cx="2057400" cy="273844"/>
          </a:xfrm>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459000" y="1763100"/>
            <a:ext cx="8231981" cy="621000"/>
          </a:xfrm>
        </p:spPr>
        <p:txBody>
          <a:bodyPr/>
          <a:lstStyle>
            <a:lvl1pPr algn="ctr">
              <a:defRPr baseline="0">
                <a:solidFill>
                  <a:schemeClr val="tx1"/>
                </a:solidFill>
                <a:latin typeface="Arial" panose="020B0604020202020204" pitchFamily="34" charset="0"/>
                <a:ea typeface="Microsoft YaHei"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7"/>
            </p:custDataLst>
          </p:nvPr>
        </p:nvSpPr>
        <p:spPr>
          <a:xfrm>
            <a:off x="459581" y="3236850"/>
            <a:ext cx="8224200" cy="2573100"/>
          </a:xfrm>
        </p:spPr>
        <p:txBody>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9"/>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9144000" cy="1828799"/>
          </a:xfrm>
          <a:prstGeom prst="rect">
            <a:avLst/>
          </a:prstGeom>
          <a:solidFill>
            <a:schemeClr val="accent1">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2"/>
            </p:custDataLst>
          </p:nvPr>
        </p:nvSpPr>
        <p:spPr>
          <a:xfrm>
            <a:off x="453600" y="740250"/>
            <a:ext cx="8232300" cy="423900"/>
          </a:xfrm>
        </p:spPr>
        <p:txBody>
          <a:bodyPr anchor="ctr"/>
          <a:lstStyle>
            <a:lvl1pPr algn="ctr">
              <a:defRPr sz="1800" baseline="0">
                <a:solidFill>
                  <a:schemeClr val="tx1"/>
                </a:solidFill>
                <a:latin typeface="Arial" panose="020B0604020202020204" pitchFamily="34" charset="0"/>
                <a:ea typeface="Microsoft YaHei"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a:xfrm>
            <a:off x="628650" y="6401991"/>
            <a:ext cx="2057400" cy="273844"/>
          </a:xfrm>
        </p:spPr>
        <p:txBody>
          <a:bodyPr/>
          <a:lstStyle/>
          <a:p>
            <a:fld id="{760FBDFE-C587-4B4C-A407-44438C67B59E}" type="datetimeFigureOut">
              <a:rPr lang="zh-CN" altLang="en-US" smtClean="0"/>
              <a:t>2024/12/29</a:t>
            </a:fld>
            <a:endParaRPr lang="zh-CN" altLang="en-US"/>
          </a:p>
        </p:txBody>
      </p:sp>
      <p:sp>
        <p:nvSpPr>
          <p:cNvPr id="4" name="页脚占位符 3"/>
          <p:cNvSpPr>
            <a:spLocks noGrp="1"/>
          </p:cNvSpPr>
          <p:nvPr>
            <p:ph type="ftr" sz="quarter" idx="11"/>
            <p:custDataLst>
              <p:tags r:id="rId4"/>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6457950" y="6401991"/>
            <a:ext cx="2057400" cy="273844"/>
          </a:xfrm>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453628" y="2082600"/>
            <a:ext cx="8243100" cy="2408400"/>
          </a:xfrm>
        </p:spPr>
        <p:txBody>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7"/>
            </p:custDataLst>
          </p:nvPr>
        </p:nvSpPr>
        <p:spPr>
          <a:xfrm>
            <a:off x="445500" y="5306850"/>
            <a:ext cx="8251200" cy="758700"/>
          </a:xfrm>
        </p:spPr>
        <p:txBody>
          <a:bodyPr/>
          <a:lstStyle>
            <a:lvl1pPr>
              <a:defRPr baseline="0">
                <a:solidFill>
                  <a:schemeClr val="tx1"/>
                </a:solidFill>
                <a:latin typeface="Arial" panose="020B0604020202020204" pitchFamily="34" charset="0"/>
                <a:ea typeface="Microsoft YaHei"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11"/>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9144000" cy="914400"/>
          </a:xfrm>
          <a:prstGeom prst="rect">
            <a:avLst/>
          </a:prstGeom>
          <a:solidFill>
            <a:schemeClr val="accent1">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2"/>
            </p:custDataLst>
          </p:nvPr>
        </p:nvSpPr>
        <p:spPr>
          <a:xfrm>
            <a:off x="434700" y="292846"/>
            <a:ext cx="8278200" cy="331473"/>
          </a:xfrm>
        </p:spPr>
        <p:txBody>
          <a:bodyPr/>
          <a:lstStyle>
            <a:lvl1pPr>
              <a:defRPr baseline="0">
                <a:solidFill>
                  <a:schemeClr val="tx1"/>
                </a:solidFill>
                <a:latin typeface="Arial" panose="020B0604020202020204" pitchFamily="34" charset="0"/>
                <a:ea typeface="Microsoft YaHei"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a:xfrm>
            <a:off x="628650" y="6401991"/>
            <a:ext cx="2057400" cy="273844"/>
          </a:xfrm>
        </p:spPr>
        <p:txBody>
          <a:bodyPr/>
          <a:lstStyle/>
          <a:p>
            <a:fld id="{760FBDFE-C587-4B4C-A407-44438C67B59E}" type="datetimeFigureOut">
              <a:rPr lang="zh-CN" altLang="en-US" smtClean="0"/>
              <a:t>2024/12/29</a:t>
            </a:fld>
            <a:endParaRPr lang="zh-CN" altLang="en-US"/>
          </a:p>
        </p:txBody>
      </p:sp>
      <p:sp>
        <p:nvSpPr>
          <p:cNvPr id="4" name="页脚占位符 3"/>
          <p:cNvSpPr>
            <a:spLocks noGrp="1"/>
          </p:cNvSpPr>
          <p:nvPr>
            <p:ph type="ftr" sz="quarter" idx="11"/>
            <p:custDataLst>
              <p:tags r:id="rId4"/>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6457950" y="6401991"/>
            <a:ext cx="2057400" cy="273844"/>
          </a:xfrm>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434700" y="2025000"/>
            <a:ext cx="4006800" cy="2170800"/>
          </a:xfrm>
        </p:spPr>
        <p:txBody>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4681800" y="2025000"/>
            <a:ext cx="4025700" cy="2170800"/>
          </a:xfrm>
        </p:spPr>
        <p:txBody>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429300" y="4914450"/>
            <a:ext cx="4006800" cy="585900"/>
          </a:xfrm>
        </p:spPr>
        <p:txBody>
          <a:bodyPr/>
          <a:lstStyle>
            <a:lvl1pPr>
              <a:defRPr baseline="0">
                <a:solidFill>
                  <a:schemeClr val="tx1"/>
                </a:solidFill>
                <a:latin typeface="Arial" panose="020B0604020202020204" pitchFamily="34" charset="0"/>
                <a:ea typeface="Microsoft YaHei"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4689900" y="4910850"/>
            <a:ext cx="4025700" cy="585900"/>
          </a:xfrm>
        </p:spPr>
        <p:txBody>
          <a:bodyPr/>
          <a:lstStyle>
            <a:lvl1pPr>
              <a:defRPr baseline="0">
                <a:solidFill>
                  <a:schemeClr val="tx1"/>
                </a:solidFill>
                <a:latin typeface="Arial" panose="020B0604020202020204" pitchFamily="34" charset="0"/>
                <a:ea typeface="Microsoft YaHei"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8"/>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1576668"/>
            <a:ext cx="9144000" cy="3704665"/>
          </a:xfrm>
          <a:prstGeom prst="rect">
            <a:avLst/>
          </a:prstGeom>
          <a:solidFill>
            <a:schemeClr val="accent1">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2"/>
            </p:custDataLst>
          </p:nvPr>
        </p:nvSpPr>
        <p:spPr>
          <a:xfrm>
            <a:off x="1142100" y="1637550"/>
            <a:ext cx="6858000" cy="1790100"/>
          </a:xfrm>
        </p:spPr>
        <p:txBody>
          <a:bodyPr anchor="b"/>
          <a:lstStyle>
            <a:lvl1pPr algn="ctr">
              <a:defRPr sz="3375" baseline="0">
                <a:solidFill>
                  <a:schemeClr val="tx1"/>
                </a:solidFill>
                <a:latin typeface="Arial" panose="020B0604020202020204" pitchFamily="34" charset="0"/>
                <a:ea typeface="Microsoft YaHei"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a:xfrm>
            <a:off x="628650" y="6401991"/>
            <a:ext cx="2057400" cy="273844"/>
          </a:xfrm>
        </p:spPr>
        <p:txBody>
          <a:bodyPr/>
          <a:lstStyle/>
          <a:p>
            <a:fld id="{760FBDFE-C587-4B4C-A407-44438C67B59E}" type="datetimeFigureOut">
              <a:rPr lang="zh-CN" altLang="en-US" smtClean="0"/>
              <a:t>2024/12/29</a:t>
            </a:fld>
            <a:endParaRPr lang="zh-CN" altLang="en-US"/>
          </a:p>
        </p:txBody>
      </p:sp>
      <p:sp>
        <p:nvSpPr>
          <p:cNvPr id="4" name="页脚占位符 3"/>
          <p:cNvSpPr>
            <a:spLocks noGrp="1"/>
          </p:cNvSpPr>
          <p:nvPr>
            <p:ph type="ftr" sz="quarter" idx="11"/>
            <p:custDataLst>
              <p:tags r:id="rId4"/>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6457950" y="6401991"/>
            <a:ext cx="2057400" cy="273844"/>
          </a:xfrm>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1141810" y="4069800"/>
            <a:ext cx="6858000" cy="1242000"/>
          </a:xfrm>
        </p:spPr>
        <p:txBody>
          <a:bodyPr/>
          <a:lstStyle>
            <a:lvl1pPr algn="ctr">
              <a:defRPr baseline="0">
                <a:solidFill>
                  <a:schemeClr val="tx1"/>
                </a:solidFill>
                <a:latin typeface="Arial" panose="020B0604020202020204" pitchFamily="34" charset="0"/>
                <a:ea typeface="Microsoft YaHei"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custDataLst>
              <p:tags r:id="rId1"/>
            </p:custDataLst>
          </p:nvPr>
        </p:nvSpPr>
        <p:spPr>
          <a:xfrm>
            <a:off x="457200" y="1447800"/>
            <a:ext cx="8229600" cy="4800600"/>
          </a:xfrm>
        </p:spPr>
        <p:txBody>
          <a:bodyPr>
            <a:normAutofit/>
          </a:bodyPr>
          <a:lstStyle>
            <a:lvl1pPr>
              <a:defRPr sz="2800"/>
            </a:lvl1pPr>
            <a:lvl2pPr>
              <a:defRPr sz="2400"/>
            </a:lvl2pPr>
            <a:lvl3pPr>
              <a:defRPr sz="2000"/>
            </a:lvl3pPr>
            <a:lvl4pPr>
              <a:defRPr sz="1800"/>
            </a:lvl4pPr>
            <a:lvl5pPr>
              <a:defRPr sz="16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5" name="Straight Connector 14"/>
          <p:cNvSpPr>
            <a:spLocks noChangeShapeType="1"/>
          </p:cNvSpPr>
          <p:nvPr>
            <p:custDataLst>
              <p:tags r:id="rId2"/>
            </p:custDataLst>
          </p:nvPr>
        </p:nvSpPr>
        <p:spPr bwMode="auto">
          <a:xfrm>
            <a:off x="457200" y="632460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ooter Placeholder 5"/>
          <p:cNvSpPr>
            <a:spLocks noGrp="1"/>
          </p:cNvSpPr>
          <p:nvPr>
            <p:ph type="ftr" sz="quarter" idx="3"/>
            <p:custDataLst>
              <p:tags r:id="rId3"/>
            </p:custDataLst>
          </p:nvPr>
        </p:nvSpPr>
        <p:spPr>
          <a:xfrm>
            <a:off x="2133600" y="6400800"/>
            <a:ext cx="5257800" cy="321311"/>
          </a:xfrm>
          <a:prstGeom prst="rect">
            <a:avLst/>
          </a:prstGeom>
          <a:noFill/>
        </p:spPr>
        <p:txBody>
          <a:bodyPr/>
          <a:lstStyle>
            <a:lvl1pPr algn="l">
              <a:defRPr sz="1400">
                <a:solidFill>
                  <a:schemeClr val="tx1"/>
                </a:solidFill>
              </a:defRPr>
            </a:lvl1pPr>
          </a:lstStyle>
          <a:p>
            <a:r>
              <a:rPr lang="en-US"/>
              <a:t>Introduction</a:t>
            </a:r>
          </a:p>
        </p:txBody>
      </p:sp>
      <p:sp>
        <p:nvSpPr>
          <p:cNvPr id="11" name="Title 10"/>
          <p:cNvSpPr>
            <a:spLocks noGrp="1"/>
          </p:cNvSpPr>
          <p:nvPr>
            <p:ph type="title"/>
            <p:custDataLst>
              <p:tags r:id="rId4"/>
            </p:custDataLst>
          </p:nvPr>
        </p:nvSpPr>
        <p:spPr/>
        <p:txBody>
          <a:bodyPr/>
          <a:lstStyle/>
          <a:p>
            <a:r>
              <a:rPr lang="en-US"/>
              <a:t>Click to edit Master title style</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876300"/>
            <a:ext cx="8540750" cy="762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04800" y="1981200"/>
            <a:ext cx="8540750" cy="3070225"/>
          </a:xfrm>
        </p:spPr>
        <p:txBody>
          <a:bodyPr vert="horz" wrap="square" lIns="91440" tIns="45720" rIns="91440" bIns="45720" numCol="1" anchor="t" anchorCtr="0" compatLnSpc="1">
            <a:spAutoFit/>
          </a:bodyPr>
          <a:lstStyle/>
          <a:p>
            <a:pPr marL="342900" marR="0" lvl="0" indent="-342900" algn="l" defTabSz="914400" rtl="0" eaLnBrk="1" fontAlgn="base" latinLnBrk="0" hangingPunct="1">
              <a:lnSpc>
                <a:spcPct val="120000"/>
              </a:lnSpc>
              <a:spcBef>
                <a:spcPct val="20000"/>
              </a:spcBef>
              <a:spcAft>
                <a:spcPct val="0"/>
              </a:spcAft>
              <a:buClr>
                <a:srgbClr val="FF0000"/>
              </a:buClr>
              <a:buSzPct val="80000"/>
              <a:buFont typeface="Wingdings" panose="05000000000000000000" pitchFamily="2" charset="2"/>
              <a:buChar char="l"/>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SimSun"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sp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tags" Target="../tags/tag6.xml"/><Relationship Id="rId3" Type="http://schemas.openxmlformats.org/officeDocument/2006/relationships/slideLayout" Target="../slideLayouts/slideLayout18.xml"/><Relationship Id="rId21" Type="http://schemas.openxmlformats.org/officeDocument/2006/relationships/theme" Target="../theme/theme2.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tags" Target="../tags/tag5.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tags" Target="../tags/tag4.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tags" Target="../tags/tag3.xml"/><Relationship Id="rId28" Type="http://schemas.openxmlformats.org/officeDocument/2006/relationships/image" Target="../media/image3.jpeg"/><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ags" Target="../tags/tag2.xml"/><Relationship Id="rId27" Type="http://schemas.openxmlformats.org/officeDocument/2006/relationships/tags" Target="../tags/tag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7"/>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p:cNvSpPr>
          <p:nvPr>
            <p:ph type="title"/>
          </p:nvPr>
        </p:nvSpPr>
        <p:spPr>
          <a:xfrm>
            <a:off x="301625" y="876300"/>
            <a:ext cx="8540750" cy="762000"/>
          </a:xfrm>
          <a:prstGeom prst="rect">
            <a:avLst/>
          </a:prstGeom>
          <a:noFill/>
          <a:ln w="9525">
            <a:noFill/>
          </a:ln>
        </p:spPr>
        <p:txBody>
          <a:bodyPr anchor="ctr" anchorCtr="0">
            <a:spAutoFit/>
          </a:bodyPr>
          <a:lstStyle/>
          <a:p>
            <a:pPr lvl="0"/>
            <a:r>
              <a:rPr lang="zh-CN" altLang="en-US" dirty="0"/>
              <a:t>单击此处编辑母版标题样式</a:t>
            </a:r>
          </a:p>
        </p:txBody>
      </p:sp>
      <p:sp>
        <p:nvSpPr>
          <p:cNvPr id="2051" name="Rectangle 3"/>
          <p:cNvSpPr>
            <a:spLocks noGrp="1" noRot="1"/>
          </p:cNvSpPr>
          <p:nvPr>
            <p:ph type="body" idx="1"/>
          </p:nvPr>
        </p:nvSpPr>
        <p:spPr>
          <a:xfrm>
            <a:off x="304800" y="1981200"/>
            <a:ext cx="8540750" cy="2260600"/>
          </a:xfrm>
          <a:prstGeom prst="rect">
            <a:avLst/>
          </a:prstGeom>
          <a:noFill/>
          <a:ln w="9525">
            <a:noFill/>
          </a:ln>
        </p:spPr>
        <p:txBody>
          <a:bodyPr>
            <a:sp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21540"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21541"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21542"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lr>
          <a:srgbClr val="FF0000"/>
        </a:buClr>
        <a:buSzPct val="80000"/>
        <a:buFont typeface="Wingdings" panose="05000000000000000000"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tx1"/>
        </a:buClr>
        <a:buSzPct val="80000"/>
        <a:buFont typeface="Wingdings" panose="05000000000000000000" pitchFamily="2" charset="2"/>
        <a:buChar char="Ø"/>
        <a:defRPr sz="2800" b="1">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2"/>
            </p:custDataLst>
          </p:nvPr>
        </p:nvSpPr>
        <p:spPr>
          <a:xfrm>
            <a:off x="628650" y="113109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custDataLst>
              <p:tags r:id="rId23"/>
            </p:custDataLst>
          </p:nvPr>
        </p:nvSpPr>
        <p:spPr>
          <a:xfrm>
            <a:off x="628650" y="222646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4"/>
            </p:custDataLst>
          </p:nvPr>
        </p:nvSpPr>
        <p:spPr>
          <a:xfrm>
            <a:off x="628650" y="5624513"/>
            <a:ext cx="2057400" cy="273844"/>
          </a:xfrm>
          <a:prstGeom prst="rect">
            <a:avLst/>
          </a:prstGeom>
        </p:spPr>
        <p:txBody>
          <a:bodyPr vert="horz" lIns="91440" tIns="45720" rIns="91440" bIns="45720" rtlCol="0" anchor="ctr">
            <a:normAutofit/>
          </a:bodyPr>
          <a:lstStyle>
            <a:lvl1pPr algn="l">
              <a:defRPr sz="675">
                <a:solidFill>
                  <a:schemeClr val="tx1">
                    <a:lumMod val="50000"/>
                    <a:lumOff val="50000"/>
                  </a:schemeClr>
                </a:solidFill>
              </a:defRPr>
            </a:lvl1pPr>
          </a:lstStyle>
          <a:p>
            <a:fld id="{89DFA5F8-3355-465E-A68C-099EA57D8F58}" type="datetimeFigureOut">
              <a:rPr lang="zh-CN" altLang="en-US" smtClean="0"/>
              <a:t>2024/12/29</a:t>
            </a:fld>
            <a:endParaRPr lang="zh-CN" altLang="en-US"/>
          </a:p>
        </p:txBody>
      </p:sp>
      <p:sp>
        <p:nvSpPr>
          <p:cNvPr id="5" name="页脚占位符 4"/>
          <p:cNvSpPr>
            <a:spLocks noGrp="1"/>
          </p:cNvSpPr>
          <p:nvPr>
            <p:ph type="ftr" sz="quarter" idx="3"/>
            <p:custDataLst>
              <p:tags r:id="rId25"/>
            </p:custDataLst>
          </p:nvPr>
        </p:nvSpPr>
        <p:spPr>
          <a:xfrm>
            <a:off x="3028950" y="5624513"/>
            <a:ext cx="3086100" cy="273844"/>
          </a:xfrm>
          <a:prstGeom prst="rect">
            <a:avLst/>
          </a:prstGeom>
        </p:spPr>
        <p:txBody>
          <a:bodyPr vert="horz" lIns="91440" tIns="45720" rIns="91440" bIns="45720" rtlCol="0" anchor="ctr">
            <a:normAutofit/>
          </a:bodyPr>
          <a:lstStyle>
            <a:lvl1pPr algn="ctr">
              <a:defRPr sz="675">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26"/>
            </p:custDataLst>
          </p:nvPr>
        </p:nvSpPr>
        <p:spPr>
          <a:xfrm>
            <a:off x="6457950" y="5624513"/>
            <a:ext cx="2057400" cy="273844"/>
          </a:xfrm>
          <a:prstGeom prst="rect">
            <a:avLst/>
          </a:prstGeom>
        </p:spPr>
        <p:txBody>
          <a:bodyPr vert="horz" lIns="91440" tIns="45720" rIns="91440" bIns="45720" rtlCol="0" anchor="ctr">
            <a:normAutofit/>
          </a:bodyPr>
          <a:lstStyle>
            <a:lvl1pPr algn="r">
              <a:defRPr sz="675">
                <a:solidFill>
                  <a:schemeClr val="tx1">
                    <a:lumMod val="50000"/>
                    <a:lumOff val="50000"/>
                  </a:schemeClr>
                </a:solidFill>
              </a:defRPr>
            </a:lvl1pPr>
          </a:lstStyle>
          <a:p>
            <a:fld id="{644D3036-D038-4ABE-9F0E-69061AA000CF}" type="slidenum">
              <a:rPr lang="zh-CN" altLang="en-US" smtClean="0"/>
              <a:t>‹#›</a:t>
            </a:fld>
            <a:endParaRPr lang="zh-CN" altLang="en-US"/>
          </a:p>
        </p:txBody>
      </p:sp>
      <p:sp>
        <p:nvSpPr>
          <p:cNvPr id="7" name="KSO_TEMPLATE" hidden="1"/>
          <p:cNvSpPr/>
          <p:nvPr>
            <p:custDataLst>
              <p:tags r:id="rId27"/>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Lst>
  <p:txStyles>
    <p:titleStyle>
      <a:lvl1pPr algn="l" defTabSz="514350" rtl="0" eaLnBrk="1" latinLnBrk="0" hangingPunct="1">
        <a:lnSpc>
          <a:spcPct val="120000"/>
        </a:lnSpc>
        <a:spcBef>
          <a:spcPct val="0"/>
        </a:spcBef>
        <a:buNone/>
        <a:defRPr sz="2475" kern="1200">
          <a:solidFill>
            <a:schemeClr val="tx1"/>
          </a:solidFill>
          <a:latin typeface="+mj-lt"/>
          <a:ea typeface="+mj-ea"/>
          <a:cs typeface="+mj-cs"/>
        </a:defRPr>
      </a:lvl1pPr>
    </p:titleStyle>
    <p:bodyStyle>
      <a:lvl1pPr marL="128905" indent="-128270" algn="l" defTabSz="514350" rtl="0" eaLnBrk="1" latinLnBrk="0" hangingPunct="1">
        <a:lnSpc>
          <a:spcPct val="120000"/>
        </a:lnSpc>
        <a:spcBef>
          <a:spcPct val="113000"/>
        </a:spcBef>
        <a:buFont typeface="Arial" panose="020B0604020202020204" pitchFamily="34" charset="0"/>
        <a:buChar char="•"/>
        <a:defRPr sz="1350" kern="1200">
          <a:solidFill>
            <a:schemeClr val="tx1"/>
          </a:solidFill>
          <a:latin typeface="+mn-lt"/>
          <a:ea typeface="+mn-ea"/>
          <a:cs typeface="+mn-cs"/>
        </a:defRPr>
      </a:lvl1pPr>
      <a:lvl2pPr marL="386080" indent="-128270" algn="l" defTabSz="514350" rtl="0" eaLnBrk="1" latinLnBrk="0" hangingPunct="1">
        <a:lnSpc>
          <a:spcPct val="120000"/>
        </a:lnSpc>
        <a:spcBef>
          <a:spcPts val="280"/>
        </a:spcBef>
        <a:buFont typeface="Arial" panose="020B0604020202020204" pitchFamily="34" charset="0"/>
        <a:buChar char="•"/>
        <a:defRPr sz="1125" kern="1200">
          <a:solidFill>
            <a:schemeClr val="tx1"/>
          </a:solidFill>
          <a:latin typeface="+mn-lt"/>
          <a:ea typeface="+mn-ea"/>
          <a:cs typeface="+mn-cs"/>
        </a:defRPr>
      </a:lvl2pPr>
      <a:lvl3pPr marL="643255" indent="-128270" algn="l" defTabSz="514350" rtl="0" eaLnBrk="1" latinLnBrk="0" hangingPunct="1">
        <a:lnSpc>
          <a:spcPct val="120000"/>
        </a:lnSpc>
        <a:spcBef>
          <a:spcPts val="280"/>
        </a:spcBef>
        <a:buFont typeface="Arial" panose="020B0604020202020204" pitchFamily="34" charset="0"/>
        <a:buChar char="•"/>
        <a:defRPr sz="1015" kern="1200">
          <a:solidFill>
            <a:schemeClr val="tx1"/>
          </a:solidFill>
          <a:latin typeface="+mn-lt"/>
          <a:ea typeface="+mn-ea"/>
          <a:cs typeface="+mn-cs"/>
        </a:defRPr>
      </a:lvl3pPr>
      <a:lvl4pPr marL="900430" indent="-128270" algn="l" defTabSz="514350" rtl="0" eaLnBrk="1" latinLnBrk="0" hangingPunct="1">
        <a:lnSpc>
          <a:spcPct val="120000"/>
        </a:lnSpc>
        <a:spcBef>
          <a:spcPts val="280"/>
        </a:spcBef>
        <a:buFont typeface="Arial" panose="020B0604020202020204" pitchFamily="34" charset="0"/>
        <a:buChar char="•"/>
        <a:defRPr sz="1015" kern="1200">
          <a:solidFill>
            <a:schemeClr val="tx1"/>
          </a:solidFill>
          <a:latin typeface="+mn-lt"/>
          <a:ea typeface="+mn-ea"/>
          <a:cs typeface="+mn-cs"/>
        </a:defRPr>
      </a:lvl4pPr>
      <a:lvl5pPr marL="1157605" indent="-128270" algn="l" defTabSz="514350" rtl="0" eaLnBrk="1" latinLnBrk="0" hangingPunct="1">
        <a:lnSpc>
          <a:spcPct val="12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notesSlide" Target="../notesSlides/notesSlide1.xml"/><Relationship Id="rId5" Type="http://schemas.openxmlformats.org/officeDocument/2006/relationships/slideLayout" Target="../slideLayouts/slideLayout18.xml"/><Relationship Id="rId4" Type="http://schemas.openxmlformats.org/officeDocument/2006/relationships/tags" Target="../tags/tag12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slideLayout" Target="../slideLayouts/slideLayout22.xml"/><Relationship Id="rId7" Type="http://schemas.openxmlformats.org/officeDocument/2006/relationships/image" Target="../media/image25.wmf"/><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oleObject" Target="../embeddings/oleObject14.bin"/><Relationship Id="rId11" Type="http://schemas.openxmlformats.org/officeDocument/2006/relationships/image" Target="../media/image27.wmf"/><Relationship Id="rId5" Type="http://schemas.openxmlformats.org/officeDocument/2006/relationships/image" Target="../media/image3.jpeg"/><Relationship Id="rId10" Type="http://schemas.openxmlformats.org/officeDocument/2006/relationships/oleObject" Target="../embeddings/oleObject16.bin"/><Relationship Id="rId4" Type="http://schemas.openxmlformats.org/officeDocument/2006/relationships/notesSlide" Target="../notesSlides/notesSlide10.xml"/><Relationship Id="rId9" Type="http://schemas.openxmlformats.org/officeDocument/2006/relationships/image" Target="../media/image26.wmf"/></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7.xml"/><Relationship Id="rId1" Type="http://schemas.openxmlformats.org/officeDocument/2006/relationships/tags" Target="../tags/tag232.xml"/><Relationship Id="rId5" Type="http://schemas.openxmlformats.org/officeDocument/2006/relationships/image" Target="../media/image84.wmf"/><Relationship Id="rId4" Type="http://schemas.openxmlformats.org/officeDocument/2006/relationships/oleObject" Target="../embeddings/oleObject49.bin"/></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7.xml"/><Relationship Id="rId1" Type="http://schemas.openxmlformats.org/officeDocument/2006/relationships/tags" Target="../tags/tag233.xml"/><Relationship Id="rId6" Type="http://schemas.openxmlformats.org/officeDocument/2006/relationships/image" Target="../media/image86.png"/><Relationship Id="rId5" Type="http://schemas.openxmlformats.org/officeDocument/2006/relationships/image" Target="../media/image85.wmf"/><Relationship Id="rId4" Type="http://schemas.openxmlformats.org/officeDocument/2006/relationships/oleObject" Target="../embeddings/oleObject50.bin"/></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35.xml"/><Relationship Id="rId1" Type="http://schemas.openxmlformats.org/officeDocument/2006/relationships/tags" Target="../tags/tag234.xml"/><Relationship Id="rId5" Type="http://schemas.openxmlformats.org/officeDocument/2006/relationships/image" Target="../media/image87.png"/><Relationship Id="rId4" Type="http://schemas.openxmlformats.org/officeDocument/2006/relationships/notesSlide" Target="../notesSlides/notesSlide51.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7.xml"/><Relationship Id="rId1" Type="http://schemas.openxmlformats.org/officeDocument/2006/relationships/tags" Target="../tags/tag236.xml"/><Relationship Id="rId5" Type="http://schemas.openxmlformats.org/officeDocument/2006/relationships/image" Target="../media/image88.wmf"/><Relationship Id="rId4" Type="http://schemas.openxmlformats.org/officeDocument/2006/relationships/oleObject" Target="../embeddings/oleObject51.bin"/></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7.xml"/><Relationship Id="rId1" Type="http://schemas.openxmlformats.org/officeDocument/2006/relationships/tags" Target="../tags/tag237.xml"/><Relationship Id="rId6" Type="http://schemas.openxmlformats.org/officeDocument/2006/relationships/image" Target="../media/image90.png"/><Relationship Id="rId5" Type="http://schemas.openxmlformats.org/officeDocument/2006/relationships/image" Target="../media/image89.wmf"/><Relationship Id="rId4" Type="http://schemas.openxmlformats.org/officeDocument/2006/relationships/oleObject" Target="../embeddings/oleObject52.bin"/></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7.xml"/><Relationship Id="rId1" Type="http://schemas.openxmlformats.org/officeDocument/2006/relationships/tags" Target="../tags/tag238.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7.xml"/><Relationship Id="rId1" Type="http://schemas.openxmlformats.org/officeDocument/2006/relationships/tags" Target="../tags/tag239.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7.xml"/><Relationship Id="rId1" Type="http://schemas.openxmlformats.org/officeDocument/2006/relationships/tags" Target="../tags/tag240.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7.xml"/><Relationship Id="rId1" Type="http://schemas.openxmlformats.org/officeDocument/2006/relationships/tags" Target="../tags/tag241.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7.xml"/><Relationship Id="rId1" Type="http://schemas.openxmlformats.org/officeDocument/2006/relationships/tags" Target="../tags/tag24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image" Target="../media/image3.jpeg"/><Relationship Id="rId4"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44.xml"/><Relationship Id="rId1" Type="http://schemas.openxmlformats.org/officeDocument/2006/relationships/tags" Target="../tags/tag243.xml"/><Relationship Id="rId5" Type="http://schemas.openxmlformats.org/officeDocument/2006/relationships/image" Target="../media/image91.png"/><Relationship Id="rId4" Type="http://schemas.openxmlformats.org/officeDocument/2006/relationships/notesSlide" Target="../notesSlides/notesSlide59.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7.xml"/><Relationship Id="rId1" Type="http://schemas.openxmlformats.org/officeDocument/2006/relationships/tags" Target="../tags/tag245.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7.xml"/><Relationship Id="rId1" Type="http://schemas.openxmlformats.org/officeDocument/2006/relationships/tags" Target="../tags/tag246.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7.xml"/><Relationship Id="rId1" Type="http://schemas.openxmlformats.org/officeDocument/2006/relationships/tags" Target="../tags/tag247.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7.xml"/><Relationship Id="rId1" Type="http://schemas.openxmlformats.org/officeDocument/2006/relationships/tags" Target="../tags/tag248.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7.xml"/><Relationship Id="rId1" Type="http://schemas.openxmlformats.org/officeDocument/2006/relationships/tags" Target="../tags/tag249.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7.xml"/><Relationship Id="rId1" Type="http://schemas.openxmlformats.org/officeDocument/2006/relationships/tags" Target="../tags/tag250.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7.xml"/><Relationship Id="rId1" Type="http://schemas.openxmlformats.org/officeDocument/2006/relationships/tags" Target="../tags/tag251.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7.xml"/><Relationship Id="rId1" Type="http://schemas.openxmlformats.org/officeDocument/2006/relationships/tags" Target="../tags/tag252.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7.xml"/><Relationship Id="rId1" Type="http://schemas.openxmlformats.org/officeDocument/2006/relationships/tags" Target="../tags/tag25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image" Target="../media/image3.jpeg"/><Relationship Id="rId4"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7.xml"/><Relationship Id="rId1" Type="http://schemas.openxmlformats.org/officeDocument/2006/relationships/tags" Target="../tags/tag254.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7.xml"/><Relationship Id="rId1" Type="http://schemas.openxmlformats.org/officeDocument/2006/relationships/tags" Target="../tags/tag255.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7.xml"/><Relationship Id="rId1" Type="http://schemas.openxmlformats.org/officeDocument/2006/relationships/tags" Target="../tags/tag256.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7.xml"/><Relationship Id="rId1" Type="http://schemas.openxmlformats.org/officeDocument/2006/relationships/tags" Target="../tags/tag257.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7.xml"/><Relationship Id="rId1" Type="http://schemas.openxmlformats.org/officeDocument/2006/relationships/tags" Target="../tags/tag258.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7.xml"/><Relationship Id="rId1" Type="http://schemas.openxmlformats.org/officeDocument/2006/relationships/tags" Target="../tags/tag259.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60.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7.xml"/><Relationship Id="rId1" Type="http://schemas.openxmlformats.org/officeDocument/2006/relationships/tags" Target="../tags/tag261.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62.xml"/></Relationships>
</file>

<file path=ppt/slides/_rels/slide12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slideLayout" Target="../slideLayouts/slideLayout17.xml"/><Relationship Id="rId1" Type="http://schemas.openxmlformats.org/officeDocument/2006/relationships/tags" Target="../tags/tag26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ags" Target="../tags/tag144.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64.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7.xml"/><Relationship Id="rId1" Type="http://schemas.openxmlformats.org/officeDocument/2006/relationships/tags" Target="../tags/tag265.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66.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7.xml"/><Relationship Id="rId1" Type="http://schemas.openxmlformats.org/officeDocument/2006/relationships/tags" Target="../tags/tag267.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7.xml"/><Relationship Id="rId1" Type="http://schemas.openxmlformats.org/officeDocument/2006/relationships/tags" Target="../tags/tag268.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7.xml"/><Relationship Id="rId1" Type="http://schemas.openxmlformats.org/officeDocument/2006/relationships/tags" Target="../tags/tag269.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2.xml"/><Relationship Id="rId1" Type="http://schemas.openxmlformats.org/officeDocument/2006/relationships/tags" Target="../tags/tag270.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2.xml"/><Relationship Id="rId1" Type="http://schemas.openxmlformats.org/officeDocument/2006/relationships/tags" Target="../tags/tag271.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2.xml"/><Relationship Id="rId1" Type="http://schemas.openxmlformats.org/officeDocument/2006/relationships/tags" Target="../tags/tag272.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7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tags" Target="../tags/tag145.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74.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7.xml"/><Relationship Id="rId1" Type="http://schemas.openxmlformats.org/officeDocument/2006/relationships/tags" Target="../tags/tag275.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7.xml"/><Relationship Id="rId1" Type="http://schemas.openxmlformats.org/officeDocument/2006/relationships/tags" Target="../tags/tag276.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7.xml"/><Relationship Id="rId1" Type="http://schemas.openxmlformats.org/officeDocument/2006/relationships/tags" Target="../tags/tag277.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7.xml"/><Relationship Id="rId1" Type="http://schemas.openxmlformats.org/officeDocument/2006/relationships/tags" Target="../tags/tag278.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7.xml"/><Relationship Id="rId1" Type="http://schemas.openxmlformats.org/officeDocument/2006/relationships/tags" Target="../tags/tag279.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7.xml"/><Relationship Id="rId1" Type="http://schemas.openxmlformats.org/officeDocument/2006/relationships/tags" Target="../tags/tag280.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81.xml"/></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7.xml"/><Relationship Id="rId1" Type="http://schemas.openxmlformats.org/officeDocument/2006/relationships/tags" Target="../tags/tag282.xml"/></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7.xml"/><Relationship Id="rId1" Type="http://schemas.openxmlformats.org/officeDocument/2006/relationships/tags" Target="../tags/tag28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146.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7.xml"/><Relationship Id="rId1" Type="http://schemas.openxmlformats.org/officeDocument/2006/relationships/tags" Target="../tags/tag284.xml"/><Relationship Id="rId4" Type="http://schemas.openxmlformats.org/officeDocument/2006/relationships/image" Target="../media/image93.png"/></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7.xml"/><Relationship Id="rId1" Type="http://schemas.openxmlformats.org/officeDocument/2006/relationships/tags" Target="../tags/tag285.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86.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87.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88.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89.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90.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91.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92.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9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ags" Target="../tags/tag147.xml"/></Relationships>
</file>

<file path=ppt/slides/_rels/slide16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slideLayout" Target="../slideLayouts/slideLayout17.xml"/><Relationship Id="rId1" Type="http://schemas.openxmlformats.org/officeDocument/2006/relationships/tags" Target="../tags/tag294.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95.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7.xml"/><Relationship Id="rId1" Type="http://schemas.openxmlformats.org/officeDocument/2006/relationships/tags" Target="../tags/tag296.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7.xml"/><Relationship Id="rId1" Type="http://schemas.openxmlformats.org/officeDocument/2006/relationships/tags" Target="../tags/tag297.xml"/></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7.xml"/><Relationship Id="rId1" Type="http://schemas.openxmlformats.org/officeDocument/2006/relationships/tags" Target="../tags/tag298.xml"/></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7.xml"/><Relationship Id="rId1" Type="http://schemas.openxmlformats.org/officeDocument/2006/relationships/tags" Target="../tags/tag299.xml"/></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7.xml"/><Relationship Id="rId1" Type="http://schemas.openxmlformats.org/officeDocument/2006/relationships/tags" Target="../tags/tag300.xml"/></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7.xml"/><Relationship Id="rId1" Type="http://schemas.openxmlformats.org/officeDocument/2006/relationships/tags" Target="../tags/tag301.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7.xml"/><Relationship Id="rId1" Type="http://schemas.openxmlformats.org/officeDocument/2006/relationships/tags" Target="../tags/tag302.xml"/></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7.xml"/><Relationship Id="rId1" Type="http://schemas.openxmlformats.org/officeDocument/2006/relationships/tags" Target="../tags/tag30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tags" Target="../tags/tag148.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17.xml"/><Relationship Id="rId1" Type="http://schemas.openxmlformats.org/officeDocument/2006/relationships/tags" Target="../tags/tag304.xml"/></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17.xml"/><Relationship Id="rId1" Type="http://schemas.openxmlformats.org/officeDocument/2006/relationships/tags" Target="../tags/tag305.xml"/></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2.xml"/><Relationship Id="rId1" Type="http://schemas.openxmlformats.org/officeDocument/2006/relationships/tags" Target="../tags/tag306.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307.xml"/></Relationships>
</file>

<file path=ppt/slides/_rels/slide17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7.xml"/><Relationship Id="rId1" Type="http://schemas.openxmlformats.org/officeDocument/2006/relationships/tags" Target="../tags/tag308.xml"/></Relationships>
</file>

<file path=ppt/slides/_rels/slide17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7.xml"/><Relationship Id="rId1" Type="http://schemas.openxmlformats.org/officeDocument/2006/relationships/tags" Target="../tags/tag309.xml"/></Relationships>
</file>

<file path=ppt/slides/_rels/slide17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7.xml"/><Relationship Id="rId1" Type="http://schemas.openxmlformats.org/officeDocument/2006/relationships/tags" Target="../tags/tag310.xml"/></Relationships>
</file>

<file path=ppt/slides/_rels/slide17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17.xml"/><Relationship Id="rId1" Type="http://schemas.openxmlformats.org/officeDocument/2006/relationships/tags" Target="../tags/tag311.xml"/></Relationships>
</file>

<file path=ppt/slides/_rels/slide17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7.xml"/><Relationship Id="rId1" Type="http://schemas.openxmlformats.org/officeDocument/2006/relationships/tags" Target="../tags/tag312.xml"/></Relationships>
</file>

<file path=ppt/slides/_rels/slide17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17.xml"/><Relationship Id="rId1" Type="http://schemas.openxmlformats.org/officeDocument/2006/relationships/tags" Target="../tags/tag313.xml"/><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tags" Target="../tags/tag149.xml"/></Relationships>
</file>

<file path=ppt/slides/_rels/slide18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17.xml"/><Relationship Id="rId1" Type="http://schemas.openxmlformats.org/officeDocument/2006/relationships/tags" Target="../tags/tag314.xml"/></Relationships>
</file>

<file path=ppt/slides/_rels/slide18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17.xml"/><Relationship Id="rId1" Type="http://schemas.openxmlformats.org/officeDocument/2006/relationships/tags" Target="../tags/tag315.xml"/></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316.xml"/></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17.xml"/><Relationship Id="rId1" Type="http://schemas.openxmlformats.org/officeDocument/2006/relationships/tags" Target="../tags/tag317.xml"/></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17.xml"/><Relationship Id="rId1" Type="http://schemas.openxmlformats.org/officeDocument/2006/relationships/tags" Target="../tags/tag318.xml"/></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17.xml"/><Relationship Id="rId1" Type="http://schemas.openxmlformats.org/officeDocument/2006/relationships/tags" Target="../tags/tag319.xml"/></Relationships>
</file>

<file path=ppt/slides/_rels/slide18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21.xml"/><Relationship Id="rId1" Type="http://schemas.openxmlformats.org/officeDocument/2006/relationships/tags" Target="../tags/tag320.xml"/><Relationship Id="rId5" Type="http://schemas.openxmlformats.org/officeDocument/2006/relationships/image" Target="../media/image96.png"/><Relationship Id="rId4" Type="http://schemas.openxmlformats.org/officeDocument/2006/relationships/image" Target="../media/image95.png"/></Relationships>
</file>

<file path=ppt/slides/_rels/slide18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322.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323.xml"/></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32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150.xml"/></Relationships>
</file>

<file path=ppt/slides/_rels/slide19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32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image" Target="../media/image6.wmf"/><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15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15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tags" Target="../tags/tag15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7.xml"/><Relationship Id="rId1" Type="http://schemas.openxmlformats.org/officeDocument/2006/relationships/tags" Target="../tags/tag15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5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7.xml"/><Relationship Id="rId1" Type="http://schemas.openxmlformats.org/officeDocument/2006/relationships/tags" Target="../tags/tag15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5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7.xml"/><Relationship Id="rId1" Type="http://schemas.openxmlformats.org/officeDocument/2006/relationships/tags" Target="../tags/tag158.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7.xml"/><Relationship Id="rId1" Type="http://schemas.openxmlformats.org/officeDocument/2006/relationships/tags" Target="../tags/tag159.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7.xml"/><Relationship Id="rId1" Type="http://schemas.openxmlformats.org/officeDocument/2006/relationships/tags" Target="../tags/tag16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image" Target="../media/image3.jpe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7.xml"/><Relationship Id="rId1" Type="http://schemas.openxmlformats.org/officeDocument/2006/relationships/tags" Target="../tags/tag16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tags" Target="../tags/tag16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6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6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6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6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7.xml"/><Relationship Id="rId1" Type="http://schemas.openxmlformats.org/officeDocument/2006/relationships/tags" Target="../tags/tag167.xml"/><Relationship Id="rId5" Type="http://schemas.openxmlformats.org/officeDocument/2006/relationships/image" Target="../media/image31.wmf"/><Relationship Id="rId4" Type="http://schemas.openxmlformats.org/officeDocument/2006/relationships/oleObject" Target="../embeddings/oleObject17.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tags" Target="../tags/tag16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6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70.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22.xml"/><Relationship Id="rId7" Type="http://schemas.openxmlformats.org/officeDocument/2006/relationships/image" Target="../media/image7.wmf"/><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notesSlide" Target="../notesSlides/notesSlide4.xml"/><Relationship Id="rId9" Type="http://schemas.openxmlformats.org/officeDocument/2006/relationships/image" Target="../media/image8.wmf"/></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17.xml"/><Relationship Id="rId1" Type="http://schemas.openxmlformats.org/officeDocument/2006/relationships/tags" Target="../tags/tag171.xml"/></Relationships>
</file>

<file path=ppt/slides/_rels/slide4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slideLayout" Target="../slideLayouts/slideLayout17.xml"/><Relationship Id="rId1" Type="http://schemas.openxmlformats.org/officeDocument/2006/relationships/tags" Target="../tags/tag17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7.xml"/><Relationship Id="rId1" Type="http://schemas.openxmlformats.org/officeDocument/2006/relationships/tags" Target="../tags/tag17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74.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17.xml"/><Relationship Id="rId1" Type="http://schemas.openxmlformats.org/officeDocument/2006/relationships/tags" Target="../tags/tag175.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17.xml"/><Relationship Id="rId1" Type="http://schemas.openxmlformats.org/officeDocument/2006/relationships/tags" Target="../tags/tag176.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7.xml"/><Relationship Id="rId1" Type="http://schemas.openxmlformats.org/officeDocument/2006/relationships/tags" Target="../tags/tag177.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7.xml"/><Relationship Id="rId1" Type="http://schemas.openxmlformats.org/officeDocument/2006/relationships/tags" Target="../tags/tag178.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17.xml"/><Relationship Id="rId1" Type="http://schemas.openxmlformats.org/officeDocument/2006/relationships/tags" Target="../tags/tag179.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17.xml"/><Relationship Id="rId1" Type="http://schemas.openxmlformats.org/officeDocument/2006/relationships/tags" Target="../tags/tag180.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22.xml"/><Relationship Id="rId7" Type="http://schemas.openxmlformats.org/officeDocument/2006/relationships/image" Target="../media/image9.wmf"/><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oleObject" Target="../embeddings/oleObject3.bin"/><Relationship Id="rId11" Type="http://schemas.openxmlformats.org/officeDocument/2006/relationships/image" Target="../media/image11.wmf"/><Relationship Id="rId5" Type="http://schemas.openxmlformats.org/officeDocument/2006/relationships/image" Target="../media/image3.jpeg"/><Relationship Id="rId10" Type="http://schemas.openxmlformats.org/officeDocument/2006/relationships/oleObject" Target="../embeddings/oleObject5.bin"/><Relationship Id="rId4" Type="http://schemas.openxmlformats.org/officeDocument/2006/relationships/notesSlide" Target="../notesSlides/notesSlide5.xml"/><Relationship Id="rId9" Type="http://schemas.openxmlformats.org/officeDocument/2006/relationships/image" Target="../media/image10.wmf"/></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17.xml"/><Relationship Id="rId1" Type="http://schemas.openxmlformats.org/officeDocument/2006/relationships/tags" Target="../tags/tag181.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17.xml"/><Relationship Id="rId1" Type="http://schemas.openxmlformats.org/officeDocument/2006/relationships/tags" Target="../tags/tag18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17.xml"/><Relationship Id="rId1" Type="http://schemas.openxmlformats.org/officeDocument/2006/relationships/tags" Target="../tags/tag18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8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85.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17.xml"/><Relationship Id="rId1" Type="http://schemas.openxmlformats.org/officeDocument/2006/relationships/tags" Target="../tags/tag186.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17.xml"/><Relationship Id="rId1" Type="http://schemas.openxmlformats.org/officeDocument/2006/relationships/tags" Target="../tags/tag18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tags" Target="../tags/tag188.xml"/></Relationships>
</file>

<file path=ppt/slides/_rels/slide58.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2.xml"/><Relationship Id="rId1" Type="http://schemas.openxmlformats.org/officeDocument/2006/relationships/tags" Target="../tags/tag189.xml"/><Relationship Id="rId6" Type="http://schemas.openxmlformats.org/officeDocument/2006/relationships/image" Target="../media/image46.wmf"/><Relationship Id="rId5" Type="http://schemas.openxmlformats.org/officeDocument/2006/relationships/oleObject" Target="../embeddings/oleObject19.bin"/><Relationship Id="rId10" Type="http://schemas.openxmlformats.org/officeDocument/2006/relationships/image" Target="../media/image48.emf"/><Relationship Id="rId4" Type="http://schemas.openxmlformats.org/officeDocument/2006/relationships/image" Target="../media/image45.wmf"/><Relationship Id="rId9" Type="http://schemas.openxmlformats.org/officeDocument/2006/relationships/oleObject" Target="../embeddings/oleObject7.bin"/></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2.xml"/><Relationship Id="rId1" Type="http://schemas.openxmlformats.org/officeDocument/2006/relationships/tags" Target="../tags/tag190.xml"/><Relationship Id="rId5" Type="http://schemas.openxmlformats.org/officeDocument/2006/relationships/image" Target="../media/image50.wmf"/><Relationship Id="rId4" Type="http://schemas.openxmlformats.org/officeDocument/2006/relationships/oleObject" Target="../embeddings/oleObject21.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slideLayout" Target="../slideLayouts/slideLayout22.xml"/><Relationship Id="rId7" Type="http://schemas.openxmlformats.org/officeDocument/2006/relationships/image" Target="../media/image12.wmf"/><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oleObject" Target="../embeddings/oleObject6.bin"/><Relationship Id="rId11" Type="http://schemas.openxmlformats.org/officeDocument/2006/relationships/image" Target="../media/image14.wmf"/><Relationship Id="rId5" Type="http://schemas.openxmlformats.org/officeDocument/2006/relationships/image" Target="../media/image3.jpeg"/><Relationship Id="rId10" Type="http://schemas.openxmlformats.org/officeDocument/2006/relationships/oleObject" Target="../embeddings/oleObject8.bin"/><Relationship Id="rId4" Type="http://schemas.openxmlformats.org/officeDocument/2006/relationships/notesSlide" Target="../notesSlides/notesSlide6.xml"/><Relationship Id="rId9" Type="http://schemas.openxmlformats.org/officeDocument/2006/relationships/image" Target="../media/image13.emf"/></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9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7.xml"/><Relationship Id="rId1" Type="http://schemas.openxmlformats.org/officeDocument/2006/relationships/tags" Target="../tags/tag19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7.xml"/><Relationship Id="rId1" Type="http://schemas.openxmlformats.org/officeDocument/2006/relationships/tags" Target="../tags/tag19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9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95.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9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7.xml"/><Relationship Id="rId1" Type="http://schemas.openxmlformats.org/officeDocument/2006/relationships/tags" Target="../tags/tag19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7.xml"/><Relationship Id="rId1" Type="http://schemas.openxmlformats.org/officeDocument/2006/relationships/tags" Target="../tags/tag19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7.xml"/><Relationship Id="rId1" Type="http://schemas.openxmlformats.org/officeDocument/2006/relationships/tags" Target="../tags/tag199.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00.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22.xml"/><Relationship Id="rId7" Type="http://schemas.openxmlformats.org/officeDocument/2006/relationships/image" Target="../media/image16.png"/><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15.png"/><Relationship Id="rId5" Type="http://schemas.openxmlformats.org/officeDocument/2006/relationships/image" Target="../media/image3.jpeg"/><Relationship Id="rId10" Type="http://schemas.openxmlformats.org/officeDocument/2006/relationships/image" Target="../media/image19.png"/><Relationship Id="rId4" Type="http://schemas.openxmlformats.org/officeDocument/2006/relationships/notesSlide" Target="../notesSlides/notesSlide7.xml"/><Relationship Id="rId9" Type="http://schemas.openxmlformats.org/officeDocument/2006/relationships/image" Target="../media/image18.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0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7.xml"/><Relationship Id="rId1" Type="http://schemas.openxmlformats.org/officeDocument/2006/relationships/tags" Target="../tags/tag20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7.xml"/><Relationship Id="rId1" Type="http://schemas.openxmlformats.org/officeDocument/2006/relationships/tags" Target="../tags/tag20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04.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0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06.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0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08.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09.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10.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Layout" Target="../slideLayouts/slideLayout22.xml"/><Relationship Id="rId7" Type="http://schemas.openxmlformats.org/officeDocument/2006/relationships/image" Target="../media/image20.wmf"/><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oleObject" Target="../embeddings/oleObject9.bin"/><Relationship Id="rId5" Type="http://schemas.openxmlformats.org/officeDocument/2006/relationships/image" Target="../media/image3.jpeg"/><Relationship Id="rId4" Type="http://schemas.openxmlformats.org/officeDocument/2006/relationships/notesSlide" Target="../notesSlides/notesSlide8.xml"/><Relationship Id="rId9" Type="http://schemas.openxmlformats.org/officeDocument/2006/relationships/image" Target="../media/image21.wmf"/></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11.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1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2.xml"/><Relationship Id="rId1" Type="http://schemas.openxmlformats.org/officeDocument/2006/relationships/tags" Target="../tags/tag213.xml"/><Relationship Id="rId5" Type="http://schemas.openxmlformats.org/officeDocument/2006/relationships/audio" Target="../media/audio2.wav"/><Relationship Id="rId4" Type="http://schemas.openxmlformats.org/officeDocument/2006/relationships/audio" Target="../media/audio1.wav"/></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14.xml"/></Relationships>
</file>

<file path=ppt/slides/_rels/slide8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17.xml"/><Relationship Id="rId1" Type="http://schemas.openxmlformats.org/officeDocument/2006/relationships/tags" Target="../tags/tag215.xml"/></Relationships>
</file>

<file path=ppt/slides/_rels/slide8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17.xml"/><Relationship Id="rId1" Type="http://schemas.openxmlformats.org/officeDocument/2006/relationships/tags" Target="../tags/tag216.xml"/></Relationships>
</file>

<file path=ppt/slides/_rels/slide8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17.xml"/><Relationship Id="rId1" Type="http://schemas.openxmlformats.org/officeDocument/2006/relationships/tags" Target="../tags/tag217.xml"/></Relationships>
</file>

<file path=ppt/slides/_rels/slide8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17.xml"/><Relationship Id="rId1" Type="http://schemas.openxmlformats.org/officeDocument/2006/relationships/tags" Target="../tags/tag218.xml"/></Relationships>
</file>

<file path=ppt/slides/_rels/slide8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17.xml"/><Relationship Id="rId1" Type="http://schemas.openxmlformats.org/officeDocument/2006/relationships/tags" Target="../tags/tag219.xml"/></Relationships>
</file>

<file path=ppt/slides/_rels/slide8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17.xml"/><Relationship Id="rId1" Type="http://schemas.openxmlformats.org/officeDocument/2006/relationships/tags" Target="../tags/tag220.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slideLayout" Target="../slideLayouts/slideLayout22.xml"/><Relationship Id="rId7" Type="http://schemas.openxmlformats.org/officeDocument/2006/relationships/image" Target="../media/image22.wmf"/><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oleObject" Target="../embeddings/oleObject11.bin"/><Relationship Id="rId11" Type="http://schemas.openxmlformats.org/officeDocument/2006/relationships/image" Target="../media/image24.wmf"/><Relationship Id="rId5" Type="http://schemas.openxmlformats.org/officeDocument/2006/relationships/image" Target="../media/image3.jpeg"/><Relationship Id="rId10" Type="http://schemas.openxmlformats.org/officeDocument/2006/relationships/oleObject" Target="../embeddings/oleObject13.bin"/><Relationship Id="rId4" Type="http://schemas.openxmlformats.org/officeDocument/2006/relationships/notesSlide" Target="../notesSlides/notesSlide9.xml"/><Relationship Id="rId9" Type="http://schemas.openxmlformats.org/officeDocument/2006/relationships/image" Target="../media/image23.w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7.xml"/><Relationship Id="rId1" Type="http://schemas.openxmlformats.org/officeDocument/2006/relationships/tags" Target="../tags/tag221.xml"/><Relationship Id="rId4" Type="http://schemas.openxmlformats.org/officeDocument/2006/relationships/image" Target="../media/image57.wmf"/></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40.xml"/><Relationship Id="rId7" Type="http://schemas.openxmlformats.org/officeDocument/2006/relationships/image" Target="../media/image59.wmf"/><Relationship Id="rId2" Type="http://schemas.openxmlformats.org/officeDocument/2006/relationships/slideLayout" Target="../slideLayouts/slideLayout17.xml"/><Relationship Id="rId1" Type="http://schemas.openxmlformats.org/officeDocument/2006/relationships/tags" Target="../tags/tag222.xml"/><Relationship Id="rId6" Type="http://schemas.openxmlformats.org/officeDocument/2006/relationships/oleObject" Target="../embeddings/oleObject24.bin"/><Relationship Id="rId5" Type="http://schemas.openxmlformats.org/officeDocument/2006/relationships/image" Target="../media/image58.wmf"/><Relationship Id="rId4" Type="http://schemas.openxmlformats.org/officeDocument/2006/relationships/oleObject" Target="../embeddings/oleObject23.bin"/><Relationship Id="rId9" Type="http://schemas.openxmlformats.org/officeDocument/2006/relationships/image" Target="../media/image60.wmf"/></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62.wmf"/><Relationship Id="rId2" Type="http://schemas.openxmlformats.org/officeDocument/2006/relationships/slideLayout" Target="../slideLayouts/slideLayout17.xml"/><Relationship Id="rId1" Type="http://schemas.openxmlformats.org/officeDocument/2006/relationships/tags" Target="../tags/tag223.xml"/><Relationship Id="rId6" Type="http://schemas.openxmlformats.org/officeDocument/2006/relationships/oleObject" Target="../embeddings/oleObject27.bin"/><Relationship Id="rId5" Type="http://schemas.openxmlformats.org/officeDocument/2006/relationships/image" Target="../media/image61.wmf"/><Relationship Id="rId4" Type="http://schemas.openxmlformats.org/officeDocument/2006/relationships/oleObject" Target="../embeddings/oleObject26.bin"/></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42.xml"/><Relationship Id="rId7" Type="http://schemas.openxmlformats.org/officeDocument/2006/relationships/image" Target="../media/image64.wmf"/><Relationship Id="rId2" Type="http://schemas.openxmlformats.org/officeDocument/2006/relationships/slideLayout" Target="../slideLayouts/slideLayout17.xml"/><Relationship Id="rId1" Type="http://schemas.openxmlformats.org/officeDocument/2006/relationships/tags" Target="../tags/tag224.xml"/><Relationship Id="rId6" Type="http://schemas.openxmlformats.org/officeDocument/2006/relationships/oleObject" Target="../embeddings/oleObject29.bin"/><Relationship Id="rId5" Type="http://schemas.openxmlformats.org/officeDocument/2006/relationships/image" Target="../media/image63.wmf"/><Relationship Id="rId4" Type="http://schemas.openxmlformats.org/officeDocument/2006/relationships/oleObject" Target="../embeddings/oleObject28.bin"/><Relationship Id="rId9" Type="http://schemas.openxmlformats.org/officeDocument/2006/relationships/image" Target="../media/image65.wmf"/></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43.xml"/><Relationship Id="rId7" Type="http://schemas.openxmlformats.org/officeDocument/2006/relationships/image" Target="../media/image63.wmf"/><Relationship Id="rId2" Type="http://schemas.openxmlformats.org/officeDocument/2006/relationships/slideLayout" Target="../slideLayouts/slideLayout17.xml"/><Relationship Id="rId1" Type="http://schemas.openxmlformats.org/officeDocument/2006/relationships/tags" Target="../tags/tag225.xml"/><Relationship Id="rId6" Type="http://schemas.openxmlformats.org/officeDocument/2006/relationships/oleObject" Target="../embeddings/oleObject32.bin"/><Relationship Id="rId11" Type="http://schemas.openxmlformats.org/officeDocument/2006/relationships/image" Target="../media/image68.wmf"/><Relationship Id="rId5" Type="http://schemas.openxmlformats.org/officeDocument/2006/relationships/image" Target="../media/image66.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67.wmf"/></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70.wmf"/><Relationship Id="rId2" Type="http://schemas.openxmlformats.org/officeDocument/2006/relationships/slideLayout" Target="../slideLayouts/slideLayout17.xml"/><Relationship Id="rId1" Type="http://schemas.openxmlformats.org/officeDocument/2006/relationships/tags" Target="../tags/tag226.xml"/><Relationship Id="rId6" Type="http://schemas.openxmlformats.org/officeDocument/2006/relationships/oleObject" Target="../embeddings/oleObject36.bin"/><Relationship Id="rId5" Type="http://schemas.openxmlformats.org/officeDocument/2006/relationships/image" Target="../media/image69.wmf"/><Relationship Id="rId4" Type="http://schemas.openxmlformats.org/officeDocument/2006/relationships/oleObject" Target="../embeddings/oleObject35.bin"/></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75.wmf"/><Relationship Id="rId3" Type="http://schemas.openxmlformats.org/officeDocument/2006/relationships/notesSlide" Target="../notesSlides/notesSlide45.xml"/><Relationship Id="rId7" Type="http://schemas.openxmlformats.org/officeDocument/2006/relationships/image" Target="../media/image72.wmf"/><Relationship Id="rId12" Type="http://schemas.openxmlformats.org/officeDocument/2006/relationships/oleObject" Target="../embeddings/oleObject41.bin"/><Relationship Id="rId17" Type="http://schemas.openxmlformats.org/officeDocument/2006/relationships/image" Target="../media/image77.wmf"/><Relationship Id="rId2" Type="http://schemas.openxmlformats.org/officeDocument/2006/relationships/slideLayout" Target="../slideLayouts/slideLayout17.xml"/><Relationship Id="rId16" Type="http://schemas.openxmlformats.org/officeDocument/2006/relationships/oleObject" Target="../embeddings/oleObject43.bin"/><Relationship Id="rId1" Type="http://schemas.openxmlformats.org/officeDocument/2006/relationships/tags" Target="../tags/tag227.xml"/><Relationship Id="rId6" Type="http://schemas.openxmlformats.org/officeDocument/2006/relationships/oleObject" Target="../embeddings/oleObject38.bin"/><Relationship Id="rId11" Type="http://schemas.openxmlformats.org/officeDocument/2006/relationships/image" Target="../media/image74.wmf"/><Relationship Id="rId5" Type="http://schemas.openxmlformats.org/officeDocument/2006/relationships/image" Target="../media/image71.wmf"/><Relationship Id="rId15" Type="http://schemas.openxmlformats.org/officeDocument/2006/relationships/image" Target="../media/image76.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73.wmf"/><Relationship Id="rId14" Type="http://schemas.openxmlformats.org/officeDocument/2006/relationships/oleObject" Target="../embeddings/oleObject42.bin"/></Relationships>
</file>

<file path=ppt/slides/_rels/slide97.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48.bin"/><Relationship Id="rId3" Type="http://schemas.openxmlformats.org/officeDocument/2006/relationships/slideLayout" Target="../slideLayouts/slideLayout17.xml"/><Relationship Id="rId7" Type="http://schemas.openxmlformats.org/officeDocument/2006/relationships/oleObject" Target="../embeddings/oleObject45.bin"/><Relationship Id="rId12" Type="http://schemas.openxmlformats.org/officeDocument/2006/relationships/image" Target="../media/image81.wmf"/><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image" Target="../media/image78.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image" Target="../media/image83.emf"/><Relationship Id="rId10" Type="http://schemas.openxmlformats.org/officeDocument/2006/relationships/image" Target="../media/image80.wmf"/><Relationship Id="rId4" Type="http://schemas.openxmlformats.org/officeDocument/2006/relationships/notesSlide" Target="../notesSlides/notesSlide46.xml"/><Relationship Id="rId9" Type="http://schemas.openxmlformats.org/officeDocument/2006/relationships/oleObject" Target="../embeddings/oleObject46.bin"/><Relationship Id="rId14" Type="http://schemas.openxmlformats.org/officeDocument/2006/relationships/image" Target="../media/image82.wmf"/></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7.xml"/><Relationship Id="rId1" Type="http://schemas.openxmlformats.org/officeDocument/2006/relationships/tags" Target="../tags/tag230.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7.xml"/><Relationship Id="rId1" Type="http://schemas.openxmlformats.org/officeDocument/2006/relationships/tags" Target="../tags/tag2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4183025" y="1996487"/>
            <a:ext cx="1070722" cy="230029"/>
          </a:xfrm>
          <a:prstGeom prst="rect">
            <a:avLst/>
          </a:prstGeom>
          <a:noFill/>
        </p:spPr>
        <p:txBody>
          <a:bodyPr wrap="square" rtlCol="0">
            <a:normAutofit fontScale="47500" lnSpcReduction="20000"/>
          </a:bodyPr>
          <a:lstStyle/>
          <a:p>
            <a:pPr algn="ctr"/>
            <a:r>
              <a:rPr lang="en-US" altLang="zh-CN" sz="1050" kern="2600" spc="2000">
                <a:solidFill>
                  <a:schemeClr val="dk1"/>
                </a:solidFill>
                <a:uFillTx/>
                <a:latin typeface="Arial" panose="020B0604020202020204" pitchFamily="34" charset="0"/>
                <a:ea typeface="Microsoft YaHei" panose="020B0503020204020204" charset="-122"/>
                <a:cs typeface="Arial" panose="020B0604020202020204" pitchFamily="34" charset="0"/>
              </a:rPr>
              <a:t>ONE</a:t>
            </a:r>
          </a:p>
        </p:txBody>
      </p:sp>
      <p:sp>
        <p:nvSpPr>
          <p:cNvPr id="24" name="标题 23"/>
          <p:cNvSpPr>
            <a:spLocks noGrp="1"/>
          </p:cNvSpPr>
          <p:nvPr>
            <p:ph type="title"/>
            <p:custDataLst>
              <p:tags r:id="rId3"/>
            </p:custDataLst>
          </p:nvPr>
        </p:nvSpPr>
        <p:spPr>
          <a:xfrm>
            <a:off x="3907790" y="2698750"/>
            <a:ext cx="5087620" cy="907415"/>
          </a:xfrm>
        </p:spPr>
        <p:txBody>
          <a:bodyPr wrap="square" lIns="67500" tIns="35100" rIns="67500" bIns="35100">
            <a:normAutofit/>
          </a:bodyPr>
          <a:lstStyle/>
          <a:p>
            <a:pPr marL="0" indent="0" algn="ctr">
              <a:lnSpc>
                <a:spcPct val="120000"/>
              </a:lnSpc>
              <a:spcBef>
                <a:spcPts val="0"/>
              </a:spcBef>
              <a:spcAft>
                <a:spcPts val="0"/>
              </a:spcAft>
              <a:buSzPct val="100000"/>
              <a:buNone/>
            </a:pPr>
            <a:r>
              <a:rPr lang="zh-CN" altLang="en-US" sz="3200" u="none" strike="noStrike" baseline="0">
                <a:solidFill>
                  <a:schemeClr val="accent1"/>
                </a:solidFill>
                <a:uLnTx/>
                <a:uFillTx/>
              </a:rPr>
              <a:t>第五章 </a:t>
            </a:r>
            <a:r>
              <a:rPr sz="3200" b="1" u="none" strike="noStrike" baseline="0">
                <a:solidFill>
                  <a:schemeClr val="accent1"/>
                </a:solidFill>
                <a:uLnTx/>
                <a:uFillTx/>
              </a:rPr>
              <a:t>几何变换</a:t>
            </a:r>
          </a:p>
        </p:txBody>
      </p:sp>
      <p:sp>
        <p:nvSpPr>
          <p:cNvPr id="25" name="文本框 24"/>
          <p:cNvSpPr txBox="1"/>
          <p:nvPr>
            <p:custDataLst>
              <p:tags r:id="rId4"/>
            </p:custDataLst>
          </p:nvPr>
        </p:nvSpPr>
        <p:spPr>
          <a:xfrm>
            <a:off x="2885688" y="2653343"/>
            <a:ext cx="966778" cy="998117"/>
          </a:xfrm>
          <a:prstGeom prst="rect">
            <a:avLst/>
          </a:prstGeom>
          <a:noFill/>
        </p:spPr>
        <p:txBody>
          <a:bodyPr wrap="square" lIns="67500" tIns="35100" rIns="67500" bIns="35100" rtlCol="0" anchor="ctr">
            <a:normAutofit/>
          </a:bodyPr>
          <a:lstStyle/>
          <a:p>
            <a:pPr algn="ctr"/>
            <a:r>
              <a:rPr lang="en-US" altLang="zh-CN" sz="6000">
                <a:solidFill>
                  <a:schemeClr val="accent6"/>
                </a:solidFill>
              </a:rPr>
              <a:t>1</a:t>
            </a:r>
          </a:p>
        </p:txBody>
      </p:sp>
      <p:sp>
        <p:nvSpPr>
          <p:cNvPr id="2" name="剪去单角的矩形 1"/>
          <p:cNvSpPr/>
          <p:nvPr/>
        </p:nvSpPr>
        <p:spPr>
          <a:xfrm>
            <a:off x="4687570" y="5157470"/>
            <a:ext cx="3528695" cy="122428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b="1">
                <a:solidFill>
                  <a:srgbClr val="FF0000"/>
                </a:solidFill>
              </a:rPr>
              <a:t>思考一下</a:t>
            </a:r>
            <a:r>
              <a:rPr lang="zh-CN" altLang="en-US">
                <a:solidFill>
                  <a:srgbClr val="FF0000"/>
                </a:solidFill>
              </a:rPr>
              <a:t>：这部分内容应该在管线哪个位置，要达到什么目的？</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330754" name="Rectangle 2"/>
          <p:cNvSpPr>
            <a:spLocks noGrp="1" noRot="1" noChangeArrowheads="1"/>
          </p:cNvSpPr>
          <p:nvPr>
            <p:ph type="title" idx="4294967295"/>
          </p:nvPr>
        </p:nvSpPr>
        <p:spPr>
          <a:xfrm>
            <a:off x="301625" y="909638"/>
            <a:ext cx="8540750" cy="755650"/>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一、数学基础</a:t>
            </a:r>
          </a:p>
        </p:txBody>
      </p:sp>
      <p:sp>
        <p:nvSpPr>
          <p:cNvPr id="8195" name="Rectangle 3"/>
          <p:cNvSpPr>
            <a:spLocks noGrp="1" noRot="1"/>
          </p:cNvSpPr>
          <p:nvPr>
            <p:ph idx="4294967295"/>
            <p:custDataLst>
              <p:tags r:id="rId2"/>
            </p:custDataLst>
          </p:nvPr>
        </p:nvSpPr>
        <p:spPr>
          <a:xfrm>
            <a:off x="323850" y="1989138"/>
            <a:ext cx="8458200" cy="1875155"/>
          </a:xfrm>
          <a:noFill/>
          <a:ln w="9525">
            <a:noFill/>
          </a:ln>
        </p:spPr>
        <p:txBody>
          <a:bodyPr vert="horz" wrap="square" lIns="91440" tIns="45720" rIns="91440" bIns="45720" rtlCol="0" anchor="t" anchorCtr="0">
            <a:spAutoFit/>
          </a:bodyPr>
          <a:lstStyle>
            <a:lvl1pPr marL="342900" indent="-342900" algn="l" rtl="0" fontAlgn="base">
              <a:spcBef>
                <a:spcPct val="20000"/>
              </a:spcBef>
              <a:spcAft>
                <a:spcPct val="0"/>
              </a:spcAft>
              <a:buClr>
                <a:srgbClr val="FF0000"/>
              </a:buClr>
              <a:buSzPct val="80000"/>
              <a:buFont typeface="Wingdings" panose="05000000000000000000"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tx1"/>
              </a:buClr>
              <a:buSzPct val="80000"/>
              <a:buFont typeface="Wingdings" panose="05000000000000000000" pitchFamily="2" charset="2"/>
              <a:buChar char="Ø"/>
              <a:defRPr sz="2800" b="1">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lvl="1" algn="l" defTabSz="914400">
              <a:lnSpc>
                <a:spcPct val="140000"/>
              </a:lnSpc>
              <a:buChar char="l"/>
            </a:pPr>
            <a:r>
              <a:rPr lang="zh-CN" altLang="en-US" spc="0" dirty="0">
                <a:solidFill>
                  <a:schemeClr val="dk1"/>
                </a:solidFill>
                <a:latin typeface="SimHei" panose="02010600030101010101" pitchFamily="2" charset="-122"/>
                <a:ea typeface="SimHei" panose="02010600030101010101" pitchFamily="2" charset="-122"/>
                <a:sym typeface="+mn-ea"/>
              </a:rPr>
              <a:t>矩阵</a:t>
            </a:r>
          </a:p>
          <a:p>
            <a:pPr lvl="2" algn="l" defTabSz="914400">
              <a:lnSpc>
                <a:spcPct val="140000"/>
              </a:lnSpc>
              <a:buChar char="l"/>
            </a:pPr>
            <a:r>
              <a:rPr>
                <a:ea typeface="SimSun" panose="02010600030101010101" pitchFamily="2" charset="-122"/>
                <a:sym typeface="+mn-ea"/>
              </a:rPr>
              <a:t>矩阵乘法</a:t>
            </a:r>
            <a:r>
              <a:rPr lang="zh-CN">
                <a:ea typeface="SimSun" panose="02010600030101010101" pitchFamily="2" charset="-122"/>
                <a:sym typeface="+mn-ea"/>
              </a:rPr>
              <a:t>：</a:t>
            </a:r>
            <a:endParaRPr lang="zh-CN" altLang="en-US" dirty="0">
              <a:solidFill>
                <a:schemeClr val="dk1"/>
              </a:solidFill>
              <a:latin typeface="SimHei" panose="02010600030101010101" pitchFamily="2" charset="-122"/>
              <a:ea typeface="SimHei" panose="02010600030101010101" pitchFamily="2" charset="-122"/>
              <a:sym typeface="+mn-ea"/>
            </a:endParaRPr>
          </a:p>
          <a:p>
            <a:pPr lvl="2" algn="l" defTabSz="914400">
              <a:lnSpc>
                <a:spcPct val="140000"/>
              </a:lnSpc>
              <a:buChar char="l"/>
            </a:pPr>
            <a:endParaRPr lang="en-US" altLang="zh-CN" dirty="0">
              <a:solidFill>
                <a:schemeClr val="dk1"/>
              </a:solidFill>
              <a:latin typeface="SimHei" panose="02010600030101010101" pitchFamily="2" charset="-122"/>
              <a:ea typeface="SimHei" panose="02010600030101010101" pitchFamily="2" charset="-122"/>
              <a:sym typeface="+mn-ea"/>
            </a:endParaRPr>
          </a:p>
        </p:txBody>
      </p:sp>
      <p:graphicFrame>
        <p:nvGraphicFramePr>
          <p:cNvPr id="12" name="对象 11"/>
          <p:cNvGraphicFramePr/>
          <p:nvPr/>
        </p:nvGraphicFramePr>
        <p:xfrm>
          <a:off x="1115060" y="3311525"/>
          <a:ext cx="5636260" cy="464820"/>
        </p:xfrm>
        <a:graphic>
          <a:graphicData uri="http://schemas.openxmlformats.org/presentationml/2006/ole">
            <mc:AlternateContent xmlns:mc="http://schemas.openxmlformats.org/markup-compatibility/2006">
              <mc:Choice xmlns:v="urn:schemas-microsoft-com:vml" Requires="v">
                <p:oleObj r:id="rId6" imgW="6229350" imgH="552450" progId="Paint.Picture">
                  <p:embed/>
                </p:oleObj>
              </mc:Choice>
              <mc:Fallback>
                <p:oleObj r:id="rId6" imgW="6229350" imgH="552450" progId="Paint.Picture">
                  <p:embed/>
                  <p:pic>
                    <p:nvPicPr>
                      <p:cNvPr id="0" name="图片 12"/>
                      <p:cNvPicPr/>
                      <p:nvPr/>
                    </p:nvPicPr>
                    <p:blipFill>
                      <a:blip r:embed="rId7"/>
                      <a:stretch>
                        <a:fillRect/>
                      </a:stretch>
                    </p:blipFill>
                    <p:spPr>
                      <a:xfrm>
                        <a:off x="1115060" y="3311525"/>
                        <a:ext cx="5636260" cy="464820"/>
                      </a:xfrm>
                      <a:prstGeom prst="rect">
                        <a:avLst/>
                      </a:prstGeom>
                    </p:spPr>
                  </p:pic>
                </p:oleObj>
              </mc:Fallback>
            </mc:AlternateContent>
          </a:graphicData>
        </a:graphic>
      </p:graphicFrame>
      <p:graphicFrame>
        <p:nvGraphicFramePr>
          <p:cNvPr id="2" name="对象 -2147481882"/>
          <p:cNvGraphicFramePr>
            <a:graphicFrameLocks noChangeAspect="1"/>
          </p:cNvGraphicFramePr>
          <p:nvPr/>
        </p:nvGraphicFramePr>
        <p:xfrm>
          <a:off x="1835150" y="4004945"/>
          <a:ext cx="1603375" cy="437515"/>
        </p:xfrm>
        <a:graphic>
          <a:graphicData uri="http://schemas.openxmlformats.org/presentationml/2006/ole">
            <mc:AlternateContent xmlns:mc="http://schemas.openxmlformats.org/markup-compatibility/2006">
              <mc:Choice xmlns:v="urn:schemas-microsoft-com:vml" Requires="v">
                <p:oleObj r:id="rId8" imgW="532765" imgH="177800" progId="Equation.DSMT4">
                  <p:embed/>
                </p:oleObj>
              </mc:Choice>
              <mc:Fallback>
                <p:oleObj r:id="rId8" imgW="532765" imgH="177800" progId="Equation.DSMT4">
                  <p:embed/>
                  <p:pic>
                    <p:nvPicPr>
                      <p:cNvPr id="0" name="图片 3075"/>
                      <p:cNvPicPr/>
                      <p:nvPr/>
                    </p:nvPicPr>
                    <p:blipFill>
                      <a:blip r:embed="rId9"/>
                      <a:stretch>
                        <a:fillRect/>
                      </a:stretch>
                    </p:blipFill>
                    <p:spPr>
                      <a:xfrm>
                        <a:off x="1835150" y="4004945"/>
                        <a:ext cx="1603375" cy="437515"/>
                      </a:xfrm>
                      <a:prstGeom prst="rect">
                        <a:avLst/>
                      </a:prstGeom>
                      <a:noFill/>
                      <a:ln w="38100">
                        <a:noFill/>
                        <a:miter/>
                      </a:ln>
                    </p:spPr>
                  </p:pic>
                </p:oleObj>
              </mc:Fallback>
            </mc:AlternateContent>
          </a:graphicData>
        </a:graphic>
      </p:graphicFrame>
      <p:graphicFrame>
        <p:nvGraphicFramePr>
          <p:cNvPr id="3" name="对象 -2147482487"/>
          <p:cNvGraphicFramePr>
            <a:graphicFrameLocks noChangeAspect="1"/>
          </p:cNvGraphicFramePr>
          <p:nvPr/>
        </p:nvGraphicFramePr>
        <p:xfrm>
          <a:off x="1259205" y="4725035"/>
          <a:ext cx="7556500" cy="847090"/>
        </p:xfrm>
        <a:graphic>
          <a:graphicData uri="http://schemas.openxmlformats.org/presentationml/2006/ole">
            <mc:AlternateContent xmlns:mc="http://schemas.openxmlformats.org/markup-compatibility/2006">
              <mc:Choice xmlns:v="urn:schemas-microsoft-com:vml" Requires="v">
                <p:oleObj r:id="rId10" imgW="4102100" imgH="431800" progId="Equation.DSMT4">
                  <p:embed/>
                </p:oleObj>
              </mc:Choice>
              <mc:Fallback>
                <p:oleObj r:id="rId10" imgW="4102100" imgH="431800" progId="Equation.DSMT4">
                  <p:embed/>
                  <p:pic>
                    <p:nvPicPr>
                      <p:cNvPr id="0" name="图片 13"/>
                      <p:cNvPicPr/>
                      <p:nvPr/>
                    </p:nvPicPr>
                    <p:blipFill>
                      <a:blip r:embed="rId11"/>
                      <a:stretch>
                        <a:fillRect/>
                      </a:stretch>
                    </p:blipFill>
                    <p:spPr>
                      <a:xfrm>
                        <a:off x="1259205" y="4725035"/>
                        <a:ext cx="7556500" cy="847090"/>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94970"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四、投影变换</a:t>
            </a:r>
          </a:p>
        </p:txBody>
      </p:sp>
      <p:sp>
        <p:nvSpPr>
          <p:cNvPr id="100" name="文本框 99"/>
          <p:cNvSpPr txBox="1"/>
          <p:nvPr/>
        </p:nvSpPr>
        <p:spPr>
          <a:xfrm>
            <a:off x="899795" y="2275205"/>
            <a:ext cx="7374890" cy="1408430"/>
          </a:xfrm>
          <a:prstGeom prst="rect">
            <a:avLst/>
          </a:prstGeom>
          <a:noFill/>
          <a:ln w="9525">
            <a:noFill/>
          </a:ln>
        </p:spPr>
        <p:txBody>
          <a:bodyPr wrap="square">
            <a:spAutoFit/>
          </a:bodyPr>
          <a:lstStyle/>
          <a:p>
            <a:r>
              <a:rPr lang="zh-CN" sz="2800" b="1">
                <a:ea typeface="SimSun" panose="02010600030101010101" pitchFamily="2" charset="-122"/>
              </a:rPr>
              <a:t>平行投影</a:t>
            </a:r>
          </a:p>
          <a:p>
            <a:pPr marL="800100" lvl="1" indent="-342900">
              <a:lnSpc>
                <a:spcPct val="120000"/>
              </a:lnSpc>
              <a:buFont typeface="Wingdings" panose="05000000000000000000" charset="0"/>
              <a:buChar char="Ø"/>
            </a:pPr>
            <a:r>
              <a:rPr lang="zh-CN" sz="2400" b="1">
                <a:ea typeface="SimSun" panose="02010600030101010101" pitchFamily="2" charset="-122"/>
              </a:rPr>
              <a:t>投影中心距离所观察的对象无穷远</a:t>
            </a:r>
          </a:p>
          <a:p>
            <a:pPr marL="800100" lvl="1" indent="-342900">
              <a:lnSpc>
                <a:spcPct val="120000"/>
              </a:lnSpc>
              <a:buFont typeface="Wingdings" panose="05000000000000000000" charset="0"/>
              <a:buChar char="Ø"/>
            </a:pPr>
            <a:r>
              <a:rPr lang="zh-CN" sz="2400" b="1">
                <a:ea typeface="SimSun" panose="02010600030101010101" pitchFamily="2" charset="-122"/>
              </a:rPr>
              <a:t>投影线互相平行</a:t>
            </a:r>
          </a:p>
        </p:txBody>
      </p:sp>
      <p:graphicFrame>
        <p:nvGraphicFramePr>
          <p:cNvPr id="2" name="对象 -2147482242"/>
          <p:cNvGraphicFramePr>
            <a:graphicFrameLocks noChangeAspect="1"/>
          </p:cNvGraphicFramePr>
          <p:nvPr/>
        </p:nvGraphicFramePr>
        <p:xfrm>
          <a:off x="2700020" y="3861435"/>
          <a:ext cx="3385820" cy="1914525"/>
        </p:xfrm>
        <a:graphic>
          <a:graphicData uri="http://schemas.openxmlformats.org/presentationml/2006/ole">
            <mc:AlternateContent xmlns:mc="http://schemas.openxmlformats.org/markup-compatibility/2006">
              <mc:Choice xmlns:v="urn:schemas-microsoft-com:vml" Requires="v">
                <p:oleObj r:id="rId4" imgW="1600200" imgH="914400" progId="Equation.DSMT4">
                  <p:embed/>
                </p:oleObj>
              </mc:Choice>
              <mc:Fallback>
                <p:oleObj r:id="rId4" imgW="1600200" imgH="914400" progId="Equation.DSMT4">
                  <p:embed/>
                  <p:pic>
                    <p:nvPicPr>
                      <p:cNvPr id="0" name="图片 3075"/>
                      <p:cNvPicPr/>
                      <p:nvPr/>
                    </p:nvPicPr>
                    <p:blipFill>
                      <a:blip r:embed="rId5"/>
                      <a:stretch>
                        <a:fillRect/>
                      </a:stretch>
                    </p:blipFill>
                    <p:spPr>
                      <a:xfrm>
                        <a:off x="2700020" y="3861435"/>
                        <a:ext cx="3385820" cy="1914525"/>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94970"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四、投影变换</a:t>
            </a:r>
          </a:p>
        </p:txBody>
      </p:sp>
      <p:sp>
        <p:nvSpPr>
          <p:cNvPr id="100" name="文本框 99"/>
          <p:cNvSpPr txBox="1"/>
          <p:nvPr/>
        </p:nvSpPr>
        <p:spPr>
          <a:xfrm>
            <a:off x="899795" y="2275205"/>
            <a:ext cx="7374890" cy="1408430"/>
          </a:xfrm>
          <a:prstGeom prst="rect">
            <a:avLst/>
          </a:prstGeom>
          <a:noFill/>
          <a:ln w="9525">
            <a:noFill/>
          </a:ln>
        </p:spPr>
        <p:txBody>
          <a:bodyPr wrap="square">
            <a:spAutoFit/>
          </a:bodyPr>
          <a:lstStyle/>
          <a:p>
            <a:r>
              <a:rPr lang="zh-CN" sz="2800" b="1">
                <a:ea typeface="SimSun" panose="02010600030101010101" pitchFamily="2" charset="-122"/>
              </a:rPr>
              <a:t>平行投影</a:t>
            </a:r>
          </a:p>
          <a:p>
            <a:pPr marL="800100" lvl="1" indent="-342900">
              <a:lnSpc>
                <a:spcPct val="120000"/>
              </a:lnSpc>
              <a:buFont typeface="Wingdings" panose="05000000000000000000" charset="0"/>
              <a:buChar char="Ø"/>
            </a:pPr>
            <a:r>
              <a:rPr lang="en-US" altLang="zh-CN" sz="2400" b="1">
                <a:ea typeface="SimSun" panose="02010600030101010101" pitchFamily="2" charset="-122"/>
              </a:rPr>
              <a:t>WebGL</a:t>
            </a:r>
            <a:r>
              <a:rPr lang="zh-CN" altLang="en-US" sz="2400" b="1">
                <a:ea typeface="SimSun" panose="02010600030101010101" pitchFamily="2" charset="-122"/>
              </a:rPr>
              <a:t>中定义一个直平行六面体</a:t>
            </a:r>
          </a:p>
          <a:p>
            <a:pPr marL="800100" lvl="1" indent="-342900">
              <a:lnSpc>
                <a:spcPct val="120000"/>
              </a:lnSpc>
              <a:buFont typeface="Wingdings" panose="05000000000000000000" charset="0"/>
              <a:buChar char="Ø"/>
            </a:pPr>
            <a:endParaRPr lang="zh-CN" sz="2400" b="1">
              <a:ea typeface="SimSun" panose="02010600030101010101" pitchFamily="2" charset="-122"/>
            </a:endParaRPr>
          </a:p>
        </p:txBody>
      </p:sp>
      <p:graphicFrame>
        <p:nvGraphicFramePr>
          <p:cNvPr id="2" name="对象 -2147482236"/>
          <p:cNvGraphicFramePr>
            <a:graphicFrameLocks noChangeAspect="1"/>
          </p:cNvGraphicFramePr>
          <p:nvPr/>
        </p:nvGraphicFramePr>
        <p:xfrm>
          <a:off x="1475740" y="3573145"/>
          <a:ext cx="5835015" cy="370840"/>
        </p:xfrm>
        <a:graphic>
          <a:graphicData uri="http://schemas.openxmlformats.org/presentationml/2006/ole">
            <mc:AlternateContent xmlns:mc="http://schemas.openxmlformats.org/markup-compatibility/2006">
              <mc:Choice xmlns:v="urn:schemas-microsoft-com:vml" Requires="v">
                <p:oleObj r:id="rId4" imgW="3327400" imgH="203200" progId="Equation.DSMT4">
                  <p:embed/>
                </p:oleObj>
              </mc:Choice>
              <mc:Fallback>
                <p:oleObj r:id="rId4" imgW="3327400" imgH="203200" progId="Equation.DSMT4">
                  <p:embed/>
                  <p:pic>
                    <p:nvPicPr>
                      <p:cNvPr id="0" name="图片 2"/>
                      <p:cNvPicPr/>
                      <p:nvPr/>
                    </p:nvPicPr>
                    <p:blipFill>
                      <a:blip r:embed="rId5"/>
                      <a:stretch>
                        <a:fillRect/>
                      </a:stretch>
                    </p:blipFill>
                    <p:spPr>
                      <a:xfrm>
                        <a:off x="1475740" y="3573145"/>
                        <a:ext cx="5835015" cy="370840"/>
                      </a:xfrm>
                      <a:prstGeom prst="rect">
                        <a:avLst/>
                      </a:prstGeom>
                      <a:noFill/>
                      <a:ln w="38100">
                        <a:noFill/>
                        <a:miter/>
                      </a:ln>
                    </p:spPr>
                  </p:pic>
                </p:oleObj>
              </mc:Fallback>
            </mc:AlternateContent>
          </a:graphicData>
        </a:graphic>
      </p:graphicFrame>
      <p:pic>
        <p:nvPicPr>
          <p:cNvPr id="200743" name="图片 200743"/>
          <p:cNvPicPr>
            <a:picLocks noChangeAspect="1"/>
          </p:cNvPicPr>
          <p:nvPr/>
        </p:nvPicPr>
        <p:blipFill>
          <a:blip r:embed="rId6">
            <a:extLst>
              <a:ext uri="{28A0092B-C50C-407E-A947-70E740481C1C}">
                <a14:useLocalDpi xmlns:a14="http://schemas.microsoft.com/office/drawing/2010/main" val="0"/>
              </a:ext>
            </a:extLst>
          </a:blip>
          <a:srcRect b="9746"/>
          <a:stretch>
            <a:fillRect/>
          </a:stretch>
        </p:blipFill>
        <p:spPr>
          <a:xfrm>
            <a:off x="2483803" y="4437063"/>
            <a:ext cx="2837815" cy="1764665"/>
          </a:xfrm>
          <a:prstGeom prst="rect">
            <a:avLst/>
          </a:prstGeom>
          <a:ln>
            <a:noFill/>
          </a:ln>
        </p:spPr>
      </p:pic>
    </p:spTree>
    <p:custDataLst>
      <p:tags r:id="rId1"/>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94970"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四、投影变换</a:t>
            </a:r>
          </a:p>
        </p:txBody>
      </p:sp>
      <p:sp>
        <p:nvSpPr>
          <p:cNvPr id="100" name="文本框 99"/>
          <p:cNvSpPr txBox="1"/>
          <p:nvPr/>
        </p:nvSpPr>
        <p:spPr>
          <a:xfrm>
            <a:off x="884555" y="2277110"/>
            <a:ext cx="7374890" cy="2737485"/>
          </a:xfrm>
          <a:prstGeom prst="rect">
            <a:avLst/>
          </a:prstGeom>
          <a:noFill/>
          <a:ln w="9525">
            <a:noFill/>
          </a:ln>
        </p:spPr>
        <p:txBody>
          <a:bodyPr wrap="square">
            <a:spAutoFit/>
          </a:bodyPr>
          <a:lstStyle/>
          <a:p>
            <a:r>
              <a:rPr lang="zh-CN" sz="2800" b="1">
                <a:ea typeface="SimSun" panose="02010600030101010101" pitchFamily="2" charset="-122"/>
              </a:rPr>
              <a:t>平行投影的拓展</a:t>
            </a:r>
          </a:p>
          <a:p>
            <a:pPr marL="800100" lvl="1" indent="-342900">
              <a:lnSpc>
                <a:spcPct val="120000"/>
              </a:lnSpc>
              <a:buFont typeface="Wingdings" panose="05000000000000000000" charset="0"/>
              <a:buChar char="Ø"/>
            </a:pPr>
            <a:r>
              <a:rPr lang="zh-CN" altLang="en-US" sz="2400" b="1">
                <a:ea typeface="SimSun" panose="02010600030101010101" pitchFamily="2" charset="-122"/>
              </a:rPr>
              <a:t>斜投影，投影线和观察平面不是垂直</a:t>
            </a:r>
          </a:p>
          <a:p>
            <a:pPr marL="800100" lvl="1" indent="-342900">
              <a:lnSpc>
                <a:spcPct val="120000"/>
              </a:lnSpc>
              <a:buFont typeface="Wingdings" panose="05000000000000000000" charset="0"/>
              <a:buChar char="Ø"/>
            </a:pPr>
            <a:r>
              <a:rPr lang="zh-CN" altLang="en-US" sz="2400" b="1">
                <a:ea typeface="SimSun" panose="02010600030101010101" pitchFamily="2" charset="-122"/>
              </a:rPr>
              <a:t>在WebGL中实现一个斜投影:首先对对象进行错切变换,然后再进行正投影。</a:t>
            </a:r>
          </a:p>
          <a:p>
            <a:pPr marL="800100" lvl="1" indent="-342900">
              <a:lnSpc>
                <a:spcPct val="120000"/>
              </a:lnSpc>
              <a:buFont typeface="Wingdings" panose="05000000000000000000" charset="0"/>
              <a:buChar char="Ø"/>
            </a:pPr>
            <a:endParaRPr lang="zh-CN" altLang="en-US" sz="2400" b="1">
              <a:ea typeface="SimSun" panose="02010600030101010101" pitchFamily="2" charset="-122"/>
            </a:endParaRPr>
          </a:p>
          <a:p>
            <a:pPr marL="800100" lvl="1" indent="-342900">
              <a:lnSpc>
                <a:spcPct val="120000"/>
              </a:lnSpc>
              <a:buFont typeface="Wingdings" panose="05000000000000000000" charset="0"/>
              <a:buChar char="Ø"/>
            </a:pPr>
            <a:endParaRPr lang="zh-CN" sz="2400" b="1">
              <a:ea typeface="SimSun" panose="02010600030101010101" pitchFamily="2" charset="-122"/>
            </a:endParaRPr>
          </a:p>
        </p:txBody>
      </p:sp>
      <p:pic>
        <p:nvPicPr>
          <p:cNvPr id="200748" name="图片 200748"/>
          <p:cNvPicPr>
            <a:picLocks noChangeAspect="1"/>
          </p:cNvPicPr>
          <p:nvPr>
            <p:custDataLst>
              <p:tags r:id="rId2"/>
            </p:custDataLst>
          </p:nvPr>
        </p:nvPicPr>
        <p:blipFill>
          <a:blip r:embed="rId5">
            <a:extLst>
              <a:ext uri="{28A0092B-C50C-407E-A947-70E740481C1C}">
                <a14:useLocalDpi xmlns:a14="http://schemas.microsoft.com/office/drawing/2010/main" val="0"/>
              </a:ext>
            </a:extLst>
          </a:blip>
          <a:srcRect b="8702"/>
          <a:stretch>
            <a:fillRect/>
          </a:stretch>
        </p:blipFill>
        <p:spPr>
          <a:xfrm>
            <a:off x="5213350" y="4079875"/>
            <a:ext cx="3625215" cy="2475865"/>
          </a:xfrm>
          <a:prstGeom prst="rect">
            <a:avLst/>
          </a:prstGeom>
          <a:ln>
            <a:noFill/>
          </a:ln>
        </p:spPr>
      </p:pic>
    </p:spTree>
    <p:custDataLst>
      <p:tags r:id="rId1"/>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94970"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四、投影变换</a:t>
            </a:r>
          </a:p>
        </p:txBody>
      </p:sp>
      <p:sp>
        <p:nvSpPr>
          <p:cNvPr id="100" name="文本框 99"/>
          <p:cNvSpPr txBox="1"/>
          <p:nvPr/>
        </p:nvSpPr>
        <p:spPr>
          <a:xfrm>
            <a:off x="884555" y="2277110"/>
            <a:ext cx="7374890" cy="2294255"/>
          </a:xfrm>
          <a:prstGeom prst="rect">
            <a:avLst/>
          </a:prstGeom>
          <a:noFill/>
          <a:ln w="9525">
            <a:noFill/>
          </a:ln>
        </p:spPr>
        <p:txBody>
          <a:bodyPr wrap="square">
            <a:spAutoFit/>
          </a:bodyPr>
          <a:lstStyle/>
          <a:p>
            <a:r>
              <a:rPr lang="zh-CN" sz="2800" b="1">
                <a:ea typeface="SimSun" panose="02010600030101010101" pitchFamily="2" charset="-122"/>
              </a:rPr>
              <a:t>透视投影</a:t>
            </a:r>
          </a:p>
          <a:p>
            <a:pPr marL="800100" lvl="1" indent="-342900">
              <a:lnSpc>
                <a:spcPct val="120000"/>
              </a:lnSpc>
              <a:buFont typeface="Wingdings" panose="05000000000000000000" charset="0"/>
              <a:buChar char="Ø"/>
            </a:pPr>
            <a:r>
              <a:rPr lang="zh-CN" altLang="en-US" sz="2400" b="1">
                <a:ea typeface="SimSun" panose="02010600030101010101" pitchFamily="2" charset="-122"/>
              </a:rPr>
              <a:t>投影射线汇聚到投影中心。</a:t>
            </a:r>
          </a:p>
          <a:p>
            <a:pPr marL="800100" lvl="1" indent="-342900">
              <a:lnSpc>
                <a:spcPct val="120000"/>
              </a:lnSpc>
              <a:buFont typeface="Wingdings" panose="05000000000000000000" charset="0"/>
              <a:buChar char="Ø"/>
            </a:pPr>
            <a:r>
              <a:rPr lang="zh-CN" altLang="en-US" sz="2400" b="1">
                <a:sym typeface="+mn-ea"/>
              </a:rPr>
              <a:t>远小近大的效应。</a:t>
            </a:r>
            <a:endParaRPr lang="zh-CN" altLang="en-US" sz="2400" b="1">
              <a:ea typeface="SimSun" panose="02010600030101010101" pitchFamily="2" charset="-122"/>
            </a:endParaRPr>
          </a:p>
          <a:p>
            <a:pPr marL="800100" lvl="1" indent="-342900">
              <a:lnSpc>
                <a:spcPct val="120000"/>
              </a:lnSpc>
              <a:buFont typeface="Wingdings" panose="05000000000000000000" charset="0"/>
              <a:buChar char="Ø"/>
            </a:pPr>
            <a:endParaRPr lang="zh-CN" altLang="en-US" sz="2400" b="1">
              <a:ea typeface="SimSun" panose="02010600030101010101" pitchFamily="2" charset="-122"/>
            </a:endParaRPr>
          </a:p>
          <a:p>
            <a:pPr marL="800100" lvl="1" indent="-342900">
              <a:lnSpc>
                <a:spcPct val="120000"/>
              </a:lnSpc>
              <a:buFont typeface="Wingdings" panose="05000000000000000000" charset="0"/>
              <a:buChar char="Ø"/>
            </a:pPr>
            <a:endParaRPr lang="zh-CN" sz="2400" b="1">
              <a:ea typeface="SimSun" panose="02010600030101010101" pitchFamily="2" charset="-122"/>
            </a:endParaRPr>
          </a:p>
        </p:txBody>
      </p:sp>
      <p:graphicFrame>
        <p:nvGraphicFramePr>
          <p:cNvPr id="2" name="对象 -2147482221"/>
          <p:cNvGraphicFramePr>
            <a:graphicFrameLocks noChangeAspect="1"/>
          </p:cNvGraphicFramePr>
          <p:nvPr/>
        </p:nvGraphicFramePr>
        <p:xfrm>
          <a:off x="5147945" y="3861435"/>
          <a:ext cx="2069465" cy="2254250"/>
        </p:xfrm>
        <a:graphic>
          <a:graphicData uri="http://schemas.openxmlformats.org/presentationml/2006/ole">
            <mc:AlternateContent xmlns:mc="http://schemas.openxmlformats.org/markup-compatibility/2006">
              <mc:Choice xmlns:v="urn:schemas-microsoft-com:vml" Requires="v">
                <p:oleObj r:id="rId4" imgW="1193800" imgH="1295400" progId="Equation.DSMT4">
                  <p:embed/>
                </p:oleObj>
              </mc:Choice>
              <mc:Fallback>
                <p:oleObj r:id="rId4" imgW="1193800" imgH="1295400" progId="Equation.DSMT4">
                  <p:embed/>
                  <p:pic>
                    <p:nvPicPr>
                      <p:cNvPr id="0" name="图片 3075"/>
                      <p:cNvPicPr/>
                      <p:nvPr/>
                    </p:nvPicPr>
                    <p:blipFill>
                      <a:blip r:embed="rId5"/>
                      <a:stretch>
                        <a:fillRect/>
                      </a:stretch>
                    </p:blipFill>
                    <p:spPr>
                      <a:xfrm>
                        <a:off x="5147945" y="3861435"/>
                        <a:ext cx="2069465" cy="2254250"/>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94970"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四、投影变换</a:t>
            </a:r>
          </a:p>
        </p:txBody>
      </p:sp>
      <p:sp>
        <p:nvSpPr>
          <p:cNvPr id="100" name="文本框 99"/>
          <p:cNvSpPr txBox="1"/>
          <p:nvPr/>
        </p:nvSpPr>
        <p:spPr>
          <a:xfrm>
            <a:off x="884555" y="2277110"/>
            <a:ext cx="7374890" cy="2294255"/>
          </a:xfrm>
          <a:prstGeom prst="rect">
            <a:avLst/>
          </a:prstGeom>
          <a:noFill/>
          <a:ln w="9525">
            <a:noFill/>
          </a:ln>
        </p:spPr>
        <p:txBody>
          <a:bodyPr wrap="square">
            <a:spAutoFit/>
          </a:bodyPr>
          <a:lstStyle/>
          <a:p>
            <a:r>
              <a:rPr lang="zh-CN" sz="2800" b="1">
                <a:ea typeface="SimSun" panose="02010600030101010101" pitchFamily="2" charset="-122"/>
              </a:rPr>
              <a:t>透视投影</a:t>
            </a:r>
          </a:p>
          <a:p>
            <a:pPr marL="800100" lvl="1" indent="-342900">
              <a:lnSpc>
                <a:spcPct val="120000"/>
              </a:lnSpc>
              <a:buFont typeface="Wingdings" panose="05000000000000000000" charset="0"/>
              <a:buChar char="Ø"/>
            </a:pPr>
            <a:r>
              <a:rPr lang="zh-CN" altLang="en-US" sz="2400" b="1">
                <a:ea typeface="SimSun" panose="02010600030101010101" pitchFamily="2" charset="-122"/>
              </a:rPr>
              <a:t>函数定义</a:t>
            </a:r>
          </a:p>
          <a:p>
            <a:pPr marL="800100" lvl="1" indent="-342900">
              <a:lnSpc>
                <a:spcPct val="120000"/>
              </a:lnSpc>
              <a:buFont typeface="Wingdings" panose="05000000000000000000" charset="0"/>
              <a:buChar char="Ø"/>
            </a:pPr>
            <a:endParaRPr lang="zh-CN" altLang="en-US" sz="2400" b="1">
              <a:ea typeface="SimSun" panose="02010600030101010101" pitchFamily="2" charset="-122"/>
            </a:endParaRPr>
          </a:p>
          <a:p>
            <a:pPr marL="800100" lvl="1" indent="-342900">
              <a:lnSpc>
                <a:spcPct val="120000"/>
              </a:lnSpc>
              <a:buFont typeface="Wingdings" panose="05000000000000000000" charset="0"/>
              <a:buChar char="Ø"/>
            </a:pPr>
            <a:endParaRPr lang="zh-CN" altLang="en-US" sz="2400" b="1">
              <a:ea typeface="SimSun" panose="02010600030101010101" pitchFamily="2" charset="-122"/>
            </a:endParaRPr>
          </a:p>
          <a:p>
            <a:pPr marL="800100" lvl="1" indent="-342900">
              <a:lnSpc>
                <a:spcPct val="120000"/>
              </a:lnSpc>
              <a:buFont typeface="Wingdings" panose="05000000000000000000" charset="0"/>
              <a:buChar char="Ø"/>
            </a:pPr>
            <a:endParaRPr lang="zh-CN" sz="2400" b="1">
              <a:ea typeface="SimSun" panose="02010600030101010101" pitchFamily="2" charset="-122"/>
            </a:endParaRPr>
          </a:p>
        </p:txBody>
      </p:sp>
      <p:graphicFrame>
        <p:nvGraphicFramePr>
          <p:cNvPr id="2" name="对象 -2147481881"/>
          <p:cNvGraphicFramePr>
            <a:graphicFrameLocks noChangeAspect="1"/>
          </p:cNvGraphicFramePr>
          <p:nvPr/>
        </p:nvGraphicFramePr>
        <p:xfrm>
          <a:off x="1835785" y="3357245"/>
          <a:ext cx="5593715" cy="452120"/>
        </p:xfrm>
        <a:graphic>
          <a:graphicData uri="http://schemas.openxmlformats.org/presentationml/2006/ole">
            <mc:AlternateContent xmlns:mc="http://schemas.openxmlformats.org/markup-compatibility/2006">
              <mc:Choice xmlns:v="urn:schemas-microsoft-com:vml" Requires="v">
                <p:oleObj r:id="rId4" imgW="2616200" imgH="203200" progId="Equation.DSMT4">
                  <p:embed/>
                </p:oleObj>
              </mc:Choice>
              <mc:Fallback>
                <p:oleObj r:id="rId4" imgW="2616200" imgH="203200" progId="Equation.DSMT4">
                  <p:embed/>
                  <p:pic>
                    <p:nvPicPr>
                      <p:cNvPr id="0" name="图片 2"/>
                      <p:cNvPicPr/>
                      <p:nvPr/>
                    </p:nvPicPr>
                    <p:blipFill>
                      <a:blip r:embed="rId5"/>
                      <a:stretch>
                        <a:fillRect/>
                      </a:stretch>
                    </p:blipFill>
                    <p:spPr>
                      <a:xfrm>
                        <a:off x="1835785" y="3357245"/>
                        <a:ext cx="5593715" cy="452120"/>
                      </a:xfrm>
                      <a:prstGeom prst="rect">
                        <a:avLst/>
                      </a:prstGeom>
                      <a:noFill/>
                      <a:ln w="38100">
                        <a:noFill/>
                        <a:miter/>
                      </a:ln>
                    </p:spPr>
                  </p:pic>
                </p:oleObj>
              </mc:Fallback>
            </mc:AlternateContent>
          </a:graphicData>
        </a:graphic>
      </p:graphicFrame>
      <p:pic>
        <p:nvPicPr>
          <p:cNvPr id="200752" name="图片 200752"/>
          <p:cNvPicPr>
            <a:picLocks noChangeAspect="1"/>
          </p:cNvPicPr>
          <p:nvPr/>
        </p:nvPicPr>
        <p:blipFill>
          <a:blip r:embed="rId6"/>
          <a:srcRect b="15196"/>
          <a:stretch>
            <a:fillRect/>
          </a:stretch>
        </p:blipFill>
        <p:spPr>
          <a:xfrm>
            <a:off x="1764030" y="4221480"/>
            <a:ext cx="6404610" cy="2018030"/>
          </a:xfrm>
          <a:prstGeom prst="rect">
            <a:avLst/>
          </a:prstGeom>
          <a:ln>
            <a:noFill/>
          </a:ln>
        </p:spPr>
      </p:pic>
    </p:spTree>
    <p:custDataLst>
      <p:tags r:id="rId1"/>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
        <p:nvSpPr>
          <p:cNvPr id="100" name="文本框 99"/>
          <p:cNvSpPr txBox="1"/>
          <p:nvPr/>
        </p:nvSpPr>
        <p:spPr>
          <a:xfrm>
            <a:off x="884555" y="2277110"/>
            <a:ext cx="7374890" cy="2737485"/>
          </a:xfrm>
          <a:prstGeom prst="rect">
            <a:avLst/>
          </a:prstGeom>
          <a:noFill/>
          <a:ln w="9525">
            <a:noFill/>
          </a:ln>
        </p:spPr>
        <p:txBody>
          <a:bodyPr wrap="square">
            <a:spAutoFit/>
          </a:bodyPr>
          <a:lstStyle/>
          <a:p>
            <a:r>
              <a:rPr lang="zh-CN" sz="2800" b="1">
                <a:ea typeface="SimSun" panose="02010600030101010101" pitchFamily="2" charset="-122"/>
              </a:rPr>
              <a:t>裁剪技术</a:t>
            </a:r>
            <a:endParaRPr lang="zh-CN" altLang="en-US" sz="2400" b="1">
              <a:ea typeface="SimSun" panose="02010600030101010101" pitchFamily="2" charset="-122"/>
            </a:endParaRPr>
          </a:p>
          <a:p>
            <a:pPr marL="800100" lvl="1" indent="-342900">
              <a:lnSpc>
                <a:spcPct val="120000"/>
              </a:lnSpc>
              <a:buFont typeface="Wingdings" panose="05000000000000000000" charset="0"/>
              <a:buChar char="Ø"/>
            </a:pPr>
            <a:r>
              <a:rPr lang="zh-CN" altLang="en-US" sz="2400" b="1">
                <a:ea typeface="SimSun" panose="02010600030101010101" pitchFamily="2" charset="-122"/>
              </a:rPr>
              <a:t>物空间</a:t>
            </a:r>
          </a:p>
          <a:p>
            <a:pPr marL="800100" lvl="1" indent="-342900">
              <a:lnSpc>
                <a:spcPct val="120000"/>
              </a:lnSpc>
              <a:buFont typeface="Wingdings" panose="05000000000000000000" charset="0"/>
              <a:buChar char="Ø"/>
            </a:pPr>
            <a:r>
              <a:rPr lang="zh-CN" altLang="en-US" sz="2400" b="1">
                <a:ea typeface="SimSun" panose="02010600030101010101" pitchFamily="2" charset="-122"/>
              </a:rPr>
              <a:t>三维裁剪体（二维裁剪窗口）</a:t>
            </a:r>
          </a:p>
          <a:p>
            <a:pPr marL="800100" lvl="1" indent="-342900">
              <a:lnSpc>
                <a:spcPct val="120000"/>
              </a:lnSpc>
              <a:buFont typeface="Wingdings" panose="05000000000000000000" charset="0"/>
              <a:buChar char="Ø"/>
            </a:pPr>
            <a:r>
              <a:rPr lang="zh-CN" altLang="en-US" sz="2400" b="1">
                <a:ea typeface="SimSun" panose="02010600030101010101" pitchFamily="2" charset="-122"/>
              </a:rPr>
              <a:t>点、线段、多边形、字符</a:t>
            </a:r>
          </a:p>
          <a:p>
            <a:pPr lvl="0">
              <a:lnSpc>
                <a:spcPct val="120000"/>
              </a:lnSpc>
              <a:buFont typeface="Wingdings" panose="05000000000000000000" charset="0"/>
            </a:pPr>
            <a:r>
              <a:rPr lang="zh-CN" altLang="en-US" sz="2400" b="1">
                <a:gradFill>
                  <a:gsLst>
                    <a:gs pos="0">
                      <a:srgbClr val="007BD3"/>
                    </a:gs>
                    <a:gs pos="100000">
                      <a:srgbClr val="034373"/>
                    </a:gs>
                  </a:gsLst>
                  <a:lin scaled="0"/>
                </a:gradFill>
                <a:ea typeface="SimSun" panose="02010600030101010101" pitchFamily="2" charset="-122"/>
              </a:rPr>
              <a:t>先以二维空间讲解，然后算法拓展到三维</a:t>
            </a:r>
            <a:endParaRPr lang="zh-CN" altLang="en-US" sz="2400" b="1">
              <a:ea typeface="SimSun" panose="02010600030101010101" pitchFamily="2" charset="-122"/>
            </a:endParaRPr>
          </a:p>
          <a:p>
            <a:pPr marL="800100" lvl="1" indent="-342900">
              <a:lnSpc>
                <a:spcPct val="120000"/>
              </a:lnSpc>
              <a:buFont typeface="Wingdings" panose="05000000000000000000" charset="0"/>
              <a:buChar char="Ø"/>
            </a:pPr>
            <a:endParaRPr lang="zh-CN" sz="2400" b="1">
              <a:ea typeface="SimSun" panose="02010600030101010101" pitchFamily="2" charset="-122"/>
            </a:endParaRPr>
          </a:p>
        </p:txBody>
      </p:sp>
      <p:sp>
        <p:nvSpPr>
          <p:cNvPr id="3" name="文本框 2"/>
          <p:cNvSpPr txBox="1"/>
          <p:nvPr/>
        </p:nvSpPr>
        <p:spPr>
          <a:xfrm>
            <a:off x="971550" y="1772920"/>
            <a:ext cx="3383280" cy="368300"/>
          </a:xfrm>
          <a:prstGeom prst="rect">
            <a:avLst/>
          </a:prstGeom>
          <a:noFill/>
        </p:spPr>
        <p:txBody>
          <a:bodyPr wrap="none" rtlCol="0" anchor="t">
            <a:spAutoFit/>
          </a:bodyPr>
          <a:lstStyle/>
          <a:p>
            <a:r>
              <a:rPr lang="zh-CN" altLang="en-US">
                <a:solidFill>
                  <a:srgbClr val="FF0000"/>
                </a:solidFill>
                <a:sym typeface="+mn-ea"/>
              </a:rPr>
              <a:t>思考一下，在管线的哪个位置？</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0">
                                            <p:txEl>
                                              <p:pRg st="4" end="4"/>
                                            </p:txEl>
                                          </p:spTgt>
                                        </p:tgtEl>
                                        <p:attrNameLst>
                                          <p:attrName>style.visibility</p:attrName>
                                        </p:attrNameLst>
                                      </p:cBhvr>
                                      <p:to>
                                        <p:strVal val="visible"/>
                                      </p:to>
                                    </p:set>
                                    <p:animEffect transition="in" filter="checkerboard(across)">
                                      <p:cBhvr>
                                        <p:cTn id="7" dur="500"/>
                                        <p:tgtEl>
                                          <p:spTgt spid="1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399361"/>
          <p:cNvSpPr>
            <a:spLocks noGrp="1" noRot="1"/>
          </p:cNvSpPr>
          <p:nvPr>
            <p:ph type="title"/>
          </p:nvPr>
        </p:nvSpPr>
        <p:spPr>
          <a:xfrm>
            <a:off x="755015" y="1963738"/>
            <a:ext cx="5097463" cy="607695"/>
          </a:xfrm>
        </p:spPr>
        <p:txBody>
          <a:bodyPr anchor="ctr" anchorCtr="0">
            <a:spAutoFit/>
          </a:bodyPr>
          <a:lstStyle/>
          <a:p>
            <a:r>
              <a:rPr lang="zh-CN" altLang="en-US" sz="2800" b="1" dirty="0">
                <a:solidFill>
                  <a:srgbClr val="0070C0"/>
                </a:solidFill>
              </a:rPr>
              <a:t>点的剪裁</a:t>
            </a:r>
            <a:r>
              <a:rPr lang="zh-CN" altLang="en-US" sz="2800" dirty="0">
                <a:solidFill>
                  <a:srgbClr val="0070C0"/>
                </a:solidFill>
              </a:rPr>
              <a:t> </a:t>
            </a:r>
          </a:p>
        </p:txBody>
      </p:sp>
      <p:sp>
        <p:nvSpPr>
          <p:cNvPr id="49154" name="文本占位符 399362"/>
          <p:cNvSpPr>
            <a:spLocks noGrp="1" noRot="1"/>
          </p:cNvSpPr>
          <p:nvPr>
            <p:ph idx="1"/>
          </p:nvPr>
        </p:nvSpPr>
        <p:spPr>
          <a:xfrm>
            <a:off x="588963" y="2657793"/>
            <a:ext cx="8153400" cy="2487930"/>
          </a:xfrm>
        </p:spPr>
        <p:txBody>
          <a:bodyPr wrap="square" anchor="t" anchorCtr="0">
            <a:spAutoFit/>
          </a:bodyPr>
          <a:lstStyle/>
          <a:p>
            <a:r>
              <a:rPr lang="zh-CN" altLang="zh-CN" sz="2000" dirty="0">
                <a:latin typeface="Times New Roman" panose="02020603050405020304" pitchFamily="18" charset="0"/>
              </a:rPr>
              <a:t>假设剪裁窗口是在标准位置的矩形窗口</a:t>
            </a:r>
          </a:p>
          <a:p>
            <a:r>
              <a:rPr lang="zh-CN" altLang="zh-CN" sz="2000" dirty="0">
                <a:latin typeface="Times New Roman" panose="02020603050405020304" pitchFamily="18" charset="0"/>
              </a:rPr>
              <a:t>点P(x,</a:t>
            </a:r>
            <a:r>
              <a:rPr lang="zh-CN" altLang="en-US" sz="2000" dirty="0">
                <a:latin typeface="Times New Roman" panose="02020603050405020304" pitchFamily="18" charset="0"/>
              </a:rPr>
              <a:t> </a:t>
            </a:r>
            <a:r>
              <a:rPr lang="zh-CN" altLang="zh-CN" sz="2000" dirty="0">
                <a:latin typeface="Times New Roman" panose="02020603050405020304" pitchFamily="18" charset="0"/>
              </a:rPr>
              <a:t>y)如果满足下列不等式则保留：</a:t>
            </a:r>
          </a:p>
          <a:p>
            <a:pPr>
              <a:buNone/>
            </a:pPr>
            <a:r>
              <a:rPr lang="zh-CN" altLang="zh-CN" sz="2000" dirty="0">
                <a:latin typeface="Times New Roman" panose="02020603050405020304" pitchFamily="18" charset="0"/>
              </a:rPr>
              <a:t>   </a:t>
            </a:r>
            <a:r>
              <a:rPr lang="zh-CN" altLang="en-US" sz="2000" dirty="0">
                <a:latin typeface="Times New Roman" panose="02020603050405020304" pitchFamily="18" charset="0"/>
              </a:rPr>
              <a:t>        </a:t>
            </a:r>
            <a:r>
              <a:rPr lang="zh-CN" altLang="zh-CN" sz="2000" dirty="0">
                <a:latin typeface="Times New Roman" panose="02020603050405020304" pitchFamily="18" charset="0"/>
              </a:rPr>
              <a:t>w</a:t>
            </a:r>
            <a:r>
              <a:rPr lang="zh-CN" altLang="zh-CN" sz="2000" baseline="-25000" dirty="0">
                <a:latin typeface="Times New Roman" panose="02020603050405020304" pitchFamily="18" charset="0"/>
              </a:rPr>
              <a:t>1</a:t>
            </a:r>
            <a:r>
              <a:rPr lang="zh-CN" altLang="zh-CN" sz="2000" dirty="0">
                <a:latin typeface="Times New Roman" panose="02020603050405020304" pitchFamily="18" charset="0"/>
              </a:rPr>
              <a:t>≤x≤w</a:t>
            </a:r>
            <a:r>
              <a:rPr lang="zh-CN" altLang="zh-CN" sz="2000" baseline="-25000" dirty="0">
                <a:latin typeface="Times New Roman" panose="02020603050405020304" pitchFamily="18" charset="0"/>
              </a:rPr>
              <a:t>2</a:t>
            </a:r>
            <a:r>
              <a:rPr lang="zh-CN" altLang="zh-CN" sz="2000" dirty="0">
                <a:latin typeface="Times New Roman" panose="02020603050405020304" pitchFamily="18" charset="0"/>
              </a:rPr>
              <a:t>，   w</a:t>
            </a:r>
            <a:r>
              <a:rPr lang="zh-CN" altLang="zh-CN" sz="2000" baseline="-25000" dirty="0">
                <a:latin typeface="Times New Roman" panose="02020603050405020304" pitchFamily="18" charset="0"/>
              </a:rPr>
              <a:t>3</a:t>
            </a:r>
            <a:r>
              <a:rPr lang="zh-CN" altLang="zh-CN" sz="2000" dirty="0">
                <a:latin typeface="Times New Roman" panose="02020603050405020304" pitchFamily="18" charset="0"/>
              </a:rPr>
              <a:t>≤y≤w</a:t>
            </a:r>
            <a:r>
              <a:rPr lang="zh-CN" altLang="zh-CN" sz="2000" baseline="-25000" dirty="0">
                <a:latin typeface="Times New Roman" panose="02020603050405020304" pitchFamily="18" charset="0"/>
              </a:rPr>
              <a:t>4</a:t>
            </a:r>
          </a:p>
          <a:p>
            <a:pPr>
              <a:lnSpc>
                <a:spcPct val="80000"/>
              </a:lnSpc>
            </a:pPr>
            <a:r>
              <a:rPr lang="zh-CN" altLang="en-US" sz="2000" dirty="0">
                <a:latin typeface="Times New Roman" panose="02020603050405020304" pitchFamily="18" charset="0"/>
              </a:rPr>
              <a:t>否则，</a:t>
            </a:r>
            <a:r>
              <a:rPr lang="en-US" altLang="zh-CN" sz="2000" dirty="0">
                <a:latin typeface="Times New Roman" panose="02020603050405020304" pitchFamily="18" charset="0"/>
              </a:rPr>
              <a:t>P</a:t>
            </a:r>
            <a:r>
              <a:rPr lang="zh-CN" altLang="en-US" sz="2000" dirty="0">
                <a:latin typeface="Times New Roman" panose="02020603050405020304" pitchFamily="18" charset="0"/>
              </a:rPr>
              <a:t>点就在窗口外，被剪裁</a:t>
            </a:r>
            <a:endParaRPr lang="zh-CN" altLang="zh-CN" sz="2000" dirty="0">
              <a:latin typeface="Times New Roman" panose="02020603050405020304" pitchFamily="18" charset="0"/>
            </a:endParaRPr>
          </a:p>
        </p:txBody>
      </p:sp>
      <p:grpSp>
        <p:nvGrpSpPr>
          <p:cNvPr id="49155" name="组合 399373"/>
          <p:cNvGrpSpPr/>
          <p:nvPr/>
        </p:nvGrpSpPr>
        <p:grpSpPr>
          <a:xfrm>
            <a:off x="5126990" y="3994785"/>
            <a:ext cx="3003550" cy="1981200"/>
            <a:chOff x="1020" y="2750"/>
            <a:chExt cx="1892" cy="1248"/>
          </a:xfrm>
        </p:grpSpPr>
        <p:sp>
          <p:nvSpPr>
            <p:cNvPr id="49156" name="矩形 399363"/>
            <p:cNvSpPr/>
            <p:nvPr/>
          </p:nvSpPr>
          <p:spPr>
            <a:xfrm>
              <a:off x="1441" y="2847"/>
              <a:ext cx="1392" cy="816"/>
            </a:xfrm>
            <a:prstGeom prst="rect">
              <a:avLst/>
            </a:prstGeom>
            <a:noFill/>
            <a:ln w="57150" cap="flat" cmpd="sng">
              <a:solidFill>
                <a:srgbClr val="75E5D8"/>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49157" name="椭圆 399364"/>
            <p:cNvSpPr/>
            <p:nvPr/>
          </p:nvSpPr>
          <p:spPr>
            <a:xfrm>
              <a:off x="2353" y="3135"/>
              <a:ext cx="58" cy="58"/>
            </a:xfrm>
            <a:prstGeom prst="ellipse">
              <a:avLst/>
            </a:prstGeom>
            <a:solidFill>
              <a:schemeClr val="hlink"/>
            </a:solidFill>
            <a:ln w="9525" cap="flat" cmpd="sng">
              <a:solidFill>
                <a:schemeClr val="hlink"/>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49158" name="文本框 399365"/>
            <p:cNvSpPr txBox="1"/>
            <p:nvPr/>
          </p:nvSpPr>
          <p:spPr>
            <a:xfrm>
              <a:off x="1315" y="3710"/>
              <a:ext cx="253" cy="288"/>
            </a:xfrm>
            <a:prstGeom prst="rect">
              <a:avLst/>
            </a:prstGeom>
            <a:noFill/>
            <a:ln w="9525">
              <a:noFill/>
            </a:ln>
          </p:spPr>
          <p:txBody>
            <a:bodyPr wrap="none" lIns="0" tIns="0" rIns="0" bIns="0" anchor="ctr" anchorCtr="0">
              <a:spAutoFit/>
            </a:bodyPr>
            <a:lstStyle/>
            <a:p>
              <a:pPr algn="ctr">
                <a:spcBef>
                  <a:spcPct val="50000"/>
                </a:spcBef>
              </a:pPr>
              <a:r>
                <a:rPr lang="en-US" altLang="zh-CN" sz="3000" b="1">
                  <a:latin typeface="Times New Roman" panose="02020603050405020304" pitchFamily="18" charset="0"/>
                  <a:ea typeface="方正黑体" pitchFamily="34" charset="-122"/>
                </a:rPr>
                <a:t>w</a:t>
              </a:r>
              <a:r>
                <a:rPr lang="en-US" altLang="zh-CN" sz="3000" b="1" baseline="-25000">
                  <a:latin typeface="Times New Roman" panose="02020603050405020304" pitchFamily="18" charset="0"/>
                  <a:ea typeface="方正黑体" pitchFamily="34" charset="-122"/>
                </a:rPr>
                <a:t>1</a:t>
              </a:r>
            </a:p>
          </p:txBody>
        </p:sp>
        <p:sp>
          <p:nvSpPr>
            <p:cNvPr id="49159" name="文本框 399366"/>
            <p:cNvSpPr txBox="1"/>
            <p:nvPr/>
          </p:nvSpPr>
          <p:spPr>
            <a:xfrm>
              <a:off x="2659" y="3710"/>
              <a:ext cx="253" cy="288"/>
            </a:xfrm>
            <a:prstGeom prst="rect">
              <a:avLst/>
            </a:prstGeom>
            <a:noFill/>
            <a:ln w="9525">
              <a:noFill/>
            </a:ln>
          </p:spPr>
          <p:txBody>
            <a:bodyPr wrap="none" lIns="0" tIns="0" rIns="0" bIns="0" anchor="ctr" anchorCtr="0">
              <a:spAutoFit/>
            </a:bodyPr>
            <a:lstStyle/>
            <a:p>
              <a:pPr algn="ctr">
                <a:spcBef>
                  <a:spcPct val="50000"/>
                </a:spcBef>
              </a:pPr>
              <a:r>
                <a:rPr lang="en-US" altLang="zh-CN" sz="3000" b="1">
                  <a:latin typeface="Times New Roman" panose="02020603050405020304" pitchFamily="18" charset="0"/>
                  <a:ea typeface="方正黑体" pitchFamily="34" charset="-122"/>
                </a:rPr>
                <a:t>w</a:t>
              </a:r>
              <a:r>
                <a:rPr lang="en-US" altLang="zh-CN" sz="3000" b="1" baseline="-25000">
                  <a:latin typeface="Times New Roman" panose="02020603050405020304" pitchFamily="18" charset="0"/>
                  <a:ea typeface="方正黑体" pitchFamily="34" charset="-122"/>
                </a:rPr>
                <a:t>2</a:t>
              </a:r>
            </a:p>
          </p:txBody>
        </p:sp>
        <p:sp>
          <p:nvSpPr>
            <p:cNvPr id="49160" name="文本框 399367"/>
            <p:cNvSpPr txBox="1"/>
            <p:nvPr/>
          </p:nvSpPr>
          <p:spPr>
            <a:xfrm>
              <a:off x="1020" y="3489"/>
              <a:ext cx="253" cy="288"/>
            </a:xfrm>
            <a:prstGeom prst="rect">
              <a:avLst/>
            </a:prstGeom>
            <a:noFill/>
            <a:ln w="9525">
              <a:noFill/>
            </a:ln>
          </p:spPr>
          <p:txBody>
            <a:bodyPr wrap="none" lIns="0" tIns="0" rIns="0" bIns="0" anchor="ctr" anchorCtr="0">
              <a:spAutoFit/>
            </a:bodyPr>
            <a:lstStyle/>
            <a:p>
              <a:pPr algn="ctr">
                <a:spcBef>
                  <a:spcPct val="50000"/>
                </a:spcBef>
              </a:pPr>
              <a:r>
                <a:rPr lang="en-US" altLang="zh-CN" sz="3000" b="1">
                  <a:latin typeface="Times New Roman" panose="02020603050405020304" pitchFamily="18" charset="0"/>
                  <a:ea typeface="方正黑体" pitchFamily="34" charset="-122"/>
                </a:rPr>
                <a:t>w</a:t>
              </a:r>
              <a:r>
                <a:rPr lang="en-US" altLang="zh-CN" sz="3000" b="1" baseline="-25000">
                  <a:latin typeface="Times New Roman" panose="02020603050405020304" pitchFamily="18" charset="0"/>
                  <a:ea typeface="方正黑体" pitchFamily="34" charset="-122"/>
                </a:rPr>
                <a:t>3</a:t>
              </a:r>
            </a:p>
          </p:txBody>
        </p:sp>
        <p:sp>
          <p:nvSpPr>
            <p:cNvPr id="49161" name="文本框 399368"/>
            <p:cNvSpPr txBox="1"/>
            <p:nvPr/>
          </p:nvSpPr>
          <p:spPr>
            <a:xfrm>
              <a:off x="1027" y="2750"/>
              <a:ext cx="253" cy="288"/>
            </a:xfrm>
            <a:prstGeom prst="rect">
              <a:avLst/>
            </a:prstGeom>
            <a:noFill/>
            <a:ln w="9525">
              <a:noFill/>
            </a:ln>
          </p:spPr>
          <p:txBody>
            <a:bodyPr wrap="none" lIns="0" tIns="0" rIns="0" bIns="0" anchor="ctr" anchorCtr="0">
              <a:spAutoFit/>
            </a:bodyPr>
            <a:lstStyle/>
            <a:p>
              <a:pPr algn="ctr">
                <a:spcBef>
                  <a:spcPct val="50000"/>
                </a:spcBef>
              </a:pPr>
              <a:r>
                <a:rPr lang="en-US" altLang="zh-CN" sz="3000" b="1">
                  <a:latin typeface="Times New Roman" panose="02020603050405020304" pitchFamily="18" charset="0"/>
                  <a:ea typeface="方正黑体" pitchFamily="34" charset="-122"/>
                </a:rPr>
                <a:t>w</a:t>
              </a:r>
              <a:r>
                <a:rPr lang="en-US" altLang="zh-CN" sz="3000" b="1" baseline="-25000">
                  <a:latin typeface="Times New Roman" panose="02020603050405020304" pitchFamily="18" charset="0"/>
                  <a:ea typeface="方正黑体" pitchFamily="34" charset="-122"/>
                </a:rPr>
                <a:t>4</a:t>
              </a:r>
            </a:p>
          </p:txBody>
        </p:sp>
        <p:sp>
          <p:nvSpPr>
            <p:cNvPr id="49162" name="文本框 399370"/>
            <p:cNvSpPr txBox="1"/>
            <p:nvPr/>
          </p:nvSpPr>
          <p:spPr>
            <a:xfrm>
              <a:off x="1882" y="3156"/>
              <a:ext cx="670" cy="365"/>
            </a:xfrm>
            <a:prstGeom prst="rect">
              <a:avLst/>
            </a:prstGeom>
            <a:noFill/>
            <a:ln w="9525">
              <a:noFill/>
            </a:ln>
          </p:spPr>
          <p:txBody>
            <a:bodyPr wrap="none" anchor="t" anchorCtr="0">
              <a:spAutoFit/>
            </a:bodyPr>
            <a:lstStyle/>
            <a:p>
              <a:pPr>
                <a:spcBef>
                  <a:spcPct val="50000"/>
                </a:spcBef>
              </a:pPr>
              <a:r>
                <a:rPr lang="zh-CN" altLang="en-US" sz="3200" b="1" dirty="0">
                  <a:latin typeface="Times New Roman" panose="02020603050405020304" pitchFamily="18" charset="0"/>
                  <a:ea typeface="方正黑体" pitchFamily="34" charset="-122"/>
                </a:rPr>
                <a:t>(</a:t>
              </a:r>
              <a:r>
                <a:rPr lang="en-US" altLang="zh-CN" sz="3200" b="1">
                  <a:latin typeface="Times New Roman" panose="02020603050405020304" pitchFamily="18" charset="0"/>
                  <a:ea typeface="方正黑体" pitchFamily="34" charset="-122"/>
                </a:rPr>
                <a:t>x, y)</a:t>
              </a:r>
              <a:endParaRPr lang="zh-CN" altLang="en-US" sz="2400" dirty="0">
                <a:latin typeface="Times New Roman" panose="02020603050405020304" pitchFamily="18" charset="0"/>
              </a:endParaRPr>
            </a:p>
          </p:txBody>
        </p:sp>
      </p:gr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400385"/>
          <p:cNvSpPr>
            <a:spLocks noGrp="1" noRot="1"/>
          </p:cNvSpPr>
          <p:nvPr>
            <p:ph type="title"/>
          </p:nvPr>
        </p:nvSpPr>
        <p:spPr>
          <a:xfrm>
            <a:off x="661035" y="1702118"/>
            <a:ext cx="5638800" cy="829945"/>
          </a:xfrm>
        </p:spPr>
        <p:txBody>
          <a:bodyPr anchor="ctr" anchorCtr="0">
            <a:spAutoFit/>
          </a:bodyPr>
          <a:lstStyle/>
          <a:p>
            <a:r>
              <a:rPr lang="zh-CN" altLang="en-US" sz="2800" b="1" dirty="0">
                <a:solidFill>
                  <a:srgbClr val="0070C0"/>
                </a:solidFill>
              </a:rPr>
              <a:t>线段的剪裁</a:t>
            </a:r>
            <a:r>
              <a:rPr lang="zh-CN" altLang="en-US" sz="4000" dirty="0"/>
              <a:t> </a:t>
            </a:r>
          </a:p>
        </p:txBody>
      </p:sp>
      <p:grpSp>
        <p:nvGrpSpPr>
          <p:cNvPr id="51202" name="组合 400425"/>
          <p:cNvGrpSpPr/>
          <p:nvPr/>
        </p:nvGrpSpPr>
        <p:grpSpPr>
          <a:xfrm>
            <a:off x="271780" y="2379663"/>
            <a:ext cx="4957763" cy="4160837"/>
            <a:chOff x="188" y="1344"/>
            <a:chExt cx="3123" cy="2621"/>
          </a:xfrm>
        </p:grpSpPr>
        <p:grpSp>
          <p:nvGrpSpPr>
            <p:cNvPr id="51203" name="组合 400424"/>
            <p:cNvGrpSpPr/>
            <p:nvPr/>
          </p:nvGrpSpPr>
          <p:grpSpPr>
            <a:xfrm>
              <a:off x="188" y="1344"/>
              <a:ext cx="3123" cy="2160"/>
              <a:chOff x="188" y="1344"/>
              <a:chExt cx="3123" cy="2160"/>
            </a:xfrm>
          </p:grpSpPr>
          <p:sp>
            <p:nvSpPr>
              <p:cNvPr id="51204" name="矩形 400388"/>
              <p:cNvSpPr/>
              <p:nvPr/>
            </p:nvSpPr>
            <p:spPr>
              <a:xfrm>
                <a:off x="768" y="1824"/>
                <a:ext cx="1680" cy="1248"/>
              </a:xfrm>
              <a:prstGeom prst="rect">
                <a:avLst/>
              </a:prstGeom>
              <a:noFill/>
              <a:ln w="57150"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51205" name="直接连接符 400389"/>
              <p:cNvSpPr/>
              <p:nvPr/>
            </p:nvSpPr>
            <p:spPr>
              <a:xfrm>
                <a:off x="1536" y="1632"/>
                <a:ext cx="1104" cy="576"/>
              </a:xfrm>
              <a:prstGeom prst="line">
                <a:avLst/>
              </a:prstGeom>
              <a:ln w="38100" cap="flat" cmpd="sng">
                <a:solidFill>
                  <a:schemeClr val="hlink"/>
                </a:solidFill>
                <a:prstDash val="solid"/>
                <a:miter/>
                <a:headEnd type="none" w="med" len="med"/>
                <a:tailEnd type="none" w="med" len="med"/>
              </a:ln>
            </p:spPr>
          </p:sp>
          <p:sp>
            <p:nvSpPr>
              <p:cNvPr id="51206" name="直接连接符 400390"/>
              <p:cNvSpPr/>
              <p:nvPr/>
            </p:nvSpPr>
            <p:spPr>
              <a:xfrm flipH="1">
                <a:off x="2208" y="2880"/>
                <a:ext cx="768" cy="432"/>
              </a:xfrm>
              <a:prstGeom prst="line">
                <a:avLst/>
              </a:prstGeom>
              <a:ln w="38100" cap="flat" cmpd="sng">
                <a:solidFill>
                  <a:schemeClr val="hlink"/>
                </a:solidFill>
                <a:prstDash val="solid"/>
                <a:miter/>
                <a:headEnd type="none" w="med" len="med"/>
                <a:tailEnd type="none" w="med" len="med"/>
              </a:ln>
            </p:spPr>
          </p:sp>
          <p:sp>
            <p:nvSpPr>
              <p:cNvPr id="51207" name="直接连接符 400391"/>
              <p:cNvSpPr/>
              <p:nvPr/>
            </p:nvSpPr>
            <p:spPr>
              <a:xfrm flipV="1">
                <a:off x="1296" y="2304"/>
                <a:ext cx="576" cy="96"/>
              </a:xfrm>
              <a:prstGeom prst="line">
                <a:avLst/>
              </a:prstGeom>
              <a:ln w="38100" cap="flat" cmpd="sng">
                <a:solidFill>
                  <a:schemeClr val="hlink"/>
                </a:solidFill>
                <a:prstDash val="solid"/>
                <a:miter/>
                <a:headEnd type="none" w="med" len="med"/>
                <a:tailEnd type="none" w="med" len="med"/>
              </a:ln>
            </p:spPr>
          </p:sp>
          <p:sp>
            <p:nvSpPr>
              <p:cNvPr id="51208" name="直接连接符 400392"/>
              <p:cNvSpPr/>
              <p:nvPr/>
            </p:nvSpPr>
            <p:spPr>
              <a:xfrm>
                <a:off x="288" y="2112"/>
                <a:ext cx="288" cy="672"/>
              </a:xfrm>
              <a:prstGeom prst="line">
                <a:avLst/>
              </a:prstGeom>
              <a:ln w="38100" cap="flat" cmpd="sng">
                <a:solidFill>
                  <a:schemeClr val="hlink"/>
                </a:solidFill>
                <a:prstDash val="solid"/>
                <a:miter/>
                <a:headEnd type="none" w="med" len="med"/>
                <a:tailEnd type="none" w="med" len="med"/>
              </a:ln>
            </p:spPr>
          </p:sp>
          <p:sp>
            <p:nvSpPr>
              <p:cNvPr id="51209" name="直接连接符 400393"/>
              <p:cNvSpPr/>
              <p:nvPr/>
            </p:nvSpPr>
            <p:spPr>
              <a:xfrm flipV="1">
                <a:off x="1008" y="2784"/>
                <a:ext cx="528" cy="432"/>
              </a:xfrm>
              <a:prstGeom prst="line">
                <a:avLst/>
              </a:prstGeom>
              <a:ln w="38100" cap="flat" cmpd="sng">
                <a:solidFill>
                  <a:schemeClr val="hlink"/>
                </a:solidFill>
                <a:prstDash val="solid"/>
                <a:miter/>
                <a:headEnd type="none" w="med" len="med"/>
                <a:tailEnd type="none" w="med" len="med"/>
              </a:ln>
            </p:spPr>
          </p:sp>
          <p:sp>
            <p:nvSpPr>
              <p:cNvPr id="51210" name="文本框 400394"/>
              <p:cNvSpPr txBox="1"/>
              <p:nvPr/>
            </p:nvSpPr>
            <p:spPr>
              <a:xfrm>
                <a:off x="188" y="1824"/>
                <a:ext cx="297" cy="288"/>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rPr>
                  <a:t>P</a:t>
                </a:r>
                <a:r>
                  <a:rPr lang="en-US" altLang="zh-CN" sz="2400" b="1" baseline="-25000">
                    <a:latin typeface="Times New Roman" panose="02020603050405020304" pitchFamily="18" charset="0"/>
                  </a:rPr>
                  <a:t>1</a:t>
                </a:r>
                <a:endParaRPr lang="en-US" altLang="zh-CN" sz="2400" b="1">
                  <a:latin typeface="Times New Roman" panose="02020603050405020304" pitchFamily="18" charset="0"/>
                </a:endParaRPr>
              </a:p>
            </p:txBody>
          </p:sp>
          <p:sp>
            <p:nvSpPr>
              <p:cNvPr id="51211" name="文本框 400395"/>
              <p:cNvSpPr txBox="1"/>
              <p:nvPr/>
            </p:nvSpPr>
            <p:spPr>
              <a:xfrm>
                <a:off x="380" y="2784"/>
                <a:ext cx="297" cy="288"/>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rPr>
                  <a:t>P</a:t>
                </a:r>
                <a:r>
                  <a:rPr lang="en-US" altLang="zh-CN" sz="2400" b="1" baseline="-25000">
                    <a:latin typeface="Times New Roman" panose="02020603050405020304" pitchFamily="18" charset="0"/>
                  </a:rPr>
                  <a:t>2</a:t>
                </a:r>
                <a:endParaRPr lang="en-US" altLang="zh-CN" sz="2400" b="1">
                  <a:latin typeface="Times New Roman" panose="02020603050405020304" pitchFamily="18" charset="0"/>
                </a:endParaRPr>
              </a:p>
            </p:txBody>
          </p:sp>
          <p:sp>
            <p:nvSpPr>
              <p:cNvPr id="51212" name="文本框 400396"/>
              <p:cNvSpPr txBox="1"/>
              <p:nvPr/>
            </p:nvSpPr>
            <p:spPr>
              <a:xfrm>
                <a:off x="1008" y="2208"/>
                <a:ext cx="297" cy="288"/>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rPr>
                  <a:t>P</a:t>
                </a:r>
                <a:r>
                  <a:rPr lang="en-US" altLang="zh-CN" sz="2400" b="1" baseline="-25000">
                    <a:latin typeface="Times New Roman" panose="02020603050405020304" pitchFamily="18" charset="0"/>
                  </a:rPr>
                  <a:t>3</a:t>
                </a:r>
                <a:endParaRPr lang="en-US" altLang="zh-CN" sz="2400" b="1">
                  <a:latin typeface="Times New Roman" panose="02020603050405020304" pitchFamily="18" charset="0"/>
                </a:endParaRPr>
              </a:p>
            </p:txBody>
          </p:sp>
          <p:sp>
            <p:nvSpPr>
              <p:cNvPr id="51213" name="文本框 400397"/>
              <p:cNvSpPr txBox="1"/>
              <p:nvPr/>
            </p:nvSpPr>
            <p:spPr>
              <a:xfrm>
                <a:off x="1872" y="2112"/>
                <a:ext cx="297" cy="288"/>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rPr>
                  <a:t>P</a:t>
                </a:r>
                <a:r>
                  <a:rPr lang="en-US" altLang="zh-CN" sz="2400" b="1" baseline="-25000">
                    <a:latin typeface="Times New Roman" panose="02020603050405020304" pitchFamily="18" charset="0"/>
                  </a:rPr>
                  <a:t>4</a:t>
                </a:r>
                <a:endParaRPr lang="en-US" altLang="zh-CN" sz="2400" b="1">
                  <a:latin typeface="Times New Roman" panose="02020603050405020304" pitchFamily="18" charset="0"/>
                </a:endParaRPr>
              </a:p>
            </p:txBody>
          </p:sp>
          <p:sp>
            <p:nvSpPr>
              <p:cNvPr id="51214" name="文本框 400398"/>
              <p:cNvSpPr txBox="1"/>
              <p:nvPr/>
            </p:nvSpPr>
            <p:spPr>
              <a:xfrm>
                <a:off x="816" y="3216"/>
                <a:ext cx="297" cy="288"/>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rPr>
                  <a:t>P</a:t>
                </a:r>
                <a:r>
                  <a:rPr lang="en-US" altLang="zh-CN" sz="2400" b="1" baseline="-25000">
                    <a:latin typeface="Times New Roman" panose="02020603050405020304" pitchFamily="18" charset="0"/>
                  </a:rPr>
                  <a:t>5</a:t>
                </a:r>
                <a:endParaRPr lang="en-US" altLang="zh-CN" sz="2400" b="1">
                  <a:latin typeface="Times New Roman" panose="02020603050405020304" pitchFamily="18" charset="0"/>
                </a:endParaRPr>
              </a:p>
            </p:txBody>
          </p:sp>
          <p:sp>
            <p:nvSpPr>
              <p:cNvPr id="51215" name="文本框 400399"/>
              <p:cNvSpPr txBox="1"/>
              <p:nvPr/>
            </p:nvSpPr>
            <p:spPr>
              <a:xfrm>
                <a:off x="1536" y="2640"/>
                <a:ext cx="297" cy="288"/>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rPr>
                  <a:t>P</a:t>
                </a:r>
                <a:r>
                  <a:rPr lang="en-US" altLang="zh-CN" sz="2400" b="1" baseline="-25000">
                    <a:latin typeface="Times New Roman" panose="02020603050405020304" pitchFamily="18" charset="0"/>
                  </a:rPr>
                  <a:t>6</a:t>
                </a:r>
                <a:endParaRPr lang="en-US" altLang="zh-CN" sz="2400" b="1">
                  <a:latin typeface="Times New Roman" panose="02020603050405020304" pitchFamily="18" charset="0"/>
                </a:endParaRPr>
              </a:p>
            </p:txBody>
          </p:sp>
          <p:sp>
            <p:nvSpPr>
              <p:cNvPr id="51216" name="文本框 400400"/>
              <p:cNvSpPr txBox="1"/>
              <p:nvPr/>
            </p:nvSpPr>
            <p:spPr>
              <a:xfrm>
                <a:off x="1244" y="1344"/>
                <a:ext cx="297" cy="288"/>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rPr>
                  <a:t>P</a:t>
                </a:r>
                <a:r>
                  <a:rPr lang="en-US" altLang="zh-CN" sz="2400" b="1" baseline="-25000">
                    <a:latin typeface="Times New Roman" panose="02020603050405020304" pitchFamily="18" charset="0"/>
                  </a:rPr>
                  <a:t>7</a:t>
                </a:r>
                <a:endParaRPr lang="en-US" altLang="zh-CN" sz="2400" b="1">
                  <a:latin typeface="Times New Roman" panose="02020603050405020304" pitchFamily="18" charset="0"/>
                </a:endParaRPr>
              </a:p>
            </p:txBody>
          </p:sp>
          <p:sp>
            <p:nvSpPr>
              <p:cNvPr id="51217" name="文本框 400401"/>
              <p:cNvSpPr txBox="1"/>
              <p:nvPr/>
            </p:nvSpPr>
            <p:spPr>
              <a:xfrm>
                <a:off x="2640" y="2016"/>
                <a:ext cx="297" cy="288"/>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rPr>
                  <a:t>P</a:t>
                </a:r>
                <a:r>
                  <a:rPr lang="en-US" altLang="zh-CN" sz="2400" b="1" baseline="-25000">
                    <a:latin typeface="Times New Roman" panose="02020603050405020304" pitchFamily="18" charset="0"/>
                  </a:rPr>
                  <a:t>8</a:t>
                </a:r>
                <a:endParaRPr lang="en-US" altLang="zh-CN" sz="2400" b="1">
                  <a:latin typeface="Times New Roman" panose="02020603050405020304" pitchFamily="18" charset="0"/>
                </a:endParaRPr>
              </a:p>
            </p:txBody>
          </p:sp>
          <p:sp>
            <p:nvSpPr>
              <p:cNvPr id="51218" name="文本框 400402"/>
              <p:cNvSpPr txBox="1"/>
              <p:nvPr/>
            </p:nvSpPr>
            <p:spPr>
              <a:xfrm>
                <a:off x="1964" y="3216"/>
                <a:ext cx="297" cy="288"/>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rPr>
                  <a:t>P</a:t>
                </a:r>
                <a:r>
                  <a:rPr lang="en-US" altLang="zh-CN" sz="2400" b="1" baseline="-25000">
                    <a:latin typeface="Times New Roman" panose="02020603050405020304" pitchFamily="18" charset="0"/>
                  </a:rPr>
                  <a:t>9</a:t>
                </a:r>
                <a:endParaRPr lang="en-US" altLang="zh-CN" sz="2400" b="1">
                  <a:latin typeface="Times New Roman" panose="02020603050405020304" pitchFamily="18" charset="0"/>
                </a:endParaRPr>
              </a:p>
            </p:txBody>
          </p:sp>
          <p:sp>
            <p:nvSpPr>
              <p:cNvPr id="51219" name="文本框 400403"/>
              <p:cNvSpPr txBox="1"/>
              <p:nvPr/>
            </p:nvSpPr>
            <p:spPr>
              <a:xfrm>
                <a:off x="2950" y="2736"/>
                <a:ext cx="361" cy="288"/>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rPr>
                  <a:t>P</a:t>
                </a:r>
                <a:r>
                  <a:rPr lang="en-US" altLang="zh-CN" sz="2400" b="1" baseline="-25000">
                    <a:latin typeface="Times New Roman" panose="02020603050405020304" pitchFamily="18" charset="0"/>
                  </a:rPr>
                  <a:t>10</a:t>
                </a:r>
                <a:endParaRPr lang="en-US" altLang="zh-CN" sz="2400" b="1">
                  <a:latin typeface="Times New Roman" panose="02020603050405020304" pitchFamily="18" charset="0"/>
                </a:endParaRPr>
              </a:p>
            </p:txBody>
          </p:sp>
        </p:grpSp>
        <p:sp>
          <p:nvSpPr>
            <p:cNvPr id="51220" name="文本框 400422"/>
            <p:cNvSpPr txBox="1"/>
            <p:nvPr/>
          </p:nvSpPr>
          <p:spPr>
            <a:xfrm>
              <a:off x="1296" y="3600"/>
              <a:ext cx="884" cy="365"/>
            </a:xfrm>
            <a:prstGeom prst="rect">
              <a:avLst/>
            </a:prstGeom>
            <a:noFill/>
            <a:ln w="9525">
              <a:noFill/>
            </a:ln>
          </p:spPr>
          <p:txBody>
            <a:bodyPr wrap="none" anchor="t" anchorCtr="0">
              <a:spAutoFit/>
            </a:bodyPr>
            <a:lstStyle/>
            <a:p>
              <a:pPr>
                <a:spcBef>
                  <a:spcPct val="50000"/>
                </a:spcBef>
              </a:pPr>
              <a:r>
                <a:rPr lang="zh-CN" altLang="en-US" sz="3200" b="1" dirty="0">
                  <a:latin typeface="Times New Roman" panose="02020603050405020304" pitchFamily="18" charset="0"/>
                  <a:ea typeface="方正黑体" pitchFamily="34" charset="-122"/>
                </a:rPr>
                <a:t>剪裁前</a:t>
              </a:r>
              <a:endParaRPr lang="zh-CN" altLang="en-US" sz="3000" b="1" dirty="0">
                <a:latin typeface="Times New Roman" panose="02020603050405020304" pitchFamily="18" charset="0"/>
                <a:ea typeface="方正黑体" pitchFamily="34" charset="-122"/>
              </a:endParaRPr>
            </a:p>
          </p:txBody>
        </p:sp>
      </p:grpSp>
      <p:grpSp>
        <p:nvGrpSpPr>
          <p:cNvPr id="400427" name="组合 400426"/>
          <p:cNvGrpSpPr/>
          <p:nvPr/>
        </p:nvGrpSpPr>
        <p:grpSpPr>
          <a:xfrm>
            <a:off x="5461635" y="2489518"/>
            <a:ext cx="3138488" cy="4084637"/>
            <a:chOff x="3744" y="1392"/>
            <a:chExt cx="1977" cy="2573"/>
          </a:xfrm>
        </p:grpSpPr>
        <p:sp>
          <p:nvSpPr>
            <p:cNvPr id="51222" name="矩形 400404"/>
            <p:cNvSpPr/>
            <p:nvPr/>
          </p:nvSpPr>
          <p:spPr>
            <a:xfrm>
              <a:off x="3744" y="1776"/>
              <a:ext cx="1680" cy="1248"/>
            </a:xfrm>
            <a:prstGeom prst="rect">
              <a:avLst/>
            </a:prstGeom>
            <a:noFill/>
            <a:ln w="57150"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51223" name="直接连接符 400405"/>
            <p:cNvSpPr/>
            <p:nvPr/>
          </p:nvSpPr>
          <p:spPr>
            <a:xfrm>
              <a:off x="4848" y="1776"/>
              <a:ext cx="576" cy="288"/>
            </a:xfrm>
            <a:prstGeom prst="line">
              <a:avLst/>
            </a:prstGeom>
            <a:ln w="38100" cap="flat" cmpd="sng">
              <a:solidFill>
                <a:schemeClr val="accent2"/>
              </a:solidFill>
              <a:prstDash val="solid"/>
              <a:miter/>
              <a:headEnd type="none" w="med" len="med"/>
              <a:tailEnd type="none" w="med" len="med"/>
            </a:ln>
          </p:spPr>
        </p:sp>
        <p:sp>
          <p:nvSpPr>
            <p:cNvPr id="51224" name="直接连接符 400407"/>
            <p:cNvSpPr/>
            <p:nvPr/>
          </p:nvSpPr>
          <p:spPr>
            <a:xfrm flipV="1">
              <a:off x="4272" y="2256"/>
              <a:ext cx="576" cy="96"/>
            </a:xfrm>
            <a:prstGeom prst="line">
              <a:avLst/>
            </a:prstGeom>
            <a:ln w="38100" cap="flat" cmpd="sng">
              <a:solidFill>
                <a:schemeClr val="accent2"/>
              </a:solidFill>
              <a:prstDash val="solid"/>
              <a:miter/>
              <a:headEnd type="none" w="med" len="med"/>
              <a:tailEnd type="none" w="med" len="med"/>
            </a:ln>
          </p:spPr>
        </p:sp>
        <p:sp>
          <p:nvSpPr>
            <p:cNvPr id="51225" name="直接连接符 400409"/>
            <p:cNvSpPr/>
            <p:nvPr/>
          </p:nvSpPr>
          <p:spPr>
            <a:xfrm flipV="1">
              <a:off x="4128" y="2736"/>
              <a:ext cx="384" cy="288"/>
            </a:xfrm>
            <a:prstGeom prst="line">
              <a:avLst/>
            </a:prstGeom>
            <a:ln w="38100" cap="flat" cmpd="sng">
              <a:solidFill>
                <a:schemeClr val="accent2"/>
              </a:solidFill>
              <a:prstDash val="solid"/>
              <a:miter/>
              <a:headEnd type="none" w="med" len="med"/>
              <a:tailEnd type="none" w="med" len="med"/>
            </a:ln>
          </p:spPr>
        </p:sp>
        <p:sp>
          <p:nvSpPr>
            <p:cNvPr id="51226" name="文本框 400412"/>
            <p:cNvSpPr txBox="1"/>
            <p:nvPr/>
          </p:nvSpPr>
          <p:spPr>
            <a:xfrm>
              <a:off x="3984" y="2160"/>
              <a:ext cx="297" cy="288"/>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rPr>
                <a:t>P</a:t>
              </a:r>
              <a:r>
                <a:rPr lang="en-US" altLang="zh-CN" sz="2400" b="1" baseline="-25000">
                  <a:latin typeface="Times New Roman" panose="02020603050405020304" pitchFamily="18" charset="0"/>
                </a:rPr>
                <a:t>3</a:t>
              </a:r>
              <a:endParaRPr lang="en-US" altLang="zh-CN" sz="2400" b="1">
                <a:latin typeface="Times New Roman" panose="02020603050405020304" pitchFamily="18" charset="0"/>
              </a:endParaRPr>
            </a:p>
          </p:txBody>
        </p:sp>
        <p:sp>
          <p:nvSpPr>
            <p:cNvPr id="51227" name="文本框 400413"/>
            <p:cNvSpPr txBox="1"/>
            <p:nvPr/>
          </p:nvSpPr>
          <p:spPr>
            <a:xfrm>
              <a:off x="4848" y="2064"/>
              <a:ext cx="297" cy="288"/>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rPr>
                <a:t>P</a:t>
              </a:r>
              <a:r>
                <a:rPr lang="en-US" altLang="zh-CN" sz="2400" b="1" baseline="-25000">
                  <a:latin typeface="Times New Roman" panose="02020603050405020304" pitchFamily="18" charset="0"/>
                </a:rPr>
                <a:t>4</a:t>
              </a:r>
              <a:endParaRPr lang="en-US" altLang="zh-CN" sz="2400" b="1">
                <a:latin typeface="Times New Roman" panose="02020603050405020304" pitchFamily="18" charset="0"/>
              </a:endParaRPr>
            </a:p>
          </p:txBody>
        </p:sp>
        <p:sp>
          <p:nvSpPr>
            <p:cNvPr id="51228" name="文本框 400414"/>
            <p:cNvSpPr txBox="1"/>
            <p:nvPr/>
          </p:nvSpPr>
          <p:spPr>
            <a:xfrm>
              <a:off x="3980" y="3024"/>
              <a:ext cx="297" cy="288"/>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rPr>
                <a:t>P</a:t>
              </a:r>
              <a:r>
                <a:rPr lang="en-US" altLang="zh-CN" sz="2400" b="1" baseline="-25000">
                  <a:latin typeface="Times New Roman" panose="02020603050405020304" pitchFamily="18" charset="0"/>
                </a:rPr>
                <a:t>5</a:t>
              </a:r>
              <a:endParaRPr lang="en-US" altLang="zh-CN" sz="2400" b="1">
                <a:latin typeface="Times New Roman" panose="02020603050405020304" pitchFamily="18" charset="0"/>
              </a:endParaRPr>
            </a:p>
          </p:txBody>
        </p:sp>
        <p:sp>
          <p:nvSpPr>
            <p:cNvPr id="51229" name="文本框 400415"/>
            <p:cNvSpPr txBox="1"/>
            <p:nvPr/>
          </p:nvSpPr>
          <p:spPr>
            <a:xfrm>
              <a:off x="4512" y="2592"/>
              <a:ext cx="297" cy="288"/>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rPr>
                <a:t>P</a:t>
              </a:r>
              <a:r>
                <a:rPr lang="en-US" altLang="zh-CN" sz="2400" b="1" baseline="-25000">
                  <a:latin typeface="Times New Roman" panose="02020603050405020304" pitchFamily="18" charset="0"/>
                </a:rPr>
                <a:t>6</a:t>
              </a:r>
              <a:endParaRPr lang="en-US" altLang="zh-CN" sz="2400" b="1">
                <a:latin typeface="Times New Roman" panose="02020603050405020304" pitchFamily="18" charset="0"/>
              </a:endParaRPr>
            </a:p>
          </p:txBody>
        </p:sp>
        <p:sp>
          <p:nvSpPr>
            <p:cNvPr id="51230" name="文本框 400416"/>
            <p:cNvSpPr txBox="1"/>
            <p:nvPr/>
          </p:nvSpPr>
          <p:spPr>
            <a:xfrm>
              <a:off x="4604" y="1392"/>
              <a:ext cx="297" cy="288"/>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rPr>
                <a:t>P</a:t>
              </a:r>
              <a:r>
                <a:rPr lang="en-US" altLang="zh-CN" sz="2400" b="1" baseline="-25000">
                  <a:latin typeface="Times New Roman" panose="02020603050405020304" pitchFamily="18" charset="0"/>
                </a:rPr>
                <a:t>7</a:t>
              </a:r>
              <a:endParaRPr lang="en-US" altLang="zh-CN" sz="2400" b="1">
                <a:latin typeface="Times New Roman" panose="02020603050405020304" pitchFamily="18" charset="0"/>
              </a:endParaRPr>
            </a:p>
          </p:txBody>
        </p:sp>
        <p:sp>
          <p:nvSpPr>
            <p:cNvPr id="51231" name="文本框 400417"/>
            <p:cNvSpPr txBox="1"/>
            <p:nvPr/>
          </p:nvSpPr>
          <p:spPr>
            <a:xfrm>
              <a:off x="5424" y="1920"/>
              <a:ext cx="297" cy="288"/>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rPr>
                <a:t>P</a:t>
              </a:r>
              <a:r>
                <a:rPr lang="en-US" altLang="zh-CN" sz="2400" b="1" baseline="-25000">
                  <a:latin typeface="Times New Roman" panose="02020603050405020304" pitchFamily="18" charset="0"/>
                </a:rPr>
                <a:t>8</a:t>
              </a:r>
              <a:endParaRPr lang="en-US" altLang="zh-CN" sz="2400" b="1">
                <a:latin typeface="Times New Roman" panose="02020603050405020304" pitchFamily="18" charset="0"/>
              </a:endParaRPr>
            </a:p>
          </p:txBody>
        </p:sp>
        <p:sp>
          <p:nvSpPr>
            <p:cNvPr id="51232" name="文本框 400423"/>
            <p:cNvSpPr txBox="1"/>
            <p:nvPr/>
          </p:nvSpPr>
          <p:spPr>
            <a:xfrm>
              <a:off x="4080" y="3600"/>
              <a:ext cx="884" cy="365"/>
            </a:xfrm>
            <a:prstGeom prst="rect">
              <a:avLst/>
            </a:prstGeom>
            <a:noFill/>
            <a:ln w="9525">
              <a:noFill/>
            </a:ln>
          </p:spPr>
          <p:txBody>
            <a:bodyPr wrap="none" anchor="t" anchorCtr="0">
              <a:spAutoFit/>
            </a:bodyPr>
            <a:lstStyle/>
            <a:p>
              <a:pPr>
                <a:spcBef>
                  <a:spcPct val="50000"/>
                </a:spcBef>
              </a:pPr>
              <a:r>
                <a:rPr lang="zh-CN" altLang="en-US" sz="3200" b="1" dirty="0">
                  <a:latin typeface="Times New Roman" panose="02020603050405020304" pitchFamily="18" charset="0"/>
                  <a:ea typeface="方正黑体" pitchFamily="34" charset="-122"/>
                </a:rPr>
                <a:t>剪裁后</a:t>
              </a:r>
              <a:endParaRPr lang="zh-CN" altLang="en-US" sz="3000" b="1" dirty="0">
                <a:latin typeface="Times New Roman" panose="02020603050405020304" pitchFamily="18" charset="0"/>
                <a:ea typeface="方正黑体" pitchFamily="34" charset="-122"/>
              </a:endParaRPr>
            </a:p>
          </p:txBody>
        </p:sp>
      </p:gr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00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文本占位符 488449"/>
          <p:cNvSpPr>
            <a:spLocks noGrp="1" noRot="1"/>
          </p:cNvSpPr>
          <p:nvPr>
            <p:ph idx="1"/>
          </p:nvPr>
        </p:nvSpPr>
        <p:spPr>
          <a:xfrm>
            <a:off x="611188" y="2924493"/>
            <a:ext cx="8135937" cy="1895475"/>
          </a:xfrm>
        </p:spPr>
        <p:txBody>
          <a:bodyPr anchor="t" anchorCtr="0">
            <a:spAutoFit/>
          </a:bodyPr>
          <a:lstStyle/>
          <a:p>
            <a:pPr>
              <a:lnSpc>
                <a:spcPct val="90000"/>
              </a:lnSpc>
            </a:pPr>
            <a:r>
              <a:rPr lang="zh-CN" altLang="en-US" sz="2400" dirty="0">
                <a:latin typeface="方正黑体" pitchFamily="34" charset="-122"/>
              </a:rPr>
              <a:t>线段与窗口的位置关系：</a:t>
            </a:r>
          </a:p>
          <a:p>
            <a:pPr lvl="1">
              <a:lnSpc>
                <a:spcPct val="90000"/>
              </a:lnSpc>
            </a:pPr>
            <a:r>
              <a:rPr lang="zh-CN" altLang="en-US" sz="2400" dirty="0">
                <a:latin typeface="方正黑体" pitchFamily="34" charset="-122"/>
              </a:rPr>
              <a:t>整个线段全在窗口内；</a:t>
            </a:r>
          </a:p>
          <a:p>
            <a:pPr lvl="1">
              <a:lnSpc>
                <a:spcPct val="90000"/>
              </a:lnSpc>
            </a:pPr>
            <a:r>
              <a:rPr lang="zh-CN" altLang="en-US" sz="2400" dirty="0">
                <a:latin typeface="方正黑体" pitchFamily="34" charset="-122"/>
              </a:rPr>
              <a:t>整个线段全在窗口外；</a:t>
            </a:r>
          </a:p>
          <a:p>
            <a:pPr lvl="1">
              <a:lnSpc>
                <a:spcPct val="90000"/>
              </a:lnSpc>
            </a:pPr>
            <a:r>
              <a:rPr lang="zh-CN" altLang="en-US" sz="2400" dirty="0">
                <a:latin typeface="方正黑体" pitchFamily="34" charset="-122"/>
              </a:rPr>
              <a:t>线段部分在窗口外，部分在窗口内。</a:t>
            </a:r>
          </a:p>
          <a:p>
            <a:pPr lvl="1">
              <a:lnSpc>
                <a:spcPct val="90000"/>
              </a:lnSpc>
            </a:pPr>
            <a:endParaRPr lang="zh-CN" altLang="en-US" sz="2400" dirty="0">
              <a:latin typeface="方正黑体" pitchFamily="34" charset="-122"/>
            </a:endParaRPr>
          </a:p>
        </p:txBody>
      </p:sp>
      <p:sp>
        <p:nvSpPr>
          <p:cNvPr id="53250" name="标题 488450"/>
          <p:cNvSpPr>
            <a:spLocks noGrp="1" noRot="1"/>
          </p:cNvSpPr>
          <p:nvPr>
            <p:ph type="title"/>
          </p:nvPr>
        </p:nvSpPr>
        <p:spPr>
          <a:xfrm>
            <a:off x="538798" y="2215198"/>
            <a:ext cx="4114800" cy="607695"/>
          </a:xfrm>
        </p:spPr>
        <p:txBody>
          <a:bodyPr vert="horz" wrap="square" lIns="91440" tIns="45720" rIns="91440" bIns="45720" anchor="b" anchorCtr="0">
            <a:spAutoFit/>
          </a:bodyPr>
          <a:lstStyle/>
          <a:p>
            <a:r>
              <a:rPr lang="zh-CN" altLang="en-US" sz="2800" b="1" dirty="0">
                <a:solidFill>
                  <a:srgbClr val="0070C0"/>
                </a:solidFill>
              </a:rPr>
              <a:t>线段的剪裁</a:t>
            </a:r>
          </a:p>
        </p:txBody>
      </p:sp>
      <p:grpSp>
        <p:nvGrpSpPr>
          <p:cNvPr id="53251" name="组合 488458"/>
          <p:cNvGrpSpPr/>
          <p:nvPr/>
        </p:nvGrpSpPr>
        <p:grpSpPr>
          <a:xfrm>
            <a:off x="5652135" y="4293235"/>
            <a:ext cx="2819400" cy="2057400"/>
            <a:chOff x="3408" y="2304"/>
            <a:chExt cx="1776" cy="1296"/>
          </a:xfrm>
        </p:grpSpPr>
        <p:sp>
          <p:nvSpPr>
            <p:cNvPr id="53252" name="矩形 488452"/>
            <p:cNvSpPr/>
            <p:nvPr/>
          </p:nvSpPr>
          <p:spPr>
            <a:xfrm>
              <a:off x="3648" y="2304"/>
              <a:ext cx="1200" cy="864"/>
            </a:xfrm>
            <a:prstGeom prst="rect">
              <a:avLst/>
            </a:prstGeom>
            <a:noFill/>
            <a:ln w="57150"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53253" name="直接连接符 488454"/>
            <p:cNvSpPr/>
            <p:nvPr/>
          </p:nvSpPr>
          <p:spPr>
            <a:xfrm flipV="1">
              <a:off x="4560" y="2304"/>
              <a:ext cx="576" cy="432"/>
            </a:xfrm>
            <a:prstGeom prst="line">
              <a:avLst/>
            </a:prstGeom>
            <a:ln w="57150" cap="flat" cmpd="sng">
              <a:solidFill>
                <a:srgbClr val="33CCCC"/>
              </a:solidFill>
              <a:prstDash val="solid"/>
              <a:round/>
              <a:headEnd type="none" w="med" len="med"/>
              <a:tailEnd type="none" w="med" len="med"/>
            </a:ln>
          </p:spPr>
        </p:sp>
        <p:sp>
          <p:nvSpPr>
            <p:cNvPr id="53254" name="直接连接符 488455"/>
            <p:cNvSpPr/>
            <p:nvPr/>
          </p:nvSpPr>
          <p:spPr>
            <a:xfrm>
              <a:off x="3915" y="2581"/>
              <a:ext cx="576" cy="288"/>
            </a:xfrm>
            <a:prstGeom prst="line">
              <a:avLst/>
            </a:prstGeom>
            <a:ln w="57150" cap="flat" cmpd="sng">
              <a:solidFill>
                <a:srgbClr val="99FF33"/>
              </a:solidFill>
              <a:prstDash val="solid"/>
              <a:round/>
              <a:headEnd type="none" w="med" len="med"/>
              <a:tailEnd type="none" w="med" len="med"/>
            </a:ln>
          </p:spPr>
        </p:sp>
        <p:sp>
          <p:nvSpPr>
            <p:cNvPr id="53255" name="直接连接符 488456"/>
            <p:cNvSpPr/>
            <p:nvPr/>
          </p:nvSpPr>
          <p:spPr>
            <a:xfrm>
              <a:off x="3408" y="2592"/>
              <a:ext cx="912" cy="768"/>
            </a:xfrm>
            <a:prstGeom prst="line">
              <a:avLst/>
            </a:prstGeom>
            <a:ln w="57150" cap="flat" cmpd="sng">
              <a:solidFill>
                <a:schemeClr val="accent2"/>
              </a:solidFill>
              <a:prstDash val="solid"/>
              <a:round/>
              <a:headEnd type="none" w="med" len="med"/>
              <a:tailEnd type="none" w="med" len="med"/>
            </a:ln>
          </p:spPr>
        </p:sp>
        <p:sp>
          <p:nvSpPr>
            <p:cNvPr id="53256" name="直接连接符 488457"/>
            <p:cNvSpPr/>
            <p:nvPr/>
          </p:nvSpPr>
          <p:spPr>
            <a:xfrm flipV="1">
              <a:off x="4560" y="2976"/>
              <a:ext cx="624" cy="624"/>
            </a:xfrm>
            <a:prstGeom prst="line">
              <a:avLst/>
            </a:prstGeom>
            <a:ln w="57150" cap="flat" cmpd="sng">
              <a:solidFill>
                <a:srgbClr val="FF00FF"/>
              </a:solidFill>
              <a:prstDash val="solid"/>
              <a:round/>
              <a:headEnd type="none" w="med" len="med"/>
              <a:tailEnd type="none" w="med" len="med"/>
            </a:ln>
          </p:spPr>
        </p:sp>
      </p:gr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内容占位符 524289"/>
          <p:cNvSpPr>
            <a:spLocks noGrp="1" noRot="1"/>
          </p:cNvSpPr>
          <p:nvPr>
            <p:ph idx="1"/>
          </p:nvPr>
        </p:nvSpPr>
        <p:spPr>
          <a:xfrm>
            <a:off x="611188" y="2564448"/>
            <a:ext cx="8135937" cy="3300730"/>
          </a:xfrm>
        </p:spPr>
        <p:txBody>
          <a:bodyPr wrap="square" anchor="t" anchorCtr="0">
            <a:spAutoFit/>
          </a:bodyPr>
          <a:lstStyle/>
          <a:p>
            <a:pPr marL="0" indent="0">
              <a:buNone/>
            </a:pPr>
            <a:r>
              <a:rPr lang="zh-CN" altLang="en-US" sz="2400" dirty="0"/>
              <a:t>通过对线段端点进行“内部</a:t>
            </a:r>
            <a:r>
              <a:rPr lang="en-US" altLang="zh-CN" sz="2400"/>
              <a:t>-</a:t>
            </a:r>
            <a:r>
              <a:rPr lang="zh-CN" altLang="en-US" sz="2400" dirty="0"/>
              <a:t>外部”测试来处理线段</a:t>
            </a:r>
          </a:p>
          <a:p>
            <a:pPr marL="720725" lvl="1" indent="-457200"/>
            <a:r>
              <a:rPr lang="zh-CN" altLang="en-US" sz="2400" dirty="0"/>
              <a:t>当线段的两个端点全在窗口内时，该直线整个在窗口内</a:t>
            </a:r>
          </a:p>
          <a:p>
            <a:pPr marL="720725" lvl="1" indent="-457200"/>
            <a:r>
              <a:rPr lang="zh-CN" altLang="en-US" sz="2400" dirty="0"/>
              <a:t>当线段的两个端点，一个在窗口内，一个在窗口外时，该直线部分在窗口内，部分在窗口外</a:t>
            </a:r>
          </a:p>
          <a:p>
            <a:pPr marL="720725" lvl="1" indent="-457200"/>
            <a:r>
              <a:rPr lang="zh-CN" altLang="en-US" sz="2400" dirty="0"/>
              <a:t>当线段的两个端点全在窗口外时，该直线可能整个在窗口外；也可能部分在窗口内，部分在窗口外</a:t>
            </a:r>
          </a:p>
        </p:txBody>
      </p:sp>
      <p:sp>
        <p:nvSpPr>
          <p:cNvPr id="55298" name="标题 524290"/>
          <p:cNvSpPr>
            <a:spLocks noGrp="1" noRot="1"/>
          </p:cNvSpPr>
          <p:nvPr>
            <p:ph type="title"/>
          </p:nvPr>
        </p:nvSpPr>
        <p:spPr>
          <a:xfrm>
            <a:off x="755015" y="2000568"/>
            <a:ext cx="3344863" cy="607695"/>
          </a:xfrm>
        </p:spPr>
        <p:txBody>
          <a:bodyPr vert="horz" wrap="square" lIns="91440" tIns="45720" rIns="91440" bIns="45720" anchor="b" anchorCtr="0">
            <a:spAutoFit/>
          </a:bodyPr>
          <a:lstStyle/>
          <a:p>
            <a:r>
              <a:rPr lang="zh-CN" altLang="en-US" sz="2800" b="1" dirty="0">
                <a:solidFill>
                  <a:srgbClr val="0070C0"/>
                </a:solidFill>
                <a:latin typeface="方正黑体" pitchFamily="34" charset="-122"/>
              </a:rPr>
              <a:t>线段的剪裁</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42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42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42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42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0"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330754" name="Rectangle 2"/>
          <p:cNvSpPr>
            <a:spLocks noGrp="1" noRot="1" noChangeArrowheads="1"/>
          </p:cNvSpPr>
          <p:nvPr>
            <p:ph type="title" idx="4294967295"/>
          </p:nvPr>
        </p:nvSpPr>
        <p:spPr>
          <a:xfrm>
            <a:off x="301625" y="909638"/>
            <a:ext cx="8540750" cy="755650"/>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a:t>
            </a: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
        <p:nvSpPr>
          <p:cNvPr id="8195" name="Rectangle 3"/>
          <p:cNvSpPr>
            <a:spLocks noGrp="1" noRot="1"/>
          </p:cNvSpPr>
          <p:nvPr>
            <p:ph idx="4294967295"/>
            <p:custDataLst>
              <p:tags r:id="rId2"/>
            </p:custDataLst>
          </p:nvPr>
        </p:nvSpPr>
        <p:spPr>
          <a:xfrm>
            <a:off x="323850" y="1989138"/>
            <a:ext cx="8458200" cy="4145915"/>
          </a:xfrm>
          <a:noFill/>
          <a:ln w="9525">
            <a:noFill/>
          </a:ln>
        </p:spPr>
        <p:txBody>
          <a:bodyPr vert="horz" wrap="square" lIns="91440" tIns="45720" rIns="91440" bIns="45720" rtlCol="0" anchor="t" anchorCtr="0">
            <a:spAutoFit/>
          </a:bodyPr>
          <a:lstStyle>
            <a:lvl1pPr marL="342900" indent="-342900" algn="l" rtl="0" fontAlgn="base">
              <a:spcBef>
                <a:spcPct val="20000"/>
              </a:spcBef>
              <a:spcAft>
                <a:spcPct val="0"/>
              </a:spcAft>
              <a:buClr>
                <a:srgbClr val="FF0000"/>
              </a:buClr>
              <a:buSzPct val="80000"/>
              <a:buFont typeface="Wingdings" panose="05000000000000000000"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tx1"/>
              </a:buClr>
              <a:buSzPct val="80000"/>
              <a:buFont typeface="Wingdings" panose="05000000000000000000" pitchFamily="2" charset="2"/>
              <a:buChar char="Ø"/>
              <a:defRPr sz="2800" b="1">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lvl="1" algn="l" defTabSz="914400">
              <a:lnSpc>
                <a:spcPct val="140000"/>
              </a:lnSpc>
              <a:buChar char="l"/>
            </a:pPr>
            <a:r>
              <a:rPr lang="zh-CN" sz="2400">
                <a:ea typeface="SimSun" panose="02010600030101010101" pitchFamily="2" charset="-122"/>
                <a:sym typeface="+mn-ea"/>
              </a:rPr>
              <a:t>无论多么复杂的运动变化，如模拟太阳系的运动，实现喷泉粒子效果等，其几何变换都可以看成三种基本的运动变化的叠加</a:t>
            </a:r>
            <a:endParaRPr lang="zh-CN" altLang="en-US" sz="2400"/>
          </a:p>
          <a:p>
            <a:pPr lvl="2" algn="l" defTabSz="914400">
              <a:lnSpc>
                <a:spcPct val="140000"/>
              </a:lnSpc>
              <a:buChar char="l"/>
            </a:pPr>
            <a:r>
              <a:rPr lang="zh-CN" altLang="en-US" sz="2400" dirty="0">
                <a:latin typeface="方正黑体" pitchFamily="34" charset="-122"/>
                <a:sym typeface="+mn-ea"/>
              </a:rPr>
              <a:t>基本几何变换的</a:t>
            </a:r>
            <a:r>
              <a:rPr lang="zh-CN" altLang="en-US" sz="2400" dirty="0">
                <a:sym typeface="+mn-ea"/>
              </a:rPr>
              <a:t>类型</a:t>
            </a:r>
            <a:endParaRPr lang="zh-CN" altLang="en-US" sz="2400" dirty="0"/>
          </a:p>
          <a:p>
            <a:pPr lvl="2"/>
            <a:r>
              <a:rPr lang="zh-CN" altLang="en-US" sz="2050" dirty="0">
                <a:sym typeface="+mn-ea"/>
              </a:rPr>
              <a:t>平移</a:t>
            </a:r>
            <a:endParaRPr lang="zh-CN" altLang="en-US" sz="2050" dirty="0"/>
          </a:p>
          <a:p>
            <a:pPr lvl="2"/>
            <a:r>
              <a:rPr lang="zh-CN" altLang="en-US" sz="2050" dirty="0">
                <a:sym typeface="+mn-ea"/>
              </a:rPr>
              <a:t>旋转</a:t>
            </a:r>
            <a:endParaRPr lang="zh-CN" altLang="en-US" sz="2050" dirty="0"/>
          </a:p>
          <a:p>
            <a:pPr lvl="2"/>
            <a:r>
              <a:rPr lang="zh-CN" altLang="en-US" sz="2050" dirty="0">
                <a:sym typeface="+mn-ea"/>
              </a:rPr>
              <a:t>变比</a:t>
            </a:r>
            <a:endParaRPr lang="zh-CN" altLang="en-US" dirty="0">
              <a:solidFill>
                <a:schemeClr val="dk1"/>
              </a:solidFill>
              <a:latin typeface="SimHei" panose="02010600030101010101" pitchFamily="2" charset="-122"/>
              <a:ea typeface="SimHei" panose="02010600030101010101" pitchFamily="2" charset="-122"/>
              <a:sym typeface="+mn-ea"/>
            </a:endParaRPr>
          </a:p>
          <a:p>
            <a:pPr lvl="2" algn="l" defTabSz="914400">
              <a:lnSpc>
                <a:spcPct val="140000"/>
              </a:lnSpc>
              <a:buChar char="l"/>
            </a:pPr>
            <a:endParaRPr lang="en-US" altLang="zh-CN" dirty="0">
              <a:solidFill>
                <a:schemeClr val="dk1"/>
              </a:solidFill>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图片 579589"/>
          <p:cNvPicPr>
            <a:picLocks noChangeAspect="1"/>
          </p:cNvPicPr>
          <p:nvPr>
            <p:custDataLst>
              <p:tags r:id="rId2"/>
            </p:custDataLst>
          </p:nvPr>
        </p:nvPicPr>
        <p:blipFill>
          <a:blip r:embed="rId5"/>
          <a:stretch>
            <a:fillRect/>
          </a:stretch>
        </p:blipFill>
        <p:spPr>
          <a:xfrm>
            <a:off x="1476375" y="1125538"/>
            <a:ext cx="6019800" cy="5368925"/>
          </a:xfrm>
          <a:prstGeom prst="rect">
            <a:avLst/>
          </a:prstGeom>
          <a:noFill/>
          <a:ln w="9525">
            <a:noFill/>
          </a:ln>
        </p:spPr>
      </p:pic>
      <p:sp>
        <p:nvSpPr>
          <p:cNvPr id="330754" name="Rectangle 2"/>
          <p:cNvSpPr>
            <a:spLocks noGrp="1" noRot="1" noChangeArrowheads="1"/>
          </p:cNvSpPr>
          <p:nvPr/>
        </p:nvSpPr>
        <p:spPr>
          <a:xfrm>
            <a:off x="301625" y="40481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文本占位符 401410"/>
          <p:cNvSpPr>
            <a:spLocks noGrp="1" noRot="1"/>
          </p:cNvSpPr>
          <p:nvPr>
            <p:ph idx="1"/>
          </p:nvPr>
        </p:nvSpPr>
        <p:spPr>
          <a:xfrm>
            <a:off x="827405" y="2493010"/>
            <a:ext cx="7943850" cy="3260090"/>
          </a:xfrm>
        </p:spPr>
        <p:txBody>
          <a:bodyPr wrap="square" anchor="t" anchorCtr="0">
            <a:spAutoFit/>
          </a:bodyPr>
          <a:lstStyle/>
          <a:p>
            <a:pPr>
              <a:lnSpc>
                <a:spcPct val="130000"/>
              </a:lnSpc>
            </a:pPr>
            <a:r>
              <a:rPr lang="en-US" altLang="zh-CN" sz="2400"/>
              <a:t>Cohen-Sutherland</a:t>
            </a:r>
            <a:r>
              <a:rPr lang="zh-CN" altLang="en-US" sz="2400" dirty="0"/>
              <a:t>直线剪裁(</a:t>
            </a:r>
            <a:r>
              <a:rPr lang="en-US" altLang="zh-CN" sz="2400"/>
              <a:t>CS</a:t>
            </a:r>
            <a:r>
              <a:rPr lang="zh-CN" altLang="en-US" sz="2400" dirty="0"/>
              <a:t>算法)</a:t>
            </a:r>
          </a:p>
          <a:p>
            <a:pPr>
              <a:lnSpc>
                <a:spcPct val="130000"/>
              </a:lnSpc>
            </a:pPr>
            <a:r>
              <a:rPr lang="en-US" altLang="zh-CN" sz="2400" err="1"/>
              <a:t>Liang-Barsky</a:t>
            </a:r>
            <a:r>
              <a:rPr lang="en-US" altLang="zh-CN" sz="2400"/>
              <a:t> </a:t>
            </a:r>
            <a:r>
              <a:rPr lang="zh-CN" altLang="en-US" sz="2400" dirty="0"/>
              <a:t>直线剪裁(</a:t>
            </a:r>
            <a:r>
              <a:rPr lang="en-US" altLang="zh-CN" sz="2400"/>
              <a:t>LB</a:t>
            </a:r>
            <a:r>
              <a:rPr lang="zh-CN" altLang="en-US" sz="2400" dirty="0"/>
              <a:t>算法</a:t>
            </a:r>
            <a:r>
              <a:rPr lang="zh-CN" altLang="zh-CN" sz="2400" dirty="0"/>
              <a:t>)</a:t>
            </a:r>
          </a:p>
          <a:p>
            <a:pPr>
              <a:lnSpc>
                <a:spcPct val="130000"/>
              </a:lnSpc>
            </a:pPr>
            <a:r>
              <a:rPr lang="en-US" altLang="zh-CN" sz="2400" err="1"/>
              <a:t>Nicholl-Lee-Nicholl</a:t>
            </a:r>
            <a:r>
              <a:rPr lang="en-US" altLang="zh-CN" sz="2400"/>
              <a:t> </a:t>
            </a:r>
            <a:r>
              <a:rPr lang="zh-CN" altLang="en-US" sz="2400" dirty="0"/>
              <a:t>直线剪裁(</a:t>
            </a:r>
            <a:r>
              <a:rPr lang="en-US" altLang="zh-CN" sz="2400"/>
              <a:t>NLN</a:t>
            </a:r>
            <a:r>
              <a:rPr lang="zh-CN" altLang="en-US" sz="2400" dirty="0"/>
              <a:t>算法</a:t>
            </a:r>
            <a:r>
              <a:rPr lang="zh-CN" altLang="zh-CN" sz="2400" dirty="0"/>
              <a:t>)</a:t>
            </a:r>
          </a:p>
          <a:p>
            <a:pPr>
              <a:lnSpc>
                <a:spcPct val="130000"/>
              </a:lnSpc>
            </a:pPr>
            <a:r>
              <a:rPr lang="zh-CN" altLang="en-US" sz="2400" dirty="0"/>
              <a:t>非矩形剪裁窗口</a:t>
            </a:r>
          </a:p>
        </p:txBody>
      </p:sp>
      <p:sp>
        <p:nvSpPr>
          <p:cNvPr id="59394" name="标题 401414"/>
          <p:cNvSpPr>
            <a:spLocks noGrp="1" noRot="1"/>
          </p:cNvSpPr>
          <p:nvPr>
            <p:ph type="title"/>
          </p:nvPr>
        </p:nvSpPr>
        <p:spPr>
          <a:xfrm>
            <a:off x="611505" y="1827848"/>
            <a:ext cx="3886200" cy="607695"/>
          </a:xfrm>
        </p:spPr>
        <p:txBody>
          <a:bodyPr anchor="b" anchorCtr="0">
            <a:spAutoFit/>
          </a:bodyPr>
          <a:lstStyle/>
          <a:p>
            <a:r>
              <a:rPr lang="zh-CN" altLang="en-US" sz="2800" b="1" dirty="0">
                <a:solidFill>
                  <a:srgbClr val="0070C0"/>
                </a:solidFill>
                <a:latin typeface="方正黑体" pitchFamily="34" charset="-122"/>
              </a:rPr>
              <a:t>线段的剪裁</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402433"/>
          <p:cNvSpPr>
            <a:spLocks noGrp="1" noRot="1"/>
          </p:cNvSpPr>
          <p:nvPr>
            <p:ph type="title"/>
          </p:nvPr>
        </p:nvSpPr>
        <p:spPr>
          <a:xfrm>
            <a:off x="323215" y="2137569"/>
            <a:ext cx="7993063" cy="866140"/>
          </a:xfrm>
        </p:spPr>
        <p:txBody>
          <a:bodyPr anchor="ctr" anchorCtr="0">
            <a:spAutoFit/>
          </a:bodyPr>
          <a:lstStyle/>
          <a:p>
            <a:r>
              <a:rPr lang="zh-CN" altLang="en-US" sz="2800" b="1" dirty="0">
                <a:solidFill>
                  <a:srgbClr val="0070C0"/>
                </a:solidFill>
              </a:rPr>
              <a:t> </a:t>
            </a:r>
            <a:r>
              <a:rPr lang="en-US" altLang="zh-CN" sz="2800" b="1">
                <a:solidFill>
                  <a:srgbClr val="0070C0"/>
                </a:solidFill>
              </a:rPr>
              <a:t>Cohen-Sutherland </a:t>
            </a:r>
            <a:r>
              <a:rPr lang="zh-CN" altLang="en-US" sz="2800" b="1" dirty="0">
                <a:solidFill>
                  <a:srgbClr val="0070C0"/>
                </a:solidFill>
              </a:rPr>
              <a:t>线段剪裁</a:t>
            </a:r>
            <a:r>
              <a:rPr lang="zh-CN" altLang="en-US" sz="4200" dirty="0"/>
              <a:t> </a:t>
            </a:r>
          </a:p>
        </p:txBody>
      </p:sp>
      <p:sp>
        <p:nvSpPr>
          <p:cNvPr id="402435" name="内容占位符 402434"/>
          <p:cNvSpPr>
            <a:spLocks noGrp="1" noRot="1"/>
          </p:cNvSpPr>
          <p:nvPr>
            <p:ph idx="1"/>
          </p:nvPr>
        </p:nvSpPr>
        <p:spPr>
          <a:xfrm>
            <a:off x="251460" y="3003233"/>
            <a:ext cx="8686800" cy="3299460"/>
          </a:xfrm>
        </p:spPr>
        <p:txBody>
          <a:bodyPr anchor="t" anchorCtr="0">
            <a:spAutoFit/>
          </a:bodyPr>
          <a:lstStyle/>
          <a:p>
            <a:pPr marL="263525" indent="-263525"/>
            <a:r>
              <a:rPr lang="zh-CN" altLang="en-US" sz="2400" dirty="0">
                <a:latin typeface="方正黑体" pitchFamily="34" charset="-122"/>
              </a:rPr>
              <a:t>思想：</a:t>
            </a:r>
          </a:p>
          <a:p>
            <a:pPr marL="803275" lvl="1" indent="-360045">
              <a:lnSpc>
                <a:spcPct val="100000"/>
              </a:lnSpc>
            </a:pPr>
            <a:r>
              <a:rPr lang="zh-CN" altLang="en-GB" sz="2400" dirty="0">
                <a:latin typeface="方正黑体" pitchFamily="34" charset="-122"/>
              </a:rPr>
              <a:t>线段由端点标识；</a:t>
            </a:r>
          </a:p>
          <a:p>
            <a:pPr marL="803275" lvl="1" indent="-360045">
              <a:lnSpc>
                <a:spcPct val="100000"/>
              </a:lnSpc>
            </a:pPr>
            <a:r>
              <a:rPr lang="zh-CN" altLang="en-GB" sz="2400" dirty="0">
                <a:latin typeface="方正黑体" pitchFamily="34" charset="-122"/>
              </a:rPr>
              <a:t>测试线段端点和窗口边界的关系以确定是否需要计算交点</a:t>
            </a:r>
            <a:r>
              <a:rPr lang="en-GB" altLang="zh-CN" sz="2400">
                <a:latin typeface="方正黑体" pitchFamily="34" charset="-122"/>
              </a:rPr>
              <a:t> </a:t>
            </a:r>
          </a:p>
          <a:p>
            <a:pPr marL="1441450" lvl="2" indent="-458470">
              <a:lnSpc>
                <a:spcPct val="100000"/>
              </a:lnSpc>
            </a:pPr>
            <a:r>
              <a:rPr lang="zh-CN" altLang="en-GB" sz="2400" dirty="0">
                <a:latin typeface="方正黑体" pitchFamily="34" charset="-122"/>
              </a:rPr>
              <a:t>线段</a:t>
            </a:r>
            <a:r>
              <a:rPr lang="zh-CN" altLang="en-US" sz="2400" dirty="0">
                <a:latin typeface="方正黑体" pitchFamily="34" charset="-122"/>
              </a:rPr>
              <a:t>的两个端点全在窗口内时，</a:t>
            </a:r>
            <a:r>
              <a:rPr lang="zh-CN" altLang="en-GB" sz="2400" dirty="0">
                <a:latin typeface="方正黑体" pitchFamily="34" charset="-122"/>
              </a:rPr>
              <a:t>线段</a:t>
            </a:r>
            <a:r>
              <a:rPr lang="zh-CN" altLang="en-US" sz="2400" dirty="0">
                <a:latin typeface="方正黑体" pitchFamily="34" charset="-122"/>
              </a:rPr>
              <a:t>整个在窗口内</a:t>
            </a:r>
          </a:p>
          <a:p>
            <a:pPr marL="1441450" lvl="2" indent="-458470">
              <a:lnSpc>
                <a:spcPct val="100000"/>
              </a:lnSpc>
            </a:pPr>
            <a:r>
              <a:rPr lang="zh-CN" altLang="en-GB" sz="2400" dirty="0">
                <a:latin typeface="方正黑体" pitchFamily="34" charset="-122"/>
              </a:rPr>
              <a:t>线段</a:t>
            </a:r>
            <a:r>
              <a:rPr lang="zh-CN" altLang="en-US" sz="2400" dirty="0">
                <a:latin typeface="方正黑体" pitchFamily="34" charset="-122"/>
              </a:rPr>
              <a:t>的两个端点，分别在窗口内和窗口外时，该</a:t>
            </a:r>
            <a:r>
              <a:rPr lang="zh-CN" altLang="en-GB" sz="2400" dirty="0">
                <a:latin typeface="方正黑体" pitchFamily="34" charset="-122"/>
              </a:rPr>
              <a:t>线段</a:t>
            </a:r>
            <a:r>
              <a:rPr lang="zh-CN" altLang="en-US" sz="2400" dirty="0">
                <a:latin typeface="方正黑体" pitchFamily="34" charset="-122"/>
              </a:rPr>
              <a:t>部分在窗口内，部分在窗口外</a:t>
            </a:r>
          </a:p>
          <a:p>
            <a:pPr marL="1441450" lvl="2" indent="-458470">
              <a:lnSpc>
                <a:spcPct val="100000"/>
              </a:lnSpc>
            </a:pPr>
            <a:r>
              <a:rPr lang="zh-CN" altLang="en-GB" sz="2400" dirty="0">
                <a:latin typeface="方正黑体" pitchFamily="34" charset="-122"/>
              </a:rPr>
              <a:t>线段</a:t>
            </a:r>
            <a:r>
              <a:rPr lang="zh-CN" altLang="en-US" sz="2400" dirty="0">
                <a:latin typeface="方正黑体" pitchFamily="34" charset="-122"/>
              </a:rPr>
              <a:t>的两个端点全在窗口外时，该</a:t>
            </a:r>
            <a:r>
              <a:rPr lang="zh-CN" altLang="en-GB" sz="2400" dirty="0">
                <a:latin typeface="方正黑体" pitchFamily="34" charset="-122"/>
              </a:rPr>
              <a:t>线段</a:t>
            </a:r>
            <a:r>
              <a:rPr lang="zh-CN" altLang="en-US" sz="2400" dirty="0">
                <a:latin typeface="方正黑体" pitchFamily="34" charset="-122"/>
              </a:rPr>
              <a:t>可能整个在窗口外，也可能部分在窗口内，部分在窗口外</a:t>
            </a:r>
            <a:endParaRPr lang="zh-CN" altLang="zh-CN" sz="2400" dirty="0">
              <a:latin typeface="方正黑体" pitchFamily="34" charset="-122"/>
            </a:endParaRP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2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2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243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02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02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bldLvl="2"/>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文本占位符 403458"/>
          <p:cNvSpPr>
            <a:spLocks noGrp="1" noRot="1"/>
          </p:cNvSpPr>
          <p:nvPr>
            <p:ph idx="1"/>
          </p:nvPr>
        </p:nvSpPr>
        <p:spPr>
          <a:xfrm>
            <a:off x="323850" y="3310890"/>
            <a:ext cx="3401060" cy="2280285"/>
          </a:xfrm>
        </p:spPr>
        <p:txBody>
          <a:bodyPr wrap="square" anchor="t" anchorCtr="0">
            <a:spAutoFit/>
          </a:bodyPr>
          <a:lstStyle/>
          <a:p>
            <a:r>
              <a:rPr lang="zh-CN" altLang="en-GB" sz="2400" dirty="0"/>
              <a:t>扩展窗口的边界将整个2</a:t>
            </a:r>
            <a:r>
              <a:rPr lang="en-GB" altLang="zh-CN" sz="2400"/>
              <a:t>D</a:t>
            </a:r>
            <a:r>
              <a:rPr lang="zh-CN" altLang="en-GB" sz="2400" dirty="0"/>
              <a:t>平面划分为9个区域</a:t>
            </a:r>
          </a:p>
          <a:p>
            <a:r>
              <a:rPr lang="zh-CN" altLang="en-GB" sz="2400" dirty="0"/>
              <a:t>每个区域赋予一个4位编码(区域码)</a:t>
            </a:r>
            <a:r>
              <a:rPr lang="en-US" altLang="zh-CN" sz="2400"/>
              <a:t>b</a:t>
            </a:r>
            <a:r>
              <a:rPr lang="en-US" altLang="zh-CN" sz="2400" baseline="-25000"/>
              <a:t>3</a:t>
            </a:r>
            <a:r>
              <a:rPr lang="en-US" altLang="zh-CN" sz="2400"/>
              <a:t>b</a:t>
            </a:r>
            <a:r>
              <a:rPr lang="en-US" altLang="zh-CN" sz="2400" baseline="-25000"/>
              <a:t>2</a:t>
            </a:r>
            <a:r>
              <a:rPr lang="en-US" altLang="zh-CN" sz="2400"/>
              <a:t>b</a:t>
            </a:r>
            <a:r>
              <a:rPr lang="en-US" altLang="zh-CN" sz="2400" baseline="-25000"/>
              <a:t>1</a:t>
            </a:r>
            <a:r>
              <a:rPr lang="en-US" altLang="zh-CN" sz="2400"/>
              <a:t>b</a:t>
            </a:r>
            <a:r>
              <a:rPr lang="en-US" altLang="zh-CN" sz="2400" baseline="-25000"/>
              <a:t>0</a:t>
            </a:r>
            <a:endParaRPr lang="zh-CN" altLang="zh-CN" sz="2400" baseline="-25000" dirty="0"/>
          </a:p>
        </p:txBody>
      </p:sp>
      <p:grpSp>
        <p:nvGrpSpPr>
          <p:cNvPr id="63490" name="组合 403497"/>
          <p:cNvGrpSpPr/>
          <p:nvPr/>
        </p:nvGrpSpPr>
        <p:grpSpPr>
          <a:xfrm>
            <a:off x="4140200" y="2781300"/>
            <a:ext cx="4686300" cy="3946525"/>
            <a:chOff x="1512" y="1642"/>
            <a:chExt cx="2952" cy="2486"/>
          </a:xfrm>
        </p:grpSpPr>
        <p:sp>
          <p:nvSpPr>
            <p:cNvPr id="63491" name="矩形 403460"/>
            <p:cNvSpPr/>
            <p:nvPr/>
          </p:nvSpPr>
          <p:spPr>
            <a:xfrm>
              <a:off x="2890" y="2232"/>
              <a:ext cx="694" cy="542"/>
            </a:xfrm>
            <a:prstGeom prst="rect">
              <a:avLst/>
            </a:prstGeom>
            <a:noFill/>
            <a:ln w="57150" cap="flat" cmpd="sng">
              <a:solidFill>
                <a:srgbClr val="FF0000"/>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63492" name="直接连接符 403461"/>
            <p:cNvSpPr/>
            <p:nvPr/>
          </p:nvSpPr>
          <p:spPr>
            <a:xfrm>
              <a:off x="2869" y="1642"/>
              <a:ext cx="0" cy="574"/>
            </a:xfrm>
            <a:prstGeom prst="line">
              <a:avLst/>
            </a:prstGeom>
            <a:ln w="38100" cap="flat" cmpd="sng">
              <a:solidFill>
                <a:schemeClr val="tx1"/>
              </a:solidFill>
              <a:prstDash val="dash"/>
              <a:round/>
              <a:headEnd type="none" w="sm" len="sm"/>
              <a:tailEnd type="none" w="sm" len="sm"/>
            </a:ln>
          </p:spPr>
        </p:sp>
        <p:sp>
          <p:nvSpPr>
            <p:cNvPr id="63493" name="直接连接符 403462"/>
            <p:cNvSpPr/>
            <p:nvPr/>
          </p:nvSpPr>
          <p:spPr>
            <a:xfrm>
              <a:off x="3605" y="2838"/>
              <a:ext cx="0" cy="574"/>
            </a:xfrm>
            <a:prstGeom prst="line">
              <a:avLst/>
            </a:prstGeom>
            <a:ln w="38100" cap="flat" cmpd="sng">
              <a:solidFill>
                <a:schemeClr val="tx1"/>
              </a:solidFill>
              <a:prstDash val="dash"/>
              <a:round/>
              <a:headEnd type="none" w="sm" len="sm"/>
              <a:tailEnd type="none" w="sm" len="sm"/>
            </a:ln>
          </p:spPr>
        </p:sp>
        <p:sp>
          <p:nvSpPr>
            <p:cNvPr id="63494" name="直接连接符 403463"/>
            <p:cNvSpPr/>
            <p:nvPr/>
          </p:nvSpPr>
          <p:spPr>
            <a:xfrm>
              <a:off x="2869" y="2838"/>
              <a:ext cx="0" cy="574"/>
            </a:xfrm>
            <a:prstGeom prst="line">
              <a:avLst/>
            </a:prstGeom>
            <a:ln w="38100" cap="flat" cmpd="sng">
              <a:solidFill>
                <a:schemeClr val="tx1"/>
              </a:solidFill>
              <a:prstDash val="dash"/>
              <a:round/>
              <a:headEnd type="none" w="sm" len="sm"/>
              <a:tailEnd type="none" w="sm" len="sm"/>
            </a:ln>
          </p:spPr>
        </p:sp>
        <p:sp>
          <p:nvSpPr>
            <p:cNvPr id="63495" name="直接连接符 403464"/>
            <p:cNvSpPr/>
            <p:nvPr/>
          </p:nvSpPr>
          <p:spPr>
            <a:xfrm>
              <a:off x="3605" y="1642"/>
              <a:ext cx="0" cy="574"/>
            </a:xfrm>
            <a:prstGeom prst="line">
              <a:avLst/>
            </a:prstGeom>
            <a:ln w="38100" cap="flat" cmpd="sng">
              <a:solidFill>
                <a:schemeClr val="tx1"/>
              </a:solidFill>
              <a:prstDash val="dash"/>
              <a:round/>
              <a:headEnd type="none" w="sm" len="sm"/>
              <a:tailEnd type="none" w="sm" len="sm"/>
            </a:ln>
          </p:spPr>
        </p:sp>
        <p:sp>
          <p:nvSpPr>
            <p:cNvPr id="63496" name="直接连接符 403465"/>
            <p:cNvSpPr/>
            <p:nvPr/>
          </p:nvSpPr>
          <p:spPr>
            <a:xfrm flipH="1">
              <a:off x="2071" y="2216"/>
              <a:ext cx="737" cy="0"/>
            </a:xfrm>
            <a:prstGeom prst="line">
              <a:avLst/>
            </a:prstGeom>
            <a:ln w="38100" cap="flat" cmpd="sng">
              <a:solidFill>
                <a:schemeClr val="tx1"/>
              </a:solidFill>
              <a:prstDash val="dash"/>
              <a:round/>
              <a:headEnd type="none" w="sm" len="sm"/>
              <a:tailEnd type="none" w="sm" len="sm"/>
            </a:ln>
          </p:spPr>
        </p:sp>
        <p:sp>
          <p:nvSpPr>
            <p:cNvPr id="63497" name="直接连接符 403466"/>
            <p:cNvSpPr/>
            <p:nvPr/>
          </p:nvSpPr>
          <p:spPr>
            <a:xfrm flipH="1">
              <a:off x="2071" y="2790"/>
              <a:ext cx="737" cy="0"/>
            </a:xfrm>
            <a:prstGeom prst="line">
              <a:avLst/>
            </a:prstGeom>
            <a:ln w="38100" cap="flat" cmpd="sng">
              <a:solidFill>
                <a:schemeClr val="tx1"/>
              </a:solidFill>
              <a:prstDash val="dash"/>
              <a:round/>
              <a:headEnd type="none" w="sm" len="sm"/>
              <a:tailEnd type="none" w="sm" len="sm"/>
            </a:ln>
          </p:spPr>
        </p:sp>
        <p:sp>
          <p:nvSpPr>
            <p:cNvPr id="63498" name="直接连接符 403467"/>
            <p:cNvSpPr/>
            <p:nvPr/>
          </p:nvSpPr>
          <p:spPr>
            <a:xfrm flipH="1">
              <a:off x="3605" y="2790"/>
              <a:ext cx="737" cy="0"/>
            </a:xfrm>
            <a:prstGeom prst="line">
              <a:avLst/>
            </a:prstGeom>
            <a:ln w="38100" cap="flat" cmpd="sng">
              <a:solidFill>
                <a:schemeClr val="tx1"/>
              </a:solidFill>
              <a:prstDash val="dash"/>
              <a:round/>
              <a:headEnd type="none" w="sm" len="sm"/>
              <a:tailEnd type="none" w="sm" len="sm"/>
            </a:ln>
          </p:spPr>
        </p:sp>
        <p:sp>
          <p:nvSpPr>
            <p:cNvPr id="63499" name="直接连接符 403468"/>
            <p:cNvSpPr/>
            <p:nvPr/>
          </p:nvSpPr>
          <p:spPr>
            <a:xfrm flipH="1">
              <a:off x="3605" y="2216"/>
              <a:ext cx="737" cy="0"/>
            </a:xfrm>
            <a:prstGeom prst="line">
              <a:avLst/>
            </a:prstGeom>
            <a:ln w="38100" cap="flat" cmpd="sng">
              <a:solidFill>
                <a:schemeClr val="tx1"/>
              </a:solidFill>
              <a:prstDash val="dash"/>
              <a:round/>
              <a:headEnd type="none" w="sm" len="sm"/>
              <a:tailEnd type="none" w="sm" len="sm"/>
            </a:ln>
          </p:spPr>
        </p:sp>
        <p:sp>
          <p:nvSpPr>
            <p:cNvPr id="63500" name="矩形 403469"/>
            <p:cNvSpPr/>
            <p:nvPr/>
          </p:nvSpPr>
          <p:spPr>
            <a:xfrm>
              <a:off x="2930" y="2349"/>
              <a:ext cx="736" cy="288"/>
            </a:xfrm>
            <a:prstGeom prst="rect">
              <a:avLst/>
            </a:prstGeom>
            <a:noFill/>
            <a:ln w="9525">
              <a:noFill/>
            </a:ln>
          </p:spPr>
          <p:txBody>
            <a:bodyPr lIns="92075" tIns="46038" rIns="92075" bIns="46038" anchor="t" anchorCtr="0">
              <a:spAutoFit/>
            </a:bodyPr>
            <a:lstStyle/>
            <a:p>
              <a:pPr eaLnBrk="0" hangingPunct="0"/>
              <a:r>
                <a:rPr lang="zh-CN" altLang="en-GB" sz="2400" b="1" dirty="0">
                  <a:solidFill>
                    <a:schemeClr val="hlink"/>
                  </a:solidFill>
                  <a:latin typeface="Arial" panose="020B0604020202020204" pitchFamily="34" charset="0"/>
                </a:rPr>
                <a:t>0000</a:t>
              </a:r>
            </a:p>
          </p:txBody>
        </p:sp>
        <p:sp>
          <p:nvSpPr>
            <p:cNvPr id="63501" name="矩形 403470"/>
            <p:cNvSpPr/>
            <p:nvPr/>
          </p:nvSpPr>
          <p:spPr>
            <a:xfrm>
              <a:off x="3728" y="2923"/>
              <a:ext cx="736" cy="288"/>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0110</a:t>
              </a:r>
            </a:p>
          </p:txBody>
        </p:sp>
        <p:sp>
          <p:nvSpPr>
            <p:cNvPr id="63502" name="矩形 403471"/>
            <p:cNvSpPr/>
            <p:nvPr/>
          </p:nvSpPr>
          <p:spPr>
            <a:xfrm>
              <a:off x="2930" y="2923"/>
              <a:ext cx="736" cy="288"/>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0100</a:t>
              </a:r>
            </a:p>
          </p:txBody>
        </p:sp>
        <p:sp>
          <p:nvSpPr>
            <p:cNvPr id="63503" name="矩形 403472"/>
            <p:cNvSpPr/>
            <p:nvPr/>
          </p:nvSpPr>
          <p:spPr>
            <a:xfrm>
              <a:off x="2071" y="2923"/>
              <a:ext cx="737" cy="288"/>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0101</a:t>
              </a:r>
            </a:p>
          </p:txBody>
        </p:sp>
        <p:sp>
          <p:nvSpPr>
            <p:cNvPr id="63504" name="矩形 403473"/>
            <p:cNvSpPr/>
            <p:nvPr/>
          </p:nvSpPr>
          <p:spPr>
            <a:xfrm>
              <a:off x="3728" y="2349"/>
              <a:ext cx="736" cy="288"/>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0010</a:t>
              </a:r>
            </a:p>
          </p:txBody>
        </p:sp>
        <p:sp>
          <p:nvSpPr>
            <p:cNvPr id="63505" name="矩形 403474"/>
            <p:cNvSpPr/>
            <p:nvPr/>
          </p:nvSpPr>
          <p:spPr>
            <a:xfrm>
              <a:off x="2071" y="2349"/>
              <a:ext cx="737" cy="288"/>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0001</a:t>
              </a:r>
            </a:p>
          </p:txBody>
        </p:sp>
        <p:sp>
          <p:nvSpPr>
            <p:cNvPr id="63506" name="矩形 403475"/>
            <p:cNvSpPr/>
            <p:nvPr/>
          </p:nvSpPr>
          <p:spPr>
            <a:xfrm>
              <a:off x="2071" y="1776"/>
              <a:ext cx="737" cy="288"/>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1001</a:t>
              </a:r>
            </a:p>
          </p:txBody>
        </p:sp>
        <p:sp>
          <p:nvSpPr>
            <p:cNvPr id="63507" name="矩形 403476"/>
            <p:cNvSpPr/>
            <p:nvPr/>
          </p:nvSpPr>
          <p:spPr>
            <a:xfrm>
              <a:off x="2930" y="1776"/>
              <a:ext cx="736" cy="288"/>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1000</a:t>
              </a:r>
            </a:p>
          </p:txBody>
        </p:sp>
        <p:sp>
          <p:nvSpPr>
            <p:cNvPr id="63508" name="矩形 403477"/>
            <p:cNvSpPr/>
            <p:nvPr/>
          </p:nvSpPr>
          <p:spPr>
            <a:xfrm>
              <a:off x="3728" y="1776"/>
              <a:ext cx="736" cy="288"/>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1010</a:t>
              </a:r>
            </a:p>
          </p:txBody>
        </p:sp>
        <p:sp>
          <p:nvSpPr>
            <p:cNvPr id="63509" name="矩形 403478"/>
            <p:cNvSpPr/>
            <p:nvPr/>
          </p:nvSpPr>
          <p:spPr>
            <a:xfrm>
              <a:off x="1512" y="3210"/>
              <a:ext cx="340" cy="918"/>
            </a:xfrm>
            <a:prstGeom prst="rect">
              <a:avLst/>
            </a:prstGeom>
            <a:noFill/>
            <a:ln w="9525">
              <a:noFill/>
            </a:ln>
          </p:spPr>
          <p:txBody>
            <a:bodyPr wrap="none" lIns="92075" tIns="46038" rIns="92075" bIns="46038" anchor="t" anchorCtr="0">
              <a:spAutoFit/>
            </a:bodyPr>
            <a:lstStyle/>
            <a:p>
              <a:pPr algn="r" eaLnBrk="0" hangingPunct="0">
                <a:lnSpc>
                  <a:spcPct val="80000"/>
                </a:lnSpc>
              </a:pPr>
              <a:r>
                <a:rPr lang="zh-CN" altLang="en-GB" sz="2800" b="1" dirty="0">
                  <a:latin typeface="Arial" panose="020B0604020202020204" pitchFamily="34" charset="0"/>
                  <a:ea typeface="方正黑体" pitchFamily="34" charset="-122"/>
                </a:rPr>
                <a:t>上</a:t>
              </a:r>
            </a:p>
            <a:p>
              <a:pPr algn="r" eaLnBrk="0" hangingPunct="0">
                <a:lnSpc>
                  <a:spcPct val="80000"/>
                </a:lnSpc>
              </a:pPr>
              <a:r>
                <a:rPr lang="zh-CN" altLang="en-GB" sz="2800" b="1" dirty="0">
                  <a:latin typeface="Arial" panose="020B0604020202020204" pitchFamily="34" charset="0"/>
                  <a:ea typeface="方正黑体" pitchFamily="34" charset="-122"/>
                </a:rPr>
                <a:t>下</a:t>
              </a:r>
            </a:p>
            <a:p>
              <a:pPr algn="r" eaLnBrk="0" hangingPunct="0">
                <a:lnSpc>
                  <a:spcPct val="80000"/>
                </a:lnSpc>
              </a:pPr>
              <a:r>
                <a:rPr lang="zh-CN" altLang="en-GB" sz="2800" b="1" dirty="0">
                  <a:latin typeface="Arial" panose="020B0604020202020204" pitchFamily="34" charset="0"/>
                  <a:ea typeface="方正黑体" pitchFamily="34" charset="-122"/>
                </a:rPr>
                <a:t>右</a:t>
              </a:r>
            </a:p>
            <a:p>
              <a:pPr algn="r" eaLnBrk="0" hangingPunct="0">
                <a:lnSpc>
                  <a:spcPct val="80000"/>
                </a:lnSpc>
              </a:pPr>
              <a:r>
                <a:rPr lang="zh-CN" altLang="en-GB" sz="2800" b="1" dirty="0">
                  <a:latin typeface="Arial" panose="020B0604020202020204" pitchFamily="34" charset="0"/>
                  <a:ea typeface="方正黑体" pitchFamily="34" charset="-122"/>
                </a:rPr>
                <a:t>左</a:t>
              </a:r>
            </a:p>
          </p:txBody>
        </p:sp>
        <p:grpSp>
          <p:nvGrpSpPr>
            <p:cNvPr id="63510" name="组合 403479"/>
            <p:cNvGrpSpPr/>
            <p:nvPr/>
          </p:nvGrpSpPr>
          <p:grpSpPr>
            <a:xfrm>
              <a:off x="1886" y="3173"/>
              <a:ext cx="307" cy="191"/>
              <a:chOff x="1763" y="3307"/>
              <a:chExt cx="236" cy="191"/>
            </a:xfrm>
          </p:grpSpPr>
          <p:sp>
            <p:nvSpPr>
              <p:cNvPr id="63511" name="直接连接符 403480"/>
              <p:cNvSpPr/>
              <p:nvPr/>
            </p:nvSpPr>
            <p:spPr>
              <a:xfrm>
                <a:off x="1999" y="3307"/>
                <a:ext cx="0" cy="191"/>
              </a:xfrm>
              <a:prstGeom prst="line">
                <a:avLst/>
              </a:prstGeom>
              <a:ln w="12700" cap="flat" cmpd="sng">
                <a:solidFill>
                  <a:schemeClr val="tx1"/>
                </a:solidFill>
                <a:prstDash val="solid"/>
                <a:round/>
                <a:headEnd type="none" w="sm" len="sm"/>
                <a:tailEnd type="none" w="sm" len="sm"/>
              </a:ln>
            </p:spPr>
          </p:sp>
          <p:sp>
            <p:nvSpPr>
              <p:cNvPr id="63512" name="直接连接符 403481"/>
              <p:cNvSpPr/>
              <p:nvPr/>
            </p:nvSpPr>
            <p:spPr>
              <a:xfrm flipH="1">
                <a:off x="1763" y="3498"/>
                <a:ext cx="236" cy="0"/>
              </a:xfrm>
              <a:prstGeom prst="line">
                <a:avLst/>
              </a:prstGeom>
              <a:ln w="12700" cap="flat" cmpd="sng">
                <a:solidFill>
                  <a:schemeClr val="tx1"/>
                </a:solidFill>
                <a:prstDash val="solid"/>
                <a:round/>
                <a:headEnd type="none" w="sm" len="sm"/>
                <a:tailEnd type="stealth" w="med" len="med"/>
              </a:ln>
            </p:spPr>
          </p:sp>
        </p:grpSp>
        <p:grpSp>
          <p:nvGrpSpPr>
            <p:cNvPr id="63513" name="组合 403482"/>
            <p:cNvGrpSpPr/>
            <p:nvPr/>
          </p:nvGrpSpPr>
          <p:grpSpPr>
            <a:xfrm>
              <a:off x="1886" y="3173"/>
              <a:ext cx="430" cy="382"/>
              <a:chOff x="1763" y="3307"/>
              <a:chExt cx="330" cy="382"/>
            </a:xfrm>
          </p:grpSpPr>
          <p:sp>
            <p:nvSpPr>
              <p:cNvPr id="63514" name="直接连接符 403483"/>
              <p:cNvSpPr/>
              <p:nvPr/>
            </p:nvSpPr>
            <p:spPr>
              <a:xfrm>
                <a:off x="2093" y="3307"/>
                <a:ext cx="0" cy="382"/>
              </a:xfrm>
              <a:prstGeom prst="line">
                <a:avLst/>
              </a:prstGeom>
              <a:ln w="12700" cap="flat" cmpd="sng">
                <a:solidFill>
                  <a:schemeClr val="tx1"/>
                </a:solidFill>
                <a:prstDash val="solid"/>
                <a:round/>
                <a:headEnd type="none" w="sm" len="sm"/>
                <a:tailEnd type="none" w="sm" len="sm"/>
              </a:ln>
            </p:spPr>
          </p:sp>
          <p:sp>
            <p:nvSpPr>
              <p:cNvPr id="63515" name="直接连接符 403484"/>
              <p:cNvSpPr/>
              <p:nvPr/>
            </p:nvSpPr>
            <p:spPr>
              <a:xfrm flipH="1">
                <a:off x="1763" y="3689"/>
                <a:ext cx="330" cy="0"/>
              </a:xfrm>
              <a:prstGeom prst="line">
                <a:avLst/>
              </a:prstGeom>
              <a:ln w="12700" cap="flat" cmpd="sng">
                <a:solidFill>
                  <a:schemeClr val="tx1"/>
                </a:solidFill>
                <a:prstDash val="solid"/>
                <a:round/>
                <a:headEnd type="none" w="sm" len="sm"/>
                <a:tailEnd type="stealth" w="med" len="med"/>
              </a:ln>
            </p:spPr>
          </p:sp>
        </p:grpSp>
        <p:grpSp>
          <p:nvGrpSpPr>
            <p:cNvPr id="63516" name="组合 403485"/>
            <p:cNvGrpSpPr/>
            <p:nvPr/>
          </p:nvGrpSpPr>
          <p:grpSpPr>
            <a:xfrm>
              <a:off x="1886" y="3173"/>
              <a:ext cx="553" cy="621"/>
              <a:chOff x="1763" y="3307"/>
              <a:chExt cx="425" cy="621"/>
            </a:xfrm>
          </p:grpSpPr>
          <p:sp>
            <p:nvSpPr>
              <p:cNvPr id="63517" name="直接连接符 403486"/>
              <p:cNvSpPr/>
              <p:nvPr/>
            </p:nvSpPr>
            <p:spPr>
              <a:xfrm>
                <a:off x="2188" y="3307"/>
                <a:ext cx="0" cy="621"/>
              </a:xfrm>
              <a:prstGeom prst="line">
                <a:avLst/>
              </a:prstGeom>
              <a:ln w="12700" cap="flat" cmpd="sng">
                <a:solidFill>
                  <a:schemeClr val="tx1"/>
                </a:solidFill>
                <a:prstDash val="solid"/>
                <a:round/>
                <a:headEnd type="none" w="sm" len="sm"/>
                <a:tailEnd type="none" w="sm" len="sm"/>
              </a:ln>
            </p:spPr>
          </p:sp>
          <p:sp>
            <p:nvSpPr>
              <p:cNvPr id="63518" name="直接连接符 403487"/>
              <p:cNvSpPr/>
              <p:nvPr/>
            </p:nvSpPr>
            <p:spPr>
              <a:xfrm flipH="1">
                <a:off x="1763" y="3928"/>
                <a:ext cx="425" cy="0"/>
              </a:xfrm>
              <a:prstGeom prst="line">
                <a:avLst/>
              </a:prstGeom>
              <a:ln w="12700" cap="flat" cmpd="sng">
                <a:solidFill>
                  <a:schemeClr val="tx1"/>
                </a:solidFill>
                <a:prstDash val="solid"/>
                <a:round/>
                <a:headEnd type="none" w="sm" len="sm"/>
                <a:tailEnd type="stealth" w="med" len="med"/>
              </a:ln>
            </p:spPr>
          </p:sp>
        </p:grpSp>
        <p:grpSp>
          <p:nvGrpSpPr>
            <p:cNvPr id="63519" name="组合 403488"/>
            <p:cNvGrpSpPr/>
            <p:nvPr/>
          </p:nvGrpSpPr>
          <p:grpSpPr>
            <a:xfrm>
              <a:off x="1886" y="3173"/>
              <a:ext cx="676" cy="861"/>
              <a:chOff x="1763" y="3307"/>
              <a:chExt cx="519" cy="861"/>
            </a:xfrm>
          </p:grpSpPr>
          <p:sp>
            <p:nvSpPr>
              <p:cNvPr id="63520" name="直接连接符 403489"/>
              <p:cNvSpPr/>
              <p:nvPr/>
            </p:nvSpPr>
            <p:spPr>
              <a:xfrm>
                <a:off x="2282" y="3307"/>
                <a:ext cx="0" cy="861"/>
              </a:xfrm>
              <a:prstGeom prst="line">
                <a:avLst/>
              </a:prstGeom>
              <a:ln w="12700" cap="flat" cmpd="sng">
                <a:solidFill>
                  <a:schemeClr val="tx1"/>
                </a:solidFill>
                <a:prstDash val="solid"/>
                <a:round/>
                <a:headEnd type="none" w="sm" len="sm"/>
                <a:tailEnd type="none" w="sm" len="sm"/>
              </a:ln>
            </p:spPr>
          </p:sp>
          <p:sp>
            <p:nvSpPr>
              <p:cNvPr id="63521" name="直接连接符 403490"/>
              <p:cNvSpPr/>
              <p:nvPr/>
            </p:nvSpPr>
            <p:spPr>
              <a:xfrm flipH="1">
                <a:off x="1763" y="4168"/>
                <a:ext cx="519" cy="0"/>
              </a:xfrm>
              <a:prstGeom prst="line">
                <a:avLst/>
              </a:prstGeom>
              <a:ln w="12700" cap="flat" cmpd="sng">
                <a:solidFill>
                  <a:schemeClr val="tx1"/>
                </a:solidFill>
                <a:prstDash val="solid"/>
                <a:round/>
                <a:headEnd type="none" w="sm" len="sm"/>
                <a:tailEnd type="stealth" w="med" len="med"/>
              </a:ln>
            </p:spPr>
          </p:sp>
        </p:grpSp>
        <p:sp>
          <p:nvSpPr>
            <p:cNvPr id="63522" name="文本框 403491"/>
            <p:cNvSpPr txBox="1"/>
            <p:nvPr/>
          </p:nvSpPr>
          <p:spPr>
            <a:xfrm>
              <a:off x="2735" y="3458"/>
              <a:ext cx="335" cy="307"/>
            </a:xfrm>
            <a:prstGeom prst="rect">
              <a:avLst/>
            </a:prstGeom>
            <a:noFill/>
            <a:ln w="9525">
              <a:noFill/>
            </a:ln>
          </p:spPr>
          <p:txBody>
            <a:bodyPr wrap="none" lIns="0" tIns="0" rIns="0" bIns="0" anchor="ctr" anchorCtr="0">
              <a:spAutoFit/>
            </a:bodyPr>
            <a:lstStyle/>
            <a:p>
              <a:pPr algn="ctr">
                <a:spcBef>
                  <a:spcPct val="50000"/>
                </a:spcBef>
              </a:pPr>
              <a:r>
                <a:rPr lang="en-US" altLang="zh-CN" sz="3200" b="1">
                  <a:latin typeface="Tahoma" panose="020B0604030504040204" pitchFamily="34" charset="0"/>
                </a:rPr>
                <a:t>w</a:t>
              </a:r>
              <a:r>
                <a:rPr lang="en-US" altLang="zh-CN" sz="3200" b="1" baseline="-25000">
                  <a:latin typeface="Tahoma" panose="020B0604030504040204" pitchFamily="34" charset="0"/>
                </a:rPr>
                <a:t>1</a:t>
              </a:r>
            </a:p>
          </p:txBody>
        </p:sp>
        <p:sp>
          <p:nvSpPr>
            <p:cNvPr id="63523" name="文本框 403492"/>
            <p:cNvSpPr txBox="1"/>
            <p:nvPr/>
          </p:nvSpPr>
          <p:spPr>
            <a:xfrm>
              <a:off x="3485" y="3449"/>
              <a:ext cx="335" cy="307"/>
            </a:xfrm>
            <a:prstGeom prst="rect">
              <a:avLst/>
            </a:prstGeom>
            <a:noFill/>
            <a:ln w="9525">
              <a:noFill/>
            </a:ln>
          </p:spPr>
          <p:txBody>
            <a:bodyPr wrap="none" lIns="0" tIns="0" rIns="0" bIns="0" anchor="ctr" anchorCtr="0">
              <a:spAutoFit/>
            </a:bodyPr>
            <a:lstStyle/>
            <a:p>
              <a:pPr algn="ctr">
                <a:spcBef>
                  <a:spcPct val="50000"/>
                </a:spcBef>
              </a:pPr>
              <a:r>
                <a:rPr lang="en-US" altLang="zh-CN" sz="3200" b="1">
                  <a:latin typeface="Tahoma" panose="020B0604030504040204" pitchFamily="34" charset="0"/>
                </a:rPr>
                <a:t>w</a:t>
              </a:r>
              <a:r>
                <a:rPr lang="en-US" altLang="zh-CN" sz="3200" b="1" baseline="-25000">
                  <a:latin typeface="Tahoma" panose="020B0604030504040204" pitchFamily="34" charset="0"/>
                </a:rPr>
                <a:t>2</a:t>
              </a:r>
            </a:p>
          </p:txBody>
        </p:sp>
        <p:sp>
          <p:nvSpPr>
            <p:cNvPr id="63524" name="文本框 403493"/>
            <p:cNvSpPr txBox="1"/>
            <p:nvPr/>
          </p:nvSpPr>
          <p:spPr>
            <a:xfrm>
              <a:off x="1611" y="2633"/>
              <a:ext cx="335" cy="307"/>
            </a:xfrm>
            <a:prstGeom prst="rect">
              <a:avLst/>
            </a:prstGeom>
            <a:noFill/>
            <a:ln w="9525">
              <a:noFill/>
            </a:ln>
          </p:spPr>
          <p:txBody>
            <a:bodyPr wrap="none" lIns="0" tIns="0" rIns="0" bIns="0" anchor="ctr" anchorCtr="0">
              <a:spAutoFit/>
            </a:bodyPr>
            <a:lstStyle/>
            <a:p>
              <a:pPr algn="ctr">
                <a:spcBef>
                  <a:spcPct val="50000"/>
                </a:spcBef>
              </a:pPr>
              <a:r>
                <a:rPr lang="en-US" altLang="zh-CN" sz="3200" b="1">
                  <a:latin typeface="Tahoma" panose="020B0604030504040204" pitchFamily="34" charset="0"/>
                </a:rPr>
                <a:t>w</a:t>
              </a:r>
              <a:r>
                <a:rPr lang="en-US" altLang="zh-CN" sz="3200" b="1" baseline="-25000">
                  <a:latin typeface="Tahoma" panose="020B0604030504040204" pitchFamily="34" charset="0"/>
                </a:rPr>
                <a:t>3</a:t>
              </a:r>
            </a:p>
          </p:txBody>
        </p:sp>
        <p:sp>
          <p:nvSpPr>
            <p:cNvPr id="63525" name="文本框 403494"/>
            <p:cNvSpPr txBox="1"/>
            <p:nvPr/>
          </p:nvSpPr>
          <p:spPr>
            <a:xfrm>
              <a:off x="1547" y="2057"/>
              <a:ext cx="335" cy="307"/>
            </a:xfrm>
            <a:prstGeom prst="rect">
              <a:avLst/>
            </a:prstGeom>
            <a:noFill/>
            <a:ln w="9525">
              <a:noFill/>
            </a:ln>
          </p:spPr>
          <p:txBody>
            <a:bodyPr wrap="none" lIns="0" tIns="0" rIns="0" bIns="0" anchor="ctr" anchorCtr="0">
              <a:spAutoFit/>
            </a:bodyPr>
            <a:lstStyle/>
            <a:p>
              <a:pPr algn="ctr">
                <a:spcBef>
                  <a:spcPct val="50000"/>
                </a:spcBef>
              </a:pPr>
              <a:r>
                <a:rPr lang="en-US" altLang="zh-CN" sz="3200" b="1">
                  <a:latin typeface="Tahoma" panose="020B0604030504040204" pitchFamily="34" charset="0"/>
                </a:rPr>
                <a:t>w</a:t>
              </a:r>
              <a:r>
                <a:rPr lang="en-US" altLang="zh-CN" sz="3200" b="1" baseline="-25000">
                  <a:latin typeface="Tahoma" panose="020B0604030504040204" pitchFamily="34" charset="0"/>
                </a:rPr>
                <a:t>4</a:t>
              </a:r>
            </a:p>
          </p:txBody>
        </p:sp>
      </p:grpSp>
      <p:sp>
        <p:nvSpPr>
          <p:cNvPr id="63526" name="标题 403498"/>
          <p:cNvSpPr>
            <a:spLocks noGrp="1" noRot="1"/>
          </p:cNvSpPr>
          <p:nvPr>
            <p:ph type="title"/>
          </p:nvPr>
        </p:nvSpPr>
        <p:spPr>
          <a:xfrm>
            <a:off x="323850" y="2348548"/>
            <a:ext cx="7993063" cy="607695"/>
          </a:xfrm>
        </p:spPr>
        <p:txBody>
          <a:bodyPr anchor="b" anchorCtr="0">
            <a:spAutoFit/>
          </a:bodyPr>
          <a:lstStyle/>
          <a:p>
            <a:r>
              <a:rPr lang="en-US" altLang="zh-CN" sz="2800" b="1">
                <a:solidFill>
                  <a:srgbClr val="0070C0"/>
                </a:solidFill>
                <a:latin typeface="方正黑体" pitchFamily="34" charset="-122"/>
              </a:rPr>
              <a:t>CS</a:t>
            </a:r>
            <a:r>
              <a:rPr lang="zh-CN" altLang="en-US" sz="2800" b="1" dirty="0">
                <a:solidFill>
                  <a:srgbClr val="0070C0"/>
                </a:solidFill>
                <a:latin typeface="方正黑体" pitchFamily="34" charset="-122"/>
              </a:rPr>
              <a:t>算法 编码方案</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内容占位符 405506"/>
          <p:cNvSpPr>
            <a:spLocks noGrp="1" noRot="1"/>
          </p:cNvSpPr>
          <p:nvPr>
            <p:ph idx="1"/>
          </p:nvPr>
        </p:nvSpPr>
        <p:spPr>
          <a:xfrm>
            <a:off x="1116330" y="2276793"/>
            <a:ext cx="7775575" cy="4329430"/>
          </a:xfrm>
        </p:spPr>
        <p:txBody>
          <a:bodyPr wrap="square" anchor="t" anchorCtr="0">
            <a:spAutoFit/>
          </a:bodyPr>
          <a:lstStyle/>
          <a:p>
            <a:pPr marL="425450" lvl="1" indent="-311150">
              <a:lnSpc>
                <a:spcPct val="110000"/>
              </a:lnSpc>
              <a:buFont typeface="Webdings" panose="05030102010509060703" pitchFamily="18" charset="2"/>
              <a:buChar char="="/>
            </a:pPr>
            <a:r>
              <a:rPr lang="zh-CN" altLang="en-US" sz="2400" dirty="0"/>
              <a:t>计算直线端点区域编码： </a:t>
            </a:r>
            <a:r>
              <a:rPr lang="en-US" altLang="zh-CN" sz="2400" dirty="0"/>
              <a:t>c1 </a:t>
            </a:r>
            <a:r>
              <a:rPr lang="zh-CN" altLang="en-US" sz="2400" dirty="0"/>
              <a:t>和 </a:t>
            </a:r>
            <a:r>
              <a:rPr lang="en-US" altLang="zh-CN" sz="2400" dirty="0"/>
              <a:t>c2;</a:t>
            </a:r>
          </a:p>
          <a:p>
            <a:pPr marL="425450" lvl="1" indent="-311150">
              <a:lnSpc>
                <a:spcPct val="110000"/>
              </a:lnSpc>
              <a:buFont typeface="Webdings" panose="05030102010509060703" pitchFamily="18" charset="2"/>
              <a:buChar char="="/>
            </a:pPr>
            <a:r>
              <a:rPr lang="zh-CN" altLang="en-US" sz="2400" dirty="0"/>
              <a:t>判断</a:t>
            </a:r>
          </a:p>
          <a:p>
            <a:pPr marL="982980" lvl="2" indent="-360680">
              <a:lnSpc>
                <a:spcPct val="110000"/>
              </a:lnSpc>
              <a:buSzTx/>
              <a:buFont typeface="Wingdings" panose="05000000000000000000" pitchFamily="2" charset="2"/>
              <a:buChar char="Ø"/>
            </a:pPr>
            <a:r>
              <a:rPr lang="en-GB" altLang="zh-CN" sz="2400" dirty="0"/>
              <a:t>c1 </a:t>
            </a:r>
            <a:r>
              <a:rPr lang="zh-CN" altLang="en-GB" sz="2400" dirty="0"/>
              <a:t>和 </a:t>
            </a:r>
            <a:r>
              <a:rPr lang="en-GB" altLang="zh-CN" sz="2400" dirty="0"/>
              <a:t>c2 </a:t>
            </a:r>
            <a:r>
              <a:rPr lang="zh-CN" altLang="en-GB" sz="2400" dirty="0"/>
              <a:t>均为0000，保留直线</a:t>
            </a:r>
          </a:p>
          <a:p>
            <a:pPr marL="982980" lvl="2" indent="-360680">
              <a:lnSpc>
                <a:spcPct val="110000"/>
              </a:lnSpc>
              <a:buSzTx/>
              <a:buFont typeface="Wingdings" panose="05000000000000000000" pitchFamily="2" charset="2"/>
              <a:buChar char="Ø"/>
            </a:pPr>
            <a:r>
              <a:rPr lang="en-GB" altLang="zh-CN" sz="2400" dirty="0"/>
              <a:t>c1 &amp; c2 </a:t>
            </a:r>
            <a:r>
              <a:rPr lang="zh-CN" altLang="en-GB" sz="2400" dirty="0"/>
              <a:t>不为零，同在某一边界外，删除该直线</a:t>
            </a:r>
            <a:endParaRPr lang="en-GB" altLang="zh-CN" sz="2400" dirty="0"/>
          </a:p>
          <a:p>
            <a:pPr marL="982980" lvl="2" indent="-360680">
              <a:lnSpc>
                <a:spcPct val="110000"/>
              </a:lnSpc>
              <a:buSzTx/>
              <a:buFont typeface="Wingdings" panose="05000000000000000000" pitchFamily="2" charset="2"/>
              <a:buChar char="Ø"/>
            </a:pPr>
            <a:r>
              <a:rPr lang="en-GB" altLang="zh-CN" sz="2400" dirty="0"/>
              <a:t>c1 &amp; c2 </a:t>
            </a:r>
            <a:r>
              <a:rPr lang="zh-CN" altLang="en-GB" sz="2400" dirty="0"/>
              <a:t>为零，需要进一步求解交点</a:t>
            </a:r>
          </a:p>
          <a:p>
            <a:pPr marL="425450" lvl="1" indent="-311150">
              <a:lnSpc>
                <a:spcPct val="110000"/>
              </a:lnSpc>
              <a:buFont typeface="Webdings" panose="05030102010509060703" pitchFamily="18" charset="2"/>
              <a:buChar char="="/>
            </a:pPr>
            <a:r>
              <a:rPr lang="zh-CN" altLang="en-US" sz="2400" dirty="0"/>
              <a:t>以左、右、下、上为序，找出端点区域码中第一位为1的位，将窗口边界方程</a:t>
            </a:r>
            <a:r>
              <a:rPr lang="en-US" altLang="zh-CN" sz="2400" dirty="0"/>
              <a:t>x=w</a:t>
            </a:r>
            <a:r>
              <a:rPr lang="en-US" altLang="zh-CN" sz="2400" baseline="-25000" dirty="0"/>
              <a:t>1</a:t>
            </a:r>
            <a:r>
              <a:rPr lang="zh-CN" altLang="en-US" sz="2400" dirty="0"/>
              <a:t>或</a:t>
            </a:r>
            <a:r>
              <a:rPr lang="en-US" altLang="zh-CN" sz="2400" dirty="0"/>
              <a:t>x=w2</a:t>
            </a:r>
            <a:r>
              <a:rPr lang="zh-CN" altLang="en-US" sz="2400" dirty="0"/>
              <a:t>或</a:t>
            </a:r>
            <a:r>
              <a:rPr lang="en-US" altLang="zh-CN" sz="2400" dirty="0"/>
              <a:t>y=w</a:t>
            </a:r>
            <a:r>
              <a:rPr lang="en-US" altLang="zh-CN" sz="2400" baseline="-25000" dirty="0"/>
              <a:t>3</a:t>
            </a:r>
            <a:r>
              <a:rPr lang="zh-CN" altLang="en-US" sz="2400" dirty="0"/>
              <a:t>或</a:t>
            </a:r>
            <a:r>
              <a:rPr lang="en-US" altLang="zh-CN" sz="2400" dirty="0"/>
              <a:t>y=w</a:t>
            </a:r>
            <a:r>
              <a:rPr lang="en-US" altLang="zh-CN" sz="2400" baseline="-25000" dirty="0"/>
              <a:t>4</a:t>
            </a:r>
            <a:r>
              <a:rPr lang="zh-CN" altLang="en-US" sz="2400" dirty="0"/>
              <a:t>代入直线方程，计算直线与窗口边界的交点，将交点和另一端点形成新的直线，重复上述过程，直至线段保留或删除</a:t>
            </a:r>
          </a:p>
        </p:txBody>
      </p:sp>
      <p:sp>
        <p:nvSpPr>
          <p:cNvPr id="65538" name="标题 405521"/>
          <p:cNvSpPr>
            <a:spLocks noGrp="1" noRot="1"/>
          </p:cNvSpPr>
          <p:nvPr>
            <p:ph type="title"/>
          </p:nvPr>
        </p:nvSpPr>
        <p:spPr>
          <a:xfrm>
            <a:off x="538798" y="1701165"/>
            <a:ext cx="7343775" cy="607695"/>
          </a:xfrm>
        </p:spPr>
        <p:txBody>
          <a:bodyPr anchor="b" anchorCtr="0">
            <a:spAutoFit/>
          </a:bodyPr>
          <a:lstStyle/>
          <a:p>
            <a:r>
              <a:rPr lang="en-US" altLang="zh-CN" sz="2800" b="1">
                <a:solidFill>
                  <a:srgbClr val="0070C0"/>
                </a:solidFill>
              </a:rPr>
              <a:t>CS </a:t>
            </a:r>
            <a:r>
              <a:rPr lang="zh-CN" altLang="en-US" sz="2800" b="1" dirty="0">
                <a:solidFill>
                  <a:srgbClr val="0070C0"/>
                </a:solidFill>
              </a:rPr>
              <a:t>算法描述</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5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5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5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5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5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5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bldLvl="3"/>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580610"/>
          <p:cNvSpPr>
            <a:spLocks noGrp="1" noRot="1"/>
          </p:cNvSpPr>
          <p:nvPr>
            <p:ph type="title"/>
          </p:nvPr>
        </p:nvSpPr>
        <p:spPr>
          <a:xfrm>
            <a:off x="503555" y="1988820"/>
            <a:ext cx="2953385" cy="607695"/>
          </a:xfrm>
        </p:spPr>
        <p:txBody>
          <a:bodyPr wrap="square" anchor="b" anchorCtr="0">
            <a:spAutoFit/>
          </a:bodyPr>
          <a:lstStyle/>
          <a:p>
            <a:r>
              <a:rPr lang="en-US" altLang="zh-CN" sz="2800" b="1">
                <a:solidFill>
                  <a:srgbClr val="0070C0"/>
                </a:solidFill>
              </a:rPr>
              <a:t>CS </a:t>
            </a:r>
            <a:r>
              <a:rPr lang="zh-CN" altLang="en-US" sz="2800" b="1" dirty="0">
                <a:solidFill>
                  <a:srgbClr val="0070C0"/>
                </a:solidFill>
              </a:rPr>
              <a:t>算法描述</a:t>
            </a:r>
          </a:p>
        </p:txBody>
      </p:sp>
      <p:grpSp>
        <p:nvGrpSpPr>
          <p:cNvPr id="67586" name="组合 580629"/>
          <p:cNvGrpSpPr/>
          <p:nvPr/>
        </p:nvGrpSpPr>
        <p:grpSpPr>
          <a:xfrm>
            <a:off x="2699385" y="2276793"/>
            <a:ext cx="5616575" cy="4335462"/>
            <a:chOff x="612" y="663"/>
            <a:chExt cx="3538" cy="2731"/>
          </a:xfrm>
        </p:grpSpPr>
        <p:sp>
          <p:nvSpPr>
            <p:cNvPr id="67587" name="直接连接符 580613"/>
            <p:cNvSpPr/>
            <p:nvPr/>
          </p:nvSpPr>
          <p:spPr>
            <a:xfrm>
              <a:off x="1519" y="709"/>
              <a:ext cx="1270" cy="2358"/>
            </a:xfrm>
            <a:prstGeom prst="line">
              <a:avLst/>
            </a:prstGeom>
            <a:ln w="28575" cap="flat" cmpd="sng">
              <a:solidFill>
                <a:schemeClr val="tx1"/>
              </a:solidFill>
              <a:prstDash val="solid"/>
              <a:miter/>
              <a:headEnd type="none" w="med" len="med"/>
              <a:tailEnd type="none" w="med" len="med"/>
            </a:ln>
          </p:spPr>
        </p:sp>
        <p:sp>
          <p:nvSpPr>
            <p:cNvPr id="67588" name="直接连接符 580614"/>
            <p:cNvSpPr/>
            <p:nvPr/>
          </p:nvSpPr>
          <p:spPr>
            <a:xfrm>
              <a:off x="930" y="2341"/>
              <a:ext cx="1224" cy="726"/>
            </a:xfrm>
            <a:prstGeom prst="line">
              <a:avLst/>
            </a:prstGeom>
            <a:ln w="28575" cap="flat" cmpd="sng">
              <a:solidFill>
                <a:schemeClr val="tx1"/>
              </a:solidFill>
              <a:prstDash val="solid"/>
              <a:miter/>
              <a:headEnd type="none" w="med" len="med"/>
              <a:tailEnd type="none" w="med" len="med"/>
            </a:ln>
          </p:spPr>
        </p:sp>
        <p:sp>
          <p:nvSpPr>
            <p:cNvPr id="67589" name="直接连接符 580615"/>
            <p:cNvSpPr/>
            <p:nvPr/>
          </p:nvSpPr>
          <p:spPr>
            <a:xfrm>
              <a:off x="1746" y="709"/>
              <a:ext cx="0" cy="2676"/>
            </a:xfrm>
            <a:prstGeom prst="line">
              <a:avLst/>
            </a:prstGeom>
            <a:ln w="38100" cap="flat" cmpd="sng">
              <a:solidFill>
                <a:schemeClr val="tx1"/>
              </a:solidFill>
              <a:prstDash val="dash"/>
              <a:miter/>
              <a:headEnd type="none" w="med" len="med"/>
              <a:tailEnd type="none" w="med" len="med"/>
            </a:ln>
          </p:spPr>
        </p:sp>
        <p:sp>
          <p:nvSpPr>
            <p:cNvPr id="67590" name="直接连接符 580616"/>
            <p:cNvSpPr/>
            <p:nvPr/>
          </p:nvSpPr>
          <p:spPr>
            <a:xfrm>
              <a:off x="1746" y="1480"/>
              <a:ext cx="2404" cy="0"/>
            </a:xfrm>
            <a:prstGeom prst="line">
              <a:avLst/>
            </a:prstGeom>
            <a:ln w="28575" cap="flat" cmpd="sng">
              <a:solidFill>
                <a:schemeClr val="tx1"/>
              </a:solidFill>
              <a:prstDash val="solid"/>
              <a:miter/>
              <a:headEnd type="none" w="med" len="med"/>
              <a:tailEnd type="none" w="med" len="med"/>
            </a:ln>
          </p:spPr>
        </p:sp>
        <p:sp>
          <p:nvSpPr>
            <p:cNvPr id="67591" name="直接连接符 580617"/>
            <p:cNvSpPr/>
            <p:nvPr/>
          </p:nvSpPr>
          <p:spPr>
            <a:xfrm>
              <a:off x="4150" y="1480"/>
              <a:ext cx="0" cy="1179"/>
            </a:xfrm>
            <a:prstGeom prst="line">
              <a:avLst/>
            </a:prstGeom>
            <a:ln w="28575" cap="flat" cmpd="sng">
              <a:solidFill>
                <a:schemeClr val="tx1"/>
              </a:solidFill>
              <a:prstDash val="solid"/>
              <a:miter/>
              <a:headEnd type="none" w="med" len="med"/>
              <a:tailEnd type="none" w="med" len="med"/>
            </a:ln>
          </p:spPr>
        </p:sp>
        <p:sp>
          <p:nvSpPr>
            <p:cNvPr id="67592" name="直接连接符 580618"/>
            <p:cNvSpPr/>
            <p:nvPr/>
          </p:nvSpPr>
          <p:spPr>
            <a:xfrm flipH="1">
              <a:off x="1746" y="2659"/>
              <a:ext cx="2404" cy="0"/>
            </a:xfrm>
            <a:prstGeom prst="line">
              <a:avLst/>
            </a:prstGeom>
            <a:ln w="28575" cap="flat" cmpd="sng">
              <a:solidFill>
                <a:schemeClr val="tx1"/>
              </a:solidFill>
              <a:prstDash val="solid"/>
              <a:miter/>
              <a:headEnd type="none" w="med" len="med"/>
              <a:tailEnd type="none" w="med" len="med"/>
            </a:ln>
          </p:spPr>
        </p:sp>
        <p:sp>
          <p:nvSpPr>
            <p:cNvPr id="67593" name="文本框 580620"/>
            <p:cNvSpPr txBox="1"/>
            <p:nvPr/>
          </p:nvSpPr>
          <p:spPr>
            <a:xfrm>
              <a:off x="2562" y="981"/>
              <a:ext cx="1043" cy="365"/>
            </a:xfrm>
            <a:prstGeom prst="rect">
              <a:avLst/>
            </a:prstGeom>
            <a:noFill/>
            <a:ln w="9525">
              <a:noFill/>
            </a:ln>
          </p:spPr>
          <p:txBody>
            <a:bodyPr anchor="t" anchorCtr="0">
              <a:spAutoFit/>
            </a:bodyPr>
            <a:lstStyle/>
            <a:p>
              <a:pPr>
                <a:spcBef>
                  <a:spcPct val="50000"/>
                </a:spcBef>
              </a:pPr>
              <a:r>
                <a:rPr lang="zh-CN" altLang="en-US" sz="3200" b="1" dirty="0">
                  <a:latin typeface="Arial" panose="020B0604020202020204" pitchFamily="34" charset="0"/>
                </a:rPr>
                <a:t>窗口</a:t>
              </a:r>
            </a:p>
          </p:txBody>
        </p:sp>
        <p:sp>
          <p:nvSpPr>
            <p:cNvPr id="67594" name="文本框 580621"/>
            <p:cNvSpPr txBox="1"/>
            <p:nvPr/>
          </p:nvSpPr>
          <p:spPr>
            <a:xfrm>
              <a:off x="2835" y="2886"/>
              <a:ext cx="363" cy="327"/>
            </a:xfrm>
            <a:prstGeom prst="rect">
              <a:avLst/>
            </a:prstGeom>
            <a:noFill/>
            <a:ln w="9525">
              <a:noFill/>
            </a:ln>
          </p:spPr>
          <p:txBody>
            <a:bodyPr anchor="t" anchorCtr="0">
              <a:spAutoFit/>
            </a:bodyPr>
            <a:lstStyle/>
            <a:p>
              <a:pPr>
                <a:spcBef>
                  <a:spcPct val="50000"/>
                </a:spcBef>
              </a:pPr>
              <a:r>
                <a:rPr lang="en-US" altLang="zh-CN" sz="2800" b="1">
                  <a:latin typeface="Arial" panose="020B0604020202020204" pitchFamily="34" charset="0"/>
                </a:rPr>
                <a:t>P</a:t>
              </a:r>
              <a:r>
                <a:rPr lang="en-US" altLang="zh-CN" sz="2800" b="1" baseline="-25000">
                  <a:latin typeface="Arial" panose="020B0604020202020204" pitchFamily="34" charset="0"/>
                </a:rPr>
                <a:t>1</a:t>
              </a:r>
            </a:p>
          </p:txBody>
        </p:sp>
        <p:sp>
          <p:nvSpPr>
            <p:cNvPr id="67595" name="文本框 580622"/>
            <p:cNvSpPr txBox="1"/>
            <p:nvPr/>
          </p:nvSpPr>
          <p:spPr>
            <a:xfrm>
              <a:off x="1156" y="663"/>
              <a:ext cx="363" cy="327"/>
            </a:xfrm>
            <a:prstGeom prst="rect">
              <a:avLst/>
            </a:prstGeom>
            <a:noFill/>
            <a:ln w="9525">
              <a:noFill/>
            </a:ln>
          </p:spPr>
          <p:txBody>
            <a:bodyPr anchor="t" anchorCtr="0">
              <a:spAutoFit/>
            </a:bodyPr>
            <a:lstStyle/>
            <a:p>
              <a:pPr>
                <a:spcBef>
                  <a:spcPct val="50000"/>
                </a:spcBef>
              </a:pPr>
              <a:r>
                <a:rPr lang="en-US" altLang="zh-CN" sz="2800" b="1">
                  <a:latin typeface="Arial" panose="020B0604020202020204" pitchFamily="34" charset="0"/>
                </a:rPr>
                <a:t>P</a:t>
              </a:r>
              <a:r>
                <a:rPr lang="en-US" altLang="zh-CN" sz="2800" b="1" baseline="-25000">
                  <a:latin typeface="Arial" panose="020B0604020202020204" pitchFamily="34" charset="0"/>
                </a:rPr>
                <a:t>2</a:t>
              </a:r>
            </a:p>
          </p:txBody>
        </p:sp>
        <p:sp>
          <p:nvSpPr>
            <p:cNvPr id="67596" name="文本框 580623"/>
            <p:cNvSpPr txBox="1"/>
            <p:nvPr/>
          </p:nvSpPr>
          <p:spPr>
            <a:xfrm>
              <a:off x="1746" y="935"/>
              <a:ext cx="409" cy="327"/>
            </a:xfrm>
            <a:prstGeom prst="rect">
              <a:avLst/>
            </a:prstGeom>
            <a:noFill/>
            <a:ln w="9525">
              <a:noFill/>
            </a:ln>
          </p:spPr>
          <p:txBody>
            <a:bodyPr anchor="t" anchorCtr="0">
              <a:spAutoFit/>
            </a:bodyPr>
            <a:lstStyle/>
            <a:p>
              <a:pPr>
                <a:spcBef>
                  <a:spcPct val="50000"/>
                </a:spcBef>
              </a:pPr>
              <a:r>
                <a:rPr lang="en-US" altLang="zh-CN" sz="2800" b="1">
                  <a:latin typeface="Arial" panose="020B0604020202020204" pitchFamily="34" charset="0"/>
                </a:rPr>
                <a:t>P'</a:t>
              </a:r>
              <a:r>
                <a:rPr lang="en-US" altLang="zh-CN" sz="2800" b="1" baseline="-25000">
                  <a:latin typeface="Arial" panose="020B0604020202020204" pitchFamily="34" charset="0"/>
                </a:rPr>
                <a:t>2</a:t>
              </a:r>
            </a:p>
          </p:txBody>
        </p:sp>
        <p:sp>
          <p:nvSpPr>
            <p:cNvPr id="67597" name="文本框 580624"/>
            <p:cNvSpPr txBox="1"/>
            <p:nvPr/>
          </p:nvSpPr>
          <p:spPr>
            <a:xfrm>
              <a:off x="2064" y="1480"/>
              <a:ext cx="544" cy="327"/>
            </a:xfrm>
            <a:prstGeom prst="rect">
              <a:avLst/>
            </a:prstGeom>
            <a:noFill/>
            <a:ln w="9525">
              <a:noFill/>
            </a:ln>
          </p:spPr>
          <p:txBody>
            <a:bodyPr anchor="t" anchorCtr="0">
              <a:spAutoFit/>
            </a:bodyPr>
            <a:lstStyle/>
            <a:p>
              <a:pPr>
                <a:spcBef>
                  <a:spcPct val="50000"/>
                </a:spcBef>
              </a:pPr>
              <a:r>
                <a:rPr lang="en-US" altLang="zh-CN" sz="2800" b="1">
                  <a:latin typeface="Arial" panose="020B0604020202020204" pitchFamily="34" charset="0"/>
                </a:rPr>
                <a:t>P''</a:t>
              </a:r>
              <a:r>
                <a:rPr lang="en-US" altLang="zh-CN" sz="2800" b="1" baseline="-25000">
                  <a:latin typeface="Arial" panose="020B0604020202020204" pitchFamily="34" charset="0"/>
                </a:rPr>
                <a:t>2</a:t>
              </a:r>
            </a:p>
          </p:txBody>
        </p:sp>
        <p:sp>
          <p:nvSpPr>
            <p:cNvPr id="67598" name="文本框 580625"/>
            <p:cNvSpPr txBox="1"/>
            <p:nvPr/>
          </p:nvSpPr>
          <p:spPr>
            <a:xfrm>
              <a:off x="2562" y="2296"/>
              <a:ext cx="409" cy="327"/>
            </a:xfrm>
            <a:prstGeom prst="rect">
              <a:avLst/>
            </a:prstGeom>
            <a:noFill/>
            <a:ln w="9525">
              <a:noFill/>
            </a:ln>
          </p:spPr>
          <p:txBody>
            <a:bodyPr anchor="t" anchorCtr="0">
              <a:spAutoFit/>
            </a:bodyPr>
            <a:lstStyle/>
            <a:p>
              <a:pPr>
                <a:spcBef>
                  <a:spcPct val="50000"/>
                </a:spcBef>
              </a:pPr>
              <a:r>
                <a:rPr lang="en-US" altLang="zh-CN" sz="2800" b="1">
                  <a:latin typeface="Arial" panose="020B0604020202020204" pitchFamily="34" charset="0"/>
                </a:rPr>
                <a:t>P'</a:t>
              </a:r>
              <a:r>
                <a:rPr lang="en-US" altLang="zh-CN" sz="2800" b="1" baseline="-25000">
                  <a:latin typeface="Arial" panose="020B0604020202020204" pitchFamily="34" charset="0"/>
                </a:rPr>
                <a:t>1</a:t>
              </a:r>
            </a:p>
          </p:txBody>
        </p:sp>
        <p:sp>
          <p:nvSpPr>
            <p:cNvPr id="67599" name="文本框 580626"/>
            <p:cNvSpPr txBox="1"/>
            <p:nvPr/>
          </p:nvSpPr>
          <p:spPr>
            <a:xfrm>
              <a:off x="2200" y="3067"/>
              <a:ext cx="363" cy="327"/>
            </a:xfrm>
            <a:prstGeom prst="rect">
              <a:avLst/>
            </a:prstGeom>
            <a:noFill/>
            <a:ln w="9525">
              <a:noFill/>
            </a:ln>
          </p:spPr>
          <p:txBody>
            <a:bodyPr anchor="t" anchorCtr="0">
              <a:spAutoFit/>
            </a:bodyPr>
            <a:lstStyle/>
            <a:p>
              <a:pPr>
                <a:spcBef>
                  <a:spcPct val="50000"/>
                </a:spcBef>
              </a:pPr>
              <a:r>
                <a:rPr lang="en-US" altLang="zh-CN" sz="2800" b="1">
                  <a:latin typeface="Arial" panose="020B0604020202020204" pitchFamily="34" charset="0"/>
                </a:rPr>
                <a:t>P</a:t>
              </a:r>
              <a:r>
                <a:rPr lang="en-US" altLang="zh-CN" sz="2800" b="1" baseline="-25000">
                  <a:latin typeface="Arial" panose="020B0604020202020204" pitchFamily="34" charset="0"/>
                </a:rPr>
                <a:t>4</a:t>
              </a:r>
            </a:p>
          </p:txBody>
        </p:sp>
        <p:sp>
          <p:nvSpPr>
            <p:cNvPr id="67600" name="文本框 580627"/>
            <p:cNvSpPr txBox="1"/>
            <p:nvPr/>
          </p:nvSpPr>
          <p:spPr>
            <a:xfrm>
              <a:off x="612" y="1979"/>
              <a:ext cx="363" cy="327"/>
            </a:xfrm>
            <a:prstGeom prst="rect">
              <a:avLst/>
            </a:prstGeom>
            <a:noFill/>
            <a:ln w="9525">
              <a:noFill/>
            </a:ln>
          </p:spPr>
          <p:txBody>
            <a:bodyPr anchor="t" anchorCtr="0">
              <a:spAutoFit/>
            </a:bodyPr>
            <a:lstStyle/>
            <a:p>
              <a:pPr>
                <a:spcBef>
                  <a:spcPct val="50000"/>
                </a:spcBef>
              </a:pPr>
              <a:r>
                <a:rPr lang="en-US" altLang="zh-CN" sz="2800" b="1">
                  <a:latin typeface="Arial" panose="020B0604020202020204" pitchFamily="34" charset="0"/>
                </a:rPr>
                <a:t>P</a:t>
              </a:r>
              <a:r>
                <a:rPr lang="en-US" altLang="zh-CN" sz="2800" b="1" baseline="-25000">
                  <a:latin typeface="Arial" panose="020B0604020202020204" pitchFamily="34" charset="0"/>
                </a:rPr>
                <a:t>3</a:t>
              </a:r>
            </a:p>
          </p:txBody>
        </p:sp>
        <p:sp>
          <p:nvSpPr>
            <p:cNvPr id="67601" name="文本框 580628"/>
            <p:cNvSpPr txBox="1"/>
            <p:nvPr/>
          </p:nvSpPr>
          <p:spPr>
            <a:xfrm>
              <a:off x="1382" y="2795"/>
              <a:ext cx="409" cy="327"/>
            </a:xfrm>
            <a:prstGeom prst="rect">
              <a:avLst/>
            </a:prstGeom>
            <a:noFill/>
            <a:ln w="9525">
              <a:noFill/>
            </a:ln>
          </p:spPr>
          <p:txBody>
            <a:bodyPr anchor="t" anchorCtr="0">
              <a:spAutoFit/>
            </a:bodyPr>
            <a:lstStyle/>
            <a:p>
              <a:pPr>
                <a:spcBef>
                  <a:spcPct val="50000"/>
                </a:spcBef>
              </a:pPr>
              <a:r>
                <a:rPr lang="en-US" altLang="zh-CN" sz="2800" b="1">
                  <a:latin typeface="Arial" panose="020B0604020202020204" pitchFamily="34" charset="0"/>
                </a:rPr>
                <a:t>P'</a:t>
              </a:r>
              <a:r>
                <a:rPr lang="en-US" altLang="zh-CN" sz="2800" b="1" baseline="-25000">
                  <a:latin typeface="Arial" panose="020B0604020202020204" pitchFamily="34" charset="0"/>
                </a:rPr>
                <a:t>3</a:t>
              </a:r>
            </a:p>
          </p:txBody>
        </p:sp>
      </p:gr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文本占位符 407554"/>
          <p:cNvSpPr>
            <a:spLocks noGrp="1" noRot="1"/>
          </p:cNvSpPr>
          <p:nvPr>
            <p:ph idx="1"/>
          </p:nvPr>
        </p:nvSpPr>
        <p:spPr>
          <a:xfrm>
            <a:off x="228600" y="1905000"/>
            <a:ext cx="3886200" cy="3087688"/>
          </a:xfrm>
        </p:spPr>
        <p:txBody>
          <a:bodyPr anchor="t" anchorCtr="0">
            <a:spAutoFit/>
          </a:bodyPr>
          <a:lstStyle/>
          <a:p>
            <a:endParaRPr lang="en-GB" altLang="zh-CN" b="0"/>
          </a:p>
          <a:p>
            <a:endParaRPr lang="zh-CN" altLang="zh-CN" dirty="0"/>
          </a:p>
          <a:p>
            <a:pPr>
              <a:lnSpc>
                <a:spcPct val="110000"/>
              </a:lnSpc>
              <a:buNone/>
            </a:pPr>
            <a:endParaRPr lang="zh-CN" altLang="zh-CN" dirty="0"/>
          </a:p>
          <a:p>
            <a:pPr>
              <a:lnSpc>
                <a:spcPct val="110000"/>
              </a:lnSpc>
            </a:pPr>
            <a:endParaRPr lang="zh-CN" altLang="zh-CN" i="1" baseline="-25000" dirty="0"/>
          </a:p>
          <a:p>
            <a:endParaRPr lang="zh-CN" altLang="zh-CN" dirty="0"/>
          </a:p>
        </p:txBody>
      </p:sp>
      <p:sp>
        <p:nvSpPr>
          <p:cNvPr id="71682" name="直接连接符 407557"/>
          <p:cNvSpPr/>
          <p:nvPr/>
        </p:nvSpPr>
        <p:spPr>
          <a:xfrm>
            <a:off x="5441315" y="2263775"/>
            <a:ext cx="0" cy="4171950"/>
          </a:xfrm>
          <a:prstGeom prst="line">
            <a:avLst/>
          </a:prstGeom>
          <a:ln w="57150" cap="flat" cmpd="sng">
            <a:solidFill>
              <a:schemeClr val="tx1"/>
            </a:solidFill>
            <a:prstDash val="dash"/>
            <a:round/>
            <a:headEnd type="none" w="sm" len="sm"/>
            <a:tailEnd type="none" w="sm" len="sm"/>
          </a:ln>
        </p:spPr>
      </p:sp>
      <p:sp>
        <p:nvSpPr>
          <p:cNvPr id="71683" name="直接连接符 407558"/>
          <p:cNvSpPr/>
          <p:nvPr/>
        </p:nvSpPr>
        <p:spPr>
          <a:xfrm>
            <a:off x="6438265" y="2263775"/>
            <a:ext cx="0" cy="4267200"/>
          </a:xfrm>
          <a:prstGeom prst="line">
            <a:avLst/>
          </a:prstGeom>
          <a:ln w="57150" cap="flat" cmpd="sng">
            <a:solidFill>
              <a:schemeClr val="tx1"/>
            </a:solidFill>
            <a:prstDash val="dash"/>
            <a:round/>
            <a:headEnd type="none" w="sm" len="sm"/>
            <a:tailEnd type="none" w="sm" len="sm"/>
          </a:ln>
        </p:spPr>
      </p:sp>
      <p:sp>
        <p:nvSpPr>
          <p:cNvPr id="71684" name="直接连接符 407559"/>
          <p:cNvSpPr/>
          <p:nvPr/>
        </p:nvSpPr>
        <p:spPr>
          <a:xfrm>
            <a:off x="3626803" y="3874770"/>
            <a:ext cx="4987925" cy="0"/>
          </a:xfrm>
          <a:prstGeom prst="line">
            <a:avLst/>
          </a:prstGeom>
          <a:ln w="57150" cap="flat" cmpd="sng">
            <a:solidFill>
              <a:schemeClr val="tx1"/>
            </a:solidFill>
            <a:prstDash val="dash"/>
            <a:round/>
            <a:headEnd type="none" w="sm" len="sm"/>
            <a:tailEnd type="none" w="sm" len="sm"/>
          </a:ln>
        </p:spPr>
      </p:sp>
      <p:sp>
        <p:nvSpPr>
          <p:cNvPr id="71685" name="直接连接符 407560"/>
          <p:cNvSpPr/>
          <p:nvPr/>
        </p:nvSpPr>
        <p:spPr>
          <a:xfrm>
            <a:off x="3626803" y="4824413"/>
            <a:ext cx="5078412" cy="0"/>
          </a:xfrm>
          <a:prstGeom prst="line">
            <a:avLst/>
          </a:prstGeom>
          <a:ln w="57150" cap="flat" cmpd="sng">
            <a:solidFill>
              <a:schemeClr val="tx1"/>
            </a:solidFill>
            <a:prstDash val="dash"/>
            <a:round/>
            <a:headEnd type="none" w="sm" len="sm"/>
            <a:tailEnd type="none" w="sm" len="sm"/>
          </a:ln>
        </p:spPr>
      </p:sp>
      <p:sp>
        <p:nvSpPr>
          <p:cNvPr id="71686" name="矩形 407561"/>
          <p:cNvSpPr/>
          <p:nvPr/>
        </p:nvSpPr>
        <p:spPr>
          <a:xfrm>
            <a:off x="5471478" y="3908425"/>
            <a:ext cx="936625" cy="882650"/>
          </a:xfrm>
          <a:prstGeom prst="rect">
            <a:avLst/>
          </a:prstGeom>
          <a:noFill/>
          <a:ln w="57150" cap="flat" cmpd="sng">
            <a:solidFill>
              <a:srgbClr val="FF0000"/>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71687" name="直接连接符 407563"/>
          <p:cNvSpPr/>
          <p:nvPr/>
        </p:nvSpPr>
        <p:spPr>
          <a:xfrm flipV="1">
            <a:off x="3447415" y="2263775"/>
            <a:ext cx="2628900" cy="3319463"/>
          </a:xfrm>
          <a:prstGeom prst="line">
            <a:avLst/>
          </a:prstGeom>
          <a:ln w="57150" cap="flat" cmpd="sng">
            <a:solidFill>
              <a:schemeClr val="bg1"/>
            </a:solidFill>
            <a:prstDash val="solid"/>
            <a:round/>
            <a:headEnd type="oval" w="med" len="med"/>
            <a:tailEnd type="oval" w="med" len="med"/>
          </a:ln>
        </p:spPr>
      </p:sp>
      <p:sp>
        <p:nvSpPr>
          <p:cNvPr id="71688" name="直接连接符 407564"/>
          <p:cNvSpPr/>
          <p:nvPr/>
        </p:nvSpPr>
        <p:spPr>
          <a:xfrm flipV="1">
            <a:off x="3456940" y="2263775"/>
            <a:ext cx="2630488" cy="3319463"/>
          </a:xfrm>
          <a:prstGeom prst="line">
            <a:avLst/>
          </a:prstGeom>
          <a:ln w="76200" cap="flat" cmpd="sng">
            <a:solidFill>
              <a:schemeClr val="accent2"/>
            </a:solidFill>
            <a:prstDash val="solid"/>
            <a:round/>
            <a:headEnd type="oval" w="med" len="med"/>
            <a:tailEnd type="oval" w="med" len="med"/>
          </a:ln>
        </p:spPr>
      </p:sp>
      <p:sp>
        <p:nvSpPr>
          <p:cNvPr id="71689" name="文本框 407571"/>
          <p:cNvSpPr txBox="1"/>
          <p:nvPr/>
        </p:nvSpPr>
        <p:spPr>
          <a:xfrm>
            <a:off x="2650490" y="5311775"/>
            <a:ext cx="644525" cy="519113"/>
          </a:xfrm>
          <a:prstGeom prst="rect">
            <a:avLst/>
          </a:prstGeom>
          <a:noFill/>
          <a:ln w="9525">
            <a:noFill/>
          </a:ln>
        </p:spPr>
        <p:txBody>
          <a:bodyPr wrap="none" anchor="t" anchorCtr="0">
            <a:spAutoFit/>
          </a:bodyPr>
          <a:lstStyle/>
          <a:p>
            <a:r>
              <a:rPr lang="en-US" altLang="zh-CN" sz="2800" b="1">
                <a:latin typeface="Tahoma" panose="020B0604030504040204" pitchFamily="34" charset="0"/>
              </a:rPr>
              <a:t>P3</a:t>
            </a:r>
          </a:p>
        </p:txBody>
      </p:sp>
      <p:sp>
        <p:nvSpPr>
          <p:cNvPr id="71690" name="文本框 407572"/>
          <p:cNvSpPr txBox="1"/>
          <p:nvPr/>
        </p:nvSpPr>
        <p:spPr>
          <a:xfrm>
            <a:off x="5698490" y="1668463"/>
            <a:ext cx="644525" cy="519112"/>
          </a:xfrm>
          <a:prstGeom prst="rect">
            <a:avLst/>
          </a:prstGeom>
          <a:noFill/>
          <a:ln w="9525">
            <a:noFill/>
          </a:ln>
        </p:spPr>
        <p:txBody>
          <a:bodyPr wrap="none" anchor="t" anchorCtr="0">
            <a:spAutoFit/>
          </a:bodyPr>
          <a:lstStyle/>
          <a:p>
            <a:r>
              <a:rPr lang="en-US" altLang="zh-CN" sz="2800" b="1">
                <a:latin typeface="Tahoma" panose="020B0604030504040204" pitchFamily="34" charset="0"/>
              </a:rPr>
              <a:t>P4</a:t>
            </a:r>
          </a:p>
        </p:txBody>
      </p:sp>
      <p:grpSp>
        <p:nvGrpSpPr>
          <p:cNvPr id="407592" name="组合 407591"/>
          <p:cNvGrpSpPr/>
          <p:nvPr/>
        </p:nvGrpSpPr>
        <p:grpSpPr>
          <a:xfrm>
            <a:off x="3464878" y="2659063"/>
            <a:ext cx="2039937" cy="2944812"/>
            <a:chOff x="1595" y="1449"/>
            <a:chExt cx="1285" cy="1855"/>
          </a:xfrm>
        </p:grpSpPr>
        <p:sp>
          <p:nvSpPr>
            <p:cNvPr id="71692" name="任意多边形 407568"/>
            <p:cNvSpPr/>
            <p:nvPr/>
          </p:nvSpPr>
          <p:spPr>
            <a:xfrm flipV="1">
              <a:off x="1595" y="1781"/>
              <a:ext cx="1238" cy="1523"/>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57150" cap="flat" cmpd="sng">
              <a:solidFill>
                <a:schemeClr val="hlink"/>
              </a:solidFill>
              <a:prstDash val="solid"/>
              <a:round/>
              <a:headEnd type="none" w="med" len="med"/>
              <a:tailEnd type="triangle" w="med" len="med"/>
            </a:ln>
          </p:spPr>
          <p:txBody>
            <a:bodyPr/>
            <a:lstStyle/>
            <a:p>
              <a:endParaRPr lang="zh-CN" altLang="en-US"/>
            </a:p>
          </p:txBody>
        </p:sp>
        <p:sp>
          <p:nvSpPr>
            <p:cNvPr id="71693" name="文本框 407577"/>
            <p:cNvSpPr txBox="1"/>
            <p:nvPr/>
          </p:nvSpPr>
          <p:spPr>
            <a:xfrm>
              <a:off x="2621" y="1449"/>
              <a:ext cx="259" cy="327"/>
            </a:xfrm>
            <a:prstGeom prst="rect">
              <a:avLst/>
            </a:prstGeom>
            <a:noFill/>
            <a:ln w="9525">
              <a:noFill/>
            </a:ln>
          </p:spPr>
          <p:txBody>
            <a:bodyPr wrap="none" anchor="t" anchorCtr="0">
              <a:spAutoFit/>
            </a:bodyPr>
            <a:lstStyle/>
            <a:p>
              <a:r>
                <a:rPr lang="zh-CN" altLang="zh-CN" sz="2800" b="1" dirty="0">
                  <a:latin typeface="Tahoma" panose="020B0604030504040204" pitchFamily="34" charset="0"/>
                </a:rPr>
                <a:t>1</a:t>
              </a:r>
            </a:p>
          </p:txBody>
        </p:sp>
      </p:grpSp>
      <p:sp>
        <p:nvSpPr>
          <p:cNvPr id="71694" name="标题 407580"/>
          <p:cNvSpPr>
            <a:spLocks noGrp="1" noRot="1"/>
          </p:cNvSpPr>
          <p:nvPr>
            <p:ph type="title"/>
          </p:nvPr>
        </p:nvSpPr>
        <p:spPr>
          <a:xfrm>
            <a:off x="251460" y="1701165"/>
            <a:ext cx="4027170" cy="607695"/>
          </a:xfrm>
        </p:spPr>
        <p:txBody>
          <a:bodyPr wrap="square" anchor="b" anchorCtr="0">
            <a:spAutoFit/>
          </a:bodyPr>
          <a:lstStyle/>
          <a:p>
            <a:r>
              <a:rPr lang="en-US" altLang="zh-CN" sz="2800" b="1">
                <a:solidFill>
                  <a:srgbClr val="0070C0"/>
                </a:solidFill>
              </a:rPr>
              <a:t>CS</a:t>
            </a:r>
            <a:r>
              <a:rPr lang="zh-CN" altLang="en-US" sz="2800" b="1" dirty="0">
                <a:solidFill>
                  <a:srgbClr val="0070C0"/>
                </a:solidFill>
              </a:rPr>
              <a:t>线段剪裁算法 举例</a:t>
            </a:r>
          </a:p>
        </p:txBody>
      </p:sp>
      <p:sp>
        <p:nvSpPr>
          <p:cNvPr id="71695" name="矩形 407582"/>
          <p:cNvSpPr/>
          <p:nvPr/>
        </p:nvSpPr>
        <p:spPr>
          <a:xfrm>
            <a:off x="5485765" y="4240213"/>
            <a:ext cx="898525" cy="457200"/>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0000</a:t>
            </a:r>
          </a:p>
        </p:txBody>
      </p:sp>
      <p:sp>
        <p:nvSpPr>
          <p:cNvPr id="71696" name="矩形 407583"/>
          <p:cNvSpPr/>
          <p:nvPr/>
        </p:nvSpPr>
        <p:spPr>
          <a:xfrm>
            <a:off x="6816090" y="5151438"/>
            <a:ext cx="898525" cy="457200"/>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0110</a:t>
            </a:r>
          </a:p>
        </p:txBody>
      </p:sp>
      <p:sp>
        <p:nvSpPr>
          <p:cNvPr id="71697" name="矩形 407584"/>
          <p:cNvSpPr/>
          <p:nvPr/>
        </p:nvSpPr>
        <p:spPr>
          <a:xfrm>
            <a:off x="5485765" y="5151438"/>
            <a:ext cx="898525" cy="457200"/>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0100</a:t>
            </a:r>
          </a:p>
        </p:txBody>
      </p:sp>
      <p:sp>
        <p:nvSpPr>
          <p:cNvPr id="71698" name="矩形 407585"/>
          <p:cNvSpPr/>
          <p:nvPr/>
        </p:nvSpPr>
        <p:spPr>
          <a:xfrm>
            <a:off x="3752215" y="5151438"/>
            <a:ext cx="898525" cy="457200"/>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0101</a:t>
            </a:r>
          </a:p>
        </p:txBody>
      </p:sp>
      <p:sp>
        <p:nvSpPr>
          <p:cNvPr id="71699" name="矩形 407586"/>
          <p:cNvSpPr/>
          <p:nvPr/>
        </p:nvSpPr>
        <p:spPr>
          <a:xfrm>
            <a:off x="6816090" y="4240213"/>
            <a:ext cx="898525" cy="457200"/>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0010</a:t>
            </a:r>
          </a:p>
        </p:txBody>
      </p:sp>
      <p:sp>
        <p:nvSpPr>
          <p:cNvPr id="71700" name="矩形 407587"/>
          <p:cNvSpPr/>
          <p:nvPr/>
        </p:nvSpPr>
        <p:spPr>
          <a:xfrm>
            <a:off x="3752215" y="4240213"/>
            <a:ext cx="898525" cy="457200"/>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0001</a:t>
            </a:r>
          </a:p>
        </p:txBody>
      </p:sp>
      <p:sp>
        <p:nvSpPr>
          <p:cNvPr id="71701" name="矩形 407588"/>
          <p:cNvSpPr/>
          <p:nvPr/>
        </p:nvSpPr>
        <p:spPr>
          <a:xfrm>
            <a:off x="3752215" y="3330575"/>
            <a:ext cx="898525" cy="457200"/>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1001</a:t>
            </a:r>
          </a:p>
        </p:txBody>
      </p:sp>
      <p:sp>
        <p:nvSpPr>
          <p:cNvPr id="71702" name="矩形 407589"/>
          <p:cNvSpPr/>
          <p:nvPr/>
        </p:nvSpPr>
        <p:spPr>
          <a:xfrm>
            <a:off x="5485765" y="3330575"/>
            <a:ext cx="898525" cy="457200"/>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1000</a:t>
            </a:r>
          </a:p>
        </p:txBody>
      </p:sp>
      <p:sp>
        <p:nvSpPr>
          <p:cNvPr id="71703" name="矩形 407590"/>
          <p:cNvSpPr/>
          <p:nvPr/>
        </p:nvSpPr>
        <p:spPr>
          <a:xfrm>
            <a:off x="6816090" y="3330575"/>
            <a:ext cx="898525" cy="457200"/>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1010</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075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1011" name="组合 511010"/>
          <p:cNvGrpSpPr/>
          <p:nvPr/>
        </p:nvGrpSpPr>
        <p:grpSpPr>
          <a:xfrm>
            <a:off x="4774248" y="5120323"/>
            <a:ext cx="865187" cy="966787"/>
            <a:chOff x="2239" y="3135"/>
            <a:chExt cx="545" cy="609"/>
          </a:xfrm>
        </p:grpSpPr>
        <p:sp>
          <p:nvSpPr>
            <p:cNvPr id="73730" name="任意多边形 510986"/>
            <p:cNvSpPr/>
            <p:nvPr/>
          </p:nvSpPr>
          <p:spPr>
            <a:xfrm>
              <a:off x="2239" y="3135"/>
              <a:ext cx="481" cy="508"/>
            </a:xfrm>
            <a:custGeom>
              <a:avLst/>
              <a:gdLst/>
              <a:ahLst/>
              <a:cxnLst>
                <a:cxn ang="270">
                  <a:pos x="21600" y="0"/>
                </a:cxn>
                <a:cxn ang="90">
                  <a:pos x="0" y="21600"/>
                </a:cxn>
                <a:cxn ang="270">
                  <a:pos x="0" y="0"/>
                </a:cxn>
              </a:cxnLst>
              <a:rect l="0" t="0" r="0" b="0"/>
              <a:pathLst>
                <a:path w="21600" h="21600" fill="none">
                  <a:moveTo>
                    <a:pt x="21600" y="0"/>
                  </a:moveTo>
                  <a:cubicBezTo>
                    <a:pt x="21600" y="11929"/>
                    <a:pt x="11929" y="21600"/>
                    <a:pt x="0" y="21600"/>
                  </a:cubicBezTo>
                </a:path>
                <a:path w="21600" h="21600" stroke="0">
                  <a:moveTo>
                    <a:pt x="21600" y="0"/>
                  </a:moveTo>
                  <a:cubicBezTo>
                    <a:pt x="21600" y="11929"/>
                    <a:pt x="11929" y="21600"/>
                    <a:pt x="0" y="21600"/>
                  </a:cubicBezTo>
                  <a:lnTo>
                    <a:pt x="0" y="0"/>
                  </a:lnTo>
                  <a:close/>
                </a:path>
              </a:pathLst>
            </a:custGeom>
            <a:noFill/>
            <a:ln w="57150" cap="rnd" cmpd="sng">
              <a:solidFill>
                <a:schemeClr val="accent1"/>
              </a:solidFill>
              <a:prstDash val="solid"/>
              <a:round/>
              <a:headEnd type="triangle" w="med" len="med"/>
              <a:tailEnd type="none" w="med" len="med"/>
            </a:ln>
          </p:spPr>
          <p:txBody>
            <a:bodyPr/>
            <a:lstStyle/>
            <a:p>
              <a:endParaRPr lang="zh-CN" altLang="en-US"/>
            </a:p>
          </p:txBody>
        </p:sp>
        <p:sp>
          <p:nvSpPr>
            <p:cNvPr id="73731" name="文本框 510994"/>
            <p:cNvSpPr txBox="1"/>
            <p:nvPr/>
          </p:nvSpPr>
          <p:spPr>
            <a:xfrm>
              <a:off x="2525" y="3417"/>
              <a:ext cx="259" cy="327"/>
            </a:xfrm>
            <a:prstGeom prst="rect">
              <a:avLst/>
            </a:prstGeom>
            <a:noFill/>
            <a:ln w="9525">
              <a:noFill/>
            </a:ln>
          </p:spPr>
          <p:txBody>
            <a:bodyPr wrap="none" anchor="t" anchorCtr="0">
              <a:spAutoFit/>
            </a:bodyPr>
            <a:lstStyle/>
            <a:p>
              <a:r>
                <a:rPr lang="zh-CN" altLang="zh-CN" sz="2800" b="1" dirty="0">
                  <a:latin typeface="Tahoma" panose="020B0604030504040204" pitchFamily="34" charset="0"/>
                </a:rPr>
                <a:t>1</a:t>
              </a:r>
            </a:p>
          </p:txBody>
        </p:sp>
      </p:grpSp>
      <p:grpSp>
        <p:nvGrpSpPr>
          <p:cNvPr id="511012" name="组合 511011"/>
          <p:cNvGrpSpPr/>
          <p:nvPr/>
        </p:nvGrpSpPr>
        <p:grpSpPr>
          <a:xfrm>
            <a:off x="6520498" y="2658110"/>
            <a:ext cx="1528762" cy="1539875"/>
            <a:chOff x="3339" y="1584"/>
            <a:chExt cx="963" cy="970"/>
          </a:xfrm>
        </p:grpSpPr>
        <p:sp>
          <p:nvSpPr>
            <p:cNvPr id="73733" name="任意多边形 510988"/>
            <p:cNvSpPr/>
            <p:nvPr/>
          </p:nvSpPr>
          <p:spPr>
            <a:xfrm flipH="1">
              <a:off x="3339" y="1683"/>
              <a:ext cx="963" cy="871"/>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57150" cap="flat" cmpd="sng">
              <a:solidFill>
                <a:srgbClr val="9CDF7B"/>
              </a:solidFill>
              <a:prstDash val="solid"/>
              <a:round/>
              <a:headEnd type="none" w="med" len="med"/>
              <a:tailEnd type="triangle" w="med" len="med"/>
            </a:ln>
          </p:spPr>
          <p:txBody>
            <a:bodyPr/>
            <a:lstStyle/>
            <a:p>
              <a:endParaRPr lang="zh-CN" altLang="en-US"/>
            </a:p>
          </p:txBody>
        </p:sp>
        <p:sp>
          <p:nvSpPr>
            <p:cNvPr id="73734" name="文本框 510995"/>
            <p:cNvSpPr txBox="1"/>
            <p:nvPr/>
          </p:nvSpPr>
          <p:spPr>
            <a:xfrm>
              <a:off x="3552" y="1584"/>
              <a:ext cx="259" cy="327"/>
            </a:xfrm>
            <a:prstGeom prst="rect">
              <a:avLst/>
            </a:prstGeom>
            <a:noFill/>
            <a:ln w="9525">
              <a:noFill/>
            </a:ln>
          </p:spPr>
          <p:txBody>
            <a:bodyPr wrap="none" anchor="t" anchorCtr="0">
              <a:spAutoFit/>
            </a:bodyPr>
            <a:lstStyle/>
            <a:p>
              <a:r>
                <a:rPr lang="zh-CN" altLang="zh-CN" sz="2800" b="1" dirty="0">
                  <a:latin typeface="Tahoma" panose="020B0604030504040204" pitchFamily="34" charset="0"/>
                </a:rPr>
                <a:t>3</a:t>
              </a:r>
            </a:p>
          </p:txBody>
        </p:sp>
      </p:grpSp>
      <p:grpSp>
        <p:nvGrpSpPr>
          <p:cNvPr id="511010" name="组合 511009"/>
          <p:cNvGrpSpPr/>
          <p:nvPr/>
        </p:nvGrpSpPr>
        <p:grpSpPr>
          <a:xfrm>
            <a:off x="5537835" y="4544060"/>
            <a:ext cx="817563" cy="781050"/>
            <a:chOff x="2720" y="2772"/>
            <a:chExt cx="515" cy="492"/>
          </a:xfrm>
        </p:grpSpPr>
        <p:sp>
          <p:nvSpPr>
            <p:cNvPr id="73736" name="任意多边形 510987"/>
            <p:cNvSpPr/>
            <p:nvPr/>
          </p:nvSpPr>
          <p:spPr>
            <a:xfrm>
              <a:off x="2720" y="2772"/>
              <a:ext cx="400" cy="396"/>
            </a:xfrm>
            <a:custGeom>
              <a:avLst/>
              <a:gdLst/>
              <a:ahLst/>
              <a:cxnLst>
                <a:cxn ang="270">
                  <a:pos x="21600" y="0"/>
                </a:cxn>
                <a:cxn ang="90">
                  <a:pos x="0" y="21600"/>
                </a:cxn>
                <a:cxn ang="270">
                  <a:pos x="0" y="0"/>
                </a:cxn>
              </a:cxnLst>
              <a:rect l="0" t="0" r="0" b="0"/>
              <a:pathLst>
                <a:path w="21600" h="21600" fill="none">
                  <a:moveTo>
                    <a:pt x="21600" y="0"/>
                  </a:moveTo>
                  <a:cubicBezTo>
                    <a:pt x="21600" y="11929"/>
                    <a:pt x="11929" y="21600"/>
                    <a:pt x="0" y="21600"/>
                  </a:cubicBezTo>
                </a:path>
                <a:path w="21600" h="21600" stroke="0">
                  <a:moveTo>
                    <a:pt x="21600" y="0"/>
                  </a:moveTo>
                  <a:cubicBezTo>
                    <a:pt x="21600" y="11929"/>
                    <a:pt x="11929" y="21600"/>
                    <a:pt x="0" y="21600"/>
                  </a:cubicBezTo>
                  <a:lnTo>
                    <a:pt x="0" y="0"/>
                  </a:lnTo>
                  <a:close/>
                </a:path>
              </a:pathLst>
            </a:custGeom>
            <a:noFill/>
            <a:ln w="57150" cap="rnd" cmpd="sng">
              <a:solidFill>
                <a:srgbClr val="75E5D8"/>
              </a:solidFill>
              <a:prstDash val="solid"/>
              <a:round/>
              <a:headEnd type="stealth" w="med" len="lg"/>
              <a:tailEnd type="none" w="sm" len="sm"/>
            </a:ln>
          </p:spPr>
          <p:txBody>
            <a:bodyPr/>
            <a:lstStyle/>
            <a:p>
              <a:endParaRPr lang="zh-CN" altLang="en-US"/>
            </a:p>
          </p:txBody>
        </p:sp>
        <p:sp>
          <p:nvSpPr>
            <p:cNvPr id="73737" name="文本框 510996"/>
            <p:cNvSpPr txBox="1"/>
            <p:nvPr/>
          </p:nvSpPr>
          <p:spPr>
            <a:xfrm>
              <a:off x="2976" y="2937"/>
              <a:ext cx="259" cy="327"/>
            </a:xfrm>
            <a:prstGeom prst="rect">
              <a:avLst/>
            </a:prstGeom>
            <a:noFill/>
            <a:ln w="9525">
              <a:noFill/>
            </a:ln>
          </p:spPr>
          <p:txBody>
            <a:bodyPr wrap="none" anchor="t" anchorCtr="0">
              <a:spAutoFit/>
            </a:bodyPr>
            <a:lstStyle/>
            <a:p>
              <a:r>
                <a:rPr lang="zh-CN" altLang="zh-CN" sz="2800" b="1" dirty="0">
                  <a:latin typeface="Tahoma" panose="020B0604030504040204" pitchFamily="34" charset="0"/>
                </a:rPr>
                <a:t>2</a:t>
              </a:r>
            </a:p>
          </p:txBody>
        </p:sp>
      </p:grpSp>
      <p:sp>
        <p:nvSpPr>
          <p:cNvPr id="73738" name="标题 510999"/>
          <p:cNvSpPr>
            <a:spLocks noGrp="1" noRot="1"/>
          </p:cNvSpPr>
          <p:nvPr>
            <p:ph type="title"/>
          </p:nvPr>
        </p:nvSpPr>
        <p:spPr>
          <a:xfrm>
            <a:off x="251460" y="1763395"/>
            <a:ext cx="4060825" cy="607695"/>
          </a:xfrm>
        </p:spPr>
        <p:txBody>
          <a:bodyPr wrap="square" anchor="b" anchorCtr="0">
            <a:spAutoFit/>
          </a:bodyPr>
          <a:lstStyle/>
          <a:p>
            <a:r>
              <a:rPr lang="en-US" altLang="zh-CN" sz="2800" b="1">
                <a:solidFill>
                  <a:srgbClr val="0070C0"/>
                </a:solidFill>
              </a:rPr>
              <a:t>CS</a:t>
            </a:r>
            <a:r>
              <a:rPr lang="zh-CN" altLang="en-US" sz="2800" b="1" dirty="0">
                <a:solidFill>
                  <a:srgbClr val="0070C0"/>
                </a:solidFill>
              </a:rPr>
              <a:t>线段剪裁算法 举例</a:t>
            </a:r>
          </a:p>
        </p:txBody>
      </p:sp>
      <p:grpSp>
        <p:nvGrpSpPr>
          <p:cNvPr id="73739" name="组合 511012"/>
          <p:cNvGrpSpPr/>
          <p:nvPr/>
        </p:nvGrpSpPr>
        <p:grpSpPr>
          <a:xfrm>
            <a:off x="3734435" y="2048510"/>
            <a:ext cx="5078413" cy="4572000"/>
            <a:chOff x="1584" y="1200"/>
            <a:chExt cx="3199" cy="2880"/>
          </a:xfrm>
        </p:grpSpPr>
        <p:sp>
          <p:nvSpPr>
            <p:cNvPr id="73740" name="直接连接符 510978"/>
            <p:cNvSpPr/>
            <p:nvPr/>
          </p:nvSpPr>
          <p:spPr>
            <a:xfrm>
              <a:off x="2727" y="1248"/>
              <a:ext cx="0" cy="2628"/>
            </a:xfrm>
            <a:prstGeom prst="line">
              <a:avLst/>
            </a:prstGeom>
            <a:ln w="57150" cap="flat" cmpd="sng">
              <a:solidFill>
                <a:schemeClr val="tx1"/>
              </a:solidFill>
              <a:prstDash val="dash"/>
              <a:round/>
              <a:headEnd type="none" w="sm" len="sm"/>
              <a:tailEnd type="none" w="sm" len="sm"/>
            </a:ln>
          </p:spPr>
        </p:sp>
        <p:sp>
          <p:nvSpPr>
            <p:cNvPr id="73741" name="直接连接符 510979"/>
            <p:cNvSpPr/>
            <p:nvPr/>
          </p:nvSpPr>
          <p:spPr>
            <a:xfrm>
              <a:off x="3355" y="1248"/>
              <a:ext cx="0" cy="2688"/>
            </a:xfrm>
            <a:prstGeom prst="line">
              <a:avLst/>
            </a:prstGeom>
            <a:ln w="57150" cap="flat" cmpd="sng">
              <a:solidFill>
                <a:schemeClr val="tx1"/>
              </a:solidFill>
              <a:prstDash val="dash"/>
              <a:round/>
              <a:headEnd type="none" w="sm" len="sm"/>
              <a:tailEnd type="none" w="sm" len="sm"/>
            </a:ln>
          </p:spPr>
        </p:sp>
        <p:sp>
          <p:nvSpPr>
            <p:cNvPr id="73742" name="直接连接符 510980"/>
            <p:cNvSpPr/>
            <p:nvPr/>
          </p:nvSpPr>
          <p:spPr>
            <a:xfrm>
              <a:off x="1584" y="2264"/>
              <a:ext cx="3142" cy="0"/>
            </a:xfrm>
            <a:prstGeom prst="line">
              <a:avLst/>
            </a:prstGeom>
            <a:ln w="57150" cap="flat" cmpd="sng">
              <a:solidFill>
                <a:schemeClr val="tx1"/>
              </a:solidFill>
              <a:prstDash val="dash"/>
              <a:round/>
              <a:headEnd type="none" w="sm" len="sm"/>
              <a:tailEnd type="none" w="sm" len="sm"/>
            </a:ln>
          </p:spPr>
        </p:sp>
        <p:sp>
          <p:nvSpPr>
            <p:cNvPr id="73743" name="直接连接符 510981"/>
            <p:cNvSpPr/>
            <p:nvPr/>
          </p:nvSpPr>
          <p:spPr>
            <a:xfrm>
              <a:off x="1584" y="2861"/>
              <a:ext cx="3199" cy="0"/>
            </a:xfrm>
            <a:prstGeom prst="line">
              <a:avLst/>
            </a:prstGeom>
            <a:ln w="57150" cap="flat" cmpd="sng">
              <a:solidFill>
                <a:schemeClr val="tx1"/>
              </a:solidFill>
              <a:prstDash val="dash"/>
              <a:round/>
              <a:headEnd type="none" w="sm" len="sm"/>
              <a:tailEnd type="none" w="sm" len="sm"/>
            </a:ln>
          </p:spPr>
        </p:sp>
        <p:sp>
          <p:nvSpPr>
            <p:cNvPr id="73744" name="矩形 510982"/>
            <p:cNvSpPr/>
            <p:nvPr/>
          </p:nvSpPr>
          <p:spPr>
            <a:xfrm>
              <a:off x="2746" y="2284"/>
              <a:ext cx="590" cy="556"/>
            </a:xfrm>
            <a:prstGeom prst="rect">
              <a:avLst/>
            </a:prstGeom>
            <a:noFill/>
            <a:ln w="57150" cap="flat" cmpd="sng">
              <a:solidFill>
                <a:schemeClr val="hlink"/>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73745" name="直接连接符 510983"/>
            <p:cNvSpPr/>
            <p:nvPr/>
          </p:nvSpPr>
          <p:spPr>
            <a:xfrm flipH="1">
              <a:off x="2213" y="1726"/>
              <a:ext cx="2113" cy="1852"/>
            </a:xfrm>
            <a:prstGeom prst="line">
              <a:avLst/>
            </a:prstGeom>
            <a:ln w="76200" cap="flat" cmpd="sng">
              <a:solidFill>
                <a:schemeClr val="accent2"/>
              </a:solidFill>
              <a:prstDash val="solid"/>
              <a:round/>
              <a:headEnd type="oval" w="med" len="med"/>
              <a:tailEnd type="oval" w="med" len="med"/>
            </a:ln>
          </p:spPr>
        </p:sp>
        <p:sp>
          <p:nvSpPr>
            <p:cNvPr id="73746" name="文本框 510990"/>
            <p:cNvSpPr txBox="1"/>
            <p:nvPr/>
          </p:nvSpPr>
          <p:spPr>
            <a:xfrm>
              <a:off x="1797" y="3360"/>
              <a:ext cx="360" cy="327"/>
            </a:xfrm>
            <a:prstGeom prst="rect">
              <a:avLst/>
            </a:prstGeom>
            <a:noFill/>
            <a:ln w="9525">
              <a:noFill/>
            </a:ln>
          </p:spPr>
          <p:txBody>
            <a:bodyPr wrap="none" anchor="t" anchorCtr="0">
              <a:spAutoFit/>
            </a:bodyPr>
            <a:lstStyle/>
            <a:p>
              <a:r>
                <a:rPr lang="en-US" altLang="zh-CN" sz="2800" b="1">
                  <a:latin typeface="Tahoma" panose="020B0604030504040204" pitchFamily="34" charset="0"/>
                </a:rPr>
                <a:t>P</a:t>
              </a:r>
              <a:r>
                <a:rPr lang="en-US" altLang="zh-CN" sz="2800" b="1" baseline="-25000">
                  <a:latin typeface="Tahoma" panose="020B0604030504040204" pitchFamily="34" charset="0"/>
                </a:rPr>
                <a:t>1</a:t>
              </a:r>
            </a:p>
          </p:txBody>
        </p:sp>
        <p:sp>
          <p:nvSpPr>
            <p:cNvPr id="73747" name="文本框 510991"/>
            <p:cNvSpPr txBox="1"/>
            <p:nvPr/>
          </p:nvSpPr>
          <p:spPr>
            <a:xfrm>
              <a:off x="4346" y="1401"/>
              <a:ext cx="360" cy="327"/>
            </a:xfrm>
            <a:prstGeom prst="rect">
              <a:avLst/>
            </a:prstGeom>
            <a:noFill/>
            <a:ln w="9525">
              <a:noFill/>
            </a:ln>
          </p:spPr>
          <p:txBody>
            <a:bodyPr wrap="none" anchor="t" anchorCtr="0">
              <a:spAutoFit/>
            </a:bodyPr>
            <a:lstStyle/>
            <a:p>
              <a:r>
                <a:rPr lang="en-US" altLang="zh-CN" sz="2800" b="1">
                  <a:latin typeface="Tahoma" panose="020B0604030504040204" pitchFamily="34" charset="0"/>
                </a:rPr>
                <a:t>P</a:t>
              </a:r>
              <a:r>
                <a:rPr lang="en-US" altLang="zh-CN" sz="2800" b="1" baseline="-25000">
                  <a:latin typeface="Tahoma" panose="020B0604030504040204" pitchFamily="34" charset="0"/>
                </a:rPr>
                <a:t>2</a:t>
              </a:r>
            </a:p>
          </p:txBody>
        </p:sp>
        <p:sp>
          <p:nvSpPr>
            <p:cNvPr id="73748" name="矩形 511000"/>
            <p:cNvSpPr/>
            <p:nvPr/>
          </p:nvSpPr>
          <p:spPr>
            <a:xfrm>
              <a:off x="2784" y="2352"/>
              <a:ext cx="566" cy="288"/>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0000</a:t>
              </a:r>
            </a:p>
          </p:txBody>
        </p:sp>
        <p:sp>
          <p:nvSpPr>
            <p:cNvPr id="73749" name="矩形 511001"/>
            <p:cNvSpPr/>
            <p:nvPr/>
          </p:nvSpPr>
          <p:spPr>
            <a:xfrm>
              <a:off x="3658" y="3792"/>
              <a:ext cx="566" cy="288"/>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0110</a:t>
              </a:r>
            </a:p>
          </p:txBody>
        </p:sp>
        <p:sp>
          <p:nvSpPr>
            <p:cNvPr id="73750" name="矩形 511002"/>
            <p:cNvSpPr/>
            <p:nvPr/>
          </p:nvSpPr>
          <p:spPr>
            <a:xfrm>
              <a:off x="2784" y="3792"/>
              <a:ext cx="566" cy="288"/>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0100</a:t>
              </a:r>
            </a:p>
          </p:txBody>
        </p:sp>
        <p:sp>
          <p:nvSpPr>
            <p:cNvPr id="73751" name="矩形 511003"/>
            <p:cNvSpPr/>
            <p:nvPr/>
          </p:nvSpPr>
          <p:spPr>
            <a:xfrm>
              <a:off x="1728" y="3792"/>
              <a:ext cx="566" cy="288"/>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0101</a:t>
              </a:r>
            </a:p>
          </p:txBody>
        </p:sp>
        <p:sp>
          <p:nvSpPr>
            <p:cNvPr id="73752" name="矩形 511004"/>
            <p:cNvSpPr/>
            <p:nvPr/>
          </p:nvSpPr>
          <p:spPr>
            <a:xfrm>
              <a:off x="3658" y="2352"/>
              <a:ext cx="566" cy="288"/>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0010</a:t>
              </a:r>
            </a:p>
          </p:txBody>
        </p:sp>
        <p:sp>
          <p:nvSpPr>
            <p:cNvPr id="73753" name="矩形 511005"/>
            <p:cNvSpPr/>
            <p:nvPr/>
          </p:nvSpPr>
          <p:spPr>
            <a:xfrm>
              <a:off x="1728" y="2352"/>
              <a:ext cx="566" cy="288"/>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0001</a:t>
              </a:r>
            </a:p>
          </p:txBody>
        </p:sp>
        <p:sp>
          <p:nvSpPr>
            <p:cNvPr id="73754" name="矩形 511006"/>
            <p:cNvSpPr/>
            <p:nvPr/>
          </p:nvSpPr>
          <p:spPr>
            <a:xfrm>
              <a:off x="1680" y="1200"/>
              <a:ext cx="566" cy="288"/>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1001</a:t>
              </a:r>
            </a:p>
          </p:txBody>
        </p:sp>
        <p:sp>
          <p:nvSpPr>
            <p:cNvPr id="73755" name="矩形 511007"/>
            <p:cNvSpPr/>
            <p:nvPr/>
          </p:nvSpPr>
          <p:spPr>
            <a:xfrm>
              <a:off x="2772" y="1200"/>
              <a:ext cx="566" cy="288"/>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1000</a:t>
              </a:r>
            </a:p>
          </p:txBody>
        </p:sp>
        <p:sp>
          <p:nvSpPr>
            <p:cNvPr id="73756" name="矩形 511008"/>
            <p:cNvSpPr/>
            <p:nvPr/>
          </p:nvSpPr>
          <p:spPr>
            <a:xfrm>
              <a:off x="3610" y="1200"/>
              <a:ext cx="566" cy="288"/>
            </a:xfrm>
            <a:prstGeom prst="rect">
              <a:avLst/>
            </a:prstGeom>
            <a:noFill/>
            <a:ln w="9525">
              <a:noFill/>
            </a:ln>
          </p:spPr>
          <p:txBody>
            <a:bodyPr lIns="92075" tIns="46038" rIns="92075" bIns="46038" anchor="t" anchorCtr="0">
              <a:spAutoFit/>
            </a:bodyPr>
            <a:lstStyle/>
            <a:p>
              <a:pPr eaLnBrk="0" hangingPunct="0"/>
              <a:r>
                <a:rPr lang="zh-CN" altLang="en-GB" sz="2400" b="1" dirty="0">
                  <a:latin typeface="Arial" panose="020B0604020202020204" pitchFamily="34" charset="0"/>
                </a:rPr>
                <a:t>1010</a:t>
              </a:r>
            </a:p>
          </p:txBody>
        </p:sp>
      </p:gr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110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110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11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文本占位符 489473"/>
          <p:cNvSpPr>
            <a:spLocks noGrp="1" noRot="1"/>
          </p:cNvSpPr>
          <p:nvPr>
            <p:ph idx="1"/>
          </p:nvPr>
        </p:nvSpPr>
        <p:spPr>
          <a:xfrm>
            <a:off x="1115378" y="3068638"/>
            <a:ext cx="6913562" cy="1467485"/>
          </a:xfrm>
        </p:spPr>
        <p:txBody>
          <a:bodyPr wrap="square" anchor="t" anchorCtr="0">
            <a:spAutoFit/>
          </a:bodyPr>
          <a:lstStyle/>
          <a:p>
            <a:pPr marL="539750" indent="-539750">
              <a:lnSpc>
                <a:spcPct val="130000"/>
              </a:lnSpc>
            </a:pPr>
            <a:r>
              <a:rPr lang="zh-CN" altLang="en-US" sz="2400" dirty="0">
                <a:latin typeface="方正黑体" pitchFamily="34" charset="-122"/>
              </a:rPr>
              <a:t>优点</a:t>
            </a:r>
            <a:r>
              <a:rPr lang="zh-CN" altLang="zh-CN" sz="2400" dirty="0">
                <a:latin typeface="方正黑体" pitchFamily="34" charset="-122"/>
              </a:rPr>
              <a:t>：</a:t>
            </a:r>
            <a:r>
              <a:rPr lang="zh-CN" altLang="en-US" sz="2400" dirty="0">
                <a:latin typeface="方正黑体" pitchFamily="34" charset="-122"/>
              </a:rPr>
              <a:t>简单，易于实现。</a:t>
            </a:r>
          </a:p>
          <a:p>
            <a:pPr marL="539750" indent="-539750">
              <a:lnSpc>
                <a:spcPct val="130000"/>
              </a:lnSpc>
            </a:pPr>
            <a:r>
              <a:rPr lang="zh-CN" altLang="en-US" sz="2400" dirty="0">
                <a:latin typeface="方正黑体" pitchFamily="34" charset="-122"/>
              </a:rPr>
              <a:t>算法中求交点的次数决定了算法的速度。</a:t>
            </a:r>
          </a:p>
        </p:txBody>
      </p:sp>
      <p:sp>
        <p:nvSpPr>
          <p:cNvPr id="75778" name="标题 489474"/>
          <p:cNvSpPr>
            <a:spLocks noGrp="1" noRot="1"/>
          </p:cNvSpPr>
          <p:nvPr>
            <p:ph type="title"/>
          </p:nvPr>
        </p:nvSpPr>
        <p:spPr>
          <a:xfrm>
            <a:off x="611188" y="2151063"/>
            <a:ext cx="6192837" cy="607695"/>
          </a:xfrm>
        </p:spPr>
        <p:txBody>
          <a:bodyPr vert="horz" wrap="square" lIns="91440" tIns="45720" rIns="91440" bIns="45720" anchor="b" anchorCtr="0">
            <a:spAutoFit/>
          </a:bodyPr>
          <a:lstStyle/>
          <a:p>
            <a:r>
              <a:rPr lang="en-US" altLang="zh-CN" sz="2800" b="1">
                <a:solidFill>
                  <a:srgbClr val="0070C0"/>
                </a:solidFill>
              </a:rPr>
              <a:t>CS</a:t>
            </a:r>
            <a:r>
              <a:rPr lang="zh-CN" altLang="en-US" sz="2800" b="1" dirty="0">
                <a:solidFill>
                  <a:srgbClr val="0070C0"/>
                </a:solidFill>
              </a:rPr>
              <a:t>线段剪裁算法小结:</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550913"/>
          <p:cNvSpPr>
            <a:spLocks noGrp="1" noRot="1"/>
          </p:cNvSpPr>
          <p:nvPr>
            <p:ph type="title"/>
          </p:nvPr>
        </p:nvSpPr>
        <p:spPr>
          <a:xfrm>
            <a:off x="538798" y="2125028"/>
            <a:ext cx="7993062" cy="607695"/>
          </a:xfrm>
        </p:spPr>
        <p:txBody>
          <a:bodyPr anchor="b" anchorCtr="0">
            <a:spAutoFit/>
          </a:bodyPr>
          <a:lstStyle/>
          <a:p>
            <a:r>
              <a:rPr lang="en-US" altLang="zh-CN" sz="2800" b="1">
                <a:solidFill>
                  <a:srgbClr val="0070C0"/>
                </a:solidFill>
              </a:rPr>
              <a:t>CS</a:t>
            </a:r>
            <a:r>
              <a:rPr lang="zh-CN" altLang="en-US" sz="2800" b="1" dirty="0">
                <a:solidFill>
                  <a:srgbClr val="0070C0"/>
                </a:solidFill>
              </a:rPr>
              <a:t>线段剪裁算法课堂练习</a:t>
            </a:r>
          </a:p>
        </p:txBody>
      </p:sp>
      <p:sp>
        <p:nvSpPr>
          <p:cNvPr id="77826" name="文本占位符 550914"/>
          <p:cNvSpPr>
            <a:spLocks noGrp="1" noRot="1"/>
          </p:cNvSpPr>
          <p:nvPr>
            <p:ph idx="1"/>
          </p:nvPr>
        </p:nvSpPr>
        <p:spPr>
          <a:xfrm>
            <a:off x="1331278" y="2924810"/>
            <a:ext cx="7056437" cy="3260090"/>
          </a:xfrm>
        </p:spPr>
        <p:txBody>
          <a:bodyPr wrap="square" anchor="t" anchorCtr="0">
            <a:spAutoFit/>
          </a:bodyPr>
          <a:lstStyle/>
          <a:p>
            <a:pPr>
              <a:lnSpc>
                <a:spcPct val="130000"/>
              </a:lnSpc>
            </a:pPr>
            <a:r>
              <a:rPr lang="zh-CN" altLang="en-US" sz="2400" dirty="0">
                <a:latin typeface="Microsoft Sans Serif" panose="020B0604020202020204" pitchFamily="34" charset="0"/>
              </a:rPr>
              <a:t>已知线段的两个端点</a:t>
            </a:r>
          </a:p>
          <a:p>
            <a:pPr>
              <a:lnSpc>
                <a:spcPct val="130000"/>
              </a:lnSpc>
              <a:buNone/>
            </a:pPr>
            <a:r>
              <a:rPr lang="en-US" altLang="zh-CN" sz="2400">
                <a:latin typeface="Microsoft Sans Serif" panose="020B0604020202020204" pitchFamily="34" charset="0"/>
              </a:rPr>
              <a:t>		P</a:t>
            </a:r>
            <a:r>
              <a:rPr lang="en-US" altLang="zh-CN" sz="2400" baseline="-25000">
                <a:latin typeface="Microsoft Sans Serif" panose="020B0604020202020204" pitchFamily="34" charset="0"/>
              </a:rPr>
              <a:t>1</a:t>
            </a:r>
            <a:r>
              <a:rPr lang="en-US" altLang="zh-CN" sz="2400">
                <a:latin typeface="Microsoft Sans Serif" panose="020B0604020202020204" pitchFamily="34" charset="0"/>
              </a:rPr>
              <a:t>(-3/2, 1/6)，P</a:t>
            </a:r>
            <a:r>
              <a:rPr lang="en-US" altLang="zh-CN" sz="2400" baseline="-25000">
                <a:latin typeface="Microsoft Sans Serif" panose="020B0604020202020204" pitchFamily="34" charset="0"/>
              </a:rPr>
              <a:t>2</a:t>
            </a:r>
            <a:r>
              <a:rPr lang="en-US" altLang="zh-CN" sz="2400">
                <a:latin typeface="Microsoft Sans Serif" panose="020B0604020202020204" pitchFamily="34" charset="0"/>
              </a:rPr>
              <a:t>(1/2, 3/2)</a:t>
            </a:r>
          </a:p>
          <a:p>
            <a:pPr>
              <a:lnSpc>
                <a:spcPct val="130000"/>
              </a:lnSpc>
              <a:buNone/>
            </a:pPr>
            <a:r>
              <a:rPr lang="zh-CN" altLang="en-US" sz="2400" dirty="0">
                <a:latin typeface="Microsoft Sans Serif" panose="020B0604020202020204" pitchFamily="34" charset="0"/>
              </a:rPr>
              <a:t>        窗口边界</a:t>
            </a:r>
            <a:r>
              <a:rPr lang="en-US" altLang="zh-CN" sz="2400">
                <a:latin typeface="Microsoft Sans Serif" panose="020B0604020202020204" pitchFamily="34" charset="0"/>
              </a:rPr>
              <a:t>x=-1, x=1, y=-1, y=1</a:t>
            </a:r>
          </a:p>
          <a:p>
            <a:pPr>
              <a:lnSpc>
                <a:spcPct val="130000"/>
              </a:lnSpc>
            </a:pPr>
            <a:r>
              <a:rPr lang="zh-CN" altLang="en-US" sz="2400" dirty="0">
                <a:latin typeface="Microsoft Sans Serif" panose="020B0604020202020204" pitchFamily="34" charset="0"/>
              </a:rPr>
              <a:t>用</a:t>
            </a:r>
            <a:r>
              <a:rPr lang="en-US" altLang="zh-CN" sz="2400">
                <a:latin typeface="Microsoft Sans Serif" panose="020B0604020202020204" pitchFamily="34" charset="0"/>
              </a:rPr>
              <a:t>CS</a:t>
            </a:r>
            <a:r>
              <a:rPr lang="zh-CN" altLang="en-US" sz="2400" dirty="0">
                <a:latin typeface="Microsoft Sans Serif" panose="020B0604020202020204" pitchFamily="34" charset="0"/>
              </a:rPr>
              <a:t>算法对线段进行剪裁</a:t>
            </a:r>
            <a:endParaRPr lang="zh-CN" altLang="zh-CN" sz="2400" dirty="0">
              <a:latin typeface="Microsoft Sans Serif" panose="020B0604020202020204" pitchFamily="34" charset="0"/>
            </a:endParaRP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330754" name="Rectangle 2"/>
          <p:cNvSpPr>
            <a:spLocks noGrp="1" noRot="1" noChangeArrowheads="1"/>
          </p:cNvSpPr>
          <p:nvPr>
            <p:ph type="title" idx="4294967295"/>
          </p:nvPr>
        </p:nvSpPr>
        <p:spPr>
          <a:xfrm>
            <a:off x="301625" y="909638"/>
            <a:ext cx="8540750" cy="755650"/>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
        <p:nvSpPr>
          <p:cNvPr id="8195" name="Rectangle 3"/>
          <p:cNvSpPr>
            <a:spLocks noGrp="1" noRot="1"/>
          </p:cNvSpPr>
          <p:nvPr>
            <p:ph idx="4294967295"/>
            <p:custDataLst>
              <p:tags r:id="rId2"/>
            </p:custDataLst>
          </p:nvPr>
        </p:nvSpPr>
        <p:spPr>
          <a:xfrm>
            <a:off x="323850" y="1989138"/>
            <a:ext cx="8458200" cy="4822825"/>
          </a:xfrm>
          <a:noFill/>
          <a:ln w="9525">
            <a:noFill/>
          </a:ln>
        </p:spPr>
        <p:txBody>
          <a:bodyPr vert="horz" wrap="square" lIns="91440" tIns="45720" rIns="91440" bIns="45720" rtlCol="0" anchor="t" anchorCtr="0">
            <a:spAutoFit/>
          </a:bodyPr>
          <a:lstStyle>
            <a:lvl1pPr marL="342900" indent="-342900" algn="l" rtl="0" fontAlgn="base">
              <a:spcBef>
                <a:spcPct val="20000"/>
              </a:spcBef>
              <a:spcAft>
                <a:spcPct val="0"/>
              </a:spcAft>
              <a:buClr>
                <a:srgbClr val="FF0000"/>
              </a:buClr>
              <a:buSzPct val="80000"/>
              <a:buFont typeface="Wingdings" panose="05000000000000000000"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tx1"/>
              </a:buClr>
              <a:buSzPct val="80000"/>
              <a:buFont typeface="Wingdings" panose="05000000000000000000" pitchFamily="2" charset="2"/>
              <a:buChar char="Ø"/>
              <a:defRPr sz="2800" b="1">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lvl="1" algn="l" defTabSz="914400">
              <a:lnSpc>
                <a:spcPct val="140000"/>
              </a:lnSpc>
              <a:buChar char="l"/>
            </a:pPr>
            <a:r>
              <a:rPr lang="zh-CN" altLang="en-US" spc="0" dirty="0">
                <a:solidFill>
                  <a:schemeClr val="dk1"/>
                </a:solidFill>
                <a:latin typeface="SimHei" panose="02010600030101010101" pitchFamily="2" charset="-122"/>
                <a:ea typeface="SimHei" panose="02010600030101010101" pitchFamily="2" charset="-122"/>
                <a:sym typeface="+mn-ea"/>
              </a:rPr>
              <a:t>二维几何变换</a:t>
            </a:r>
          </a:p>
          <a:p>
            <a:pPr lvl="2" algn="l" defTabSz="914400">
              <a:lnSpc>
                <a:spcPct val="140000"/>
              </a:lnSpc>
              <a:buChar char="l"/>
            </a:pPr>
            <a:r>
              <a:rPr lang="zh-CN">
                <a:ea typeface="SimSun" panose="02010600030101010101" pitchFamily="2" charset="-122"/>
                <a:sym typeface="+mn-ea"/>
              </a:rPr>
              <a:t>无论多么复杂的运动变化，如模拟太阳系的运动，实现喷泉粒子效果等，其几何变换都可以看成三种基本的运动变化的叠加</a:t>
            </a:r>
            <a:endParaRPr lang="zh-CN" altLang="en-US"/>
          </a:p>
          <a:p>
            <a:pPr lvl="2" algn="l" defTabSz="914400">
              <a:lnSpc>
                <a:spcPct val="140000"/>
              </a:lnSpc>
              <a:buChar char="l"/>
            </a:pPr>
            <a:r>
              <a:rPr lang="zh-CN" altLang="en-US" sz="2400" dirty="0">
                <a:latin typeface="方正黑体" pitchFamily="34" charset="-122"/>
                <a:sym typeface="+mn-ea"/>
              </a:rPr>
              <a:t>基本几何变换的</a:t>
            </a:r>
            <a:r>
              <a:rPr lang="zh-CN" altLang="en-US" sz="2400" dirty="0">
                <a:sym typeface="+mn-ea"/>
              </a:rPr>
              <a:t>类型</a:t>
            </a:r>
            <a:endParaRPr lang="zh-CN" altLang="en-US" sz="2400" dirty="0"/>
          </a:p>
          <a:p>
            <a:pPr lvl="2"/>
            <a:r>
              <a:rPr lang="zh-CN" altLang="en-US" sz="2050" dirty="0">
                <a:sym typeface="+mn-ea"/>
              </a:rPr>
              <a:t>平移</a:t>
            </a:r>
            <a:endParaRPr lang="zh-CN" altLang="en-US" sz="2050" dirty="0"/>
          </a:p>
          <a:p>
            <a:pPr lvl="2"/>
            <a:r>
              <a:rPr lang="zh-CN" altLang="en-US" sz="2050" dirty="0">
                <a:sym typeface="+mn-ea"/>
              </a:rPr>
              <a:t>旋转</a:t>
            </a:r>
            <a:endParaRPr lang="zh-CN" altLang="en-US" sz="2050" dirty="0"/>
          </a:p>
          <a:p>
            <a:pPr lvl="2"/>
            <a:r>
              <a:rPr lang="zh-CN" altLang="en-US" sz="2050" dirty="0">
                <a:sym typeface="+mn-ea"/>
              </a:rPr>
              <a:t>变比</a:t>
            </a:r>
            <a:endParaRPr lang="zh-CN" altLang="en-US" dirty="0">
              <a:solidFill>
                <a:schemeClr val="dk1"/>
              </a:solidFill>
              <a:latin typeface="SimHei" panose="02010600030101010101" pitchFamily="2" charset="-122"/>
              <a:ea typeface="SimHei" panose="02010600030101010101" pitchFamily="2" charset="-122"/>
              <a:sym typeface="+mn-ea"/>
            </a:endParaRPr>
          </a:p>
          <a:p>
            <a:pPr lvl="2" algn="l" defTabSz="914400">
              <a:lnSpc>
                <a:spcPct val="140000"/>
              </a:lnSpc>
              <a:buChar char="l"/>
            </a:pPr>
            <a:endParaRPr lang="en-US" altLang="zh-CN" dirty="0">
              <a:solidFill>
                <a:schemeClr val="dk1"/>
              </a:solidFill>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文本占位符 490497"/>
          <p:cNvSpPr>
            <a:spLocks noGrp="1" noRot="1"/>
          </p:cNvSpPr>
          <p:nvPr>
            <p:ph idx="1"/>
          </p:nvPr>
        </p:nvSpPr>
        <p:spPr>
          <a:xfrm>
            <a:off x="755015" y="3429000"/>
            <a:ext cx="7772400" cy="2254250"/>
          </a:xfrm>
        </p:spPr>
        <p:txBody>
          <a:bodyPr anchor="t" anchorCtr="0">
            <a:spAutoFit/>
          </a:bodyPr>
          <a:lstStyle/>
          <a:p>
            <a:r>
              <a:rPr lang="zh-CN" altLang="en-US" sz="2400" dirty="0">
                <a:latin typeface="方正黑体" pitchFamily="34" charset="-122"/>
              </a:rPr>
              <a:t>思想：</a:t>
            </a:r>
          </a:p>
          <a:p>
            <a:pPr>
              <a:buNone/>
            </a:pPr>
            <a:r>
              <a:rPr lang="zh-CN" altLang="en-US" sz="2400" dirty="0">
                <a:latin typeface="方正黑体" pitchFamily="34" charset="-122"/>
              </a:rPr>
              <a:t>    以线段的中点作为线段的分割点</a:t>
            </a:r>
          </a:p>
          <a:p>
            <a:pPr>
              <a:buNone/>
            </a:pPr>
            <a:r>
              <a:rPr lang="zh-CN" altLang="en-US" sz="2400" dirty="0">
                <a:latin typeface="方正黑体" pitchFamily="34" charset="-122"/>
              </a:rPr>
              <a:t>    分别寻找直线段两个端点各自对应的最远的可见点</a:t>
            </a:r>
          </a:p>
        </p:txBody>
      </p:sp>
      <p:sp>
        <p:nvSpPr>
          <p:cNvPr id="79874" name="标题 490498"/>
          <p:cNvSpPr>
            <a:spLocks noGrp="1" noRot="1"/>
          </p:cNvSpPr>
          <p:nvPr>
            <p:ph type="title"/>
          </p:nvPr>
        </p:nvSpPr>
        <p:spPr>
          <a:xfrm>
            <a:off x="323215" y="2503170"/>
            <a:ext cx="8540750" cy="607695"/>
          </a:xfrm>
        </p:spPr>
        <p:txBody>
          <a:bodyPr vert="horz" wrap="square" lIns="91440" tIns="45720" rIns="91440" bIns="45720" anchor="b" anchorCtr="0">
            <a:spAutoFit/>
          </a:bodyPr>
          <a:lstStyle/>
          <a:p>
            <a:r>
              <a:rPr lang="zh-CN" altLang="en-US" sz="2800" b="1" dirty="0">
                <a:solidFill>
                  <a:srgbClr val="0070C0"/>
                </a:solidFill>
              </a:rPr>
              <a:t>线段的中点剪裁算法</a:t>
            </a:r>
            <a:r>
              <a:rPr lang="zh-CN" altLang="zh-CN" dirty="0"/>
              <a:t> </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文本占位符 546817"/>
          <p:cNvSpPr>
            <a:spLocks noGrp="1" noRot="1"/>
          </p:cNvSpPr>
          <p:nvPr>
            <p:ph idx="1"/>
          </p:nvPr>
        </p:nvSpPr>
        <p:spPr>
          <a:xfrm>
            <a:off x="1449388" y="2924493"/>
            <a:ext cx="7486650" cy="3556635"/>
          </a:xfrm>
        </p:spPr>
        <p:txBody>
          <a:bodyPr wrap="square" anchor="t" anchorCtr="0">
            <a:spAutoFit/>
          </a:bodyPr>
          <a:lstStyle/>
          <a:p>
            <a:r>
              <a:rPr lang="zh-CN" altLang="en-US" sz="2400" dirty="0"/>
              <a:t>步骤：</a:t>
            </a:r>
          </a:p>
          <a:p>
            <a:pPr>
              <a:buNone/>
            </a:pPr>
            <a:r>
              <a:rPr lang="zh-CN" altLang="en-US" sz="2400" dirty="0"/>
              <a:t>    在求线段与边界的交点时采用折半查找技术，其余步骤同</a:t>
            </a:r>
            <a:r>
              <a:rPr lang="en-US" altLang="zh-CN" sz="2400"/>
              <a:t>CS</a:t>
            </a:r>
          </a:p>
          <a:p>
            <a:r>
              <a:rPr lang="zh-CN" altLang="en-US" sz="2400" dirty="0"/>
              <a:t>特点：</a:t>
            </a:r>
          </a:p>
          <a:p>
            <a:pPr>
              <a:buNone/>
            </a:pPr>
            <a:r>
              <a:rPr lang="zh-CN" altLang="en-US" sz="2400" dirty="0"/>
              <a:t>    适合硬件实现</a:t>
            </a:r>
          </a:p>
        </p:txBody>
      </p:sp>
      <p:sp>
        <p:nvSpPr>
          <p:cNvPr id="81922" name="标题 546818"/>
          <p:cNvSpPr>
            <a:spLocks noGrp="1" noRot="1"/>
          </p:cNvSpPr>
          <p:nvPr>
            <p:ph type="title"/>
          </p:nvPr>
        </p:nvSpPr>
        <p:spPr>
          <a:xfrm>
            <a:off x="179070" y="2132965"/>
            <a:ext cx="8540750" cy="607695"/>
          </a:xfrm>
        </p:spPr>
        <p:txBody>
          <a:bodyPr vert="horz" wrap="square" lIns="91440" tIns="45720" rIns="91440" bIns="45720" anchor="b" anchorCtr="0">
            <a:spAutoFit/>
          </a:bodyPr>
          <a:lstStyle/>
          <a:p>
            <a:r>
              <a:rPr lang="zh-CN" altLang="en-US" sz="2800" b="1" dirty="0">
                <a:solidFill>
                  <a:srgbClr val="0070C0"/>
                </a:solidFill>
              </a:rPr>
              <a:t>线段的中点剪裁算法</a:t>
            </a:r>
            <a:r>
              <a:rPr lang="zh-CN" altLang="zh-CN" dirty="0"/>
              <a:t> </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409601"/>
          <p:cNvSpPr>
            <a:spLocks noGrp="1" noRot="1"/>
          </p:cNvSpPr>
          <p:nvPr>
            <p:ph type="title"/>
          </p:nvPr>
        </p:nvSpPr>
        <p:spPr>
          <a:xfrm>
            <a:off x="467043" y="1862614"/>
            <a:ext cx="7391400" cy="607695"/>
          </a:xfrm>
        </p:spPr>
        <p:txBody>
          <a:bodyPr anchor="ctr" anchorCtr="0">
            <a:spAutoFit/>
          </a:bodyPr>
          <a:lstStyle/>
          <a:p>
            <a:r>
              <a:rPr lang="en-US" altLang="zh-CN" sz="2800" b="1" err="1">
                <a:solidFill>
                  <a:srgbClr val="0070C0"/>
                </a:solidFill>
              </a:rPr>
              <a:t>Liang-Barsky</a:t>
            </a:r>
            <a:r>
              <a:rPr lang="en-US" altLang="zh-CN" sz="2800" b="1">
                <a:solidFill>
                  <a:srgbClr val="0070C0"/>
                </a:solidFill>
              </a:rPr>
              <a:t> </a:t>
            </a:r>
            <a:r>
              <a:rPr lang="zh-CN" altLang="en-US" sz="2800" b="1" dirty="0">
                <a:solidFill>
                  <a:srgbClr val="0070C0"/>
                </a:solidFill>
              </a:rPr>
              <a:t>线段剪裁算法</a:t>
            </a:r>
          </a:p>
        </p:txBody>
      </p:sp>
      <p:sp>
        <p:nvSpPr>
          <p:cNvPr id="83970" name="文本占位符 409602"/>
          <p:cNvSpPr>
            <a:spLocks noGrp="1" noRot="1"/>
          </p:cNvSpPr>
          <p:nvPr>
            <p:ph idx="1"/>
          </p:nvPr>
        </p:nvSpPr>
        <p:spPr>
          <a:xfrm>
            <a:off x="1043305" y="2637155"/>
            <a:ext cx="7993063" cy="2357755"/>
          </a:xfrm>
        </p:spPr>
        <p:txBody>
          <a:bodyPr wrap="square" anchor="t" anchorCtr="0">
            <a:spAutoFit/>
          </a:bodyPr>
          <a:lstStyle/>
          <a:p>
            <a:pPr fontAlgn="auto">
              <a:spcBef>
                <a:spcPts val="100"/>
              </a:spcBef>
            </a:pPr>
            <a:r>
              <a:rPr lang="zh-CN" altLang="en-GB" sz="2400" dirty="0">
                <a:latin typeface="方正黑体" pitchFamily="34" charset="-122"/>
              </a:rPr>
              <a:t>思想：基于直线段参数方程分析的快速直线剪裁算法</a:t>
            </a:r>
            <a:endParaRPr lang="en-GB" altLang="zh-CN" sz="2400">
              <a:latin typeface="方正黑体" pitchFamily="34" charset="-122"/>
            </a:endParaRPr>
          </a:p>
          <a:p>
            <a:pPr fontAlgn="auto">
              <a:spcBef>
                <a:spcPts val="100"/>
              </a:spcBef>
            </a:pPr>
            <a:r>
              <a:rPr lang="zh-CN" altLang="en-GB" sz="2400" dirty="0">
                <a:latin typeface="方正黑体" pitchFamily="34" charset="-122"/>
              </a:rPr>
              <a:t>参数方程</a:t>
            </a:r>
          </a:p>
          <a:p>
            <a:pPr fontAlgn="auto">
              <a:spcBef>
                <a:spcPts val="100"/>
              </a:spcBef>
              <a:buNone/>
            </a:pPr>
            <a:r>
              <a:rPr lang="en-GB" altLang="zh-CN" sz="2400">
                <a:latin typeface="方正黑体" pitchFamily="34" charset="-122"/>
              </a:rPr>
              <a:t>	</a:t>
            </a:r>
            <a:r>
              <a:rPr lang="zh-CN" altLang="en-GB" sz="2400" dirty="0"/>
              <a:t>直线两端点 </a:t>
            </a:r>
            <a:r>
              <a:rPr lang="en-GB" altLang="zh-CN" sz="2400"/>
              <a:t>P</a:t>
            </a:r>
            <a:r>
              <a:rPr lang="en-GB" altLang="zh-CN" sz="2400" baseline="-25000"/>
              <a:t>1</a:t>
            </a:r>
            <a:r>
              <a:rPr lang="en-GB" altLang="zh-CN" sz="2400"/>
              <a:t>(x</a:t>
            </a:r>
            <a:r>
              <a:rPr lang="en-GB" altLang="zh-CN" sz="2400" baseline="-25000"/>
              <a:t>1</a:t>
            </a:r>
            <a:r>
              <a:rPr lang="en-GB" altLang="zh-CN" sz="2400"/>
              <a:t>, y</a:t>
            </a:r>
            <a:r>
              <a:rPr lang="en-GB" altLang="zh-CN" sz="2400" baseline="-25000"/>
              <a:t>1</a:t>
            </a:r>
            <a:r>
              <a:rPr lang="en-GB" altLang="zh-CN" sz="2400"/>
              <a:t>), P</a:t>
            </a:r>
            <a:r>
              <a:rPr lang="en-GB" altLang="zh-CN" sz="2400" baseline="-25000"/>
              <a:t>2</a:t>
            </a:r>
            <a:r>
              <a:rPr lang="en-GB" altLang="zh-CN" sz="2400"/>
              <a:t> (x</a:t>
            </a:r>
            <a:r>
              <a:rPr lang="en-GB" altLang="zh-CN" sz="2400" baseline="-25000"/>
              <a:t>2</a:t>
            </a:r>
            <a:r>
              <a:rPr lang="en-GB" altLang="zh-CN" sz="2400"/>
              <a:t>, y</a:t>
            </a:r>
            <a:r>
              <a:rPr lang="en-GB" altLang="zh-CN" sz="2400" baseline="-25000"/>
              <a:t>2</a:t>
            </a:r>
            <a:r>
              <a:rPr lang="en-GB" altLang="zh-CN" sz="2400"/>
              <a:t>)</a:t>
            </a:r>
          </a:p>
          <a:p>
            <a:pPr fontAlgn="auto">
              <a:spcBef>
                <a:spcPts val="100"/>
              </a:spcBef>
              <a:buNone/>
            </a:pPr>
            <a:r>
              <a:rPr lang="en-GB" altLang="zh-CN" sz="2400"/>
              <a:t>	x = x</a:t>
            </a:r>
            <a:r>
              <a:rPr lang="en-GB" altLang="zh-CN" sz="2400" baseline="-25000"/>
              <a:t>1</a:t>
            </a:r>
            <a:r>
              <a:rPr lang="en-GB" altLang="zh-CN" sz="2400"/>
              <a:t> + (x</a:t>
            </a:r>
            <a:r>
              <a:rPr lang="en-GB" altLang="zh-CN" sz="2400" baseline="-25000"/>
              <a:t>2</a:t>
            </a:r>
            <a:r>
              <a:rPr lang="en-GB" altLang="zh-CN" sz="2400"/>
              <a:t> - x</a:t>
            </a:r>
            <a:r>
              <a:rPr lang="en-GB" altLang="zh-CN" sz="2400" baseline="-25000"/>
              <a:t>1</a:t>
            </a:r>
            <a:r>
              <a:rPr lang="en-GB" altLang="zh-CN" sz="2400"/>
              <a:t>)u</a:t>
            </a:r>
          </a:p>
          <a:p>
            <a:pPr fontAlgn="auto">
              <a:spcBef>
                <a:spcPts val="100"/>
              </a:spcBef>
              <a:buNone/>
            </a:pPr>
            <a:r>
              <a:rPr lang="en-GB" altLang="zh-CN" sz="2400"/>
              <a:t>	y = y</a:t>
            </a:r>
            <a:r>
              <a:rPr lang="en-GB" altLang="zh-CN" sz="2400" baseline="-25000"/>
              <a:t>1</a:t>
            </a:r>
            <a:r>
              <a:rPr lang="en-GB" altLang="zh-CN" sz="2400"/>
              <a:t> + (y</a:t>
            </a:r>
            <a:r>
              <a:rPr lang="en-GB" altLang="zh-CN" sz="2400" baseline="-25000"/>
              <a:t>2</a:t>
            </a:r>
            <a:r>
              <a:rPr lang="en-GB" altLang="zh-CN" sz="2400"/>
              <a:t> - y</a:t>
            </a:r>
            <a:r>
              <a:rPr lang="en-GB" altLang="zh-CN" sz="2400" baseline="-25000"/>
              <a:t>1</a:t>
            </a:r>
            <a:r>
              <a:rPr lang="en-GB" altLang="zh-CN" sz="2400"/>
              <a:t>)u,   0</a:t>
            </a:r>
            <a:r>
              <a:rPr lang="zh-CN" altLang="zh-CN" sz="2400" dirty="0"/>
              <a:t>≤</a:t>
            </a:r>
            <a:r>
              <a:rPr lang="en-GB" altLang="zh-CN" sz="2400"/>
              <a:t>u</a:t>
            </a:r>
            <a:r>
              <a:rPr lang="zh-CN" altLang="zh-CN" sz="2400" dirty="0"/>
              <a:t>≤</a:t>
            </a:r>
            <a:r>
              <a:rPr lang="en-GB" altLang="zh-CN" sz="2400"/>
              <a:t>1</a:t>
            </a:r>
            <a:endParaRPr lang="zh-CN" altLang="zh-CN" sz="2400" dirty="0"/>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513025"/>
          <p:cNvSpPr>
            <a:spLocks noGrp="1" noRot="1"/>
          </p:cNvSpPr>
          <p:nvPr>
            <p:ph type="title"/>
          </p:nvPr>
        </p:nvSpPr>
        <p:spPr>
          <a:xfrm>
            <a:off x="467995" y="2380774"/>
            <a:ext cx="7391400" cy="607695"/>
          </a:xfrm>
        </p:spPr>
        <p:txBody>
          <a:bodyPr anchor="ctr" anchorCtr="0">
            <a:spAutoFit/>
          </a:bodyPr>
          <a:lstStyle/>
          <a:p>
            <a:r>
              <a:rPr lang="en-US" altLang="zh-CN" sz="2800" b="1" err="1">
                <a:solidFill>
                  <a:srgbClr val="0070C0"/>
                </a:solidFill>
              </a:rPr>
              <a:t>Liang-Barsky</a:t>
            </a:r>
            <a:r>
              <a:rPr lang="en-US" altLang="zh-CN" sz="2800" b="1">
                <a:solidFill>
                  <a:srgbClr val="0070C0"/>
                </a:solidFill>
              </a:rPr>
              <a:t> </a:t>
            </a:r>
            <a:r>
              <a:rPr lang="zh-CN" altLang="en-US" sz="2800" b="1" dirty="0">
                <a:solidFill>
                  <a:srgbClr val="0070C0"/>
                </a:solidFill>
              </a:rPr>
              <a:t>线段剪裁算法</a:t>
            </a:r>
          </a:p>
        </p:txBody>
      </p:sp>
      <p:sp>
        <p:nvSpPr>
          <p:cNvPr id="86018" name="文本占位符 513026"/>
          <p:cNvSpPr>
            <a:spLocks noGrp="1" noRot="1"/>
          </p:cNvSpPr>
          <p:nvPr>
            <p:ph idx="1"/>
          </p:nvPr>
        </p:nvSpPr>
        <p:spPr>
          <a:xfrm>
            <a:off x="612140" y="3173095"/>
            <a:ext cx="6211888" cy="2357755"/>
          </a:xfrm>
        </p:spPr>
        <p:txBody>
          <a:bodyPr wrap="square" anchor="t" anchorCtr="0">
            <a:spAutoFit/>
          </a:bodyPr>
          <a:lstStyle/>
          <a:p>
            <a:pPr fontAlgn="auto">
              <a:spcBef>
                <a:spcPts val="100"/>
              </a:spcBef>
            </a:pPr>
            <a:r>
              <a:rPr lang="zh-CN" altLang="en-GB" sz="2400" dirty="0"/>
              <a:t>已知直线端点 ：</a:t>
            </a:r>
          </a:p>
          <a:p>
            <a:pPr fontAlgn="auto">
              <a:spcBef>
                <a:spcPts val="100"/>
              </a:spcBef>
              <a:buNone/>
            </a:pPr>
            <a:r>
              <a:rPr lang="zh-CN" altLang="en-GB" sz="2400" dirty="0"/>
              <a:t>    起点</a:t>
            </a:r>
            <a:r>
              <a:rPr lang="en-GB" altLang="zh-CN" sz="2400"/>
              <a:t>P</a:t>
            </a:r>
            <a:r>
              <a:rPr lang="en-GB" altLang="zh-CN" sz="2400" baseline="-25000"/>
              <a:t>1</a:t>
            </a:r>
            <a:r>
              <a:rPr lang="en-GB" altLang="zh-CN" sz="2400"/>
              <a:t>(x</a:t>
            </a:r>
            <a:r>
              <a:rPr lang="en-GB" altLang="zh-CN" sz="2400" baseline="-25000"/>
              <a:t>1</a:t>
            </a:r>
            <a:r>
              <a:rPr lang="en-GB" altLang="zh-CN" sz="2400"/>
              <a:t>, y</a:t>
            </a:r>
            <a:r>
              <a:rPr lang="en-GB" altLang="zh-CN" sz="2400" baseline="-25000"/>
              <a:t>1</a:t>
            </a:r>
            <a:r>
              <a:rPr lang="en-GB" altLang="zh-CN" sz="2400"/>
              <a:t>)</a:t>
            </a:r>
            <a:r>
              <a:rPr lang="zh-CN" altLang="en-GB" sz="2400" dirty="0"/>
              <a:t>，终点</a:t>
            </a:r>
            <a:r>
              <a:rPr lang="en-GB" altLang="zh-CN" sz="2400"/>
              <a:t>P</a:t>
            </a:r>
            <a:r>
              <a:rPr lang="en-GB" altLang="zh-CN" sz="2400" baseline="-25000"/>
              <a:t>2</a:t>
            </a:r>
            <a:r>
              <a:rPr lang="en-GB" altLang="zh-CN" sz="2400"/>
              <a:t>(x</a:t>
            </a:r>
            <a:r>
              <a:rPr lang="en-GB" altLang="zh-CN" sz="2400" baseline="-25000"/>
              <a:t>2</a:t>
            </a:r>
            <a:r>
              <a:rPr lang="en-GB" altLang="zh-CN" sz="2400"/>
              <a:t>, y</a:t>
            </a:r>
            <a:r>
              <a:rPr lang="en-GB" altLang="zh-CN" sz="2400" baseline="-25000"/>
              <a:t>2</a:t>
            </a:r>
            <a:r>
              <a:rPr lang="en-GB" altLang="zh-CN" sz="2400"/>
              <a:t>)</a:t>
            </a:r>
          </a:p>
          <a:p>
            <a:pPr fontAlgn="auto">
              <a:spcBef>
                <a:spcPts val="100"/>
              </a:spcBef>
            </a:pPr>
            <a:r>
              <a:rPr lang="zh-CN" altLang="en-GB" sz="2400" dirty="0"/>
              <a:t>参数方程：</a:t>
            </a:r>
            <a:endParaRPr lang="en-GB" altLang="zh-CN" sz="2400"/>
          </a:p>
          <a:p>
            <a:pPr fontAlgn="auto">
              <a:spcBef>
                <a:spcPts val="100"/>
              </a:spcBef>
              <a:buNone/>
            </a:pPr>
            <a:r>
              <a:rPr lang="en-GB" altLang="zh-CN" sz="2400"/>
              <a:t>	x = x</a:t>
            </a:r>
            <a:r>
              <a:rPr lang="en-GB" altLang="zh-CN" sz="2400" baseline="-25000"/>
              <a:t>1 </a:t>
            </a:r>
            <a:r>
              <a:rPr lang="en-GB" altLang="zh-CN" sz="2400"/>
              <a:t>+ (x</a:t>
            </a:r>
            <a:r>
              <a:rPr lang="en-GB" altLang="zh-CN" sz="2400" baseline="-25000"/>
              <a:t>2 </a:t>
            </a:r>
            <a:r>
              <a:rPr lang="en-GB" altLang="zh-CN" sz="2400"/>
              <a:t>- x</a:t>
            </a:r>
            <a:r>
              <a:rPr lang="en-GB" altLang="zh-CN" sz="2400" baseline="-25000"/>
              <a:t>1</a:t>
            </a:r>
            <a:r>
              <a:rPr lang="en-GB" altLang="zh-CN" sz="2400"/>
              <a:t>)u</a:t>
            </a:r>
          </a:p>
          <a:p>
            <a:pPr fontAlgn="auto">
              <a:spcBef>
                <a:spcPts val="100"/>
              </a:spcBef>
              <a:buNone/>
            </a:pPr>
            <a:r>
              <a:rPr lang="en-GB" altLang="zh-CN" sz="2400"/>
              <a:t>	y = y</a:t>
            </a:r>
            <a:r>
              <a:rPr lang="en-GB" altLang="zh-CN" sz="2400" baseline="-25000"/>
              <a:t>1 </a:t>
            </a:r>
            <a:r>
              <a:rPr lang="en-GB" altLang="zh-CN" sz="2400"/>
              <a:t>+ (y</a:t>
            </a:r>
            <a:r>
              <a:rPr lang="en-GB" altLang="zh-CN" sz="2400" baseline="-25000"/>
              <a:t>2 </a:t>
            </a:r>
            <a:r>
              <a:rPr lang="en-GB" altLang="zh-CN" sz="2400"/>
              <a:t>- y</a:t>
            </a:r>
            <a:r>
              <a:rPr lang="en-GB" altLang="zh-CN" sz="2400" baseline="-25000"/>
              <a:t>1</a:t>
            </a:r>
            <a:r>
              <a:rPr lang="en-GB" altLang="zh-CN" sz="2400"/>
              <a:t>)u</a:t>
            </a:r>
            <a:r>
              <a:rPr lang="zh-CN" altLang="en-GB" sz="2400" dirty="0"/>
              <a:t>  </a:t>
            </a:r>
            <a:endParaRPr lang="zh-CN" altLang="zh-CN" sz="2400" dirty="0"/>
          </a:p>
        </p:txBody>
      </p:sp>
      <p:grpSp>
        <p:nvGrpSpPr>
          <p:cNvPr id="86019" name="组合 513035"/>
          <p:cNvGrpSpPr/>
          <p:nvPr/>
        </p:nvGrpSpPr>
        <p:grpSpPr>
          <a:xfrm>
            <a:off x="4114800" y="2971800"/>
            <a:ext cx="4826000" cy="3108325"/>
            <a:chOff x="2624" y="2160"/>
            <a:chExt cx="3040" cy="1958"/>
          </a:xfrm>
        </p:grpSpPr>
        <p:sp>
          <p:nvSpPr>
            <p:cNvPr id="86020" name="直接连接符 513027"/>
            <p:cNvSpPr/>
            <p:nvPr/>
          </p:nvSpPr>
          <p:spPr>
            <a:xfrm flipV="1">
              <a:off x="3350" y="2840"/>
              <a:ext cx="1225" cy="771"/>
            </a:xfrm>
            <a:prstGeom prst="line">
              <a:avLst/>
            </a:prstGeom>
            <a:ln w="76200" cap="flat" cmpd="sng">
              <a:solidFill>
                <a:srgbClr val="FF0000"/>
              </a:solidFill>
              <a:prstDash val="solid"/>
              <a:miter/>
              <a:headEnd type="none" w="med" len="med"/>
              <a:tailEnd type="triangle" w="med" len="med"/>
            </a:ln>
          </p:spPr>
        </p:sp>
        <p:sp>
          <p:nvSpPr>
            <p:cNvPr id="86021" name="直接连接符 513028"/>
            <p:cNvSpPr/>
            <p:nvPr/>
          </p:nvSpPr>
          <p:spPr>
            <a:xfrm flipV="1">
              <a:off x="4560" y="2160"/>
              <a:ext cx="1104" cy="672"/>
            </a:xfrm>
            <a:prstGeom prst="line">
              <a:avLst/>
            </a:prstGeom>
            <a:ln w="76200" cap="flat" cmpd="sng">
              <a:solidFill>
                <a:schemeClr val="accent1"/>
              </a:solidFill>
              <a:prstDash val="sysDot"/>
              <a:miter/>
              <a:headEnd type="none" w="med" len="med"/>
              <a:tailEnd type="none" w="med" len="med"/>
            </a:ln>
          </p:spPr>
        </p:sp>
        <p:sp>
          <p:nvSpPr>
            <p:cNvPr id="86022" name="直接连接符 513029"/>
            <p:cNvSpPr/>
            <p:nvPr/>
          </p:nvSpPr>
          <p:spPr>
            <a:xfrm flipV="1">
              <a:off x="2624" y="3600"/>
              <a:ext cx="736" cy="465"/>
            </a:xfrm>
            <a:prstGeom prst="line">
              <a:avLst/>
            </a:prstGeom>
            <a:ln w="76200" cap="flat" cmpd="sng">
              <a:solidFill>
                <a:schemeClr val="accent2"/>
              </a:solidFill>
              <a:prstDash val="sysDot"/>
              <a:miter/>
              <a:headEnd type="none" w="med" len="med"/>
              <a:tailEnd type="none" w="med" len="med"/>
            </a:ln>
          </p:spPr>
        </p:sp>
        <p:sp>
          <p:nvSpPr>
            <p:cNvPr id="86023" name="文本框 513030"/>
            <p:cNvSpPr txBox="1"/>
            <p:nvPr/>
          </p:nvSpPr>
          <p:spPr>
            <a:xfrm>
              <a:off x="3053" y="3264"/>
              <a:ext cx="499" cy="346"/>
            </a:xfrm>
            <a:prstGeom prst="rect">
              <a:avLst/>
            </a:prstGeom>
            <a:noFill/>
            <a:ln w="9525">
              <a:noFill/>
            </a:ln>
          </p:spPr>
          <p:txBody>
            <a:bodyPr anchor="t" anchorCtr="0">
              <a:spAutoFit/>
            </a:bodyPr>
            <a:lstStyle/>
            <a:p>
              <a:pPr>
                <a:spcBef>
                  <a:spcPct val="50000"/>
                </a:spcBef>
              </a:pPr>
              <a:r>
                <a:rPr lang="en-US" altLang="zh-CN" sz="3000" b="1">
                  <a:latin typeface="Times New Roman" panose="02020603050405020304" pitchFamily="18" charset="0"/>
                  <a:ea typeface="方正黑体" pitchFamily="34" charset="-122"/>
                </a:rPr>
                <a:t>P</a:t>
              </a:r>
              <a:r>
                <a:rPr lang="en-US" altLang="zh-CN" sz="3000" b="1" baseline="-25000">
                  <a:latin typeface="Times New Roman" panose="02020603050405020304" pitchFamily="18" charset="0"/>
                  <a:ea typeface="方正黑体" pitchFamily="34" charset="-122"/>
                </a:rPr>
                <a:t>1</a:t>
              </a:r>
            </a:p>
          </p:txBody>
        </p:sp>
        <p:sp>
          <p:nvSpPr>
            <p:cNvPr id="86024" name="文本框 513031"/>
            <p:cNvSpPr txBox="1"/>
            <p:nvPr/>
          </p:nvSpPr>
          <p:spPr>
            <a:xfrm>
              <a:off x="4128" y="2544"/>
              <a:ext cx="499" cy="346"/>
            </a:xfrm>
            <a:prstGeom prst="rect">
              <a:avLst/>
            </a:prstGeom>
            <a:noFill/>
            <a:ln w="9525">
              <a:noFill/>
            </a:ln>
          </p:spPr>
          <p:txBody>
            <a:bodyPr anchor="t" anchorCtr="0">
              <a:spAutoFit/>
            </a:bodyPr>
            <a:lstStyle/>
            <a:p>
              <a:pPr>
                <a:spcBef>
                  <a:spcPct val="50000"/>
                </a:spcBef>
              </a:pPr>
              <a:r>
                <a:rPr lang="en-US" altLang="zh-CN" sz="3000" b="1">
                  <a:latin typeface="Times New Roman" panose="02020603050405020304" pitchFamily="18" charset="0"/>
                  <a:ea typeface="方正黑体" pitchFamily="34" charset="-122"/>
                </a:rPr>
                <a:t>P</a:t>
              </a:r>
              <a:r>
                <a:rPr lang="en-US" altLang="zh-CN" sz="3000" b="1" baseline="-25000">
                  <a:latin typeface="Times New Roman" panose="02020603050405020304" pitchFamily="18" charset="0"/>
                  <a:ea typeface="方正黑体" pitchFamily="34" charset="-122"/>
                </a:rPr>
                <a:t>2</a:t>
              </a:r>
            </a:p>
          </p:txBody>
        </p:sp>
        <p:sp>
          <p:nvSpPr>
            <p:cNvPr id="86025" name="文本框 513032"/>
            <p:cNvSpPr txBox="1"/>
            <p:nvPr/>
          </p:nvSpPr>
          <p:spPr>
            <a:xfrm>
              <a:off x="2928" y="3772"/>
              <a:ext cx="574" cy="346"/>
            </a:xfrm>
            <a:prstGeom prst="rect">
              <a:avLst/>
            </a:prstGeom>
            <a:noFill/>
            <a:ln w="9525">
              <a:noFill/>
            </a:ln>
          </p:spPr>
          <p:txBody>
            <a:bodyPr anchor="t" anchorCtr="0">
              <a:spAutoFit/>
            </a:bodyPr>
            <a:lstStyle/>
            <a:p>
              <a:pPr>
                <a:spcBef>
                  <a:spcPct val="50000"/>
                </a:spcBef>
              </a:pPr>
              <a:r>
                <a:rPr lang="en-US" altLang="zh-CN" sz="3000" b="1">
                  <a:latin typeface="Times New Roman" panose="02020603050405020304" pitchFamily="18" charset="0"/>
                  <a:ea typeface="方正黑体" pitchFamily="34" charset="-122"/>
                </a:rPr>
                <a:t>u&lt;0</a:t>
              </a:r>
            </a:p>
          </p:txBody>
        </p:sp>
        <p:sp>
          <p:nvSpPr>
            <p:cNvPr id="86026" name="文本框 513033"/>
            <p:cNvSpPr txBox="1"/>
            <p:nvPr/>
          </p:nvSpPr>
          <p:spPr>
            <a:xfrm>
              <a:off x="3745" y="3273"/>
              <a:ext cx="1668" cy="346"/>
            </a:xfrm>
            <a:prstGeom prst="rect">
              <a:avLst/>
            </a:prstGeom>
            <a:noFill/>
            <a:ln w="9525">
              <a:noFill/>
            </a:ln>
          </p:spPr>
          <p:txBody>
            <a:bodyPr anchor="t" anchorCtr="0">
              <a:spAutoFit/>
            </a:bodyPr>
            <a:lstStyle/>
            <a:p>
              <a:pPr>
                <a:spcBef>
                  <a:spcPct val="50000"/>
                </a:spcBef>
              </a:pPr>
              <a:r>
                <a:rPr lang="zh-CN" altLang="zh-CN" sz="3000" b="1" dirty="0">
                  <a:latin typeface="Times New Roman" panose="02020603050405020304" pitchFamily="18" charset="0"/>
                  <a:ea typeface="方正黑体" pitchFamily="34" charset="-122"/>
                </a:rPr>
                <a:t>0≤</a:t>
              </a:r>
              <a:r>
                <a:rPr lang="en-US" altLang="zh-CN" sz="3000" b="1">
                  <a:latin typeface="Times New Roman" panose="02020603050405020304" pitchFamily="18" charset="0"/>
                  <a:ea typeface="方正黑体" pitchFamily="34" charset="-122"/>
                </a:rPr>
                <a:t>u</a:t>
              </a:r>
              <a:r>
                <a:rPr lang="zh-CN" altLang="zh-CN" sz="3000" b="1" dirty="0">
                  <a:latin typeface="Times New Roman" panose="02020603050405020304" pitchFamily="18" charset="0"/>
                  <a:ea typeface="方正黑体" pitchFamily="34" charset="-122"/>
                </a:rPr>
                <a:t>≤</a:t>
              </a:r>
              <a:r>
                <a:rPr lang="en-US" altLang="zh-CN" sz="3000" b="1">
                  <a:latin typeface="Times New Roman" panose="02020603050405020304" pitchFamily="18" charset="0"/>
                  <a:ea typeface="方正黑体" pitchFamily="34" charset="-122"/>
                </a:rPr>
                <a:t>1</a:t>
              </a:r>
            </a:p>
          </p:txBody>
        </p:sp>
        <p:sp>
          <p:nvSpPr>
            <p:cNvPr id="86027" name="文本框 513034"/>
            <p:cNvSpPr txBox="1"/>
            <p:nvPr/>
          </p:nvSpPr>
          <p:spPr>
            <a:xfrm>
              <a:off x="4833" y="2592"/>
              <a:ext cx="574" cy="346"/>
            </a:xfrm>
            <a:prstGeom prst="rect">
              <a:avLst/>
            </a:prstGeom>
            <a:noFill/>
            <a:ln w="9525">
              <a:noFill/>
            </a:ln>
          </p:spPr>
          <p:txBody>
            <a:bodyPr anchor="t" anchorCtr="0">
              <a:spAutoFit/>
            </a:bodyPr>
            <a:lstStyle/>
            <a:p>
              <a:pPr>
                <a:spcBef>
                  <a:spcPct val="50000"/>
                </a:spcBef>
              </a:pPr>
              <a:r>
                <a:rPr lang="en-US" altLang="zh-CN" sz="3000" b="1">
                  <a:latin typeface="Times New Roman" panose="02020603050405020304" pitchFamily="18" charset="0"/>
                  <a:ea typeface="方正黑体" pitchFamily="34" charset="-122"/>
                </a:rPr>
                <a:t>u&gt;1</a:t>
              </a:r>
            </a:p>
          </p:txBody>
        </p:sp>
      </p:gr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占位符 410626"/>
          <p:cNvSpPr>
            <a:spLocks noGrp="1" noRot="1"/>
          </p:cNvSpPr>
          <p:nvPr>
            <p:ph idx="1"/>
          </p:nvPr>
        </p:nvSpPr>
        <p:spPr>
          <a:xfrm>
            <a:off x="755650" y="2708910"/>
            <a:ext cx="8763000" cy="3269615"/>
          </a:xfrm>
        </p:spPr>
        <p:txBody>
          <a:bodyPr anchor="t" anchorCtr="0">
            <a:spAutoFit/>
          </a:bodyPr>
          <a:lstStyle/>
          <a:p>
            <a:pPr fontAlgn="auto">
              <a:spcBef>
                <a:spcPts val="100"/>
              </a:spcBef>
            </a:pPr>
            <a:r>
              <a:rPr lang="en-GB" altLang="zh-CN" sz="2400" dirty="0"/>
              <a:t>LB</a:t>
            </a:r>
            <a:r>
              <a:rPr lang="zh-CN" altLang="en-GB" sz="2400" dirty="0"/>
              <a:t>算法推导</a:t>
            </a:r>
          </a:p>
          <a:p>
            <a:pPr fontAlgn="auto">
              <a:spcBef>
                <a:spcPts val="100"/>
              </a:spcBef>
              <a:buNone/>
            </a:pPr>
            <a:r>
              <a:rPr lang="zh-CN" altLang="zh-CN" sz="2400" dirty="0"/>
              <a:t>	</a:t>
            </a:r>
            <a:r>
              <a:rPr lang="zh-CN" altLang="en-US" sz="2400" dirty="0"/>
              <a:t>如果直线在窗口内, 则</a:t>
            </a:r>
            <a:endParaRPr lang="zh-CN" altLang="zh-CN" sz="2400" dirty="0"/>
          </a:p>
          <a:p>
            <a:pPr fontAlgn="auto">
              <a:spcBef>
                <a:spcPts val="100"/>
              </a:spcBef>
              <a:buNone/>
            </a:pPr>
            <a:r>
              <a:rPr lang="zh-CN" altLang="zh-CN" sz="2400" dirty="0"/>
              <a:t>		</a:t>
            </a:r>
            <a:r>
              <a:rPr lang="en-US" altLang="zh-CN" sz="2400" dirty="0"/>
              <a:t>w</a:t>
            </a:r>
            <a:r>
              <a:rPr lang="en-US" altLang="zh-CN" sz="2400" baseline="-25000" dirty="0"/>
              <a:t>1</a:t>
            </a:r>
            <a:r>
              <a:rPr lang="zh-CN" altLang="zh-CN" sz="2400" dirty="0"/>
              <a:t>≤</a:t>
            </a:r>
            <a:r>
              <a:rPr lang="en-US" altLang="zh-CN" sz="2400" dirty="0"/>
              <a:t>x</a:t>
            </a:r>
            <a:r>
              <a:rPr lang="en-US" altLang="zh-CN" sz="2400" baseline="-25000" dirty="0"/>
              <a:t>1</a:t>
            </a:r>
            <a:r>
              <a:rPr lang="en-US" altLang="zh-CN" sz="2400" dirty="0"/>
              <a:t>+dx*u</a:t>
            </a:r>
            <a:r>
              <a:rPr lang="zh-CN" altLang="zh-CN" sz="2400" dirty="0"/>
              <a:t>≤</a:t>
            </a:r>
            <a:r>
              <a:rPr lang="en-US" altLang="zh-CN" sz="2400" dirty="0"/>
              <a:t>w</a:t>
            </a:r>
            <a:r>
              <a:rPr lang="en-US" altLang="zh-CN" sz="2400" baseline="-25000" dirty="0"/>
              <a:t>2</a:t>
            </a:r>
          </a:p>
          <a:p>
            <a:pPr fontAlgn="auto">
              <a:spcBef>
                <a:spcPts val="100"/>
              </a:spcBef>
              <a:buNone/>
            </a:pPr>
            <a:r>
              <a:rPr lang="en-US" altLang="zh-CN" sz="2400" dirty="0"/>
              <a:t>		w</a:t>
            </a:r>
            <a:r>
              <a:rPr lang="en-US" altLang="zh-CN" sz="2400" baseline="-25000" dirty="0"/>
              <a:t>3</a:t>
            </a:r>
            <a:r>
              <a:rPr lang="zh-CN" altLang="zh-CN" sz="2400" dirty="0"/>
              <a:t>≤</a:t>
            </a:r>
            <a:r>
              <a:rPr lang="en-US" altLang="zh-CN" sz="2400" dirty="0"/>
              <a:t>y</a:t>
            </a:r>
            <a:r>
              <a:rPr lang="en-US" altLang="zh-CN" sz="2400" baseline="-25000" dirty="0"/>
              <a:t>1</a:t>
            </a:r>
            <a:r>
              <a:rPr lang="en-US" altLang="zh-CN" sz="2400" dirty="0"/>
              <a:t>+dy*u</a:t>
            </a:r>
            <a:r>
              <a:rPr lang="zh-CN" altLang="zh-CN" sz="2400" dirty="0"/>
              <a:t>≤</a:t>
            </a:r>
            <a:r>
              <a:rPr lang="en-US" altLang="zh-CN" sz="2400" dirty="0"/>
              <a:t>w</a:t>
            </a:r>
            <a:r>
              <a:rPr lang="en-US" altLang="zh-CN" sz="2400" baseline="-25000" dirty="0"/>
              <a:t>4</a:t>
            </a:r>
          </a:p>
          <a:p>
            <a:pPr fontAlgn="auto">
              <a:spcBef>
                <a:spcPts val="100"/>
              </a:spcBef>
              <a:buNone/>
            </a:pPr>
            <a:r>
              <a:rPr lang="en-US" altLang="zh-CN" sz="2400" dirty="0"/>
              <a:t>		P</a:t>
            </a:r>
            <a:r>
              <a:rPr lang="en-US" altLang="zh-CN" sz="2400" baseline="-25000" dirty="0"/>
              <a:t>k</a:t>
            </a:r>
            <a:r>
              <a:rPr lang="en-US" altLang="zh-CN" sz="2400" dirty="0"/>
              <a:t>*u</a:t>
            </a:r>
            <a:r>
              <a:rPr lang="zh-CN" altLang="zh-CN" sz="2400" dirty="0"/>
              <a:t>≤</a:t>
            </a:r>
            <a:r>
              <a:rPr lang="en-US" altLang="zh-CN" sz="2400" dirty="0" err="1"/>
              <a:t>Q</a:t>
            </a:r>
            <a:r>
              <a:rPr lang="en-US" altLang="zh-CN" sz="2400" baseline="-25000" dirty="0" err="1"/>
              <a:t>k</a:t>
            </a:r>
            <a:r>
              <a:rPr lang="en-US" altLang="zh-CN" sz="2400" dirty="0"/>
              <a:t>   k=1, 2, 3, 4</a:t>
            </a:r>
          </a:p>
          <a:p>
            <a:pPr fontAlgn="auto">
              <a:spcBef>
                <a:spcPts val="100"/>
              </a:spcBef>
              <a:buNone/>
            </a:pPr>
            <a:r>
              <a:rPr lang="en-US" altLang="zh-CN" sz="2400" dirty="0"/>
              <a:t>        P</a:t>
            </a:r>
            <a:r>
              <a:rPr lang="en-US" altLang="zh-CN" sz="2400" baseline="-25000" dirty="0"/>
              <a:t>1 </a:t>
            </a:r>
            <a:r>
              <a:rPr lang="en-US" altLang="zh-CN" sz="2400" dirty="0"/>
              <a:t>= - dx, Q</a:t>
            </a:r>
            <a:r>
              <a:rPr lang="en-US" altLang="zh-CN" sz="2400" baseline="-25000" dirty="0"/>
              <a:t>1 </a:t>
            </a:r>
            <a:r>
              <a:rPr lang="en-US" altLang="zh-CN" sz="2400" dirty="0"/>
              <a:t>= x</a:t>
            </a:r>
            <a:r>
              <a:rPr lang="en-US" altLang="zh-CN" sz="2400" baseline="-25000" dirty="0"/>
              <a:t>1</a:t>
            </a:r>
            <a:r>
              <a:rPr lang="en-US" altLang="zh-CN" sz="2400" dirty="0"/>
              <a:t>-w</a:t>
            </a:r>
            <a:r>
              <a:rPr lang="en-US" altLang="zh-CN" sz="2400" baseline="-25000" dirty="0"/>
              <a:t>1</a:t>
            </a:r>
            <a:r>
              <a:rPr lang="en-US" altLang="zh-CN" sz="2400" dirty="0"/>
              <a:t>  P</a:t>
            </a:r>
            <a:r>
              <a:rPr lang="en-US" altLang="zh-CN" sz="2400" baseline="-25000" dirty="0"/>
              <a:t>2 </a:t>
            </a:r>
            <a:r>
              <a:rPr lang="en-US" altLang="zh-CN" sz="2400" dirty="0"/>
              <a:t>= dx, Q</a:t>
            </a:r>
            <a:r>
              <a:rPr lang="en-US" altLang="zh-CN" sz="2400" baseline="-25000" dirty="0"/>
              <a:t>2 </a:t>
            </a:r>
            <a:r>
              <a:rPr lang="en-US" altLang="zh-CN" sz="2400" dirty="0"/>
              <a:t>= w</a:t>
            </a:r>
            <a:r>
              <a:rPr lang="en-US" altLang="zh-CN" sz="2400" baseline="-25000" dirty="0"/>
              <a:t>2</a:t>
            </a:r>
            <a:r>
              <a:rPr lang="en-US" altLang="zh-CN" sz="2400" dirty="0"/>
              <a:t>-x</a:t>
            </a:r>
            <a:r>
              <a:rPr lang="en-US" altLang="zh-CN" sz="2400" baseline="-25000" dirty="0"/>
              <a:t>1</a:t>
            </a:r>
          </a:p>
          <a:p>
            <a:pPr fontAlgn="auto">
              <a:spcBef>
                <a:spcPts val="100"/>
              </a:spcBef>
              <a:buNone/>
            </a:pPr>
            <a:r>
              <a:rPr lang="en-US" altLang="zh-CN" sz="2400" dirty="0"/>
              <a:t>        P</a:t>
            </a:r>
            <a:r>
              <a:rPr lang="en-US" altLang="zh-CN" sz="2400" baseline="-25000" dirty="0"/>
              <a:t>3 </a:t>
            </a:r>
            <a:r>
              <a:rPr lang="en-US" altLang="zh-CN" sz="2400" dirty="0"/>
              <a:t>= - </a:t>
            </a:r>
            <a:r>
              <a:rPr lang="en-US" altLang="zh-CN" sz="2400" dirty="0" err="1"/>
              <a:t>dy</a:t>
            </a:r>
            <a:r>
              <a:rPr lang="en-US" altLang="zh-CN" sz="2400" dirty="0"/>
              <a:t>, Q</a:t>
            </a:r>
            <a:r>
              <a:rPr lang="en-US" altLang="zh-CN" sz="2400" baseline="-25000" dirty="0"/>
              <a:t>3 </a:t>
            </a:r>
            <a:r>
              <a:rPr lang="en-US" altLang="zh-CN" sz="2400" dirty="0"/>
              <a:t>= y</a:t>
            </a:r>
            <a:r>
              <a:rPr lang="en-US" altLang="zh-CN" sz="2400" baseline="-25000" dirty="0"/>
              <a:t>1</a:t>
            </a:r>
            <a:r>
              <a:rPr lang="en-US" altLang="zh-CN" sz="2400" dirty="0"/>
              <a:t>-w</a:t>
            </a:r>
            <a:r>
              <a:rPr lang="en-US" altLang="zh-CN" sz="2400" baseline="-25000" dirty="0"/>
              <a:t>3</a:t>
            </a:r>
            <a:r>
              <a:rPr lang="en-US" altLang="zh-CN" sz="2400" dirty="0"/>
              <a:t>  P</a:t>
            </a:r>
            <a:r>
              <a:rPr lang="en-US" altLang="zh-CN" sz="2400" baseline="-25000" dirty="0"/>
              <a:t>4 </a:t>
            </a:r>
            <a:r>
              <a:rPr lang="en-US" altLang="zh-CN" sz="2400" dirty="0"/>
              <a:t>= </a:t>
            </a:r>
            <a:r>
              <a:rPr lang="en-US" altLang="zh-CN" sz="2400" dirty="0" err="1"/>
              <a:t>dy</a:t>
            </a:r>
            <a:r>
              <a:rPr lang="en-US" altLang="zh-CN" sz="2400" dirty="0"/>
              <a:t>, Q</a:t>
            </a:r>
            <a:r>
              <a:rPr lang="en-US" altLang="zh-CN" sz="2400" baseline="-25000" dirty="0"/>
              <a:t>4 </a:t>
            </a:r>
            <a:r>
              <a:rPr lang="en-US" altLang="zh-CN" sz="2400" dirty="0"/>
              <a:t>= w</a:t>
            </a:r>
            <a:r>
              <a:rPr lang="en-US" altLang="zh-CN" sz="2400" baseline="-25000" dirty="0"/>
              <a:t>4</a:t>
            </a:r>
            <a:r>
              <a:rPr lang="en-US" altLang="zh-CN" sz="2400" dirty="0"/>
              <a:t>-y</a:t>
            </a:r>
            <a:r>
              <a:rPr lang="en-US" altLang="zh-CN" sz="2400" baseline="-25000" dirty="0"/>
              <a:t>1</a:t>
            </a:r>
            <a:endParaRPr lang="zh-CN" altLang="zh-CN" sz="2400" baseline="-25000" dirty="0"/>
          </a:p>
        </p:txBody>
      </p:sp>
      <p:sp>
        <p:nvSpPr>
          <p:cNvPr id="88067" name="标题 410629"/>
          <p:cNvSpPr>
            <a:spLocks noGrp="1" noRot="1"/>
          </p:cNvSpPr>
          <p:nvPr>
            <p:ph type="title"/>
          </p:nvPr>
        </p:nvSpPr>
        <p:spPr>
          <a:xfrm>
            <a:off x="395288" y="1935798"/>
            <a:ext cx="8062912" cy="607695"/>
          </a:xfrm>
        </p:spPr>
        <p:txBody>
          <a:bodyPr wrap="square" anchor="b" anchorCtr="0">
            <a:spAutoFit/>
          </a:bodyPr>
          <a:lstStyle/>
          <a:p>
            <a:r>
              <a:rPr lang="en-US" altLang="zh-CN" sz="2800" b="1" err="1">
                <a:solidFill>
                  <a:srgbClr val="0070C0"/>
                </a:solidFill>
              </a:rPr>
              <a:t>Liang-Barsky</a:t>
            </a:r>
            <a:r>
              <a:rPr lang="en-US" altLang="zh-CN" sz="2800" b="1">
                <a:solidFill>
                  <a:srgbClr val="0070C0"/>
                </a:solidFill>
              </a:rPr>
              <a:t> </a:t>
            </a:r>
            <a:r>
              <a:rPr lang="zh-CN" altLang="en-US" sz="2800" b="1" dirty="0">
                <a:solidFill>
                  <a:srgbClr val="0070C0"/>
                </a:solidFill>
              </a:rPr>
              <a:t>线段剪裁算法</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文本占位符 411650"/>
          <p:cNvSpPr>
            <a:spLocks noGrp="1" noRot="1"/>
          </p:cNvSpPr>
          <p:nvPr>
            <p:ph idx="1"/>
          </p:nvPr>
        </p:nvSpPr>
        <p:spPr>
          <a:xfrm>
            <a:off x="467360" y="3068955"/>
            <a:ext cx="7897495" cy="3147695"/>
          </a:xfrm>
        </p:spPr>
        <p:txBody>
          <a:bodyPr wrap="square" anchor="t" anchorCtr="0">
            <a:spAutoFit/>
          </a:bodyPr>
          <a:lstStyle/>
          <a:p>
            <a:pPr>
              <a:lnSpc>
                <a:spcPct val="110000"/>
              </a:lnSpc>
            </a:pPr>
            <a:r>
              <a:rPr lang="en-GB" altLang="zh-CN" sz="2400" dirty="0"/>
              <a:t>LB</a:t>
            </a:r>
            <a:r>
              <a:rPr lang="zh-CN" altLang="en-GB" sz="2400" dirty="0"/>
              <a:t>算法描述</a:t>
            </a:r>
          </a:p>
          <a:p>
            <a:pPr lvl="1">
              <a:lnSpc>
                <a:spcPct val="110000"/>
              </a:lnSpc>
            </a:pPr>
            <a:r>
              <a:rPr lang="zh-CN" altLang="zh-CN" sz="2400" dirty="0"/>
              <a:t>计算 P</a:t>
            </a:r>
            <a:r>
              <a:rPr lang="zh-CN" altLang="zh-CN" sz="2400" baseline="-25000" dirty="0"/>
              <a:t>k</a:t>
            </a:r>
            <a:r>
              <a:rPr lang="zh-CN" altLang="zh-CN" sz="2400" dirty="0"/>
              <a:t>, Q</a:t>
            </a:r>
            <a:r>
              <a:rPr lang="zh-CN" altLang="zh-CN" sz="2400" baseline="-25000" dirty="0"/>
              <a:t>k</a:t>
            </a:r>
            <a:r>
              <a:rPr lang="zh-CN" altLang="zh-CN" sz="2400" dirty="0"/>
              <a:t>, k=1~4</a:t>
            </a:r>
          </a:p>
          <a:p>
            <a:pPr lvl="1">
              <a:lnSpc>
                <a:spcPct val="110000"/>
              </a:lnSpc>
            </a:pPr>
            <a:r>
              <a:rPr lang="zh-CN" altLang="zh-CN" sz="2400" dirty="0"/>
              <a:t>判断是否存在P</a:t>
            </a:r>
            <a:r>
              <a:rPr lang="zh-CN" altLang="zh-CN" sz="2400" baseline="-25000" dirty="0"/>
              <a:t>k</a:t>
            </a:r>
            <a:r>
              <a:rPr lang="zh-CN" altLang="zh-CN" sz="2400" dirty="0"/>
              <a:t>=0, 如果存在,</a:t>
            </a:r>
            <a:r>
              <a:rPr lang="zh-CN" altLang="en-US" sz="2400" dirty="0"/>
              <a:t> </a:t>
            </a:r>
            <a:r>
              <a:rPr lang="zh-CN" altLang="zh-CN" sz="2400" dirty="0"/>
              <a:t>进一步</a:t>
            </a:r>
            <a:r>
              <a:rPr lang="zh-CN" altLang="en-US" sz="2400" dirty="0"/>
              <a:t>判断</a:t>
            </a:r>
            <a:r>
              <a:rPr lang="zh-CN" altLang="zh-CN" sz="2400" dirty="0"/>
              <a:t>Q</a:t>
            </a:r>
            <a:r>
              <a:rPr lang="zh-CN" altLang="zh-CN" sz="2400" baseline="-25000" dirty="0"/>
              <a:t>k</a:t>
            </a:r>
          </a:p>
          <a:p>
            <a:pPr lvl="1">
              <a:lnSpc>
                <a:spcPct val="110000"/>
              </a:lnSpc>
              <a:buNone/>
            </a:pPr>
            <a:r>
              <a:rPr lang="zh-CN" altLang="zh-CN" sz="2400" dirty="0"/>
              <a:t>  </a:t>
            </a:r>
            <a:r>
              <a:rPr lang="zh-CN" altLang="en-US" sz="2400" dirty="0"/>
              <a:t>  </a:t>
            </a:r>
            <a:r>
              <a:rPr lang="zh-CN" altLang="zh-CN" sz="2400" dirty="0"/>
              <a:t>P</a:t>
            </a:r>
            <a:r>
              <a:rPr lang="zh-CN" altLang="zh-CN" sz="2400" baseline="-25000" dirty="0"/>
              <a:t>k</a:t>
            </a:r>
            <a:r>
              <a:rPr lang="zh-CN" altLang="zh-CN" sz="2400" dirty="0"/>
              <a:t>=0，表示直线平行于窗口某边界</a:t>
            </a:r>
          </a:p>
          <a:p>
            <a:pPr lvl="1">
              <a:lnSpc>
                <a:spcPct val="110000"/>
              </a:lnSpc>
              <a:buNone/>
            </a:pPr>
            <a:r>
              <a:rPr lang="zh-CN" altLang="zh-CN" sz="2400" dirty="0"/>
              <a:t>	if  Q</a:t>
            </a:r>
            <a:r>
              <a:rPr lang="zh-CN" altLang="zh-CN" sz="2400" baseline="-25000" dirty="0"/>
              <a:t>k</a:t>
            </a:r>
            <a:r>
              <a:rPr lang="zh-CN" altLang="zh-CN" sz="2400" dirty="0"/>
              <a:t>&lt;0，直线</a:t>
            </a:r>
            <a:r>
              <a:rPr lang="zh-CN" altLang="en-US" sz="2400" dirty="0"/>
              <a:t>完全</a:t>
            </a:r>
            <a:r>
              <a:rPr lang="zh-CN" altLang="zh-CN" sz="2400" dirty="0"/>
              <a:t>在窗口外，被剪裁</a:t>
            </a:r>
          </a:p>
          <a:p>
            <a:pPr lvl="1">
              <a:lnSpc>
                <a:spcPct val="110000"/>
              </a:lnSpc>
              <a:buNone/>
            </a:pPr>
            <a:r>
              <a:rPr lang="zh-CN" altLang="zh-CN" sz="2400" dirty="0"/>
              <a:t>	else  直线在</a:t>
            </a:r>
            <a:r>
              <a:rPr lang="zh-CN" altLang="en-US" sz="2400" dirty="0"/>
              <a:t>边界</a:t>
            </a:r>
            <a:r>
              <a:rPr lang="zh-CN" altLang="zh-CN" sz="2400" dirty="0"/>
              <a:t>内</a:t>
            </a:r>
          </a:p>
          <a:p>
            <a:pPr lvl="1">
              <a:lnSpc>
                <a:spcPct val="110000"/>
              </a:lnSpc>
            </a:pPr>
            <a:r>
              <a:rPr lang="zh-CN" altLang="zh-CN" sz="2400" dirty="0"/>
              <a:t>对 P</a:t>
            </a:r>
            <a:r>
              <a:rPr lang="zh-CN" altLang="zh-CN" sz="2400" baseline="-25000" dirty="0"/>
              <a:t>k</a:t>
            </a:r>
            <a:r>
              <a:rPr lang="zh-CN" altLang="zh-CN" sz="2400" dirty="0"/>
              <a:t>!=0的情形, 用Q</a:t>
            </a:r>
            <a:r>
              <a:rPr lang="zh-CN" altLang="zh-CN" sz="2400" baseline="-25000" dirty="0"/>
              <a:t>k</a:t>
            </a:r>
            <a:r>
              <a:rPr lang="zh-CN" altLang="zh-CN" sz="2400" dirty="0"/>
              <a:t>/P</a:t>
            </a:r>
            <a:r>
              <a:rPr lang="zh-CN" altLang="zh-CN" sz="2400" baseline="-25000" dirty="0"/>
              <a:t>k</a:t>
            </a:r>
            <a:r>
              <a:rPr lang="zh-CN" altLang="zh-CN" sz="2400" dirty="0"/>
              <a:t>计算交点所对应的</a:t>
            </a:r>
            <a:r>
              <a:rPr lang="zh-CN" altLang="en-US" sz="2400" dirty="0"/>
              <a:t>U值</a:t>
            </a:r>
            <a:endParaRPr lang="zh-CN" altLang="zh-CN" sz="2400" dirty="0"/>
          </a:p>
        </p:txBody>
      </p:sp>
      <p:sp>
        <p:nvSpPr>
          <p:cNvPr id="90114" name="标题 411652"/>
          <p:cNvSpPr>
            <a:spLocks noGrp="1" noRot="1"/>
          </p:cNvSpPr>
          <p:nvPr>
            <p:ph type="title"/>
          </p:nvPr>
        </p:nvSpPr>
        <p:spPr>
          <a:xfrm>
            <a:off x="251460" y="2277110"/>
            <a:ext cx="7848600" cy="607695"/>
          </a:xfrm>
        </p:spPr>
        <p:txBody>
          <a:bodyPr anchor="b" anchorCtr="0">
            <a:spAutoFit/>
          </a:bodyPr>
          <a:lstStyle/>
          <a:p>
            <a:r>
              <a:rPr lang="en-US" altLang="zh-CN" sz="2800" b="1">
                <a:solidFill>
                  <a:srgbClr val="0070C0"/>
                </a:solidFill>
              </a:rPr>
              <a:t>LB</a:t>
            </a:r>
            <a:r>
              <a:rPr lang="zh-CN" altLang="en-US" sz="2800" b="1" dirty="0">
                <a:solidFill>
                  <a:srgbClr val="0070C0"/>
                </a:solidFill>
              </a:rPr>
              <a:t>线段剪裁算法</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文本占位符 412674"/>
          <p:cNvSpPr>
            <a:spLocks noGrp="1" noRot="1"/>
          </p:cNvSpPr>
          <p:nvPr>
            <p:ph idx="1"/>
          </p:nvPr>
        </p:nvSpPr>
        <p:spPr>
          <a:xfrm>
            <a:off x="1187133" y="3213100"/>
            <a:ext cx="7561262" cy="3128010"/>
          </a:xfrm>
        </p:spPr>
        <p:txBody>
          <a:bodyPr wrap="square" anchor="t" anchorCtr="0">
            <a:spAutoFit/>
          </a:bodyPr>
          <a:lstStyle/>
          <a:p>
            <a:pPr lvl="1"/>
            <a:r>
              <a:rPr lang="zh-CN" altLang="zh-CN" sz="2800" dirty="0"/>
              <a:t>对每条线计算参数u</a:t>
            </a:r>
            <a:r>
              <a:rPr lang="zh-CN" altLang="zh-CN" sz="2800" baseline="-25000" dirty="0"/>
              <a:t>1</a:t>
            </a:r>
            <a:r>
              <a:rPr lang="zh-CN" altLang="zh-CN" sz="2800" dirty="0"/>
              <a:t>&amp;u</a:t>
            </a:r>
            <a:r>
              <a:rPr lang="zh-CN" altLang="zh-CN" sz="2800" baseline="-25000" dirty="0"/>
              <a:t>2</a:t>
            </a:r>
          </a:p>
          <a:p>
            <a:pPr lvl="1">
              <a:buNone/>
            </a:pPr>
            <a:r>
              <a:rPr lang="zh-CN" altLang="zh-CN" sz="2800" dirty="0"/>
              <a:t>	u</a:t>
            </a:r>
            <a:r>
              <a:rPr lang="zh-CN" altLang="zh-CN" sz="2800" baseline="-25000" dirty="0"/>
              <a:t>1</a:t>
            </a:r>
            <a:r>
              <a:rPr lang="zh-CN" altLang="en-US" sz="2800" baseline="-25000" dirty="0"/>
              <a:t> </a:t>
            </a:r>
            <a:r>
              <a:rPr lang="zh-CN" altLang="zh-CN" sz="2800" dirty="0"/>
              <a:t>=</a:t>
            </a:r>
            <a:r>
              <a:rPr lang="zh-CN" altLang="en-US" sz="2800" dirty="0"/>
              <a:t> </a:t>
            </a:r>
            <a:r>
              <a:rPr lang="zh-CN" altLang="zh-CN" sz="2800" dirty="0"/>
              <a:t>Max{0, Q</a:t>
            </a:r>
            <a:r>
              <a:rPr lang="zh-CN" altLang="zh-CN" sz="2800" baseline="-25000" dirty="0"/>
              <a:t>k</a:t>
            </a:r>
            <a:r>
              <a:rPr lang="zh-CN" altLang="zh-CN" sz="2800" dirty="0"/>
              <a:t>/P</a:t>
            </a:r>
            <a:r>
              <a:rPr lang="zh-CN" altLang="zh-CN" sz="2800" baseline="-25000" dirty="0"/>
              <a:t>k</a:t>
            </a:r>
            <a:r>
              <a:rPr lang="zh-CN" altLang="zh-CN" sz="2800" dirty="0"/>
              <a:t>},  P</a:t>
            </a:r>
            <a:r>
              <a:rPr lang="zh-CN" altLang="zh-CN" sz="2800" baseline="-25000" dirty="0"/>
              <a:t>k </a:t>
            </a:r>
            <a:r>
              <a:rPr lang="zh-CN" altLang="zh-CN" sz="2800" dirty="0"/>
              <a:t>&lt; 0</a:t>
            </a:r>
          </a:p>
          <a:p>
            <a:pPr lvl="1">
              <a:buNone/>
            </a:pPr>
            <a:r>
              <a:rPr lang="zh-CN" altLang="zh-CN" sz="2800" dirty="0"/>
              <a:t>	u</a:t>
            </a:r>
            <a:r>
              <a:rPr lang="zh-CN" altLang="zh-CN" sz="2800" baseline="-25000" dirty="0"/>
              <a:t>2</a:t>
            </a:r>
            <a:r>
              <a:rPr lang="zh-CN" altLang="en-US" sz="2800" baseline="-25000" dirty="0"/>
              <a:t> </a:t>
            </a:r>
            <a:r>
              <a:rPr lang="zh-CN" altLang="zh-CN" sz="2800" dirty="0"/>
              <a:t>=</a:t>
            </a:r>
            <a:r>
              <a:rPr lang="zh-CN" altLang="en-US" sz="2800" dirty="0"/>
              <a:t> </a:t>
            </a:r>
            <a:r>
              <a:rPr lang="zh-CN" altLang="zh-CN" sz="2800" dirty="0"/>
              <a:t>Min{1, Q</a:t>
            </a:r>
            <a:r>
              <a:rPr lang="zh-CN" altLang="zh-CN" sz="2800" baseline="-25000" dirty="0"/>
              <a:t>k</a:t>
            </a:r>
            <a:r>
              <a:rPr lang="zh-CN" altLang="zh-CN" sz="2800" dirty="0"/>
              <a:t>/P</a:t>
            </a:r>
            <a:r>
              <a:rPr lang="zh-CN" altLang="zh-CN" sz="2800" baseline="-25000" dirty="0"/>
              <a:t>k</a:t>
            </a:r>
            <a:r>
              <a:rPr lang="zh-CN" altLang="zh-CN" sz="2800" dirty="0"/>
              <a:t>},  P</a:t>
            </a:r>
            <a:r>
              <a:rPr lang="zh-CN" altLang="zh-CN" sz="2800" baseline="-25000" dirty="0"/>
              <a:t>k </a:t>
            </a:r>
            <a:r>
              <a:rPr lang="zh-CN" altLang="zh-CN" sz="2800" dirty="0"/>
              <a:t>&gt; 0</a:t>
            </a:r>
          </a:p>
          <a:p>
            <a:pPr lvl="1">
              <a:lnSpc>
                <a:spcPct val="160000"/>
              </a:lnSpc>
            </a:pPr>
            <a:r>
              <a:rPr lang="zh-CN" altLang="zh-CN" sz="2800" dirty="0"/>
              <a:t>如果u</a:t>
            </a:r>
            <a:r>
              <a:rPr lang="zh-CN" altLang="zh-CN" sz="2800" baseline="-25000" dirty="0"/>
              <a:t>1</a:t>
            </a:r>
            <a:r>
              <a:rPr lang="zh-CN" altLang="zh-CN" sz="2800" dirty="0"/>
              <a:t> &gt; u</a:t>
            </a:r>
            <a:r>
              <a:rPr lang="zh-CN" altLang="zh-CN" sz="2800" baseline="-25000" dirty="0"/>
              <a:t>2</a:t>
            </a:r>
            <a:r>
              <a:rPr lang="zh-CN" altLang="zh-CN" sz="2800" dirty="0"/>
              <a:t>, 则直线在窗口外，否则计算交点坐标</a:t>
            </a:r>
          </a:p>
        </p:txBody>
      </p:sp>
      <p:sp>
        <p:nvSpPr>
          <p:cNvPr id="92162" name="标题 412676"/>
          <p:cNvSpPr>
            <a:spLocks noGrp="1" noRot="1"/>
          </p:cNvSpPr>
          <p:nvPr>
            <p:ph type="title"/>
          </p:nvPr>
        </p:nvSpPr>
        <p:spPr>
          <a:xfrm>
            <a:off x="539115" y="2061210"/>
            <a:ext cx="7391400" cy="607695"/>
          </a:xfrm>
        </p:spPr>
        <p:txBody>
          <a:bodyPr anchor="b" anchorCtr="0">
            <a:spAutoFit/>
          </a:bodyPr>
          <a:lstStyle/>
          <a:p>
            <a:r>
              <a:rPr lang="en-US" altLang="zh-CN" sz="2800" b="1" err="1">
                <a:solidFill>
                  <a:srgbClr val="0070C0"/>
                </a:solidFill>
              </a:rPr>
              <a:t>Liang-Barsky</a:t>
            </a:r>
            <a:r>
              <a:rPr lang="en-US" altLang="zh-CN" sz="2800" b="1">
                <a:solidFill>
                  <a:srgbClr val="0070C0"/>
                </a:solidFill>
              </a:rPr>
              <a:t> </a:t>
            </a:r>
            <a:r>
              <a:rPr lang="zh-CN" altLang="en-US" sz="2800" b="1" dirty="0">
                <a:solidFill>
                  <a:srgbClr val="0070C0"/>
                </a:solidFill>
              </a:rPr>
              <a:t>线段剪裁算法</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521217"/>
          <p:cNvSpPr>
            <a:spLocks noGrp="1" noRot="1"/>
          </p:cNvSpPr>
          <p:nvPr>
            <p:ph type="title"/>
          </p:nvPr>
        </p:nvSpPr>
        <p:spPr>
          <a:xfrm>
            <a:off x="394970" y="2132648"/>
            <a:ext cx="7993063" cy="607695"/>
          </a:xfrm>
        </p:spPr>
        <p:txBody>
          <a:bodyPr anchor="b" anchorCtr="0">
            <a:spAutoFit/>
          </a:bodyPr>
          <a:lstStyle/>
          <a:p>
            <a:r>
              <a:rPr lang="en-US" altLang="zh-CN" sz="2800" b="1">
                <a:solidFill>
                  <a:srgbClr val="0070C0"/>
                </a:solidFill>
                <a:latin typeface="方正黑体" pitchFamily="34" charset="-122"/>
              </a:rPr>
              <a:t>LB</a:t>
            </a:r>
            <a:r>
              <a:rPr lang="zh-CN" altLang="en-US" sz="2800" b="1" dirty="0">
                <a:solidFill>
                  <a:srgbClr val="0070C0"/>
                </a:solidFill>
                <a:latin typeface="方正黑体" pitchFamily="34" charset="-122"/>
              </a:rPr>
              <a:t>线段剪裁算法 举例</a:t>
            </a:r>
          </a:p>
        </p:txBody>
      </p:sp>
      <p:sp>
        <p:nvSpPr>
          <p:cNvPr id="93186" name="文本占位符 521218"/>
          <p:cNvSpPr>
            <a:spLocks noGrp="1" noRot="1"/>
          </p:cNvSpPr>
          <p:nvPr>
            <p:ph idx="1"/>
          </p:nvPr>
        </p:nvSpPr>
        <p:spPr>
          <a:xfrm>
            <a:off x="971550" y="3284855"/>
            <a:ext cx="7704138" cy="2363470"/>
          </a:xfrm>
        </p:spPr>
        <p:txBody>
          <a:bodyPr wrap="square" anchor="t" anchorCtr="0">
            <a:spAutoFit/>
          </a:bodyPr>
          <a:lstStyle/>
          <a:p>
            <a:pPr>
              <a:lnSpc>
                <a:spcPct val="130000"/>
              </a:lnSpc>
            </a:pPr>
            <a:r>
              <a:rPr lang="zh-CN" altLang="en-US" sz="2400" dirty="0"/>
              <a:t>已知线段的两个端点</a:t>
            </a:r>
            <a:r>
              <a:rPr lang="en-US" altLang="zh-CN" sz="2400"/>
              <a:t>P</a:t>
            </a:r>
            <a:r>
              <a:rPr lang="en-US" altLang="zh-CN" sz="2400" baseline="-25000"/>
              <a:t>1</a:t>
            </a:r>
            <a:r>
              <a:rPr lang="en-US" altLang="zh-CN" sz="2400"/>
              <a:t>(3, 4)，P</a:t>
            </a:r>
            <a:r>
              <a:rPr lang="en-US" altLang="zh-CN" sz="2400" baseline="-25000"/>
              <a:t>2</a:t>
            </a:r>
            <a:r>
              <a:rPr lang="en-US" altLang="zh-CN" sz="2400"/>
              <a:t>(8, 2)</a:t>
            </a:r>
          </a:p>
          <a:p>
            <a:pPr>
              <a:lnSpc>
                <a:spcPct val="130000"/>
              </a:lnSpc>
              <a:buNone/>
            </a:pPr>
            <a:r>
              <a:rPr lang="zh-CN" altLang="en-US" sz="2400" dirty="0"/>
              <a:t>     窗口边界</a:t>
            </a:r>
            <a:r>
              <a:rPr lang="en-US" altLang="zh-CN" sz="2400"/>
              <a:t>x=1, x=4, y=1, y=3</a:t>
            </a:r>
          </a:p>
          <a:p>
            <a:pPr>
              <a:lnSpc>
                <a:spcPct val="130000"/>
              </a:lnSpc>
            </a:pPr>
            <a:r>
              <a:rPr lang="zh-CN" altLang="en-US" sz="2400" dirty="0"/>
              <a:t>用</a:t>
            </a:r>
            <a:r>
              <a:rPr lang="en-US" altLang="zh-CN" sz="2400"/>
              <a:t>LB</a:t>
            </a:r>
            <a:r>
              <a:rPr lang="zh-CN" altLang="en-US" sz="2400" dirty="0"/>
              <a:t>算法对线段进行剪裁</a:t>
            </a:r>
            <a:endParaRPr lang="zh-CN" altLang="zh-CN" sz="2400" dirty="0"/>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522241"/>
          <p:cNvSpPr>
            <a:spLocks noGrp="1" noRot="1"/>
          </p:cNvSpPr>
          <p:nvPr>
            <p:ph type="title"/>
          </p:nvPr>
        </p:nvSpPr>
        <p:spPr>
          <a:xfrm>
            <a:off x="179070" y="2143760"/>
            <a:ext cx="4181475" cy="1937385"/>
          </a:xfrm>
        </p:spPr>
        <p:txBody>
          <a:bodyPr wrap="square" anchor="b" anchorCtr="0">
            <a:spAutoFit/>
          </a:bodyPr>
          <a:lstStyle/>
          <a:p>
            <a:r>
              <a:rPr lang="en-US" altLang="zh-CN" sz="2800" b="1">
                <a:solidFill>
                  <a:srgbClr val="0070C0"/>
                </a:solidFill>
                <a:latin typeface="Arial" panose="020B0604020202020204" pitchFamily="34" charset="0"/>
              </a:rPr>
              <a:t>LB</a:t>
            </a:r>
            <a:r>
              <a:rPr lang="zh-CN" altLang="en-US" sz="2800" b="1" dirty="0">
                <a:solidFill>
                  <a:srgbClr val="0070C0"/>
                </a:solidFill>
                <a:latin typeface="Arial" panose="020B0604020202020204" pitchFamily="34" charset="0"/>
              </a:rPr>
              <a:t>线段剪裁算法 举例</a:t>
            </a:r>
            <a:r>
              <a:rPr lang="en-US" altLang="zh-CN" sz="2800" b="1">
                <a:solidFill>
                  <a:srgbClr val="0070C0"/>
                </a:solidFill>
                <a:latin typeface="Arial" panose="020B0604020202020204" pitchFamily="34" charset="0"/>
              </a:rPr>
              <a:t>1</a:t>
            </a:r>
            <a:br>
              <a:rPr lang="zh-CN" altLang="en-US" sz="3800" dirty="0">
                <a:latin typeface="Arial" panose="020B0604020202020204" pitchFamily="34" charset="0"/>
              </a:rPr>
            </a:br>
            <a:r>
              <a:rPr lang="zh-CN" altLang="en-US" sz="2400" dirty="0">
                <a:latin typeface="Arial" panose="020B0604020202020204" pitchFamily="34" charset="0"/>
              </a:rPr>
              <a:t>已知：线段的两个端点</a:t>
            </a:r>
            <a:r>
              <a:rPr lang="zh-CN" altLang="zh-CN" sz="2400" dirty="0">
                <a:latin typeface="Arial" panose="020B0604020202020204" pitchFamily="34" charset="0"/>
              </a:rPr>
              <a:t>(3,4)，(8,2)，</a:t>
            </a:r>
            <a:r>
              <a:rPr lang="zh-CN" altLang="en-US" sz="2400" dirty="0">
                <a:latin typeface="Arial" panose="020B0604020202020204" pitchFamily="34" charset="0"/>
              </a:rPr>
              <a:t> 窗口边界</a:t>
            </a:r>
            <a:r>
              <a:rPr lang="en-US" altLang="zh-CN" sz="2400">
                <a:latin typeface="Arial" panose="020B0604020202020204" pitchFamily="34" charset="0"/>
              </a:rPr>
              <a:t>x=1, x=4, y=1, y=3</a:t>
            </a:r>
            <a:endParaRPr lang="zh-CN" altLang="en-US" sz="2400" dirty="0">
              <a:latin typeface="Arial" panose="020B0604020202020204" pitchFamily="34" charset="0"/>
            </a:endParaRPr>
          </a:p>
        </p:txBody>
      </p:sp>
      <p:sp>
        <p:nvSpPr>
          <p:cNvPr id="95234" name="文本占位符 522242"/>
          <p:cNvSpPr>
            <a:spLocks noGrp="1" noRot="1"/>
          </p:cNvSpPr>
          <p:nvPr>
            <p:ph idx="1"/>
          </p:nvPr>
        </p:nvSpPr>
        <p:spPr>
          <a:xfrm>
            <a:off x="4427855" y="2204720"/>
            <a:ext cx="4618990" cy="4181475"/>
          </a:xfrm>
        </p:spPr>
        <p:txBody>
          <a:bodyPr wrap="square" anchor="t" anchorCtr="0">
            <a:spAutoFit/>
          </a:bodyPr>
          <a:lstStyle/>
          <a:p>
            <a:pPr fontAlgn="auto">
              <a:lnSpc>
                <a:spcPct val="120000"/>
              </a:lnSpc>
              <a:spcBef>
                <a:spcPts val="100"/>
              </a:spcBef>
            </a:pPr>
            <a:r>
              <a:rPr lang="zh-CN" altLang="en-US" sz="2400" dirty="0"/>
              <a:t>线段的参数方程  </a:t>
            </a:r>
            <a:r>
              <a:rPr lang="en-US" altLang="zh-CN" sz="2400"/>
              <a:t>x = 3 + 5u</a:t>
            </a:r>
          </a:p>
          <a:p>
            <a:pPr fontAlgn="auto">
              <a:lnSpc>
                <a:spcPct val="120000"/>
              </a:lnSpc>
              <a:spcBef>
                <a:spcPts val="100"/>
              </a:spcBef>
              <a:buNone/>
            </a:pPr>
            <a:r>
              <a:rPr lang="en-US" altLang="zh-CN" sz="2400"/>
              <a:t>		                         y = 4 - 2u</a:t>
            </a:r>
          </a:p>
          <a:p>
            <a:pPr fontAlgn="auto">
              <a:lnSpc>
                <a:spcPct val="120000"/>
              </a:lnSpc>
              <a:spcBef>
                <a:spcPts val="100"/>
              </a:spcBef>
            </a:pPr>
            <a:r>
              <a:rPr lang="en-US" altLang="zh-CN" sz="2400"/>
              <a:t>P</a:t>
            </a:r>
            <a:r>
              <a:rPr lang="en-US" altLang="zh-CN" sz="2400" baseline="-25000"/>
              <a:t>1 </a:t>
            </a:r>
            <a:r>
              <a:rPr lang="en-US" altLang="zh-CN" sz="2400"/>
              <a:t>= -5,  Q1 =  2,  R1 = -2/5</a:t>
            </a:r>
          </a:p>
          <a:p>
            <a:pPr fontAlgn="auto">
              <a:lnSpc>
                <a:spcPct val="120000"/>
              </a:lnSpc>
              <a:spcBef>
                <a:spcPts val="100"/>
              </a:spcBef>
              <a:buNone/>
            </a:pPr>
            <a:r>
              <a:rPr lang="en-US" altLang="zh-CN" sz="2400"/>
              <a:t>	P</a:t>
            </a:r>
            <a:r>
              <a:rPr lang="en-US" altLang="zh-CN" sz="2400" baseline="-25000"/>
              <a:t>2 </a:t>
            </a:r>
            <a:r>
              <a:rPr lang="en-US" altLang="zh-CN" sz="2400"/>
              <a:t>=  5,  Q2 =  1,  R2 =  1/5</a:t>
            </a:r>
          </a:p>
          <a:p>
            <a:pPr fontAlgn="auto">
              <a:lnSpc>
                <a:spcPct val="120000"/>
              </a:lnSpc>
              <a:spcBef>
                <a:spcPts val="100"/>
              </a:spcBef>
              <a:buNone/>
            </a:pPr>
            <a:r>
              <a:rPr lang="en-US" altLang="zh-CN" sz="2400"/>
              <a:t>	P</a:t>
            </a:r>
            <a:r>
              <a:rPr lang="en-US" altLang="zh-CN" sz="2400" baseline="-25000"/>
              <a:t>3 </a:t>
            </a:r>
            <a:r>
              <a:rPr lang="en-US" altLang="zh-CN" sz="2400"/>
              <a:t>=  2,  Q3 =  3,  R3 =  3/2</a:t>
            </a:r>
          </a:p>
          <a:p>
            <a:pPr fontAlgn="auto">
              <a:lnSpc>
                <a:spcPct val="120000"/>
              </a:lnSpc>
              <a:spcBef>
                <a:spcPts val="100"/>
              </a:spcBef>
              <a:buNone/>
            </a:pPr>
            <a:r>
              <a:rPr lang="en-US" altLang="zh-CN" sz="2400"/>
              <a:t>	P</a:t>
            </a:r>
            <a:r>
              <a:rPr lang="en-US" altLang="zh-CN" sz="2400" baseline="-25000"/>
              <a:t>4 </a:t>
            </a:r>
            <a:r>
              <a:rPr lang="en-US" altLang="zh-CN" sz="2400"/>
              <a:t>= -2,  Q4 = -1,  R4 = 1/2</a:t>
            </a:r>
          </a:p>
          <a:p>
            <a:pPr fontAlgn="auto">
              <a:lnSpc>
                <a:spcPct val="120000"/>
              </a:lnSpc>
              <a:spcBef>
                <a:spcPts val="100"/>
              </a:spcBef>
            </a:pPr>
            <a:r>
              <a:rPr lang="en-US" altLang="zh-CN" sz="2400"/>
              <a:t>u</a:t>
            </a:r>
            <a:r>
              <a:rPr lang="en-US" altLang="zh-CN" sz="2400" baseline="-25000"/>
              <a:t>1 </a:t>
            </a:r>
            <a:r>
              <a:rPr lang="en-US" altLang="zh-CN" sz="2400"/>
              <a:t>= max(0, -2/5, 1/2) = 1/2</a:t>
            </a:r>
          </a:p>
          <a:p>
            <a:pPr fontAlgn="auto">
              <a:lnSpc>
                <a:spcPct val="120000"/>
              </a:lnSpc>
              <a:spcBef>
                <a:spcPts val="100"/>
              </a:spcBef>
              <a:buNone/>
            </a:pPr>
            <a:r>
              <a:rPr lang="zh-CN" altLang="zh-CN" sz="2400" dirty="0"/>
              <a:t>	u</a:t>
            </a:r>
            <a:r>
              <a:rPr lang="zh-CN" altLang="zh-CN" sz="2400" baseline="-25000" dirty="0"/>
              <a:t>2</a:t>
            </a:r>
            <a:r>
              <a:rPr lang="zh-CN" altLang="en-US" sz="2400" baseline="-25000" dirty="0"/>
              <a:t> </a:t>
            </a:r>
            <a:r>
              <a:rPr lang="zh-CN" altLang="zh-CN" sz="2400" dirty="0"/>
              <a:t>=</a:t>
            </a:r>
            <a:r>
              <a:rPr lang="zh-CN" altLang="en-US" sz="2400" dirty="0"/>
              <a:t> </a:t>
            </a:r>
            <a:r>
              <a:rPr lang="zh-CN" altLang="zh-CN" sz="2400" dirty="0"/>
              <a:t>min(1,</a:t>
            </a:r>
            <a:r>
              <a:rPr lang="zh-CN" altLang="en-US" sz="2400" dirty="0"/>
              <a:t> </a:t>
            </a:r>
            <a:r>
              <a:rPr lang="zh-CN" altLang="zh-CN" sz="2400" dirty="0"/>
              <a:t>1/5,</a:t>
            </a:r>
            <a:r>
              <a:rPr lang="zh-CN" altLang="en-US" sz="2400" dirty="0"/>
              <a:t> </a:t>
            </a:r>
            <a:r>
              <a:rPr lang="zh-CN" altLang="zh-CN" sz="2400" dirty="0"/>
              <a:t>3/2)</a:t>
            </a:r>
            <a:r>
              <a:rPr lang="zh-CN" altLang="en-US" sz="2400" dirty="0"/>
              <a:t> </a:t>
            </a:r>
            <a:r>
              <a:rPr lang="zh-CN" altLang="zh-CN" sz="2400" dirty="0"/>
              <a:t>=</a:t>
            </a:r>
            <a:r>
              <a:rPr lang="zh-CN" altLang="en-US" sz="2400" dirty="0"/>
              <a:t> </a:t>
            </a:r>
            <a:r>
              <a:rPr lang="zh-CN" altLang="zh-CN" sz="2400" dirty="0"/>
              <a:t>1/5</a:t>
            </a:r>
          </a:p>
          <a:p>
            <a:pPr fontAlgn="auto">
              <a:lnSpc>
                <a:spcPct val="120000"/>
              </a:lnSpc>
              <a:spcBef>
                <a:spcPts val="100"/>
              </a:spcBef>
              <a:buNone/>
            </a:pPr>
            <a:r>
              <a:rPr lang="zh-CN" altLang="zh-CN" sz="2400" dirty="0"/>
              <a:t>u1&gt;u2 所以线段全部被剪裁</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582657"/>
          <p:cNvSpPr>
            <a:spLocks noGrp="1" noRot="1"/>
          </p:cNvSpPr>
          <p:nvPr>
            <p:ph type="title"/>
          </p:nvPr>
        </p:nvSpPr>
        <p:spPr>
          <a:xfrm>
            <a:off x="323215" y="2171224"/>
            <a:ext cx="8229600" cy="607695"/>
          </a:xfrm>
        </p:spPr>
        <p:txBody>
          <a:bodyPr anchor="ctr" anchorCtr="0">
            <a:spAutoFit/>
          </a:bodyPr>
          <a:lstStyle/>
          <a:p>
            <a:r>
              <a:rPr lang="zh-CN" altLang="en-US" sz="2800" b="1" dirty="0">
                <a:solidFill>
                  <a:srgbClr val="0070C0"/>
                </a:solidFill>
                <a:latin typeface="Arial" panose="020B0604020202020204" pitchFamily="34" charset="0"/>
              </a:rPr>
              <a:t>例</a:t>
            </a:r>
            <a:r>
              <a:rPr lang="en-US" altLang="zh-CN" sz="2800" b="1">
                <a:solidFill>
                  <a:srgbClr val="0070C0"/>
                </a:solidFill>
                <a:latin typeface="Arial" panose="020B0604020202020204" pitchFamily="34" charset="0"/>
              </a:rPr>
              <a:t>2</a:t>
            </a:r>
          </a:p>
        </p:txBody>
      </p:sp>
      <p:sp>
        <p:nvSpPr>
          <p:cNvPr id="96259" name="矩形 582659"/>
          <p:cNvSpPr/>
          <p:nvPr/>
        </p:nvSpPr>
        <p:spPr>
          <a:xfrm>
            <a:off x="3962400" y="2967038"/>
            <a:ext cx="9144000" cy="0"/>
          </a:xfrm>
          <a:prstGeom prst="rect">
            <a:avLst/>
          </a:prstGeom>
          <a:noFill/>
          <a:ln w="12700">
            <a:noFill/>
          </a:ln>
        </p:spPr>
        <p:txBody>
          <a:bodyPr anchor="t" anchorCtr="0"/>
          <a:lstStyle/>
          <a:p>
            <a:endParaRPr lang="zh-CN" altLang="en-US">
              <a:latin typeface="Arial" panose="020B0604020202020204" pitchFamily="34" charset="0"/>
            </a:endParaRPr>
          </a:p>
        </p:txBody>
      </p:sp>
      <p:pic>
        <p:nvPicPr>
          <p:cNvPr id="96260" name="图片 582661"/>
          <p:cNvPicPr>
            <a:picLocks noChangeAspect="1"/>
          </p:cNvPicPr>
          <p:nvPr/>
        </p:nvPicPr>
        <p:blipFill>
          <a:blip r:embed="rId3"/>
          <a:stretch>
            <a:fillRect/>
          </a:stretch>
        </p:blipFill>
        <p:spPr>
          <a:xfrm>
            <a:off x="5507990" y="3932555"/>
            <a:ext cx="2781300" cy="2352675"/>
          </a:xfrm>
          <a:prstGeom prst="rect">
            <a:avLst/>
          </a:prstGeom>
          <a:noFill/>
          <a:ln w="9525">
            <a:noFill/>
          </a:ln>
        </p:spPr>
      </p:pic>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
        <p:nvSpPr>
          <p:cNvPr id="2" name="文本框 1"/>
          <p:cNvSpPr txBox="1"/>
          <p:nvPr/>
        </p:nvSpPr>
        <p:spPr>
          <a:xfrm>
            <a:off x="899160" y="2924810"/>
            <a:ext cx="5585460" cy="755650"/>
          </a:xfrm>
          <a:prstGeom prst="rect">
            <a:avLst/>
          </a:prstGeom>
          <a:noFill/>
        </p:spPr>
        <p:txBody>
          <a:bodyPr wrap="none" rtlCol="0">
            <a:spAutoFit/>
          </a:bodyPr>
          <a:lstStyle/>
          <a:p>
            <a:pPr algn="l">
              <a:lnSpc>
                <a:spcPct val="90000"/>
              </a:lnSpc>
              <a:buNone/>
            </a:pPr>
            <a:r>
              <a:rPr lang="zh-CN" altLang="en-US" sz="2400" dirty="0">
                <a:sym typeface="+mn-ea"/>
              </a:rPr>
              <a:t>线段的两个端点（</a:t>
            </a:r>
            <a:r>
              <a:rPr lang="en-US" altLang="zh-CN" sz="2400">
                <a:sym typeface="+mn-ea"/>
              </a:rPr>
              <a:t>-2</a:t>
            </a:r>
            <a:r>
              <a:rPr lang="zh-CN" altLang="en-US" sz="2400" dirty="0">
                <a:sym typeface="+mn-ea"/>
              </a:rPr>
              <a:t>，</a:t>
            </a:r>
            <a:r>
              <a:rPr lang="en-US" altLang="zh-CN" sz="2400">
                <a:sym typeface="+mn-ea"/>
              </a:rPr>
              <a:t>-1</a:t>
            </a:r>
            <a:r>
              <a:rPr lang="zh-CN" altLang="en-US" sz="2400" dirty="0">
                <a:sym typeface="+mn-ea"/>
              </a:rPr>
              <a:t>）和（</a:t>
            </a:r>
            <a:r>
              <a:rPr lang="en-US" altLang="zh-CN" sz="2400">
                <a:sym typeface="+mn-ea"/>
              </a:rPr>
              <a:t>1</a:t>
            </a:r>
            <a:r>
              <a:rPr lang="zh-CN" altLang="en-US" sz="2400" dirty="0">
                <a:sym typeface="+mn-ea"/>
              </a:rPr>
              <a:t>，</a:t>
            </a:r>
            <a:r>
              <a:rPr lang="en-US" altLang="zh-CN" sz="2400">
                <a:sym typeface="+mn-ea"/>
              </a:rPr>
              <a:t>1.5</a:t>
            </a:r>
            <a:r>
              <a:rPr lang="zh-CN" altLang="en-US" sz="2400" dirty="0">
                <a:sym typeface="+mn-ea"/>
              </a:rPr>
              <a:t>）</a:t>
            </a:r>
            <a:endParaRPr lang="zh-CN" altLang="en-US" sz="2400" dirty="0"/>
          </a:p>
          <a:p>
            <a:pPr algn="l">
              <a:lnSpc>
                <a:spcPct val="90000"/>
              </a:lnSpc>
              <a:buNone/>
            </a:pPr>
            <a:r>
              <a:rPr lang="zh-CN" altLang="en-US" sz="2400" dirty="0">
                <a:sym typeface="+mn-ea"/>
              </a:rPr>
              <a:t>窗口边界</a:t>
            </a:r>
            <a:r>
              <a:rPr lang="en-US" altLang="zh-CN" sz="2400">
                <a:sym typeface="+mn-ea"/>
              </a:rPr>
              <a:t>x=-1, x=1, y</a:t>
            </a:r>
            <a:r>
              <a:rPr lang="en-US" altLang="zh-CN" sz="2400" dirty="0">
                <a:sym typeface="+mn-ea"/>
              </a:rPr>
              <a:t>=-1</a:t>
            </a:r>
            <a:r>
              <a:rPr lang="en-US" altLang="zh-CN" sz="2400">
                <a:sym typeface="+mn-ea"/>
              </a:rPr>
              <a:t>, y=1</a:t>
            </a:r>
            <a:endParaRPr lang="zh-CN" altLang="en-US" sz="2400" dirty="0"/>
          </a:p>
        </p:txBody>
      </p:sp>
    </p:spTree>
    <p:custDataLst>
      <p:tags r:id="rId1"/>
    </p:custDataLst>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占位符 312322"/>
          <p:cNvSpPr>
            <a:spLocks noGrp="1" noRot="1"/>
          </p:cNvSpPr>
          <p:nvPr>
            <p:ph idx="1"/>
          </p:nvPr>
        </p:nvSpPr>
        <p:spPr>
          <a:xfrm>
            <a:off x="539115" y="2060893"/>
            <a:ext cx="8267700" cy="3924935"/>
          </a:xfrm>
        </p:spPr>
        <p:txBody>
          <a:bodyPr wrap="square" anchor="t" anchorCtr="0">
            <a:spAutoFit/>
          </a:bodyPr>
          <a:lstStyle/>
          <a:p>
            <a:r>
              <a:rPr lang="zh-CN" altLang="en-US" sz="2800" dirty="0"/>
              <a:t>平移</a:t>
            </a:r>
          </a:p>
          <a:p>
            <a:pPr lvl="1"/>
            <a:r>
              <a:rPr lang="zh-CN" altLang="en-US" sz="2400" dirty="0"/>
              <a:t>定义： 对象沿直线运动产生的变换</a:t>
            </a:r>
          </a:p>
          <a:p>
            <a:pPr lvl="1"/>
            <a:r>
              <a:rPr lang="zh-CN" altLang="en-US" sz="2400" dirty="0"/>
              <a:t>平移是一种不产生变形而移动物体的刚体变换，物体的大小、方向、形状不变</a:t>
            </a:r>
            <a:endParaRPr lang="en-US" altLang="zh-CN" sz="2400"/>
          </a:p>
          <a:p>
            <a:pPr lvl="1"/>
            <a:r>
              <a:rPr lang="zh-CN" altLang="en-US" sz="2400" dirty="0"/>
              <a:t>参数：</a:t>
            </a:r>
            <a:r>
              <a:rPr lang="zh-CN" altLang="zh-CN" sz="2400" dirty="0"/>
              <a:t>平移向量(</a:t>
            </a:r>
            <a:r>
              <a:rPr lang="en-US" altLang="zh-CN" sz="2400" err="1"/>
              <a:t>T</a:t>
            </a:r>
            <a:r>
              <a:rPr lang="en-US" altLang="zh-CN" sz="2400" baseline="-25000" err="1"/>
              <a:t>x</a:t>
            </a:r>
            <a:r>
              <a:rPr lang="en-US" altLang="zh-CN" sz="2400"/>
              <a:t>, </a:t>
            </a:r>
            <a:r>
              <a:rPr lang="en-US" altLang="zh-CN" sz="2400" err="1"/>
              <a:t>T</a:t>
            </a:r>
            <a:r>
              <a:rPr lang="en-US" altLang="zh-CN" sz="2400" baseline="-25000" err="1"/>
              <a:t>y</a:t>
            </a:r>
            <a:r>
              <a:rPr lang="zh-CN" altLang="zh-CN" sz="2400" dirty="0"/>
              <a:t>)</a:t>
            </a:r>
          </a:p>
          <a:p>
            <a:pPr lvl="1"/>
            <a:r>
              <a:rPr lang="zh-CN" altLang="en-US" sz="2400" dirty="0"/>
              <a:t>公式：</a:t>
            </a:r>
          </a:p>
          <a:p>
            <a:pPr lvl="1">
              <a:buNone/>
            </a:pPr>
            <a:r>
              <a:rPr lang="zh-CN" altLang="zh-CN" sz="2400" dirty="0"/>
              <a:t>		</a:t>
            </a:r>
            <a:r>
              <a:rPr lang="en-US" altLang="zh-CN" sz="2400"/>
              <a:t>x‘ = x + </a:t>
            </a:r>
            <a:r>
              <a:rPr lang="en-US" altLang="zh-CN" sz="2400" err="1"/>
              <a:t>T</a:t>
            </a:r>
            <a:r>
              <a:rPr lang="en-US" altLang="zh-CN" sz="2400" baseline="-25000" err="1"/>
              <a:t>x</a:t>
            </a:r>
            <a:endParaRPr lang="en-US" altLang="zh-CN" sz="2400" baseline="-25000"/>
          </a:p>
          <a:p>
            <a:pPr lvl="1">
              <a:buNone/>
            </a:pPr>
            <a:r>
              <a:rPr lang="en-US" altLang="zh-CN" sz="2400"/>
              <a:t>		y‘ = y + </a:t>
            </a:r>
            <a:r>
              <a:rPr lang="en-US" altLang="zh-CN" sz="2400" err="1"/>
              <a:t>T</a:t>
            </a:r>
            <a:r>
              <a:rPr lang="en-US" altLang="zh-CN" sz="2400" baseline="-25000" err="1"/>
              <a:t>y</a:t>
            </a:r>
            <a:endParaRPr lang="zh-CN" altLang="zh-CN" sz="2400" baseline="-25000" dirty="0"/>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583681"/>
          <p:cNvSpPr>
            <a:spLocks noGrp="1" noRot="1"/>
          </p:cNvSpPr>
          <p:nvPr>
            <p:ph type="title"/>
          </p:nvPr>
        </p:nvSpPr>
        <p:spPr>
          <a:xfrm>
            <a:off x="395605" y="980599"/>
            <a:ext cx="8229600" cy="607695"/>
          </a:xfrm>
        </p:spPr>
        <p:txBody>
          <a:bodyPr anchor="ctr" anchorCtr="0">
            <a:spAutoFit/>
          </a:bodyPr>
          <a:lstStyle/>
          <a:p>
            <a:r>
              <a:rPr lang="zh-CN" altLang="en-US" sz="2800" b="1" dirty="0">
                <a:solidFill>
                  <a:srgbClr val="0070C0"/>
                </a:solidFill>
                <a:latin typeface="Arial" panose="020B0604020202020204" pitchFamily="34" charset="0"/>
              </a:rPr>
              <a:t>例</a:t>
            </a:r>
            <a:r>
              <a:rPr lang="en-US" altLang="zh-CN" sz="2800" b="1">
                <a:solidFill>
                  <a:srgbClr val="0070C0"/>
                </a:solidFill>
                <a:latin typeface="Arial" panose="020B0604020202020204" pitchFamily="34" charset="0"/>
              </a:rPr>
              <a:t>2</a:t>
            </a:r>
          </a:p>
        </p:txBody>
      </p:sp>
      <p:sp>
        <p:nvSpPr>
          <p:cNvPr id="97282" name="文本占位符 583682"/>
          <p:cNvSpPr>
            <a:spLocks noGrp="1" noRot="1"/>
          </p:cNvSpPr>
          <p:nvPr>
            <p:ph idx="1"/>
          </p:nvPr>
        </p:nvSpPr>
        <p:spPr>
          <a:xfrm>
            <a:off x="611188" y="1556385"/>
            <a:ext cx="7920037" cy="5093335"/>
          </a:xfrm>
        </p:spPr>
        <p:txBody>
          <a:bodyPr wrap="square" anchor="t" anchorCtr="0">
            <a:spAutoFit/>
          </a:bodyPr>
          <a:lstStyle/>
          <a:p>
            <a:pPr fontAlgn="auto">
              <a:lnSpc>
                <a:spcPct val="120000"/>
              </a:lnSpc>
              <a:spcBef>
                <a:spcPts val="100"/>
              </a:spcBef>
              <a:buNone/>
            </a:pPr>
            <a:r>
              <a:rPr lang="en-US" altLang="zh-CN" sz="2400" dirty="0"/>
              <a:t>△x = 3, △y = 2.5 </a:t>
            </a:r>
          </a:p>
          <a:p>
            <a:pPr fontAlgn="auto">
              <a:lnSpc>
                <a:spcPct val="120000"/>
              </a:lnSpc>
              <a:spcBef>
                <a:spcPts val="100"/>
              </a:spcBef>
              <a:buNone/>
            </a:pPr>
            <a:r>
              <a:rPr lang="en-US" altLang="zh-CN" sz="2400" dirty="0"/>
              <a:t>p</a:t>
            </a:r>
            <a:r>
              <a:rPr lang="en-US" altLang="zh-CN" sz="2400" baseline="-25000" dirty="0"/>
              <a:t>1</a:t>
            </a:r>
            <a:r>
              <a:rPr lang="en-US" altLang="zh-CN" sz="2400" dirty="0"/>
              <a:t> = -3	q</a:t>
            </a:r>
            <a:r>
              <a:rPr lang="en-US" altLang="zh-CN" sz="2400" baseline="-25000" dirty="0"/>
              <a:t>1</a:t>
            </a:r>
            <a:r>
              <a:rPr lang="en-US" altLang="zh-CN" sz="2400" dirty="0"/>
              <a:t> = -1 	r</a:t>
            </a:r>
            <a:r>
              <a:rPr lang="en-US" altLang="zh-CN" sz="2400" baseline="-25000" dirty="0"/>
              <a:t>1 </a:t>
            </a:r>
            <a:r>
              <a:rPr lang="en-US" altLang="zh-CN" sz="2400" dirty="0"/>
              <a:t>= 1/3 </a:t>
            </a:r>
          </a:p>
          <a:p>
            <a:pPr fontAlgn="auto">
              <a:lnSpc>
                <a:spcPct val="120000"/>
              </a:lnSpc>
              <a:spcBef>
                <a:spcPts val="100"/>
              </a:spcBef>
              <a:buNone/>
            </a:pPr>
            <a:r>
              <a:rPr lang="en-US" altLang="zh-CN" sz="2400" dirty="0"/>
              <a:t>p</a:t>
            </a:r>
            <a:r>
              <a:rPr lang="en-US" altLang="zh-CN" sz="2400" baseline="-25000" dirty="0"/>
              <a:t>2</a:t>
            </a:r>
            <a:r>
              <a:rPr lang="en-US" altLang="zh-CN" sz="2400" dirty="0"/>
              <a:t> =  3	q</a:t>
            </a:r>
            <a:r>
              <a:rPr lang="en-US" altLang="zh-CN" sz="2400" baseline="-25000" dirty="0"/>
              <a:t>2</a:t>
            </a:r>
            <a:r>
              <a:rPr lang="en-US" altLang="zh-CN" sz="2400" dirty="0"/>
              <a:t> =  3	r</a:t>
            </a:r>
            <a:r>
              <a:rPr lang="en-US" altLang="zh-CN" sz="2400" baseline="-25000" dirty="0"/>
              <a:t>2 </a:t>
            </a:r>
            <a:r>
              <a:rPr lang="en-US" altLang="zh-CN" sz="2400" dirty="0"/>
              <a:t>= 1</a:t>
            </a:r>
          </a:p>
          <a:p>
            <a:pPr fontAlgn="auto">
              <a:lnSpc>
                <a:spcPct val="120000"/>
              </a:lnSpc>
              <a:spcBef>
                <a:spcPts val="100"/>
              </a:spcBef>
              <a:buNone/>
            </a:pPr>
            <a:r>
              <a:rPr lang="en-US" altLang="zh-CN" sz="2400" dirty="0"/>
              <a:t>p</a:t>
            </a:r>
            <a:r>
              <a:rPr lang="en-US" altLang="zh-CN" sz="2400" baseline="-25000" dirty="0"/>
              <a:t>3</a:t>
            </a:r>
            <a:r>
              <a:rPr lang="en-US" altLang="zh-CN" sz="2400" dirty="0"/>
              <a:t> = -2.5	q</a:t>
            </a:r>
            <a:r>
              <a:rPr lang="en-US" altLang="zh-CN" sz="2400" baseline="-25000" dirty="0"/>
              <a:t>3</a:t>
            </a:r>
            <a:r>
              <a:rPr lang="en-US" altLang="zh-CN" sz="2400" dirty="0"/>
              <a:t> = 0	r</a:t>
            </a:r>
            <a:r>
              <a:rPr lang="en-US" altLang="zh-CN" sz="2400" baseline="-25000" dirty="0"/>
              <a:t>3 </a:t>
            </a:r>
            <a:r>
              <a:rPr lang="en-US" altLang="zh-CN" sz="2400" dirty="0"/>
              <a:t>= 0</a:t>
            </a:r>
          </a:p>
          <a:p>
            <a:pPr fontAlgn="auto">
              <a:lnSpc>
                <a:spcPct val="120000"/>
              </a:lnSpc>
              <a:spcBef>
                <a:spcPts val="100"/>
              </a:spcBef>
              <a:buNone/>
            </a:pPr>
            <a:r>
              <a:rPr lang="en-US" altLang="zh-CN" sz="2400" dirty="0"/>
              <a:t>p</a:t>
            </a:r>
            <a:r>
              <a:rPr lang="en-US" altLang="zh-CN" sz="2400" baseline="-25000" dirty="0"/>
              <a:t>4</a:t>
            </a:r>
            <a:r>
              <a:rPr lang="en-US" altLang="zh-CN" sz="2400" dirty="0"/>
              <a:t> =  2.5	q</a:t>
            </a:r>
            <a:r>
              <a:rPr lang="en-US" altLang="zh-CN" sz="2400" baseline="-25000" dirty="0"/>
              <a:t>4</a:t>
            </a:r>
            <a:r>
              <a:rPr lang="en-US" altLang="zh-CN" sz="2400" dirty="0"/>
              <a:t> = 2	r</a:t>
            </a:r>
            <a:r>
              <a:rPr lang="en-US" altLang="zh-CN" sz="2400" baseline="-25000" dirty="0"/>
              <a:t>4 </a:t>
            </a:r>
            <a:r>
              <a:rPr lang="en-US" altLang="zh-CN" sz="2400" dirty="0"/>
              <a:t>= 4/5</a:t>
            </a:r>
          </a:p>
          <a:p>
            <a:pPr fontAlgn="auto">
              <a:lnSpc>
                <a:spcPct val="120000"/>
              </a:lnSpc>
              <a:spcBef>
                <a:spcPts val="100"/>
              </a:spcBef>
              <a:buNone/>
            </a:pPr>
            <a:r>
              <a:rPr lang="zh-CN" altLang="en-US" sz="2400" dirty="0"/>
              <a:t>对于</a:t>
            </a:r>
            <a:r>
              <a:rPr lang="en-US" altLang="zh-CN" sz="2400" dirty="0"/>
              <a:t>p&lt;0</a:t>
            </a:r>
            <a:r>
              <a:rPr lang="zh-CN" altLang="en-US" sz="2400" dirty="0"/>
              <a:t>，</a:t>
            </a:r>
            <a:r>
              <a:rPr lang="en-US" altLang="zh-CN" sz="2400" dirty="0"/>
              <a:t>u</a:t>
            </a:r>
            <a:r>
              <a:rPr lang="en-US" altLang="zh-CN" sz="2400" baseline="-25000" dirty="0"/>
              <a:t>1 </a:t>
            </a:r>
            <a:r>
              <a:rPr lang="en-US" altLang="zh-CN" sz="2400" dirty="0"/>
              <a:t>= max{0</a:t>
            </a:r>
            <a:r>
              <a:rPr lang="zh-CN" altLang="en-US" sz="2400" dirty="0"/>
              <a:t>，</a:t>
            </a:r>
            <a:r>
              <a:rPr lang="en-US" altLang="zh-CN" sz="2400" dirty="0"/>
              <a:t>1/3</a:t>
            </a:r>
            <a:r>
              <a:rPr lang="zh-CN" altLang="en-US" sz="2400" dirty="0"/>
              <a:t>，</a:t>
            </a:r>
            <a:r>
              <a:rPr lang="en-US" altLang="zh-CN" sz="2400" dirty="0"/>
              <a:t>0} = 1/3</a:t>
            </a:r>
          </a:p>
          <a:p>
            <a:pPr fontAlgn="auto">
              <a:lnSpc>
                <a:spcPct val="120000"/>
              </a:lnSpc>
              <a:spcBef>
                <a:spcPts val="100"/>
              </a:spcBef>
              <a:buNone/>
            </a:pPr>
            <a:r>
              <a:rPr lang="zh-CN" altLang="en-US" sz="2400" dirty="0"/>
              <a:t>对于</a:t>
            </a:r>
            <a:r>
              <a:rPr lang="en-US" altLang="zh-CN" sz="2400" dirty="0"/>
              <a:t>p&gt;0</a:t>
            </a:r>
            <a:r>
              <a:rPr lang="zh-CN" altLang="en-US" sz="2400" dirty="0"/>
              <a:t>，</a:t>
            </a:r>
            <a:r>
              <a:rPr lang="en-US" altLang="zh-CN" sz="2400" dirty="0"/>
              <a:t>u</a:t>
            </a:r>
            <a:r>
              <a:rPr lang="en-US" altLang="zh-CN" sz="2400" baseline="-25000" dirty="0"/>
              <a:t>2 </a:t>
            </a:r>
            <a:r>
              <a:rPr lang="en-US" altLang="zh-CN" sz="2400" dirty="0"/>
              <a:t>= min{1</a:t>
            </a:r>
            <a:r>
              <a:rPr lang="zh-CN" altLang="en-US" sz="2400" dirty="0"/>
              <a:t>，</a:t>
            </a:r>
            <a:r>
              <a:rPr lang="en-US" altLang="zh-CN" sz="2400" dirty="0"/>
              <a:t>1</a:t>
            </a:r>
            <a:r>
              <a:rPr lang="zh-CN" altLang="en-US" sz="2400" dirty="0"/>
              <a:t>， </a:t>
            </a:r>
            <a:r>
              <a:rPr lang="en-US" altLang="zh-CN" sz="2400" dirty="0"/>
              <a:t>4/5} = 4/5</a:t>
            </a:r>
          </a:p>
          <a:p>
            <a:pPr fontAlgn="auto">
              <a:lnSpc>
                <a:spcPct val="120000"/>
              </a:lnSpc>
              <a:spcBef>
                <a:spcPts val="100"/>
              </a:spcBef>
              <a:buNone/>
            </a:pPr>
            <a:r>
              <a:rPr lang="zh-CN" altLang="en-US" sz="2400" dirty="0"/>
              <a:t>则</a:t>
            </a:r>
            <a:r>
              <a:rPr lang="en-US" altLang="zh-CN" sz="2400" dirty="0"/>
              <a:t>u</a:t>
            </a:r>
            <a:r>
              <a:rPr lang="en-US" altLang="zh-CN" sz="2400" baseline="-25000" dirty="0"/>
              <a:t>1</a:t>
            </a:r>
            <a:r>
              <a:rPr lang="en-US" altLang="zh-CN" sz="2400" dirty="0"/>
              <a:t>&lt;u</a:t>
            </a:r>
            <a:r>
              <a:rPr lang="en-US" altLang="zh-CN" sz="2400" baseline="-25000" dirty="0"/>
              <a:t>2</a:t>
            </a:r>
            <a:r>
              <a:rPr lang="zh-CN" altLang="en-US" sz="2400" dirty="0"/>
              <a:t>，则可见线段的端点坐标：</a:t>
            </a:r>
          </a:p>
          <a:p>
            <a:pPr fontAlgn="auto">
              <a:lnSpc>
                <a:spcPct val="120000"/>
              </a:lnSpc>
              <a:spcBef>
                <a:spcPts val="100"/>
              </a:spcBef>
              <a:buNone/>
            </a:pPr>
            <a:r>
              <a:rPr lang="en-US" altLang="zh-CN" sz="2400" dirty="0"/>
              <a:t>x=x</a:t>
            </a:r>
            <a:r>
              <a:rPr lang="en-US" altLang="zh-CN" sz="2400" baseline="-25000" dirty="0"/>
              <a:t>1</a:t>
            </a:r>
            <a:r>
              <a:rPr lang="en-US" altLang="zh-CN" sz="2400" dirty="0"/>
              <a:t>+u</a:t>
            </a:r>
            <a:r>
              <a:rPr lang="en-US" altLang="zh-CN" sz="2400" baseline="-25000" dirty="0"/>
              <a:t>1</a:t>
            </a:r>
            <a:r>
              <a:rPr lang="en-US" altLang="zh-CN" sz="2400" dirty="0"/>
              <a:t> △x=-1,</a:t>
            </a:r>
          </a:p>
          <a:p>
            <a:pPr fontAlgn="auto">
              <a:lnSpc>
                <a:spcPct val="120000"/>
              </a:lnSpc>
              <a:spcBef>
                <a:spcPts val="100"/>
              </a:spcBef>
              <a:buNone/>
            </a:pPr>
            <a:r>
              <a:rPr lang="en-US" altLang="zh-CN" sz="2400" dirty="0"/>
              <a:t>y=y</a:t>
            </a:r>
            <a:r>
              <a:rPr lang="en-US" altLang="zh-CN" sz="2400" baseline="-25000" dirty="0"/>
              <a:t>1</a:t>
            </a:r>
            <a:r>
              <a:rPr lang="en-US" altLang="zh-CN" sz="2400" dirty="0"/>
              <a:t>+u</a:t>
            </a:r>
            <a:r>
              <a:rPr lang="en-US" altLang="zh-CN" sz="2400" baseline="-25000" dirty="0"/>
              <a:t>1 </a:t>
            </a:r>
            <a:r>
              <a:rPr lang="en-US" altLang="zh-CN" sz="2400" dirty="0"/>
              <a:t>△y =-1/6</a:t>
            </a:r>
          </a:p>
          <a:p>
            <a:pPr fontAlgn="auto">
              <a:lnSpc>
                <a:spcPct val="120000"/>
              </a:lnSpc>
              <a:spcBef>
                <a:spcPts val="100"/>
              </a:spcBef>
              <a:buNone/>
            </a:pPr>
            <a:r>
              <a:rPr lang="en-US" altLang="zh-CN" sz="2400" dirty="0"/>
              <a:t>    </a:t>
            </a:r>
            <a:r>
              <a:rPr lang="zh-CN" altLang="en-US" sz="2400" dirty="0"/>
              <a:t>即</a:t>
            </a:r>
            <a:r>
              <a:rPr lang="en-US" altLang="zh-CN" sz="2400"/>
              <a:t>(-1, -1/6)</a:t>
            </a:r>
          </a:p>
        </p:txBody>
      </p:sp>
      <p:sp>
        <p:nvSpPr>
          <p:cNvPr id="97283" name="矩形 583683"/>
          <p:cNvSpPr/>
          <p:nvPr/>
        </p:nvSpPr>
        <p:spPr>
          <a:xfrm>
            <a:off x="3962400" y="2967038"/>
            <a:ext cx="9144000" cy="0"/>
          </a:xfrm>
          <a:prstGeom prst="rect">
            <a:avLst/>
          </a:prstGeom>
          <a:noFill/>
          <a:ln w="12700">
            <a:noFill/>
          </a:ln>
        </p:spPr>
        <p:txBody>
          <a:bodyPr anchor="t" anchorCtr="0"/>
          <a:lstStyle/>
          <a:p>
            <a:endParaRPr lang="zh-CN" altLang="en-US">
              <a:latin typeface="Arial" panose="020B0604020202020204" pitchFamily="34" charset="0"/>
            </a:endParaRPr>
          </a:p>
        </p:txBody>
      </p:sp>
      <p:sp>
        <p:nvSpPr>
          <p:cNvPr id="97284" name="矩形 583685"/>
          <p:cNvSpPr>
            <a:spLocks noRot="1"/>
          </p:cNvSpPr>
          <p:nvPr/>
        </p:nvSpPr>
        <p:spPr>
          <a:xfrm>
            <a:off x="4931728" y="5372735"/>
            <a:ext cx="3816350" cy="1235075"/>
          </a:xfrm>
          <a:prstGeom prst="rect">
            <a:avLst/>
          </a:prstGeom>
          <a:noFill/>
          <a:ln w="9525">
            <a:noFill/>
          </a:ln>
        </p:spPr>
        <p:txBody>
          <a:bodyPr anchor="t" anchorCtr="0">
            <a:spAutoFit/>
          </a:bodyPr>
          <a:lstStyle/>
          <a:p>
            <a:pPr marL="449580" indent="-449580">
              <a:lnSpc>
                <a:spcPct val="90000"/>
              </a:lnSpc>
              <a:spcBef>
                <a:spcPct val="20000"/>
              </a:spcBef>
              <a:buClr>
                <a:srgbClr val="FF0000"/>
              </a:buClr>
              <a:buSzPct val="80000"/>
            </a:pPr>
            <a:r>
              <a:rPr lang="en-US" altLang="zh-CN" sz="2400" b="1">
                <a:latin typeface="Arial" panose="020B0604020202020204" pitchFamily="34" charset="0"/>
              </a:rPr>
              <a:t>x=x</a:t>
            </a:r>
            <a:r>
              <a:rPr lang="en-US" altLang="zh-CN" sz="2400" b="1" baseline="-25000">
                <a:latin typeface="Arial" panose="020B0604020202020204" pitchFamily="34" charset="0"/>
              </a:rPr>
              <a:t>1</a:t>
            </a:r>
            <a:r>
              <a:rPr lang="en-US" altLang="zh-CN" sz="2400" b="1">
                <a:latin typeface="Arial" panose="020B0604020202020204" pitchFamily="34" charset="0"/>
              </a:rPr>
              <a:t>+u</a:t>
            </a:r>
            <a:r>
              <a:rPr lang="en-US" altLang="zh-CN" sz="2400" b="1" baseline="-25000">
                <a:latin typeface="Arial" panose="020B0604020202020204" pitchFamily="34" charset="0"/>
              </a:rPr>
              <a:t>2</a:t>
            </a:r>
            <a:r>
              <a:rPr lang="en-US" altLang="zh-CN" sz="2400" b="1">
                <a:latin typeface="Arial" panose="020B0604020202020204" pitchFamily="34" charset="0"/>
              </a:rPr>
              <a:t> △x=2/5,</a:t>
            </a:r>
          </a:p>
          <a:p>
            <a:pPr marL="449580" indent="-449580">
              <a:lnSpc>
                <a:spcPct val="90000"/>
              </a:lnSpc>
              <a:spcBef>
                <a:spcPct val="20000"/>
              </a:spcBef>
              <a:buClr>
                <a:srgbClr val="FF0000"/>
              </a:buClr>
              <a:buSzPct val="80000"/>
            </a:pPr>
            <a:r>
              <a:rPr lang="en-US" altLang="zh-CN" sz="2400" b="1">
                <a:latin typeface="Arial" panose="020B0604020202020204" pitchFamily="34" charset="0"/>
              </a:rPr>
              <a:t>y=y</a:t>
            </a:r>
            <a:r>
              <a:rPr lang="en-US" altLang="zh-CN" sz="2400" b="1" baseline="-25000">
                <a:latin typeface="Arial" panose="020B0604020202020204" pitchFamily="34" charset="0"/>
              </a:rPr>
              <a:t>1</a:t>
            </a:r>
            <a:r>
              <a:rPr lang="en-US" altLang="zh-CN" sz="2400" b="1">
                <a:latin typeface="Arial" panose="020B0604020202020204" pitchFamily="34" charset="0"/>
              </a:rPr>
              <a:t>+u</a:t>
            </a:r>
            <a:r>
              <a:rPr lang="en-US" altLang="zh-CN" sz="2400" b="1" baseline="-25000">
                <a:latin typeface="Arial" panose="020B0604020202020204" pitchFamily="34" charset="0"/>
              </a:rPr>
              <a:t>2</a:t>
            </a:r>
            <a:r>
              <a:rPr lang="en-US" altLang="zh-CN" sz="2400" b="1">
                <a:latin typeface="Arial" panose="020B0604020202020204" pitchFamily="34" charset="0"/>
              </a:rPr>
              <a:t> △y =1</a:t>
            </a:r>
          </a:p>
          <a:p>
            <a:pPr marL="449580" indent="-449580">
              <a:lnSpc>
                <a:spcPct val="90000"/>
              </a:lnSpc>
              <a:spcBef>
                <a:spcPct val="20000"/>
              </a:spcBef>
              <a:buClr>
                <a:srgbClr val="FF0000"/>
              </a:buClr>
              <a:buSzPct val="80000"/>
            </a:pPr>
            <a:r>
              <a:rPr lang="en-US" altLang="zh-CN" sz="2400" b="1">
                <a:latin typeface="Arial" panose="020B0604020202020204" pitchFamily="34" charset="0"/>
              </a:rPr>
              <a:t>   </a:t>
            </a:r>
            <a:r>
              <a:rPr lang="zh-CN" altLang="en-US" sz="2400" b="1" dirty="0">
                <a:latin typeface="Arial" panose="020B0604020202020204" pitchFamily="34" charset="0"/>
              </a:rPr>
              <a:t>即</a:t>
            </a:r>
            <a:r>
              <a:rPr lang="en-US" altLang="zh-CN" sz="2400" b="1">
                <a:latin typeface="Arial" panose="020B0604020202020204" pitchFamily="34" charset="0"/>
              </a:rPr>
              <a:t>(2/5, 1)</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文本占位符 548865"/>
          <p:cNvSpPr>
            <a:spLocks noGrp="1" noRot="1"/>
          </p:cNvSpPr>
          <p:nvPr>
            <p:ph idx="1"/>
          </p:nvPr>
        </p:nvSpPr>
        <p:spPr>
          <a:xfrm>
            <a:off x="538798" y="2852738"/>
            <a:ext cx="7848600" cy="1889125"/>
          </a:xfrm>
        </p:spPr>
        <p:txBody>
          <a:bodyPr wrap="square" anchor="t" anchorCtr="0">
            <a:spAutoFit/>
          </a:bodyPr>
          <a:lstStyle/>
          <a:p>
            <a:pPr fontAlgn="auto">
              <a:spcBef>
                <a:spcPts val="100"/>
              </a:spcBef>
            </a:pPr>
            <a:r>
              <a:rPr lang="en-GB" altLang="zh-CN" sz="2400" u="sng"/>
              <a:t>LB</a:t>
            </a:r>
            <a:r>
              <a:rPr lang="zh-CN" altLang="en-GB" sz="2400" u="sng" dirty="0"/>
              <a:t>与</a:t>
            </a:r>
            <a:r>
              <a:rPr lang="en-GB" altLang="zh-CN" sz="2400" u="sng"/>
              <a:t>CS</a:t>
            </a:r>
            <a:r>
              <a:rPr lang="zh-CN" altLang="en-GB" sz="2400" u="sng" dirty="0"/>
              <a:t>的比较</a:t>
            </a:r>
          </a:p>
          <a:p>
            <a:pPr lvl="1" algn="l" fontAlgn="auto">
              <a:spcBef>
                <a:spcPts val="100"/>
              </a:spcBef>
              <a:buClrTx/>
              <a:buSzTx/>
            </a:pPr>
            <a:r>
              <a:rPr lang="en-US" altLang="zh-CN" sz="2400" err="1"/>
              <a:t>LB 效率高于 CS：计算交点数目减少</a:t>
            </a:r>
          </a:p>
          <a:p>
            <a:pPr lvl="1" fontAlgn="auto">
              <a:spcBef>
                <a:spcPts val="100"/>
              </a:spcBef>
            </a:pPr>
            <a:r>
              <a:rPr lang="en-US" altLang="zh-CN" sz="2400" err="1"/>
              <a:t>Liang-Barsky</a:t>
            </a:r>
            <a:r>
              <a:rPr lang="zh-CN" altLang="en-US" sz="2400" dirty="0"/>
              <a:t>和</a:t>
            </a:r>
            <a:r>
              <a:rPr lang="en-US" altLang="zh-CN" sz="2400"/>
              <a:t>Cohen-Sutherland</a:t>
            </a:r>
            <a:r>
              <a:rPr lang="zh-CN" altLang="en-US" sz="2400" dirty="0"/>
              <a:t>算法很容易扩展为三维裁剪算法</a:t>
            </a:r>
            <a:endParaRPr lang="zh-CN" altLang="zh-CN" sz="2400" dirty="0"/>
          </a:p>
        </p:txBody>
      </p:sp>
      <p:sp>
        <p:nvSpPr>
          <p:cNvPr id="98306" name="标题 548866"/>
          <p:cNvSpPr>
            <a:spLocks noGrp="1" noRot="1"/>
          </p:cNvSpPr>
          <p:nvPr>
            <p:ph type="title"/>
          </p:nvPr>
        </p:nvSpPr>
        <p:spPr>
          <a:xfrm>
            <a:off x="394970" y="2124710"/>
            <a:ext cx="7391400" cy="607695"/>
          </a:xfrm>
        </p:spPr>
        <p:txBody>
          <a:bodyPr anchor="b" anchorCtr="0">
            <a:spAutoFit/>
          </a:bodyPr>
          <a:lstStyle/>
          <a:p>
            <a:r>
              <a:rPr lang="en-US" altLang="zh-CN" sz="2800" b="1" err="1">
                <a:solidFill>
                  <a:srgbClr val="0070C0"/>
                </a:solidFill>
              </a:rPr>
              <a:t>Liang-Barsky</a:t>
            </a:r>
            <a:r>
              <a:rPr lang="en-US" altLang="zh-CN" sz="2800" b="1">
                <a:solidFill>
                  <a:srgbClr val="0070C0"/>
                </a:solidFill>
              </a:rPr>
              <a:t> </a:t>
            </a:r>
            <a:r>
              <a:rPr lang="zh-CN" altLang="en-US" sz="2800" b="1" dirty="0">
                <a:solidFill>
                  <a:srgbClr val="0070C0"/>
                </a:solidFill>
              </a:rPr>
              <a:t>线段剪裁算法</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520193"/>
          <p:cNvSpPr>
            <a:spLocks noGrp="1" noRot="1"/>
          </p:cNvSpPr>
          <p:nvPr>
            <p:ph type="title"/>
          </p:nvPr>
        </p:nvSpPr>
        <p:spPr>
          <a:xfrm>
            <a:off x="611505" y="2492693"/>
            <a:ext cx="7993063" cy="607695"/>
          </a:xfrm>
        </p:spPr>
        <p:txBody>
          <a:bodyPr anchor="b" anchorCtr="0">
            <a:spAutoFit/>
          </a:bodyPr>
          <a:lstStyle/>
          <a:p>
            <a:r>
              <a:rPr lang="en-US" altLang="zh-CN" sz="2800" b="1">
                <a:solidFill>
                  <a:srgbClr val="0070C0"/>
                </a:solidFill>
              </a:rPr>
              <a:t>LB</a:t>
            </a:r>
            <a:r>
              <a:rPr lang="zh-CN" altLang="en-US" sz="2800" b="1" dirty="0">
                <a:solidFill>
                  <a:srgbClr val="0070C0"/>
                </a:solidFill>
              </a:rPr>
              <a:t>线段剪裁算法   作业</a:t>
            </a:r>
          </a:p>
        </p:txBody>
      </p:sp>
      <p:sp>
        <p:nvSpPr>
          <p:cNvPr id="100354" name="文本占位符 520194"/>
          <p:cNvSpPr>
            <a:spLocks noGrp="1" noRot="1"/>
          </p:cNvSpPr>
          <p:nvPr>
            <p:ph idx="1"/>
          </p:nvPr>
        </p:nvSpPr>
        <p:spPr>
          <a:xfrm>
            <a:off x="923925" y="3644900"/>
            <a:ext cx="8012113" cy="1555750"/>
          </a:xfrm>
        </p:spPr>
        <p:txBody>
          <a:bodyPr wrap="square" anchor="t" anchorCtr="0">
            <a:spAutoFit/>
          </a:bodyPr>
          <a:lstStyle/>
          <a:p>
            <a:pPr fontAlgn="auto">
              <a:lnSpc>
                <a:spcPct val="130000"/>
              </a:lnSpc>
              <a:spcBef>
                <a:spcPts val="100"/>
              </a:spcBef>
            </a:pPr>
            <a:r>
              <a:rPr lang="zh-CN" altLang="en-US" sz="2400" dirty="0"/>
              <a:t>已知线段的两个端点</a:t>
            </a:r>
            <a:r>
              <a:rPr lang="en-US" altLang="zh-CN" sz="2400"/>
              <a:t>P</a:t>
            </a:r>
            <a:r>
              <a:rPr lang="en-US" altLang="zh-CN" sz="2400" baseline="-25000"/>
              <a:t>1</a:t>
            </a:r>
            <a:r>
              <a:rPr lang="en-US" altLang="zh-CN" sz="2400"/>
              <a:t>(-1, 3)，P</a:t>
            </a:r>
            <a:r>
              <a:rPr lang="en-US" altLang="zh-CN" sz="2400" baseline="-25000"/>
              <a:t>2</a:t>
            </a:r>
            <a:r>
              <a:rPr lang="en-US" altLang="zh-CN" sz="2400"/>
              <a:t>(1, 1)</a:t>
            </a:r>
          </a:p>
          <a:p>
            <a:pPr fontAlgn="auto">
              <a:lnSpc>
                <a:spcPct val="130000"/>
              </a:lnSpc>
              <a:spcBef>
                <a:spcPts val="100"/>
              </a:spcBef>
              <a:buNone/>
            </a:pPr>
            <a:r>
              <a:rPr lang="zh-CN" altLang="en-US" sz="2400" dirty="0"/>
              <a:t>          窗口边界</a:t>
            </a:r>
            <a:r>
              <a:rPr lang="en-US" altLang="zh-CN" sz="2400"/>
              <a:t>x=0, x=2, y=0, y=2</a:t>
            </a:r>
          </a:p>
          <a:p>
            <a:pPr fontAlgn="auto">
              <a:lnSpc>
                <a:spcPct val="130000"/>
              </a:lnSpc>
              <a:spcBef>
                <a:spcPts val="100"/>
              </a:spcBef>
            </a:pPr>
            <a:r>
              <a:rPr lang="zh-CN" altLang="en-US" sz="2400" dirty="0"/>
              <a:t>用</a:t>
            </a:r>
            <a:r>
              <a:rPr lang="en-US" altLang="zh-CN" sz="2400"/>
              <a:t>LB</a:t>
            </a:r>
            <a:r>
              <a:rPr lang="zh-CN" altLang="en-US" sz="2400" dirty="0"/>
              <a:t>算法对线段进行剪裁</a:t>
            </a:r>
            <a:endParaRPr lang="zh-CN" altLang="zh-CN" sz="2400" dirty="0"/>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文本占位符 448514"/>
          <p:cNvSpPr>
            <a:spLocks noGrp="1" noRot="1"/>
          </p:cNvSpPr>
          <p:nvPr>
            <p:ph idx="1"/>
          </p:nvPr>
        </p:nvSpPr>
        <p:spPr>
          <a:xfrm>
            <a:off x="1259205" y="3068638"/>
            <a:ext cx="7632700" cy="2345055"/>
          </a:xfrm>
        </p:spPr>
        <p:txBody>
          <a:bodyPr wrap="square" anchor="t" anchorCtr="0">
            <a:spAutoFit/>
          </a:bodyPr>
          <a:lstStyle/>
          <a:p>
            <a:pPr fontAlgn="auto">
              <a:spcBef>
                <a:spcPts val="100"/>
              </a:spcBef>
            </a:pPr>
            <a:r>
              <a:rPr lang="zh-CN" altLang="en-US" sz="2400" dirty="0"/>
              <a:t>思想</a:t>
            </a:r>
          </a:p>
          <a:p>
            <a:pPr fontAlgn="auto">
              <a:spcBef>
                <a:spcPts val="100"/>
              </a:spcBef>
              <a:buNone/>
            </a:pPr>
            <a:r>
              <a:rPr lang="zh-CN" altLang="en-US" sz="2400" dirty="0"/>
              <a:t>    通过在剪裁窗口周围创立多个区域，从而避免对直线段进行多次剪裁。</a:t>
            </a:r>
            <a:endParaRPr lang="zh-CN" altLang="zh-CN" sz="2400" dirty="0"/>
          </a:p>
          <a:p>
            <a:pPr fontAlgn="auto">
              <a:spcBef>
                <a:spcPts val="100"/>
              </a:spcBef>
            </a:pPr>
            <a:r>
              <a:rPr lang="zh-CN" altLang="en-US" sz="2400" dirty="0"/>
              <a:t>适用范围</a:t>
            </a:r>
          </a:p>
          <a:p>
            <a:pPr fontAlgn="auto">
              <a:spcBef>
                <a:spcPts val="100"/>
              </a:spcBef>
              <a:buNone/>
            </a:pPr>
            <a:r>
              <a:rPr lang="zh-CN" altLang="en-US" sz="2400" dirty="0"/>
              <a:t>    仅仅适用于2</a:t>
            </a:r>
            <a:r>
              <a:rPr lang="en-US" altLang="zh-CN" sz="2400"/>
              <a:t>D</a:t>
            </a:r>
            <a:r>
              <a:rPr lang="zh-CN" altLang="en-US" sz="2400" dirty="0"/>
              <a:t>剪裁</a:t>
            </a:r>
          </a:p>
        </p:txBody>
      </p:sp>
      <p:sp>
        <p:nvSpPr>
          <p:cNvPr id="101378" name="标题 448515"/>
          <p:cNvSpPr>
            <a:spLocks noGrp="1" noRot="1"/>
          </p:cNvSpPr>
          <p:nvPr>
            <p:ph type="title"/>
          </p:nvPr>
        </p:nvSpPr>
        <p:spPr>
          <a:xfrm>
            <a:off x="178753" y="2132648"/>
            <a:ext cx="8342312" cy="607695"/>
          </a:xfrm>
        </p:spPr>
        <p:txBody>
          <a:bodyPr anchor="ctr" anchorCtr="0">
            <a:spAutoFit/>
          </a:bodyPr>
          <a:lstStyle/>
          <a:p>
            <a:r>
              <a:rPr lang="en-US" altLang="zh-CN" sz="2800" b="1" err="1">
                <a:solidFill>
                  <a:srgbClr val="0070C0"/>
                </a:solidFill>
              </a:rPr>
              <a:t>Nicholl-Lee-Nicholl</a:t>
            </a:r>
            <a:r>
              <a:rPr lang="zh-CN" altLang="en-US" sz="2800" b="1" dirty="0">
                <a:solidFill>
                  <a:srgbClr val="0070C0"/>
                </a:solidFill>
              </a:rPr>
              <a:t>直线剪裁</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文本占位符 462849"/>
          <p:cNvSpPr>
            <a:spLocks noGrp="1" noRot="1"/>
          </p:cNvSpPr>
          <p:nvPr>
            <p:ph idx="1"/>
          </p:nvPr>
        </p:nvSpPr>
        <p:spPr>
          <a:xfrm>
            <a:off x="754698" y="3140710"/>
            <a:ext cx="7848600" cy="1750695"/>
          </a:xfrm>
        </p:spPr>
        <p:txBody>
          <a:bodyPr wrap="square" anchor="t" anchorCtr="0">
            <a:spAutoFit/>
          </a:bodyPr>
          <a:lstStyle/>
          <a:p>
            <a:pPr>
              <a:lnSpc>
                <a:spcPct val="110000"/>
              </a:lnSpc>
            </a:pPr>
            <a:r>
              <a:rPr lang="zh-CN" altLang="en-US" sz="2400" dirty="0"/>
              <a:t>算法步骤</a:t>
            </a:r>
          </a:p>
          <a:p>
            <a:pPr lvl="1">
              <a:lnSpc>
                <a:spcPct val="110000"/>
              </a:lnSpc>
            </a:pPr>
            <a:r>
              <a:rPr lang="zh-CN" altLang="en-US" sz="2400" dirty="0"/>
              <a:t>从</a:t>
            </a:r>
            <a:r>
              <a:rPr lang="en-US" altLang="zh-CN" sz="2400"/>
              <a:t>P</a:t>
            </a:r>
            <a:r>
              <a:rPr lang="en-US" altLang="zh-CN" sz="2400" baseline="-30000"/>
              <a:t>1</a:t>
            </a:r>
            <a:r>
              <a:rPr lang="zh-CN" altLang="en-US" sz="2400" dirty="0"/>
              <a:t>点向窗口的四个顶角点发出射线，这四条射线和窗口的四条边所在的直线一起将二维平面划分为更多的小区域 。</a:t>
            </a:r>
            <a:endParaRPr lang="zh-CN" altLang="zh-CN" sz="2400" dirty="0"/>
          </a:p>
        </p:txBody>
      </p:sp>
      <p:sp>
        <p:nvSpPr>
          <p:cNvPr id="103426" name="标题 462851"/>
          <p:cNvSpPr>
            <a:spLocks noGrp="1" noRot="1"/>
          </p:cNvSpPr>
          <p:nvPr>
            <p:ph type="title"/>
          </p:nvPr>
        </p:nvSpPr>
        <p:spPr>
          <a:xfrm>
            <a:off x="538798" y="2151063"/>
            <a:ext cx="7612062" cy="607695"/>
          </a:xfrm>
        </p:spPr>
        <p:txBody>
          <a:bodyPr anchor="b" anchorCtr="0">
            <a:spAutoFit/>
          </a:bodyPr>
          <a:lstStyle/>
          <a:p>
            <a:r>
              <a:rPr lang="en-US" altLang="zh-CN" sz="2800" b="1" err="1">
                <a:solidFill>
                  <a:srgbClr val="0070C0"/>
                </a:solidFill>
              </a:rPr>
              <a:t>Nicholl-Lee-Nicholl</a:t>
            </a:r>
            <a:r>
              <a:rPr lang="zh-CN" altLang="en-US" sz="2800" b="1" dirty="0">
                <a:solidFill>
                  <a:srgbClr val="0070C0"/>
                </a:solidFill>
              </a:rPr>
              <a:t>直线剪裁</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450568"/>
          <p:cNvSpPr>
            <a:spLocks noGrp="1" noRot="1"/>
          </p:cNvSpPr>
          <p:nvPr>
            <p:ph type="title"/>
          </p:nvPr>
        </p:nvSpPr>
        <p:spPr>
          <a:xfrm>
            <a:off x="79693" y="1373188"/>
            <a:ext cx="7612062" cy="607695"/>
          </a:xfrm>
        </p:spPr>
        <p:txBody>
          <a:bodyPr anchor="b" anchorCtr="0">
            <a:spAutoFit/>
          </a:bodyPr>
          <a:lstStyle/>
          <a:p>
            <a:r>
              <a:rPr lang="en-US" altLang="zh-CN" sz="2800" b="1" err="1">
                <a:solidFill>
                  <a:srgbClr val="0070C0"/>
                </a:solidFill>
              </a:rPr>
              <a:t>Nicholl-Lee-Nicholl</a:t>
            </a:r>
            <a:r>
              <a:rPr lang="zh-CN" altLang="en-US" sz="2800" b="1" dirty="0">
                <a:solidFill>
                  <a:srgbClr val="0070C0"/>
                </a:solidFill>
              </a:rPr>
              <a:t>直线剪裁</a:t>
            </a:r>
          </a:p>
        </p:txBody>
      </p:sp>
      <p:grpSp>
        <p:nvGrpSpPr>
          <p:cNvPr id="105474" name="组合 450592"/>
          <p:cNvGrpSpPr/>
          <p:nvPr/>
        </p:nvGrpSpPr>
        <p:grpSpPr>
          <a:xfrm>
            <a:off x="381000" y="1676400"/>
            <a:ext cx="2133600" cy="3124200"/>
            <a:chOff x="336" y="1344"/>
            <a:chExt cx="1344" cy="1968"/>
          </a:xfrm>
        </p:grpSpPr>
        <p:sp>
          <p:nvSpPr>
            <p:cNvPr id="105475" name="矩形 450569"/>
            <p:cNvSpPr/>
            <p:nvPr/>
          </p:nvSpPr>
          <p:spPr>
            <a:xfrm>
              <a:off x="624" y="1872"/>
              <a:ext cx="768" cy="960"/>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05476" name="直接连接符 450570"/>
            <p:cNvSpPr/>
            <p:nvPr/>
          </p:nvSpPr>
          <p:spPr>
            <a:xfrm>
              <a:off x="624" y="1344"/>
              <a:ext cx="0" cy="1968"/>
            </a:xfrm>
            <a:prstGeom prst="line">
              <a:avLst/>
            </a:prstGeom>
            <a:ln w="28575" cap="flat" cmpd="sng">
              <a:solidFill>
                <a:schemeClr val="tx1"/>
              </a:solidFill>
              <a:prstDash val="solid"/>
              <a:miter/>
              <a:headEnd type="none" w="med" len="med"/>
              <a:tailEnd type="none" w="med" len="med"/>
            </a:ln>
          </p:spPr>
        </p:sp>
        <p:sp>
          <p:nvSpPr>
            <p:cNvPr id="105477" name="直接连接符 450571"/>
            <p:cNvSpPr/>
            <p:nvPr/>
          </p:nvSpPr>
          <p:spPr>
            <a:xfrm>
              <a:off x="1392" y="1344"/>
              <a:ext cx="0" cy="1968"/>
            </a:xfrm>
            <a:prstGeom prst="line">
              <a:avLst/>
            </a:prstGeom>
            <a:ln w="28575" cap="flat" cmpd="sng">
              <a:solidFill>
                <a:schemeClr val="tx1"/>
              </a:solidFill>
              <a:prstDash val="solid"/>
              <a:miter/>
              <a:headEnd type="none" w="med" len="med"/>
              <a:tailEnd type="none" w="med" len="med"/>
            </a:ln>
          </p:spPr>
        </p:sp>
        <p:sp>
          <p:nvSpPr>
            <p:cNvPr id="105478" name="直接连接符 450572"/>
            <p:cNvSpPr/>
            <p:nvPr/>
          </p:nvSpPr>
          <p:spPr>
            <a:xfrm>
              <a:off x="336" y="1872"/>
              <a:ext cx="1344" cy="0"/>
            </a:xfrm>
            <a:prstGeom prst="line">
              <a:avLst/>
            </a:prstGeom>
            <a:ln w="28575" cap="flat" cmpd="sng">
              <a:solidFill>
                <a:schemeClr val="tx1"/>
              </a:solidFill>
              <a:prstDash val="solid"/>
              <a:miter/>
              <a:headEnd type="none" w="med" len="med"/>
              <a:tailEnd type="none" w="med" len="med"/>
            </a:ln>
          </p:spPr>
        </p:sp>
        <p:sp>
          <p:nvSpPr>
            <p:cNvPr id="105479" name="直接连接符 450573"/>
            <p:cNvSpPr/>
            <p:nvPr/>
          </p:nvSpPr>
          <p:spPr>
            <a:xfrm>
              <a:off x="336" y="2832"/>
              <a:ext cx="1344" cy="0"/>
            </a:xfrm>
            <a:prstGeom prst="line">
              <a:avLst/>
            </a:prstGeom>
            <a:ln w="28575" cap="flat" cmpd="sng">
              <a:solidFill>
                <a:schemeClr val="tx1"/>
              </a:solidFill>
              <a:prstDash val="solid"/>
              <a:miter/>
              <a:headEnd type="none" w="med" len="med"/>
              <a:tailEnd type="none" w="med" len="med"/>
            </a:ln>
          </p:spPr>
        </p:sp>
        <p:sp>
          <p:nvSpPr>
            <p:cNvPr id="105480" name="椭圆 450574"/>
            <p:cNvSpPr/>
            <p:nvPr/>
          </p:nvSpPr>
          <p:spPr>
            <a:xfrm>
              <a:off x="864" y="2208"/>
              <a:ext cx="96" cy="96"/>
            </a:xfrm>
            <a:prstGeom prst="ellipse">
              <a:avLst/>
            </a:prstGeom>
            <a:solidFill>
              <a:schemeClr val="hlink"/>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05481" name="文本框 450575"/>
            <p:cNvSpPr txBox="1"/>
            <p:nvPr/>
          </p:nvSpPr>
          <p:spPr>
            <a:xfrm>
              <a:off x="672" y="2352"/>
              <a:ext cx="324" cy="288"/>
            </a:xfrm>
            <a:prstGeom prst="rect">
              <a:avLst/>
            </a:prstGeom>
            <a:noFill/>
            <a:ln w="9525">
              <a:noFill/>
            </a:ln>
          </p:spPr>
          <p:txBody>
            <a:bodyPr wrap="none" anchor="t" anchorCtr="0">
              <a:spAutoFit/>
            </a:bodyPr>
            <a:lstStyle/>
            <a:p>
              <a:pPr>
                <a:spcBef>
                  <a:spcPct val="50000"/>
                </a:spcBef>
              </a:pPr>
              <a:r>
                <a:rPr lang="en-US" altLang="zh-CN" sz="2400" b="1">
                  <a:latin typeface="Tahoma" panose="020B0604030504040204" pitchFamily="34" charset="0"/>
                </a:rPr>
                <a:t>P</a:t>
              </a:r>
              <a:r>
                <a:rPr lang="en-US" altLang="zh-CN" sz="2400" b="1" baseline="-25000">
                  <a:latin typeface="Tahoma" panose="020B0604030504040204" pitchFamily="34" charset="0"/>
                </a:rPr>
                <a:t>1</a:t>
              </a:r>
              <a:endParaRPr lang="en-US" altLang="zh-CN" sz="2400" b="1">
                <a:latin typeface="Tahoma" panose="020B0604030504040204" pitchFamily="34" charset="0"/>
              </a:endParaRPr>
            </a:p>
          </p:txBody>
        </p:sp>
      </p:grpSp>
      <p:grpSp>
        <p:nvGrpSpPr>
          <p:cNvPr id="105482" name="组合 450590"/>
          <p:cNvGrpSpPr/>
          <p:nvPr/>
        </p:nvGrpSpPr>
        <p:grpSpPr>
          <a:xfrm>
            <a:off x="2971800" y="1676400"/>
            <a:ext cx="2590800" cy="3124200"/>
            <a:chOff x="1968" y="1344"/>
            <a:chExt cx="1632" cy="1968"/>
          </a:xfrm>
        </p:grpSpPr>
        <p:sp>
          <p:nvSpPr>
            <p:cNvPr id="105483" name="矩形 450576"/>
            <p:cNvSpPr/>
            <p:nvPr/>
          </p:nvSpPr>
          <p:spPr>
            <a:xfrm>
              <a:off x="2544" y="1872"/>
              <a:ext cx="768" cy="960"/>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05484" name="直接连接符 450577"/>
            <p:cNvSpPr/>
            <p:nvPr/>
          </p:nvSpPr>
          <p:spPr>
            <a:xfrm>
              <a:off x="2544" y="1344"/>
              <a:ext cx="0" cy="1968"/>
            </a:xfrm>
            <a:prstGeom prst="line">
              <a:avLst/>
            </a:prstGeom>
            <a:ln w="28575" cap="flat" cmpd="sng">
              <a:solidFill>
                <a:schemeClr val="tx1"/>
              </a:solidFill>
              <a:prstDash val="solid"/>
              <a:miter/>
              <a:headEnd type="none" w="med" len="med"/>
              <a:tailEnd type="none" w="med" len="med"/>
            </a:ln>
          </p:spPr>
        </p:sp>
        <p:sp>
          <p:nvSpPr>
            <p:cNvPr id="105485" name="直接连接符 450578"/>
            <p:cNvSpPr/>
            <p:nvPr/>
          </p:nvSpPr>
          <p:spPr>
            <a:xfrm>
              <a:off x="3312" y="1344"/>
              <a:ext cx="0" cy="1968"/>
            </a:xfrm>
            <a:prstGeom prst="line">
              <a:avLst/>
            </a:prstGeom>
            <a:ln w="28575" cap="flat" cmpd="sng">
              <a:solidFill>
                <a:schemeClr val="tx1"/>
              </a:solidFill>
              <a:prstDash val="solid"/>
              <a:miter/>
              <a:headEnd type="none" w="med" len="med"/>
              <a:tailEnd type="none" w="med" len="med"/>
            </a:ln>
          </p:spPr>
        </p:sp>
        <p:sp>
          <p:nvSpPr>
            <p:cNvPr id="105486" name="直接连接符 450579"/>
            <p:cNvSpPr/>
            <p:nvPr/>
          </p:nvSpPr>
          <p:spPr>
            <a:xfrm>
              <a:off x="2256" y="1872"/>
              <a:ext cx="1344" cy="0"/>
            </a:xfrm>
            <a:prstGeom prst="line">
              <a:avLst/>
            </a:prstGeom>
            <a:ln w="28575" cap="flat" cmpd="sng">
              <a:solidFill>
                <a:schemeClr val="tx1"/>
              </a:solidFill>
              <a:prstDash val="solid"/>
              <a:miter/>
              <a:headEnd type="none" w="med" len="med"/>
              <a:tailEnd type="none" w="med" len="med"/>
            </a:ln>
          </p:spPr>
        </p:sp>
        <p:sp>
          <p:nvSpPr>
            <p:cNvPr id="105487" name="直接连接符 450580"/>
            <p:cNvSpPr/>
            <p:nvPr/>
          </p:nvSpPr>
          <p:spPr>
            <a:xfrm>
              <a:off x="2256" y="2832"/>
              <a:ext cx="1344" cy="0"/>
            </a:xfrm>
            <a:prstGeom prst="line">
              <a:avLst/>
            </a:prstGeom>
            <a:ln w="28575" cap="flat" cmpd="sng">
              <a:solidFill>
                <a:schemeClr val="tx1"/>
              </a:solidFill>
              <a:prstDash val="solid"/>
              <a:miter/>
              <a:headEnd type="none" w="med" len="med"/>
              <a:tailEnd type="none" w="med" len="med"/>
            </a:ln>
          </p:spPr>
        </p:sp>
        <p:sp>
          <p:nvSpPr>
            <p:cNvPr id="105488" name="椭圆 450581"/>
            <p:cNvSpPr/>
            <p:nvPr/>
          </p:nvSpPr>
          <p:spPr>
            <a:xfrm>
              <a:off x="2256" y="2208"/>
              <a:ext cx="96" cy="96"/>
            </a:xfrm>
            <a:prstGeom prst="ellipse">
              <a:avLst/>
            </a:prstGeom>
            <a:solidFill>
              <a:schemeClr val="hlink"/>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05489" name="文本框 450582"/>
            <p:cNvSpPr txBox="1"/>
            <p:nvPr/>
          </p:nvSpPr>
          <p:spPr>
            <a:xfrm>
              <a:off x="1968" y="2112"/>
              <a:ext cx="324" cy="288"/>
            </a:xfrm>
            <a:prstGeom prst="rect">
              <a:avLst/>
            </a:prstGeom>
            <a:noFill/>
            <a:ln w="9525">
              <a:noFill/>
            </a:ln>
          </p:spPr>
          <p:txBody>
            <a:bodyPr wrap="none" anchor="t" anchorCtr="0">
              <a:spAutoFit/>
            </a:bodyPr>
            <a:lstStyle/>
            <a:p>
              <a:pPr>
                <a:spcBef>
                  <a:spcPct val="50000"/>
                </a:spcBef>
              </a:pPr>
              <a:r>
                <a:rPr lang="en-US" altLang="zh-CN" sz="2400" b="1">
                  <a:latin typeface="Tahoma" panose="020B0604030504040204" pitchFamily="34" charset="0"/>
                </a:rPr>
                <a:t>P</a:t>
              </a:r>
              <a:r>
                <a:rPr lang="en-US" altLang="zh-CN" sz="2400" b="1" baseline="-25000">
                  <a:latin typeface="Tahoma" panose="020B0604030504040204" pitchFamily="34" charset="0"/>
                </a:rPr>
                <a:t>1</a:t>
              </a:r>
              <a:endParaRPr lang="en-US" altLang="zh-CN" sz="2400" b="1">
                <a:latin typeface="Tahoma" panose="020B0604030504040204" pitchFamily="34" charset="0"/>
              </a:endParaRPr>
            </a:p>
          </p:txBody>
        </p:sp>
      </p:grpSp>
      <p:grpSp>
        <p:nvGrpSpPr>
          <p:cNvPr id="105490" name="组合 450591"/>
          <p:cNvGrpSpPr/>
          <p:nvPr/>
        </p:nvGrpSpPr>
        <p:grpSpPr>
          <a:xfrm>
            <a:off x="5943600" y="1600200"/>
            <a:ext cx="2743200" cy="3124200"/>
            <a:chOff x="3840" y="1296"/>
            <a:chExt cx="1728" cy="1968"/>
          </a:xfrm>
        </p:grpSpPr>
        <p:sp>
          <p:nvSpPr>
            <p:cNvPr id="105491" name="矩形 450583"/>
            <p:cNvSpPr/>
            <p:nvPr/>
          </p:nvSpPr>
          <p:spPr>
            <a:xfrm>
              <a:off x="4512" y="1824"/>
              <a:ext cx="768" cy="960"/>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05492" name="直接连接符 450584"/>
            <p:cNvSpPr/>
            <p:nvPr/>
          </p:nvSpPr>
          <p:spPr>
            <a:xfrm>
              <a:off x="4512" y="1296"/>
              <a:ext cx="0" cy="1968"/>
            </a:xfrm>
            <a:prstGeom prst="line">
              <a:avLst/>
            </a:prstGeom>
            <a:ln w="28575" cap="flat" cmpd="sng">
              <a:solidFill>
                <a:schemeClr val="tx1"/>
              </a:solidFill>
              <a:prstDash val="solid"/>
              <a:miter/>
              <a:headEnd type="none" w="med" len="med"/>
              <a:tailEnd type="none" w="med" len="med"/>
            </a:ln>
          </p:spPr>
        </p:sp>
        <p:sp>
          <p:nvSpPr>
            <p:cNvPr id="105493" name="直接连接符 450585"/>
            <p:cNvSpPr/>
            <p:nvPr/>
          </p:nvSpPr>
          <p:spPr>
            <a:xfrm>
              <a:off x="5280" y="1296"/>
              <a:ext cx="0" cy="1968"/>
            </a:xfrm>
            <a:prstGeom prst="line">
              <a:avLst/>
            </a:prstGeom>
            <a:ln w="28575" cap="flat" cmpd="sng">
              <a:solidFill>
                <a:schemeClr val="tx1"/>
              </a:solidFill>
              <a:prstDash val="solid"/>
              <a:miter/>
              <a:headEnd type="none" w="med" len="med"/>
              <a:tailEnd type="none" w="med" len="med"/>
            </a:ln>
          </p:spPr>
        </p:sp>
        <p:sp>
          <p:nvSpPr>
            <p:cNvPr id="105494" name="直接连接符 450586"/>
            <p:cNvSpPr/>
            <p:nvPr/>
          </p:nvSpPr>
          <p:spPr>
            <a:xfrm>
              <a:off x="4224" y="1824"/>
              <a:ext cx="1344" cy="0"/>
            </a:xfrm>
            <a:prstGeom prst="line">
              <a:avLst/>
            </a:prstGeom>
            <a:ln w="28575" cap="flat" cmpd="sng">
              <a:solidFill>
                <a:schemeClr val="tx1"/>
              </a:solidFill>
              <a:prstDash val="solid"/>
              <a:miter/>
              <a:headEnd type="none" w="med" len="med"/>
              <a:tailEnd type="none" w="med" len="med"/>
            </a:ln>
          </p:spPr>
        </p:sp>
        <p:sp>
          <p:nvSpPr>
            <p:cNvPr id="105495" name="直接连接符 450587"/>
            <p:cNvSpPr/>
            <p:nvPr/>
          </p:nvSpPr>
          <p:spPr>
            <a:xfrm>
              <a:off x="4224" y="2784"/>
              <a:ext cx="1344" cy="0"/>
            </a:xfrm>
            <a:prstGeom prst="line">
              <a:avLst/>
            </a:prstGeom>
            <a:ln w="28575" cap="flat" cmpd="sng">
              <a:solidFill>
                <a:schemeClr val="tx1"/>
              </a:solidFill>
              <a:prstDash val="solid"/>
              <a:miter/>
              <a:headEnd type="none" w="med" len="med"/>
              <a:tailEnd type="none" w="med" len="med"/>
            </a:ln>
          </p:spPr>
        </p:sp>
        <p:sp>
          <p:nvSpPr>
            <p:cNvPr id="105496" name="椭圆 450588"/>
            <p:cNvSpPr/>
            <p:nvPr/>
          </p:nvSpPr>
          <p:spPr>
            <a:xfrm>
              <a:off x="4092" y="1344"/>
              <a:ext cx="96" cy="96"/>
            </a:xfrm>
            <a:prstGeom prst="ellipse">
              <a:avLst/>
            </a:prstGeom>
            <a:solidFill>
              <a:schemeClr val="hlink"/>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05497" name="文本框 450589"/>
            <p:cNvSpPr txBox="1"/>
            <p:nvPr/>
          </p:nvSpPr>
          <p:spPr>
            <a:xfrm>
              <a:off x="3840" y="1296"/>
              <a:ext cx="324" cy="288"/>
            </a:xfrm>
            <a:prstGeom prst="rect">
              <a:avLst/>
            </a:prstGeom>
            <a:noFill/>
            <a:ln w="9525">
              <a:noFill/>
            </a:ln>
          </p:spPr>
          <p:txBody>
            <a:bodyPr wrap="none" anchor="t" anchorCtr="0">
              <a:spAutoFit/>
            </a:bodyPr>
            <a:lstStyle/>
            <a:p>
              <a:pPr>
                <a:spcBef>
                  <a:spcPct val="50000"/>
                </a:spcBef>
              </a:pPr>
              <a:r>
                <a:rPr lang="en-US" altLang="zh-CN" sz="2400" b="1">
                  <a:latin typeface="Tahoma" panose="020B0604030504040204" pitchFamily="34" charset="0"/>
                </a:rPr>
                <a:t>P</a:t>
              </a:r>
              <a:r>
                <a:rPr lang="en-US" altLang="zh-CN" sz="2400" b="1" baseline="-25000">
                  <a:latin typeface="Tahoma" panose="020B0604030504040204" pitchFamily="34" charset="0"/>
                </a:rPr>
                <a:t>1</a:t>
              </a:r>
              <a:endParaRPr lang="en-US" altLang="zh-CN" sz="2400" b="1">
                <a:latin typeface="Tahoma" panose="020B0604030504040204" pitchFamily="34" charset="0"/>
              </a:endParaRPr>
            </a:p>
          </p:txBody>
        </p:sp>
      </p:grpSp>
      <p:sp>
        <p:nvSpPr>
          <p:cNvPr id="105498" name="文本框 450593"/>
          <p:cNvSpPr txBox="1"/>
          <p:nvPr/>
        </p:nvSpPr>
        <p:spPr>
          <a:xfrm>
            <a:off x="2543175" y="5867400"/>
            <a:ext cx="3222625" cy="460375"/>
          </a:xfrm>
          <a:prstGeom prst="rect">
            <a:avLst/>
          </a:prstGeom>
          <a:noFill/>
          <a:ln w="9525">
            <a:noFill/>
          </a:ln>
        </p:spPr>
        <p:txBody>
          <a:bodyPr wrap="none" anchor="t" anchorCtr="0">
            <a:spAutoFit/>
          </a:bodyPr>
          <a:lstStyle/>
          <a:p>
            <a:pPr>
              <a:spcBef>
                <a:spcPct val="50000"/>
              </a:spcBef>
            </a:pPr>
            <a:r>
              <a:rPr lang="zh-CN" altLang="en-US" sz="2400" b="1" dirty="0">
                <a:latin typeface="Times New Roman" panose="02020603050405020304" pitchFamily="18" charset="0"/>
                <a:ea typeface="方正黑体" pitchFamily="34" charset="-122"/>
              </a:rPr>
              <a:t>线段端点</a:t>
            </a:r>
            <a:r>
              <a:rPr lang="en-US" altLang="zh-CN" sz="2400" b="1">
                <a:latin typeface="Times New Roman" panose="02020603050405020304" pitchFamily="18" charset="0"/>
                <a:ea typeface="方正黑体" pitchFamily="34" charset="-122"/>
              </a:rPr>
              <a:t>P</a:t>
            </a:r>
            <a:r>
              <a:rPr lang="en-US" altLang="zh-CN" sz="2400" b="1" baseline="-25000">
                <a:latin typeface="Times New Roman" panose="02020603050405020304" pitchFamily="18" charset="0"/>
                <a:ea typeface="方正黑体" pitchFamily="34" charset="-122"/>
              </a:rPr>
              <a:t>1</a:t>
            </a:r>
            <a:r>
              <a:rPr lang="zh-CN" altLang="en-US" sz="2400" b="1" dirty="0">
                <a:latin typeface="Times New Roman" panose="02020603050405020304" pitchFamily="18" charset="0"/>
                <a:ea typeface="方正黑体" pitchFamily="34" charset="-122"/>
              </a:rPr>
              <a:t>的三种位置</a:t>
            </a:r>
          </a:p>
        </p:txBody>
      </p:sp>
      <p:sp>
        <p:nvSpPr>
          <p:cNvPr id="105499" name="文本框 450594"/>
          <p:cNvSpPr txBox="1"/>
          <p:nvPr/>
        </p:nvSpPr>
        <p:spPr>
          <a:xfrm>
            <a:off x="525463" y="4906963"/>
            <a:ext cx="1692275" cy="460375"/>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ea typeface="方正黑体" pitchFamily="34" charset="-122"/>
              </a:rPr>
              <a:t>P</a:t>
            </a:r>
            <a:r>
              <a:rPr lang="en-US" altLang="zh-CN" sz="2400" b="1" baseline="-25000">
                <a:latin typeface="Times New Roman" panose="02020603050405020304" pitchFamily="18" charset="0"/>
                <a:ea typeface="方正黑体" pitchFamily="34" charset="-122"/>
              </a:rPr>
              <a:t>1</a:t>
            </a:r>
            <a:r>
              <a:rPr lang="zh-CN" altLang="en-US" sz="2400" b="1" dirty="0">
                <a:latin typeface="Times New Roman" panose="02020603050405020304" pitchFamily="18" charset="0"/>
                <a:ea typeface="方正黑体" pitchFamily="34" charset="-122"/>
              </a:rPr>
              <a:t>在窗口内</a:t>
            </a:r>
          </a:p>
        </p:txBody>
      </p:sp>
      <p:sp>
        <p:nvSpPr>
          <p:cNvPr id="105500" name="文本框 450595"/>
          <p:cNvSpPr txBox="1"/>
          <p:nvPr/>
        </p:nvSpPr>
        <p:spPr>
          <a:xfrm>
            <a:off x="3543300" y="4876800"/>
            <a:ext cx="1998345" cy="460375"/>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ea typeface="方正黑体" pitchFamily="34" charset="-122"/>
              </a:rPr>
              <a:t>P</a:t>
            </a:r>
            <a:r>
              <a:rPr lang="en-US" altLang="zh-CN" sz="2400" b="1" baseline="-25000">
                <a:latin typeface="Times New Roman" panose="02020603050405020304" pitchFamily="18" charset="0"/>
                <a:ea typeface="方正黑体" pitchFamily="34" charset="-122"/>
              </a:rPr>
              <a:t>1</a:t>
            </a:r>
            <a:r>
              <a:rPr lang="zh-CN" altLang="en-US" sz="2400" b="1" dirty="0">
                <a:latin typeface="Times New Roman" panose="02020603050405020304" pitchFamily="18" charset="0"/>
                <a:ea typeface="方正黑体" pitchFamily="34" charset="-122"/>
              </a:rPr>
              <a:t>在窗口左边</a:t>
            </a:r>
          </a:p>
        </p:txBody>
      </p:sp>
      <p:sp>
        <p:nvSpPr>
          <p:cNvPr id="105501" name="文本框 450596"/>
          <p:cNvSpPr txBox="1"/>
          <p:nvPr/>
        </p:nvSpPr>
        <p:spPr>
          <a:xfrm>
            <a:off x="6997700" y="4876800"/>
            <a:ext cx="1386205" cy="460375"/>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ea typeface="方正黑体" pitchFamily="34" charset="-122"/>
              </a:rPr>
              <a:t>P</a:t>
            </a:r>
            <a:r>
              <a:rPr lang="en-US" altLang="zh-CN" sz="2400" b="1" baseline="-25000">
                <a:latin typeface="Times New Roman" panose="02020603050405020304" pitchFamily="18" charset="0"/>
                <a:ea typeface="方正黑体" pitchFamily="34" charset="-122"/>
              </a:rPr>
              <a:t>1</a:t>
            </a:r>
            <a:r>
              <a:rPr lang="zh-CN" altLang="en-US" sz="2400" b="1" dirty="0">
                <a:latin typeface="Times New Roman" panose="02020603050405020304" pitchFamily="18" charset="0"/>
                <a:ea typeface="方正黑体" pitchFamily="34" charset="-122"/>
              </a:rPr>
              <a:t>在角区</a:t>
            </a:r>
          </a:p>
        </p:txBody>
      </p:sp>
      <p:sp>
        <p:nvSpPr>
          <p:cNvPr id="330754" name="Rectangle 2"/>
          <p:cNvSpPr>
            <a:spLocks noGrp="1" noRot="1" noChangeArrowheads="1"/>
          </p:cNvSpPr>
          <p:nvPr/>
        </p:nvSpPr>
        <p:spPr>
          <a:xfrm>
            <a:off x="394970" y="62071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文本框 452609"/>
          <p:cNvSpPr txBox="1"/>
          <p:nvPr/>
        </p:nvSpPr>
        <p:spPr>
          <a:xfrm>
            <a:off x="661035" y="1917065"/>
            <a:ext cx="8153400" cy="1308735"/>
          </a:xfrm>
          <a:prstGeom prst="rect">
            <a:avLst/>
          </a:prstGeom>
          <a:noFill/>
          <a:ln w="9525">
            <a:noFill/>
          </a:ln>
        </p:spPr>
        <p:txBody>
          <a:bodyPr anchor="t" anchorCtr="0">
            <a:spAutoFit/>
          </a:bodyPr>
          <a:lstStyle/>
          <a:p>
            <a:pPr>
              <a:lnSpc>
                <a:spcPct val="110000"/>
              </a:lnSpc>
            </a:pPr>
            <a:r>
              <a:rPr lang="zh-CN" altLang="en-US" sz="2400" b="1" dirty="0">
                <a:latin typeface="Arial" panose="020B0604020202020204" pitchFamily="34" charset="0"/>
                <a:ea typeface="方正黑体" pitchFamily="34" charset="-122"/>
              </a:rPr>
              <a:t>情况 1：</a:t>
            </a:r>
            <a:r>
              <a:rPr lang="en-US" altLang="zh-CN" sz="2400" b="1">
                <a:latin typeface="Arial" panose="020B0604020202020204" pitchFamily="34" charset="0"/>
                <a:ea typeface="方正黑体" pitchFamily="34" charset="-122"/>
              </a:rPr>
              <a:t>P</a:t>
            </a:r>
            <a:r>
              <a:rPr lang="en-US" altLang="zh-CN" sz="2400" b="1" baseline="-25000">
                <a:latin typeface="Arial" panose="020B0604020202020204" pitchFamily="34" charset="0"/>
                <a:ea typeface="方正黑体" pitchFamily="34" charset="-122"/>
              </a:rPr>
              <a:t>1</a:t>
            </a:r>
            <a:r>
              <a:rPr lang="zh-CN" altLang="en-US" sz="2400" b="1" dirty="0">
                <a:latin typeface="Arial" panose="020B0604020202020204" pitchFamily="34" charset="0"/>
                <a:ea typeface="方正黑体" pitchFamily="34" charset="-122"/>
              </a:rPr>
              <a:t>位于窗口内部，则设定四个剪裁区域</a:t>
            </a:r>
          </a:p>
          <a:p>
            <a:pPr eaLnBrk="0" hangingPunct="0">
              <a:lnSpc>
                <a:spcPct val="110000"/>
              </a:lnSpc>
            </a:pPr>
            <a:r>
              <a:rPr lang="zh-CN" altLang="en-US" sz="2400" b="1" dirty="0">
                <a:latin typeface="Arial" panose="020B0604020202020204" pitchFamily="34" charset="0"/>
                <a:ea typeface="方正黑体" pitchFamily="34" charset="-122"/>
              </a:rPr>
              <a:t>如果 </a:t>
            </a:r>
            <a:r>
              <a:rPr lang="en-US" altLang="zh-CN" sz="2400" b="1">
                <a:latin typeface="Arial" panose="020B0604020202020204" pitchFamily="34" charset="0"/>
                <a:ea typeface="方正黑体" pitchFamily="34" charset="-122"/>
              </a:rPr>
              <a:t>P</a:t>
            </a:r>
            <a:r>
              <a:rPr lang="en-US" altLang="zh-CN" sz="2400" b="1" baseline="-25000">
                <a:latin typeface="Arial" panose="020B0604020202020204" pitchFamily="34" charset="0"/>
                <a:ea typeface="方正黑体" pitchFamily="34" charset="-122"/>
              </a:rPr>
              <a:t>2</a:t>
            </a:r>
            <a:r>
              <a:rPr lang="en-US" altLang="zh-CN" sz="2400" b="1">
                <a:latin typeface="Arial" panose="020B0604020202020204" pitchFamily="34" charset="0"/>
                <a:ea typeface="方正黑体" pitchFamily="34" charset="-122"/>
              </a:rPr>
              <a:t> </a:t>
            </a:r>
            <a:r>
              <a:rPr lang="zh-CN" altLang="en-US" sz="2400" b="1" dirty="0">
                <a:latin typeface="Arial" panose="020B0604020202020204" pitchFamily="34" charset="0"/>
                <a:ea typeface="方正黑体" pitchFamily="34" charset="-122"/>
              </a:rPr>
              <a:t>位于窗口内部，</a:t>
            </a:r>
            <a:r>
              <a:rPr lang="en-US" altLang="zh-CN" sz="2400" b="1">
                <a:latin typeface="Arial" panose="020B0604020202020204" pitchFamily="34" charset="0"/>
                <a:ea typeface="方正黑体" pitchFamily="34" charset="-122"/>
              </a:rPr>
              <a:t>P</a:t>
            </a:r>
            <a:r>
              <a:rPr lang="en-US" altLang="zh-CN" sz="2400" b="1" baseline="-25000">
                <a:latin typeface="Arial" panose="020B0604020202020204" pitchFamily="34" charset="0"/>
                <a:ea typeface="方正黑体" pitchFamily="34" charset="-122"/>
              </a:rPr>
              <a:t>1</a:t>
            </a:r>
            <a:r>
              <a:rPr lang="en-US" altLang="zh-CN" sz="2400" b="1">
                <a:latin typeface="Arial" panose="020B0604020202020204" pitchFamily="34" charset="0"/>
                <a:ea typeface="方正黑体" pitchFamily="34" charset="-122"/>
              </a:rPr>
              <a:t>P</a:t>
            </a:r>
            <a:r>
              <a:rPr lang="en-US" altLang="zh-CN" sz="2400" b="1" baseline="-25000">
                <a:latin typeface="Arial" panose="020B0604020202020204" pitchFamily="34" charset="0"/>
                <a:ea typeface="方正黑体" pitchFamily="34" charset="-122"/>
              </a:rPr>
              <a:t>2</a:t>
            </a:r>
            <a:r>
              <a:rPr lang="zh-CN" altLang="en-US" sz="2400" b="1" dirty="0">
                <a:latin typeface="Arial" panose="020B0604020202020204" pitchFamily="34" charset="0"/>
                <a:ea typeface="方正黑体" pitchFamily="34" charset="-122"/>
              </a:rPr>
              <a:t>保留；</a:t>
            </a:r>
          </a:p>
          <a:p>
            <a:pPr eaLnBrk="0" hangingPunct="0">
              <a:lnSpc>
                <a:spcPct val="110000"/>
              </a:lnSpc>
            </a:pPr>
            <a:r>
              <a:rPr lang="zh-CN" altLang="en-US" sz="2400" b="1" dirty="0">
                <a:latin typeface="Arial" panose="020B0604020202020204" pitchFamily="34" charset="0"/>
                <a:ea typeface="方正黑体" pitchFamily="34" charset="-122"/>
              </a:rPr>
              <a:t>否则，计算所在区域边界交点</a:t>
            </a:r>
            <a:r>
              <a:rPr lang="en-US" altLang="zh-CN" sz="2400" b="1">
                <a:latin typeface="Arial" panose="020B0604020202020204" pitchFamily="34" charset="0"/>
                <a:ea typeface="方正黑体" pitchFamily="34" charset="-122"/>
              </a:rPr>
              <a:t>P</a:t>
            </a:r>
            <a:r>
              <a:rPr lang="zh-CN" altLang="en-US" sz="2400" b="1" dirty="0">
                <a:latin typeface="Arial" panose="020B0604020202020204" pitchFamily="34" charset="0"/>
                <a:ea typeface="方正黑体" pitchFamily="34" charset="-122"/>
              </a:rPr>
              <a:t>并保留</a:t>
            </a:r>
            <a:r>
              <a:rPr lang="en-US" altLang="zh-CN" sz="2400" b="1">
                <a:latin typeface="Arial" panose="020B0604020202020204" pitchFamily="34" charset="0"/>
                <a:ea typeface="方正黑体" pitchFamily="34" charset="-122"/>
              </a:rPr>
              <a:t>P</a:t>
            </a:r>
            <a:r>
              <a:rPr lang="en-US" altLang="zh-CN" sz="2400" b="1" baseline="-25000">
                <a:latin typeface="Arial" panose="020B0604020202020204" pitchFamily="34" charset="0"/>
                <a:ea typeface="方正黑体" pitchFamily="34" charset="-122"/>
              </a:rPr>
              <a:t>1</a:t>
            </a:r>
            <a:r>
              <a:rPr lang="en-US" altLang="zh-CN" sz="2400" b="1">
                <a:latin typeface="Arial" panose="020B0604020202020204" pitchFamily="34" charset="0"/>
                <a:ea typeface="方正黑体" pitchFamily="34" charset="-122"/>
              </a:rPr>
              <a:t>P</a:t>
            </a:r>
          </a:p>
        </p:txBody>
      </p:sp>
      <p:grpSp>
        <p:nvGrpSpPr>
          <p:cNvPr id="107522" name="组合 452626"/>
          <p:cNvGrpSpPr/>
          <p:nvPr/>
        </p:nvGrpSpPr>
        <p:grpSpPr>
          <a:xfrm>
            <a:off x="2133600" y="2787650"/>
            <a:ext cx="4876800" cy="3521075"/>
            <a:chOff x="1344" y="1728"/>
            <a:chExt cx="3072" cy="2218"/>
          </a:xfrm>
        </p:grpSpPr>
        <p:sp>
          <p:nvSpPr>
            <p:cNvPr id="107523" name="矩形 452612"/>
            <p:cNvSpPr/>
            <p:nvPr/>
          </p:nvSpPr>
          <p:spPr>
            <a:xfrm>
              <a:off x="1776" y="2304"/>
              <a:ext cx="1776" cy="1200"/>
            </a:xfrm>
            <a:prstGeom prst="rect">
              <a:avLst/>
            </a:prstGeom>
            <a:solidFill>
              <a:schemeClr val="accent2"/>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a typeface="SimSun" panose="02010600030101010101" pitchFamily="2" charset="-122"/>
              </a:endParaRPr>
            </a:p>
          </p:txBody>
        </p:sp>
        <p:sp>
          <p:nvSpPr>
            <p:cNvPr id="107524" name="直接连接符 452613"/>
            <p:cNvSpPr/>
            <p:nvPr/>
          </p:nvSpPr>
          <p:spPr>
            <a:xfrm flipH="1" flipV="1">
              <a:off x="1344" y="1728"/>
              <a:ext cx="912" cy="1248"/>
            </a:xfrm>
            <a:prstGeom prst="line">
              <a:avLst/>
            </a:prstGeom>
            <a:ln w="76200" cap="flat" cmpd="sng">
              <a:solidFill>
                <a:schemeClr val="hlink"/>
              </a:solidFill>
              <a:prstDash val="sysDot"/>
              <a:miter/>
              <a:headEnd type="none" w="med" len="med"/>
              <a:tailEnd type="none" w="med" len="med"/>
            </a:ln>
          </p:spPr>
        </p:sp>
        <p:sp>
          <p:nvSpPr>
            <p:cNvPr id="107525" name="直接连接符 452614"/>
            <p:cNvSpPr/>
            <p:nvPr/>
          </p:nvSpPr>
          <p:spPr>
            <a:xfrm flipH="1">
              <a:off x="1440" y="2976"/>
              <a:ext cx="816" cy="864"/>
            </a:xfrm>
            <a:prstGeom prst="line">
              <a:avLst/>
            </a:prstGeom>
            <a:ln w="76200" cap="flat" cmpd="sng">
              <a:solidFill>
                <a:schemeClr val="hlink"/>
              </a:solidFill>
              <a:prstDash val="sysDot"/>
              <a:miter/>
              <a:headEnd type="none" w="med" len="med"/>
              <a:tailEnd type="none" w="med" len="med"/>
            </a:ln>
          </p:spPr>
        </p:sp>
        <p:sp>
          <p:nvSpPr>
            <p:cNvPr id="107526" name="直接连接符 452615"/>
            <p:cNvSpPr/>
            <p:nvPr/>
          </p:nvSpPr>
          <p:spPr>
            <a:xfrm flipV="1">
              <a:off x="2256" y="1968"/>
              <a:ext cx="2016" cy="1008"/>
            </a:xfrm>
            <a:prstGeom prst="line">
              <a:avLst/>
            </a:prstGeom>
            <a:ln w="76200" cap="flat" cmpd="sng">
              <a:solidFill>
                <a:schemeClr val="hlink"/>
              </a:solidFill>
              <a:prstDash val="sysDot"/>
              <a:miter/>
              <a:headEnd type="none" w="med" len="med"/>
              <a:tailEnd type="none" w="med" len="med"/>
            </a:ln>
          </p:spPr>
        </p:sp>
        <p:sp>
          <p:nvSpPr>
            <p:cNvPr id="107527" name="直接连接符 452616"/>
            <p:cNvSpPr/>
            <p:nvPr/>
          </p:nvSpPr>
          <p:spPr>
            <a:xfrm>
              <a:off x="2256" y="2976"/>
              <a:ext cx="2160" cy="912"/>
            </a:xfrm>
            <a:prstGeom prst="line">
              <a:avLst/>
            </a:prstGeom>
            <a:ln w="76200" cap="flat" cmpd="sng">
              <a:solidFill>
                <a:schemeClr val="hlink"/>
              </a:solidFill>
              <a:prstDash val="sysDot"/>
              <a:miter/>
              <a:headEnd type="none" w="med" len="med"/>
              <a:tailEnd type="none" w="med" len="med"/>
            </a:ln>
          </p:spPr>
        </p:sp>
        <p:sp>
          <p:nvSpPr>
            <p:cNvPr id="107528" name="文本框 452617"/>
            <p:cNvSpPr txBox="1"/>
            <p:nvPr/>
          </p:nvSpPr>
          <p:spPr>
            <a:xfrm>
              <a:off x="1440" y="2592"/>
              <a:ext cx="253"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L</a:t>
              </a:r>
            </a:p>
          </p:txBody>
        </p:sp>
        <p:sp>
          <p:nvSpPr>
            <p:cNvPr id="107529" name="文本框 452618"/>
            <p:cNvSpPr txBox="1"/>
            <p:nvPr/>
          </p:nvSpPr>
          <p:spPr>
            <a:xfrm>
              <a:off x="2352" y="1920"/>
              <a:ext cx="263"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T</a:t>
              </a:r>
            </a:p>
          </p:txBody>
        </p:sp>
        <p:sp>
          <p:nvSpPr>
            <p:cNvPr id="107530" name="文本框 452619"/>
            <p:cNvSpPr txBox="1"/>
            <p:nvPr/>
          </p:nvSpPr>
          <p:spPr>
            <a:xfrm>
              <a:off x="2352" y="3600"/>
              <a:ext cx="281"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B</a:t>
              </a:r>
            </a:p>
          </p:txBody>
        </p:sp>
        <p:sp>
          <p:nvSpPr>
            <p:cNvPr id="107531" name="文本框 452620"/>
            <p:cNvSpPr txBox="1"/>
            <p:nvPr/>
          </p:nvSpPr>
          <p:spPr>
            <a:xfrm>
              <a:off x="3696" y="2592"/>
              <a:ext cx="290"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R</a:t>
              </a:r>
            </a:p>
          </p:txBody>
        </p:sp>
        <p:sp>
          <p:nvSpPr>
            <p:cNvPr id="107532" name="文本框 452622"/>
            <p:cNvSpPr txBox="1"/>
            <p:nvPr/>
          </p:nvSpPr>
          <p:spPr>
            <a:xfrm>
              <a:off x="2160" y="3024"/>
              <a:ext cx="376"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P</a:t>
              </a:r>
              <a:r>
                <a:rPr lang="en-US" altLang="zh-CN" sz="3000" b="1" baseline="-25000">
                  <a:latin typeface="Tahoma" panose="020B0604030504040204" pitchFamily="34" charset="0"/>
                </a:rPr>
                <a:t>1</a:t>
              </a:r>
              <a:endParaRPr lang="en-US" altLang="zh-CN" sz="2400" b="1">
                <a:solidFill>
                  <a:schemeClr val="folHlink"/>
                </a:solidFill>
                <a:latin typeface="Tahoma" panose="020B0604030504040204" pitchFamily="34" charset="0"/>
              </a:endParaRPr>
            </a:p>
          </p:txBody>
        </p:sp>
        <p:sp>
          <p:nvSpPr>
            <p:cNvPr id="107533" name="椭圆 452623"/>
            <p:cNvSpPr/>
            <p:nvPr/>
          </p:nvSpPr>
          <p:spPr>
            <a:xfrm>
              <a:off x="2208" y="2880"/>
              <a:ext cx="202" cy="202"/>
            </a:xfrm>
            <a:prstGeom prst="ellipse">
              <a:avLst/>
            </a:prstGeom>
            <a:solidFill>
              <a:srgbClr val="FF0000"/>
            </a:solidFill>
            <a:ln w="9525" cap="flat" cmpd="sng">
              <a:solidFill>
                <a:srgbClr val="FF0000"/>
              </a:solidFill>
              <a:prstDash val="solid"/>
              <a:miter/>
              <a:headEnd type="none" w="med" len="med"/>
              <a:tailEnd type="none" w="med" len="med"/>
            </a:ln>
          </p:spPr>
          <p:txBody>
            <a:bodyPr anchor="t" anchorCtr="0"/>
            <a:lstStyle/>
            <a:p>
              <a:endParaRPr lang="zh-CN" altLang="en-US">
                <a:latin typeface="Arial" panose="020B0604020202020204" pitchFamily="34" charset="0"/>
                <a:ea typeface="SimSun" panose="02010600030101010101" pitchFamily="2" charset="-122"/>
              </a:endParaRPr>
            </a:p>
          </p:txBody>
        </p:sp>
      </p:grpSp>
      <p:sp>
        <p:nvSpPr>
          <p:cNvPr id="107534" name="矩形 452625"/>
          <p:cNvSpPr/>
          <p:nvPr/>
        </p:nvSpPr>
        <p:spPr>
          <a:xfrm>
            <a:off x="107315" y="1196975"/>
            <a:ext cx="3818890" cy="770255"/>
          </a:xfrm>
          <a:prstGeom prst="rect">
            <a:avLst/>
          </a:prstGeom>
          <a:noFill/>
          <a:ln w="9525">
            <a:noFill/>
          </a:ln>
        </p:spPr>
        <p:txBody>
          <a:bodyPr anchor="b" anchorCtr="0"/>
          <a:lstStyle/>
          <a:p>
            <a:pPr algn="ctr"/>
            <a:r>
              <a:rPr lang="en-US" altLang="zh-CN" sz="2800">
                <a:solidFill>
                  <a:srgbClr val="0070C0"/>
                </a:solidFill>
                <a:latin typeface="Times New Roman" panose="02020603050405020304" pitchFamily="18" charset="0"/>
              </a:rPr>
              <a:t>NLN</a:t>
            </a:r>
            <a:r>
              <a:rPr lang="zh-CN" altLang="en-US" sz="2800" dirty="0">
                <a:solidFill>
                  <a:srgbClr val="0070C0"/>
                </a:solidFill>
                <a:latin typeface="Times New Roman" panose="02020603050405020304" pitchFamily="18" charset="0"/>
                <a:ea typeface="SimSun" panose="02010600030101010101" pitchFamily="2" charset="-122"/>
              </a:rPr>
              <a:t>直线剪裁</a:t>
            </a:r>
          </a:p>
        </p:txBody>
      </p:sp>
      <p:sp>
        <p:nvSpPr>
          <p:cNvPr id="330754" name="Rectangle 2"/>
          <p:cNvSpPr>
            <a:spLocks noGrp="1" noRot="1" noChangeArrowheads="1"/>
          </p:cNvSpPr>
          <p:nvPr/>
        </p:nvSpPr>
        <p:spPr>
          <a:xfrm>
            <a:off x="467360" y="692468"/>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文本框 453633"/>
          <p:cNvSpPr txBox="1"/>
          <p:nvPr/>
        </p:nvSpPr>
        <p:spPr>
          <a:xfrm>
            <a:off x="251460" y="889000"/>
            <a:ext cx="8458200" cy="2676525"/>
          </a:xfrm>
          <a:prstGeom prst="rect">
            <a:avLst/>
          </a:prstGeom>
          <a:noFill/>
          <a:ln w="9525">
            <a:noFill/>
          </a:ln>
        </p:spPr>
        <p:txBody>
          <a:bodyPr anchor="t" anchorCtr="0">
            <a:spAutoFit/>
          </a:bodyPr>
          <a:lstStyle/>
          <a:p>
            <a:pPr marL="360680" indent="-360680"/>
            <a:r>
              <a:rPr lang="zh-CN" altLang="en-US" sz="2400" b="1" dirty="0">
                <a:latin typeface="Arial" panose="020B0604020202020204" pitchFamily="34" charset="0"/>
                <a:ea typeface="方正黑体" pitchFamily="34" charset="-122"/>
              </a:rPr>
              <a:t>情况2：</a:t>
            </a:r>
            <a:r>
              <a:rPr lang="zh-CN" altLang="zh-CN" sz="2400" b="1">
                <a:latin typeface="Arial" panose="020B0604020202020204" pitchFamily="34" charset="0"/>
                <a:ea typeface="方正黑体" pitchFamily="34" charset="-122"/>
              </a:rPr>
              <a:t> </a:t>
            </a:r>
            <a:r>
              <a:rPr lang="en-US" altLang="zh-CN" sz="2400" b="1">
                <a:latin typeface="Arial" panose="020B0604020202020204" pitchFamily="34" charset="0"/>
                <a:ea typeface="方正黑体" pitchFamily="34" charset="-122"/>
              </a:rPr>
              <a:t>p</a:t>
            </a:r>
            <a:r>
              <a:rPr lang="en-US" altLang="zh-CN" sz="2400" b="1" baseline="-25000">
                <a:latin typeface="Arial" panose="020B0604020202020204" pitchFamily="34" charset="0"/>
                <a:ea typeface="方正黑体" pitchFamily="34" charset="-122"/>
              </a:rPr>
              <a:t>1</a:t>
            </a:r>
            <a:r>
              <a:rPr lang="zh-CN" altLang="en-US" sz="2400" b="1" dirty="0">
                <a:latin typeface="Arial" panose="020B0604020202020204" pitchFamily="34" charset="0"/>
                <a:ea typeface="方正黑体" pitchFamily="34" charset="-122"/>
              </a:rPr>
              <a:t>位于窗口左侧： </a:t>
            </a:r>
          </a:p>
          <a:p>
            <a:pPr marL="360680" indent="-360680">
              <a:buChar char="•"/>
            </a:pPr>
            <a:r>
              <a:rPr lang="zh-CN" altLang="en-US" sz="2400" b="1" dirty="0">
                <a:latin typeface="Arial" panose="020B0604020202020204" pitchFamily="34" charset="0"/>
                <a:ea typeface="方正黑体" pitchFamily="34" charset="-122"/>
              </a:rPr>
              <a:t>如果</a:t>
            </a:r>
            <a:r>
              <a:rPr lang="en-US" altLang="zh-CN" sz="2400" b="1">
                <a:latin typeface="Arial" panose="020B0604020202020204" pitchFamily="34" charset="0"/>
                <a:ea typeface="方正黑体" pitchFamily="34" charset="-122"/>
              </a:rPr>
              <a:t>P</a:t>
            </a:r>
            <a:r>
              <a:rPr lang="en-US" altLang="zh-CN" sz="2400" b="1" baseline="-25000">
                <a:latin typeface="Arial" panose="020B0604020202020204" pitchFamily="34" charset="0"/>
                <a:ea typeface="方正黑体" pitchFamily="34" charset="-122"/>
              </a:rPr>
              <a:t>2</a:t>
            </a:r>
            <a:r>
              <a:rPr lang="en-US" altLang="zh-CN" sz="2400" b="1">
                <a:latin typeface="Arial" panose="020B0604020202020204" pitchFamily="34" charset="0"/>
                <a:ea typeface="方正黑体" pitchFamily="34" charset="-122"/>
              </a:rPr>
              <a:t> </a:t>
            </a:r>
            <a:r>
              <a:rPr lang="zh-CN" altLang="en-US" sz="2400" b="1" dirty="0">
                <a:latin typeface="Arial" panose="020B0604020202020204" pitchFamily="34" charset="0"/>
                <a:ea typeface="方正黑体" pitchFamily="34" charset="-122"/>
              </a:rPr>
              <a:t>位于窗口内部</a:t>
            </a:r>
            <a:r>
              <a:rPr lang="en-US" altLang="zh-CN" sz="2400" b="1">
                <a:latin typeface="Arial" panose="020B0604020202020204" pitchFamily="34" charset="0"/>
                <a:ea typeface="方正黑体" pitchFamily="34" charset="-122"/>
              </a:rPr>
              <a:t>L</a:t>
            </a:r>
            <a:r>
              <a:rPr lang="zh-CN" altLang="en-US" sz="2400" b="1" dirty="0">
                <a:latin typeface="Arial" panose="020B0604020202020204" pitchFamily="34" charset="0"/>
                <a:ea typeface="方正黑体" pitchFamily="34" charset="-122"/>
              </a:rPr>
              <a:t>区域，计算和左边界交点</a:t>
            </a:r>
            <a:r>
              <a:rPr lang="en-US" altLang="zh-CN" sz="2400" b="1">
                <a:latin typeface="Arial" panose="020B0604020202020204" pitchFamily="34" charset="0"/>
                <a:ea typeface="方正黑体" pitchFamily="34" charset="-122"/>
              </a:rPr>
              <a:t>P</a:t>
            </a:r>
            <a:r>
              <a:rPr lang="zh-CN" altLang="en-US" sz="2400" b="1" dirty="0">
                <a:latin typeface="Arial" panose="020B0604020202020204" pitchFamily="34" charset="0"/>
                <a:ea typeface="方正黑体" pitchFamily="34" charset="-122"/>
              </a:rPr>
              <a:t>并保留</a:t>
            </a:r>
            <a:r>
              <a:rPr lang="en-US" altLang="zh-CN" sz="2400" b="1">
                <a:latin typeface="Arial" panose="020B0604020202020204" pitchFamily="34" charset="0"/>
                <a:ea typeface="方正黑体" pitchFamily="34" charset="-122"/>
              </a:rPr>
              <a:t>P</a:t>
            </a:r>
            <a:r>
              <a:rPr lang="en-US" altLang="zh-CN" sz="2400" b="1" baseline="-25000">
                <a:latin typeface="Arial" panose="020B0604020202020204" pitchFamily="34" charset="0"/>
                <a:ea typeface="方正黑体" pitchFamily="34" charset="-122"/>
              </a:rPr>
              <a:t>1</a:t>
            </a:r>
            <a:r>
              <a:rPr lang="en-US" altLang="zh-CN" sz="2400" b="1">
                <a:latin typeface="Arial" panose="020B0604020202020204" pitchFamily="34" charset="0"/>
                <a:ea typeface="方正黑体" pitchFamily="34" charset="-122"/>
              </a:rPr>
              <a:t>P</a:t>
            </a:r>
            <a:r>
              <a:rPr lang="zh-CN" altLang="en-US" sz="2400" b="1" dirty="0">
                <a:latin typeface="Arial" panose="020B0604020202020204" pitchFamily="34" charset="0"/>
                <a:ea typeface="方正黑体" pitchFamily="34" charset="-122"/>
              </a:rPr>
              <a:t>；</a:t>
            </a:r>
          </a:p>
          <a:p>
            <a:pPr marL="360680" indent="-360680" eaLnBrk="0" hangingPunct="0">
              <a:buChar char="•"/>
            </a:pPr>
            <a:r>
              <a:rPr lang="zh-CN" altLang="en-US" sz="2400" b="1" dirty="0">
                <a:latin typeface="Arial" panose="020B0604020202020204" pitchFamily="34" charset="0"/>
                <a:ea typeface="方正黑体" pitchFamily="34" charset="-122"/>
              </a:rPr>
              <a:t>如果 </a:t>
            </a:r>
            <a:r>
              <a:rPr lang="en-US" altLang="zh-CN" sz="2400" b="1">
                <a:latin typeface="Arial" panose="020B0604020202020204" pitchFamily="34" charset="0"/>
                <a:ea typeface="方正黑体" pitchFamily="34" charset="-122"/>
              </a:rPr>
              <a:t>P</a:t>
            </a:r>
            <a:r>
              <a:rPr lang="en-US" altLang="zh-CN" sz="2400" b="1" baseline="-25000">
                <a:latin typeface="Arial" panose="020B0604020202020204" pitchFamily="34" charset="0"/>
                <a:ea typeface="方正黑体" pitchFamily="34" charset="-122"/>
              </a:rPr>
              <a:t>2</a:t>
            </a:r>
            <a:r>
              <a:rPr lang="zh-CN" altLang="en-US" sz="2400" b="1" dirty="0">
                <a:latin typeface="Arial" panose="020B0604020202020204" pitchFamily="34" charset="0"/>
                <a:ea typeface="方正黑体" pitchFamily="34" charset="-122"/>
              </a:rPr>
              <a:t>位于区域</a:t>
            </a:r>
            <a:r>
              <a:rPr lang="en-US" altLang="zh-CN" sz="2400" b="1">
                <a:latin typeface="Arial" panose="020B0604020202020204" pitchFamily="34" charset="0"/>
                <a:ea typeface="方正黑体" pitchFamily="34" charset="-122"/>
              </a:rPr>
              <a:t>LT</a:t>
            </a:r>
            <a:r>
              <a:rPr lang="zh-CN" altLang="en-US" sz="2400" b="1" dirty="0">
                <a:latin typeface="Arial" panose="020B0604020202020204" pitchFamily="34" charset="0"/>
                <a:ea typeface="方正黑体" pitchFamily="34" charset="-122"/>
              </a:rPr>
              <a:t>，计算直线与窗口左边界、上边界的交点并保留该线段部分。</a:t>
            </a:r>
          </a:p>
          <a:p>
            <a:pPr marL="360680" indent="-360680" eaLnBrk="0" hangingPunct="0">
              <a:buChar char="•"/>
            </a:pPr>
            <a:r>
              <a:rPr lang="zh-CN" altLang="en-US" sz="2400" b="1" dirty="0">
                <a:latin typeface="Arial" panose="020B0604020202020204" pitchFamily="34" charset="0"/>
                <a:ea typeface="方正黑体" pitchFamily="34" charset="-122"/>
              </a:rPr>
              <a:t>同理处理</a:t>
            </a:r>
            <a:r>
              <a:rPr lang="en-US" altLang="zh-CN" sz="2400" b="1">
                <a:latin typeface="Arial" panose="020B0604020202020204" pitchFamily="34" charset="0"/>
                <a:ea typeface="方正黑体" pitchFamily="34" charset="-122"/>
              </a:rPr>
              <a:t>P</a:t>
            </a:r>
            <a:r>
              <a:rPr lang="en-US" altLang="zh-CN" sz="2400" b="1" baseline="-25000">
                <a:latin typeface="Arial" panose="020B0604020202020204" pitchFamily="34" charset="0"/>
                <a:ea typeface="方正黑体" pitchFamily="34" charset="-122"/>
              </a:rPr>
              <a:t>2</a:t>
            </a:r>
            <a:r>
              <a:rPr lang="zh-CN" altLang="en-US" sz="2400" b="1" dirty="0">
                <a:latin typeface="Arial" panose="020B0604020202020204" pitchFamily="34" charset="0"/>
                <a:ea typeface="方正黑体" pitchFamily="34" charset="-122"/>
              </a:rPr>
              <a:t>位于区域</a:t>
            </a:r>
            <a:r>
              <a:rPr lang="en-US" altLang="zh-CN" sz="2400" b="1">
                <a:latin typeface="Arial" panose="020B0604020202020204" pitchFamily="34" charset="0"/>
                <a:ea typeface="方正黑体" pitchFamily="34" charset="-122"/>
              </a:rPr>
              <a:t>LR</a:t>
            </a:r>
            <a:r>
              <a:rPr lang="zh-CN" altLang="en-US" sz="2400" b="1">
                <a:latin typeface="Arial" panose="020B0604020202020204" pitchFamily="34" charset="0"/>
                <a:ea typeface="方正黑体" pitchFamily="34" charset="-122"/>
              </a:rPr>
              <a:t>、</a:t>
            </a:r>
            <a:r>
              <a:rPr lang="en-US" altLang="zh-CN" sz="2400" b="1">
                <a:latin typeface="Arial" panose="020B0604020202020204" pitchFamily="34" charset="0"/>
                <a:ea typeface="方正黑体" pitchFamily="34" charset="-122"/>
              </a:rPr>
              <a:t>LB</a:t>
            </a:r>
            <a:r>
              <a:rPr lang="zh-CN" altLang="en-US" sz="2400" b="1" dirty="0">
                <a:latin typeface="Arial" panose="020B0604020202020204" pitchFamily="34" charset="0"/>
                <a:ea typeface="方正黑体" pitchFamily="34" charset="-122"/>
              </a:rPr>
              <a:t>。</a:t>
            </a:r>
          </a:p>
          <a:p>
            <a:pPr marL="360680" indent="-360680" eaLnBrk="0" hangingPunct="0">
              <a:buChar char="•"/>
            </a:pPr>
            <a:r>
              <a:rPr lang="zh-CN" altLang="en-US" sz="2400" b="1" dirty="0">
                <a:latin typeface="Arial" panose="020B0604020202020204" pitchFamily="34" charset="0"/>
                <a:ea typeface="方正黑体" pitchFamily="34" charset="-122"/>
              </a:rPr>
              <a:t>如果</a:t>
            </a:r>
            <a:r>
              <a:rPr lang="en-US" altLang="zh-CN" sz="2400" b="1">
                <a:latin typeface="Arial" panose="020B0604020202020204" pitchFamily="34" charset="0"/>
                <a:ea typeface="方正黑体" pitchFamily="34" charset="-122"/>
              </a:rPr>
              <a:t>P</a:t>
            </a:r>
            <a:r>
              <a:rPr lang="en-US" altLang="zh-CN" sz="2400" b="1" baseline="-25000">
                <a:latin typeface="Arial" panose="020B0604020202020204" pitchFamily="34" charset="0"/>
                <a:ea typeface="方正黑体" pitchFamily="34" charset="-122"/>
              </a:rPr>
              <a:t>2</a:t>
            </a:r>
            <a:r>
              <a:rPr lang="zh-CN" altLang="en-US" sz="2400" b="1" dirty="0">
                <a:latin typeface="Arial" panose="020B0604020202020204" pitchFamily="34" charset="0"/>
                <a:ea typeface="方正黑体" pitchFamily="34" charset="-122"/>
              </a:rPr>
              <a:t>不在四个剪裁区域，舍弃整个线段。</a:t>
            </a:r>
            <a:endParaRPr lang="zh-CN" altLang="zh-CN" sz="2400" b="1">
              <a:latin typeface="Arial" panose="020B0604020202020204" pitchFamily="34" charset="0"/>
              <a:ea typeface="方正黑体" pitchFamily="34" charset="-122"/>
            </a:endParaRPr>
          </a:p>
        </p:txBody>
      </p:sp>
      <p:sp>
        <p:nvSpPr>
          <p:cNvPr id="109570" name="矩形 453635"/>
          <p:cNvSpPr/>
          <p:nvPr/>
        </p:nvSpPr>
        <p:spPr>
          <a:xfrm>
            <a:off x="2819400" y="4114800"/>
            <a:ext cx="2819400" cy="1905000"/>
          </a:xfrm>
          <a:prstGeom prst="rect">
            <a:avLst/>
          </a:prstGeom>
          <a:solidFill>
            <a:schemeClr val="accent2"/>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a typeface="SimSun" panose="02010600030101010101" pitchFamily="2" charset="-122"/>
            </a:endParaRPr>
          </a:p>
        </p:txBody>
      </p:sp>
      <p:sp>
        <p:nvSpPr>
          <p:cNvPr id="109571" name="直接连接符 453636"/>
          <p:cNvSpPr/>
          <p:nvPr/>
        </p:nvSpPr>
        <p:spPr>
          <a:xfrm flipH="1">
            <a:off x="1447800" y="3276600"/>
            <a:ext cx="3429000" cy="1524000"/>
          </a:xfrm>
          <a:prstGeom prst="line">
            <a:avLst/>
          </a:prstGeom>
          <a:ln w="76200" cap="flat" cmpd="sng">
            <a:solidFill>
              <a:schemeClr val="hlink"/>
            </a:solidFill>
            <a:prstDash val="sysDot"/>
            <a:miter/>
            <a:headEnd type="none" w="med" len="med"/>
            <a:tailEnd type="none" w="med" len="med"/>
          </a:ln>
        </p:spPr>
      </p:sp>
      <p:sp>
        <p:nvSpPr>
          <p:cNvPr id="109572" name="直接连接符 453637"/>
          <p:cNvSpPr/>
          <p:nvPr/>
        </p:nvSpPr>
        <p:spPr>
          <a:xfrm flipH="1" flipV="1">
            <a:off x="1371600" y="4724400"/>
            <a:ext cx="2514600" cy="2133600"/>
          </a:xfrm>
          <a:prstGeom prst="line">
            <a:avLst/>
          </a:prstGeom>
          <a:ln w="76200" cap="flat" cmpd="sng">
            <a:solidFill>
              <a:schemeClr val="hlink"/>
            </a:solidFill>
            <a:prstDash val="sysDot"/>
            <a:miter/>
            <a:headEnd type="none" w="med" len="med"/>
            <a:tailEnd type="none" w="med" len="med"/>
          </a:ln>
        </p:spPr>
      </p:sp>
      <p:sp>
        <p:nvSpPr>
          <p:cNvPr id="109573" name="直接连接符 453638"/>
          <p:cNvSpPr/>
          <p:nvPr/>
        </p:nvSpPr>
        <p:spPr>
          <a:xfrm flipV="1">
            <a:off x="1447800" y="3962400"/>
            <a:ext cx="5791200" cy="838200"/>
          </a:xfrm>
          <a:prstGeom prst="line">
            <a:avLst/>
          </a:prstGeom>
          <a:ln w="76200" cap="flat" cmpd="sng">
            <a:solidFill>
              <a:schemeClr val="hlink"/>
            </a:solidFill>
            <a:prstDash val="sysDot"/>
            <a:miter/>
            <a:headEnd type="none" w="med" len="med"/>
            <a:tailEnd type="none" w="med" len="med"/>
          </a:ln>
        </p:spPr>
      </p:sp>
      <p:sp>
        <p:nvSpPr>
          <p:cNvPr id="109574" name="直接连接符 453639"/>
          <p:cNvSpPr/>
          <p:nvPr/>
        </p:nvSpPr>
        <p:spPr>
          <a:xfrm>
            <a:off x="1524000" y="4800600"/>
            <a:ext cx="5562600" cy="1600200"/>
          </a:xfrm>
          <a:prstGeom prst="line">
            <a:avLst/>
          </a:prstGeom>
          <a:ln w="76200" cap="flat" cmpd="sng">
            <a:solidFill>
              <a:schemeClr val="hlink"/>
            </a:solidFill>
            <a:prstDash val="sysDot"/>
            <a:miter/>
            <a:headEnd type="none" w="med" len="med"/>
            <a:tailEnd type="none" w="med" len="med"/>
          </a:ln>
        </p:spPr>
      </p:sp>
      <p:sp>
        <p:nvSpPr>
          <p:cNvPr id="109575" name="文本框 453640"/>
          <p:cNvSpPr txBox="1"/>
          <p:nvPr/>
        </p:nvSpPr>
        <p:spPr>
          <a:xfrm>
            <a:off x="3657600" y="4648200"/>
            <a:ext cx="401638" cy="549275"/>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L</a:t>
            </a:r>
          </a:p>
        </p:txBody>
      </p:sp>
      <p:sp>
        <p:nvSpPr>
          <p:cNvPr id="109576" name="文本框 453641"/>
          <p:cNvSpPr txBox="1"/>
          <p:nvPr/>
        </p:nvSpPr>
        <p:spPr>
          <a:xfrm>
            <a:off x="4419600" y="3565525"/>
            <a:ext cx="635000" cy="549275"/>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LT</a:t>
            </a:r>
          </a:p>
        </p:txBody>
      </p:sp>
      <p:sp>
        <p:nvSpPr>
          <p:cNvPr id="109577" name="文本框 453642"/>
          <p:cNvSpPr txBox="1"/>
          <p:nvPr/>
        </p:nvSpPr>
        <p:spPr>
          <a:xfrm>
            <a:off x="3657600" y="6019800"/>
            <a:ext cx="663575" cy="549275"/>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LB</a:t>
            </a:r>
          </a:p>
        </p:txBody>
      </p:sp>
      <p:sp>
        <p:nvSpPr>
          <p:cNvPr id="109578" name="文本框 453643"/>
          <p:cNvSpPr txBox="1"/>
          <p:nvPr/>
        </p:nvSpPr>
        <p:spPr>
          <a:xfrm>
            <a:off x="5867400" y="4784725"/>
            <a:ext cx="677863" cy="549275"/>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LR</a:t>
            </a:r>
          </a:p>
        </p:txBody>
      </p:sp>
      <p:sp>
        <p:nvSpPr>
          <p:cNvPr id="109579" name="文本框 453644"/>
          <p:cNvSpPr txBox="1"/>
          <p:nvPr/>
        </p:nvSpPr>
        <p:spPr>
          <a:xfrm>
            <a:off x="685800" y="4495800"/>
            <a:ext cx="596900" cy="595313"/>
          </a:xfrm>
          <a:prstGeom prst="rect">
            <a:avLst/>
          </a:prstGeom>
          <a:noFill/>
          <a:ln w="9525">
            <a:noFill/>
          </a:ln>
        </p:spPr>
        <p:txBody>
          <a:bodyPr wrap="none" anchor="t" anchorCtr="0">
            <a:spAutoFit/>
          </a:bodyPr>
          <a:lstStyle/>
          <a:p>
            <a:pPr>
              <a:lnSpc>
                <a:spcPct val="110000"/>
              </a:lnSpc>
              <a:spcBef>
                <a:spcPct val="50000"/>
              </a:spcBef>
            </a:pPr>
            <a:r>
              <a:rPr lang="en-US" altLang="zh-CN" sz="3000" b="1">
                <a:latin typeface="Tahoma" panose="020B0604030504040204" pitchFamily="34" charset="0"/>
              </a:rPr>
              <a:t>P</a:t>
            </a:r>
            <a:r>
              <a:rPr lang="en-US" altLang="zh-CN" sz="3000" b="1" baseline="-25000">
                <a:latin typeface="Tahoma" panose="020B0604030504040204" pitchFamily="34" charset="0"/>
              </a:rPr>
              <a:t>1</a:t>
            </a:r>
            <a:endParaRPr lang="en-US" altLang="zh-CN" sz="2400" b="1">
              <a:latin typeface="Tahoma" panose="020B0604030504040204" pitchFamily="34" charset="0"/>
            </a:endParaRPr>
          </a:p>
        </p:txBody>
      </p:sp>
      <p:sp>
        <p:nvSpPr>
          <p:cNvPr id="109580" name="椭圆 453645"/>
          <p:cNvSpPr/>
          <p:nvPr/>
        </p:nvSpPr>
        <p:spPr>
          <a:xfrm>
            <a:off x="1371600" y="4648200"/>
            <a:ext cx="320675" cy="320675"/>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a typeface="SimSun" panose="02010600030101010101" pitchFamily="2" charset="-122"/>
            </a:endParaRPr>
          </a:p>
        </p:txBody>
      </p:sp>
      <p:sp>
        <p:nvSpPr>
          <p:cNvPr id="109581" name="文本框 453646"/>
          <p:cNvSpPr txBox="1"/>
          <p:nvPr/>
        </p:nvSpPr>
        <p:spPr>
          <a:xfrm>
            <a:off x="2971800" y="5410200"/>
            <a:ext cx="401638" cy="549275"/>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L</a:t>
            </a:r>
          </a:p>
        </p:txBody>
      </p:sp>
      <p:sp>
        <p:nvSpPr>
          <p:cNvPr id="109582" name="文本框 453647"/>
          <p:cNvSpPr txBox="1"/>
          <p:nvPr/>
        </p:nvSpPr>
        <p:spPr>
          <a:xfrm>
            <a:off x="2895600" y="4038600"/>
            <a:ext cx="401638" cy="549275"/>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L</a:t>
            </a:r>
          </a:p>
        </p:txBody>
      </p:sp>
      <p:sp>
        <p:nvSpPr>
          <p:cNvPr id="330754" name="Rectangle 2"/>
          <p:cNvSpPr>
            <a:spLocks noGrp="1" noRot="1" noChangeArrowheads="1"/>
          </p:cNvSpPr>
          <p:nvPr/>
        </p:nvSpPr>
        <p:spPr>
          <a:xfrm>
            <a:off x="394970" y="260668"/>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文本框 454657"/>
          <p:cNvSpPr txBox="1"/>
          <p:nvPr/>
        </p:nvSpPr>
        <p:spPr>
          <a:xfrm>
            <a:off x="899795" y="1953260"/>
            <a:ext cx="7239000" cy="1050290"/>
          </a:xfrm>
          <a:prstGeom prst="rect">
            <a:avLst/>
          </a:prstGeom>
          <a:noFill/>
          <a:ln w="9525">
            <a:noFill/>
          </a:ln>
        </p:spPr>
        <p:txBody>
          <a:bodyPr anchor="t" anchorCtr="0">
            <a:spAutoFit/>
          </a:bodyPr>
          <a:lstStyle/>
          <a:p>
            <a:pPr>
              <a:lnSpc>
                <a:spcPct val="130000"/>
              </a:lnSpc>
            </a:pPr>
            <a:r>
              <a:rPr lang="zh-CN" altLang="en-US" sz="2400" b="1" dirty="0">
                <a:latin typeface="Arial" panose="020B0604020202020204" pitchFamily="34" charset="0"/>
                <a:ea typeface="方正黑体" pitchFamily="34" charset="-122"/>
              </a:rPr>
              <a:t>情况</a:t>
            </a:r>
            <a:r>
              <a:rPr lang="zh-CN" altLang="zh-CN" sz="2400" b="1" dirty="0">
                <a:latin typeface="Arial" panose="020B0604020202020204" pitchFamily="34" charset="0"/>
                <a:ea typeface="方正黑体" pitchFamily="34" charset="-122"/>
              </a:rPr>
              <a:t>3： </a:t>
            </a:r>
            <a:r>
              <a:rPr lang="en-US" altLang="zh-CN" sz="2400" b="1">
                <a:latin typeface="Arial" panose="020B0604020202020204" pitchFamily="34" charset="0"/>
                <a:ea typeface="方正黑体" pitchFamily="34" charset="-122"/>
              </a:rPr>
              <a:t>p</a:t>
            </a:r>
            <a:r>
              <a:rPr lang="en-US" altLang="zh-CN" sz="2400" b="1" baseline="-25000">
                <a:latin typeface="Arial" panose="020B0604020202020204" pitchFamily="34" charset="0"/>
                <a:ea typeface="方正黑体" pitchFamily="34" charset="-122"/>
              </a:rPr>
              <a:t>1</a:t>
            </a:r>
            <a:r>
              <a:rPr lang="zh-CN" altLang="en-US" sz="2400" b="1" dirty="0">
                <a:latin typeface="Arial" panose="020B0604020202020204" pitchFamily="34" charset="0"/>
                <a:ea typeface="方正黑体" pitchFamily="34" charset="-122"/>
              </a:rPr>
              <a:t>位于窗口左上侧</a:t>
            </a:r>
          </a:p>
          <a:p>
            <a:pPr>
              <a:lnSpc>
                <a:spcPct val="130000"/>
              </a:lnSpc>
            </a:pPr>
            <a:r>
              <a:rPr lang="zh-CN" altLang="en-US" sz="2400" b="1" dirty="0">
                <a:latin typeface="Arial" panose="020B0604020202020204" pitchFamily="34" charset="0"/>
                <a:ea typeface="方正黑体" pitchFamily="34" charset="-122"/>
                <a:sym typeface="Wingdings" panose="05000000000000000000" pitchFamily="2" charset="2"/>
              </a:rPr>
              <a:t>区域划分有两种情况</a:t>
            </a:r>
            <a:endParaRPr lang="zh-CN" altLang="zh-CN" sz="2400">
              <a:latin typeface="Arial" panose="020B0604020202020204" pitchFamily="34" charset="0"/>
              <a:ea typeface="SimSun" panose="02010600030101010101" pitchFamily="2" charset="-122"/>
              <a:sym typeface="Wingdings" panose="05000000000000000000" pitchFamily="2" charset="2"/>
            </a:endParaRPr>
          </a:p>
        </p:txBody>
      </p:sp>
      <p:sp>
        <p:nvSpPr>
          <p:cNvPr id="111618" name="矩形 454674"/>
          <p:cNvSpPr/>
          <p:nvPr/>
        </p:nvSpPr>
        <p:spPr>
          <a:xfrm>
            <a:off x="-396240" y="981075"/>
            <a:ext cx="4846320" cy="770255"/>
          </a:xfrm>
          <a:prstGeom prst="rect">
            <a:avLst/>
          </a:prstGeom>
          <a:noFill/>
          <a:ln w="9525">
            <a:noFill/>
          </a:ln>
        </p:spPr>
        <p:txBody>
          <a:bodyPr anchor="b" anchorCtr="0"/>
          <a:lstStyle/>
          <a:p>
            <a:pPr algn="ctr"/>
            <a:r>
              <a:rPr lang="en-US" altLang="zh-CN" sz="2800" b="1">
                <a:solidFill>
                  <a:srgbClr val="0070C0"/>
                </a:solidFill>
                <a:latin typeface="Times New Roman" panose="02020603050405020304" pitchFamily="18" charset="0"/>
              </a:rPr>
              <a:t>NLN</a:t>
            </a:r>
            <a:r>
              <a:rPr lang="zh-CN" altLang="en-US" sz="2800" b="1" dirty="0">
                <a:solidFill>
                  <a:srgbClr val="0070C0"/>
                </a:solidFill>
                <a:latin typeface="Times New Roman" panose="02020603050405020304" pitchFamily="18" charset="0"/>
                <a:ea typeface="SimSun" panose="02010600030101010101" pitchFamily="2" charset="-122"/>
              </a:rPr>
              <a:t>直线剪裁</a:t>
            </a:r>
          </a:p>
        </p:txBody>
      </p:sp>
      <p:grpSp>
        <p:nvGrpSpPr>
          <p:cNvPr id="111619" name="组合 454679"/>
          <p:cNvGrpSpPr/>
          <p:nvPr/>
        </p:nvGrpSpPr>
        <p:grpSpPr>
          <a:xfrm>
            <a:off x="2411413" y="3068955"/>
            <a:ext cx="6096000" cy="3581400"/>
            <a:chOff x="672" y="1680"/>
            <a:chExt cx="3840" cy="2256"/>
          </a:xfrm>
        </p:grpSpPr>
        <p:sp>
          <p:nvSpPr>
            <p:cNvPr id="111620" name="矩形 454660"/>
            <p:cNvSpPr/>
            <p:nvPr/>
          </p:nvSpPr>
          <p:spPr>
            <a:xfrm>
              <a:off x="1776" y="2448"/>
              <a:ext cx="1776" cy="1200"/>
            </a:xfrm>
            <a:prstGeom prst="rect">
              <a:avLst/>
            </a:prstGeom>
            <a:solidFill>
              <a:schemeClr val="accent2"/>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a typeface="SimSun" panose="02010600030101010101" pitchFamily="2" charset="-122"/>
              </a:endParaRPr>
            </a:p>
          </p:txBody>
        </p:sp>
        <p:sp>
          <p:nvSpPr>
            <p:cNvPr id="111621" name="文本框 454669"/>
            <p:cNvSpPr txBox="1"/>
            <p:nvPr/>
          </p:nvSpPr>
          <p:spPr>
            <a:xfrm>
              <a:off x="768" y="1718"/>
              <a:ext cx="376"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P</a:t>
              </a:r>
              <a:r>
                <a:rPr lang="en-US" altLang="zh-CN" sz="3000" b="1" baseline="-25000">
                  <a:latin typeface="Tahoma" panose="020B0604030504040204" pitchFamily="34" charset="0"/>
                </a:rPr>
                <a:t>1</a:t>
              </a:r>
            </a:p>
          </p:txBody>
        </p:sp>
        <p:sp>
          <p:nvSpPr>
            <p:cNvPr id="111622" name="椭圆 454670"/>
            <p:cNvSpPr/>
            <p:nvPr/>
          </p:nvSpPr>
          <p:spPr>
            <a:xfrm>
              <a:off x="1152" y="1766"/>
              <a:ext cx="144" cy="144"/>
            </a:xfrm>
            <a:prstGeom prst="ellipse">
              <a:avLst/>
            </a:prstGeom>
            <a:solidFill>
              <a:schemeClr val="hlink"/>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a typeface="SimSun" panose="02010600030101010101" pitchFamily="2" charset="-122"/>
              </a:endParaRPr>
            </a:p>
          </p:txBody>
        </p:sp>
        <p:sp>
          <p:nvSpPr>
            <p:cNvPr id="111623" name="直接连接符 454675"/>
            <p:cNvSpPr/>
            <p:nvPr/>
          </p:nvSpPr>
          <p:spPr>
            <a:xfrm>
              <a:off x="1776" y="1680"/>
              <a:ext cx="0" cy="2256"/>
            </a:xfrm>
            <a:prstGeom prst="line">
              <a:avLst/>
            </a:prstGeom>
            <a:ln w="38100" cap="flat" cmpd="sng">
              <a:solidFill>
                <a:schemeClr val="tx1"/>
              </a:solidFill>
              <a:prstDash val="solid"/>
              <a:miter/>
              <a:headEnd type="none" w="med" len="med"/>
              <a:tailEnd type="none" w="med" len="med"/>
            </a:ln>
          </p:spPr>
        </p:sp>
        <p:sp>
          <p:nvSpPr>
            <p:cNvPr id="111624" name="直接连接符 454676"/>
            <p:cNvSpPr/>
            <p:nvPr/>
          </p:nvSpPr>
          <p:spPr>
            <a:xfrm>
              <a:off x="3552" y="1680"/>
              <a:ext cx="0" cy="2256"/>
            </a:xfrm>
            <a:prstGeom prst="line">
              <a:avLst/>
            </a:prstGeom>
            <a:ln w="38100" cap="flat" cmpd="sng">
              <a:solidFill>
                <a:schemeClr val="tx1"/>
              </a:solidFill>
              <a:prstDash val="solid"/>
              <a:miter/>
              <a:headEnd type="none" w="med" len="med"/>
              <a:tailEnd type="none" w="med" len="med"/>
            </a:ln>
          </p:spPr>
        </p:sp>
        <p:sp>
          <p:nvSpPr>
            <p:cNvPr id="111625" name="直接连接符 454677"/>
            <p:cNvSpPr/>
            <p:nvPr/>
          </p:nvSpPr>
          <p:spPr>
            <a:xfrm>
              <a:off x="672" y="2448"/>
              <a:ext cx="3840" cy="0"/>
            </a:xfrm>
            <a:prstGeom prst="line">
              <a:avLst/>
            </a:prstGeom>
            <a:ln w="38100" cap="flat" cmpd="sng">
              <a:solidFill>
                <a:schemeClr val="tx1"/>
              </a:solidFill>
              <a:prstDash val="solid"/>
              <a:miter/>
              <a:headEnd type="none" w="med" len="med"/>
              <a:tailEnd type="none" w="med" len="med"/>
            </a:ln>
          </p:spPr>
        </p:sp>
        <p:sp>
          <p:nvSpPr>
            <p:cNvPr id="111626" name="直接连接符 454678"/>
            <p:cNvSpPr/>
            <p:nvPr/>
          </p:nvSpPr>
          <p:spPr>
            <a:xfrm>
              <a:off x="672" y="3648"/>
              <a:ext cx="3840" cy="0"/>
            </a:xfrm>
            <a:prstGeom prst="line">
              <a:avLst/>
            </a:prstGeom>
            <a:ln w="38100" cap="flat" cmpd="sng">
              <a:solidFill>
                <a:schemeClr val="tx1"/>
              </a:solidFill>
              <a:prstDash val="solid"/>
              <a:miter/>
              <a:headEnd type="none" w="med" len="med"/>
              <a:tailEnd type="none" w="med" len="med"/>
            </a:ln>
          </p:spPr>
        </p:sp>
      </p:grpSp>
      <p:sp>
        <p:nvSpPr>
          <p:cNvPr id="330754" name="Rectangle 2"/>
          <p:cNvSpPr>
            <a:spLocks noGrp="1" noRot="1" noChangeArrowheads="1"/>
          </p:cNvSpPr>
          <p:nvPr/>
        </p:nvSpPr>
        <p:spPr>
          <a:xfrm>
            <a:off x="603250" y="54832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文本占位符 493570"/>
          <p:cNvSpPr>
            <a:spLocks noGrp="1" noRot="1"/>
          </p:cNvSpPr>
          <p:nvPr>
            <p:ph idx="1"/>
          </p:nvPr>
        </p:nvSpPr>
        <p:spPr>
          <a:xfrm>
            <a:off x="1619250" y="260350"/>
            <a:ext cx="5867400" cy="676275"/>
          </a:xfrm>
        </p:spPr>
        <p:txBody>
          <a:bodyPr anchor="t" anchorCtr="0">
            <a:spAutoFit/>
          </a:bodyPr>
          <a:lstStyle/>
          <a:p>
            <a:pPr>
              <a:buNone/>
            </a:pPr>
            <a:r>
              <a:rPr lang="en-US" altLang="zh-CN">
                <a:solidFill>
                  <a:schemeClr val="tx2"/>
                </a:solidFill>
                <a:latin typeface="方正黑体" pitchFamily="34" charset="-122"/>
              </a:rPr>
              <a:t>p</a:t>
            </a:r>
            <a:r>
              <a:rPr lang="en-US" altLang="zh-CN" baseline="-25000">
                <a:solidFill>
                  <a:schemeClr val="tx2"/>
                </a:solidFill>
                <a:latin typeface="方正黑体" pitchFamily="34" charset="-122"/>
              </a:rPr>
              <a:t>1</a:t>
            </a:r>
            <a:r>
              <a:rPr lang="zh-CN" altLang="en-US" dirty="0">
                <a:solidFill>
                  <a:schemeClr val="tx2"/>
                </a:solidFill>
                <a:latin typeface="方正黑体" pitchFamily="34" charset="-122"/>
              </a:rPr>
              <a:t>位于窗口左上侧____</a:t>
            </a:r>
            <a:r>
              <a:rPr lang="zh-CN" altLang="en-US" dirty="0">
                <a:solidFill>
                  <a:schemeClr val="tx2"/>
                </a:solidFill>
                <a:latin typeface="方正黑体" pitchFamily="34" charset="-122"/>
                <a:sym typeface="Wingdings" panose="05000000000000000000" pitchFamily="2" charset="2"/>
              </a:rPr>
              <a:t>情况1</a:t>
            </a:r>
            <a:r>
              <a:rPr lang="zh-CN" altLang="en-US" dirty="0">
                <a:sym typeface="Wingdings" panose="05000000000000000000" pitchFamily="2" charset="2"/>
              </a:rPr>
              <a:t>   </a:t>
            </a:r>
            <a:endParaRPr lang="zh-CN" altLang="zh-CN" dirty="0"/>
          </a:p>
        </p:txBody>
      </p:sp>
      <p:sp>
        <p:nvSpPr>
          <p:cNvPr id="113666" name="矩形 493586"/>
          <p:cNvSpPr/>
          <p:nvPr/>
        </p:nvSpPr>
        <p:spPr>
          <a:xfrm>
            <a:off x="107315" y="1711643"/>
            <a:ext cx="8294688" cy="2268220"/>
          </a:xfrm>
          <a:prstGeom prst="rect">
            <a:avLst/>
          </a:prstGeom>
          <a:noFill/>
          <a:ln w="9525">
            <a:noFill/>
          </a:ln>
        </p:spPr>
        <p:txBody>
          <a:bodyPr anchor="t" anchorCtr="0">
            <a:spAutoFit/>
          </a:bodyPr>
          <a:lstStyle/>
          <a:p>
            <a:pPr marL="449580" indent="-449580">
              <a:lnSpc>
                <a:spcPct val="110000"/>
              </a:lnSpc>
              <a:spcBef>
                <a:spcPct val="20000"/>
              </a:spcBef>
              <a:buClr>
                <a:srgbClr val="FF0000"/>
              </a:buClr>
              <a:buSzPct val="80000"/>
              <a:buFont typeface="Wingdings" panose="05000000000000000000" pitchFamily="2" charset="2"/>
              <a:buChar char="l"/>
            </a:pPr>
            <a:r>
              <a:rPr lang="en-US" altLang="zh-CN" sz="2400" b="1">
                <a:latin typeface="Arial" panose="020B0604020202020204" pitchFamily="34" charset="0"/>
              </a:rPr>
              <a:t>if p</a:t>
            </a:r>
            <a:r>
              <a:rPr lang="en-US" altLang="zh-CN" sz="2400" b="1" baseline="-25000">
                <a:latin typeface="Arial" panose="020B0604020202020204" pitchFamily="34" charset="0"/>
              </a:rPr>
              <a:t>2</a:t>
            </a:r>
            <a:r>
              <a:rPr lang="en-US" altLang="zh-CN" sz="2400" b="1">
                <a:latin typeface="Arial" panose="020B0604020202020204" pitchFamily="34" charset="0"/>
              </a:rPr>
              <a:t> </a:t>
            </a:r>
            <a:r>
              <a:rPr lang="zh-CN" altLang="en-US" sz="2400" b="1" dirty="0">
                <a:latin typeface="Arial" panose="020B0604020202020204" pitchFamily="34" charset="0"/>
              </a:rPr>
              <a:t>位于窗口内部 </a:t>
            </a:r>
            <a:r>
              <a:rPr lang="en-US" altLang="zh-CN" sz="2400" b="1">
                <a:latin typeface="Arial" panose="020B0604020202020204" pitchFamily="34" charset="0"/>
              </a:rPr>
              <a:t>L(T)</a:t>
            </a:r>
            <a:r>
              <a:rPr lang="zh-CN" altLang="en-US" sz="2400" b="1" dirty="0">
                <a:latin typeface="Arial" panose="020B0604020202020204" pitchFamily="34" charset="0"/>
              </a:rPr>
              <a:t>区域，计算和左边</a:t>
            </a:r>
            <a:r>
              <a:rPr lang="zh-CN" altLang="zh-CN" sz="2400" b="1" dirty="0">
                <a:latin typeface="Arial" panose="020B0604020202020204" pitchFamily="34" charset="0"/>
              </a:rPr>
              <a:t>( </a:t>
            </a:r>
            <a:r>
              <a:rPr lang="zh-CN" altLang="en-US" sz="2400" b="1" dirty="0">
                <a:latin typeface="Arial" panose="020B0604020202020204" pitchFamily="34" charset="0"/>
              </a:rPr>
              <a:t>上</a:t>
            </a:r>
            <a:r>
              <a:rPr lang="zh-CN" altLang="zh-CN" sz="2400" b="1" dirty="0">
                <a:latin typeface="Arial" panose="020B0604020202020204" pitchFamily="34" charset="0"/>
              </a:rPr>
              <a:t>)</a:t>
            </a:r>
            <a:r>
              <a:rPr lang="zh-CN" altLang="en-US" sz="2400" b="1" dirty="0">
                <a:latin typeface="Arial" panose="020B0604020202020204" pitchFamily="34" charset="0"/>
              </a:rPr>
              <a:t>界交点</a:t>
            </a:r>
            <a:r>
              <a:rPr lang="en-US" altLang="zh-CN" sz="2400" b="1">
                <a:latin typeface="Arial" panose="020B0604020202020204" pitchFamily="34" charset="0"/>
              </a:rPr>
              <a:t>p</a:t>
            </a:r>
            <a:r>
              <a:rPr lang="zh-CN" altLang="en-US" sz="2400" b="1" dirty="0">
                <a:latin typeface="Arial" panose="020B0604020202020204" pitchFamily="34" charset="0"/>
              </a:rPr>
              <a:t>并保留</a:t>
            </a:r>
            <a:r>
              <a:rPr lang="en-US" altLang="zh-CN" sz="2400" b="1">
                <a:latin typeface="Arial" panose="020B0604020202020204" pitchFamily="34" charset="0"/>
              </a:rPr>
              <a:t>pp</a:t>
            </a:r>
            <a:r>
              <a:rPr lang="en-US" altLang="zh-CN" sz="2400" b="1" baseline="-25000">
                <a:latin typeface="Arial" panose="020B0604020202020204" pitchFamily="34" charset="0"/>
              </a:rPr>
              <a:t>2</a:t>
            </a:r>
            <a:r>
              <a:rPr lang="zh-CN" altLang="en-US" sz="2400" b="1" dirty="0">
                <a:latin typeface="Arial" panose="020B0604020202020204" pitchFamily="34" charset="0"/>
              </a:rPr>
              <a:t>；</a:t>
            </a:r>
          </a:p>
          <a:p>
            <a:pPr marL="449580" indent="-449580">
              <a:lnSpc>
                <a:spcPct val="110000"/>
              </a:lnSpc>
              <a:spcBef>
                <a:spcPct val="20000"/>
              </a:spcBef>
              <a:buClr>
                <a:srgbClr val="FF0000"/>
              </a:buClr>
              <a:buSzPct val="80000"/>
              <a:buFont typeface="Wingdings" panose="05000000000000000000" pitchFamily="2" charset="2"/>
              <a:buChar char="l"/>
            </a:pPr>
            <a:r>
              <a:rPr lang="en-US" altLang="zh-CN" sz="2400" b="1">
                <a:latin typeface="Arial" panose="020B0604020202020204" pitchFamily="34" charset="0"/>
              </a:rPr>
              <a:t>if p</a:t>
            </a:r>
            <a:r>
              <a:rPr lang="en-US" altLang="zh-CN" sz="2400" b="1" baseline="-25000">
                <a:latin typeface="Arial" panose="020B0604020202020204" pitchFamily="34" charset="0"/>
              </a:rPr>
              <a:t>2</a:t>
            </a:r>
            <a:r>
              <a:rPr lang="zh-CN" altLang="en-US" sz="2400" b="1" dirty="0">
                <a:latin typeface="Arial" panose="020B0604020202020204" pitchFamily="34" charset="0"/>
              </a:rPr>
              <a:t>位于</a:t>
            </a:r>
            <a:r>
              <a:rPr lang="en-US" altLang="zh-CN" sz="2400" b="1">
                <a:latin typeface="Arial" panose="020B0604020202020204" pitchFamily="34" charset="0"/>
              </a:rPr>
              <a:t>LB</a:t>
            </a:r>
            <a:r>
              <a:rPr lang="zh-CN" altLang="en-US" sz="2400" b="1" dirty="0">
                <a:latin typeface="Arial" panose="020B0604020202020204" pitchFamily="34" charset="0"/>
              </a:rPr>
              <a:t>，计算左、下边界交点并保留。同理处理</a:t>
            </a:r>
            <a:r>
              <a:rPr lang="en-US" altLang="zh-CN" sz="2400" b="1">
                <a:latin typeface="Arial" panose="020B0604020202020204" pitchFamily="34" charset="0"/>
              </a:rPr>
              <a:t>TR</a:t>
            </a:r>
            <a:r>
              <a:rPr lang="zh-CN" altLang="en-US" sz="2400" b="1" dirty="0">
                <a:latin typeface="Arial" panose="020B0604020202020204" pitchFamily="34" charset="0"/>
              </a:rPr>
              <a:t>、</a:t>
            </a:r>
            <a:r>
              <a:rPr lang="en-US" altLang="zh-CN" sz="2400" b="1">
                <a:latin typeface="Arial" panose="020B0604020202020204" pitchFamily="34" charset="0"/>
              </a:rPr>
              <a:t>LR</a:t>
            </a:r>
            <a:r>
              <a:rPr lang="zh-CN" altLang="en-US" sz="2400" b="1" dirty="0">
                <a:latin typeface="Arial" panose="020B0604020202020204" pitchFamily="34" charset="0"/>
              </a:rPr>
              <a:t>。</a:t>
            </a:r>
          </a:p>
          <a:p>
            <a:pPr marL="449580" indent="-449580">
              <a:lnSpc>
                <a:spcPct val="110000"/>
              </a:lnSpc>
              <a:spcBef>
                <a:spcPct val="20000"/>
              </a:spcBef>
              <a:buClr>
                <a:srgbClr val="FF0000"/>
              </a:buClr>
              <a:buSzPct val="80000"/>
              <a:buFont typeface="Wingdings" panose="05000000000000000000" pitchFamily="2" charset="2"/>
              <a:buChar char="l"/>
            </a:pPr>
            <a:r>
              <a:rPr lang="zh-CN" altLang="en-US" sz="2400" b="1" dirty="0">
                <a:latin typeface="Arial" panose="020B0604020202020204" pitchFamily="34" charset="0"/>
              </a:rPr>
              <a:t>if </a:t>
            </a:r>
            <a:r>
              <a:rPr lang="en-US" altLang="zh-CN" sz="2400" b="1">
                <a:latin typeface="Arial" panose="020B0604020202020204" pitchFamily="34" charset="0"/>
              </a:rPr>
              <a:t>p</a:t>
            </a:r>
            <a:r>
              <a:rPr lang="en-US" altLang="zh-CN" sz="2400" b="1" baseline="-25000">
                <a:latin typeface="Arial" panose="020B0604020202020204" pitchFamily="34" charset="0"/>
              </a:rPr>
              <a:t>2</a:t>
            </a:r>
            <a:r>
              <a:rPr lang="zh-CN" altLang="en-US" sz="2400" b="1" dirty="0">
                <a:latin typeface="Arial" panose="020B0604020202020204" pitchFamily="34" charset="0"/>
              </a:rPr>
              <a:t>不在四个剪裁区域，整个舍弃。</a:t>
            </a:r>
            <a:endParaRPr lang="zh-CN" altLang="zh-CN" sz="2400" b="1" dirty="0">
              <a:latin typeface="Arial" panose="020B0604020202020204" pitchFamily="34" charset="0"/>
            </a:endParaRPr>
          </a:p>
        </p:txBody>
      </p:sp>
      <p:grpSp>
        <p:nvGrpSpPr>
          <p:cNvPr id="113667" name="组合 493608"/>
          <p:cNvGrpSpPr/>
          <p:nvPr/>
        </p:nvGrpSpPr>
        <p:grpSpPr>
          <a:xfrm>
            <a:off x="2293620" y="3900805"/>
            <a:ext cx="6629400" cy="2987675"/>
            <a:chOff x="864" y="2592"/>
            <a:chExt cx="4176" cy="1882"/>
          </a:xfrm>
        </p:grpSpPr>
        <p:sp>
          <p:nvSpPr>
            <p:cNvPr id="113668" name="矩形 493594"/>
            <p:cNvSpPr/>
            <p:nvPr/>
          </p:nvSpPr>
          <p:spPr>
            <a:xfrm>
              <a:off x="1728" y="2842"/>
              <a:ext cx="1776" cy="1200"/>
            </a:xfrm>
            <a:prstGeom prst="rect">
              <a:avLst/>
            </a:prstGeom>
            <a:solidFill>
              <a:schemeClr val="accent2"/>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13669" name="直接连接符 493595"/>
            <p:cNvSpPr/>
            <p:nvPr/>
          </p:nvSpPr>
          <p:spPr>
            <a:xfrm flipH="1" flipV="1">
              <a:off x="1392" y="2794"/>
              <a:ext cx="3072" cy="576"/>
            </a:xfrm>
            <a:prstGeom prst="line">
              <a:avLst/>
            </a:prstGeom>
            <a:ln w="76200" cap="flat" cmpd="sng">
              <a:solidFill>
                <a:schemeClr val="hlink"/>
              </a:solidFill>
              <a:prstDash val="sysDot"/>
              <a:miter/>
              <a:headEnd type="none" w="med" len="med"/>
              <a:tailEnd type="none" w="med" len="med"/>
            </a:ln>
          </p:spPr>
        </p:sp>
        <p:sp>
          <p:nvSpPr>
            <p:cNvPr id="113670" name="直接连接符 493596"/>
            <p:cNvSpPr/>
            <p:nvPr/>
          </p:nvSpPr>
          <p:spPr>
            <a:xfrm flipH="1" flipV="1">
              <a:off x="1392" y="2746"/>
              <a:ext cx="432" cy="1728"/>
            </a:xfrm>
            <a:prstGeom prst="line">
              <a:avLst/>
            </a:prstGeom>
            <a:ln w="76200" cap="flat" cmpd="sng">
              <a:solidFill>
                <a:schemeClr val="hlink"/>
              </a:solidFill>
              <a:prstDash val="sysDot"/>
              <a:miter/>
              <a:headEnd type="none" w="med" len="med"/>
              <a:tailEnd type="none" w="med" len="med"/>
            </a:ln>
          </p:spPr>
        </p:sp>
        <p:sp>
          <p:nvSpPr>
            <p:cNvPr id="113671" name="直接连接符 493597"/>
            <p:cNvSpPr/>
            <p:nvPr/>
          </p:nvSpPr>
          <p:spPr>
            <a:xfrm>
              <a:off x="1344" y="2746"/>
              <a:ext cx="3696" cy="182"/>
            </a:xfrm>
            <a:prstGeom prst="line">
              <a:avLst/>
            </a:prstGeom>
            <a:ln w="76200" cap="flat" cmpd="sng">
              <a:solidFill>
                <a:schemeClr val="hlink"/>
              </a:solidFill>
              <a:prstDash val="sysDot"/>
              <a:miter/>
              <a:headEnd type="none" w="med" len="med"/>
              <a:tailEnd type="none" w="med" len="med"/>
            </a:ln>
          </p:spPr>
        </p:sp>
        <p:sp>
          <p:nvSpPr>
            <p:cNvPr id="113672" name="直接连接符 493598"/>
            <p:cNvSpPr/>
            <p:nvPr/>
          </p:nvSpPr>
          <p:spPr>
            <a:xfrm>
              <a:off x="1344" y="2746"/>
              <a:ext cx="2496" cy="1488"/>
            </a:xfrm>
            <a:prstGeom prst="line">
              <a:avLst/>
            </a:prstGeom>
            <a:ln w="76200" cap="flat" cmpd="sng">
              <a:solidFill>
                <a:schemeClr val="hlink"/>
              </a:solidFill>
              <a:prstDash val="sysDot"/>
              <a:miter/>
              <a:headEnd type="none" w="med" len="med"/>
              <a:tailEnd type="none" w="med" len="med"/>
            </a:ln>
          </p:spPr>
        </p:sp>
        <p:sp>
          <p:nvSpPr>
            <p:cNvPr id="113673" name="文本框 493599"/>
            <p:cNvSpPr txBox="1"/>
            <p:nvPr/>
          </p:nvSpPr>
          <p:spPr>
            <a:xfrm>
              <a:off x="2496" y="3130"/>
              <a:ext cx="253"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L</a:t>
              </a:r>
            </a:p>
          </p:txBody>
        </p:sp>
        <p:sp>
          <p:nvSpPr>
            <p:cNvPr id="113674" name="文本框 493600"/>
            <p:cNvSpPr txBox="1"/>
            <p:nvPr/>
          </p:nvSpPr>
          <p:spPr>
            <a:xfrm>
              <a:off x="2736" y="2784"/>
              <a:ext cx="263"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T</a:t>
              </a:r>
            </a:p>
          </p:txBody>
        </p:sp>
        <p:sp>
          <p:nvSpPr>
            <p:cNvPr id="113675" name="文本框 493601"/>
            <p:cNvSpPr txBox="1"/>
            <p:nvPr/>
          </p:nvSpPr>
          <p:spPr>
            <a:xfrm>
              <a:off x="2414" y="4042"/>
              <a:ext cx="418"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LB</a:t>
              </a:r>
            </a:p>
          </p:txBody>
        </p:sp>
        <p:sp>
          <p:nvSpPr>
            <p:cNvPr id="113676" name="文本框 493602"/>
            <p:cNvSpPr txBox="1"/>
            <p:nvPr/>
          </p:nvSpPr>
          <p:spPr>
            <a:xfrm>
              <a:off x="3840" y="2938"/>
              <a:ext cx="437"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TR</a:t>
              </a:r>
            </a:p>
          </p:txBody>
        </p:sp>
        <p:sp>
          <p:nvSpPr>
            <p:cNvPr id="113677" name="文本框 493603"/>
            <p:cNvSpPr txBox="1"/>
            <p:nvPr/>
          </p:nvSpPr>
          <p:spPr>
            <a:xfrm>
              <a:off x="864" y="2592"/>
              <a:ext cx="376"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P</a:t>
              </a:r>
              <a:r>
                <a:rPr lang="en-US" altLang="zh-CN" sz="3000" b="1" baseline="-25000">
                  <a:latin typeface="Tahoma" panose="020B0604030504040204" pitchFamily="34" charset="0"/>
                </a:rPr>
                <a:t>1</a:t>
              </a:r>
            </a:p>
          </p:txBody>
        </p:sp>
        <p:sp>
          <p:nvSpPr>
            <p:cNvPr id="113678" name="椭圆 493604"/>
            <p:cNvSpPr/>
            <p:nvPr/>
          </p:nvSpPr>
          <p:spPr>
            <a:xfrm>
              <a:off x="1296" y="2650"/>
              <a:ext cx="202" cy="202"/>
            </a:xfrm>
            <a:prstGeom prst="ellipse">
              <a:avLst/>
            </a:prstGeom>
            <a:solidFill>
              <a:srgbClr val="75E5D8"/>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13679" name="文本框 493605"/>
            <p:cNvSpPr txBox="1"/>
            <p:nvPr/>
          </p:nvSpPr>
          <p:spPr>
            <a:xfrm>
              <a:off x="1824" y="3610"/>
              <a:ext cx="253"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L</a:t>
              </a:r>
            </a:p>
          </p:txBody>
        </p:sp>
        <p:sp>
          <p:nvSpPr>
            <p:cNvPr id="113680" name="文本框 493606"/>
            <p:cNvSpPr txBox="1"/>
            <p:nvPr/>
          </p:nvSpPr>
          <p:spPr>
            <a:xfrm>
              <a:off x="3552" y="3466"/>
              <a:ext cx="427"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LR</a:t>
              </a:r>
            </a:p>
          </p:txBody>
        </p:sp>
      </p:gr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组合 313392"/>
          <p:cNvGrpSpPr/>
          <p:nvPr/>
        </p:nvGrpSpPr>
        <p:grpSpPr>
          <a:xfrm>
            <a:off x="407988" y="2171700"/>
            <a:ext cx="8355012" cy="3352800"/>
            <a:chOff x="209" y="1392"/>
            <a:chExt cx="5263" cy="2112"/>
          </a:xfrm>
        </p:grpSpPr>
        <p:sp>
          <p:nvSpPr>
            <p:cNvPr id="22531" name="直接连接符 313348"/>
            <p:cNvSpPr/>
            <p:nvPr/>
          </p:nvSpPr>
          <p:spPr>
            <a:xfrm>
              <a:off x="672" y="1651"/>
              <a:ext cx="0" cy="1488"/>
            </a:xfrm>
            <a:prstGeom prst="line">
              <a:avLst/>
            </a:prstGeom>
            <a:ln w="38100" cap="flat" cmpd="sng">
              <a:solidFill>
                <a:schemeClr val="tx1"/>
              </a:solidFill>
              <a:prstDash val="solid"/>
              <a:round/>
              <a:headEnd type="triangle" w="med" len="med"/>
              <a:tailEnd type="none" w="med" len="med"/>
            </a:ln>
          </p:spPr>
        </p:sp>
        <p:sp>
          <p:nvSpPr>
            <p:cNvPr id="22532" name="直接连接符 313349"/>
            <p:cNvSpPr/>
            <p:nvPr/>
          </p:nvSpPr>
          <p:spPr>
            <a:xfrm>
              <a:off x="672" y="3139"/>
              <a:ext cx="1584" cy="0"/>
            </a:xfrm>
            <a:prstGeom prst="line">
              <a:avLst/>
            </a:prstGeom>
            <a:ln w="38100" cap="flat" cmpd="sng">
              <a:solidFill>
                <a:schemeClr val="tx1"/>
              </a:solidFill>
              <a:prstDash val="solid"/>
              <a:round/>
              <a:headEnd type="none" w="med" len="med"/>
              <a:tailEnd type="triangle" w="med" len="med"/>
            </a:ln>
          </p:spPr>
        </p:sp>
        <p:sp>
          <p:nvSpPr>
            <p:cNvPr id="22533" name="流程图: 摘录 313350"/>
            <p:cNvSpPr/>
            <p:nvPr/>
          </p:nvSpPr>
          <p:spPr>
            <a:xfrm>
              <a:off x="960" y="2227"/>
              <a:ext cx="720" cy="624"/>
            </a:xfrm>
            <a:prstGeom prst="flowChartExtract">
              <a:avLst/>
            </a:prstGeom>
            <a:noFill/>
            <a:ln w="76200"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22534" name="文本框 313351"/>
            <p:cNvSpPr txBox="1"/>
            <p:nvPr/>
          </p:nvSpPr>
          <p:spPr>
            <a:xfrm>
              <a:off x="818" y="3148"/>
              <a:ext cx="286" cy="269"/>
            </a:xfrm>
            <a:prstGeom prst="rect">
              <a:avLst/>
            </a:prstGeom>
            <a:noFill/>
            <a:ln w="9525">
              <a:noFill/>
            </a:ln>
          </p:spPr>
          <p:txBody>
            <a:bodyPr wrap="none" lIns="0" tIns="0" rIns="0" bIns="0" anchor="ctr" anchorCtr="0">
              <a:spAutoFit/>
            </a:bodyPr>
            <a:lstStyle/>
            <a:p>
              <a:pPr algn="ctr">
                <a:spcBef>
                  <a:spcPct val="50000"/>
                </a:spcBef>
              </a:pPr>
              <a:r>
                <a:rPr lang="zh-CN" altLang="en-US" sz="2800" b="1" dirty="0">
                  <a:latin typeface="Tahoma" panose="020B0604030504040204" pitchFamily="34" charset="0"/>
                </a:rPr>
                <a:t>50</a:t>
              </a:r>
              <a:endParaRPr lang="zh-CN" altLang="en-US" sz="3600" b="1" dirty="0">
                <a:latin typeface="Tahoma" panose="020B0604030504040204" pitchFamily="34" charset="0"/>
              </a:endParaRPr>
            </a:p>
          </p:txBody>
        </p:sp>
        <p:sp>
          <p:nvSpPr>
            <p:cNvPr id="22535" name="文本框 313352"/>
            <p:cNvSpPr txBox="1"/>
            <p:nvPr/>
          </p:nvSpPr>
          <p:spPr>
            <a:xfrm>
              <a:off x="1444" y="3158"/>
              <a:ext cx="429" cy="269"/>
            </a:xfrm>
            <a:prstGeom prst="rect">
              <a:avLst/>
            </a:prstGeom>
            <a:noFill/>
            <a:ln w="9525">
              <a:noFill/>
            </a:ln>
          </p:spPr>
          <p:txBody>
            <a:bodyPr wrap="none" lIns="0" tIns="0" rIns="0" bIns="0" anchor="ctr" anchorCtr="0">
              <a:spAutoFit/>
            </a:bodyPr>
            <a:lstStyle/>
            <a:p>
              <a:pPr algn="ctr">
                <a:spcBef>
                  <a:spcPct val="50000"/>
                </a:spcBef>
              </a:pPr>
              <a:r>
                <a:rPr lang="zh-CN" altLang="en-US" sz="2800" b="1" dirty="0">
                  <a:latin typeface="Tahoma" panose="020B0604030504040204" pitchFamily="34" charset="0"/>
                </a:rPr>
                <a:t>100</a:t>
              </a:r>
              <a:endParaRPr lang="zh-CN" altLang="en-US" sz="3600" b="1" dirty="0">
                <a:latin typeface="Tahoma" panose="020B0604030504040204" pitchFamily="34" charset="0"/>
              </a:endParaRPr>
            </a:p>
          </p:txBody>
        </p:sp>
        <p:sp>
          <p:nvSpPr>
            <p:cNvPr id="22536" name="文本框 313353"/>
            <p:cNvSpPr txBox="1"/>
            <p:nvPr/>
          </p:nvSpPr>
          <p:spPr>
            <a:xfrm>
              <a:off x="363" y="2659"/>
              <a:ext cx="286" cy="269"/>
            </a:xfrm>
            <a:prstGeom prst="rect">
              <a:avLst/>
            </a:prstGeom>
            <a:noFill/>
            <a:ln w="9525">
              <a:noFill/>
            </a:ln>
          </p:spPr>
          <p:txBody>
            <a:bodyPr wrap="none" lIns="0" tIns="0" rIns="0" bIns="0" anchor="ctr" anchorCtr="0">
              <a:spAutoFit/>
            </a:bodyPr>
            <a:lstStyle/>
            <a:p>
              <a:pPr algn="ctr">
                <a:spcBef>
                  <a:spcPct val="50000"/>
                </a:spcBef>
              </a:pPr>
              <a:r>
                <a:rPr lang="zh-CN" altLang="en-US" sz="2800" b="1" dirty="0">
                  <a:latin typeface="Tahoma" panose="020B0604030504040204" pitchFamily="34" charset="0"/>
                </a:rPr>
                <a:t>50</a:t>
              </a:r>
              <a:endParaRPr lang="zh-CN" altLang="en-US" sz="3600" b="1" dirty="0">
                <a:latin typeface="Tahoma" panose="020B0604030504040204" pitchFamily="34" charset="0"/>
              </a:endParaRPr>
            </a:p>
          </p:txBody>
        </p:sp>
        <p:sp>
          <p:nvSpPr>
            <p:cNvPr id="22537" name="文本框 313354"/>
            <p:cNvSpPr txBox="1"/>
            <p:nvPr/>
          </p:nvSpPr>
          <p:spPr>
            <a:xfrm>
              <a:off x="209" y="2131"/>
              <a:ext cx="429" cy="269"/>
            </a:xfrm>
            <a:prstGeom prst="rect">
              <a:avLst/>
            </a:prstGeom>
            <a:noFill/>
            <a:ln w="9525">
              <a:noFill/>
            </a:ln>
          </p:spPr>
          <p:txBody>
            <a:bodyPr wrap="none" lIns="0" tIns="0" rIns="0" bIns="0" anchor="ctr" anchorCtr="0">
              <a:spAutoFit/>
            </a:bodyPr>
            <a:lstStyle/>
            <a:p>
              <a:pPr algn="ctr">
                <a:spcBef>
                  <a:spcPct val="50000"/>
                </a:spcBef>
              </a:pPr>
              <a:r>
                <a:rPr lang="zh-CN" altLang="en-US" sz="2800" b="1" dirty="0">
                  <a:latin typeface="Tahoma" panose="020B0604030504040204" pitchFamily="34" charset="0"/>
                </a:rPr>
                <a:t>100</a:t>
              </a:r>
              <a:endParaRPr lang="zh-CN" altLang="en-US" sz="3600" b="1" dirty="0">
                <a:latin typeface="Tahoma" panose="020B0604030504040204" pitchFamily="34" charset="0"/>
              </a:endParaRPr>
            </a:p>
          </p:txBody>
        </p:sp>
        <p:sp>
          <p:nvSpPr>
            <p:cNvPr id="22538" name="直接连接符 313355"/>
            <p:cNvSpPr/>
            <p:nvPr/>
          </p:nvSpPr>
          <p:spPr>
            <a:xfrm>
              <a:off x="960" y="2899"/>
              <a:ext cx="0" cy="240"/>
            </a:xfrm>
            <a:prstGeom prst="line">
              <a:avLst/>
            </a:prstGeom>
            <a:ln w="38100" cap="flat" cmpd="sng">
              <a:solidFill>
                <a:schemeClr val="tx1"/>
              </a:solidFill>
              <a:prstDash val="sysDot"/>
              <a:round/>
              <a:headEnd type="none" w="med" len="med"/>
              <a:tailEnd type="none" w="med" len="med"/>
            </a:ln>
          </p:spPr>
        </p:sp>
        <p:sp>
          <p:nvSpPr>
            <p:cNvPr id="22539" name="直接连接符 313356"/>
            <p:cNvSpPr/>
            <p:nvPr/>
          </p:nvSpPr>
          <p:spPr>
            <a:xfrm>
              <a:off x="1680" y="2899"/>
              <a:ext cx="0" cy="240"/>
            </a:xfrm>
            <a:prstGeom prst="line">
              <a:avLst/>
            </a:prstGeom>
            <a:ln w="38100" cap="flat" cmpd="sng">
              <a:solidFill>
                <a:schemeClr val="tx1"/>
              </a:solidFill>
              <a:prstDash val="sysDot"/>
              <a:round/>
              <a:headEnd type="none" w="med" len="med"/>
              <a:tailEnd type="none" w="med" len="med"/>
            </a:ln>
          </p:spPr>
        </p:sp>
        <p:sp>
          <p:nvSpPr>
            <p:cNvPr id="22540" name="直接连接符 313357"/>
            <p:cNvSpPr/>
            <p:nvPr/>
          </p:nvSpPr>
          <p:spPr>
            <a:xfrm>
              <a:off x="672" y="2851"/>
              <a:ext cx="288" cy="0"/>
            </a:xfrm>
            <a:prstGeom prst="line">
              <a:avLst/>
            </a:prstGeom>
            <a:ln w="38100" cap="flat" cmpd="sng">
              <a:solidFill>
                <a:schemeClr val="tx1"/>
              </a:solidFill>
              <a:prstDash val="sysDot"/>
              <a:round/>
              <a:headEnd type="none" w="med" len="med"/>
              <a:tailEnd type="none" w="med" len="med"/>
            </a:ln>
          </p:spPr>
        </p:sp>
        <p:sp>
          <p:nvSpPr>
            <p:cNvPr id="22541" name="直接连接符 313358"/>
            <p:cNvSpPr/>
            <p:nvPr/>
          </p:nvSpPr>
          <p:spPr>
            <a:xfrm>
              <a:off x="720" y="2227"/>
              <a:ext cx="576" cy="0"/>
            </a:xfrm>
            <a:prstGeom prst="line">
              <a:avLst/>
            </a:prstGeom>
            <a:ln w="38100" cap="flat" cmpd="sng">
              <a:solidFill>
                <a:schemeClr val="tx1"/>
              </a:solidFill>
              <a:prstDash val="sysDot"/>
              <a:round/>
              <a:headEnd type="none" w="med" len="med"/>
              <a:tailEnd type="none" w="med" len="med"/>
            </a:ln>
          </p:spPr>
        </p:sp>
        <p:sp>
          <p:nvSpPr>
            <p:cNvPr id="22542" name="文本框 313359"/>
            <p:cNvSpPr txBox="1"/>
            <p:nvPr/>
          </p:nvSpPr>
          <p:spPr>
            <a:xfrm>
              <a:off x="1858" y="1727"/>
              <a:ext cx="1174" cy="288"/>
            </a:xfrm>
            <a:prstGeom prst="rect">
              <a:avLst/>
            </a:prstGeom>
            <a:noFill/>
            <a:ln w="9525">
              <a:noFill/>
            </a:ln>
          </p:spPr>
          <p:txBody>
            <a:bodyPr wrap="none" lIns="0" tIns="0" rIns="0" bIns="0" anchor="ctr" anchorCtr="0">
              <a:spAutoFit/>
            </a:bodyPr>
            <a:lstStyle/>
            <a:p>
              <a:pPr algn="ctr">
                <a:spcBef>
                  <a:spcPct val="50000"/>
                </a:spcBef>
              </a:pPr>
              <a:r>
                <a:rPr lang="zh-CN" altLang="en-US" sz="3000" b="1" dirty="0">
                  <a:latin typeface="Tahoma" panose="020B0604030504040204" pitchFamily="34" charset="0"/>
                </a:rPr>
                <a:t>(-20，20)</a:t>
              </a:r>
            </a:p>
          </p:txBody>
        </p:sp>
        <p:sp>
          <p:nvSpPr>
            <p:cNvPr id="22543" name="直接连接符 313360"/>
            <p:cNvSpPr/>
            <p:nvPr/>
          </p:nvSpPr>
          <p:spPr>
            <a:xfrm>
              <a:off x="3888" y="1651"/>
              <a:ext cx="0" cy="1488"/>
            </a:xfrm>
            <a:prstGeom prst="line">
              <a:avLst/>
            </a:prstGeom>
            <a:ln w="38100" cap="flat" cmpd="sng">
              <a:solidFill>
                <a:schemeClr val="tx1"/>
              </a:solidFill>
              <a:prstDash val="solid"/>
              <a:round/>
              <a:headEnd type="triangle" w="med" len="med"/>
              <a:tailEnd type="none" w="med" len="med"/>
            </a:ln>
          </p:spPr>
        </p:sp>
        <p:sp>
          <p:nvSpPr>
            <p:cNvPr id="22544" name="直接连接符 313361"/>
            <p:cNvSpPr/>
            <p:nvPr/>
          </p:nvSpPr>
          <p:spPr>
            <a:xfrm>
              <a:off x="3888" y="3139"/>
              <a:ext cx="1584" cy="0"/>
            </a:xfrm>
            <a:prstGeom prst="line">
              <a:avLst/>
            </a:prstGeom>
            <a:ln w="38100" cap="flat" cmpd="sng">
              <a:solidFill>
                <a:schemeClr val="tx1"/>
              </a:solidFill>
              <a:prstDash val="solid"/>
              <a:round/>
              <a:headEnd type="none" w="med" len="med"/>
              <a:tailEnd type="triangle" w="med" len="med"/>
            </a:ln>
          </p:spPr>
        </p:sp>
        <p:sp>
          <p:nvSpPr>
            <p:cNvPr id="22545" name="流程图: 摘录 313362"/>
            <p:cNvSpPr/>
            <p:nvPr/>
          </p:nvSpPr>
          <p:spPr>
            <a:xfrm>
              <a:off x="4032" y="1939"/>
              <a:ext cx="720" cy="624"/>
            </a:xfrm>
            <a:prstGeom prst="flowChartExtract">
              <a:avLst/>
            </a:prstGeom>
            <a:noFill/>
            <a:ln w="76200"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22546" name="文本框 313363"/>
            <p:cNvSpPr txBox="1"/>
            <p:nvPr/>
          </p:nvSpPr>
          <p:spPr>
            <a:xfrm>
              <a:off x="3911" y="3148"/>
              <a:ext cx="286" cy="269"/>
            </a:xfrm>
            <a:prstGeom prst="rect">
              <a:avLst/>
            </a:prstGeom>
            <a:noFill/>
            <a:ln w="9525">
              <a:noFill/>
            </a:ln>
          </p:spPr>
          <p:txBody>
            <a:bodyPr wrap="none" lIns="0" tIns="0" rIns="0" bIns="0" anchor="ctr" anchorCtr="0">
              <a:spAutoFit/>
            </a:bodyPr>
            <a:lstStyle/>
            <a:p>
              <a:pPr algn="ctr">
                <a:spcBef>
                  <a:spcPct val="50000"/>
                </a:spcBef>
              </a:pPr>
              <a:r>
                <a:rPr lang="zh-CN" altLang="en-US" sz="2800" b="1" dirty="0">
                  <a:latin typeface="Tahoma" panose="020B0604030504040204" pitchFamily="34" charset="0"/>
                </a:rPr>
                <a:t>30</a:t>
              </a:r>
              <a:endParaRPr lang="zh-CN" altLang="en-US" sz="3600" b="1" dirty="0">
                <a:latin typeface="Tahoma" panose="020B0604030504040204" pitchFamily="34" charset="0"/>
              </a:endParaRPr>
            </a:p>
          </p:txBody>
        </p:sp>
        <p:sp>
          <p:nvSpPr>
            <p:cNvPr id="22547" name="文本框 313364"/>
            <p:cNvSpPr txBox="1"/>
            <p:nvPr/>
          </p:nvSpPr>
          <p:spPr>
            <a:xfrm>
              <a:off x="4731" y="3158"/>
              <a:ext cx="286" cy="269"/>
            </a:xfrm>
            <a:prstGeom prst="rect">
              <a:avLst/>
            </a:prstGeom>
            <a:noFill/>
            <a:ln w="9525">
              <a:noFill/>
            </a:ln>
          </p:spPr>
          <p:txBody>
            <a:bodyPr wrap="none" lIns="0" tIns="0" rIns="0" bIns="0" anchor="ctr" anchorCtr="0">
              <a:spAutoFit/>
            </a:bodyPr>
            <a:lstStyle/>
            <a:p>
              <a:pPr algn="ctr">
                <a:spcBef>
                  <a:spcPct val="50000"/>
                </a:spcBef>
              </a:pPr>
              <a:r>
                <a:rPr lang="zh-CN" altLang="en-US" sz="2800" b="1" dirty="0">
                  <a:latin typeface="Tahoma" panose="020B0604030504040204" pitchFamily="34" charset="0"/>
                </a:rPr>
                <a:t>80</a:t>
              </a:r>
              <a:endParaRPr lang="zh-CN" altLang="en-US" sz="3600" b="1" dirty="0">
                <a:latin typeface="Tahoma" panose="020B0604030504040204" pitchFamily="34" charset="0"/>
              </a:endParaRPr>
            </a:p>
          </p:txBody>
        </p:sp>
        <p:sp>
          <p:nvSpPr>
            <p:cNvPr id="22548" name="文本框 313365"/>
            <p:cNvSpPr txBox="1"/>
            <p:nvPr/>
          </p:nvSpPr>
          <p:spPr>
            <a:xfrm>
              <a:off x="3579" y="2467"/>
              <a:ext cx="286" cy="269"/>
            </a:xfrm>
            <a:prstGeom prst="rect">
              <a:avLst/>
            </a:prstGeom>
            <a:noFill/>
            <a:ln w="9525">
              <a:noFill/>
            </a:ln>
          </p:spPr>
          <p:txBody>
            <a:bodyPr wrap="none" lIns="0" tIns="0" rIns="0" bIns="0" anchor="ctr" anchorCtr="0">
              <a:spAutoFit/>
            </a:bodyPr>
            <a:lstStyle/>
            <a:p>
              <a:pPr algn="ctr">
                <a:spcBef>
                  <a:spcPct val="50000"/>
                </a:spcBef>
              </a:pPr>
              <a:r>
                <a:rPr lang="zh-CN" altLang="en-US" sz="2800" b="1" dirty="0">
                  <a:latin typeface="Tahoma" panose="020B0604030504040204" pitchFamily="34" charset="0"/>
                </a:rPr>
                <a:t>70</a:t>
              </a:r>
              <a:endParaRPr lang="zh-CN" altLang="en-US" sz="3600" b="1" dirty="0">
                <a:latin typeface="Tahoma" panose="020B0604030504040204" pitchFamily="34" charset="0"/>
              </a:endParaRPr>
            </a:p>
          </p:txBody>
        </p:sp>
        <p:sp>
          <p:nvSpPr>
            <p:cNvPr id="22549" name="文本框 313366"/>
            <p:cNvSpPr txBox="1"/>
            <p:nvPr/>
          </p:nvSpPr>
          <p:spPr>
            <a:xfrm>
              <a:off x="3425" y="1843"/>
              <a:ext cx="429" cy="269"/>
            </a:xfrm>
            <a:prstGeom prst="rect">
              <a:avLst/>
            </a:prstGeom>
            <a:noFill/>
            <a:ln w="9525">
              <a:noFill/>
            </a:ln>
          </p:spPr>
          <p:txBody>
            <a:bodyPr wrap="none" lIns="0" tIns="0" rIns="0" bIns="0" anchor="ctr" anchorCtr="0">
              <a:spAutoFit/>
            </a:bodyPr>
            <a:lstStyle/>
            <a:p>
              <a:pPr algn="ctr">
                <a:spcBef>
                  <a:spcPct val="50000"/>
                </a:spcBef>
              </a:pPr>
              <a:r>
                <a:rPr lang="zh-CN" altLang="en-US" sz="2800" b="1" dirty="0">
                  <a:latin typeface="Tahoma" panose="020B0604030504040204" pitchFamily="34" charset="0"/>
                </a:rPr>
                <a:t>120</a:t>
              </a:r>
              <a:endParaRPr lang="zh-CN" altLang="en-US" sz="3600" b="1" dirty="0">
                <a:latin typeface="Tahoma" panose="020B0604030504040204" pitchFamily="34" charset="0"/>
              </a:endParaRPr>
            </a:p>
          </p:txBody>
        </p:sp>
        <p:sp>
          <p:nvSpPr>
            <p:cNvPr id="22550" name="直接连接符 313367"/>
            <p:cNvSpPr/>
            <p:nvPr/>
          </p:nvSpPr>
          <p:spPr>
            <a:xfrm>
              <a:off x="4032" y="2563"/>
              <a:ext cx="0" cy="576"/>
            </a:xfrm>
            <a:prstGeom prst="line">
              <a:avLst/>
            </a:prstGeom>
            <a:ln w="38100" cap="flat" cmpd="sng">
              <a:solidFill>
                <a:schemeClr val="tx1"/>
              </a:solidFill>
              <a:prstDash val="sysDot"/>
              <a:round/>
              <a:headEnd type="none" w="med" len="med"/>
              <a:tailEnd type="none" w="med" len="med"/>
            </a:ln>
          </p:spPr>
        </p:sp>
        <p:sp>
          <p:nvSpPr>
            <p:cNvPr id="22551" name="直接连接符 313368"/>
            <p:cNvSpPr/>
            <p:nvPr/>
          </p:nvSpPr>
          <p:spPr>
            <a:xfrm>
              <a:off x="4752" y="2611"/>
              <a:ext cx="0" cy="528"/>
            </a:xfrm>
            <a:prstGeom prst="line">
              <a:avLst/>
            </a:prstGeom>
            <a:ln w="38100" cap="flat" cmpd="sng">
              <a:solidFill>
                <a:schemeClr val="tx1"/>
              </a:solidFill>
              <a:prstDash val="sysDot"/>
              <a:round/>
              <a:headEnd type="none" w="med" len="med"/>
              <a:tailEnd type="none" w="med" len="med"/>
            </a:ln>
          </p:spPr>
        </p:sp>
        <p:sp>
          <p:nvSpPr>
            <p:cNvPr id="22552" name="直接连接符 313369"/>
            <p:cNvSpPr/>
            <p:nvPr/>
          </p:nvSpPr>
          <p:spPr>
            <a:xfrm>
              <a:off x="3888" y="2563"/>
              <a:ext cx="144" cy="0"/>
            </a:xfrm>
            <a:prstGeom prst="line">
              <a:avLst/>
            </a:prstGeom>
            <a:ln w="38100" cap="flat" cmpd="sng">
              <a:solidFill>
                <a:schemeClr val="tx1"/>
              </a:solidFill>
              <a:prstDash val="sysDot"/>
              <a:round/>
              <a:headEnd type="none" w="med" len="med"/>
              <a:tailEnd type="none" w="med" len="med"/>
            </a:ln>
          </p:spPr>
        </p:sp>
        <p:sp>
          <p:nvSpPr>
            <p:cNvPr id="22553" name="直接连接符 313370"/>
            <p:cNvSpPr/>
            <p:nvPr/>
          </p:nvSpPr>
          <p:spPr>
            <a:xfrm>
              <a:off x="3888" y="1939"/>
              <a:ext cx="480" cy="0"/>
            </a:xfrm>
            <a:prstGeom prst="line">
              <a:avLst/>
            </a:prstGeom>
            <a:ln w="38100" cap="flat" cmpd="sng">
              <a:solidFill>
                <a:schemeClr val="tx1"/>
              </a:solidFill>
              <a:prstDash val="sysDot"/>
              <a:round/>
              <a:headEnd type="none" w="med" len="med"/>
              <a:tailEnd type="none" w="med" len="med"/>
            </a:ln>
          </p:spPr>
        </p:sp>
        <p:sp>
          <p:nvSpPr>
            <p:cNvPr id="22554" name="文本框 313371"/>
            <p:cNvSpPr txBox="1"/>
            <p:nvPr/>
          </p:nvSpPr>
          <p:spPr>
            <a:xfrm>
              <a:off x="2170" y="3158"/>
              <a:ext cx="174"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x</a:t>
              </a:r>
            </a:p>
          </p:txBody>
        </p:sp>
        <p:sp>
          <p:nvSpPr>
            <p:cNvPr id="22555" name="文本框 313372"/>
            <p:cNvSpPr txBox="1"/>
            <p:nvPr/>
          </p:nvSpPr>
          <p:spPr>
            <a:xfrm>
              <a:off x="494" y="1574"/>
              <a:ext cx="166"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y</a:t>
              </a:r>
            </a:p>
          </p:txBody>
        </p:sp>
        <p:sp>
          <p:nvSpPr>
            <p:cNvPr id="22556" name="文本框 313373"/>
            <p:cNvSpPr txBox="1"/>
            <p:nvPr/>
          </p:nvSpPr>
          <p:spPr>
            <a:xfrm>
              <a:off x="5290" y="3110"/>
              <a:ext cx="174"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x</a:t>
              </a:r>
            </a:p>
          </p:txBody>
        </p:sp>
        <p:sp>
          <p:nvSpPr>
            <p:cNvPr id="22557" name="文本框 313374"/>
            <p:cNvSpPr txBox="1"/>
            <p:nvPr/>
          </p:nvSpPr>
          <p:spPr>
            <a:xfrm>
              <a:off x="3614" y="1459"/>
              <a:ext cx="166"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y</a:t>
              </a:r>
            </a:p>
          </p:txBody>
        </p:sp>
        <p:sp>
          <p:nvSpPr>
            <p:cNvPr id="22558" name="右箭头 313375"/>
            <p:cNvSpPr/>
            <p:nvPr/>
          </p:nvSpPr>
          <p:spPr>
            <a:xfrm>
              <a:off x="1728" y="2064"/>
              <a:ext cx="1392" cy="211"/>
            </a:xfrm>
            <a:prstGeom prst="rightArrow">
              <a:avLst>
                <a:gd name="adj1" fmla="val 50000"/>
                <a:gd name="adj2" fmla="val 164898"/>
              </a:avLst>
            </a:prstGeom>
            <a:solidFill>
              <a:schemeClr val="hlink"/>
            </a:solidFill>
            <a:ln w="9525">
              <a:noFill/>
            </a:ln>
          </p:spPr>
          <p:txBody>
            <a:bodyPr anchor="t" anchorCtr="0"/>
            <a:lstStyle/>
            <a:p>
              <a:endParaRPr lang="zh-CN" altLang="en-US">
                <a:latin typeface="Arial" panose="020B0604020202020204" pitchFamily="34" charset="0"/>
              </a:endParaRPr>
            </a:p>
          </p:txBody>
        </p:sp>
        <p:sp>
          <p:nvSpPr>
            <p:cNvPr id="22559" name="文本框 313391"/>
            <p:cNvSpPr txBox="1"/>
            <p:nvPr/>
          </p:nvSpPr>
          <p:spPr>
            <a:xfrm>
              <a:off x="1864" y="1392"/>
              <a:ext cx="1140" cy="365"/>
            </a:xfrm>
            <a:prstGeom prst="rect">
              <a:avLst/>
            </a:prstGeom>
            <a:noFill/>
            <a:ln w="9525">
              <a:noFill/>
            </a:ln>
          </p:spPr>
          <p:txBody>
            <a:bodyPr wrap="none" anchor="t" anchorCtr="0">
              <a:spAutoFit/>
            </a:bodyPr>
            <a:lstStyle/>
            <a:p>
              <a:pPr>
                <a:spcBef>
                  <a:spcPct val="50000"/>
                </a:spcBef>
              </a:pPr>
              <a:r>
                <a:rPr lang="zh-CN" altLang="en-US" sz="3200" b="1" dirty="0">
                  <a:latin typeface="Tahoma" panose="020B0604030504040204" pitchFamily="34" charset="0"/>
                  <a:ea typeface="方正黑体" pitchFamily="34" charset="-122"/>
                </a:rPr>
                <a:t>平移向量</a:t>
              </a:r>
            </a:p>
          </p:txBody>
        </p:sp>
      </p:gr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矩形 494609"/>
          <p:cNvSpPr/>
          <p:nvPr/>
        </p:nvSpPr>
        <p:spPr>
          <a:xfrm>
            <a:off x="358775" y="1839595"/>
            <a:ext cx="7561263" cy="2454275"/>
          </a:xfrm>
          <a:prstGeom prst="rect">
            <a:avLst/>
          </a:prstGeom>
          <a:noFill/>
          <a:ln w="9525">
            <a:noFill/>
          </a:ln>
        </p:spPr>
        <p:txBody>
          <a:bodyPr anchor="t" anchorCtr="0">
            <a:spAutoFit/>
          </a:bodyPr>
          <a:lstStyle/>
          <a:p>
            <a:pPr marL="449580" indent="-449580">
              <a:lnSpc>
                <a:spcPct val="120000"/>
              </a:lnSpc>
              <a:spcBef>
                <a:spcPct val="20000"/>
              </a:spcBef>
              <a:buClr>
                <a:srgbClr val="FF0000"/>
              </a:buClr>
              <a:buSzPct val="80000"/>
              <a:buFont typeface="Wingdings" panose="05000000000000000000" pitchFamily="2" charset="2"/>
              <a:buChar char="l"/>
            </a:pPr>
            <a:r>
              <a:rPr lang="en-US" altLang="zh-CN" sz="2400" b="1">
                <a:latin typeface="Arial" panose="020B0604020202020204" pitchFamily="34" charset="0"/>
              </a:rPr>
              <a:t>if p</a:t>
            </a:r>
            <a:r>
              <a:rPr lang="en-US" altLang="zh-CN" sz="2400" b="1" baseline="-25000">
                <a:latin typeface="Arial" panose="020B0604020202020204" pitchFamily="34" charset="0"/>
              </a:rPr>
              <a:t>2</a:t>
            </a:r>
            <a:r>
              <a:rPr lang="en-US" altLang="zh-CN" sz="2400" b="1">
                <a:latin typeface="Arial" panose="020B0604020202020204" pitchFamily="34" charset="0"/>
              </a:rPr>
              <a:t> </a:t>
            </a:r>
            <a:r>
              <a:rPr lang="zh-CN" altLang="en-US" sz="2400" b="1" dirty="0">
                <a:latin typeface="Arial" panose="020B0604020202020204" pitchFamily="34" charset="0"/>
              </a:rPr>
              <a:t>位于窗口内部</a:t>
            </a:r>
            <a:r>
              <a:rPr lang="en-US" altLang="zh-CN" sz="2400" b="1">
                <a:latin typeface="Arial" panose="020B0604020202020204" pitchFamily="34" charset="0"/>
              </a:rPr>
              <a:t>L(T)</a:t>
            </a:r>
            <a:r>
              <a:rPr lang="zh-CN" altLang="en-US" sz="2400" b="1" dirty="0">
                <a:latin typeface="Arial" panose="020B0604020202020204" pitchFamily="34" charset="0"/>
              </a:rPr>
              <a:t>区域，计算和左边</a:t>
            </a:r>
            <a:r>
              <a:rPr lang="zh-CN" altLang="zh-CN" sz="2400" b="1" dirty="0">
                <a:latin typeface="Arial" panose="020B0604020202020204" pitchFamily="34" charset="0"/>
              </a:rPr>
              <a:t>( </a:t>
            </a:r>
            <a:r>
              <a:rPr lang="zh-CN" altLang="en-US" sz="2400" b="1" dirty="0">
                <a:latin typeface="Arial" panose="020B0604020202020204" pitchFamily="34" charset="0"/>
              </a:rPr>
              <a:t>上</a:t>
            </a:r>
            <a:r>
              <a:rPr lang="zh-CN" altLang="zh-CN" sz="2400" b="1" dirty="0">
                <a:latin typeface="Arial" panose="020B0604020202020204" pitchFamily="34" charset="0"/>
              </a:rPr>
              <a:t>)</a:t>
            </a:r>
            <a:r>
              <a:rPr lang="zh-CN" altLang="en-US" sz="2400" b="1" dirty="0">
                <a:latin typeface="Arial" panose="020B0604020202020204" pitchFamily="34" charset="0"/>
              </a:rPr>
              <a:t>界交点</a:t>
            </a:r>
            <a:r>
              <a:rPr lang="en-US" altLang="zh-CN" sz="2400" b="1">
                <a:latin typeface="Arial" panose="020B0604020202020204" pitchFamily="34" charset="0"/>
              </a:rPr>
              <a:t>p</a:t>
            </a:r>
            <a:r>
              <a:rPr lang="zh-CN" altLang="en-US" sz="2400" b="1" dirty="0">
                <a:latin typeface="Arial" panose="020B0604020202020204" pitchFamily="34" charset="0"/>
              </a:rPr>
              <a:t>并保留</a:t>
            </a:r>
            <a:r>
              <a:rPr lang="en-US" altLang="zh-CN" sz="2400" b="1">
                <a:latin typeface="Arial" panose="020B0604020202020204" pitchFamily="34" charset="0"/>
              </a:rPr>
              <a:t>pp</a:t>
            </a:r>
            <a:r>
              <a:rPr lang="en-US" altLang="zh-CN" sz="2400" b="1" baseline="-25000">
                <a:latin typeface="Arial" panose="020B0604020202020204" pitchFamily="34" charset="0"/>
              </a:rPr>
              <a:t>2</a:t>
            </a:r>
            <a:r>
              <a:rPr lang="zh-CN" altLang="en-US" sz="2400" b="1" dirty="0">
                <a:latin typeface="Arial" panose="020B0604020202020204" pitchFamily="34" charset="0"/>
              </a:rPr>
              <a:t>；</a:t>
            </a:r>
          </a:p>
          <a:p>
            <a:pPr marL="449580" indent="-449580">
              <a:lnSpc>
                <a:spcPct val="120000"/>
              </a:lnSpc>
              <a:spcBef>
                <a:spcPct val="20000"/>
              </a:spcBef>
              <a:buClr>
                <a:srgbClr val="FF0000"/>
              </a:buClr>
              <a:buSzPct val="80000"/>
              <a:buFont typeface="Wingdings" panose="05000000000000000000" pitchFamily="2" charset="2"/>
              <a:buChar char="l"/>
            </a:pPr>
            <a:r>
              <a:rPr lang="en-US" altLang="zh-CN" sz="2400" b="1">
                <a:latin typeface="Arial" panose="020B0604020202020204" pitchFamily="34" charset="0"/>
              </a:rPr>
              <a:t>if p</a:t>
            </a:r>
            <a:r>
              <a:rPr lang="en-US" altLang="zh-CN" sz="2400" b="1" baseline="-25000">
                <a:latin typeface="Arial" panose="020B0604020202020204" pitchFamily="34" charset="0"/>
              </a:rPr>
              <a:t>2</a:t>
            </a:r>
            <a:r>
              <a:rPr lang="zh-CN" altLang="en-US" sz="2400" b="1" dirty="0">
                <a:latin typeface="Arial" panose="020B0604020202020204" pitchFamily="34" charset="0"/>
              </a:rPr>
              <a:t>位于</a:t>
            </a:r>
            <a:r>
              <a:rPr lang="en-US" altLang="zh-CN" sz="2400" b="1">
                <a:latin typeface="Arial" panose="020B0604020202020204" pitchFamily="34" charset="0"/>
              </a:rPr>
              <a:t>LB</a:t>
            </a:r>
            <a:r>
              <a:rPr lang="zh-CN" altLang="en-US" sz="2400" b="1" dirty="0">
                <a:latin typeface="Arial" panose="020B0604020202020204" pitchFamily="34" charset="0"/>
              </a:rPr>
              <a:t>，计算左、下边界交点并保留。同理处理</a:t>
            </a:r>
            <a:r>
              <a:rPr lang="en-US" altLang="zh-CN" sz="2400" b="1">
                <a:latin typeface="Arial" panose="020B0604020202020204" pitchFamily="34" charset="0"/>
              </a:rPr>
              <a:t>TB</a:t>
            </a:r>
            <a:r>
              <a:rPr lang="zh-CN" altLang="en-US" sz="2400" b="1" dirty="0">
                <a:latin typeface="Arial" panose="020B0604020202020204" pitchFamily="34" charset="0"/>
              </a:rPr>
              <a:t>、</a:t>
            </a:r>
            <a:r>
              <a:rPr lang="en-US" altLang="zh-CN" sz="2400" b="1">
                <a:latin typeface="Arial" panose="020B0604020202020204" pitchFamily="34" charset="0"/>
              </a:rPr>
              <a:t>TR</a:t>
            </a:r>
            <a:r>
              <a:rPr lang="zh-CN" altLang="en-US" sz="2400" b="1" dirty="0">
                <a:latin typeface="Arial" panose="020B0604020202020204" pitchFamily="34" charset="0"/>
              </a:rPr>
              <a:t>。</a:t>
            </a:r>
          </a:p>
          <a:p>
            <a:pPr marL="449580" indent="-449580">
              <a:lnSpc>
                <a:spcPct val="120000"/>
              </a:lnSpc>
              <a:spcBef>
                <a:spcPct val="20000"/>
              </a:spcBef>
              <a:buClr>
                <a:srgbClr val="FF0000"/>
              </a:buClr>
              <a:buSzPct val="80000"/>
              <a:buFont typeface="Wingdings" panose="05000000000000000000" pitchFamily="2" charset="2"/>
              <a:buChar char="l"/>
            </a:pPr>
            <a:r>
              <a:rPr lang="zh-CN" altLang="en-US" sz="2400" b="1" dirty="0">
                <a:latin typeface="Arial" panose="020B0604020202020204" pitchFamily="34" charset="0"/>
              </a:rPr>
              <a:t>if </a:t>
            </a:r>
            <a:r>
              <a:rPr lang="en-US" altLang="zh-CN" sz="2400" b="1">
                <a:latin typeface="Arial" panose="020B0604020202020204" pitchFamily="34" charset="0"/>
              </a:rPr>
              <a:t>p</a:t>
            </a:r>
            <a:r>
              <a:rPr lang="en-US" altLang="zh-CN" sz="2400" b="1" baseline="-25000">
                <a:latin typeface="Arial" panose="020B0604020202020204" pitchFamily="34" charset="0"/>
              </a:rPr>
              <a:t>2</a:t>
            </a:r>
            <a:r>
              <a:rPr lang="zh-CN" altLang="en-US" sz="2400" b="1" dirty="0">
                <a:latin typeface="Arial" panose="020B0604020202020204" pitchFamily="34" charset="0"/>
              </a:rPr>
              <a:t>不在四个剪裁区域，整个舍弃。</a:t>
            </a:r>
            <a:endParaRPr lang="zh-CN" altLang="zh-CN" sz="2400" b="1" dirty="0">
              <a:latin typeface="Arial" panose="020B0604020202020204" pitchFamily="34" charset="0"/>
            </a:endParaRPr>
          </a:p>
        </p:txBody>
      </p:sp>
      <p:sp>
        <p:nvSpPr>
          <p:cNvPr id="114690" name="文本占位符 494614"/>
          <p:cNvSpPr>
            <a:spLocks noGrp="1" noRot="1"/>
          </p:cNvSpPr>
          <p:nvPr>
            <p:ph idx="1"/>
          </p:nvPr>
        </p:nvSpPr>
        <p:spPr>
          <a:xfrm>
            <a:off x="1908175" y="188913"/>
            <a:ext cx="5932488" cy="676275"/>
          </a:xfrm>
        </p:spPr>
        <p:txBody>
          <a:bodyPr vert="horz" wrap="square" lIns="91440" tIns="45720" rIns="91440" bIns="45720" anchor="t" anchorCtr="0">
            <a:spAutoFit/>
          </a:bodyPr>
          <a:lstStyle/>
          <a:p>
            <a:pPr>
              <a:buNone/>
            </a:pPr>
            <a:r>
              <a:rPr lang="en-US" altLang="zh-CN">
                <a:solidFill>
                  <a:schemeClr val="tx2"/>
                </a:solidFill>
                <a:latin typeface="Times New Roman" panose="02020603050405020304" pitchFamily="18" charset="0"/>
              </a:rPr>
              <a:t>p</a:t>
            </a:r>
            <a:r>
              <a:rPr lang="en-US" altLang="zh-CN" baseline="-25000">
                <a:solidFill>
                  <a:schemeClr val="tx2"/>
                </a:solidFill>
                <a:latin typeface="Times New Roman" panose="02020603050405020304" pitchFamily="18" charset="0"/>
              </a:rPr>
              <a:t>1</a:t>
            </a:r>
            <a:r>
              <a:rPr lang="zh-CN" altLang="en-US" dirty="0">
                <a:solidFill>
                  <a:schemeClr val="tx2"/>
                </a:solidFill>
                <a:latin typeface="Times New Roman" panose="02020603050405020304" pitchFamily="18" charset="0"/>
              </a:rPr>
              <a:t>位于窗口左上侧____</a:t>
            </a:r>
            <a:r>
              <a:rPr lang="zh-CN" altLang="zh-CN" dirty="0">
                <a:solidFill>
                  <a:schemeClr val="tx2"/>
                </a:solidFill>
                <a:latin typeface="Times New Roman" panose="02020603050405020304" pitchFamily="18" charset="0"/>
                <a:sym typeface="Wingdings" panose="05000000000000000000" pitchFamily="2" charset="2"/>
              </a:rPr>
              <a:t> </a:t>
            </a:r>
            <a:r>
              <a:rPr lang="zh-CN" altLang="en-US" dirty="0">
                <a:solidFill>
                  <a:schemeClr val="tx2"/>
                </a:solidFill>
                <a:latin typeface="Times New Roman" panose="02020603050405020304" pitchFamily="18" charset="0"/>
                <a:sym typeface="Wingdings" panose="05000000000000000000" pitchFamily="2" charset="2"/>
              </a:rPr>
              <a:t>情况2 </a:t>
            </a:r>
            <a:endParaRPr lang="zh-CN" altLang="zh-CN" dirty="0">
              <a:solidFill>
                <a:schemeClr val="tx2"/>
              </a:solidFill>
              <a:latin typeface="Times New Roman" panose="02020603050405020304" pitchFamily="18" charset="0"/>
              <a:sym typeface="Wingdings" panose="05000000000000000000" pitchFamily="2" charset="2"/>
            </a:endParaRPr>
          </a:p>
        </p:txBody>
      </p:sp>
      <p:grpSp>
        <p:nvGrpSpPr>
          <p:cNvPr id="114691" name="组合 494660"/>
          <p:cNvGrpSpPr/>
          <p:nvPr/>
        </p:nvGrpSpPr>
        <p:grpSpPr>
          <a:xfrm>
            <a:off x="3347720" y="4206875"/>
            <a:ext cx="5634038" cy="2592388"/>
            <a:chOff x="1202" y="2568"/>
            <a:chExt cx="3549" cy="1633"/>
          </a:xfrm>
        </p:grpSpPr>
        <p:sp>
          <p:nvSpPr>
            <p:cNvPr id="114692" name="矩形 494647"/>
            <p:cNvSpPr/>
            <p:nvPr/>
          </p:nvSpPr>
          <p:spPr>
            <a:xfrm>
              <a:off x="2026" y="3097"/>
              <a:ext cx="1709" cy="791"/>
            </a:xfrm>
            <a:prstGeom prst="rect">
              <a:avLst/>
            </a:prstGeom>
            <a:solidFill>
              <a:schemeClr val="accent2"/>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14693" name="直接连接符 494648"/>
            <p:cNvSpPr/>
            <p:nvPr/>
          </p:nvSpPr>
          <p:spPr>
            <a:xfrm flipH="1" flipV="1">
              <a:off x="1703" y="2655"/>
              <a:ext cx="3048" cy="695"/>
            </a:xfrm>
            <a:prstGeom prst="line">
              <a:avLst/>
            </a:prstGeom>
            <a:ln w="76200" cap="flat" cmpd="sng">
              <a:solidFill>
                <a:schemeClr val="hlink"/>
              </a:solidFill>
              <a:prstDash val="sysDot"/>
              <a:miter/>
              <a:headEnd type="none" w="med" len="med"/>
              <a:tailEnd type="none" w="med" len="med"/>
            </a:ln>
          </p:spPr>
        </p:sp>
        <p:sp>
          <p:nvSpPr>
            <p:cNvPr id="114694" name="直接连接符 494649"/>
            <p:cNvSpPr/>
            <p:nvPr/>
          </p:nvSpPr>
          <p:spPr>
            <a:xfrm flipH="1" flipV="1">
              <a:off x="1703" y="2655"/>
              <a:ext cx="416" cy="1517"/>
            </a:xfrm>
            <a:prstGeom prst="line">
              <a:avLst/>
            </a:prstGeom>
            <a:ln w="76200" cap="flat" cmpd="sng">
              <a:solidFill>
                <a:schemeClr val="hlink"/>
              </a:solidFill>
              <a:prstDash val="sysDot"/>
              <a:miter/>
              <a:headEnd type="none" w="med" len="med"/>
              <a:tailEnd type="none" w="med" len="med"/>
            </a:ln>
          </p:spPr>
        </p:sp>
        <p:sp>
          <p:nvSpPr>
            <p:cNvPr id="114695" name="直接连接符 494650"/>
            <p:cNvSpPr/>
            <p:nvPr/>
          </p:nvSpPr>
          <p:spPr>
            <a:xfrm>
              <a:off x="1657" y="2623"/>
              <a:ext cx="1293" cy="1549"/>
            </a:xfrm>
            <a:prstGeom prst="line">
              <a:avLst/>
            </a:prstGeom>
            <a:ln w="76200" cap="flat" cmpd="sng">
              <a:solidFill>
                <a:schemeClr val="hlink"/>
              </a:solidFill>
              <a:prstDash val="sysDot"/>
              <a:miter/>
              <a:headEnd type="none" w="med" len="med"/>
              <a:tailEnd type="none" w="med" len="med"/>
            </a:ln>
          </p:spPr>
        </p:sp>
        <p:sp>
          <p:nvSpPr>
            <p:cNvPr id="114696" name="直接连接符 494651"/>
            <p:cNvSpPr/>
            <p:nvPr/>
          </p:nvSpPr>
          <p:spPr>
            <a:xfrm>
              <a:off x="1657" y="2655"/>
              <a:ext cx="2401" cy="1454"/>
            </a:xfrm>
            <a:prstGeom prst="line">
              <a:avLst/>
            </a:prstGeom>
            <a:ln w="76200" cap="flat" cmpd="sng">
              <a:solidFill>
                <a:schemeClr val="hlink"/>
              </a:solidFill>
              <a:prstDash val="sysDot"/>
              <a:miter/>
              <a:headEnd type="none" w="med" len="med"/>
              <a:tailEnd type="none" w="med" len="med"/>
            </a:ln>
          </p:spPr>
        </p:sp>
        <p:sp>
          <p:nvSpPr>
            <p:cNvPr id="114697" name="文本框 494652"/>
            <p:cNvSpPr txBox="1"/>
            <p:nvPr/>
          </p:nvSpPr>
          <p:spPr>
            <a:xfrm>
              <a:off x="2534" y="3318"/>
              <a:ext cx="263"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T</a:t>
              </a:r>
            </a:p>
          </p:txBody>
        </p:sp>
        <p:sp>
          <p:nvSpPr>
            <p:cNvPr id="114698" name="文本框 494653"/>
            <p:cNvSpPr txBox="1"/>
            <p:nvPr/>
          </p:nvSpPr>
          <p:spPr>
            <a:xfrm>
              <a:off x="2950" y="3066"/>
              <a:ext cx="263"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T</a:t>
              </a:r>
            </a:p>
          </p:txBody>
        </p:sp>
        <p:sp>
          <p:nvSpPr>
            <p:cNvPr id="114699" name="文本框 494654"/>
            <p:cNvSpPr txBox="1"/>
            <p:nvPr/>
          </p:nvSpPr>
          <p:spPr>
            <a:xfrm>
              <a:off x="2211" y="3854"/>
              <a:ext cx="418"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LB</a:t>
              </a:r>
            </a:p>
          </p:txBody>
        </p:sp>
        <p:sp>
          <p:nvSpPr>
            <p:cNvPr id="114700" name="文本框 494655"/>
            <p:cNvSpPr txBox="1"/>
            <p:nvPr/>
          </p:nvSpPr>
          <p:spPr>
            <a:xfrm>
              <a:off x="3874" y="3375"/>
              <a:ext cx="437"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TR</a:t>
              </a:r>
            </a:p>
          </p:txBody>
        </p:sp>
        <p:sp>
          <p:nvSpPr>
            <p:cNvPr id="114701" name="文本框 494656"/>
            <p:cNvSpPr txBox="1"/>
            <p:nvPr/>
          </p:nvSpPr>
          <p:spPr>
            <a:xfrm>
              <a:off x="1202" y="2568"/>
              <a:ext cx="427"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P1</a:t>
              </a:r>
            </a:p>
          </p:txBody>
        </p:sp>
        <p:sp>
          <p:nvSpPr>
            <p:cNvPr id="114702" name="椭圆 494657"/>
            <p:cNvSpPr/>
            <p:nvPr/>
          </p:nvSpPr>
          <p:spPr>
            <a:xfrm>
              <a:off x="1610" y="2568"/>
              <a:ext cx="181" cy="202"/>
            </a:xfrm>
            <a:prstGeom prst="ellipse">
              <a:avLst/>
            </a:prstGeom>
            <a:solidFill>
              <a:srgbClr val="75E5D8"/>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14703" name="文本框 494658"/>
            <p:cNvSpPr txBox="1"/>
            <p:nvPr/>
          </p:nvSpPr>
          <p:spPr>
            <a:xfrm>
              <a:off x="2119" y="3508"/>
              <a:ext cx="253"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L</a:t>
              </a:r>
            </a:p>
          </p:txBody>
        </p:sp>
        <p:sp>
          <p:nvSpPr>
            <p:cNvPr id="114704" name="文本框 494659"/>
            <p:cNvSpPr txBox="1"/>
            <p:nvPr/>
          </p:nvSpPr>
          <p:spPr>
            <a:xfrm>
              <a:off x="3087" y="3855"/>
              <a:ext cx="428"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TB</a:t>
              </a:r>
            </a:p>
          </p:txBody>
        </p:sp>
      </p:gr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占位符 460801"/>
          <p:cNvSpPr>
            <a:spLocks noGrp="1" noRot="1"/>
          </p:cNvSpPr>
          <p:nvPr>
            <p:ph idx="1"/>
          </p:nvPr>
        </p:nvSpPr>
        <p:spPr>
          <a:xfrm>
            <a:off x="251460" y="2348548"/>
            <a:ext cx="8915400" cy="1370330"/>
          </a:xfrm>
        </p:spPr>
        <p:txBody>
          <a:bodyPr wrap="square" anchor="t" anchorCtr="0">
            <a:spAutoFit/>
          </a:bodyPr>
          <a:lstStyle/>
          <a:p>
            <a:pPr marL="114300" lvl="1" indent="0" fontAlgn="auto"/>
            <a:r>
              <a:rPr lang="zh-CN" altLang="en-US" sz="2400" dirty="0"/>
              <a:t>如何确定</a:t>
            </a:r>
            <a:r>
              <a:rPr lang="en-US" altLang="zh-CN" sz="2400"/>
              <a:t>P</a:t>
            </a:r>
            <a:r>
              <a:rPr lang="en-US" altLang="zh-CN" sz="2400" baseline="-25000"/>
              <a:t>2</a:t>
            </a:r>
            <a:r>
              <a:rPr lang="zh-CN" altLang="en-US" sz="2400" dirty="0"/>
              <a:t>的位置?</a:t>
            </a:r>
          </a:p>
          <a:p>
            <a:pPr marL="571500" lvl="2" indent="0" fontAlgn="auto"/>
            <a:r>
              <a:rPr lang="zh-CN" altLang="zh-CN" sz="2165" dirty="0"/>
              <a:t> </a:t>
            </a:r>
            <a:r>
              <a:rPr lang="zh-CN" altLang="en-US" sz="2165" dirty="0"/>
              <a:t>比较直线段</a:t>
            </a:r>
            <a:r>
              <a:rPr lang="en-US" altLang="zh-CN" sz="2165"/>
              <a:t>P</a:t>
            </a:r>
            <a:r>
              <a:rPr lang="en-US" altLang="zh-CN" sz="2165" baseline="-25000"/>
              <a:t>1</a:t>
            </a:r>
            <a:r>
              <a:rPr lang="en-US" altLang="zh-CN" sz="2165"/>
              <a:t>P</a:t>
            </a:r>
            <a:r>
              <a:rPr lang="en-US" altLang="zh-CN" sz="2165" baseline="-25000"/>
              <a:t>2</a:t>
            </a:r>
            <a:r>
              <a:rPr lang="zh-CN" altLang="en-US" sz="2165" dirty="0"/>
              <a:t>的斜率和剪裁区域边界的斜率</a:t>
            </a:r>
            <a:r>
              <a:rPr lang="zh-CN" altLang="zh-CN" sz="2165" dirty="0"/>
              <a:t>. </a:t>
            </a:r>
            <a:r>
              <a:rPr lang="zh-CN" altLang="en-US" sz="2165" dirty="0"/>
              <a:t>                   </a:t>
            </a:r>
            <a:r>
              <a:rPr lang="zh-CN" altLang="zh-CN" sz="2165" dirty="0"/>
              <a:t>m</a:t>
            </a:r>
            <a:r>
              <a:rPr lang="zh-CN" altLang="zh-CN" sz="2165" baseline="-25000" dirty="0"/>
              <a:t>P1P</a:t>
            </a:r>
            <a:r>
              <a:rPr lang="zh-CN" altLang="zh-CN" sz="2165" baseline="-40000" dirty="0"/>
              <a:t>TR</a:t>
            </a:r>
            <a:r>
              <a:rPr lang="zh-CN" altLang="zh-CN" sz="2165" dirty="0"/>
              <a:t>&lt; m</a:t>
            </a:r>
            <a:r>
              <a:rPr lang="zh-CN" altLang="zh-CN" sz="2165" baseline="-25000" dirty="0"/>
              <a:t>P1P2</a:t>
            </a:r>
            <a:r>
              <a:rPr lang="zh-CN" altLang="zh-CN" sz="2165" dirty="0"/>
              <a:t>&lt; m</a:t>
            </a:r>
            <a:r>
              <a:rPr lang="zh-CN" altLang="zh-CN" sz="2165" baseline="-25000" dirty="0"/>
              <a:t>P1P</a:t>
            </a:r>
            <a:r>
              <a:rPr lang="zh-CN" altLang="zh-CN" sz="2165" baseline="-40000" dirty="0"/>
              <a:t>T</a:t>
            </a:r>
            <a:r>
              <a:rPr lang="zh-CN" altLang="en-US" sz="2165" baseline="-40000" dirty="0"/>
              <a:t>L</a:t>
            </a:r>
            <a:endParaRPr lang="zh-CN" altLang="zh-CN" sz="2165" baseline="-40000" dirty="0"/>
          </a:p>
        </p:txBody>
      </p:sp>
      <p:sp>
        <p:nvSpPr>
          <p:cNvPr id="115714" name="标题 460832"/>
          <p:cNvSpPr>
            <a:spLocks noGrp="1" noRot="1"/>
          </p:cNvSpPr>
          <p:nvPr>
            <p:ph type="title"/>
          </p:nvPr>
        </p:nvSpPr>
        <p:spPr>
          <a:xfrm>
            <a:off x="395605" y="1792605"/>
            <a:ext cx="6481763" cy="607695"/>
          </a:xfrm>
        </p:spPr>
        <p:txBody>
          <a:bodyPr anchor="b" anchorCtr="0">
            <a:spAutoFit/>
          </a:bodyPr>
          <a:lstStyle/>
          <a:p>
            <a:r>
              <a:rPr lang="en-US" altLang="zh-CN" sz="2800" b="1">
                <a:solidFill>
                  <a:srgbClr val="0070C0"/>
                </a:solidFill>
              </a:rPr>
              <a:t>NLN</a:t>
            </a:r>
            <a:r>
              <a:rPr lang="zh-CN" altLang="en-US" sz="2800" b="1" dirty="0">
                <a:solidFill>
                  <a:srgbClr val="0070C0"/>
                </a:solidFill>
              </a:rPr>
              <a:t>直线剪裁</a:t>
            </a:r>
          </a:p>
        </p:txBody>
      </p:sp>
      <p:grpSp>
        <p:nvGrpSpPr>
          <p:cNvPr id="115715" name="组合 460843"/>
          <p:cNvGrpSpPr/>
          <p:nvPr/>
        </p:nvGrpSpPr>
        <p:grpSpPr>
          <a:xfrm>
            <a:off x="1600200" y="3455988"/>
            <a:ext cx="6553200" cy="3140075"/>
            <a:chOff x="1008" y="2177"/>
            <a:chExt cx="4128" cy="1978"/>
          </a:xfrm>
        </p:grpSpPr>
        <p:sp>
          <p:nvSpPr>
            <p:cNvPr id="115716" name="矩形 460818"/>
            <p:cNvSpPr/>
            <p:nvPr/>
          </p:nvSpPr>
          <p:spPr>
            <a:xfrm>
              <a:off x="2352" y="2609"/>
              <a:ext cx="1776" cy="1200"/>
            </a:xfrm>
            <a:prstGeom prst="rect">
              <a:avLst/>
            </a:prstGeom>
            <a:solidFill>
              <a:schemeClr val="accent2"/>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15717" name="直接连接符 460819"/>
            <p:cNvSpPr/>
            <p:nvPr/>
          </p:nvSpPr>
          <p:spPr>
            <a:xfrm flipH="1">
              <a:off x="1488" y="2205"/>
              <a:ext cx="1800" cy="836"/>
            </a:xfrm>
            <a:prstGeom prst="line">
              <a:avLst/>
            </a:prstGeom>
            <a:ln w="76200" cap="flat" cmpd="sng">
              <a:solidFill>
                <a:schemeClr val="hlink"/>
              </a:solidFill>
              <a:prstDash val="sysDot"/>
              <a:miter/>
              <a:headEnd type="none" w="med" len="med"/>
              <a:tailEnd type="none" w="med" len="med"/>
            </a:ln>
          </p:spPr>
        </p:sp>
        <p:sp>
          <p:nvSpPr>
            <p:cNvPr id="115718" name="直接连接符 460820"/>
            <p:cNvSpPr/>
            <p:nvPr/>
          </p:nvSpPr>
          <p:spPr>
            <a:xfrm flipH="1" flipV="1">
              <a:off x="1440" y="2993"/>
              <a:ext cx="1304" cy="1117"/>
            </a:xfrm>
            <a:prstGeom prst="line">
              <a:avLst/>
            </a:prstGeom>
            <a:ln w="76200" cap="flat" cmpd="sng">
              <a:solidFill>
                <a:schemeClr val="hlink"/>
              </a:solidFill>
              <a:prstDash val="sysDot"/>
              <a:miter/>
              <a:headEnd type="none" w="med" len="med"/>
              <a:tailEnd type="none" w="med" len="med"/>
            </a:ln>
          </p:spPr>
        </p:sp>
        <p:sp>
          <p:nvSpPr>
            <p:cNvPr id="115719" name="直接连接符 460821"/>
            <p:cNvSpPr/>
            <p:nvPr/>
          </p:nvSpPr>
          <p:spPr>
            <a:xfrm flipV="1">
              <a:off x="1488" y="2513"/>
              <a:ext cx="3648" cy="528"/>
            </a:xfrm>
            <a:prstGeom prst="line">
              <a:avLst/>
            </a:prstGeom>
            <a:ln w="76200" cap="flat" cmpd="sng">
              <a:solidFill>
                <a:schemeClr val="hlink"/>
              </a:solidFill>
              <a:prstDash val="sysDot"/>
              <a:miter/>
              <a:headEnd type="none" w="med" len="med"/>
              <a:tailEnd type="none" w="med" len="med"/>
            </a:ln>
          </p:spPr>
        </p:sp>
        <p:sp>
          <p:nvSpPr>
            <p:cNvPr id="115720" name="直接连接符 460822"/>
            <p:cNvSpPr/>
            <p:nvPr/>
          </p:nvSpPr>
          <p:spPr>
            <a:xfrm>
              <a:off x="1536" y="3041"/>
              <a:ext cx="3504" cy="1008"/>
            </a:xfrm>
            <a:prstGeom prst="line">
              <a:avLst/>
            </a:prstGeom>
            <a:ln w="76200" cap="flat" cmpd="sng">
              <a:solidFill>
                <a:schemeClr val="hlink"/>
              </a:solidFill>
              <a:prstDash val="sysDot"/>
              <a:miter/>
              <a:headEnd type="none" w="med" len="med"/>
              <a:tailEnd type="none" w="med" len="med"/>
            </a:ln>
          </p:spPr>
        </p:sp>
        <p:sp>
          <p:nvSpPr>
            <p:cNvPr id="115721" name="文本框 460823"/>
            <p:cNvSpPr txBox="1"/>
            <p:nvPr/>
          </p:nvSpPr>
          <p:spPr>
            <a:xfrm>
              <a:off x="2880" y="2945"/>
              <a:ext cx="253"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L</a:t>
              </a:r>
            </a:p>
          </p:txBody>
        </p:sp>
        <p:sp>
          <p:nvSpPr>
            <p:cNvPr id="115722" name="文本框 460824"/>
            <p:cNvSpPr txBox="1"/>
            <p:nvPr/>
          </p:nvSpPr>
          <p:spPr>
            <a:xfrm>
              <a:off x="3360" y="2263"/>
              <a:ext cx="400" cy="346"/>
            </a:xfrm>
            <a:prstGeom prst="rect">
              <a:avLst/>
            </a:prstGeom>
            <a:noFill/>
            <a:ln w="9525">
              <a:noFill/>
            </a:ln>
          </p:spPr>
          <p:txBody>
            <a:bodyPr wrap="none" anchor="t" anchorCtr="0">
              <a:spAutoFit/>
            </a:bodyPr>
            <a:lstStyle/>
            <a:p>
              <a:pPr>
                <a:spcBef>
                  <a:spcPct val="50000"/>
                </a:spcBef>
              </a:pPr>
              <a:r>
                <a:rPr lang="en-US" altLang="zh-CN" sz="3000" b="1">
                  <a:solidFill>
                    <a:schemeClr val="bg1"/>
                  </a:solidFill>
                  <a:latin typeface="Tahoma" panose="020B0604030504040204" pitchFamily="34" charset="0"/>
                </a:rPr>
                <a:t>LT</a:t>
              </a:r>
            </a:p>
          </p:txBody>
        </p:sp>
        <p:sp>
          <p:nvSpPr>
            <p:cNvPr id="115723" name="文本框 460825"/>
            <p:cNvSpPr txBox="1"/>
            <p:nvPr/>
          </p:nvSpPr>
          <p:spPr>
            <a:xfrm>
              <a:off x="2880" y="3809"/>
              <a:ext cx="418"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LB</a:t>
              </a:r>
            </a:p>
          </p:txBody>
        </p:sp>
        <p:sp>
          <p:nvSpPr>
            <p:cNvPr id="115724" name="文本框 460826"/>
            <p:cNvSpPr txBox="1"/>
            <p:nvPr/>
          </p:nvSpPr>
          <p:spPr>
            <a:xfrm>
              <a:off x="4085" y="3031"/>
              <a:ext cx="427"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LR</a:t>
              </a:r>
            </a:p>
          </p:txBody>
        </p:sp>
        <p:sp>
          <p:nvSpPr>
            <p:cNvPr id="115725" name="文本框 460827"/>
            <p:cNvSpPr txBox="1"/>
            <p:nvPr/>
          </p:nvSpPr>
          <p:spPr>
            <a:xfrm>
              <a:off x="1008" y="2849"/>
              <a:ext cx="376" cy="375"/>
            </a:xfrm>
            <a:prstGeom prst="rect">
              <a:avLst/>
            </a:prstGeom>
            <a:noFill/>
            <a:ln w="9525">
              <a:noFill/>
            </a:ln>
          </p:spPr>
          <p:txBody>
            <a:bodyPr wrap="none" anchor="t" anchorCtr="0">
              <a:spAutoFit/>
            </a:bodyPr>
            <a:lstStyle/>
            <a:p>
              <a:pPr>
                <a:lnSpc>
                  <a:spcPct val="110000"/>
                </a:lnSpc>
                <a:spcBef>
                  <a:spcPct val="50000"/>
                </a:spcBef>
              </a:pPr>
              <a:r>
                <a:rPr lang="en-US" altLang="zh-CN" sz="3000" b="1">
                  <a:latin typeface="Tahoma" panose="020B0604030504040204" pitchFamily="34" charset="0"/>
                </a:rPr>
                <a:t>P</a:t>
              </a:r>
              <a:r>
                <a:rPr lang="en-US" altLang="zh-CN" sz="3000" b="1" baseline="-25000">
                  <a:latin typeface="Tahoma" panose="020B0604030504040204" pitchFamily="34" charset="0"/>
                </a:rPr>
                <a:t>1</a:t>
              </a:r>
              <a:endParaRPr lang="en-US" altLang="zh-CN" sz="2400" b="1">
                <a:latin typeface="Tahoma" panose="020B0604030504040204" pitchFamily="34" charset="0"/>
              </a:endParaRPr>
            </a:p>
          </p:txBody>
        </p:sp>
        <p:sp>
          <p:nvSpPr>
            <p:cNvPr id="115726" name="椭圆 460828"/>
            <p:cNvSpPr/>
            <p:nvPr/>
          </p:nvSpPr>
          <p:spPr>
            <a:xfrm>
              <a:off x="1392" y="2945"/>
              <a:ext cx="202" cy="202"/>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15727" name="文本框 460829"/>
            <p:cNvSpPr txBox="1"/>
            <p:nvPr/>
          </p:nvSpPr>
          <p:spPr>
            <a:xfrm>
              <a:off x="2448" y="3425"/>
              <a:ext cx="253"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L</a:t>
              </a:r>
            </a:p>
          </p:txBody>
        </p:sp>
        <p:sp>
          <p:nvSpPr>
            <p:cNvPr id="115728" name="文本框 460830"/>
            <p:cNvSpPr txBox="1"/>
            <p:nvPr/>
          </p:nvSpPr>
          <p:spPr>
            <a:xfrm>
              <a:off x="2400" y="2561"/>
              <a:ext cx="253"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L</a:t>
              </a:r>
            </a:p>
          </p:txBody>
        </p:sp>
        <p:sp>
          <p:nvSpPr>
            <p:cNvPr id="115729" name="文本框 460834"/>
            <p:cNvSpPr txBox="1"/>
            <p:nvPr/>
          </p:nvSpPr>
          <p:spPr>
            <a:xfrm>
              <a:off x="1984" y="2177"/>
              <a:ext cx="464" cy="404"/>
            </a:xfrm>
            <a:prstGeom prst="rect">
              <a:avLst/>
            </a:prstGeom>
            <a:noFill/>
            <a:ln w="9525">
              <a:noFill/>
            </a:ln>
          </p:spPr>
          <p:txBody>
            <a:bodyPr wrap="none" anchor="t" anchorCtr="0">
              <a:spAutoFit/>
            </a:bodyPr>
            <a:lstStyle/>
            <a:p>
              <a:pPr>
                <a:lnSpc>
                  <a:spcPct val="120000"/>
                </a:lnSpc>
                <a:spcBef>
                  <a:spcPct val="50000"/>
                </a:spcBef>
              </a:pPr>
              <a:r>
                <a:rPr lang="en-US" altLang="zh-CN" sz="3000" b="1">
                  <a:latin typeface="Tahoma" panose="020B0604030504040204" pitchFamily="34" charset="0"/>
                </a:rPr>
                <a:t>P</a:t>
              </a:r>
              <a:r>
                <a:rPr lang="en-US" altLang="zh-CN" sz="3000" b="1" baseline="-25000">
                  <a:latin typeface="Tahoma" panose="020B0604030504040204" pitchFamily="34" charset="0"/>
                </a:rPr>
                <a:t>TL</a:t>
              </a:r>
              <a:endParaRPr lang="en-US" altLang="zh-CN" sz="2400" b="1">
                <a:latin typeface="Tahoma" panose="020B0604030504040204" pitchFamily="34" charset="0"/>
              </a:endParaRPr>
            </a:p>
          </p:txBody>
        </p:sp>
        <p:sp>
          <p:nvSpPr>
            <p:cNvPr id="115730" name="文本框 460835"/>
            <p:cNvSpPr txBox="1"/>
            <p:nvPr/>
          </p:nvSpPr>
          <p:spPr>
            <a:xfrm>
              <a:off x="3936" y="2177"/>
              <a:ext cx="488" cy="404"/>
            </a:xfrm>
            <a:prstGeom prst="rect">
              <a:avLst/>
            </a:prstGeom>
            <a:noFill/>
            <a:ln w="9525">
              <a:noFill/>
            </a:ln>
          </p:spPr>
          <p:txBody>
            <a:bodyPr wrap="none" anchor="t" anchorCtr="0">
              <a:spAutoFit/>
            </a:bodyPr>
            <a:lstStyle/>
            <a:p>
              <a:pPr>
                <a:lnSpc>
                  <a:spcPct val="120000"/>
                </a:lnSpc>
                <a:spcBef>
                  <a:spcPct val="50000"/>
                </a:spcBef>
              </a:pPr>
              <a:r>
                <a:rPr lang="en-US" altLang="zh-CN" sz="3000" b="1">
                  <a:latin typeface="Tahoma" panose="020B0604030504040204" pitchFamily="34" charset="0"/>
                </a:rPr>
                <a:t>P</a:t>
              </a:r>
              <a:r>
                <a:rPr lang="en-US" altLang="zh-CN" sz="3000" b="1" baseline="-25000">
                  <a:latin typeface="Tahoma" panose="020B0604030504040204" pitchFamily="34" charset="0"/>
                </a:rPr>
                <a:t>TR</a:t>
              </a:r>
              <a:endParaRPr lang="en-US" altLang="zh-CN" sz="2400" b="1">
                <a:latin typeface="Tahoma" panose="020B0604030504040204" pitchFamily="34" charset="0"/>
              </a:endParaRPr>
            </a:p>
          </p:txBody>
        </p:sp>
        <p:sp>
          <p:nvSpPr>
            <p:cNvPr id="115731" name="文本框 460836"/>
            <p:cNvSpPr txBox="1"/>
            <p:nvPr/>
          </p:nvSpPr>
          <p:spPr>
            <a:xfrm>
              <a:off x="1968" y="3569"/>
              <a:ext cx="476" cy="432"/>
            </a:xfrm>
            <a:prstGeom prst="rect">
              <a:avLst/>
            </a:prstGeom>
            <a:noFill/>
            <a:ln w="9525">
              <a:noFill/>
            </a:ln>
          </p:spPr>
          <p:txBody>
            <a:bodyPr wrap="none" anchor="t" anchorCtr="0">
              <a:spAutoFit/>
            </a:bodyPr>
            <a:lstStyle/>
            <a:p>
              <a:pPr>
                <a:lnSpc>
                  <a:spcPct val="130000"/>
                </a:lnSpc>
                <a:spcBef>
                  <a:spcPct val="50000"/>
                </a:spcBef>
              </a:pPr>
              <a:r>
                <a:rPr lang="en-US" altLang="zh-CN" sz="3000" b="1">
                  <a:latin typeface="Tahoma" panose="020B0604030504040204" pitchFamily="34" charset="0"/>
                </a:rPr>
                <a:t>P</a:t>
              </a:r>
              <a:r>
                <a:rPr lang="en-US" altLang="zh-CN" sz="3000" b="1" baseline="-25000">
                  <a:latin typeface="Tahoma" panose="020B0604030504040204" pitchFamily="34" charset="0"/>
                </a:rPr>
                <a:t>BL</a:t>
              </a:r>
              <a:endParaRPr lang="en-US" altLang="zh-CN" sz="2400" b="1">
                <a:latin typeface="Tahoma" panose="020B0604030504040204" pitchFamily="34" charset="0"/>
              </a:endParaRPr>
            </a:p>
          </p:txBody>
        </p:sp>
        <p:sp>
          <p:nvSpPr>
            <p:cNvPr id="115732" name="文本框 460837"/>
            <p:cNvSpPr txBox="1"/>
            <p:nvPr/>
          </p:nvSpPr>
          <p:spPr>
            <a:xfrm>
              <a:off x="3792" y="3665"/>
              <a:ext cx="500" cy="432"/>
            </a:xfrm>
            <a:prstGeom prst="rect">
              <a:avLst/>
            </a:prstGeom>
            <a:noFill/>
            <a:ln w="9525">
              <a:noFill/>
            </a:ln>
          </p:spPr>
          <p:txBody>
            <a:bodyPr wrap="none" anchor="t" anchorCtr="0">
              <a:spAutoFit/>
            </a:bodyPr>
            <a:lstStyle/>
            <a:p>
              <a:pPr>
                <a:lnSpc>
                  <a:spcPct val="130000"/>
                </a:lnSpc>
                <a:spcBef>
                  <a:spcPct val="50000"/>
                </a:spcBef>
              </a:pPr>
              <a:r>
                <a:rPr lang="en-US" altLang="zh-CN" sz="3000" b="1">
                  <a:latin typeface="Tahoma" panose="020B0604030504040204" pitchFamily="34" charset="0"/>
                </a:rPr>
                <a:t>P</a:t>
              </a:r>
              <a:r>
                <a:rPr lang="en-US" altLang="zh-CN" sz="3000" b="1" baseline="-25000">
                  <a:latin typeface="Tahoma" panose="020B0604030504040204" pitchFamily="34" charset="0"/>
                </a:rPr>
                <a:t>BR</a:t>
              </a:r>
              <a:endParaRPr lang="en-US" altLang="zh-CN" sz="2400" b="1">
                <a:latin typeface="Tahoma" panose="020B0604030504040204" pitchFamily="34" charset="0"/>
              </a:endParaRPr>
            </a:p>
          </p:txBody>
        </p:sp>
        <p:sp>
          <p:nvSpPr>
            <p:cNvPr id="115733" name="椭圆 460838"/>
            <p:cNvSpPr/>
            <p:nvPr/>
          </p:nvSpPr>
          <p:spPr>
            <a:xfrm>
              <a:off x="2256" y="2561"/>
              <a:ext cx="144" cy="144"/>
            </a:xfrm>
            <a:prstGeom prst="ellipse">
              <a:avLst/>
            </a:prstGeom>
            <a:solidFill>
              <a:srgbClr val="3D3DFF"/>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15734" name="椭圆 460839"/>
            <p:cNvSpPr/>
            <p:nvPr/>
          </p:nvSpPr>
          <p:spPr>
            <a:xfrm>
              <a:off x="4032" y="2561"/>
              <a:ext cx="144" cy="144"/>
            </a:xfrm>
            <a:prstGeom prst="ellipse">
              <a:avLst/>
            </a:prstGeom>
            <a:solidFill>
              <a:srgbClr val="3D3DFF"/>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15735" name="椭圆 460840"/>
            <p:cNvSpPr/>
            <p:nvPr/>
          </p:nvSpPr>
          <p:spPr>
            <a:xfrm>
              <a:off x="2304" y="3713"/>
              <a:ext cx="144" cy="144"/>
            </a:xfrm>
            <a:prstGeom prst="ellipse">
              <a:avLst/>
            </a:prstGeom>
            <a:solidFill>
              <a:srgbClr val="3D3DFF"/>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15736" name="椭圆 460841"/>
            <p:cNvSpPr/>
            <p:nvPr/>
          </p:nvSpPr>
          <p:spPr>
            <a:xfrm>
              <a:off x="4032" y="3713"/>
              <a:ext cx="144" cy="144"/>
            </a:xfrm>
            <a:prstGeom prst="ellipse">
              <a:avLst/>
            </a:prstGeom>
            <a:solidFill>
              <a:srgbClr val="3D3DFF"/>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gr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文本占位符 527361"/>
          <p:cNvSpPr>
            <a:spLocks noGrp="1" noRot="1"/>
          </p:cNvSpPr>
          <p:nvPr>
            <p:ph idx="1"/>
          </p:nvPr>
        </p:nvSpPr>
        <p:spPr>
          <a:xfrm>
            <a:off x="971233" y="3141028"/>
            <a:ext cx="7704137" cy="2389505"/>
          </a:xfrm>
        </p:spPr>
        <p:txBody>
          <a:bodyPr wrap="square" anchor="t" anchorCtr="0">
            <a:spAutoFit/>
          </a:bodyPr>
          <a:lstStyle/>
          <a:p>
            <a:pPr marL="490855" lvl="1" indent="-311150"/>
            <a:r>
              <a:rPr lang="zh-CN" altLang="en-US" sz="2400" dirty="0"/>
              <a:t>直线段</a:t>
            </a:r>
            <a:r>
              <a:rPr lang="en-US" altLang="zh-CN" sz="2400"/>
              <a:t>P</a:t>
            </a:r>
            <a:r>
              <a:rPr lang="en-US" altLang="zh-CN" sz="2400" baseline="-25000"/>
              <a:t>1</a:t>
            </a:r>
            <a:r>
              <a:rPr lang="en-US" altLang="zh-CN" sz="2400"/>
              <a:t>P</a:t>
            </a:r>
            <a:r>
              <a:rPr lang="en-US" altLang="zh-CN" sz="2400" baseline="-25000"/>
              <a:t>2</a:t>
            </a:r>
            <a:r>
              <a:rPr lang="zh-CN" altLang="en-US" sz="2400" dirty="0"/>
              <a:t>和窗口边界的交点计算</a:t>
            </a:r>
          </a:p>
          <a:p>
            <a:pPr marL="490855" lvl="1" indent="-311150">
              <a:buNone/>
            </a:pPr>
            <a:r>
              <a:rPr lang="zh-CN" altLang="en-US" sz="2400" dirty="0"/>
              <a:t>   窗口边界</a:t>
            </a:r>
            <a:r>
              <a:rPr lang="en-US" altLang="zh-CN" sz="2400"/>
              <a:t>x=</a:t>
            </a:r>
            <a:r>
              <a:rPr lang="en-US" altLang="zh-CN" sz="2400" err="1"/>
              <a:t>x</a:t>
            </a:r>
            <a:r>
              <a:rPr lang="en-US" altLang="zh-CN" sz="2400" baseline="-25000" err="1"/>
              <a:t>L</a:t>
            </a:r>
            <a:r>
              <a:rPr lang="en-US" altLang="zh-CN" sz="2400"/>
              <a:t>, x=</a:t>
            </a:r>
            <a:r>
              <a:rPr lang="en-US" altLang="zh-CN" sz="2400" err="1"/>
              <a:t>x</a:t>
            </a:r>
            <a:r>
              <a:rPr lang="en-US" altLang="zh-CN" sz="2400" baseline="-25000" err="1"/>
              <a:t>R</a:t>
            </a:r>
            <a:r>
              <a:rPr lang="en-US" altLang="zh-CN" sz="2400"/>
              <a:t>, y=</a:t>
            </a:r>
            <a:r>
              <a:rPr lang="en-US" altLang="zh-CN" sz="2400" err="1"/>
              <a:t>y</a:t>
            </a:r>
            <a:r>
              <a:rPr lang="en-US" altLang="zh-CN" sz="2400" baseline="-25000" err="1"/>
              <a:t>B</a:t>
            </a:r>
            <a:r>
              <a:rPr lang="en-US" altLang="zh-CN" sz="2400"/>
              <a:t>, y=</a:t>
            </a:r>
            <a:r>
              <a:rPr lang="en-US" altLang="zh-CN" sz="2400" err="1"/>
              <a:t>y</a:t>
            </a:r>
            <a:r>
              <a:rPr lang="en-US" altLang="zh-CN" sz="2400" baseline="-25000" err="1"/>
              <a:t>T</a:t>
            </a:r>
            <a:endParaRPr lang="en-US" altLang="zh-CN" sz="2400" baseline="-25000"/>
          </a:p>
          <a:p>
            <a:pPr marL="0" indent="0">
              <a:lnSpc>
                <a:spcPct val="130000"/>
              </a:lnSpc>
              <a:buNone/>
            </a:pPr>
            <a:r>
              <a:rPr lang="zh-CN" altLang="en-US" sz="2400" dirty="0"/>
              <a:t>     根据直线段</a:t>
            </a:r>
            <a:r>
              <a:rPr lang="en-US" altLang="zh-CN" sz="2400"/>
              <a:t>P</a:t>
            </a:r>
            <a:r>
              <a:rPr lang="en-US" altLang="zh-CN" sz="2400" baseline="-25000"/>
              <a:t>1</a:t>
            </a:r>
            <a:r>
              <a:rPr lang="en-US" altLang="zh-CN" sz="2400"/>
              <a:t>P</a:t>
            </a:r>
            <a:r>
              <a:rPr lang="en-US" altLang="zh-CN" sz="2400" baseline="-25000"/>
              <a:t>2</a:t>
            </a:r>
            <a:r>
              <a:rPr lang="zh-CN" altLang="en-US" sz="2400" dirty="0"/>
              <a:t>和窗口边界的位置关系，确定边界，带入参数方程</a:t>
            </a:r>
            <a:endParaRPr lang="zh-CN" altLang="zh-CN" sz="2400" dirty="0"/>
          </a:p>
        </p:txBody>
      </p:sp>
      <p:sp>
        <p:nvSpPr>
          <p:cNvPr id="117762" name="标题 527384"/>
          <p:cNvSpPr>
            <a:spLocks noGrp="1" noRot="1"/>
          </p:cNvSpPr>
          <p:nvPr>
            <p:ph type="title"/>
          </p:nvPr>
        </p:nvSpPr>
        <p:spPr>
          <a:xfrm>
            <a:off x="899160" y="2298383"/>
            <a:ext cx="6481763" cy="607695"/>
          </a:xfrm>
        </p:spPr>
        <p:txBody>
          <a:bodyPr anchor="b" anchorCtr="0">
            <a:spAutoFit/>
          </a:bodyPr>
          <a:lstStyle/>
          <a:p>
            <a:r>
              <a:rPr lang="en-US" altLang="zh-CN" sz="2800" b="1">
                <a:solidFill>
                  <a:srgbClr val="0070C0"/>
                </a:solidFill>
              </a:rPr>
              <a:t>NLN</a:t>
            </a:r>
            <a:r>
              <a:rPr lang="zh-CN" altLang="en-US" sz="2800" b="1" dirty="0">
                <a:solidFill>
                  <a:srgbClr val="0070C0"/>
                </a:solidFill>
              </a:rPr>
              <a:t>直线剪裁</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标题 495617"/>
          <p:cNvSpPr>
            <a:spLocks noGrp="1" noRot="1"/>
          </p:cNvSpPr>
          <p:nvPr>
            <p:ph type="title"/>
          </p:nvPr>
        </p:nvSpPr>
        <p:spPr>
          <a:xfrm>
            <a:off x="827088" y="2132648"/>
            <a:ext cx="7935912" cy="607695"/>
          </a:xfrm>
        </p:spPr>
        <p:txBody>
          <a:bodyPr anchor="ctr" anchorCtr="0">
            <a:spAutoFit/>
          </a:bodyPr>
          <a:lstStyle/>
          <a:p>
            <a:r>
              <a:rPr lang="en-US" altLang="zh-CN" sz="2800" b="1">
                <a:solidFill>
                  <a:srgbClr val="0070C0"/>
                </a:solidFill>
              </a:rPr>
              <a:t>NLN</a:t>
            </a:r>
            <a:r>
              <a:rPr lang="zh-CN" altLang="en-US" sz="2800" b="1" dirty="0">
                <a:solidFill>
                  <a:srgbClr val="0070C0"/>
                </a:solidFill>
              </a:rPr>
              <a:t>直线剪裁算法</a:t>
            </a:r>
          </a:p>
        </p:txBody>
      </p:sp>
      <p:sp>
        <p:nvSpPr>
          <p:cNvPr id="119810" name="文本占位符 495618"/>
          <p:cNvSpPr>
            <a:spLocks noGrp="1" noRot="1"/>
          </p:cNvSpPr>
          <p:nvPr>
            <p:ph idx="1"/>
          </p:nvPr>
        </p:nvSpPr>
        <p:spPr>
          <a:xfrm>
            <a:off x="1331595" y="3068638"/>
            <a:ext cx="7272338" cy="3140075"/>
          </a:xfrm>
        </p:spPr>
        <p:txBody>
          <a:bodyPr wrap="square" anchor="t" anchorCtr="0">
            <a:spAutoFit/>
          </a:bodyPr>
          <a:lstStyle/>
          <a:p>
            <a:pPr marL="441325" indent="-441325"/>
            <a:r>
              <a:rPr lang="zh-CN" altLang="en-US" sz="2400" dirty="0">
                <a:latin typeface="Times New Roman" panose="02020603050405020304" pitchFamily="18" charset="0"/>
              </a:rPr>
              <a:t>总结：求交前的检测是为了避免过多的不必要的计算；</a:t>
            </a:r>
          </a:p>
          <a:p>
            <a:pPr marL="441325" indent="-441325"/>
            <a:r>
              <a:rPr lang="en-US" altLang="zh-CN" sz="2400">
                <a:latin typeface="Times New Roman" panose="02020603050405020304" pitchFamily="18" charset="0"/>
              </a:rPr>
              <a:t>NLN</a:t>
            </a:r>
            <a:r>
              <a:rPr lang="zh-CN" altLang="en-US" sz="2400" dirty="0">
                <a:latin typeface="Times New Roman" panose="02020603050405020304" pitchFamily="18" charset="0"/>
              </a:rPr>
              <a:t>算法的最主要目的是：</a:t>
            </a:r>
          </a:p>
          <a:p>
            <a:pPr marL="441325" indent="-441325">
              <a:buNone/>
            </a:pPr>
            <a:r>
              <a:rPr lang="zh-CN" altLang="en-US" sz="2400" dirty="0">
                <a:latin typeface="Times New Roman" panose="02020603050405020304" pitchFamily="18" charset="0"/>
              </a:rPr>
              <a:t>    对于必须求交点的情况，给出确定的相交边界，从而利用参数方程快速求取交点。</a:t>
            </a:r>
            <a:endParaRPr lang="zh-CN" altLang="zh-CN" sz="2400" dirty="0">
              <a:latin typeface="Times New Roman" panose="02020603050405020304" pitchFamily="18" charset="0"/>
            </a:endParaRP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内容占位符 540673"/>
          <p:cNvSpPr>
            <a:spLocks noGrp="1" noRot="1"/>
          </p:cNvSpPr>
          <p:nvPr>
            <p:ph idx="1"/>
          </p:nvPr>
        </p:nvSpPr>
        <p:spPr>
          <a:xfrm>
            <a:off x="538798" y="2852738"/>
            <a:ext cx="8135937" cy="2167255"/>
          </a:xfrm>
        </p:spPr>
        <p:txBody>
          <a:bodyPr anchor="t" anchorCtr="0">
            <a:spAutoFit/>
          </a:bodyPr>
          <a:lstStyle/>
          <a:p>
            <a:pPr>
              <a:lnSpc>
                <a:spcPct val="110000"/>
              </a:lnSpc>
            </a:pPr>
            <a:r>
              <a:rPr lang="zh-CN" altLang="en-US" sz="2400" dirty="0"/>
              <a:t>基于参数化直线方程的算法可以扩充到凸多边形</a:t>
            </a:r>
          </a:p>
          <a:p>
            <a:pPr>
              <a:lnSpc>
                <a:spcPct val="110000"/>
              </a:lnSpc>
            </a:pPr>
            <a:r>
              <a:rPr lang="zh-CN" altLang="en-US" sz="2400" dirty="0"/>
              <a:t>凹多边形裁剪窗口如何处理？</a:t>
            </a:r>
          </a:p>
          <a:p>
            <a:pPr lvl="1">
              <a:lnSpc>
                <a:spcPct val="110000"/>
              </a:lnSpc>
            </a:pPr>
            <a:r>
              <a:rPr lang="zh-CN" altLang="en-US" sz="2400" dirty="0"/>
              <a:t>将凹多边形分解为一组凸多边形后再使用参数化裁剪算法</a:t>
            </a:r>
          </a:p>
        </p:txBody>
      </p:sp>
      <p:sp>
        <p:nvSpPr>
          <p:cNvPr id="121858" name="标题 540674"/>
          <p:cNvSpPr>
            <a:spLocks noGrp="1" noRot="1"/>
          </p:cNvSpPr>
          <p:nvPr>
            <p:ph type="title"/>
          </p:nvPr>
        </p:nvSpPr>
        <p:spPr>
          <a:xfrm>
            <a:off x="467360" y="2037080"/>
            <a:ext cx="7543800" cy="548640"/>
          </a:xfrm>
        </p:spPr>
        <p:txBody>
          <a:bodyPr vert="horz" wrap="square" lIns="91440" tIns="45720" rIns="91440" bIns="45720" anchor="b" anchorCtr="0">
            <a:spAutoFit/>
          </a:bodyPr>
          <a:lstStyle/>
          <a:p>
            <a:r>
              <a:rPr lang="zh-CN" altLang="en-US" b="1" dirty="0">
                <a:solidFill>
                  <a:srgbClr val="0070C0"/>
                </a:solidFill>
              </a:rPr>
              <a:t>多边形的线段剪裁</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0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0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06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4" grpId="0" build="p" bldLvl="2"/>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414721"/>
          <p:cNvSpPr>
            <a:spLocks noGrp="1" noRot="1"/>
          </p:cNvSpPr>
          <p:nvPr>
            <p:ph type="title"/>
          </p:nvPr>
        </p:nvSpPr>
        <p:spPr>
          <a:xfrm>
            <a:off x="611505" y="2028190"/>
            <a:ext cx="7793038" cy="607695"/>
          </a:xfrm>
        </p:spPr>
        <p:txBody>
          <a:bodyPr anchor="ctr" anchorCtr="0">
            <a:spAutoFit/>
          </a:bodyPr>
          <a:lstStyle/>
          <a:p>
            <a:r>
              <a:rPr lang="zh-CN" altLang="en-US" sz="2800" b="1" dirty="0">
                <a:solidFill>
                  <a:srgbClr val="0070C0"/>
                </a:solidFill>
              </a:rPr>
              <a:t>多边形的剪裁 </a:t>
            </a:r>
          </a:p>
        </p:txBody>
      </p:sp>
      <p:sp>
        <p:nvSpPr>
          <p:cNvPr id="123906" name="矩形 414729"/>
          <p:cNvSpPr/>
          <p:nvPr/>
        </p:nvSpPr>
        <p:spPr>
          <a:xfrm>
            <a:off x="3869055" y="3550285"/>
            <a:ext cx="2895600" cy="1600200"/>
          </a:xfrm>
          <a:prstGeom prst="rect">
            <a:avLst/>
          </a:prstGeom>
          <a:noFill/>
          <a:ln w="57150" cap="flat" cmpd="sng">
            <a:solidFill>
              <a:schemeClr val="tx1"/>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123907" name="直接连接符 414730"/>
          <p:cNvSpPr/>
          <p:nvPr/>
        </p:nvSpPr>
        <p:spPr>
          <a:xfrm>
            <a:off x="4478655" y="2635885"/>
            <a:ext cx="762000" cy="0"/>
          </a:xfrm>
          <a:prstGeom prst="line">
            <a:avLst/>
          </a:prstGeom>
          <a:ln w="57150" cap="flat" cmpd="sng">
            <a:solidFill>
              <a:schemeClr val="hlink"/>
            </a:solidFill>
            <a:prstDash val="solid"/>
            <a:miter/>
            <a:headEnd type="none" w="med" len="med"/>
            <a:tailEnd type="none" w="med" len="med"/>
          </a:ln>
        </p:spPr>
      </p:sp>
      <p:sp>
        <p:nvSpPr>
          <p:cNvPr id="123908" name="直接连接符 414731"/>
          <p:cNvSpPr/>
          <p:nvPr/>
        </p:nvSpPr>
        <p:spPr>
          <a:xfrm>
            <a:off x="4478655" y="2635885"/>
            <a:ext cx="457200" cy="1828800"/>
          </a:xfrm>
          <a:prstGeom prst="line">
            <a:avLst/>
          </a:prstGeom>
          <a:ln w="57150" cap="flat" cmpd="sng">
            <a:solidFill>
              <a:schemeClr val="hlink"/>
            </a:solidFill>
            <a:prstDash val="solid"/>
            <a:miter/>
            <a:headEnd type="none" w="med" len="med"/>
            <a:tailEnd type="none" w="med" len="med"/>
          </a:ln>
        </p:spPr>
      </p:sp>
      <p:sp>
        <p:nvSpPr>
          <p:cNvPr id="123909" name="直接连接符 414732"/>
          <p:cNvSpPr/>
          <p:nvPr/>
        </p:nvSpPr>
        <p:spPr>
          <a:xfrm flipV="1">
            <a:off x="4935855" y="3321685"/>
            <a:ext cx="457200" cy="1143000"/>
          </a:xfrm>
          <a:prstGeom prst="line">
            <a:avLst/>
          </a:prstGeom>
          <a:ln w="57150" cap="flat" cmpd="sng">
            <a:solidFill>
              <a:schemeClr val="hlink"/>
            </a:solidFill>
            <a:prstDash val="solid"/>
            <a:miter/>
            <a:headEnd type="none" w="med" len="med"/>
            <a:tailEnd type="none" w="med" len="med"/>
          </a:ln>
        </p:spPr>
      </p:sp>
      <p:sp>
        <p:nvSpPr>
          <p:cNvPr id="123910" name="直接连接符 414733"/>
          <p:cNvSpPr/>
          <p:nvPr/>
        </p:nvSpPr>
        <p:spPr>
          <a:xfrm>
            <a:off x="5393055" y="3321685"/>
            <a:ext cx="381000" cy="1524000"/>
          </a:xfrm>
          <a:prstGeom prst="line">
            <a:avLst/>
          </a:prstGeom>
          <a:ln w="57150" cap="flat" cmpd="sng">
            <a:solidFill>
              <a:schemeClr val="hlink"/>
            </a:solidFill>
            <a:prstDash val="solid"/>
            <a:miter/>
            <a:headEnd type="none" w="med" len="med"/>
            <a:tailEnd type="none" w="med" len="med"/>
          </a:ln>
        </p:spPr>
      </p:sp>
      <p:sp>
        <p:nvSpPr>
          <p:cNvPr id="123911" name="直接连接符 414734"/>
          <p:cNvSpPr/>
          <p:nvPr/>
        </p:nvSpPr>
        <p:spPr>
          <a:xfrm>
            <a:off x="5774055" y="4845685"/>
            <a:ext cx="1600200" cy="0"/>
          </a:xfrm>
          <a:prstGeom prst="line">
            <a:avLst/>
          </a:prstGeom>
          <a:ln w="57150" cap="flat" cmpd="sng">
            <a:solidFill>
              <a:schemeClr val="hlink"/>
            </a:solidFill>
            <a:prstDash val="solid"/>
            <a:miter/>
            <a:headEnd type="none" w="med" len="med"/>
            <a:tailEnd type="none" w="med" len="med"/>
          </a:ln>
        </p:spPr>
      </p:sp>
      <p:sp>
        <p:nvSpPr>
          <p:cNvPr id="123912" name="直接连接符 414735"/>
          <p:cNvSpPr/>
          <p:nvPr/>
        </p:nvSpPr>
        <p:spPr>
          <a:xfrm>
            <a:off x="5240655" y="2635885"/>
            <a:ext cx="2133600" cy="2209800"/>
          </a:xfrm>
          <a:prstGeom prst="line">
            <a:avLst/>
          </a:prstGeom>
          <a:ln w="57150" cap="flat" cmpd="sng">
            <a:solidFill>
              <a:schemeClr val="hlink"/>
            </a:solidFill>
            <a:prstDash val="solid"/>
            <a:miter/>
            <a:headEnd type="none" w="med" len="med"/>
            <a:tailEnd type="none" w="med" len="med"/>
          </a:ln>
        </p:spPr>
      </p:sp>
      <p:sp>
        <p:nvSpPr>
          <p:cNvPr id="123913" name="文本框 414747"/>
          <p:cNvSpPr txBox="1"/>
          <p:nvPr/>
        </p:nvSpPr>
        <p:spPr>
          <a:xfrm>
            <a:off x="4632643" y="5561648"/>
            <a:ext cx="1403350" cy="579437"/>
          </a:xfrm>
          <a:prstGeom prst="rect">
            <a:avLst/>
          </a:prstGeom>
          <a:noFill/>
          <a:ln w="9525">
            <a:noFill/>
          </a:ln>
        </p:spPr>
        <p:txBody>
          <a:bodyPr wrap="none" anchor="t" anchorCtr="0">
            <a:spAutoFit/>
          </a:bodyPr>
          <a:lstStyle/>
          <a:p>
            <a:r>
              <a:rPr lang="zh-CN" altLang="en-US" sz="3200" b="1" dirty="0">
                <a:latin typeface="方正黑体" pitchFamily="34" charset="-122"/>
                <a:ea typeface="方正黑体" pitchFamily="34" charset="-122"/>
              </a:rPr>
              <a:t>剪裁前</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529409"/>
          <p:cNvSpPr>
            <a:spLocks noGrp="1" noRot="1"/>
          </p:cNvSpPr>
          <p:nvPr>
            <p:ph type="title"/>
          </p:nvPr>
        </p:nvSpPr>
        <p:spPr>
          <a:xfrm>
            <a:off x="539115" y="1703070"/>
            <a:ext cx="5859463" cy="829945"/>
          </a:xfrm>
        </p:spPr>
        <p:txBody>
          <a:bodyPr anchor="ctr" anchorCtr="0">
            <a:spAutoFit/>
          </a:bodyPr>
          <a:lstStyle/>
          <a:p>
            <a:r>
              <a:rPr lang="zh-CN" altLang="en-US" sz="2800" b="1" dirty="0">
                <a:solidFill>
                  <a:srgbClr val="0070C0"/>
                </a:solidFill>
              </a:rPr>
              <a:t>多边形的剪裁</a:t>
            </a:r>
            <a:r>
              <a:rPr lang="zh-CN" altLang="en-US" sz="4000" dirty="0"/>
              <a:t> </a:t>
            </a:r>
          </a:p>
        </p:txBody>
      </p:sp>
      <p:sp>
        <p:nvSpPr>
          <p:cNvPr id="125954" name="矩形 529411"/>
          <p:cNvSpPr/>
          <p:nvPr/>
        </p:nvSpPr>
        <p:spPr>
          <a:xfrm>
            <a:off x="833755" y="4133215"/>
            <a:ext cx="2895600" cy="1600200"/>
          </a:xfrm>
          <a:prstGeom prst="rect">
            <a:avLst/>
          </a:prstGeom>
          <a:noFill/>
          <a:ln w="57150" cap="flat" cmpd="sng">
            <a:solidFill>
              <a:schemeClr val="bg1"/>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grpSp>
        <p:nvGrpSpPr>
          <p:cNvPr id="125955" name="组合 529429"/>
          <p:cNvGrpSpPr/>
          <p:nvPr/>
        </p:nvGrpSpPr>
        <p:grpSpPr>
          <a:xfrm>
            <a:off x="1443355" y="3218815"/>
            <a:ext cx="2895600" cy="3051175"/>
            <a:chOff x="864" y="1440"/>
            <a:chExt cx="1824" cy="1922"/>
          </a:xfrm>
        </p:grpSpPr>
        <p:sp>
          <p:nvSpPr>
            <p:cNvPr id="125956" name="直接连接符 529412"/>
            <p:cNvSpPr/>
            <p:nvPr/>
          </p:nvSpPr>
          <p:spPr>
            <a:xfrm>
              <a:off x="864" y="1440"/>
              <a:ext cx="480" cy="0"/>
            </a:xfrm>
            <a:prstGeom prst="line">
              <a:avLst/>
            </a:prstGeom>
            <a:ln w="57150" cap="flat" cmpd="sng">
              <a:solidFill>
                <a:schemeClr val="hlink"/>
              </a:solidFill>
              <a:prstDash val="solid"/>
              <a:miter/>
              <a:headEnd type="none" w="med" len="med"/>
              <a:tailEnd type="none" w="med" len="med"/>
            </a:ln>
          </p:spPr>
        </p:sp>
        <p:sp>
          <p:nvSpPr>
            <p:cNvPr id="125957" name="直接连接符 529413"/>
            <p:cNvSpPr/>
            <p:nvPr/>
          </p:nvSpPr>
          <p:spPr>
            <a:xfrm>
              <a:off x="864" y="1440"/>
              <a:ext cx="288" cy="1152"/>
            </a:xfrm>
            <a:prstGeom prst="line">
              <a:avLst/>
            </a:prstGeom>
            <a:ln w="57150" cap="flat" cmpd="sng">
              <a:solidFill>
                <a:schemeClr val="hlink"/>
              </a:solidFill>
              <a:prstDash val="solid"/>
              <a:miter/>
              <a:headEnd type="none" w="med" len="med"/>
              <a:tailEnd type="none" w="med" len="med"/>
            </a:ln>
          </p:spPr>
        </p:sp>
        <p:sp>
          <p:nvSpPr>
            <p:cNvPr id="125958" name="直接连接符 529414"/>
            <p:cNvSpPr/>
            <p:nvPr/>
          </p:nvSpPr>
          <p:spPr>
            <a:xfrm flipV="1">
              <a:off x="1152" y="1872"/>
              <a:ext cx="288" cy="720"/>
            </a:xfrm>
            <a:prstGeom prst="line">
              <a:avLst/>
            </a:prstGeom>
            <a:ln w="57150" cap="flat" cmpd="sng">
              <a:solidFill>
                <a:schemeClr val="hlink"/>
              </a:solidFill>
              <a:prstDash val="solid"/>
              <a:miter/>
              <a:headEnd type="none" w="med" len="med"/>
              <a:tailEnd type="none" w="med" len="med"/>
            </a:ln>
          </p:spPr>
        </p:sp>
        <p:sp>
          <p:nvSpPr>
            <p:cNvPr id="125959" name="直接连接符 529415"/>
            <p:cNvSpPr/>
            <p:nvPr/>
          </p:nvSpPr>
          <p:spPr>
            <a:xfrm>
              <a:off x="1440" y="1872"/>
              <a:ext cx="240" cy="960"/>
            </a:xfrm>
            <a:prstGeom prst="line">
              <a:avLst/>
            </a:prstGeom>
            <a:ln w="57150" cap="flat" cmpd="sng">
              <a:solidFill>
                <a:schemeClr val="hlink"/>
              </a:solidFill>
              <a:prstDash val="solid"/>
              <a:miter/>
              <a:headEnd type="none" w="med" len="med"/>
              <a:tailEnd type="none" w="med" len="med"/>
            </a:ln>
          </p:spPr>
        </p:sp>
        <p:sp>
          <p:nvSpPr>
            <p:cNvPr id="125960" name="直接连接符 529416"/>
            <p:cNvSpPr/>
            <p:nvPr/>
          </p:nvSpPr>
          <p:spPr>
            <a:xfrm>
              <a:off x="1680" y="2832"/>
              <a:ext cx="1008" cy="0"/>
            </a:xfrm>
            <a:prstGeom prst="line">
              <a:avLst/>
            </a:prstGeom>
            <a:ln w="57150" cap="flat" cmpd="sng">
              <a:solidFill>
                <a:schemeClr val="hlink"/>
              </a:solidFill>
              <a:prstDash val="solid"/>
              <a:miter/>
              <a:headEnd type="none" w="med" len="med"/>
              <a:tailEnd type="none" w="med" len="med"/>
            </a:ln>
          </p:spPr>
        </p:sp>
        <p:sp>
          <p:nvSpPr>
            <p:cNvPr id="125961" name="直接连接符 529417"/>
            <p:cNvSpPr/>
            <p:nvPr/>
          </p:nvSpPr>
          <p:spPr>
            <a:xfrm>
              <a:off x="1344" y="1440"/>
              <a:ext cx="1344" cy="1392"/>
            </a:xfrm>
            <a:prstGeom prst="line">
              <a:avLst/>
            </a:prstGeom>
            <a:ln w="57150" cap="flat" cmpd="sng">
              <a:solidFill>
                <a:schemeClr val="hlink"/>
              </a:solidFill>
              <a:prstDash val="solid"/>
              <a:miter/>
              <a:headEnd type="none" w="med" len="med"/>
              <a:tailEnd type="none" w="med" len="med"/>
            </a:ln>
          </p:spPr>
        </p:sp>
        <p:sp>
          <p:nvSpPr>
            <p:cNvPr id="125962" name="文本框 529424"/>
            <p:cNvSpPr txBox="1"/>
            <p:nvPr/>
          </p:nvSpPr>
          <p:spPr>
            <a:xfrm>
              <a:off x="1056" y="3072"/>
              <a:ext cx="694" cy="290"/>
            </a:xfrm>
            <a:prstGeom prst="rect">
              <a:avLst/>
            </a:prstGeom>
            <a:noFill/>
            <a:ln w="9525">
              <a:noFill/>
            </a:ln>
          </p:spPr>
          <p:txBody>
            <a:bodyPr wrap="none" anchor="t" anchorCtr="0">
              <a:spAutoFit/>
            </a:bodyPr>
            <a:lstStyle/>
            <a:p>
              <a:r>
                <a:rPr lang="zh-CN" altLang="en-US" sz="2400" b="1" dirty="0">
                  <a:latin typeface="方正黑体" pitchFamily="34" charset="-122"/>
                  <a:ea typeface="方正黑体" pitchFamily="34" charset="-122"/>
                </a:rPr>
                <a:t>剪裁前</a:t>
              </a:r>
            </a:p>
          </p:txBody>
        </p:sp>
      </p:grpSp>
      <p:grpSp>
        <p:nvGrpSpPr>
          <p:cNvPr id="125963" name="组合 529430"/>
          <p:cNvGrpSpPr/>
          <p:nvPr/>
        </p:nvGrpSpPr>
        <p:grpSpPr>
          <a:xfrm>
            <a:off x="5253355" y="4103053"/>
            <a:ext cx="2895600" cy="2166937"/>
            <a:chOff x="3264" y="1997"/>
            <a:chExt cx="1824" cy="1365"/>
          </a:xfrm>
        </p:grpSpPr>
        <p:sp>
          <p:nvSpPr>
            <p:cNvPr id="125964" name="矩形 529418"/>
            <p:cNvSpPr/>
            <p:nvPr/>
          </p:nvSpPr>
          <p:spPr>
            <a:xfrm>
              <a:off x="3264" y="2016"/>
              <a:ext cx="1824" cy="1008"/>
            </a:xfrm>
            <a:prstGeom prst="rect">
              <a:avLst/>
            </a:prstGeom>
            <a:noFill/>
            <a:ln w="57150" cap="flat" cmpd="sng">
              <a:solidFill>
                <a:schemeClr val="tx1"/>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125965" name="直接连接符 529419"/>
            <p:cNvSpPr/>
            <p:nvPr/>
          </p:nvSpPr>
          <p:spPr>
            <a:xfrm>
              <a:off x="3792" y="2016"/>
              <a:ext cx="144" cy="576"/>
            </a:xfrm>
            <a:prstGeom prst="line">
              <a:avLst/>
            </a:prstGeom>
            <a:ln w="57150" cap="flat" cmpd="sng">
              <a:solidFill>
                <a:schemeClr val="hlink"/>
              </a:solidFill>
              <a:prstDash val="solid"/>
              <a:miter/>
              <a:headEnd type="none" w="med" len="med"/>
              <a:tailEnd type="none" w="med" len="med"/>
            </a:ln>
          </p:spPr>
        </p:sp>
        <p:sp>
          <p:nvSpPr>
            <p:cNvPr id="125966" name="直接连接符 529420"/>
            <p:cNvSpPr/>
            <p:nvPr/>
          </p:nvSpPr>
          <p:spPr>
            <a:xfrm flipV="1">
              <a:off x="3936" y="2016"/>
              <a:ext cx="192" cy="576"/>
            </a:xfrm>
            <a:prstGeom prst="line">
              <a:avLst/>
            </a:prstGeom>
            <a:ln w="57150" cap="flat" cmpd="sng">
              <a:solidFill>
                <a:schemeClr val="hlink"/>
              </a:solidFill>
              <a:prstDash val="solid"/>
              <a:miter/>
              <a:headEnd type="none" w="med" len="med"/>
              <a:tailEnd type="none" w="med" len="med"/>
            </a:ln>
          </p:spPr>
        </p:sp>
        <p:sp>
          <p:nvSpPr>
            <p:cNvPr id="125967" name="直接连接符 529421"/>
            <p:cNvSpPr/>
            <p:nvPr/>
          </p:nvSpPr>
          <p:spPr>
            <a:xfrm>
              <a:off x="4224" y="1997"/>
              <a:ext cx="240" cy="768"/>
            </a:xfrm>
            <a:prstGeom prst="line">
              <a:avLst/>
            </a:prstGeom>
            <a:ln w="57150" cap="flat" cmpd="sng">
              <a:solidFill>
                <a:schemeClr val="hlink"/>
              </a:solidFill>
              <a:prstDash val="solid"/>
              <a:miter/>
              <a:headEnd type="none" w="med" len="med"/>
              <a:tailEnd type="none" w="med" len="med"/>
            </a:ln>
          </p:spPr>
        </p:sp>
        <p:sp>
          <p:nvSpPr>
            <p:cNvPr id="125968" name="直接连接符 529422"/>
            <p:cNvSpPr/>
            <p:nvPr/>
          </p:nvSpPr>
          <p:spPr>
            <a:xfrm>
              <a:off x="4464" y="2765"/>
              <a:ext cx="624" cy="0"/>
            </a:xfrm>
            <a:prstGeom prst="line">
              <a:avLst/>
            </a:prstGeom>
            <a:ln w="57150" cap="flat" cmpd="sng">
              <a:solidFill>
                <a:schemeClr val="hlink"/>
              </a:solidFill>
              <a:prstDash val="solid"/>
              <a:miter/>
              <a:headEnd type="none" w="med" len="med"/>
              <a:tailEnd type="none" w="med" len="med"/>
            </a:ln>
          </p:spPr>
        </p:sp>
        <p:sp>
          <p:nvSpPr>
            <p:cNvPr id="125969" name="直接连接符 529423"/>
            <p:cNvSpPr/>
            <p:nvPr/>
          </p:nvSpPr>
          <p:spPr>
            <a:xfrm>
              <a:off x="4656" y="2016"/>
              <a:ext cx="432" cy="432"/>
            </a:xfrm>
            <a:prstGeom prst="line">
              <a:avLst/>
            </a:prstGeom>
            <a:ln w="57150" cap="flat" cmpd="sng">
              <a:solidFill>
                <a:schemeClr val="hlink"/>
              </a:solidFill>
              <a:prstDash val="solid"/>
              <a:miter/>
              <a:headEnd type="none" w="med" len="med"/>
              <a:tailEnd type="none" w="med" len="med"/>
            </a:ln>
          </p:spPr>
        </p:sp>
        <p:sp>
          <p:nvSpPr>
            <p:cNvPr id="125970" name="文本框 529425"/>
            <p:cNvSpPr txBox="1"/>
            <p:nvPr/>
          </p:nvSpPr>
          <p:spPr>
            <a:xfrm>
              <a:off x="3839" y="3072"/>
              <a:ext cx="694" cy="290"/>
            </a:xfrm>
            <a:prstGeom prst="rect">
              <a:avLst/>
            </a:prstGeom>
            <a:noFill/>
            <a:ln w="9525">
              <a:noFill/>
            </a:ln>
          </p:spPr>
          <p:txBody>
            <a:bodyPr wrap="none" anchor="t" anchorCtr="0">
              <a:spAutoFit/>
            </a:bodyPr>
            <a:lstStyle/>
            <a:p>
              <a:r>
                <a:rPr lang="zh-CN" altLang="en-US" sz="2400" b="1" dirty="0">
                  <a:latin typeface="方正黑体" pitchFamily="34" charset="-122"/>
                  <a:ea typeface="方正黑体" pitchFamily="34" charset="-122"/>
                </a:rPr>
                <a:t>剪裁后</a:t>
              </a:r>
            </a:p>
          </p:txBody>
        </p:sp>
      </p:grpSp>
      <p:sp>
        <p:nvSpPr>
          <p:cNvPr id="125971" name="文本占位符 529427"/>
          <p:cNvSpPr>
            <a:spLocks noGrp="1" noRot="1"/>
          </p:cNvSpPr>
          <p:nvPr>
            <p:ph idx="1"/>
          </p:nvPr>
        </p:nvSpPr>
        <p:spPr>
          <a:xfrm>
            <a:off x="683260" y="2564765"/>
            <a:ext cx="8229600" cy="534035"/>
          </a:xfrm>
        </p:spPr>
        <p:txBody>
          <a:bodyPr anchor="t" anchorCtr="0">
            <a:spAutoFit/>
          </a:bodyPr>
          <a:lstStyle/>
          <a:p>
            <a:r>
              <a:rPr lang="zh-CN" altLang="en-US" sz="2400" dirty="0">
                <a:latin typeface="Times New Roman" panose="02020603050405020304" pitchFamily="18" charset="0"/>
              </a:rPr>
              <a:t>多边形的剪取可利用直线剪裁算法</a:t>
            </a:r>
            <a:r>
              <a:rPr lang="zh-CN" altLang="en-US" dirty="0">
                <a:latin typeface="Times New Roman" panose="02020603050405020304" pitchFamily="18" charset="0"/>
              </a:rPr>
              <a:t>   </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标题 530433"/>
          <p:cNvSpPr>
            <a:spLocks noGrp="1" noRot="1"/>
          </p:cNvSpPr>
          <p:nvPr>
            <p:ph type="title"/>
          </p:nvPr>
        </p:nvSpPr>
        <p:spPr>
          <a:xfrm>
            <a:off x="467043" y="1556703"/>
            <a:ext cx="7793037" cy="829945"/>
          </a:xfrm>
        </p:spPr>
        <p:txBody>
          <a:bodyPr anchor="ctr" anchorCtr="0">
            <a:spAutoFit/>
          </a:bodyPr>
          <a:lstStyle/>
          <a:p>
            <a:r>
              <a:rPr lang="zh-CN" altLang="en-US" sz="2800" b="1" dirty="0">
                <a:solidFill>
                  <a:srgbClr val="0070C0"/>
                </a:solidFill>
              </a:rPr>
              <a:t>多边形的剪裁</a:t>
            </a:r>
            <a:r>
              <a:rPr lang="zh-CN" altLang="en-US" sz="4000" dirty="0"/>
              <a:t> </a:t>
            </a:r>
          </a:p>
        </p:txBody>
      </p:sp>
      <p:sp>
        <p:nvSpPr>
          <p:cNvPr id="128002" name="文本占位符 530449"/>
          <p:cNvSpPr>
            <a:spLocks noGrp="1" noRot="1"/>
          </p:cNvSpPr>
          <p:nvPr>
            <p:ph idx="1"/>
          </p:nvPr>
        </p:nvSpPr>
        <p:spPr>
          <a:xfrm>
            <a:off x="395605" y="2229485"/>
            <a:ext cx="8229600" cy="977265"/>
          </a:xfrm>
        </p:spPr>
        <p:txBody>
          <a:bodyPr anchor="t" anchorCtr="0">
            <a:spAutoFit/>
          </a:bodyPr>
          <a:lstStyle/>
          <a:p>
            <a:r>
              <a:rPr lang="zh-CN" altLang="en-US" sz="2400" dirty="0">
                <a:latin typeface="方正黑体" pitchFamily="34" charset="-122"/>
              </a:rPr>
              <a:t>利用直线剪裁算法对多边形进行剪裁存在的问题：考虑多边形的封闭性</a:t>
            </a:r>
          </a:p>
        </p:txBody>
      </p:sp>
      <p:grpSp>
        <p:nvGrpSpPr>
          <p:cNvPr id="128003" name="组合 530468"/>
          <p:cNvGrpSpPr/>
          <p:nvPr/>
        </p:nvGrpSpPr>
        <p:grpSpPr>
          <a:xfrm>
            <a:off x="1330960" y="3282950"/>
            <a:ext cx="3505200" cy="3140075"/>
            <a:chOff x="480" y="1842"/>
            <a:chExt cx="2208" cy="1978"/>
          </a:xfrm>
        </p:grpSpPr>
        <p:sp>
          <p:nvSpPr>
            <p:cNvPr id="128004" name="矩形 530451"/>
            <p:cNvSpPr/>
            <p:nvPr/>
          </p:nvSpPr>
          <p:spPr>
            <a:xfrm>
              <a:off x="480" y="2418"/>
              <a:ext cx="1824" cy="1008"/>
            </a:xfrm>
            <a:prstGeom prst="rect">
              <a:avLst/>
            </a:prstGeom>
            <a:noFill/>
            <a:ln w="57150" cap="flat" cmpd="sng">
              <a:solidFill>
                <a:schemeClr val="tx1"/>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128005" name="直接连接符 530452"/>
            <p:cNvSpPr/>
            <p:nvPr/>
          </p:nvSpPr>
          <p:spPr>
            <a:xfrm>
              <a:off x="864" y="1842"/>
              <a:ext cx="480" cy="0"/>
            </a:xfrm>
            <a:prstGeom prst="line">
              <a:avLst/>
            </a:prstGeom>
            <a:ln w="57150" cap="flat" cmpd="sng">
              <a:solidFill>
                <a:schemeClr val="hlink"/>
              </a:solidFill>
              <a:prstDash val="solid"/>
              <a:miter/>
              <a:headEnd type="none" w="med" len="med"/>
              <a:tailEnd type="none" w="med" len="med"/>
            </a:ln>
          </p:spPr>
        </p:sp>
        <p:sp>
          <p:nvSpPr>
            <p:cNvPr id="128006" name="直接连接符 530453"/>
            <p:cNvSpPr/>
            <p:nvPr/>
          </p:nvSpPr>
          <p:spPr>
            <a:xfrm>
              <a:off x="864" y="1842"/>
              <a:ext cx="288" cy="1152"/>
            </a:xfrm>
            <a:prstGeom prst="line">
              <a:avLst/>
            </a:prstGeom>
            <a:ln w="57150" cap="flat" cmpd="sng">
              <a:solidFill>
                <a:schemeClr val="hlink"/>
              </a:solidFill>
              <a:prstDash val="solid"/>
              <a:miter/>
              <a:headEnd type="none" w="med" len="med"/>
              <a:tailEnd type="none" w="med" len="med"/>
            </a:ln>
          </p:spPr>
        </p:sp>
        <p:sp>
          <p:nvSpPr>
            <p:cNvPr id="128007" name="直接连接符 530454"/>
            <p:cNvSpPr/>
            <p:nvPr/>
          </p:nvSpPr>
          <p:spPr>
            <a:xfrm flipV="1">
              <a:off x="1152" y="2274"/>
              <a:ext cx="288" cy="720"/>
            </a:xfrm>
            <a:prstGeom prst="line">
              <a:avLst/>
            </a:prstGeom>
            <a:ln w="57150" cap="flat" cmpd="sng">
              <a:solidFill>
                <a:schemeClr val="hlink"/>
              </a:solidFill>
              <a:prstDash val="solid"/>
              <a:miter/>
              <a:headEnd type="none" w="med" len="med"/>
              <a:tailEnd type="none" w="med" len="med"/>
            </a:ln>
          </p:spPr>
        </p:sp>
        <p:sp>
          <p:nvSpPr>
            <p:cNvPr id="128008" name="直接连接符 530455"/>
            <p:cNvSpPr/>
            <p:nvPr/>
          </p:nvSpPr>
          <p:spPr>
            <a:xfrm>
              <a:off x="1440" y="2274"/>
              <a:ext cx="240" cy="960"/>
            </a:xfrm>
            <a:prstGeom prst="line">
              <a:avLst/>
            </a:prstGeom>
            <a:ln w="57150" cap="flat" cmpd="sng">
              <a:solidFill>
                <a:schemeClr val="hlink"/>
              </a:solidFill>
              <a:prstDash val="solid"/>
              <a:miter/>
              <a:headEnd type="none" w="med" len="med"/>
              <a:tailEnd type="none" w="med" len="med"/>
            </a:ln>
          </p:spPr>
        </p:sp>
        <p:sp>
          <p:nvSpPr>
            <p:cNvPr id="128009" name="直接连接符 530456"/>
            <p:cNvSpPr/>
            <p:nvPr/>
          </p:nvSpPr>
          <p:spPr>
            <a:xfrm>
              <a:off x="1680" y="3234"/>
              <a:ext cx="1008" cy="0"/>
            </a:xfrm>
            <a:prstGeom prst="line">
              <a:avLst/>
            </a:prstGeom>
            <a:ln w="57150" cap="flat" cmpd="sng">
              <a:solidFill>
                <a:schemeClr val="hlink"/>
              </a:solidFill>
              <a:prstDash val="solid"/>
              <a:miter/>
              <a:headEnd type="none" w="med" len="med"/>
              <a:tailEnd type="none" w="med" len="med"/>
            </a:ln>
          </p:spPr>
        </p:sp>
        <p:sp>
          <p:nvSpPr>
            <p:cNvPr id="128010" name="直接连接符 530457"/>
            <p:cNvSpPr/>
            <p:nvPr/>
          </p:nvSpPr>
          <p:spPr>
            <a:xfrm>
              <a:off x="1344" y="1842"/>
              <a:ext cx="1344" cy="1392"/>
            </a:xfrm>
            <a:prstGeom prst="line">
              <a:avLst/>
            </a:prstGeom>
            <a:ln w="57150" cap="flat" cmpd="sng">
              <a:solidFill>
                <a:schemeClr val="hlink"/>
              </a:solidFill>
              <a:prstDash val="solid"/>
              <a:miter/>
              <a:headEnd type="none" w="med" len="med"/>
              <a:tailEnd type="none" w="med" len="med"/>
            </a:ln>
          </p:spPr>
        </p:sp>
        <p:sp>
          <p:nvSpPr>
            <p:cNvPr id="128011" name="文本框 530464"/>
            <p:cNvSpPr txBox="1"/>
            <p:nvPr/>
          </p:nvSpPr>
          <p:spPr>
            <a:xfrm>
              <a:off x="1056" y="3474"/>
              <a:ext cx="836" cy="346"/>
            </a:xfrm>
            <a:prstGeom prst="rect">
              <a:avLst/>
            </a:prstGeom>
            <a:noFill/>
            <a:ln w="9525">
              <a:noFill/>
            </a:ln>
          </p:spPr>
          <p:txBody>
            <a:bodyPr wrap="none" anchor="t" anchorCtr="0">
              <a:spAutoFit/>
            </a:bodyPr>
            <a:lstStyle/>
            <a:p>
              <a:r>
                <a:rPr lang="zh-CN" altLang="en-US" sz="3000" b="1" dirty="0">
                  <a:latin typeface="方正黑体" pitchFamily="34" charset="-122"/>
                  <a:ea typeface="方正黑体" pitchFamily="34" charset="-122"/>
                </a:rPr>
                <a:t>剪裁前</a:t>
              </a:r>
            </a:p>
          </p:txBody>
        </p:sp>
      </p:grpSp>
      <p:grpSp>
        <p:nvGrpSpPr>
          <p:cNvPr id="128012" name="组合 530469"/>
          <p:cNvGrpSpPr/>
          <p:nvPr/>
        </p:nvGrpSpPr>
        <p:grpSpPr>
          <a:xfrm>
            <a:off x="5325110" y="4197350"/>
            <a:ext cx="2895600" cy="2225675"/>
            <a:chOff x="3264" y="2418"/>
            <a:chExt cx="1824" cy="1402"/>
          </a:xfrm>
        </p:grpSpPr>
        <p:sp>
          <p:nvSpPr>
            <p:cNvPr id="128013" name="矩形 530458"/>
            <p:cNvSpPr/>
            <p:nvPr/>
          </p:nvSpPr>
          <p:spPr>
            <a:xfrm>
              <a:off x="3264" y="2418"/>
              <a:ext cx="1824" cy="1008"/>
            </a:xfrm>
            <a:prstGeom prst="rect">
              <a:avLst/>
            </a:prstGeom>
            <a:noFill/>
            <a:ln w="57150" cap="flat" cmpd="sng">
              <a:solidFill>
                <a:schemeClr val="tx1"/>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128014" name="直接连接符 530459"/>
            <p:cNvSpPr/>
            <p:nvPr/>
          </p:nvSpPr>
          <p:spPr>
            <a:xfrm>
              <a:off x="3792" y="2418"/>
              <a:ext cx="144" cy="576"/>
            </a:xfrm>
            <a:prstGeom prst="line">
              <a:avLst/>
            </a:prstGeom>
            <a:ln w="57150" cap="flat" cmpd="sng">
              <a:solidFill>
                <a:schemeClr val="hlink"/>
              </a:solidFill>
              <a:prstDash val="solid"/>
              <a:miter/>
              <a:headEnd type="none" w="med" len="med"/>
              <a:tailEnd type="none" w="med" len="med"/>
            </a:ln>
          </p:spPr>
        </p:sp>
        <p:sp>
          <p:nvSpPr>
            <p:cNvPr id="128015" name="直接连接符 530460"/>
            <p:cNvSpPr/>
            <p:nvPr/>
          </p:nvSpPr>
          <p:spPr>
            <a:xfrm flipV="1">
              <a:off x="3936" y="2418"/>
              <a:ext cx="192" cy="576"/>
            </a:xfrm>
            <a:prstGeom prst="line">
              <a:avLst/>
            </a:prstGeom>
            <a:ln w="57150" cap="flat" cmpd="sng">
              <a:solidFill>
                <a:schemeClr val="hlink"/>
              </a:solidFill>
              <a:prstDash val="solid"/>
              <a:miter/>
              <a:headEnd type="none" w="med" len="med"/>
              <a:tailEnd type="none" w="med" len="med"/>
            </a:ln>
          </p:spPr>
        </p:sp>
        <p:sp>
          <p:nvSpPr>
            <p:cNvPr id="128016" name="直接连接符 530461"/>
            <p:cNvSpPr/>
            <p:nvPr/>
          </p:nvSpPr>
          <p:spPr>
            <a:xfrm>
              <a:off x="4224" y="2418"/>
              <a:ext cx="240" cy="768"/>
            </a:xfrm>
            <a:prstGeom prst="line">
              <a:avLst/>
            </a:prstGeom>
            <a:ln w="57150" cap="flat" cmpd="sng">
              <a:solidFill>
                <a:schemeClr val="hlink"/>
              </a:solidFill>
              <a:prstDash val="solid"/>
              <a:miter/>
              <a:headEnd type="none" w="med" len="med"/>
              <a:tailEnd type="none" w="med" len="med"/>
            </a:ln>
          </p:spPr>
        </p:sp>
        <p:sp>
          <p:nvSpPr>
            <p:cNvPr id="128017" name="直接连接符 530462"/>
            <p:cNvSpPr/>
            <p:nvPr/>
          </p:nvSpPr>
          <p:spPr>
            <a:xfrm>
              <a:off x="4464" y="3186"/>
              <a:ext cx="624" cy="0"/>
            </a:xfrm>
            <a:prstGeom prst="line">
              <a:avLst/>
            </a:prstGeom>
            <a:ln w="57150" cap="flat" cmpd="sng">
              <a:solidFill>
                <a:schemeClr val="hlink"/>
              </a:solidFill>
              <a:prstDash val="solid"/>
              <a:miter/>
              <a:headEnd type="none" w="med" len="med"/>
              <a:tailEnd type="none" w="med" len="med"/>
            </a:ln>
          </p:spPr>
        </p:sp>
        <p:sp>
          <p:nvSpPr>
            <p:cNvPr id="128018" name="直接连接符 530463"/>
            <p:cNvSpPr/>
            <p:nvPr/>
          </p:nvSpPr>
          <p:spPr>
            <a:xfrm>
              <a:off x="4656" y="2418"/>
              <a:ext cx="432" cy="432"/>
            </a:xfrm>
            <a:prstGeom prst="line">
              <a:avLst/>
            </a:prstGeom>
            <a:ln w="57150" cap="flat" cmpd="sng">
              <a:solidFill>
                <a:schemeClr val="hlink"/>
              </a:solidFill>
              <a:prstDash val="solid"/>
              <a:miter/>
              <a:headEnd type="none" w="med" len="med"/>
              <a:tailEnd type="none" w="med" len="med"/>
            </a:ln>
          </p:spPr>
        </p:sp>
        <p:sp>
          <p:nvSpPr>
            <p:cNvPr id="128019" name="文本框 530465"/>
            <p:cNvSpPr txBox="1"/>
            <p:nvPr/>
          </p:nvSpPr>
          <p:spPr>
            <a:xfrm>
              <a:off x="3839" y="3474"/>
              <a:ext cx="836" cy="346"/>
            </a:xfrm>
            <a:prstGeom prst="rect">
              <a:avLst/>
            </a:prstGeom>
            <a:noFill/>
            <a:ln w="9525">
              <a:noFill/>
            </a:ln>
          </p:spPr>
          <p:txBody>
            <a:bodyPr wrap="none" anchor="t" anchorCtr="0">
              <a:spAutoFit/>
            </a:bodyPr>
            <a:lstStyle/>
            <a:p>
              <a:r>
                <a:rPr lang="zh-CN" altLang="en-US" sz="3000" b="1" dirty="0">
                  <a:latin typeface="方正黑体" pitchFamily="34" charset="-122"/>
                  <a:ea typeface="方正黑体" pitchFamily="34" charset="-122"/>
                </a:rPr>
                <a:t>剪裁后</a:t>
              </a:r>
            </a:p>
          </p:txBody>
        </p:sp>
        <p:sp>
          <p:nvSpPr>
            <p:cNvPr id="128020" name="直接连接符 530466"/>
            <p:cNvSpPr/>
            <p:nvPr/>
          </p:nvSpPr>
          <p:spPr>
            <a:xfrm>
              <a:off x="3792" y="2418"/>
              <a:ext cx="864" cy="0"/>
            </a:xfrm>
            <a:prstGeom prst="line">
              <a:avLst/>
            </a:prstGeom>
            <a:ln w="57150" cap="flat" cmpd="sng">
              <a:solidFill>
                <a:schemeClr val="hlink"/>
              </a:solidFill>
              <a:prstDash val="solid"/>
              <a:miter/>
              <a:headEnd type="none" w="med" len="med"/>
              <a:tailEnd type="none" w="med" len="med"/>
            </a:ln>
          </p:spPr>
        </p:sp>
        <p:sp>
          <p:nvSpPr>
            <p:cNvPr id="128021" name="直接连接符 530467"/>
            <p:cNvSpPr/>
            <p:nvPr/>
          </p:nvSpPr>
          <p:spPr>
            <a:xfrm>
              <a:off x="5088" y="2850"/>
              <a:ext cx="0" cy="336"/>
            </a:xfrm>
            <a:prstGeom prst="line">
              <a:avLst/>
            </a:prstGeom>
            <a:ln w="57150" cap="flat" cmpd="sng">
              <a:solidFill>
                <a:srgbClr val="FF0000"/>
              </a:solidFill>
              <a:prstDash val="solid"/>
              <a:miter/>
              <a:headEnd type="none" w="med" len="med"/>
              <a:tailEnd type="none" w="med" len="med"/>
            </a:ln>
          </p:spPr>
        </p:sp>
      </p:gr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标题 496641"/>
          <p:cNvSpPr>
            <a:spLocks noGrp="1" noRot="1"/>
          </p:cNvSpPr>
          <p:nvPr>
            <p:ph type="title"/>
          </p:nvPr>
        </p:nvSpPr>
        <p:spPr>
          <a:xfrm>
            <a:off x="395605" y="2276832"/>
            <a:ext cx="7886700" cy="607695"/>
          </a:xfrm>
        </p:spPr>
        <p:txBody>
          <a:bodyPr vert="horz" wrap="square" lIns="91440" tIns="45720" rIns="91440" bIns="45720" anchor="b" anchorCtr="0">
            <a:spAutoFit/>
          </a:bodyPr>
          <a:lstStyle/>
          <a:p>
            <a:r>
              <a:rPr lang="zh-CN" altLang="en-US" sz="2800" b="1" dirty="0">
                <a:solidFill>
                  <a:srgbClr val="0070C0"/>
                </a:solidFill>
              </a:rPr>
              <a:t>多边形剪裁</a:t>
            </a:r>
          </a:p>
        </p:txBody>
      </p:sp>
      <p:sp>
        <p:nvSpPr>
          <p:cNvPr id="129026" name="文本占位符 496642"/>
          <p:cNvSpPr>
            <a:spLocks noGrp="1" noRot="1"/>
          </p:cNvSpPr>
          <p:nvPr>
            <p:ph idx="1"/>
          </p:nvPr>
        </p:nvSpPr>
        <p:spPr>
          <a:xfrm>
            <a:off x="971550" y="3357245"/>
            <a:ext cx="7650163" cy="1393825"/>
          </a:xfrm>
        </p:spPr>
        <p:txBody>
          <a:bodyPr wrap="square" anchor="t" anchorCtr="0">
            <a:spAutoFit/>
          </a:bodyPr>
          <a:lstStyle/>
          <a:p>
            <a:r>
              <a:rPr lang="zh-CN" altLang="en-US" sz="2400" dirty="0"/>
              <a:t>S</a:t>
            </a:r>
            <a:r>
              <a:rPr lang="en-US" altLang="zh-CN" sz="2400" err="1"/>
              <a:t>utherland</a:t>
            </a:r>
            <a:r>
              <a:rPr lang="en-US" altLang="zh-CN" sz="2400"/>
              <a:t>-Hodgeman </a:t>
            </a:r>
            <a:r>
              <a:rPr lang="zh-CN" altLang="en-US" sz="2400" dirty="0"/>
              <a:t>多边形剪裁</a:t>
            </a:r>
          </a:p>
          <a:p>
            <a:r>
              <a:rPr lang="zh-CN" altLang="en-US" sz="2400" dirty="0"/>
              <a:t>W</a:t>
            </a:r>
            <a:r>
              <a:rPr lang="en-US" altLang="zh-CN" sz="2400" err="1"/>
              <a:t>eiler</a:t>
            </a:r>
            <a:r>
              <a:rPr lang="en-US" altLang="zh-CN" sz="2400"/>
              <a:t>-Atherton </a:t>
            </a:r>
            <a:r>
              <a:rPr lang="zh-CN" altLang="en-US" sz="2400" dirty="0"/>
              <a:t>算法</a:t>
            </a:r>
            <a:endParaRPr lang="zh-CN" altLang="zh-CN" sz="2400" dirty="0"/>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标题 415745"/>
          <p:cNvSpPr>
            <a:spLocks noGrp="1" noRot="1"/>
          </p:cNvSpPr>
          <p:nvPr>
            <p:ph type="title"/>
          </p:nvPr>
        </p:nvSpPr>
        <p:spPr>
          <a:xfrm>
            <a:off x="289878" y="2132965"/>
            <a:ext cx="8562975" cy="829945"/>
          </a:xfrm>
        </p:spPr>
        <p:txBody>
          <a:bodyPr anchor="ctr" anchorCtr="0">
            <a:spAutoFit/>
          </a:bodyPr>
          <a:lstStyle/>
          <a:p>
            <a:r>
              <a:rPr lang="zh-CN" altLang="zh-CN" sz="2800" b="1" dirty="0">
                <a:solidFill>
                  <a:srgbClr val="0070C0"/>
                </a:solidFill>
              </a:rPr>
              <a:t>Sutherland-Hodgman</a:t>
            </a:r>
            <a:r>
              <a:rPr lang="zh-CN" altLang="en-US" sz="2800" b="1" dirty="0">
                <a:solidFill>
                  <a:srgbClr val="0070C0"/>
                </a:solidFill>
              </a:rPr>
              <a:t> 算法</a:t>
            </a:r>
            <a:r>
              <a:rPr lang="zh-CN" altLang="zh-CN" sz="4000" dirty="0"/>
              <a:t> </a:t>
            </a:r>
          </a:p>
        </p:txBody>
      </p:sp>
      <p:sp>
        <p:nvSpPr>
          <p:cNvPr id="131074" name="文本占位符 415746"/>
          <p:cNvSpPr>
            <a:spLocks noGrp="1" noRot="1"/>
          </p:cNvSpPr>
          <p:nvPr>
            <p:ph idx="1"/>
          </p:nvPr>
        </p:nvSpPr>
        <p:spPr>
          <a:xfrm>
            <a:off x="611188" y="3212783"/>
            <a:ext cx="7953375" cy="2194560"/>
          </a:xfrm>
        </p:spPr>
        <p:txBody>
          <a:bodyPr wrap="square" anchor="t" anchorCtr="0">
            <a:spAutoFit/>
          </a:bodyPr>
          <a:lstStyle/>
          <a:p>
            <a:pPr>
              <a:lnSpc>
                <a:spcPct val="140000"/>
              </a:lnSpc>
            </a:pPr>
            <a:r>
              <a:rPr lang="zh-CN" altLang="zh-CN" sz="2400" dirty="0">
                <a:latin typeface="方正黑体" pitchFamily="34" charset="-122"/>
              </a:rPr>
              <a:t>思想 </a:t>
            </a:r>
            <a:r>
              <a:rPr lang="zh-CN" altLang="en-US" sz="2400" dirty="0">
                <a:latin typeface="方正黑体" pitchFamily="34" charset="-122"/>
              </a:rPr>
              <a:t>(亦称逐边裁剪算法)</a:t>
            </a:r>
            <a:endParaRPr lang="zh-CN" altLang="zh-CN" sz="2400" dirty="0">
              <a:latin typeface="方正黑体" pitchFamily="34" charset="-122"/>
            </a:endParaRPr>
          </a:p>
          <a:p>
            <a:pPr lvl="1">
              <a:lnSpc>
                <a:spcPct val="140000"/>
              </a:lnSpc>
              <a:buNone/>
            </a:pPr>
            <a:r>
              <a:rPr lang="zh-CN" altLang="zh-CN" sz="2400" dirty="0">
                <a:latin typeface="方正黑体" pitchFamily="34" charset="-122"/>
              </a:rPr>
              <a:t>	以多边形顶点为初始集合, 首先用窗口左边界剪裁多边形，产生新的顶点序列。新的顶点集依次传给右边界、下边界和上边界进行处理。</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占位符 349186"/>
          <p:cNvSpPr>
            <a:spLocks noGrp="1" noRot="1"/>
          </p:cNvSpPr>
          <p:nvPr>
            <p:ph idx="1"/>
          </p:nvPr>
        </p:nvSpPr>
        <p:spPr>
          <a:xfrm>
            <a:off x="457200" y="1917065"/>
            <a:ext cx="8229600" cy="3446145"/>
          </a:xfrm>
        </p:spPr>
        <p:txBody>
          <a:bodyPr wrap="square" anchor="t" anchorCtr="0">
            <a:spAutoFit/>
          </a:bodyPr>
          <a:lstStyle/>
          <a:p>
            <a:pPr marL="361950" indent="-361950"/>
            <a:r>
              <a:rPr lang="zh-CN" altLang="zh-CN" sz="2800" dirty="0">
                <a:latin typeface="方正黑体" pitchFamily="34" charset="-122"/>
              </a:rPr>
              <a:t>旋转</a:t>
            </a:r>
            <a:endParaRPr lang="zh-CN" altLang="en-US" sz="2800" dirty="0">
              <a:latin typeface="方正黑体" pitchFamily="34" charset="-122"/>
            </a:endParaRPr>
          </a:p>
          <a:p>
            <a:pPr marL="895350" lvl="1" indent="-353695"/>
            <a:r>
              <a:rPr lang="zh-CN" altLang="en-US" sz="2400" dirty="0">
                <a:latin typeface="方正黑体" pitchFamily="34" charset="-122"/>
              </a:rPr>
              <a:t>定义：对象沿圆弧路径运动产生的变换</a:t>
            </a:r>
          </a:p>
          <a:p>
            <a:pPr marL="895350" lvl="1" indent="-353695"/>
            <a:r>
              <a:rPr lang="zh-CN" altLang="en-US" sz="2400" dirty="0">
                <a:latin typeface="方正黑体" pitchFamily="34" charset="-122"/>
              </a:rPr>
              <a:t>参数:</a:t>
            </a:r>
          </a:p>
          <a:p>
            <a:pPr marL="1510030" lvl="2"/>
            <a:r>
              <a:rPr lang="zh-CN" altLang="en-US" sz="2400" dirty="0">
                <a:latin typeface="方正黑体" pitchFamily="34" charset="-122"/>
              </a:rPr>
              <a:t> 旋转角</a:t>
            </a:r>
            <a:r>
              <a:rPr lang="en-US" altLang="zh-CN" sz="2400">
                <a:latin typeface="方正黑体" pitchFamily="34" charset="-122"/>
              </a:rPr>
              <a:t>θ，</a:t>
            </a:r>
            <a:r>
              <a:rPr lang="zh-CN" altLang="en-US" sz="2400" dirty="0">
                <a:latin typeface="方正黑体" pitchFamily="34" charset="-122"/>
              </a:rPr>
              <a:t>约定：逆时针为正</a:t>
            </a:r>
            <a:endParaRPr lang="zh-CN" altLang="zh-CN" sz="2400" dirty="0">
              <a:latin typeface="方正黑体" pitchFamily="34" charset="-122"/>
            </a:endParaRPr>
          </a:p>
          <a:p>
            <a:pPr marL="1510030" lvl="2"/>
            <a:r>
              <a:rPr lang="zh-CN" altLang="en-US" sz="2400" dirty="0">
                <a:latin typeface="方正黑体" pitchFamily="34" charset="-122"/>
              </a:rPr>
              <a:t> 旋转点</a:t>
            </a:r>
            <a:r>
              <a:rPr lang="en-US" altLang="zh-CN" sz="2400">
                <a:latin typeface="方正黑体" pitchFamily="34" charset="-122"/>
              </a:rPr>
              <a:t>(</a:t>
            </a:r>
            <a:r>
              <a:rPr lang="zh-CN" altLang="en-US" sz="2400" dirty="0">
                <a:latin typeface="方正黑体" pitchFamily="34" charset="-122"/>
              </a:rPr>
              <a:t>基准点</a:t>
            </a:r>
            <a:r>
              <a:rPr lang="en-US" altLang="zh-CN" sz="2400">
                <a:latin typeface="方正黑体" pitchFamily="34" charset="-122"/>
              </a:rPr>
              <a:t>)</a:t>
            </a:r>
            <a:r>
              <a:rPr lang="zh-CN" altLang="en-US" sz="2400" dirty="0">
                <a:latin typeface="方正黑体" pitchFamily="34" charset="-122"/>
              </a:rPr>
              <a:t>：</a:t>
            </a:r>
            <a:r>
              <a:rPr lang="en-US" altLang="zh-CN" sz="2400">
                <a:latin typeface="方正黑体" pitchFamily="34" charset="-122"/>
              </a:rPr>
              <a:t>(</a:t>
            </a:r>
            <a:r>
              <a:rPr lang="en-US" altLang="zh-CN" sz="2400" err="1">
                <a:latin typeface="方正黑体" pitchFamily="34" charset="-122"/>
              </a:rPr>
              <a:t>x</a:t>
            </a:r>
            <a:r>
              <a:rPr lang="en-US" altLang="zh-CN" sz="2400" baseline="-25000" err="1">
                <a:latin typeface="方正黑体" pitchFamily="34" charset="-122"/>
              </a:rPr>
              <a:t>r</a:t>
            </a:r>
            <a:r>
              <a:rPr lang="en-US" altLang="zh-CN" sz="2400" err="1">
                <a:latin typeface="方正黑体" pitchFamily="34" charset="-122"/>
              </a:rPr>
              <a:t>，y</a:t>
            </a:r>
            <a:r>
              <a:rPr lang="en-US" altLang="zh-CN" sz="2400" baseline="-25000" err="1">
                <a:latin typeface="方正黑体" pitchFamily="34" charset="-122"/>
              </a:rPr>
              <a:t>r</a:t>
            </a:r>
            <a:r>
              <a:rPr lang="en-US" altLang="zh-CN" sz="2400">
                <a:latin typeface="方正黑体" pitchFamily="34" charset="-122"/>
              </a:rPr>
              <a:t>)</a:t>
            </a:r>
          </a:p>
          <a:p>
            <a:pPr marL="895350" lvl="1" indent="-353695"/>
            <a:r>
              <a:rPr lang="zh-CN" altLang="en-US" sz="2400" dirty="0">
                <a:latin typeface="方正黑体" pitchFamily="34" charset="-122"/>
              </a:rPr>
              <a:t>旋转变换也是一种刚体变换。物体的大小、形状不变，但方向和位置要改变</a:t>
            </a:r>
            <a:endParaRPr lang="zh-CN" altLang="zh-CN" sz="2400" dirty="0">
              <a:latin typeface="方正黑体" pitchFamily="34" charset="-122"/>
            </a:endParaRPr>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标题 543745"/>
          <p:cNvSpPr>
            <a:spLocks noGrp="1" noRot="1"/>
          </p:cNvSpPr>
          <p:nvPr>
            <p:ph type="title"/>
          </p:nvPr>
        </p:nvSpPr>
        <p:spPr>
          <a:xfrm>
            <a:off x="179070" y="1770063"/>
            <a:ext cx="8410575" cy="755650"/>
          </a:xfrm>
        </p:spPr>
        <p:txBody>
          <a:bodyPr vert="horz" wrap="square" lIns="91440" tIns="45720" rIns="91440" bIns="45720" anchor="b" anchorCtr="0">
            <a:spAutoFit/>
          </a:bodyPr>
          <a:lstStyle/>
          <a:p>
            <a:r>
              <a:rPr lang="zh-CN" altLang="zh-CN" sz="2800" b="1" dirty="0">
                <a:solidFill>
                  <a:srgbClr val="0070C0"/>
                </a:solidFill>
              </a:rPr>
              <a:t>Sutherland-Hodgman</a:t>
            </a:r>
            <a:r>
              <a:rPr lang="zh-CN" altLang="en-US" sz="2800" b="1" dirty="0">
                <a:solidFill>
                  <a:srgbClr val="0070C0"/>
                </a:solidFill>
              </a:rPr>
              <a:t> 多边形剪裁</a:t>
            </a:r>
            <a:r>
              <a:rPr lang="zh-CN" altLang="en-US" sz="3600" dirty="0"/>
              <a:t> </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pic>
        <p:nvPicPr>
          <p:cNvPr id="3" name="图片 2"/>
          <p:cNvPicPr>
            <a:picLocks noChangeAspect="1"/>
          </p:cNvPicPr>
          <p:nvPr/>
        </p:nvPicPr>
        <p:blipFill>
          <a:blip r:embed="rId4"/>
          <a:stretch>
            <a:fillRect/>
          </a:stretch>
        </p:blipFill>
        <p:spPr>
          <a:xfrm>
            <a:off x="1979295" y="2348865"/>
            <a:ext cx="6696710" cy="4264660"/>
          </a:xfrm>
          <a:prstGeom prst="rect">
            <a:avLst/>
          </a:prstGeom>
        </p:spPr>
      </p:pic>
    </p:spTree>
    <p:custDataLst>
      <p:tags r:id="rId1"/>
    </p:custDataLst>
  </p:cSld>
  <p:clrMapOvr>
    <a:masterClrMapping/>
  </p:clrMapOvr>
  <p:transition spd="med">
    <p:random/>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文本占位符 501761"/>
          <p:cNvSpPr>
            <a:spLocks noGrp="1" noRot="1"/>
          </p:cNvSpPr>
          <p:nvPr>
            <p:ph idx="1"/>
          </p:nvPr>
        </p:nvSpPr>
        <p:spPr>
          <a:xfrm>
            <a:off x="538798" y="2060893"/>
            <a:ext cx="8748712" cy="4613275"/>
          </a:xfrm>
        </p:spPr>
        <p:txBody>
          <a:bodyPr wrap="square" anchor="t" anchorCtr="0">
            <a:spAutoFit/>
          </a:bodyPr>
          <a:lstStyle/>
          <a:p>
            <a:pPr fontAlgn="auto"/>
            <a:r>
              <a:rPr lang="zh-CN" altLang="en-US" sz="2400" dirty="0"/>
              <a:t>通过对单一边界的裁剪来实现多边形的剪取</a:t>
            </a:r>
          </a:p>
          <a:p>
            <a:pPr fontAlgn="auto">
              <a:buNone/>
            </a:pPr>
            <a:r>
              <a:rPr lang="zh-CN" altLang="en-US" sz="2400" dirty="0"/>
              <a:t>    即在算法中，裁剪窗口的每一边将逐次对原多边形和每次剪取所生成的多边形进行剪取</a:t>
            </a:r>
          </a:p>
          <a:p>
            <a:pPr fontAlgn="auto"/>
            <a:r>
              <a:rPr lang="zh-CN" altLang="en-US" sz="2400" dirty="0"/>
              <a:t>沿多边形依次处理顶点可能遇到的四种情况</a:t>
            </a:r>
          </a:p>
          <a:p>
            <a:pPr lvl="1" fontAlgn="auto"/>
            <a:r>
              <a:rPr lang="zh-CN" altLang="en-US" sz="2400" dirty="0">
                <a:latin typeface="方正黑体" pitchFamily="34" charset="-122"/>
              </a:rPr>
              <a:t>外</a:t>
            </a:r>
            <a:r>
              <a:rPr lang="en-US" altLang="zh-CN" sz="2400"/>
              <a:t>→</a:t>
            </a:r>
            <a:r>
              <a:rPr lang="zh-CN" altLang="en-US" sz="2400" dirty="0">
                <a:latin typeface="方正黑体" pitchFamily="34" charset="-122"/>
              </a:rPr>
              <a:t>内</a:t>
            </a:r>
          </a:p>
          <a:p>
            <a:pPr lvl="1" fontAlgn="auto"/>
            <a:r>
              <a:rPr lang="zh-CN" altLang="en-US" sz="2400" dirty="0">
                <a:latin typeface="方正黑体" pitchFamily="34" charset="-122"/>
              </a:rPr>
              <a:t>内</a:t>
            </a:r>
            <a:r>
              <a:rPr lang="en-US" altLang="zh-CN" sz="2400"/>
              <a:t>→</a:t>
            </a:r>
            <a:r>
              <a:rPr lang="zh-CN" altLang="en-US" sz="2400" dirty="0">
                <a:latin typeface="方正黑体" pitchFamily="34" charset="-122"/>
              </a:rPr>
              <a:t>内</a:t>
            </a:r>
          </a:p>
          <a:p>
            <a:pPr lvl="1" fontAlgn="auto"/>
            <a:r>
              <a:rPr lang="zh-CN" altLang="en-US" sz="2400" dirty="0">
                <a:latin typeface="方正黑体" pitchFamily="34" charset="-122"/>
              </a:rPr>
              <a:t>内</a:t>
            </a:r>
            <a:r>
              <a:rPr lang="en-US" altLang="zh-CN" sz="2400"/>
              <a:t>→</a:t>
            </a:r>
            <a:r>
              <a:rPr lang="zh-CN" altLang="en-US" sz="2400" dirty="0">
                <a:latin typeface="方正黑体" pitchFamily="34" charset="-122"/>
              </a:rPr>
              <a:t>外</a:t>
            </a:r>
          </a:p>
          <a:p>
            <a:pPr lvl="1" fontAlgn="auto"/>
            <a:r>
              <a:rPr lang="zh-CN" altLang="en-US" sz="2400" dirty="0">
                <a:latin typeface="方正黑体" pitchFamily="34" charset="-122"/>
              </a:rPr>
              <a:t>外</a:t>
            </a:r>
            <a:r>
              <a:rPr lang="en-US" altLang="zh-CN" sz="2400"/>
              <a:t>→</a:t>
            </a:r>
            <a:r>
              <a:rPr lang="zh-CN" altLang="en-US" sz="2400" dirty="0">
                <a:latin typeface="方正黑体" pitchFamily="34" charset="-122"/>
              </a:rPr>
              <a:t>外</a:t>
            </a:r>
          </a:p>
        </p:txBody>
      </p:sp>
      <p:sp>
        <p:nvSpPr>
          <p:cNvPr id="135170" name="标题 501762"/>
          <p:cNvSpPr>
            <a:spLocks noGrp="1" noRot="1"/>
          </p:cNvSpPr>
          <p:nvPr>
            <p:ph type="title"/>
          </p:nvPr>
        </p:nvSpPr>
        <p:spPr>
          <a:xfrm>
            <a:off x="189548" y="1340803"/>
            <a:ext cx="8764587" cy="829945"/>
          </a:xfrm>
        </p:spPr>
        <p:txBody>
          <a:bodyPr vert="horz" wrap="square" lIns="91440" tIns="45720" rIns="91440" bIns="45720" anchor="b" anchorCtr="0">
            <a:spAutoFit/>
          </a:bodyPr>
          <a:lstStyle/>
          <a:p>
            <a:r>
              <a:rPr lang="zh-CN" altLang="zh-CN" sz="2800" b="1" dirty="0">
                <a:solidFill>
                  <a:srgbClr val="0070C0"/>
                </a:solidFill>
              </a:rPr>
              <a:t>Sutherland-Hodgman</a:t>
            </a:r>
            <a:r>
              <a:rPr lang="zh-CN" altLang="en-US" sz="2800" b="1" dirty="0">
                <a:solidFill>
                  <a:srgbClr val="0070C0"/>
                </a:solidFill>
              </a:rPr>
              <a:t> 多边形剪裁</a:t>
            </a:r>
            <a:r>
              <a:rPr lang="zh-CN" altLang="en-US" sz="4000" dirty="0">
                <a:latin typeface="方正黑体" pitchFamily="34" charset="-122"/>
              </a:rPr>
              <a:t> </a:t>
            </a:r>
          </a:p>
        </p:txBody>
      </p:sp>
      <p:sp>
        <p:nvSpPr>
          <p:cNvPr id="330754" name="Rectangle 2"/>
          <p:cNvSpPr>
            <a:spLocks noGrp="1" noRot="1" noChangeArrowheads="1"/>
          </p:cNvSpPr>
          <p:nvPr/>
        </p:nvSpPr>
        <p:spPr>
          <a:xfrm>
            <a:off x="323850" y="62071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文本占位符 545793"/>
          <p:cNvSpPr>
            <a:spLocks noGrp="1" noRot="1"/>
          </p:cNvSpPr>
          <p:nvPr>
            <p:ph idx="1"/>
          </p:nvPr>
        </p:nvSpPr>
        <p:spPr>
          <a:xfrm>
            <a:off x="539115" y="1244600"/>
            <a:ext cx="7391400" cy="565150"/>
          </a:xfrm>
        </p:spPr>
        <p:txBody>
          <a:bodyPr anchor="t" anchorCtr="0">
            <a:spAutoFit/>
          </a:bodyPr>
          <a:lstStyle/>
          <a:p>
            <a:pPr>
              <a:lnSpc>
                <a:spcPct val="110000"/>
              </a:lnSpc>
            </a:pPr>
            <a:r>
              <a:rPr lang="zh-CN" altLang="zh-CN" sz="2800" b="1" dirty="0">
                <a:solidFill>
                  <a:srgbClr val="0070C0"/>
                </a:solidFill>
              </a:rPr>
              <a:t>举例</a:t>
            </a:r>
          </a:p>
        </p:txBody>
      </p:sp>
      <p:sp>
        <p:nvSpPr>
          <p:cNvPr id="137218" name="任意多边形 545794"/>
          <p:cNvSpPr/>
          <p:nvPr/>
        </p:nvSpPr>
        <p:spPr>
          <a:xfrm>
            <a:off x="3124200" y="2362200"/>
            <a:ext cx="1981200" cy="2667000"/>
          </a:xfrm>
          <a:custGeom>
            <a:avLst/>
            <a:gdLst/>
            <a:ahLst/>
            <a:cxnLst/>
            <a:rect l="0" t="0" r="0" b="0"/>
            <a:pathLst>
              <a:path w="1248" h="1680">
                <a:moveTo>
                  <a:pt x="0" y="0"/>
                </a:moveTo>
                <a:lnTo>
                  <a:pt x="0" y="1680"/>
                </a:lnTo>
                <a:lnTo>
                  <a:pt x="1248" y="1200"/>
                </a:lnTo>
                <a:lnTo>
                  <a:pt x="1056" y="144"/>
                </a:lnTo>
                <a:lnTo>
                  <a:pt x="0" y="0"/>
                </a:lnTo>
                <a:close/>
              </a:path>
            </a:pathLst>
          </a:custGeom>
          <a:solidFill>
            <a:srgbClr val="EFF280"/>
          </a:solidFill>
          <a:ln w="9525" cap="flat" cmpd="sng">
            <a:solidFill>
              <a:schemeClr val="tx1"/>
            </a:solidFill>
            <a:prstDash val="solid"/>
            <a:miter/>
            <a:headEnd type="none" w="med" len="med"/>
            <a:tailEnd type="none" w="med" len="med"/>
          </a:ln>
        </p:spPr>
        <p:txBody>
          <a:bodyPr/>
          <a:lstStyle/>
          <a:p>
            <a:endParaRPr lang="zh-CN" altLang="en-US"/>
          </a:p>
        </p:txBody>
      </p:sp>
      <p:sp>
        <p:nvSpPr>
          <p:cNvPr id="137219" name="矩形 545795"/>
          <p:cNvSpPr/>
          <p:nvPr/>
        </p:nvSpPr>
        <p:spPr>
          <a:xfrm>
            <a:off x="3810000" y="1981200"/>
            <a:ext cx="2286000" cy="3429000"/>
          </a:xfrm>
          <a:prstGeom prst="rect">
            <a:avLst/>
          </a:prstGeom>
          <a:noFill/>
          <a:ln w="38100" cap="flat" cmpd="sng">
            <a:solidFill>
              <a:schemeClr val="tx1"/>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137220" name="直接连接符 545796"/>
          <p:cNvSpPr/>
          <p:nvPr/>
        </p:nvSpPr>
        <p:spPr>
          <a:xfrm>
            <a:off x="3124200" y="2362200"/>
            <a:ext cx="1676400" cy="228600"/>
          </a:xfrm>
          <a:prstGeom prst="line">
            <a:avLst/>
          </a:prstGeom>
          <a:ln w="76200" cap="flat" cmpd="sng">
            <a:solidFill>
              <a:schemeClr val="hlink"/>
            </a:solidFill>
            <a:prstDash val="solid"/>
            <a:miter/>
            <a:headEnd type="none" w="med" len="med"/>
            <a:tailEnd type="triangle" w="med" len="med"/>
          </a:ln>
        </p:spPr>
      </p:sp>
      <p:sp>
        <p:nvSpPr>
          <p:cNvPr id="137221" name="文本框 545797"/>
          <p:cNvSpPr txBox="1"/>
          <p:nvPr/>
        </p:nvSpPr>
        <p:spPr>
          <a:xfrm>
            <a:off x="2743200" y="1736725"/>
            <a:ext cx="444500" cy="549275"/>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A</a:t>
            </a:r>
          </a:p>
        </p:txBody>
      </p:sp>
      <p:sp>
        <p:nvSpPr>
          <p:cNvPr id="137222" name="文本框 545798"/>
          <p:cNvSpPr txBox="1"/>
          <p:nvPr/>
        </p:nvSpPr>
        <p:spPr>
          <a:xfrm>
            <a:off x="4648200" y="2057400"/>
            <a:ext cx="446088" cy="549275"/>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B</a:t>
            </a:r>
          </a:p>
        </p:txBody>
      </p:sp>
      <p:sp>
        <p:nvSpPr>
          <p:cNvPr id="137223" name="直接连接符 545801"/>
          <p:cNvSpPr/>
          <p:nvPr/>
        </p:nvSpPr>
        <p:spPr>
          <a:xfrm>
            <a:off x="4800600" y="2590800"/>
            <a:ext cx="304800" cy="1676400"/>
          </a:xfrm>
          <a:prstGeom prst="line">
            <a:avLst/>
          </a:prstGeom>
          <a:ln w="76200" cap="flat" cmpd="sng">
            <a:solidFill>
              <a:schemeClr val="hlink"/>
            </a:solidFill>
            <a:prstDash val="solid"/>
            <a:miter/>
            <a:headEnd type="none" w="med" len="med"/>
            <a:tailEnd type="triangle" w="med" len="med"/>
          </a:ln>
        </p:spPr>
      </p:sp>
      <p:sp>
        <p:nvSpPr>
          <p:cNvPr id="137224" name="直接连接符 545802"/>
          <p:cNvSpPr/>
          <p:nvPr/>
        </p:nvSpPr>
        <p:spPr>
          <a:xfrm flipH="1">
            <a:off x="3124200" y="4267200"/>
            <a:ext cx="1981200" cy="762000"/>
          </a:xfrm>
          <a:prstGeom prst="line">
            <a:avLst/>
          </a:prstGeom>
          <a:ln w="76200" cap="flat" cmpd="sng">
            <a:solidFill>
              <a:schemeClr val="hlink"/>
            </a:solidFill>
            <a:prstDash val="solid"/>
            <a:miter/>
            <a:headEnd type="none" w="med" len="med"/>
            <a:tailEnd type="triangle" w="med" len="med"/>
          </a:ln>
        </p:spPr>
      </p:sp>
      <p:sp>
        <p:nvSpPr>
          <p:cNvPr id="137225" name="直接连接符 545803"/>
          <p:cNvSpPr/>
          <p:nvPr/>
        </p:nvSpPr>
        <p:spPr>
          <a:xfrm flipH="1" flipV="1">
            <a:off x="3124200" y="2362200"/>
            <a:ext cx="0" cy="2667000"/>
          </a:xfrm>
          <a:prstGeom prst="line">
            <a:avLst/>
          </a:prstGeom>
          <a:ln w="76200" cap="flat" cmpd="sng">
            <a:solidFill>
              <a:schemeClr val="hlink"/>
            </a:solidFill>
            <a:prstDash val="solid"/>
            <a:miter/>
            <a:headEnd type="none" w="med" len="med"/>
            <a:tailEnd type="triangle" w="med" len="med"/>
          </a:ln>
        </p:spPr>
      </p:sp>
      <p:sp>
        <p:nvSpPr>
          <p:cNvPr id="137226" name="文本框 545804"/>
          <p:cNvSpPr txBox="1"/>
          <p:nvPr/>
        </p:nvSpPr>
        <p:spPr>
          <a:xfrm>
            <a:off x="2590800" y="4692650"/>
            <a:ext cx="473075" cy="549275"/>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D</a:t>
            </a:r>
          </a:p>
        </p:txBody>
      </p:sp>
      <p:sp>
        <p:nvSpPr>
          <p:cNvPr id="137227" name="文本框 545805"/>
          <p:cNvSpPr txBox="1"/>
          <p:nvPr/>
        </p:nvSpPr>
        <p:spPr>
          <a:xfrm>
            <a:off x="5257800" y="4114800"/>
            <a:ext cx="438150" cy="549275"/>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C</a:t>
            </a:r>
          </a:p>
        </p:txBody>
      </p:sp>
      <p:sp>
        <p:nvSpPr>
          <p:cNvPr id="137228" name="上弧形箭头 545806"/>
          <p:cNvSpPr/>
          <p:nvPr/>
        </p:nvSpPr>
        <p:spPr>
          <a:xfrm>
            <a:off x="3429000" y="2819400"/>
            <a:ext cx="1219200" cy="1066800"/>
          </a:xfrm>
          <a:prstGeom prst="curvedDownArrow">
            <a:avLst>
              <a:gd name="adj1" fmla="val 22857"/>
              <a:gd name="adj2" fmla="val 45714"/>
              <a:gd name="adj3" fmla="val 33324"/>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37229" name="直接连接符 545807"/>
          <p:cNvSpPr/>
          <p:nvPr/>
        </p:nvSpPr>
        <p:spPr>
          <a:xfrm>
            <a:off x="3810000" y="990600"/>
            <a:ext cx="0" cy="4800600"/>
          </a:xfrm>
          <a:prstGeom prst="line">
            <a:avLst/>
          </a:prstGeom>
          <a:ln w="57150" cap="flat" cmpd="sng">
            <a:solidFill>
              <a:schemeClr val="tx1"/>
            </a:solidFill>
            <a:prstDash val="sysDot"/>
            <a:miter/>
            <a:headEnd type="none" w="med" len="med"/>
            <a:tailEnd type="none" w="med" len="med"/>
          </a:ln>
        </p:spPr>
      </p:sp>
      <p:sp>
        <p:nvSpPr>
          <p:cNvPr id="137230" name="文本框 545808"/>
          <p:cNvSpPr txBox="1"/>
          <p:nvPr/>
        </p:nvSpPr>
        <p:spPr>
          <a:xfrm>
            <a:off x="3048000" y="5791200"/>
            <a:ext cx="2089150" cy="549275"/>
          </a:xfrm>
          <a:prstGeom prst="rect">
            <a:avLst/>
          </a:prstGeom>
          <a:noFill/>
          <a:ln w="9525">
            <a:noFill/>
          </a:ln>
        </p:spPr>
        <p:txBody>
          <a:bodyPr wrap="none" anchor="t" anchorCtr="0">
            <a:spAutoFit/>
          </a:bodyPr>
          <a:lstStyle/>
          <a:p>
            <a:pPr>
              <a:spcBef>
                <a:spcPct val="50000"/>
              </a:spcBef>
            </a:pPr>
            <a:r>
              <a:rPr lang="zh-CN" altLang="en-US" sz="3000" b="1" dirty="0">
                <a:latin typeface="Tahoma" panose="020B0604030504040204" pitchFamily="34" charset="0"/>
                <a:ea typeface="方正黑体" pitchFamily="34" charset="-122"/>
              </a:rPr>
              <a:t>窗口左边界</a:t>
            </a:r>
          </a:p>
        </p:txBody>
      </p:sp>
      <p:sp>
        <p:nvSpPr>
          <p:cNvPr id="330754" name="Rectangle 2"/>
          <p:cNvSpPr>
            <a:spLocks noGrp="1" noRot="1" noChangeArrowheads="1"/>
          </p:cNvSpPr>
          <p:nvPr/>
        </p:nvSpPr>
        <p:spPr>
          <a:xfrm>
            <a:off x="611505" y="54832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文本占位符 544769"/>
          <p:cNvSpPr>
            <a:spLocks noGrp="1" noRot="1"/>
          </p:cNvSpPr>
          <p:nvPr>
            <p:ph idx="1"/>
          </p:nvPr>
        </p:nvSpPr>
        <p:spPr>
          <a:xfrm>
            <a:off x="539750" y="1341120"/>
            <a:ext cx="7391400" cy="864870"/>
          </a:xfrm>
        </p:spPr>
        <p:txBody>
          <a:bodyPr anchor="t" anchorCtr="0">
            <a:spAutoFit/>
          </a:bodyPr>
          <a:lstStyle/>
          <a:p>
            <a:r>
              <a:rPr lang="zh-CN" altLang="zh-CN" sz="2400" dirty="0"/>
              <a:t>情况1:  外-&gt;内</a:t>
            </a:r>
          </a:p>
          <a:p>
            <a:pPr lvl="1">
              <a:lnSpc>
                <a:spcPct val="80000"/>
              </a:lnSpc>
            </a:pPr>
            <a:r>
              <a:rPr lang="zh-CN" altLang="zh-CN" sz="2400" dirty="0"/>
              <a:t>保存交点和第二点</a:t>
            </a:r>
          </a:p>
        </p:txBody>
      </p:sp>
      <p:sp>
        <p:nvSpPr>
          <p:cNvPr id="138242" name="任意多边形 544770"/>
          <p:cNvSpPr/>
          <p:nvPr/>
        </p:nvSpPr>
        <p:spPr>
          <a:xfrm>
            <a:off x="2819400" y="3124200"/>
            <a:ext cx="1981200" cy="2667000"/>
          </a:xfrm>
          <a:custGeom>
            <a:avLst/>
            <a:gdLst/>
            <a:ahLst/>
            <a:cxnLst/>
            <a:rect l="0" t="0" r="0" b="0"/>
            <a:pathLst>
              <a:path w="1248" h="1680">
                <a:moveTo>
                  <a:pt x="0" y="0"/>
                </a:moveTo>
                <a:lnTo>
                  <a:pt x="0" y="1680"/>
                </a:lnTo>
                <a:lnTo>
                  <a:pt x="1248" y="1200"/>
                </a:lnTo>
                <a:lnTo>
                  <a:pt x="1056" y="144"/>
                </a:lnTo>
                <a:lnTo>
                  <a:pt x="0" y="0"/>
                </a:lnTo>
                <a:close/>
              </a:path>
            </a:pathLst>
          </a:custGeom>
          <a:solidFill>
            <a:srgbClr val="EFF280"/>
          </a:solidFill>
          <a:ln w="9525" cap="flat" cmpd="sng">
            <a:solidFill>
              <a:schemeClr val="tx1"/>
            </a:solidFill>
            <a:prstDash val="solid"/>
            <a:miter/>
            <a:headEnd type="none" w="med" len="med"/>
            <a:tailEnd type="none" w="med" len="med"/>
          </a:ln>
        </p:spPr>
        <p:txBody>
          <a:bodyPr/>
          <a:lstStyle/>
          <a:p>
            <a:endParaRPr lang="zh-CN" altLang="en-US"/>
          </a:p>
        </p:txBody>
      </p:sp>
      <p:sp>
        <p:nvSpPr>
          <p:cNvPr id="138243" name="矩形 544771"/>
          <p:cNvSpPr/>
          <p:nvPr/>
        </p:nvSpPr>
        <p:spPr>
          <a:xfrm>
            <a:off x="3505200" y="2743200"/>
            <a:ext cx="2286000" cy="3429000"/>
          </a:xfrm>
          <a:prstGeom prst="rect">
            <a:avLst/>
          </a:prstGeom>
          <a:noFill/>
          <a:ln w="57150" cap="flat" cmpd="sng">
            <a:solidFill>
              <a:schemeClr val="tx1"/>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138244" name="直接连接符 544772"/>
          <p:cNvSpPr/>
          <p:nvPr/>
        </p:nvSpPr>
        <p:spPr>
          <a:xfrm>
            <a:off x="2819400" y="3124200"/>
            <a:ext cx="1676400" cy="228600"/>
          </a:xfrm>
          <a:prstGeom prst="line">
            <a:avLst/>
          </a:prstGeom>
          <a:ln w="76200" cap="flat" cmpd="sng">
            <a:solidFill>
              <a:schemeClr val="hlink"/>
            </a:solidFill>
            <a:prstDash val="solid"/>
            <a:miter/>
            <a:headEnd type="none" w="med" len="med"/>
            <a:tailEnd type="triangle" w="med" len="med"/>
          </a:ln>
        </p:spPr>
      </p:sp>
      <p:sp>
        <p:nvSpPr>
          <p:cNvPr id="138245" name="文本框 544773"/>
          <p:cNvSpPr txBox="1"/>
          <p:nvPr/>
        </p:nvSpPr>
        <p:spPr>
          <a:xfrm>
            <a:off x="2438400" y="2498725"/>
            <a:ext cx="603250" cy="549275"/>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V</a:t>
            </a:r>
            <a:r>
              <a:rPr lang="en-US" altLang="zh-CN" sz="3000" b="1" baseline="-25000">
                <a:latin typeface="Tahoma" panose="020B0604030504040204" pitchFamily="34" charset="0"/>
              </a:rPr>
              <a:t>1</a:t>
            </a:r>
            <a:endParaRPr lang="en-US" altLang="zh-CN" sz="3000" b="1">
              <a:latin typeface="Tahoma" panose="020B0604030504040204" pitchFamily="34" charset="0"/>
            </a:endParaRPr>
          </a:p>
        </p:txBody>
      </p:sp>
      <p:sp>
        <p:nvSpPr>
          <p:cNvPr id="138246" name="文本框 544774"/>
          <p:cNvSpPr txBox="1"/>
          <p:nvPr/>
        </p:nvSpPr>
        <p:spPr>
          <a:xfrm>
            <a:off x="4343400" y="2819400"/>
            <a:ext cx="603250" cy="549275"/>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V</a:t>
            </a:r>
            <a:r>
              <a:rPr lang="en-US" altLang="zh-CN" sz="3000" b="1" baseline="-25000">
                <a:latin typeface="Tahoma" panose="020B0604030504040204" pitchFamily="34" charset="0"/>
              </a:rPr>
              <a:t>2</a:t>
            </a:r>
            <a:endParaRPr lang="en-US" altLang="zh-CN" sz="3000" b="1">
              <a:latin typeface="Tahoma" panose="020B0604030504040204" pitchFamily="34" charset="0"/>
            </a:endParaRPr>
          </a:p>
        </p:txBody>
      </p:sp>
      <p:sp>
        <p:nvSpPr>
          <p:cNvPr id="138247" name="椭圆 544775"/>
          <p:cNvSpPr/>
          <p:nvPr/>
        </p:nvSpPr>
        <p:spPr>
          <a:xfrm>
            <a:off x="3352800" y="3048000"/>
            <a:ext cx="228600" cy="228600"/>
          </a:xfrm>
          <a:prstGeom prst="ellipse">
            <a:avLst/>
          </a:prstGeom>
          <a:solidFill>
            <a:srgbClr val="33CC33"/>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38248" name="文本框 544776"/>
          <p:cNvSpPr txBox="1"/>
          <p:nvPr/>
        </p:nvSpPr>
        <p:spPr>
          <a:xfrm>
            <a:off x="3429000" y="2727325"/>
            <a:ext cx="838200" cy="549275"/>
          </a:xfrm>
          <a:prstGeom prst="rect">
            <a:avLst/>
          </a:prstGeom>
          <a:noFill/>
          <a:ln w="9525">
            <a:noFill/>
          </a:ln>
        </p:spPr>
        <p:txBody>
          <a:bodyPr anchor="t" anchorCtr="0">
            <a:spAutoFit/>
          </a:bodyPr>
          <a:lstStyle/>
          <a:p>
            <a:pPr>
              <a:spcBef>
                <a:spcPct val="50000"/>
              </a:spcBef>
            </a:pPr>
            <a:r>
              <a:rPr lang="en-US" altLang="zh-CN" sz="3000" b="1">
                <a:latin typeface="Tahoma" panose="020B0604030504040204" pitchFamily="34" charset="0"/>
              </a:rPr>
              <a:t>V'</a:t>
            </a:r>
            <a:r>
              <a:rPr lang="en-US" altLang="zh-CN" sz="3000" b="1" baseline="-25000">
                <a:latin typeface="Tahoma" panose="020B0604030504040204" pitchFamily="34" charset="0"/>
              </a:rPr>
              <a:t>1</a:t>
            </a:r>
            <a:endParaRPr lang="en-US" altLang="zh-CN" sz="3000" b="1">
              <a:latin typeface="Tahoma" panose="020B0604030504040204" pitchFamily="34" charset="0"/>
            </a:endParaRPr>
          </a:p>
        </p:txBody>
      </p:sp>
      <p:sp>
        <p:nvSpPr>
          <p:cNvPr id="138249" name="直接连接符 544778"/>
          <p:cNvSpPr/>
          <p:nvPr/>
        </p:nvSpPr>
        <p:spPr>
          <a:xfrm>
            <a:off x="3505200" y="1905000"/>
            <a:ext cx="0" cy="4800600"/>
          </a:xfrm>
          <a:prstGeom prst="line">
            <a:avLst/>
          </a:prstGeom>
          <a:ln w="57150" cap="flat" cmpd="sng">
            <a:solidFill>
              <a:schemeClr val="tx1"/>
            </a:solidFill>
            <a:prstDash val="sysDot"/>
            <a:miter/>
            <a:headEnd type="none" w="med" len="med"/>
            <a:tailEnd type="none" w="med" len="med"/>
          </a:ln>
        </p:spPr>
      </p:sp>
      <p:sp>
        <p:nvSpPr>
          <p:cNvPr id="138250" name="椭圆 544779"/>
          <p:cNvSpPr/>
          <p:nvPr/>
        </p:nvSpPr>
        <p:spPr>
          <a:xfrm>
            <a:off x="4343400" y="3200400"/>
            <a:ext cx="228600" cy="228600"/>
          </a:xfrm>
          <a:prstGeom prst="ellipse">
            <a:avLst/>
          </a:prstGeom>
          <a:solidFill>
            <a:srgbClr val="33CC33"/>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330754" name="Rectangle 2"/>
          <p:cNvSpPr>
            <a:spLocks noGrp="1" noRot="1" noChangeArrowheads="1"/>
          </p:cNvSpPr>
          <p:nvPr/>
        </p:nvSpPr>
        <p:spPr>
          <a:xfrm>
            <a:off x="394970" y="476568"/>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文本占位符 416770"/>
          <p:cNvSpPr>
            <a:spLocks noGrp="1" noRot="1"/>
          </p:cNvSpPr>
          <p:nvPr>
            <p:ph idx="1"/>
          </p:nvPr>
        </p:nvSpPr>
        <p:spPr>
          <a:xfrm>
            <a:off x="377825" y="1203325"/>
            <a:ext cx="3810000" cy="938530"/>
          </a:xfrm>
        </p:spPr>
        <p:txBody>
          <a:bodyPr anchor="t" anchorCtr="0">
            <a:spAutoFit/>
          </a:bodyPr>
          <a:lstStyle/>
          <a:p>
            <a:pPr>
              <a:lnSpc>
                <a:spcPct val="110000"/>
              </a:lnSpc>
            </a:pPr>
            <a:r>
              <a:rPr lang="zh-CN" altLang="zh-CN" sz="2400" dirty="0"/>
              <a:t>情况2: 内-&gt;内</a:t>
            </a:r>
          </a:p>
          <a:p>
            <a:pPr lvl="1">
              <a:lnSpc>
                <a:spcPct val="110000"/>
              </a:lnSpc>
            </a:pPr>
            <a:r>
              <a:rPr lang="zh-CN" altLang="zh-CN" sz="2400" dirty="0"/>
              <a:t>保存第二点</a:t>
            </a:r>
          </a:p>
        </p:txBody>
      </p:sp>
      <p:sp>
        <p:nvSpPr>
          <p:cNvPr id="139266" name="任意多边形 416788"/>
          <p:cNvSpPr/>
          <p:nvPr/>
        </p:nvSpPr>
        <p:spPr>
          <a:xfrm>
            <a:off x="2819400" y="2743200"/>
            <a:ext cx="1981200" cy="2667000"/>
          </a:xfrm>
          <a:custGeom>
            <a:avLst/>
            <a:gdLst/>
            <a:ahLst/>
            <a:cxnLst/>
            <a:rect l="0" t="0" r="0" b="0"/>
            <a:pathLst>
              <a:path w="1248" h="1680">
                <a:moveTo>
                  <a:pt x="0" y="0"/>
                </a:moveTo>
                <a:lnTo>
                  <a:pt x="0" y="1680"/>
                </a:lnTo>
                <a:lnTo>
                  <a:pt x="1248" y="1200"/>
                </a:lnTo>
                <a:lnTo>
                  <a:pt x="1056" y="144"/>
                </a:lnTo>
                <a:lnTo>
                  <a:pt x="0" y="0"/>
                </a:lnTo>
                <a:close/>
              </a:path>
            </a:pathLst>
          </a:custGeom>
          <a:solidFill>
            <a:srgbClr val="EFF280"/>
          </a:solidFill>
          <a:ln w="9525" cap="flat" cmpd="sng">
            <a:solidFill>
              <a:schemeClr val="tx1"/>
            </a:solidFill>
            <a:prstDash val="solid"/>
            <a:miter/>
            <a:headEnd type="none" w="med" len="med"/>
            <a:tailEnd type="none" w="med" len="med"/>
          </a:ln>
        </p:spPr>
        <p:txBody>
          <a:bodyPr/>
          <a:lstStyle/>
          <a:p>
            <a:endParaRPr lang="zh-CN" altLang="en-US"/>
          </a:p>
        </p:txBody>
      </p:sp>
      <p:sp>
        <p:nvSpPr>
          <p:cNvPr id="139267" name="矩形 416789"/>
          <p:cNvSpPr/>
          <p:nvPr/>
        </p:nvSpPr>
        <p:spPr>
          <a:xfrm>
            <a:off x="3505200" y="2362200"/>
            <a:ext cx="2286000" cy="3429000"/>
          </a:xfrm>
          <a:prstGeom prst="rect">
            <a:avLst/>
          </a:prstGeom>
          <a:noFill/>
          <a:ln w="57150" cap="flat" cmpd="sng">
            <a:solidFill>
              <a:schemeClr val="tx1"/>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139268" name="直接连接符 416792"/>
          <p:cNvSpPr/>
          <p:nvPr/>
        </p:nvSpPr>
        <p:spPr>
          <a:xfrm>
            <a:off x="4495800" y="2971800"/>
            <a:ext cx="304800" cy="1676400"/>
          </a:xfrm>
          <a:prstGeom prst="line">
            <a:avLst/>
          </a:prstGeom>
          <a:ln w="76200" cap="flat" cmpd="sng">
            <a:solidFill>
              <a:schemeClr val="hlink"/>
            </a:solidFill>
            <a:prstDash val="solid"/>
            <a:miter/>
            <a:headEnd type="none" w="med" len="med"/>
            <a:tailEnd type="triangle" w="med" len="med"/>
          </a:ln>
        </p:spPr>
      </p:sp>
      <p:sp>
        <p:nvSpPr>
          <p:cNvPr id="139269" name="文本框 416793"/>
          <p:cNvSpPr txBox="1"/>
          <p:nvPr/>
        </p:nvSpPr>
        <p:spPr>
          <a:xfrm>
            <a:off x="4495800" y="2574925"/>
            <a:ext cx="603250" cy="549275"/>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V</a:t>
            </a:r>
            <a:r>
              <a:rPr lang="en-US" altLang="zh-CN" sz="3000" b="1" baseline="-25000">
                <a:latin typeface="Tahoma" panose="020B0604030504040204" pitchFamily="34" charset="0"/>
              </a:rPr>
              <a:t>1</a:t>
            </a:r>
            <a:endParaRPr lang="en-US" altLang="zh-CN" sz="3000" b="1">
              <a:latin typeface="Tahoma" panose="020B0604030504040204" pitchFamily="34" charset="0"/>
            </a:endParaRPr>
          </a:p>
        </p:txBody>
      </p:sp>
      <p:sp>
        <p:nvSpPr>
          <p:cNvPr id="139270" name="文本框 416794"/>
          <p:cNvSpPr txBox="1"/>
          <p:nvPr/>
        </p:nvSpPr>
        <p:spPr>
          <a:xfrm>
            <a:off x="4806950" y="4327525"/>
            <a:ext cx="603250" cy="549275"/>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V</a:t>
            </a:r>
            <a:r>
              <a:rPr lang="en-US" altLang="zh-CN" sz="3000" b="1" baseline="-25000">
                <a:latin typeface="Tahoma" panose="020B0604030504040204" pitchFamily="34" charset="0"/>
              </a:rPr>
              <a:t>2</a:t>
            </a:r>
            <a:endParaRPr lang="en-US" altLang="zh-CN" sz="3000" b="1">
              <a:latin typeface="Tahoma" panose="020B0604030504040204" pitchFamily="34" charset="0"/>
            </a:endParaRPr>
          </a:p>
        </p:txBody>
      </p:sp>
      <p:sp>
        <p:nvSpPr>
          <p:cNvPr id="139271" name="椭圆 416797"/>
          <p:cNvSpPr/>
          <p:nvPr/>
        </p:nvSpPr>
        <p:spPr>
          <a:xfrm>
            <a:off x="4648200" y="4495800"/>
            <a:ext cx="228600" cy="228600"/>
          </a:xfrm>
          <a:prstGeom prst="ellipse">
            <a:avLst/>
          </a:prstGeom>
          <a:solidFill>
            <a:srgbClr val="33CC33"/>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39272" name="直接连接符 416798"/>
          <p:cNvSpPr/>
          <p:nvPr/>
        </p:nvSpPr>
        <p:spPr>
          <a:xfrm>
            <a:off x="3505200" y="1752600"/>
            <a:ext cx="0" cy="4800600"/>
          </a:xfrm>
          <a:prstGeom prst="line">
            <a:avLst/>
          </a:prstGeom>
          <a:ln w="57150" cap="flat" cmpd="sng">
            <a:solidFill>
              <a:schemeClr val="tx1"/>
            </a:solidFill>
            <a:prstDash val="sysDot"/>
            <a:miter/>
            <a:headEnd type="none" w="med" len="med"/>
            <a:tailEnd type="none" w="med" len="med"/>
          </a:ln>
        </p:spPr>
      </p:sp>
      <p:sp>
        <p:nvSpPr>
          <p:cNvPr id="330754" name="Rectangle 2"/>
          <p:cNvSpPr>
            <a:spLocks noGrp="1" noRot="1" noChangeArrowheads="1"/>
          </p:cNvSpPr>
          <p:nvPr/>
        </p:nvSpPr>
        <p:spPr>
          <a:xfrm>
            <a:off x="377825" y="557848"/>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文本占位符 417794"/>
          <p:cNvSpPr>
            <a:spLocks noGrp="1" noRot="1"/>
          </p:cNvSpPr>
          <p:nvPr>
            <p:ph idx="1"/>
          </p:nvPr>
        </p:nvSpPr>
        <p:spPr>
          <a:xfrm>
            <a:off x="611188" y="1917065"/>
            <a:ext cx="3810000" cy="938530"/>
          </a:xfrm>
        </p:spPr>
        <p:txBody>
          <a:bodyPr anchor="t" anchorCtr="0">
            <a:spAutoFit/>
          </a:bodyPr>
          <a:lstStyle/>
          <a:p>
            <a:pPr>
              <a:lnSpc>
                <a:spcPct val="110000"/>
              </a:lnSpc>
            </a:pPr>
            <a:r>
              <a:rPr lang="zh-CN" altLang="zh-CN" sz="2400" dirty="0"/>
              <a:t>情况3: 内-&gt;外</a:t>
            </a:r>
          </a:p>
          <a:p>
            <a:pPr lvl="1">
              <a:lnSpc>
                <a:spcPct val="110000"/>
              </a:lnSpc>
            </a:pPr>
            <a:r>
              <a:rPr lang="zh-CN" altLang="zh-CN" sz="2400" dirty="0"/>
              <a:t>保存交点</a:t>
            </a:r>
          </a:p>
        </p:txBody>
      </p:sp>
      <p:grpSp>
        <p:nvGrpSpPr>
          <p:cNvPr id="140290" name="组合 417823"/>
          <p:cNvGrpSpPr/>
          <p:nvPr/>
        </p:nvGrpSpPr>
        <p:grpSpPr>
          <a:xfrm>
            <a:off x="3527425" y="1628775"/>
            <a:ext cx="3276600" cy="4800600"/>
            <a:chOff x="1584" y="1200"/>
            <a:chExt cx="2064" cy="3024"/>
          </a:xfrm>
        </p:grpSpPr>
        <p:sp>
          <p:nvSpPr>
            <p:cNvPr id="140291" name="任意多边形 417811"/>
            <p:cNvSpPr/>
            <p:nvPr/>
          </p:nvSpPr>
          <p:spPr>
            <a:xfrm>
              <a:off x="1776" y="1814"/>
              <a:ext cx="1248" cy="1680"/>
            </a:xfrm>
            <a:custGeom>
              <a:avLst/>
              <a:gdLst/>
              <a:ahLst/>
              <a:cxnLst/>
              <a:rect l="0" t="0" r="0" b="0"/>
              <a:pathLst>
                <a:path w="1248" h="1680">
                  <a:moveTo>
                    <a:pt x="0" y="0"/>
                  </a:moveTo>
                  <a:lnTo>
                    <a:pt x="0" y="1680"/>
                  </a:lnTo>
                  <a:lnTo>
                    <a:pt x="1248" y="1200"/>
                  </a:lnTo>
                  <a:lnTo>
                    <a:pt x="1056" y="144"/>
                  </a:lnTo>
                  <a:lnTo>
                    <a:pt x="0" y="0"/>
                  </a:lnTo>
                  <a:close/>
                </a:path>
              </a:pathLst>
            </a:custGeom>
            <a:solidFill>
              <a:srgbClr val="EFF280"/>
            </a:solidFill>
            <a:ln w="9525" cap="flat" cmpd="sng">
              <a:solidFill>
                <a:schemeClr val="tx1"/>
              </a:solidFill>
              <a:prstDash val="solid"/>
              <a:miter/>
              <a:headEnd type="none" w="med" len="med"/>
              <a:tailEnd type="none" w="med" len="med"/>
            </a:ln>
          </p:spPr>
          <p:txBody>
            <a:bodyPr/>
            <a:lstStyle/>
            <a:p>
              <a:endParaRPr lang="zh-CN" altLang="en-US"/>
            </a:p>
          </p:txBody>
        </p:sp>
        <p:sp>
          <p:nvSpPr>
            <p:cNvPr id="140292" name="直接连接符 417813"/>
            <p:cNvSpPr/>
            <p:nvPr/>
          </p:nvSpPr>
          <p:spPr>
            <a:xfrm flipH="1">
              <a:off x="1776" y="3014"/>
              <a:ext cx="1248" cy="480"/>
            </a:xfrm>
            <a:prstGeom prst="line">
              <a:avLst/>
            </a:prstGeom>
            <a:ln w="76200" cap="flat" cmpd="sng">
              <a:solidFill>
                <a:schemeClr val="hlink"/>
              </a:solidFill>
              <a:prstDash val="solid"/>
              <a:miter/>
              <a:headEnd type="none" w="med" len="med"/>
              <a:tailEnd type="triangle" w="med" len="med"/>
            </a:ln>
          </p:spPr>
        </p:sp>
        <p:sp>
          <p:nvSpPr>
            <p:cNvPr id="140293" name="文本框 417814"/>
            <p:cNvSpPr txBox="1"/>
            <p:nvPr/>
          </p:nvSpPr>
          <p:spPr>
            <a:xfrm>
              <a:off x="2976" y="2966"/>
              <a:ext cx="380" cy="346"/>
            </a:xfrm>
            <a:prstGeom prst="rect">
              <a:avLst/>
            </a:prstGeom>
            <a:noFill/>
            <a:ln w="9525">
              <a:noFill/>
            </a:ln>
          </p:spPr>
          <p:txBody>
            <a:bodyPr anchor="t" anchorCtr="0">
              <a:spAutoFit/>
            </a:bodyPr>
            <a:lstStyle/>
            <a:p>
              <a:pPr>
                <a:spcBef>
                  <a:spcPct val="50000"/>
                </a:spcBef>
              </a:pPr>
              <a:r>
                <a:rPr lang="en-US" altLang="zh-CN" sz="3000" b="1">
                  <a:latin typeface="Tahoma" panose="020B0604030504040204" pitchFamily="34" charset="0"/>
                </a:rPr>
                <a:t>V</a:t>
              </a:r>
              <a:r>
                <a:rPr lang="en-US" altLang="zh-CN" sz="3000" b="1" baseline="-25000">
                  <a:latin typeface="Tahoma" panose="020B0604030504040204" pitchFamily="34" charset="0"/>
                </a:rPr>
                <a:t>1</a:t>
              </a:r>
              <a:endParaRPr lang="en-US" altLang="zh-CN" sz="3000" b="1">
                <a:latin typeface="Tahoma" panose="020B0604030504040204" pitchFamily="34" charset="0"/>
              </a:endParaRPr>
            </a:p>
          </p:txBody>
        </p:sp>
        <p:sp>
          <p:nvSpPr>
            <p:cNvPr id="140294" name="文本框 417815"/>
            <p:cNvSpPr txBox="1"/>
            <p:nvPr/>
          </p:nvSpPr>
          <p:spPr>
            <a:xfrm>
              <a:off x="1584" y="3542"/>
              <a:ext cx="380"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V</a:t>
              </a:r>
              <a:r>
                <a:rPr lang="en-US" altLang="zh-CN" sz="3000" b="1" baseline="-25000">
                  <a:latin typeface="Tahoma" panose="020B0604030504040204" pitchFamily="34" charset="0"/>
                </a:rPr>
                <a:t>2</a:t>
              </a:r>
              <a:endParaRPr lang="en-US" altLang="zh-CN" sz="3000" b="1">
                <a:latin typeface="Tahoma" panose="020B0604030504040204" pitchFamily="34" charset="0"/>
              </a:endParaRPr>
            </a:p>
          </p:txBody>
        </p:sp>
        <p:sp>
          <p:nvSpPr>
            <p:cNvPr id="140295" name="椭圆 417816"/>
            <p:cNvSpPr/>
            <p:nvPr/>
          </p:nvSpPr>
          <p:spPr>
            <a:xfrm>
              <a:off x="2112" y="3254"/>
              <a:ext cx="144" cy="144"/>
            </a:xfrm>
            <a:prstGeom prst="ellipse">
              <a:avLst/>
            </a:prstGeom>
            <a:solidFill>
              <a:srgbClr val="33CC33"/>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40296" name="文本框 417817"/>
            <p:cNvSpPr txBox="1"/>
            <p:nvPr/>
          </p:nvSpPr>
          <p:spPr>
            <a:xfrm>
              <a:off x="2208" y="3350"/>
              <a:ext cx="528" cy="346"/>
            </a:xfrm>
            <a:prstGeom prst="rect">
              <a:avLst/>
            </a:prstGeom>
            <a:noFill/>
            <a:ln w="9525">
              <a:noFill/>
            </a:ln>
          </p:spPr>
          <p:txBody>
            <a:bodyPr anchor="t" anchorCtr="0">
              <a:spAutoFit/>
            </a:bodyPr>
            <a:lstStyle/>
            <a:p>
              <a:pPr>
                <a:spcBef>
                  <a:spcPct val="50000"/>
                </a:spcBef>
              </a:pPr>
              <a:r>
                <a:rPr lang="en-US" altLang="zh-CN" sz="3000" b="1">
                  <a:latin typeface="Tahoma" panose="020B0604030504040204" pitchFamily="34" charset="0"/>
                </a:rPr>
                <a:t>V'</a:t>
              </a:r>
              <a:r>
                <a:rPr lang="en-US" altLang="zh-CN" sz="3000" b="1" baseline="-25000">
                  <a:latin typeface="Tahoma" panose="020B0604030504040204" pitchFamily="34" charset="0"/>
                </a:rPr>
                <a:t>1</a:t>
              </a:r>
              <a:endParaRPr lang="en-US" altLang="zh-CN" sz="3000" b="1">
                <a:latin typeface="Tahoma" panose="020B0604030504040204" pitchFamily="34" charset="0"/>
              </a:endParaRPr>
            </a:p>
          </p:txBody>
        </p:sp>
        <p:grpSp>
          <p:nvGrpSpPr>
            <p:cNvPr id="140297" name="组合 417822"/>
            <p:cNvGrpSpPr/>
            <p:nvPr/>
          </p:nvGrpSpPr>
          <p:grpSpPr>
            <a:xfrm>
              <a:off x="2208" y="1200"/>
              <a:ext cx="1440" cy="3024"/>
              <a:chOff x="2208" y="1200"/>
              <a:chExt cx="1440" cy="3024"/>
            </a:xfrm>
          </p:grpSpPr>
          <p:sp>
            <p:nvSpPr>
              <p:cNvPr id="140298" name="矩形 417812"/>
              <p:cNvSpPr/>
              <p:nvPr/>
            </p:nvSpPr>
            <p:spPr>
              <a:xfrm>
                <a:off x="2208" y="1574"/>
                <a:ext cx="1440" cy="2160"/>
              </a:xfrm>
              <a:prstGeom prst="rect">
                <a:avLst/>
              </a:prstGeom>
              <a:noFill/>
              <a:ln w="57150" cap="flat" cmpd="sng">
                <a:solidFill>
                  <a:schemeClr val="tx1"/>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140299" name="直接连接符 417821"/>
              <p:cNvSpPr/>
              <p:nvPr/>
            </p:nvSpPr>
            <p:spPr>
              <a:xfrm>
                <a:off x="2208" y="1200"/>
                <a:ext cx="0" cy="3024"/>
              </a:xfrm>
              <a:prstGeom prst="line">
                <a:avLst/>
              </a:prstGeom>
              <a:ln w="57150" cap="flat" cmpd="sng">
                <a:solidFill>
                  <a:schemeClr val="tx1"/>
                </a:solidFill>
                <a:prstDash val="sysDot"/>
                <a:miter/>
                <a:headEnd type="none" w="med" len="med"/>
                <a:tailEnd type="none" w="med" len="med"/>
              </a:ln>
            </p:spPr>
          </p:sp>
        </p:grpSp>
      </p:gr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文本占位符 418818"/>
          <p:cNvSpPr>
            <a:spLocks noGrp="1" noRot="1"/>
          </p:cNvSpPr>
          <p:nvPr>
            <p:ph idx="1"/>
          </p:nvPr>
        </p:nvSpPr>
        <p:spPr>
          <a:xfrm>
            <a:off x="467360" y="2006600"/>
            <a:ext cx="7696200" cy="938530"/>
          </a:xfrm>
        </p:spPr>
        <p:txBody>
          <a:bodyPr anchor="t" anchorCtr="0">
            <a:spAutoFit/>
          </a:bodyPr>
          <a:lstStyle/>
          <a:p>
            <a:pPr>
              <a:lnSpc>
                <a:spcPct val="110000"/>
              </a:lnSpc>
            </a:pPr>
            <a:r>
              <a:rPr lang="zh-CN" altLang="zh-CN" sz="2400" dirty="0"/>
              <a:t>情况4:  外-&gt;外</a:t>
            </a:r>
          </a:p>
          <a:p>
            <a:pPr lvl="1">
              <a:lnSpc>
                <a:spcPct val="110000"/>
              </a:lnSpc>
            </a:pPr>
            <a:r>
              <a:rPr lang="zh-CN" altLang="zh-CN" sz="2400" dirty="0"/>
              <a:t>不保存 </a:t>
            </a:r>
          </a:p>
        </p:txBody>
      </p:sp>
      <p:grpSp>
        <p:nvGrpSpPr>
          <p:cNvPr id="141314" name="组合 418843"/>
          <p:cNvGrpSpPr/>
          <p:nvPr/>
        </p:nvGrpSpPr>
        <p:grpSpPr>
          <a:xfrm>
            <a:off x="2422525" y="1557338"/>
            <a:ext cx="3733800" cy="4800600"/>
            <a:chOff x="1296" y="1104"/>
            <a:chExt cx="2352" cy="3024"/>
          </a:xfrm>
        </p:grpSpPr>
        <p:sp>
          <p:nvSpPr>
            <p:cNvPr id="141315" name="任意多边形 418835"/>
            <p:cNvSpPr/>
            <p:nvPr/>
          </p:nvSpPr>
          <p:spPr>
            <a:xfrm>
              <a:off x="1776" y="1776"/>
              <a:ext cx="1248" cy="1680"/>
            </a:xfrm>
            <a:custGeom>
              <a:avLst/>
              <a:gdLst/>
              <a:ahLst/>
              <a:cxnLst/>
              <a:rect l="0" t="0" r="0" b="0"/>
              <a:pathLst>
                <a:path w="1248" h="1680">
                  <a:moveTo>
                    <a:pt x="0" y="0"/>
                  </a:moveTo>
                  <a:lnTo>
                    <a:pt x="0" y="1680"/>
                  </a:lnTo>
                  <a:lnTo>
                    <a:pt x="1248" y="1200"/>
                  </a:lnTo>
                  <a:lnTo>
                    <a:pt x="1056" y="144"/>
                  </a:lnTo>
                  <a:lnTo>
                    <a:pt x="0" y="0"/>
                  </a:lnTo>
                  <a:close/>
                </a:path>
              </a:pathLst>
            </a:custGeom>
            <a:solidFill>
              <a:srgbClr val="EFF280"/>
            </a:solidFill>
            <a:ln w="9525" cap="flat" cmpd="sng">
              <a:solidFill>
                <a:schemeClr val="tx1"/>
              </a:solidFill>
              <a:prstDash val="solid"/>
              <a:miter/>
              <a:headEnd type="none" w="med" len="med"/>
              <a:tailEnd type="none" w="med" len="med"/>
            </a:ln>
          </p:spPr>
          <p:txBody>
            <a:bodyPr/>
            <a:lstStyle/>
            <a:p>
              <a:endParaRPr lang="zh-CN" altLang="en-US"/>
            </a:p>
          </p:txBody>
        </p:sp>
        <p:sp>
          <p:nvSpPr>
            <p:cNvPr id="141316" name="矩形 418836"/>
            <p:cNvSpPr/>
            <p:nvPr/>
          </p:nvSpPr>
          <p:spPr>
            <a:xfrm>
              <a:off x="2208" y="1536"/>
              <a:ext cx="1440" cy="2160"/>
            </a:xfrm>
            <a:prstGeom prst="rect">
              <a:avLst/>
            </a:prstGeom>
            <a:noFill/>
            <a:ln w="57150" cap="flat" cmpd="sng">
              <a:solidFill>
                <a:schemeClr val="tx1"/>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141317" name="直接连接符 418837"/>
            <p:cNvSpPr/>
            <p:nvPr/>
          </p:nvSpPr>
          <p:spPr>
            <a:xfrm flipH="1" flipV="1">
              <a:off x="1776" y="1776"/>
              <a:ext cx="0" cy="1680"/>
            </a:xfrm>
            <a:prstGeom prst="line">
              <a:avLst/>
            </a:prstGeom>
            <a:ln w="76200" cap="flat" cmpd="sng">
              <a:solidFill>
                <a:schemeClr val="hlink"/>
              </a:solidFill>
              <a:prstDash val="solid"/>
              <a:miter/>
              <a:headEnd type="none" w="med" len="med"/>
              <a:tailEnd type="triangle" w="med" len="med"/>
            </a:ln>
          </p:spPr>
        </p:sp>
        <p:sp>
          <p:nvSpPr>
            <p:cNvPr id="141318" name="文本框 418838"/>
            <p:cNvSpPr txBox="1"/>
            <p:nvPr/>
          </p:nvSpPr>
          <p:spPr>
            <a:xfrm>
              <a:off x="1444" y="3312"/>
              <a:ext cx="380"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V</a:t>
              </a:r>
              <a:r>
                <a:rPr lang="en-US" altLang="zh-CN" sz="3000" b="1" baseline="-25000">
                  <a:latin typeface="Tahoma" panose="020B0604030504040204" pitchFamily="34" charset="0"/>
                </a:rPr>
                <a:t>1</a:t>
              </a:r>
              <a:endParaRPr lang="en-US" altLang="zh-CN" sz="3000" b="1">
                <a:latin typeface="Tahoma" panose="020B0604030504040204" pitchFamily="34" charset="0"/>
              </a:endParaRPr>
            </a:p>
          </p:txBody>
        </p:sp>
        <p:sp>
          <p:nvSpPr>
            <p:cNvPr id="141319" name="文本框 418839"/>
            <p:cNvSpPr txBox="1"/>
            <p:nvPr/>
          </p:nvSpPr>
          <p:spPr>
            <a:xfrm>
              <a:off x="1296" y="1632"/>
              <a:ext cx="380" cy="346"/>
            </a:xfrm>
            <a:prstGeom prst="rect">
              <a:avLst/>
            </a:prstGeom>
            <a:noFill/>
            <a:ln w="9525">
              <a:noFill/>
            </a:ln>
          </p:spPr>
          <p:txBody>
            <a:bodyPr wrap="none" anchor="t" anchorCtr="0">
              <a:spAutoFit/>
            </a:bodyPr>
            <a:lstStyle/>
            <a:p>
              <a:pPr>
                <a:spcBef>
                  <a:spcPct val="50000"/>
                </a:spcBef>
              </a:pPr>
              <a:r>
                <a:rPr lang="en-US" altLang="zh-CN" sz="3000" b="1">
                  <a:latin typeface="Tahoma" panose="020B0604030504040204" pitchFamily="34" charset="0"/>
                </a:rPr>
                <a:t>V</a:t>
              </a:r>
              <a:r>
                <a:rPr lang="en-US" altLang="zh-CN" sz="3000" b="1" baseline="-25000">
                  <a:latin typeface="Tahoma" panose="020B0604030504040204" pitchFamily="34" charset="0"/>
                </a:rPr>
                <a:t>2</a:t>
              </a:r>
              <a:endParaRPr lang="en-US" altLang="zh-CN" sz="3000" b="1">
                <a:latin typeface="Tahoma" panose="020B0604030504040204" pitchFamily="34" charset="0"/>
              </a:endParaRPr>
            </a:p>
          </p:txBody>
        </p:sp>
        <p:sp>
          <p:nvSpPr>
            <p:cNvPr id="141320" name="直接连接符 418842"/>
            <p:cNvSpPr/>
            <p:nvPr/>
          </p:nvSpPr>
          <p:spPr>
            <a:xfrm>
              <a:off x="2208" y="1104"/>
              <a:ext cx="0" cy="3024"/>
            </a:xfrm>
            <a:prstGeom prst="line">
              <a:avLst/>
            </a:prstGeom>
            <a:ln w="57150" cap="flat" cmpd="sng">
              <a:solidFill>
                <a:schemeClr val="tx1"/>
              </a:solidFill>
              <a:prstDash val="sysDot"/>
              <a:miter/>
              <a:headEnd type="none" w="med" len="med"/>
              <a:tailEnd type="none" w="med" len="med"/>
            </a:ln>
          </p:spPr>
        </p:sp>
      </p:gr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文本占位符 420866"/>
          <p:cNvSpPr>
            <a:spLocks noGrp="1" noRot="1"/>
          </p:cNvSpPr>
          <p:nvPr>
            <p:ph idx="1"/>
          </p:nvPr>
        </p:nvSpPr>
        <p:spPr>
          <a:xfrm>
            <a:off x="611505" y="1628775"/>
            <a:ext cx="4038600" cy="565150"/>
          </a:xfrm>
        </p:spPr>
        <p:txBody>
          <a:bodyPr anchor="t" anchorCtr="0">
            <a:spAutoFit/>
          </a:bodyPr>
          <a:lstStyle/>
          <a:p>
            <a:pPr>
              <a:lnSpc>
                <a:spcPct val="110000"/>
              </a:lnSpc>
            </a:pPr>
            <a:r>
              <a:rPr lang="zh-CN" altLang="zh-CN" sz="2800" b="1" dirty="0">
                <a:solidFill>
                  <a:srgbClr val="0070C0"/>
                </a:solidFill>
              </a:rPr>
              <a:t>例</a:t>
            </a:r>
          </a:p>
        </p:txBody>
      </p:sp>
      <p:grpSp>
        <p:nvGrpSpPr>
          <p:cNvPr id="142338" name="组合 420895"/>
          <p:cNvGrpSpPr/>
          <p:nvPr/>
        </p:nvGrpSpPr>
        <p:grpSpPr>
          <a:xfrm>
            <a:off x="3347720" y="1484630"/>
            <a:ext cx="5029200" cy="5213350"/>
            <a:chOff x="1152" y="384"/>
            <a:chExt cx="3168" cy="3284"/>
          </a:xfrm>
        </p:grpSpPr>
        <p:sp>
          <p:nvSpPr>
            <p:cNvPr id="142339" name="矩形 420868"/>
            <p:cNvSpPr/>
            <p:nvPr/>
          </p:nvSpPr>
          <p:spPr>
            <a:xfrm>
              <a:off x="2304" y="1152"/>
              <a:ext cx="2016" cy="2016"/>
            </a:xfrm>
            <a:prstGeom prst="rect">
              <a:avLst/>
            </a:prstGeom>
            <a:noFill/>
            <a:ln w="57150" cap="flat" cmpd="sng">
              <a:solidFill>
                <a:schemeClr val="tx1"/>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142340" name="直接连接符 420869"/>
            <p:cNvSpPr/>
            <p:nvPr/>
          </p:nvSpPr>
          <p:spPr>
            <a:xfrm>
              <a:off x="1344" y="1392"/>
              <a:ext cx="384" cy="576"/>
            </a:xfrm>
            <a:prstGeom prst="line">
              <a:avLst/>
            </a:prstGeom>
            <a:ln w="57150" cap="flat" cmpd="sng">
              <a:solidFill>
                <a:schemeClr val="hlink"/>
              </a:solidFill>
              <a:prstDash val="solid"/>
              <a:round/>
              <a:headEnd type="arrow" w="med" len="med"/>
              <a:tailEnd type="none" w="med" len="med"/>
            </a:ln>
          </p:spPr>
        </p:sp>
        <p:sp>
          <p:nvSpPr>
            <p:cNvPr id="142341" name="直接连接符 420870"/>
            <p:cNvSpPr/>
            <p:nvPr/>
          </p:nvSpPr>
          <p:spPr>
            <a:xfrm flipV="1">
              <a:off x="1344" y="1296"/>
              <a:ext cx="1536" cy="96"/>
            </a:xfrm>
            <a:prstGeom prst="line">
              <a:avLst/>
            </a:prstGeom>
            <a:ln w="57150" cap="flat" cmpd="sng">
              <a:solidFill>
                <a:schemeClr val="hlink"/>
              </a:solidFill>
              <a:prstDash val="solid"/>
              <a:round/>
              <a:headEnd type="none" w="med" len="med"/>
              <a:tailEnd type="arrow" w="med" len="med"/>
            </a:ln>
          </p:spPr>
        </p:sp>
        <p:sp>
          <p:nvSpPr>
            <p:cNvPr id="142342" name="直接连接符 420871"/>
            <p:cNvSpPr/>
            <p:nvPr/>
          </p:nvSpPr>
          <p:spPr>
            <a:xfrm>
              <a:off x="2832" y="1296"/>
              <a:ext cx="432" cy="528"/>
            </a:xfrm>
            <a:prstGeom prst="line">
              <a:avLst/>
            </a:prstGeom>
            <a:ln w="57150" cap="flat" cmpd="sng">
              <a:solidFill>
                <a:schemeClr val="hlink"/>
              </a:solidFill>
              <a:prstDash val="solid"/>
              <a:round/>
              <a:headEnd type="none" w="med" len="med"/>
              <a:tailEnd type="arrow" w="med" len="med"/>
            </a:ln>
          </p:spPr>
        </p:sp>
        <p:sp>
          <p:nvSpPr>
            <p:cNvPr id="142343" name="直接连接符 420872"/>
            <p:cNvSpPr/>
            <p:nvPr/>
          </p:nvSpPr>
          <p:spPr>
            <a:xfrm flipH="1">
              <a:off x="2976" y="1824"/>
              <a:ext cx="288" cy="1104"/>
            </a:xfrm>
            <a:prstGeom prst="line">
              <a:avLst/>
            </a:prstGeom>
            <a:ln w="57150" cap="flat" cmpd="sng">
              <a:solidFill>
                <a:schemeClr val="hlink"/>
              </a:solidFill>
              <a:prstDash val="solid"/>
              <a:round/>
              <a:headEnd type="none" w="med" len="med"/>
              <a:tailEnd type="arrow" w="med" len="med"/>
            </a:ln>
          </p:spPr>
        </p:sp>
        <p:sp>
          <p:nvSpPr>
            <p:cNvPr id="142344" name="直接连接符 420873"/>
            <p:cNvSpPr/>
            <p:nvPr/>
          </p:nvSpPr>
          <p:spPr>
            <a:xfrm flipH="1">
              <a:off x="1392" y="1968"/>
              <a:ext cx="336" cy="192"/>
            </a:xfrm>
            <a:prstGeom prst="line">
              <a:avLst/>
            </a:prstGeom>
            <a:ln w="57150" cap="flat" cmpd="sng">
              <a:solidFill>
                <a:schemeClr val="hlink"/>
              </a:solidFill>
              <a:prstDash val="solid"/>
              <a:round/>
              <a:headEnd type="arrow" w="med" len="med"/>
              <a:tailEnd type="none" w="med" len="med"/>
            </a:ln>
          </p:spPr>
        </p:sp>
        <p:sp>
          <p:nvSpPr>
            <p:cNvPr id="142345" name="直接连接符 420874"/>
            <p:cNvSpPr/>
            <p:nvPr/>
          </p:nvSpPr>
          <p:spPr>
            <a:xfrm>
              <a:off x="1392" y="2160"/>
              <a:ext cx="1584" cy="768"/>
            </a:xfrm>
            <a:prstGeom prst="line">
              <a:avLst/>
            </a:prstGeom>
            <a:ln w="57150" cap="flat" cmpd="sng">
              <a:solidFill>
                <a:schemeClr val="hlink"/>
              </a:solidFill>
              <a:prstDash val="solid"/>
              <a:round/>
              <a:headEnd type="arrow" w="med" len="med"/>
              <a:tailEnd type="none" w="med" len="med"/>
            </a:ln>
          </p:spPr>
        </p:sp>
        <p:sp>
          <p:nvSpPr>
            <p:cNvPr id="142346" name="文本框 420875"/>
            <p:cNvSpPr txBox="1"/>
            <p:nvPr/>
          </p:nvSpPr>
          <p:spPr>
            <a:xfrm>
              <a:off x="1824" y="1824"/>
              <a:ext cx="122"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1</a:t>
              </a:r>
              <a:endParaRPr lang="zh-CN" altLang="en-US" sz="3600" dirty="0">
                <a:latin typeface="Tahoma" panose="020B0604030504040204" pitchFamily="34" charset="0"/>
              </a:endParaRPr>
            </a:p>
          </p:txBody>
        </p:sp>
        <p:sp>
          <p:nvSpPr>
            <p:cNvPr id="142347" name="文本框 420876"/>
            <p:cNvSpPr txBox="1"/>
            <p:nvPr/>
          </p:nvSpPr>
          <p:spPr>
            <a:xfrm>
              <a:off x="1152" y="1200"/>
              <a:ext cx="122"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2</a:t>
              </a:r>
              <a:endParaRPr lang="zh-CN" altLang="en-US" sz="3600" dirty="0">
                <a:latin typeface="Tahoma" panose="020B0604030504040204" pitchFamily="34" charset="0"/>
              </a:endParaRPr>
            </a:p>
          </p:txBody>
        </p:sp>
        <p:sp>
          <p:nvSpPr>
            <p:cNvPr id="142348" name="文本框 420877"/>
            <p:cNvSpPr txBox="1"/>
            <p:nvPr/>
          </p:nvSpPr>
          <p:spPr>
            <a:xfrm>
              <a:off x="3072" y="1200"/>
              <a:ext cx="122"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3</a:t>
              </a:r>
              <a:endParaRPr lang="zh-CN" altLang="en-US" sz="3600" dirty="0">
                <a:latin typeface="Tahoma" panose="020B0604030504040204" pitchFamily="34" charset="0"/>
              </a:endParaRPr>
            </a:p>
          </p:txBody>
        </p:sp>
        <p:sp>
          <p:nvSpPr>
            <p:cNvPr id="142349" name="文本框 420878"/>
            <p:cNvSpPr txBox="1"/>
            <p:nvPr/>
          </p:nvSpPr>
          <p:spPr>
            <a:xfrm>
              <a:off x="3408" y="1728"/>
              <a:ext cx="122"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4</a:t>
              </a:r>
              <a:endParaRPr lang="zh-CN" altLang="en-US" sz="3600" dirty="0">
                <a:latin typeface="Tahoma" panose="020B0604030504040204" pitchFamily="34" charset="0"/>
              </a:endParaRPr>
            </a:p>
          </p:txBody>
        </p:sp>
        <p:sp>
          <p:nvSpPr>
            <p:cNvPr id="142350" name="文本框 420879"/>
            <p:cNvSpPr txBox="1"/>
            <p:nvPr/>
          </p:nvSpPr>
          <p:spPr>
            <a:xfrm>
              <a:off x="3120" y="2832"/>
              <a:ext cx="122" cy="269"/>
            </a:xfrm>
            <a:prstGeom prst="rect">
              <a:avLst/>
            </a:prstGeom>
            <a:noFill/>
            <a:ln w="57150">
              <a:noFill/>
            </a:ln>
          </p:spPr>
          <p:txBody>
            <a:bodyPr lIns="0" tIns="0" rIns="0" bIns="0" anchor="ctr" anchorCtr="0">
              <a:spAutoFit/>
            </a:bodyPr>
            <a:lstStyle/>
            <a:p>
              <a:pPr algn="ctr">
                <a:spcBef>
                  <a:spcPct val="50000"/>
                </a:spcBef>
              </a:pPr>
              <a:r>
                <a:rPr lang="zh-CN" altLang="en-US" sz="2800" dirty="0">
                  <a:latin typeface="Tahoma" panose="020B0604030504040204" pitchFamily="34" charset="0"/>
                </a:rPr>
                <a:t>5</a:t>
              </a:r>
              <a:endParaRPr lang="zh-CN" altLang="en-US" sz="3600" dirty="0">
                <a:latin typeface="Tahoma" panose="020B0604030504040204" pitchFamily="34" charset="0"/>
              </a:endParaRPr>
            </a:p>
          </p:txBody>
        </p:sp>
        <p:sp>
          <p:nvSpPr>
            <p:cNvPr id="142351" name="文本框 420880"/>
            <p:cNvSpPr txBox="1"/>
            <p:nvPr/>
          </p:nvSpPr>
          <p:spPr>
            <a:xfrm>
              <a:off x="1152" y="2064"/>
              <a:ext cx="122"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6</a:t>
              </a:r>
              <a:endParaRPr lang="zh-CN" altLang="en-US" sz="3600" dirty="0">
                <a:latin typeface="Tahoma" panose="020B0604030504040204" pitchFamily="34" charset="0"/>
              </a:endParaRPr>
            </a:p>
          </p:txBody>
        </p:sp>
        <p:sp>
          <p:nvSpPr>
            <p:cNvPr id="142352" name="直接连接符 420893"/>
            <p:cNvSpPr/>
            <p:nvPr/>
          </p:nvSpPr>
          <p:spPr>
            <a:xfrm>
              <a:off x="2304" y="384"/>
              <a:ext cx="0" cy="3024"/>
            </a:xfrm>
            <a:prstGeom prst="line">
              <a:avLst/>
            </a:prstGeom>
            <a:ln w="57150" cap="flat" cmpd="sng">
              <a:solidFill>
                <a:schemeClr val="tx1"/>
              </a:solidFill>
              <a:prstDash val="sysDot"/>
              <a:miter/>
              <a:headEnd type="none" w="med" len="med"/>
              <a:tailEnd type="none" w="med" len="med"/>
            </a:ln>
          </p:spPr>
        </p:sp>
        <p:sp>
          <p:nvSpPr>
            <p:cNvPr id="142353" name="文本框 420894"/>
            <p:cNvSpPr txBox="1"/>
            <p:nvPr/>
          </p:nvSpPr>
          <p:spPr>
            <a:xfrm>
              <a:off x="1897" y="3378"/>
              <a:ext cx="1079" cy="290"/>
            </a:xfrm>
            <a:prstGeom prst="rect">
              <a:avLst/>
            </a:prstGeom>
            <a:noFill/>
            <a:ln w="9525">
              <a:noFill/>
            </a:ln>
          </p:spPr>
          <p:txBody>
            <a:bodyPr wrap="none" anchor="t" anchorCtr="0">
              <a:spAutoFit/>
            </a:bodyPr>
            <a:lstStyle/>
            <a:p>
              <a:pPr>
                <a:spcBef>
                  <a:spcPct val="50000"/>
                </a:spcBef>
              </a:pPr>
              <a:r>
                <a:rPr lang="zh-CN" altLang="en-US" sz="2400" b="1" dirty="0">
                  <a:latin typeface="Tahoma" panose="020B0604030504040204" pitchFamily="34" charset="0"/>
                  <a:ea typeface="方正黑体" pitchFamily="34" charset="-122"/>
                </a:rPr>
                <a:t>窗口左边界</a:t>
              </a:r>
            </a:p>
          </p:txBody>
        </p:sp>
      </p:grpSp>
      <p:sp>
        <p:nvSpPr>
          <p:cNvPr id="330754" name="Rectangle 2"/>
          <p:cNvSpPr>
            <a:spLocks noGrp="1" noRot="1" noChangeArrowheads="1"/>
          </p:cNvSpPr>
          <p:nvPr/>
        </p:nvSpPr>
        <p:spPr>
          <a:xfrm>
            <a:off x="394970" y="62071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文本占位符 552961"/>
          <p:cNvSpPr>
            <a:spLocks noGrp="1" noRot="1"/>
          </p:cNvSpPr>
          <p:nvPr>
            <p:ph idx="1"/>
          </p:nvPr>
        </p:nvSpPr>
        <p:spPr>
          <a:xfrm>
            <a:off x="228600" y="1066800"/>
            <a:ext cx="4038600" cy="676275"/>
          </a:xfrm>
        </p:spPr>
        <p:txBody>
          <a:bodyPr anchor="t" anchorCtr="0">
            <a:spAutoFit/>
          </a:bodyPr>
          <a:lstStyle/>
          <a:p>
            <a:r>
              <a:rPr lang="zh-CN" altLang="zh-CN" dirty="0"/>
              <a:t>例</a:t>
            </a:r>
          </a:p>
        </p:txBody>
      </p:sp>
      <p:grpSp>
        <p:nvGrpSpPr>
          <p:cNvPr id="143362" name="组合 552987"/>
          <p:cNvGrpSpPr/>
          <p:nvPr/>
        </p:nvGrpSpPr>
        <p:grpSpPr>
          <a:xfrm>
            <a:off x="2133600" y="914400"/>
            <a:ext cx="5029200" cy="5257800"/>
            <a:chOff x="1344" y="576"/>
            <a:chExt cx="3168" cy="3312"/>
          </a:xfrm>
        </p:grpSpPr>
        <p:sp>
          <p:nvSpPr>
            <p:cNvPr id="143363" name="矩形 552962"/>
            <p:cNvSpPr/>
            <p:nvPr/>
          </p:nvSpPr>
          <p:spPr>
            <a:xfrm>
              <a:off x="2496" y="1296"/>
              <a:ext cx="2016" cy="2016"/>
            </a:xfrm>
            <a:prstGeom prst="rect">
              <a:avLst/>
            </a:prstGeom>
            <a:noFill/>
            <a:ln w="57150" cap="flat" cmpd="sng">
              <a:solidFill>
                <a:schemeClr val="tx1"/>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143364" name="直接连接符 552963"/>
            <p:cNvSpPr/>
            <p:nvPr/>
          </p:nvSpPr>
          <p:spPr>
            <a:xfrm>
              <a:off x="1536" y="1536"/>
              <a:ext cx="384" cy="576"/>
            </a:xfrm>
            <a:prstGeom prst="line">
              <a:avLst/>
            </a:prstGeom>
            <a:ln w="57150" cap="flat" cmpd="sng">
              <a:solidFill>
                <a:schemeClr val="hlink"/>
              </a:solidFill>
              <a:prstDash val="solid"/>
              <a:round/>
              <a:headEnd type="arrow" w="med" len="med"/>
              <a:tailEnd type="none" w="med" len="med"/>
            </a:ln>
          </p:spPr>
        </p:sp>
        <p:sp>
          <p:nvSpPr>
            <p:cNvPr id="143365" name="直接连接符 552964"/>
            <p:cNvSpPr/>
            <p:nvPr/>
          </p:nvSpPr>
          <p:spPr>
            <a:xfrm flipV="1">
              <a:off x="1536" y="1440"/>
              <a:ext cx="1536" cy="96"/>
            </a:xfrm>
            <a:prstGeom prst="line">
              <a:avLst/>
            </a:prstGeom>
            <a:ln w="57150" cap="flat" cmpd="sng">
              <a:solidFill>
                <a:schemeClr val="hlink"/>
              </a:solidFill>
              <a:prstDash val="solid"/>
              <a:round/>
              <a:headEnd type="none" w="med" len="med"/>
              <a:tailEnd type="arrow" w="med" len="med"/>
            </a:ln>
          </p:spPr>
        </p:sp>
        <p:sp>
          <p:nvSpPr>
            <p:cNvPr id="143366" name="直接连接符 552965"/>
            <p:cNvSpPr/>
            <p:nvPr/>
          </p:nvSpPr>
          <p:spPr>
            <a:xfrm>
              <a:off x="3024" y="1440"/>
              <a:ext cx="432" cy="528"/>
            </a:xfrm>
            <a:prstGeom prst="line">
              <a:avLst/>
            </a:prstGeom>
            <a:ln w="57150" cap="flat" cmpd="sng">
              <a:solidFill>
                <a:schemeClr val="hlink"/>
              </a:solidFill>
              <a:prstDash val="solid"/>
              <a:round/>
              <a:headEnd type="none" w="med" len="med"/>
              <a:tailEnd type="arrow" w="med" len="med"/>
            </a:ln>
          </p:spPr>
        </p:sp>
        <p:sp>
          <p:nvSpPr>
            <p:cNvPr id="143367" name="直接连接符 552966"/>
            <p:cNvSpPr/>
            <p:nvPr/>
          </p:nvSpPr>
          <p:spPr>
            <a:xfrm flipH="1">
              <a:off x="3168" y="1968"/>
              <a:ext cx="288" cy="1104"/>
            </a:xfrm>
            <a:prstGeom prst="line">
              <a:avLst/>
            </a:prstGeom>
            <a:ln w="57150" cap="flat" cmpd="sng">
              <a:solidFill>
                <a:schemeClr val="hlink"/>
              </a:solidFill>
              <a:prstDash val="solid"/>
              <a:round/>
              <a:headEnd type="none" w="med" len="med"/>
              <a:tailEnd type="arrow" w="med" len="med"/>
            </a:ln>
          </p:spPr>
        </p:sp>
        <p:sp>
          <p:nvSpPr>
            <p:cNvPr id="143368" name="直接连接符 552967"/>
            <p:cNvSpPr/>
            <p:nvPr/>
          </p:nvSpPr>
          <p:spPr>
            <a:xfrm flipH="1">
              <a:off x="1584" y="2112"/>
              <a:ext cx="336" cy="192"/>
            </a:xfrm>
            <a:prstGeom prst="line">
              <a:avLst/>
            </a:prstGeom>
            <a:ln w="57150" cap="flat" cmpd="sng">
              <a:solidFill>
                <a:schemeClr val="hlink"/>
              </a:solidFill>
              <a:prstDash val="solid"/>
              <a:round/>
              <a:headEnd type="arrow" w="med" len="med"/>
              <a:tailEnd type="none" w="med" len="med"/>
            </a:ln>
          </p:spPr>
        </p:sp>
        <p:sp>
          <p:nvSpPr>
            <p:cNvPr id="143369" name="直接连接符 552968"/>
            <p:cNvSpPr/>
            <p:nvPr/>
          </p:nvSpPr>
          <p:spPr>
            <a:xfrm>
              <a:off x="1584" y="2304"/>
              <a:ext cx="1584" cy="768"/>
            </a:xfrm>
            <a:prstGeom prst="line">
              <a:avLst/>
            </a:prstGeom>
            <a:ln w="57150" cap="flat" cmpd="sng">
              <a:solidFill>
                <a:schemeClr val="hlink"/>
              </a:solidFill>
              <a:prstDash val="solid"/>
              <a:round/>
              <a:headEnd type="arrow" w="med" len="med"/>
              <a:tailEnd type="none" w="med" len="med"/>
            </a:ln>
          </p:spPr>
        </p:sp>
        <p:sp>
          <p:nvSpPr>
            <p:cNvPr id="143370" name="文本框 552969"/>
            <p:cNvSpPr txBox="1"/>
            <p:nvPr/>
          </p:nvSpPr>
          <p:spPr>
            <a:xfrm>
              <a:off x="2016" y="1968"/>
              <a:ext cx="122"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1</a:t>
              </a:r>
              <a:endParaRPr lang="zh-CN" altLang="en-US" sz="3600" dirty="0">
                <a:latin typeface="Tahoma" panose="020B0604030504040204" pitchFamily="34" charset="0"/>
              </a:endParaRPr>
            </a:p>
          </p:txBody>
        </p:sp>
        <p:sp>
          <p:nvSpPr>
            <p:cNvPr id="143371" name="文本框 552970"/>
            <p:cNvSpPr txBox="1"/>
            <p:nvPr/>
          </p:nvSpPr>
          <p:spPr>
            <a:xfrm>
              <a:off x="1344" y="1344"/>
              <a:ext cx="122"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2</a:t>
              </a:r>
              <a:endParaRPr lang="zh-CN" altLang="en-US" sz="3600" dirty="0">
                <a:latin typeface="Tahoma" panose="020B0604030504040204" pitchFamily="34" charset="0"/>
              </a:endParaRPr>
            </a:p>
          </p:txBody>
        </p:sp>
        <p:sp>
          <p:nvSpPr>
            <p:cNvPr id="143372" name="文本框 552971"/>
            <p:cNvSpPr txBox="1"/>
            <p:nvPr/>
          </p:nvSpPr>
          <p:spPr>
            <a:xfrm>
              <a:off x="3264" y="1344"/>
              <a:ext cx="122"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3</a:t>
              </a:r>
              <a:endParaRPr lang="zh-CN" altLang="en-US" sz="3600" dirty="0">
                <a:latin typeface="Tahoma" panose="020B0604030504040204" pitchFamily="34" charset="0"/>
              </a:endParaRPr>
            </a:p>
          </p:txBody>
        </p:sp>
        <p:sp>
          <p:nvSpPr>
            <p:cNvPr id="143373" name="文本框 552972"/>
            <p:cNvSpPr txBox="1"/>
            <p:nvPr/>
          </p:nvSpPr>
          <p:spPr>
            <a:xfrm>
              <a:off x="3600" y="1872"/>
              <a:ext cx="122"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4</a:t>
              </a:r>
              <a:endParaRPr lang="zh-CN" altLang="en-US" sz="3600" dirty="0">
                <a:latin typeface="Tahoma" panose="020B0604030504040204" pitchFamily="34" charset="0"/>
              </a:endParaRPr>
            </a:p>
          </p:txBody>
        </p:sp>
        <p:sp>
          <p:nvSpPr>
            <p:cNvPr id="143374" name="文本框 552973"/>
            <p:cNvSpPr txBox="1"/>
            <p:nvPr/>
          </p:nvSpPr>
          <p:spPr>
            <a:xfrm>
              <a:off x="3312" y="2976"/>
              <a:ext cx="122" cy="269"/>
            </a:xfrm>
            <a:prstGeom prst="rect">
              <a:avLst/>
            </a:prstGeom>
            <a:noFill/>
            <a:ln w="57150">
              <a:noFill/>
            </a:ln>
          </p:spPr>
          <p:txBody>
            <a:bodyPr lIns="0" tIns="0" rIns="0" bIns="0" anchor="ctr" anchorCtr="0">
              <a:spAutoFit/>
            </a:bodyPr>
            <a:lstStyle/>
            <a:p>
              <a:pPr algn="ctr">
                <a:spcBef>
                  <a:spcPct val="50000"/>
                </a:spcBef>
              </a:pPr>
              <a:r>
                <a:rPr lang="zh-CN" altLang="en-US" sz="2800" dirty="0">
                  <a:latin typeface="Tahoma" panose="020B0604030504040204" pitchFamily="34" charset="0"/>
                </a:rPr>
                <a:t>5</a:t>
              </a:r>
              <a:endParaRPr lang="zh-CN" altLang="en-US" sz="3600" dirty="0">
                <a:latin typeface="Tahoma" panose="020B0604030504040204" pitchFamily="34" charset="0"/>
              </a:endParaRPr>
            </a:p>
          </p:txBody>
        </p:sp>
        <p:sp>
          <p:nvSpPr>
            <p:cNvPr id="143375" name="文本框 552974"/>
            <p:cNvSpPr txBox="1"/>
            <p:nvPr/>
          </p:nvSpPr>
          <p:spPr>
            <a:xfrm>
              <a:off x="1344" y="2208"/>
              <a:ext cx="122"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6</a:t>
              </a:r>
              <a:endParaRPr lang="zh-CN" altLang="en-US" sz="3600" dirty="0">
                <a:latin typeface="Tahoma" panose="020B0604030504040204" pitchFamily="34" charset="0"/>
              </a:endParaRPr>
            </a:p>
          </p:txBody>
        </p:sp>
        <p:sp>
          <p:nvSpPr>
            <p:cNvPr id="143376" name="椭圆 552975"/>
            <p:cNvSpPr/>
            <p:nvPr/>
          </p:nvSpPr>
          <p:spPr>
            <a:xfrm>
              <a:off x="2400" y="1392"/>
              <a:ext cx="144" cy="144"/>
            </a:xfrm>
            <a:prstGeom prst="ellipse">
              <a:avLst/>
            </a:prstGeom>
            <a:solidFill>
              <a:srgbClr val="33CC33"/>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43377" name="椭圆 552976"/>
            <p:cNvSpPr/>
            <p:nvPr/>
          </p:nvSpPr>
          <p:spPr>
            <a:xfrm>
              <a:off x="2976" y="1392"/>
              <a:ext cx="144" cy="144"/>
            </a:xfrm>
            <a:prstGeom prst="ellipse">
              <a:avLst/>
            </a:prstGeom>
            <a:solidFill>
              <a:srgbClr val="33CC33"/>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43378" name="椭圆 552977"/>
            <p:cNvSpPr/>
            <p:nvPr/>
          </p:nvSpPr>
          <p:spPr>
            <a:xfrm>
              <a:off x="3360" y="1920"/>
              <a:ext cx="144" cy="144"/>
            </a:xfrm>
            <a:prstGeom prst="ellipse">
              <a:avLst/>
            </a:prstGeom>
            <a:solidFill>
              <a:srgbClr val="33CC33"/>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43379" name="椭圆 552978"/>
            <p:cNvSpPr/>
            <p:nvPr/>
          </p:nvSpPr>
          <p:spPr>
            <a:xfrm>
              <a:off x="3072" y="3024"/>
              <a:ext cx="144" cy="144"/>
            </a:xfrm>
            <a:prstGeom prst="ellipse">
              <a:avLst/>
            </a:prstGeom>
            <a:solidFill>
              <a:srgbClr val="33CC33"/>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43380" name="椭圆 552979"/>
            <p:cNvSpPr/>
            <p:nvPr/>
          </p:nvSpPr>
          <p:spPr>
            <a:xfrm>
              <a:off x="2448" y="2688"/>
              <a:ext cx="144" cy="144"/>
            </a:xfrm>
            <a:prstGeom prst="ellipse">
              <a:avLst/>
            </a:prstGeom>
            <a:solidFill>
              <a:srgbClr val="33CC33"/>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43381" name="文本框 552980"/>
            <p:cNvSpPr txBox="1"/>
            <p:nvPr/>
          </p:nvSpPr>
          <p:spPr>
            <a:xfrm>
              <a:off x="2567" y="1507"/>
              <a:ext cx="169"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1'</a:t>
              </a:r>
              <a:endParaRPr lang="zh-CN" altLang="en-US" sz="3600" dirty="0">
                <a:latin typeface="Tahoma" panose="020B0604030504040204" pitchFamily="34" charset="0"/>
              </a:endParaRPr>
            </a:p>
          </p:txBody>
        </p:sp>
        <p:sp>
          <p:nvSpPr>
            <p:cNvPr id="143382" name="文本框 552981"/>
            <p:cNvSpPr txBox="1"/>
            <p:nvPr/>
          </p:nvSpPr>
          <p:spPr>
            <a:xfrm>
              <a:off x="2903" y="1555"/>
              <a:ext cx="169"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2'</a:t>
              </a:r>
              <a:endParaRPr lang="zh-CN" altLang="en-US" sz="3600" dirty="0">
                <a:latin typeface="Tahoma" panose="020B0604030504040204" pitchFamily="34" charset="0"/>
              </a:endParaRPr>
            </a:p>
          </p:txBody>
        </p:sp>
        <p:sp>
          <p:nvSpPr>
            <p:cNvPr id="143383" name="文本框 552982"/>
            <p:cNvSpPr txBox="1"/>
            <p:nvPr/>
          </p:nvSpPr>
          <p:spPr>
            <a:xfrm>
              <a:off x="3193" y="1968"/>
              <a:ext cx="169"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3'</a:t>
              </a:r>
              <a:endParaRPr lang="zh-CN" altLang="en-US" sz="3600" dirty="0">
                <a:latin typeface="Tahoma" panose="020B0604030504040204" pitchFamily="34" charset="0"/>
              </a:endParaRPr>
            </a:p>
          </p:txBody>
        </p:sp>
        <p:sp>
          <p:nvSpPr>
            <p:cNvPr id="143384" name="文本框 552983"/>
            <p:cNvSpPr txBox="1"/>
            <p:nvPr/>
          </p:nvSpPr>
          <p:spPr>
            <a:xfrm>
              <a:off x="2999" y="2707"/>
              <a:ext cx="169"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4'</a:t>
              </a:r>
              <a:endParaRPr lang="zh-CN" altLang="en-US" sz="3600" dirty="0">
                <a:latin typeface="Tahoma" panose="020B0604030504040204" pitchFamily="34" charset="0"/>
              </a:endParaRPr>
            </a:p>
          </p:txBody>
        </p:sp>
        <p:sp>
          <p:nvSpPr>
            <p:cNvPr id="143385" name="文本框 552984"/>
            <p:cNvSpPr txBox="1"/>
            <p:nvPr/>
          </p:nvSpPr>
          <p:spPr>
            <a:xfrm>
              <a:off x="2544" y="2467"/>
              <a:ext cx="192" cy="269"/>
            </a:xfrm>
            <a:prstGeom prst="rect">
              <a:avLst/>
            </a:prstGeom>
            <a:noFill/>
            <a:ln w="57150">
              <a:noFill/>
            </a:ln>
          </p:spPr>
          <p:txBody>
            <a:bodyPr lIns="0" tIns="0" rIns="0" bIns="0" anchor="ctr" anchorCtr="0">
              <a:spAutoFit/>
            </a:bodyPr>
            <a:lstStyle/>
            <a:p>
              <a:pPr algn="ctr">
                <a:spcBef>
                  <a:spcPct val="50000"/>
                </a:spcBef>
              </a:pPr>
              <a:r>
                <a:rPr lang="zh-CN" altLang="en-US" sz="2800" dirty="0">
                  <a:latin typeface="Tahoma" panose="020B0604030504040204" pitchFamily="34" charset="0"/>
                </a:rPr>
                <a:t>5'</a:t>
              </a:r>
              <a:endParaRPr lang="zh-CN" altLang="en-US" sz="3600" dirty="0">
                <a:latin typeface="Tahoma" panose="020B0604030504040204" pitchFamily="34" charset="0"/>
              </a:endParaRPr>
            </a:p>
          </p:txBody>
        </p:sp>
        <p:sp>
          <p:nvSpPr>
            <p:cNvPr id="143386" name="直接连接符 552985"/>
            <p:cNvSpPr/>
            <p:nvPr/>
          </p:nvSpPr>
          <p:spPr>
            <a:xfrm>
              <a:off x="2496" y="576"/>
              <a:ext cx="0" cy="3024"/>
            </a:xfrm>
            <a:prstGeom prst="line">
              <a:avLst/>
            </a:prstGeom>
            <a:ln w="57150" cap="flat" cmpd="sng">
              <a:solidFill>
                <a:schemeClr val="tx1"/>
              </a:solidFill>
              <a:prstDash val="sysDot"/>
              <a:miter/>
              <a:headEnd type="none" w="med" len="med"/>
              <a:tailEnd type="none" w="med" len="med"/>
            </a:ln>
          </p:spPr>
        </p:sp>
        <p:sp>
          <p:nvSpPr>
            <p:cNvPr id="143387" name="文本框 552986"/>
            <p:cNvSpPr txBox="1"/>
            <p:nvPr/>
          </p:nvSpPr>
          <p:spPr>
            <a:xfrm>
              <a:off x="1968" y="3542"/>
              <a:ext cx="1316" cy="346"/>
            </a:xfrm>
            <a:prstGeom prst="rect">
              <a:avLst/>
            </a:prstGeom>
            <a:noFill/>
            <a:ln w="9525">
              <a:noFill/>
            </a:ln>
          </p:spPr>
          <p:txBody>
            <a:bodyPr wrap="none" anchor="t" anchorCtr="0">
              <a:spAutoFit/>
            </a:bodyPr>
            <a:lstStyle/>
            <a:p>
              <a:pPr>
                <a:spcBef>
                  <a:spcPct val="50000"/>
                </a:spcBef>
              </a:pPr>
              <a:r>
                <a:rPr lang="zh-CN" altLang="en-US" sz="3000" b="1" dirty="0">
                  <a:latin typeface="Tahoma" panose="020B0604030504040204" pitchFamily="34" charset="0"/>
                  <a:ea typeface="方正黑体" pitchFamily="34" charset="-122"/>
                </a:rPr>
                <a:t>窗口左边界</a:t>
              </a:r>
            </a:p>
          </p:txBody>
        </p:sp>
      </p:gr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文本占位符 553985"/>
          <p:cNvSpPr>
            <a:spLocks noGrp="1" noRot="1"/>
          </p:cNvSpPr>
          <p:nvPr>
            <p:ph idx="1"/>
          </p:nvPr>
        </p:nvSpPr>
        <p:spPr>
          <a:xfrm>
            <a:off x="611188" y="1066800"/>
            <a:ext cx="1657350" cy="607695"/>
          </a:xfrm>
        </p:spPr>
        <p:txBody>
          <a:bodyPr wrap="square" anchor="t" anchorCtr="0">
            <a:spAutoFit/>
          </a:bodyPr>
          <a:lstStyle/>
          <a:p>
            <a:r>
              <a:rPr lang="zh-CN" altLang="zh-CN" sz="2800" b="1" dirty="0">
                <a:solidFill>
                  <a:srgbClr val="0070C0"/>
                </a:solidFill>
              </a:rPr>
              <a:t>例</a:t>
            </a:r>
          </a:p>
        </p:txBody>
      </p:sp>
      <p:grpSp>
        <p:nvGrpSpPr>
          <p:cNvPr id="144386" name="组合 554013"/>
          <p:cNvGrpSpPr/>
          <p:nvPr/>
        </p:nvGrpSpPr>
        <p:grpSpPr>
          <a:xfrm>
            <a:off x="1828800" y="990600"/>
            <a:ext cx="5029200" cy="4800600"/>
            <a:chOff x="1152" y="720"/>
            <a:chExt cx="3168" cy="3024"/>
          </a:xfrm>
        </p:grpSpPr>
        <p:sp>
          <p:nvSpPr>
            <p:cNvPr id="144387" name="矩形 553986"/>
            <p:cNvSpPr/>
            <p:nvPr/>
          </p:nvSpPr>
          <p:spPr>
            <a:xfrm>
              <a:off x="2304" y="1296"/>
              <a:ext cx="2016" cy="2016"/>
            </a:xfrm>
            <a:prstGeom prst="rect">
              <a:avLst/>
            </a:prstGeom>
            <a:noFill/>
            <a:ln w="57150" cap="flat" cmpd="sng">
              <a:solidFill>
                <a:schemeClr val="tx1"/>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144388" name="直接连接符 553987"/>
            <p:cNvSpPr/>
            <p:nvPr/>
          </p:nvSpPr>
          <p:spPr>
            <a:xfrm>
              <a:off x="1344" y="1536"/>
              <a:ext cx="384" cy="576"/>
            </a:xfrm>
            <a:prstGeom prst="line">
              <a:avLst/>
            </a:prstGeom>
            <a:ln w="57150" cap="flat" cmpd="sng">
              <a:solidFill>
                <a:schemeClr val="hlink"/>
              </a:solidFill>
              <a:prstDash val="sysDot"/>
              <a:round/>
              <a:headEnd type="arrow" w="med" len="med"/>
              <a:tailEnd type="none" w="med" len="med"/>
            </a:ln>
          </p:spPr>
        </p:sp>
        <p:sp>
          <p:nvSpPr>
            <p:cNvPr id="144389" name="直接连接符 553988"/>
            <p:cNvSpPr/>
            <p:nvPr/>
          </p:nvSpPr>
          <p:spPr>
            <a:xfrm flipV="1">
              <a:off x="1344" y="1440"/>
              <a:ext cx="1536" cy="96"/>
            </a:xfrm>
            <a:prstGeom prst="line">
              <a:avLst/>
            </a:prstGeom>
            <a:ln w="57150" cap="flat" cmpd="sng">
              <a:solidFill>
                <a:schemeClr val="hlink"/>
              </a:solidFill>
              <a:prstDash val="sysDot"/>
              <a:round/>
              <a:headEnd type="none" w="med" len="med"/>
              <a:tailEnd type="none" w="med" len="med"/>
            </a:ln>
          </p:spPr>
        </p:sp>
        <p:sp>
          <p:nvSpPr>
            <p:cNvPr id="144390" name="直接连接符 553989"/>
            <p:cNvSpPr/>
            <p:nvPr/>
          </p:nvSpPr>
          <p:spPr>
            <a:xfrm>
              <a:off x="2832" y="1440"/>
              <a:ext cx="432" cy="528"/>
            </a:xfrm>
            <a:prstGeom prst="line">
              <a:avLst/>
            </a:prstGeom>
            <a:ln w="76200" cap="flat" cmpd="sng">
              <a:solidFill>
                <a:schemeClr val="accent2"/>
              </a:solidFill>
              <a:prstDash val="solid"/>
              <a:round/>
              <a:headEnd type="none" w="med" len="med"/>
              <a:tailEnd type="arrow" w="med" len="med"/>
            </a:ln>
          </p:spPr>
        </p:sp>
        <p:sp>
          <p:nvSpPr>
            <p:cNvPr id="144391" name="直接连接符 553990"/>
            <p:cNvSpPr/>
            <p:nvPr/>
          </p:nvSpPr>
          <p:spPr>
            <a:xfrm flipH="1">
              <a:off x="2976" y="1968"/>
              <a:ext cx="288" cy="1104"/>
            </a:xfrm>
            <a:prstGeom prst="line">
              <a:avLst/>
            </a:prstGeom>
            <a:ln w="76200" cap="flat" cmpd="sng">
              <a:solidFill>
                <a:schemeClr val="accent2"/>
              </a:solidFill>
              <a:prstDash val="solid"/>
              <a:round/>
              <a:headEnd type="none" w="med" len="med"/>
              <a:tailEnd type="arrow" w="med" len="med"/>
            </a:ln>
          </p:spPr>
        </p:sp>
        <p:sp>
          <p:nvSpPr>
            <p:cNvPr id="144392" name="直接连接符 553991"/>
            <p:cNvSpPr/>
            <p:nvPr/>
          </p:nvSpPr>
          <p:spPr>
            <a:xfrm flipH="1">
              <a:off x="1392" y="2112"/>
              <a:ext cx="336" cy="192"/>
            </a:xfrm>
            <a:prstGeom prst="line">
              <a:avLst/>
            </a:prstGeom>
            <a:ln w="57150" cap="flat" cmpd="sng">
              <a:solidFill>
                <a:schemeClr val="hlink"/>
              </a:solidFill>
              <a:prstDash val="sysDot"/>
              <a:round/>
              <a:headEnd type="arrow" w="med" len="med"/>
              <a:tailEnd type="none" w="med" len="med"/>
            </a:ln>
          </p:spPr>
        </p:sp>
        <p:sp>
          <p:nvSpPr>
            <p:cNvPr id="144393" name="直接连接符 553992"/>
            <p:cNvSpPr/>
            <p:nvPr/>
          </p:nvSpPr>
          <p:spPr>
            <a:xfrm>
              <a:off x="1392" y="2304"/>
              <a:ext cx="1584" cy="768"/>
            </a:xfrm>
            <a:prstGeom prst="line">
              <a:avLst/>
            </a:prstGeom>
            <a:ln w="57150" cap="flat" cmpd="sng">
              <a:solidFill>
                <a:schemeClr val="hlink"/>
              </a:solidFill>
              <a:prstDash val="sysDot"/>
              <a:round/>
              <a:headEnd type="arrow" w="med" len="med"/>
              <a:tailEnd type="none" w="med" len="med"/>
            </a:ln>
          </p:spPr>
        </p:sp>
        <p:sp>
          <p:nvSpPr>
            <p:cNvPr id="144394" name="文本框 553993"/>
            <p:cNvSpPr txBox="1"/>
            <p:nvPr/>
          </p:nvSpPr>
          <p:spPr>
            <a:xfrm>
              <a:off x="1824" y="1968"/>
              <a:ext cx="122"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1</a:t>
              </a:r>
              <a:endParaRPr lang="zh-CN" altLang="en-US" sz="3600" dirty="0">
                <a:latin typeface="Tahoma" panose="020B0604030504040204" pitchFamily="34" charset="0"/>
              </a:endParaRPr>
            </a:p>
          </p:txBody>
        </p:sp>
        <p:sp>
          <p:nvSpPr>
            <p:cNvPr id="144395" name="文本框 553994"/>
            <p:cNvSpPr txBox="1"/>
            <p:nvPr/>
          </p:nvSpPr>
          <p:spPr>
            <a:xfrm>
              <a:off x="1152" y="1344"/>
              <a:ext cx="122"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2</a:t>
              </a:r>
              <a:endParaRPr lang="zh-CN" altLang="en-US" sz="3600" dirty="0">
                <a:latin typeface="Tahoma" panose="020B0604030504040204" pitchFamily="34" charset="0"/>
              </a:endParaRPr>
            </a:p>
          </p:txBody>
        </p:sp>
        <p:sp>
          <p:nvSpPr>
            <p:cNvPr id="144396" name="文本框 553995"/>
            <p:cNvSpPr txBox="1"/>
            <p:nvPr/>
          </p:nvSpPr>
          <p:spPr>
            <a:xfrm>
              <a:off x="3072" y="1344"/>
              <a:ext cx="122"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3</a:t>
              </a:r>
              <a:endParaRPr lang="zh-CN" altLang="en-US" sz="3600" dirty="0">
                <a:latin typeface="Tahoma" panose="020B0604030504040204" pitchFamily="34" charset="0"/>
              </a:endParaRPr>
            </a:p>
          </p:txBody>
        </p:sp>
        <p:sp>
          <p:nvSpPr>
            <p:cNvPr id="144397" name="文本框 553996"/>
            <p:cNvSpPr txBox="1"/>
            <p:nvPr/>
          </p:nvSpPr>
          <p:spPr>
            <a:xfrm>
              <a:off x="3408" y="1872"/>
              <a:ext cx="122"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4</a:t>
              </a:r>
              <a:endParaRPr lang="zh-CN" altLang="en-US" sz="3600" dirty="0">
                <a:latin typeface="Tahoma" panose="020B0604030504040204" pitchFamily="34" charset="0"/>
              </a:endParaRPr>
            </a:p>
          </p:txBody>
        </p:sp>
        <p:sp>
          <p:nvSpPr>
            <p:cNvPr id="144398" name="文本框 553997"/>
            <p:cNvSpPr txBox="1"/>
            <p:nvPr/>
          </p:nvSpPr>
          <p:spPr>
            <a:xfrm>
              <a:off x="3120" y="2976"/>
              <a:ext cx="122" cy="269"/>
            </a:xfrm>
            <a:prstGeom prst="rect">
              <a:avLst/>
            </a:prstGeom>
            <a:noFill/>
            <a:ln w="57150">
              <a:noFill/>
            </a:ln>
          </p:spPr>
          <p:txBody>
            <a:bodyPr lIns="0" tIns="0" rIns="0" bIns="0" anchor="ctr" anchorCtr="0">
              <a:spAutoFit/>
            </a:bodyPr>
            <a:lstStyle/>
            <a:p>
              <a:pPr algn="ctr">
                <a:spcBef>
                  <a:spcPct val="50000"/>
                </a:spcBef>
              </a:pPr>
              <a:r>
                <a:rPr lang="zh-CN" altLang="en-US" sz="2800" dirty="0">
                  <a:latin typeface="Tahoma" panose="020B0604030504040204" pitchFamily="34" charset="0"/>
                </a:rPr>
                <a:t>5</a:t>
              </a:r>
              <a:endParaRPr lang="zh-CN" altLang="en-US" sz="3600" dirty="0">
                <a:latin typeface="Tahoma" panose="020B0604030504040204" pitchFamily="34" charset="0"/>
              </a:endParaRPr>
            </a:p>
          </p:txBody>
        </p:sp>
        <p:sp>
          <p:nvSpPr>
            <p:cNvPr id="144399" name="文本框 553998"/>
            <p:cNvSpPr txBox="1"/>
            <p:nvPr/>
          </p:nvSpPr>
          <p:spPr>
            <a:xfrm>
              <a:off x="1152" y="2208"/>
              <a:ext cx="122"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6</a:t>
              </a:r>
              <a:endParaRPr lang="zh-CN" altLang="en-US" sz="3600" dirty="0">
                <a:latin typeface="Tahoma" panose="020B0604030504040204" pitchFamily="34" charset="0"/>
              </a:endParaRPr>
            </a:p>
          </p:txBody>
        </p:sp>
        <p:sp>
          <p:nvSpPr>
            <p:cNvPr id="144400" name="椭圆 554000"/>
            <p:cNvSpPr/>
            <p:nvPr/>
          </p:nvSpPr>
          <p:spPr>
            <a:xfrm>
              <a:off x="2784" y="1392"/>
              <a:ext cx="144" cy="144"/>
            </a:xfrm>
            <a:prstGeom prst="ellipse">
              <a:avLst/>
            </a:prstGeom>
            <a:solidFill>
              <a:srgbClr val="33CC33"/>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44401" name="椭圆 554001"/>
            <p:cNvSpPr/>
            <p:nvPr/>
          </p:nvSpPr>
          <p:spPr>
            <a:xfrm>
              <a:off x="3168" y="1920"/>
              <a:ext cx="144" cy="144"/>
            </a:xfrm>
            <a:prstGeom prst="ellipse">
              <a:avLst/>
            </a:prstGeom>
            <a:solidFill>
              <a:srgbClr val="33CC33"/>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44402" name="文本框 554004"/>
            <p:cNvSpPr txBox="1"/>
            <p:nvPr/>
          </p:nvSpPr>
          <p:spPr>
            <a:xfrm>
              <a:off x="2375" y="1507"/>
              <a:ext cx="169"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1'</a:t>
              </a:r>
              <a:endParaRPr lang="zh-CN" altLang="en-US" sz="3600" dirty="0">
                <a:latin typeface="Tahoma" panose="020B0604030504040204" pitchFamily="34" charset="0"/>
              </a:endParaRPr>
            </a:p>
          </p:txBody>
        </p:sp>
        <p:sp>
          <p:nvSpPr>
            <p:cNvPr id="144403" name="文本框 554005"/>
            <p:cNvSpPr txBox="1"/>
            <p:nvPr/>
          </p:nvSpPr>
          <p:spPr>
            <a:xfrm>
              <a:off x="2711" y="1555"/>
              <a:ext cx="169"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2'</a:t>
              </a:r>
              <a:endParaRPr lang="zh-CN" altLang="en-US" sz="3600" dirty="0">
                <a:latin typeface="Tahoma" panose="020B0604030504040204" pitchFamily="34" charset="0"/>
              </a:endParaRPr>
            </a:p>
          </p:txBody>
        </p:sp>
        <p:sp>
          <p:nvSpPr>
            <p:cNvPr id="144404" name="文本框 554006"/>
            <p:cNvSpPr txBox="1"/>
            <p:nvPr/>
          </p:nvSpPr>
          <p:spPr>
            <a:xfrm>
              <a:off x="3001" y="1968"/>
              <a:ext cx="169"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3'</a:t>
              </a:r>
              <a:endParaRPr lang="zh-CN" altLang="en-US" sz="3600" dirty="0">
                <a:latin typeface="Tahoma" panose="020B0604030504040204" pitchFamily="34" charset="0"/>
              </a:endParaRPr>
            </a:p>
          </p:txBody>
        </p:sp>
        <p:sp>
          <p:nvSpPr>
            <p:cNvPr id="144405" name="文本框 554007"/>
            <p:cNvSpPr txBox="1"/>
            <p:nvPr/>
          </p:nvSpPr>
          <p:spPr>
            <a:xfrm>
              <a:off x="2807" y="2707"/>
              <a:ext cx="169" cy="269"/>
            </a:xfrm>
            <a:prstGeom prst="rect">
              <a:avLst/>
            </a:prstGeom>
            <a:noFill/>
            <a:ln w="57150">
              <a:noFill/>
            </a:ln>
          </p:spPr>
          <p:txBody>
            <a:bodyPr wrap="none" lIns="0" tIns="0" rIns="0" bIns="0" anchor="ctr" anchorCtr="0">
              <a:spAutoFit/>
            </a:bodyPr>
            <a:lstStyle/>
            <a:p>
              <a:pPr algn="ctr">
                <a:spcBef>
                  <a:spcPct val="50000"/>
                </a:spcBef>
              </a:pPr>
              <a:r>
                <a:rPr lang="zh-CN" altLang="en-US" sz="2800" dirty="0">
                  <a:latin typeface="Tahoma" panose="020B0604030504040204" pitchFamily="34" charset="0"/>
                </a:rPr>
                <a:t>4'</a:t>
              </a:r>
              <a:endParaRPr lang="zh-CN" altLang="en-US" sz="3600" dirty="0">
                <a:latin typeface="Tahoma" panose="020B0604030504040204" pitchFamily="34" charset="0"/>
              </a:endParaRPr>
            </a:p>
          </p:txBody>
        </p:sp>
        <p:sp>
          <p:nvSpPr>
            <p:cNvPr id="144406" name="文本框 554008"/>
            <p:cNvSpPr txBox="1"/>
            <p:nvPr/>
          </p:nvSpPr>
          <p:spPr>
            <a:xfrm>
              <a:off x="2352" y="2467"/>
              <a:ext cx="192" cy="269"/>
            </a:xfrm>
            <a:prstGeom prst="rect">
              <a:avLst/>
            </a:prstGeom>
            <a:noFill/>
            <a:ln w="57150">
              <a:noFill/>
            </a:ln>
          </p:spPr>
          <p:txBody>
            <a:bodyPr lIns="0" tIns="0" rIns="0" bIns="0" anchor="ctr" anchorCtr="0">
              <a:spAutoFit/>
            </a:bodyPr>
            <a:lstStyle/>
            <a:p>
              <a:pPr algn="ctr">
                <a:spcBef>
                  <a:spcPct val="50000"/>
                </a:spcBef>
              </a:pPr>
              <a:r>
                <a:rPr lang="zh-CN" altLang="en-US" sz="2800" dirty="0">
                  <a:latin typeface="Tahoma" panose="020B0604030504040204" pitchFamily="34" charset="0"/>
                </a:rPr>
                <a:t>5'</a:t>
              </a:r>
              <a:endParaRPr lang="zh-CN" altLang="en-US" sz="3600" dirty="0">
                <a:latin typeface="Tahoma" panose="020B0604030504040204" pitchFamily="34" charset="0"/>
              </a:endParaRPr>
            </a:p>
          </p:txBody>
        </p:sp>
        <p:sp>
          <p:nvSpPr>
            <p:cNvPr id="144407" name="直接连接符 554009"/>
            <p:cNvSpPr/>
            <p:nvPr/>
          </p:nvSpPr>
          <p:spPr>
            <a:xfrm>
              <a:off x="2304" y="720"/>
              <a:ext cx="0" cy="3024"/>
            </a:xfrm>
            <a:prstGeom prst="line">
              <a:avLst/>
            </a:prstGeom>
            <a:ln w="57150" cap="flat" cmpd="sng">
              <a:solidFill>
                <a:schemeClr val="tx1"/>
              </a:solidFill>
              <a:prstDash val="sysDot"/>
              <a:miter/>
              <a:headEnd type="none" w="med" len="med"/>
              <a:tailEnd type="none" w="med" len="med"/>
            </a:ln>
          </p:spPr>
        </p:sp>
        <p:sp>
          <p:nvSpPr>
            <p:cNvPr id="144408" name="直接连接符 554010"/>
            <p:cNvSpPr/>
            <p:nvPr/>
          </p:nvSpPr>
          <p:spPr>
            <a:xfrm flipH="1" flipV="1">
              <a:off x="2304" y="1536"/>
              <a:ext cx="0" cy="1152"/>
            </a:xfrm>
            <a:prstGeom prst="line">
              <a:avLst/>
            </a:prstGeom>
            <a:ln w="76200" cap="flat" cmpd="sng">
              <a:solidFill>
                <a:schemeClr val="accent2"/>
              </a:solidFill>
              <a:prstDash val="solid"/>
              <a:miter/>
              <a:headEnd type="none" w="med" len="med"/>
              <a:tailEnd type="arrow" w="med" len="med"/>
            </a:ln>
          </p:spPr>
        </p:sp>
        <p:sp>
          <p:nvSpPr>
            <p:cNvPr id="144409" name="直接连接符 554011"/>
            <p:cNvSpPr/>
            <p:nvPr/>
          </p:nvSpPr>
          <p:spPr>
            <a:xfrm flipV="1">
              <a:off x="2304" y="1440"/>
              <a:ext cx="480" cy="48"/>
            </a:xfrm>
            <a:prstGeom prst="line">
              <a:avLst/>
            </a:prstGeom>
            <a:ln w="76200" cap="flat" cmpd="sng">
              <a:solidFill>
                <a:schemeClr val="accent2"/>
              </a:solidFill>
              <a:prstDash val="solid"/>
              <a:miter/>
              <a:headEnd type="none" w="med" len="med"/>
              <a:tailEnd type="triangle" w="med" len="med"/>
            </a:ln>
          </p:spPr>
        </p:sp>
        <p:sp>
          <p:nvSpPr>
            <p:cNvPr id="144410" name="直接连接符 554012"/>
            <p:cNvSpPr/>
            <p:nvPr/>
          </p:nvSpPr>
          <p:spPr>
            <a:xfrm flipH="1" flipV="1">
              <a:off x="2352" y="2784"/>
              <a:ext cx="576" cy="288"/>
            </a:xfrm>
            <a:prstGeom prst="line">
              <a:avLst/>
            </a:prstGeom>
            <a:ln w="76200" cap="flat" cmpd="sng">
              <a:solidFill>
                <a:schemeClr val="accent2"/>
              </a:solidFill>
              <a:prstDash val="solid"/>
              <a:miter/>
              <a:headEnd type="none" w="med" len="med"/>
              <a:tailEnd type="triangle" w="med" len="med"/>
            </a:ln>
          </p:spPr>
        </p:sp>
        <p:sp>
          <p:nvSpPr>
            <p:cNvPr id="144411" name="椭圆 553999"/>
            <p:cNvSpPr/>
            <p:nvPr/>
          </p:nvSpPr>
          <p:spPr>
            <a:xfrm>
              <a:off x="2208" y="1392"/>
              <a:ext cx="144" cy="144"/>
            </a:xfrm>
            <a:prstGeom prst="ellipse">
              <a:avLst/>
            </a:prstGeom>
            <a:solidFill>
              <a:srgbClr val="33CC33"/>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44412" name="椭圆 554003"/>
            <p:cNvSpPr/>
            <p:nvPr/>
          </p:nvSpPr>
          <p:spPr>
            <a:xfrm>
              <a:off x="2256" y="2688"/>
              <a:ext cx="144" cy="144"/>
            </a:xfrm>
            <a:prstGeom prst="ellipse">
              <a:avLst/>
            </a:prstGeom>
            <a:solidFill>
              <a:srgbClr val="33CC33"/>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44413" name="椭圆 554002"/>
            <p:cNvSpPr/>
            <p:nvPr/>
          </p:nvSpPr>
          <p:spPr>
            <a:xfrm>
              <a:off x="2880" y="3024"/>
              <a:ext cx="144" cy="144"/>
            </a:xfrm>
            <a:prstGeom prst="ellipse">
              <a:avLst/>
            </a:prstGeom>
            <a:solidFill>
              <a:srgbClr val="33CC33"/>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grpSp>
      <p:sp>
        <p:nvSpPr>
          <p:cNvPr id="144414" name="文本框 554014"/>
          <p:cNvSpPr txBox="1"/>
          <p:nvPr/>
        </p:nvSpPr>
        <p:spPr>
          <a:xfrm>
            <a:off x="3048000" y="5791200"/>
            <a:ext cx="2089150" cy="549275"/>
          </a:xfrm>
          <a:prstGeom prst="rect">
            <a:avLst/>
          </a:prstGeom>
          <a:noFill/>
          <a:ln w="9525">
            <a:noFill/>
          </a:ln>
        </p:spPr>
        <p:txBody>
          <a:bodyPr wrap="none" anchor="t" anchorCtr="0">
            <a:spAutoFit/>
          </a:bodyPr>
          <a:lstStyle/>
          <a:p>
            <a:pPr>
              <a:spcBef>
                <a:spcPct val="50000"/>
              </a:spcBef>
            </a:pPr>
            <a:r>
              <a:rPr lang="zh-CN" altLang="en-US" sz="3000" b="1" dirty="0">
                <a:latin typeface="Tahoma" panose="020B0604030504040204" pitchFamily="34" charset="0"/>
                <a:ea typeface="方正黑体" pitchFamily="34" charset="-122"/>
              </a:rPr>
              <a:t>窗口左边界</a:t>
            </a:r>
          </a:p>
        </p:txBody>
      </p:sp>
      <p:sp>
        <p:nvSpPr>
          <p:cNvPr id="330754" name="Rectangle 2"/>
          <p:cNvSpPr>
            <a:spLocks noGrp="1" noRot="1" noChangeArrowheads="1"/>
          </p:cNvSpPr>
          <p:nvPr/>
        </p:nvSpPr>
        <p:spPr>
          <a:xfrm>
            <a:off x="395605" y="57372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文本占位符 350210"/>
          <p:cNvSpPr>
            <a:spLocks noGrp="1" noRot="1"/>
          </p:cNvSpPr>
          <p:nvPr>
            <p:ph idx="1"/>
          </p:nvPr>
        </p:nvSpPr>
        <p:spPr>
          <a:xfrm>
            <a:off x="251460" y="2708910"/>
            <a:ext cx="5410200" cy="2339975"/>
          </a:xfrm>
        </p:spPr>
        <p:txBody>
          <a:bodyPr anchor="t" anchorCtr="0">
            <a:spAutoFit/>
          </a:bodyPr>
          <a:lstStyle/>
          <a:p>
            <a:pPr marL="723900" lvl="1" indent="-457200"/>
            <a:r>
              <a:rPr lang="zh-CN" altLang="en-US" sz="2800" dirty="0"/>
              <a:t>针对</a:t>
            </a:r>
            <a:r>
              <a:rPr lang="zh-CN" altLang="en-US" sz="2800" dirty="0">
                <a:solidFill>
                  <a:srgbClr val="FF0000"/>
                </a:solidFill>
              </a:rPr>
              <a:t>坐标原点</a:t>
            </a:r>
            <a:r>
              <a:rPr lang="zh-CN" altLang="en-US" sz="2800" dirty="0"/>
              <a:t>旋转公式:</a:t>
            </a:r>
          </a:p>
          <a:p>
            <a:pPr marL="723900" lvl="1" indent="-457200">
              <a:buNone/>
            </a:pPr>
            <a:r>
              <a:rPr lang="zh-CN" altLang="zh-CN" sz="3200" dirty="0"/>
              <a:t>   </a:t>
            </a:r>
          </a:p>
          <a:p>
            <a:pPr marL="723900" lvl="1" indent="-457200">
              <a:buNone/>
            </a:pPr>
            <a:r>
              <a:rPr lang="zh-CN" altLang="zh-CN" sz="2800" dirty="0"/>
              <a:t>	</a:t>
            </a:r>
            <a:r>
              <a:rPr lang="en-US" altLang="zh-CN" sz="2800"/>
              <a:t>x' = x*</a:t>
            </a:r>
            <a:r>
              <a:rPr lang="en-US" altLang="zh-CN" sz="2800" err="1"/>
              <a:t>cos</a:t>
            </a:r>
            <a:r>
              <a:rPr lang="en-US" altLang="zh-CN" sz="2800" err="1">
                <a:latin typeface="SimSun" panose="02010600030101010101" pitchFamily="2" charset="-122"/>
              </a:rPr>
              <a:t>θ</a:t>
            </a:r>
            <a:r>
              <a:rPr lang="en-US" altLang="zh-CN" sz="2800">
                <a:latin typeface="SimSun" panose="02010600030101010101" pitchFamily="2" charset="-122"/>
              </a:rPr>
              <a:t> </a:t>
            </a:r>
            <a:r>
              <a:rPr lang="en-US" altLang="zh-CN" sz="2800"/>
              <a:t>-  y*</a:t>
            </a:r>
            <a:r>
              <a:rPr lang="en-US" altLang="zh-CN" sz="2800" err="1"/>
              <a:t>sin</a:t>
            </a:r>
            <a:r>
              <a:rPr lang="en-US" altLang="zh-CN" sz="2800" err="1">
                <a:latin typeface="SimSun" panose="02010600030101010101" pitchFamily="2" charset="-122"/>
              </a:rPr>
              <a:t>θ</a:t>
            </a:r>
            <a:r>
              <a:rPr lang="en-US" altLang="zh-CN" sz="2800"/>
              <a:t> </a:t>
            </a:r>
          </a:p>
          <a:p>
            <a:pPr marL="723900" lvl="1" indent="-457200">
              <a:buNone/>
            </a:pPr>
            <a:r>
              <a:rPr lang="en-US" altLang="zh-CN" sz="2800"/>
              <a:t>	y' = x*</a:t>
            </a:r>
            <a:r>
              <a:rPr lang="en-US" altLang="zh-CN" sz="2800" err="1"/>
              <a:t>sin</a:t>
            </a:r>
            <a:r>
              <a:rPr lang="en-US" altLang="zh-CN" sz="2800" err="1">
                <a:latin typeface="SimSun" panose="02010600030101010101" pitchFamily="2" charset="-122"/>
              </a:rPr>
              <a:t>θ</a:t>
            </a:r>
            <a:r>
              <a:rPr lang="en-US" altLang="zh-CN" sz="2800">
                <a:latin typeface="SimSun" panose="02010600030101010101" pitchFamily="2" charset="-122"/>
              </a:rPr>
              <a:t> </a:t>
            </a:r>
            <a:r>
              <a:rPr lang="en-US" altLang="zh-CN" sz="2800"/>
              <a:t>+  y*</a:t>
            </a:r>
            <a:r>
              <a:rPr lang="en-US" altLang="zh-CN" sz="2800" err="1"/>
              <a:t>cos</a:t>
            </a:r>
            <a:r>
              <a:rPr lang="en-US" altLang="zh-CN" sz="2800" err="1">
                <a:latin typeface="SimSun" panose="02010600030101010101" pitchFamily="2" charset="-122"/>
              </a:rPr>
              <a:t>θ</a:t>
            </a:r>
            <a:endParaRPr lang="zh-CN" altLang="zh-CN" sz="2800" dirty="0"/>
          </a:p>
        </p:txBody>
      </p:sp>
      <p:grpSp>
        <p:nvGrpSpPr>
          <p:cNvPr id="26627" name="组合 350229"/>
          <p:cNvGrpSpPr/>
          <p:nvPr/>
        </p:nvGrpSpPr>
        <p:grpSpPr>
          <a:xfrm>
            <a:off x="6096000" y="2224088"/>
            <a:ext cx="2439988" cy="3186112"/>
            <a:chOff x="3888" y="1401"/>
            <a:chExt cx="1537" cy="2007"/>
          </a:xfrm>
        </p:grpSpPr>
        <p:sp>
          <p:nvSpPr>
            <p:cNvPr id="26628" name="直接连接符 350212"/>
            <p:cNvSpPr/>
            <p:nvPr/>
          </p:nvSpPr>
          <p:spPr>
            <a:xfrm>
              <a:off x="4147" y="1515"/>
              <a:ext cx="0" cy="1728"/>
            </a:xfrm>
            <a:prstGeom prst="line">
              <a:avLst/>
            </a:prstGeom>
            <a:ln w="38100" cap="flat" cmpd="sng">
              <a:solidFill>
                <a:schemeClr val="tx1"/>
              </a:solidFill>
              <a:prstDash val="solid"/>
              <a:miter/>
              <a:headEnd type="triangle" w="med" len="med"/>
              <a:tailEnd type="none" w="med" len="med"/>
            </a:ln>
          </p:spPr>
        </p:sp>
        <p:sp>
          <p:nvSpPr>
            <p:cNvPr id="26629" name="直接连接符 350213"/>
            <p:cNvSpPr/>
            <p:nvPr/>
          </p:nvSpPr>
          <p:spPr>
            <a:xfrm>
              <a:off x="3907" y="3099"/>
              <a:ext cx="1518" cy="21"/>
            </a:xfrm>
            <a:prstGeom prst="line">
              <a:avLst/>
            </a:prstGeom>
            <a:ln w="38100" cap="flat" cmpd="sng">
              <a:solidFill>
                <a:schemeClr val="tx1"/>
              </a:solidFill>
              <a:prstDash val="solid"/>
              <a:miter/>
              <a:headEnd type="none" w="med" len="med"/>
              <a:tailEnd type="triangle" w="med" len="med"/>
            </a:ln>
          </p:spPr>
        </p:sp>
        <p:sp>
          <p:nvSpPr>
            <p:cNvPr id="26630" name="直接连接符 350214"/>
            <p:cNvSpPr/>
            <p:nvPr/>
          </p:nvSpPr>
          <p:spPr>
            <a:xfrm flipV="1">
              <a:off x="4129" y="2640"/>
              <a:ext cx="1008" cy="432"/>
            </a:xfrm>
            <a:prstGeom prst="line">
              <a:avLst/>
            </a:prstGeom>
            <a:ln w="38100" cap="flat" cmpd="sng">
              <a:solidFill>
                <a:srgbClr val="FF0000"/>
              </a:solidFill>
              <a:prstDash val="solid"/>
              <a:miter/>
              <a:headEnd type="none" w="med" len="med"/>
              <a:tailEnd type="none" w="med" len="med"/>
            </a:ln>
          </p:spPr>
        </p:sp>
        <p:sp>
          <p:nvSpPr>
            <p:cNvPr id="26631" name="文本框 350215"/>
            <p:cNvSpPr txBox="1"/>
            <p:nvPr/>
          </p:nvSpPr>
          <p:spPr>
            <a:xfrm>
              <a:off x="5097" y="3081"/>
              <a:ext cx="228" cy="327"/>
            </a:xfrm>
            <a:prstGeom prst="rect">
              <a:avLst/>
            </a:prstGeom>
            <a:noFill/>
            <a:ln w="9525">
              <a:noFill/>
            </a:ln>
          </p:spPr>
          <p:txBody>
            <a:bodyPr wrap="none" anchor="t" anchorCtr="0">
              <a:spAutoFit/>
            </a:bodyPr>
            <a:lstStyle/>
            <a:p>
              <a:r>
                <a:rPr lang="en-US" altLang="zh-CN" sz="2800" b="1">
                  <a:latin typeface="方正黑体" pitchFamily="34" charset="-122"/>
                  <a:ea typeface="方正黑体" pitchFamily="34" charset="-122"/>
                </a:rPr>
                <a:t>x</a:t>
              </a:r>
            </a:p>
          </p:txBody>
        </p:sp>
        <p:sp>
          <p:nvSpPr>
            <p:cNvPr id="26632" name="文本框 350216"/>
            <p:cNvSpPr txBox="1"/>
            <p:nvPr/>
          </p:nvSpPr>
          <p:spPr>
            <a:xfrm>
              <a:off x="3888" y="1401"/>
              <a:ext cx="228" cy="327"/>
            </a:xfrm>
            <a:prstGeom prst="rect">
              <a:avLst/>
            </a:prstGeom>
            <a:noFill/>
            <a:ln w="9525">
              <a:noFill/>
            </a:ln>
          </p:spPr>
          <p:txBody>
            <a:bodyPr wrap="none" anchor="t" anchorCtr="0">
              <a:spAutoFit/>
            </a:bodyPr>
            <a:lstStyle/>
            <a:p>
              <a:r>
                <a:rPr lang="en-US" altLang="zh-CN" sz="2800" b="1">
                  <a:latin typeface="方正黑体" pitchFamily="34" charset="-122"/>
                  <a:ea typeface="方正黑体" pitchFamily="34" charset="-122"/>
                </a:rPr>
                <a:t>y</a:t>
              </a:r>
            </a:p>
          </p:txBody>
        </p:sp>
        <p:sp>
          <p:nvSpPr>
            <p:cNvPr id="26633" name="文本框 350217"/>
            <p:cNvSpPr txBox="1"/>
            <p:nvPr/>
          </p:nvSpPr>
          <p:spPr>
            <a:xfrm>
              <a:off x="5183" y="2372"/>
              <a:ext cx="228" cy="327"/>
            </a:xfrm>
            <a:prstGeom prst="rect">
              <a:avLst/>
            </a:prstGeom>
            <a:noFill/>
            <a:ln w="9525">
              <a:noFill/>
            </a:ln>
          </p:spPr>
          <p:txBody>
            <a:bodyPr wrap="none" anchor="t" anchorCtr="0">
              <a:spAutoFit/>
            </a:bodyPr>
            <a:lstStyle/>
            <a:p>
              <a:r>
                <a:rPr lang="en-US" altLang="zh-CN" sz="2800" b="1">
                  <a:latin typeface="方正黑体" pitchFamily="34" charset="-122"/>
                  <a:ea typeface="方正黑体" pitchFamily="34" charset="-122"/>
                </a:rPr>
                <a:t>P</a:t>
              </a:r>
            </a:p>
          </p:txBody>
        </p:sp>
        <p:sp>
          <p:nvSpPr>
            <p:cNvPr id="26634" name="文本框 350218"/>
            <p:cNvSpPr txBox="1"/>
            <p:nvPr/>
          </p:nvSpPr>
          <p:spPr>
            <a:xfrm>
              <a:off x="4321" y="1652"/>
              <a:ext cx="340" cy="327"/>
            </a:xfrm>
            <a:prstGeom prst="rect">
              <a:avLst/>
            </a:prstGeom>
            <a:noFill/>
            <a:ln w="9525">
              <a:noFill/>
            </a:ln>
          </p:spPr>
          <p:txBody>
            <a:bodyPr wrap="none" anchor="t" anchorCtr="0">
              <a:spAutoFit/>
            </a:bodyPr>
            <a:lstStyle/>
            <a:p>
              <a:r>
                <a:rPr lang="en-US" altLang="zh-CN" sz="2800" b="1">
                  <a:latin typeface="方正黑体" pitchFamily="34" charset="-122"/>
                  <a:ea typeface="方正黑体" pitchFamily="34" charset="-122"/>
                </a:rPr>
                <a:t>P'</a:t>
              </a:r>
            </a:p>
          </p:txBody>
        </p:sp>
        <p:sp>
          <p:nvSpPr>
            <p:cNvPr id="26635" name="直接连接符 350219"/>
            <p:cNvSpPr/>
            <p:nvPr/>
          </p:nvSpPr>
          <p:spPr>
            <a:xfrm rot="-2917848" flipV="1">
              <a:off x="3793" y="2352"/>
              <a:ext cx="1008" cy="432"/>
            </a:xfrm>
            <a:prstGeom prst="line">
              <a:avLst/>
            </a:prstGeom>
            <a:ln w="38100" cap="flat" cmpd="sng">
              <a:solidFill>
                <a:srgbClr val="FF0000"/>
              </a:solidFill>
              <a:prstDash val="solid"/>
              <a:miter/>
              <a:headEnd type="none" w="med" len="med"/>
              <a:tailEnd type="none" w="med" len="med"/>
            </a:ln>
          </p:spPr>
        </p:sp>
        <p:sp>
          <p:nvSpPr>
            <p:cNvPr id="26636" name="矩形 350220"/>
            <p:cNvSpPr/>
            <p:nvPr/>
          </p:nvSpPr>
          <p:spPr>
            <a:xfrm>
              <a:off x="4513" y="2206"/>
              <a:ext cx="372" cy="365"/>
            </a:xfrm>
            <a:prstGeom prst="rect">
              <a:avLst/>
            </a:prstGeom>
            <a:noFill/>
            <a:ln w="9525">
              <a:noFill/>
            </a:ln>
          </p:spPr>
          <p:txBody>
            <a:bodyPr wrap="none" anchor="t" anchorCtr="0">
              <a:spAutoFit/>
            </a:bodyPr>
            <a:lstStyle/>
            <a:p>
              <a:r>
                <a:rPr lang="en-US" altLang="zh-CN" sz="3200" b="1">
                  <a:latin typeface="方正黑体" pitchFamily="34" charset="-122"/>
                  <a:ea typeface="方正黑体" pitchFamily="34" charset="-122"/>
                </a:rPr>
                <a:t>θ</a:t>
              </a:r>
              <a:endParaRPr lang="zh-CN" altLang="en-US" sz="3200" b="1" dirty="0">
                <a:latin typeface="方正黑体" pitchFamily="34" charset="-122"/>
                <a:ea typeface="方正黑体" pitchFamily="34" charset="-122"/>
              </a:endParaRPr>
            </a:p>
          </p:txBody>
        </p:sp>
        <p:sp>
          <p:nvSpPr>
            <p:cNvPr id="26637" name="矩形 350221"/>
            <p:cNvSpPr/>
            <p:nvPr/>
          </p:nvSpPr>
          <p:spPr>
            <a:xfrm>
              <a:off x="4753" y="2832"/>
              <a:ext cx="288" cy="269"/>
            </a:xfrm>
            <a:prstGeom prst="rect">
              <a:avLst/>
            </a:prstGeom>
            <a:noFill/>
            <a:ln w="9525">
              <a:noFill/>
            </a:ln>
          </p:spPr>
          <p:txBody>
            <a:bodyPr lIns="0" tIns="0" rIns="0" bIns="0" anchor="t" anchorCtr="0">
              <a:spAutoFit/>
            </a:bodyPr>
            <a:lstStyle/>
            <a:p>
              <a:pPr eaLnBrk="0" hangingPunct="0"/>
              <a:r>
                <a:rPr lang="en-US" altLang="zh-CN" sz="2800" b="1">
                  <a:latin typeface="方正黑体" pitchFamily="34" charset="-122"/>
                  <a:ea typeface="方正黑体" pitchFamily="34" charset="-122"/>
                </a:rPr>
                <a:t>Ф</a:t>
              </a:r>
              <a:r>
                <a:rPr lang="en-US" altLang="zh-CN" sz="1400" b="1">
                  <a:latin typeface="方正黑体" pitchFamily="34" charset="-122"/>
                  <a:ea typeface="方正黑体" pitchFamily="34" charset="-122"/>
                </a:rPr>
                <a:t> </a:t>
              </a:r>
              <a:endParaRPr lang="en-US" altLang="zh-CN" sz="2400" b="1">
                <a:latin typeface="方正黑体" pitchFamily="34" charset="-122"/>
                <a:ea typeface="方正黑体" pitchFamily="34" charset="-122"/>
              </a:endParaRPr>
            </a:p>
          </p:txBody>
        </p:sp>
        <p:sp>
          <p:nvSpPr>
            <p:cNvPr id="26638" name="任意多边形 350223"/>
            <p:cNvSpPr/>
            <p:nvPr/>
          </p:nvSpPr>
          <p:spPr>
            <a:xfrm>
              <a:off x="4369" y="2400"/>
              <a:ext cx="288" cy="432"/>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38100" cap="flat" cmpd="sng">
              <a:solidFill>
                <a:schemeClr val="tx1"/>
              </a:solidFill>
              <a:prstDash val="solid"/>
              <a:miter/>
              <a:headEnd type="none" w="med" len="med"/>
              <a:tailEnd type="none" w="med" len="med"/>
            </a:ln>
          </p:spPr>
          <p:txBody>
            <a:bodyPr/>
            <a:lstStyle/>
            <a:p>
              <a:endParaRPr lang="zh-CN" altLang="en-US"/>
            </a:p>
          </p:txBody>
        </p:sp>
        <p:sp>
          <p:nvSpPr>
            <p:cNvPr id="26639" name="椭圆 350227"/>
            <p:cNvSpPr/>
            <p:nvPr/>
          </p:nvSpPr>
          <p:spPr>
            <a:xfrm>
              <a:off x="5089" y="2544"/>
              <a:ext cx="144" cy="144"/>
            </a:xfrm>
            <a:prstGeom prst="ellipse">
              <a:avLst/>
            </a:prstGeom>
            <a:solidFill>
              <a:schemeClr val="tx1"/>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26640" name="椭圆 350228"/>
            <p:cNvSpPr/>
            <p:nvPr/>
          </p:nvSpPr>
          <p:spPr>
            <a:xfrm>
              <a:off x="4417" y="1920"/>
              <a:ext cx="144" cy="144"/>
            </a:xfrm>
            <a:prstGeom prst="ellipse">
              <a:avLst/>
            </a:prstGeom>
            <a:solidFill>
              <a:schemeClr val="hlink"/>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gr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94970" y="692468"/>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pic>
        <p:nvPicPr>
          <p:cNvPr id="3" name="图片 2"/>
          <p:cNvPicPr>
            <a:picLocks noChangeAspect="1"/>
          </p:cNvPicPr>
          <p:nvPr/>
        </p:nvPicPr>
        <p:blipFill>
          <a:blip r:embed="rId3"/>
          <a:stretch>
            <a:fillRect/>
          </a:stretch>
        </p:blipFill>
        <p:spPr>
          <a:xfrm>
            <a:off x="899795" y="1484630"/>
            <a:ext cx="6814185" cy="4919980"/>
          </a:xfrm>
          <a:prstGeom prst="rect">
            <a:avLst/>
          </a:prstGeom>
        </p:spPr>
      </p:pic>
    </p:spTree>
    <p:custDataLst>
      <p:tags r:id="rId1"/>
    </p:custDataLst>
  </p:cSld>
  <p:clrMapOvr>
    <a:masterClrMapping/>
  </p:clrMapOvr>
  <p:transition spd="med">
    <p:random/>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内容占位符 507905"/>
          <p:cNvSpPr>
            <a:spLocks noGrp="1" noRot="1"/>
          </p:cNvSpPr>
          <p:nvPr>
            <p:ph idx="1"/>
          </p:nvPr>
        </p:nvSpPr>
        <p:spPr>
          <a:xfrm>
            <a:off x="575310" y="2780983"/>
            <a:ext cx="7993063" cy="2748445"/>
          </a:xfrm>
        </p:spPr>
        <p:txBody>
          <a:bodyPr vert="horz" wrap="square" lIns="91440" tIns="45720" rIns="91440" bIns="45720" anchor="t" anchorCtr="0">
            <a:spAutoFit/>
          </a:bodyPr>
          <a:lstStyle/>
          <a:p>
            <a:pPr fontAlgn="auto">
              <a:spcBef>
                <a:spcPts val="100"/>
              </a:spcBef>
              <a:buNone/>
            </a:pPr>
            <a:r>
              <a:rPr lang="zh-CN" altLang="en-US" sz="2400" dirty="0">
                <a:latin typeface="方正黑体" pitchFamily="34" charset="-122"/>
              </a:rPr>
              <a:t>小结：</a:t>
            </a:r>
          </a:p>
          <a:p>
            <a:pPr fontAlgn="auto">
              <a:spcBef>
                <a:spcPts val="100"/>
              </a:spcBef>
            </a:pPr>
            <a:r>
              <a:rPr lang="zh-CN" altLang="en-US" sz="2400" dirty="0">
                <a:latin typeface="方正黑体" pitchFamily="34" charset="-122"/>
              </a:rPr>
              <a:t>对凸多边形应用本算法可以获得正确的裁剪结果</a:t>
            </a:r>
          </a:p>
          <a:p>
            <a:pPr fontAlgn="auto">
              <a:spcBef>
                <a:spcPts val="100"/>
              </a:spcBef>
            </a:pPr>
            <a:r>
              <a:rPr lang="zh-CN" altLang="en-US" sz="2400" dirty="0">
                <a:latin typeface="方正黑体" pitchFamily="34" charset="-122"/>
              </a:rPr>
              <a:t>对凹多边形的</a:t>
            </a:r>
            <a:r>
              <a:rPr lang="zh-CN" altLang="en-US" sz="2400">
                <a:latin typeface="方正黑体" pitchFamily="34" charset="-122"/>
              </a:rPr>
              <a:t>裁剪将显示</a:t>
            </a:r>
            <a:r>
              <a:rPr lang="zh-CN" altLang="en-US" sz="2400" dirty="0">
                <a:latin typeface="方正黑体" pitchFamily="34" charset="-122"/>
              </a:rPr>
              <a:t>出一条多余的直线。这种情况在裁剪后的多边形有两个或者多个分离部分的时候出现。</a:t>
            </a:r>
          </a:p>
          <a:p>
            <a:pPr fontAlgn="auto">
              <a:spcBef>
                <a:spcPts val="100"/>
              </a:spcBef>
            </a:pPr>
            <a:r>
              <a:rPr lang="zh-CN" altLang="en-US" sz="2400" dirty="0">
                <a:latin typeface="方正黑体" pitchFamily="34" charset="-122"/>
              </a:rPr>
              <a:t>原因：只有一个输出顶点表，所以表中最后一个顶点总是连着第一个顶点。</a:t>
            </a:r>
          </a:p>
        </p:txBody>
      </p:sp>
      <p:sp>
        <p:nvSpPr>
          <p:cNvPr id="148482" name="标题 507906"/>
          <p:cNvSpPr>
            <a:spLocks noGrp="1" noRot="1"/>
          </p:cNvSpPr>
          <p:nvPr>
            <p:ph type="title"/>
          </p:nvPr>
        </p:nvSpPr>
        <p:spPr>
          <a:xfrm>
            <a:off x="179388" y="1484630"/>
            <a:ext cx="8964612" cy="829945"/>
          </a:xfrm>
        </p:spPr>
        <p:txBody>
          <a:bodyPr vert="horz" wrap="square" lIns="91440" tIns="45720" rIns="91440" bIns="45720" anchor="b" anchorCtr="0">
            <a:spAutoFit/>
          </a:bodyPr>
          <a:lstStyle/>
          <a:p>
            <a:r>
              <a:rPr lang="zh-CN" altLang="zh-CN" sz="2800" b="1" dirty="0">
                <a:solidFill>
                  <a:srgbClr val="0070C0"/>
                </a:solidFill>
              </a:rPr>
              <a:t>Sutherland-Hodgman</a:t>
            </a:r>
            <a:r>
              <a:rPr lang="zh-CN" altLang="en-US" sz="2800" b="1" dirty="0">
                <a:solidFill>
                  <a:srgbClr val="0070C0"/>
                </a:solidFill>
              </a:rPr>
              <a:t> 多边形剪裁</a:t>
            </a:r>
            <a:r>
              <a:rPr lang="zh-CN" altLang="en-US" sz="4000" dirty="0"/>
              <a:t> </a:t>
            </a:r>
          </a:p>
        </p:txBody>
      </p:sp>
      <p:sp>
        <p:nvSpPr>
          <p:cNvPr id="330754" name="Rectangle 2"/>
          <p:cNvSpPr>
            <a:spLocks noGrp="1" noRot="1" noChangeArrowheads="1"/>
          </p:cNvSpPr>
          <p:nvPr/>
        </p:nvSpPr>
        <p:spPr>
          <a:xfrm>
            <a:off x="251460" y="692468"/>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7906">
                                            <p:txEl>
                                              <p:pRg st="0" end="0"/>
                                            </p:txEl>
                                          </p:spTgt>
                                        </p:tgtEl>
                                        <p:attrNameLst>
                                          <p:attrName>style.visibility</p:attrName>
                                        </p:attrNameLst>
                                      </p:cBhvr>
                                      <p:to>
                                        <p:strVal val="visible"/>
                                      </p:to>
                                    </p:set>
                                    <p:animEffect transition="in" filter="blinds(horizontal)">
                                      <p:cBhvr>
                                        <p:cTn id="7" dur="500"/>
                                        <p:tgtEl>
                                          <p:spTgt spid="5079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7906">
                                            <p:txEl>
                                              <p:pRg st="1" end="1"/>
                                            </p:txEl>
                                          </p:spTgt>
                                        </p:tgtEl>
                                        <p:attrNameLst>
                                          <p:attrName>style.visibility</p:attrName>
                                        </p:attrNameLst>
                                      </p:cBhvr>
                                      <p:to>
                                        <p:strVal val="visible"/>
                                      </p:to>
                                    </p:set>
                                    <p:animEffect transition="in" filter="blinds(horizontal)">
                                      <p:cBhvr>
                                        <p:cTn id="12" dur="500"/>
                                        <p:tgtEl>
                                          <p:spTgt spid="5079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7906">
                                            <p:txEl>
                                              <p:pRg st="2" end="2"/>
                                            </p:txEl>
                                          </p:spTgt>
                                        </p:tgtEl>
                                        <p:attrNameLst>
                                          <p:attrName>style.visibility</p:attrName>
                                        </p:attrNameLst>
                                      </p:cBhvr>
                                      <p:to>
                                        <p:strVal val="visible"/>
                                      </p:to>
                                    </p:set>
                                    <p:animEffect transition="in" filter="blinds(horizontal)">
                                      <p:cBhvr>
                                        <p:cTn id="17" dur="500"/>
                                        <p:tgtEl>
                                          <p:spTgt spid="5079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7906">
                                            <p:txEl>
                                              <p:pRg st="3" end="3"/>
                                            </p:txEl>
                                          </p:spTgt>
                                        </p:tgtEl>
                                        <p:attrNameLst>
                                          <p:attrName>style.visibility</p:attrName>
                                        </p:attrNameLst>
                                      </p:cBhvr>
                                      <p:to>
                                        <p:strVal val="visible"/>
                                      </p:to>
                                    </p:set>
                                    <p:animEffect transition="in" filter="blinds(horizontal)">
                                      <p:cBhvr>
                                        <p:cTn id="22" dur="500"/>
                                        <p:tgtEl>
                                          <p:spTgt spid="5079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6" grpId="0"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内容占位符 557057"/>
          <p:cNvSpPr>
            <a:spLocks noGrp="1" noRot="1"/>
          </p:cNvSpPr>
          <p:nvPr>
            <p:ph idx="1"/>
          </p:nvPr>
        </p:nvSpPr>
        <p:spPr>
          <a:xfrm>
            <a:off x="251460" y="3284855"/>
            <a:ext cx="8534400" cy="2857500"/>
          </a:xfrm>
        </p:spPr>
        <p:txBody>
          <a:bodyPr vert="horz" wrap="square" lIns="91440" tIns="45720" rIns="91440" bIns="45720" anchor="t" anchorCtr="0">
            <a:spAutoFit/>
          </a:bodyPr>
          <a:lstStyle/>
          <a:p>
            <a:r>
              <a:rPr lang="zh-CN" altLang="en-US" sz="2400" dirty="0">
                <a:latin typeface="方正黑体" pitchFamily="34" charset="-122"/>
              </a:rPr>
              <a:t>解决方法：</a:t>
            </a:r>
          </a:p>
          <a:p>
            <a:pPr lvl="1"/>
            <a:r>
              <a:rPr lang="zh-CN" altLang="en-US" sz="2400" dirty="0">
                <a:latin typeface="方正黑体" pitchFamily="34" charset="-122"/>
              </a:rPr>
              <a:t>把凹多边形分割成若干个凸多边形，然后分别处理各个凸多边形</a:t>
            </a:r>
          </a:p>
          <a:p>
            <a:pPr lvl="1"/>
            <a:r>
              <a:rPr lang="zh-CN" altLang="en-US" sz="2400" dirty="0">
                <a:latin typeface="方正黑体" pitchFamily="34" charset="-122"/>
              </a:rPr>
              <a:t>修改本算法，沿着任何一个裁剪窗口边检查顶点表，正确的连接顶点对。</a:t>
            </a:r>
          </a:p>
          <a:p>
            <a:pPr lvl="1"/>
            <a:r>
              <a:rPr lang="zh-CN" altLang="en-US" sz="2400" dirty="0">
                <a:latin typeface="方正黑体" pitchFamily="34" charset="-122"/>
              </a:rPr>
              <a:t>使用</a:t>
            </a:r>
            <a:r>
              <a:rPr lang="en-US" altLang="zh-CN" sz="2400" err="1">
                <a:latin typeface="方正黑体" pitchFamily="34" charset="-122"/>
              </a:rPr>
              <a:t>Weiler-Altherton</a:t>
            </a:r>
            <a:r>
              <a:rPr lang="zh-CN" altLang="en-US" sz="2400" dirty="0">
                <a:latin typeface="方正黑体" pitchFamily="34" charset="-122"/>
              </a:rPr>
              <a:t>算法。</a:t>
            </a:r>
          </a:p>
        </p:txBody>
      </p:sp>
      <p:sp>
        <p:nvSpPr>
          <p:cNvPr id="149506" name="标题 557058"/>
          <p:cNvSpPr>
            <a:spLocks noGrp="1" noRot="1"/>
          </p:cNvSpPr>
          <p:nvPr>
            <p:ph type="title"/>
          </p:nvPr>
        </p:nvSpPr>
        <p:spPr>
          <a:xfrm>
            <a:off x="251460" y="2061210"/>
            <a:ext cx="8239125" cy="755650"/>
          </a:xfrm>
        </p:spPr>
        <p:txBody>
          <a:bodyPr vert="horz" wrap="square" lIns="91440" tIns="45720" rIns="91440" bIns="45720" anchor="b" anchorCtr="0">
            <a:spAutoFit/>
          </a:bodyPr>
          <a:lstStyle/>
          <a:p>
            <a:r>
              <a:rPr lang="zh-CN" altLang="zh-CN" sz="2800" b="1" dirty="0">
                <a:solidFill>
                  <a:srgbClr val="0070C0"/>
                </a:solidFill>
              </a:rPr>
              <a:t>Sutherland-Hodgman</a:t>
            </a:r>
            <a:r>
              <a:rPr lang="zh-CN" altLang="en-US" sz="2800" b="1" dirty="0">
                <a:solidFill>
                  <a:srgbClr val="0070C0"/>
                </a:solidFill>
              </a:rPr>
              <a:t> 多边形剪裁</a:t>
            </a:r>
            <a:r>
              <a:rPr lang="zh-CN" altLang="en-US" sz="3600" dirty="0">
                <a:latin typeface="方正黑体" pitchFamily="34" charset="-122"/>
              </a:rPr>
              <a:t> </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7058">
                                            <p:txEl>
                                              <p:pRg st="0" end="0"/>
                                            </p:txEl>
                                          </p:spTgt>
                                        </p:tgtEl>
                                        <p:attrNameLst>
                                          <p:attrName>style.visibility</p:attrName>
                                        </p:attrNameLst>
                                      </p:cBhvr>
                                      <p:to>
                                        <p:strVal val="visible"/>
                                      </p:to>
                                    </p:set>
                                    <p:animEffect transition="in" filter="blinds(horizontal)">
                                      <p:cBhvr>
                                        <p:cTn id="7" dur="500"/>
                                        <p:tgtEl>
                                          <p:spTgt spid="55705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57058">
                                            <p:txEl>
                                              <p:pRg st="1" end="1"/>
                                            </p:txEl>
                                          </p:spTgt>
                                        </p:tgtEl>
                                        <p:attrNameLst>
                                          <p:attrName>style.visibility</p:attrName>
                                        </p:attrNameLst>
                                      </p:cBhvr>
                                      <p:to>
                                        <p:strVal val="visible"/>
                                      </p:to>
                                    </p:set>
                                    <p:animEffect transition="in" filter="blinds(horizontal)">
                                      <p:cBhvr>
                                        <p:cTn id="10" dur="500"/>
                                        <p:tgtEl>
                                          <p:spTgt spid="55705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57058">
                                            <p:txEl>
                                              <p:pRg st="2" end="2"/>
                                            </p:txEl>
                                          </p:spTgt>
                                        </p:tgtEl>
                                        <p:attrNameLst>
                                          <p:attrName>style.visibility</p:attrName>
                                        </p:attrNameLst>
                                      </p:cBhvr>
                                      <p:to>
                                        <p:strVal val="visible"/>
                                      </p:to>
                                    </p:set>
                                    <p:animEffect transition="in" filter="blinds(horizontal)">
                                      <p:cBhvr>
                                        <p:cTn id="13" dur="500"/>
                                        <p:tgtEl>
                                          <p:spTgt spid="557058">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57058">
                                            <p:txEl>
                                              <p:pRg st="3" end="3"/>
                                            </p:txEl>
                                          </p:spTgt>
                                        </p:tgtEl>
                                        <p:attrNameLst>
                                          <p:attrName>style.visibility</p:attrName>
                                        </p:attrNameLst>
                                      </p:cBhvr>
                                      <p:to>
                                        <p:strVal val="visible"/>
                                      </p:to>
                                    </p:set>
                                    <p:animEffect transition="in" filter="blinds(horizontal)">
                                      <p:cBhvr>
                                        <p:cTn id="16" dur="500"/>
                                        <p:tgtEl>
                                          <p:spTgt spid="5570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8" grpId="0"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文本占位符 421890"/>
          <p:cNvSpPr>
            <a:spLocks noGrp="1" noRot="1"/>
          </p:cNvSpPr>
          <p:nvPr>
            <p:ph idx="1"/>
          </p:nvPr>
        </p:nvSpPr>
        <p:spPr>
          <a:xfrm>
            <a:off x="717550" y="1772603"/>
            <a:ext cx="7435850" cy="534035"/>
          </a:xfrm>
        </p:spPr>
        <p:txBody>
          <a:bodyPr wrap="square" anchor="t" anchorCtr="0">
            <a:spAutoFit/>
          </a:bodyPr>
          <a:lstStyle/>
          <a:p>
            <a:r>
              <a:rPr lang="zh-CN" altLang="zh-CN" sz="2400" dirty="0"/>
              <a:t>问题：</a:t>
            </a:r>
            <a:r>
              <a:rPr lang="zh-CN" altLang="en-US" sz="2400" dirty="0"/>
              <a:t>S</a:t>
            </a:r>
            <a:r>
              <a:rPr lang="en-US" altLang="zh-CN" sz="2400"/>
              <a:t>H</a:t>
            </a:r>
            <a:r>
              <a:rPr lang="zh-CN" altLang="en-US" sz="2400" dirty="0"/>
              <a:t>算法适用于凸多边形</a:t>
            </a:r>
            <a:endParaRPr lang="zh-CN" altLang="zh-CN" sz="2400" dirty="0"/>
          </a:p>
        </p:txBody>
      </p:sp>
      <p:sp>
        <p:nvSpPr>
          <p:cNvPr id="151554" name="矩形 421892"/>
          <p:cNvSpPr/>
          <p:nvPr/>
        </p:nvSpPr>
        <p:spPr>
          <a:xfrm>
            <a:off x="1828800" y="2438400"/>
            <a:ext cx="1752600" cy="2438400"/>
          </a:xfrm>
          <a:prstGeom prst="rect">
            <a:avLst/>
          </a:prstGeom>
          <a:noFill/>
          <a:ln w="57150" cap="flat" cmpd="sng">
            <a:solidFill>
              <a:schemeClr val="tx1"/>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151555" name="直接连接符 421893"/>
          <p:cNvSpPr/>
          <p:nvPr/>
        </p:nvSpPr>
        <p:spPr>
          <a:xfrm flipV="1">
            <a:off x="381000" y="2971800"/>
            <a:ext cx="1066800" cy="533400"/>
          </a:xfrm>
          <a:prstGeom prst="line">
            <a:avLst/>
          </a:prstGeom>
          <a:ln w="57150" cap="flat" cmpd="sng">
            <a:solidFill>
              <a:schemeClr val="hlink"/>
            </a:solidFill>
            <a:prstDash val="solid"/>
            <a:round/>
            <a:headEnd type="none" w="med" len="med"/>
            <a:tailEnd type="none" w="med" len="med"/>
          </a:ln>
        </p:spPr>
      </p:sp>
      <p:sp>
        <p:nvSpPr>
          <p:cNvPr id="151556" name="直接连接符 421894"/>
          <p:cNvSpPr/>
          <p:nvPr/>
        </p:nvSpPr>
        <p:spPr>
          <a:xfrm>
            <a:off x="1447800" y="2971800"/>
            <a:ext cx="1295400" cy="0"/>
          </a:xfrm>
          <a:prstGeom prst="line">
            <a:avLst/>
          </a:prstGeom>
          <a:ln w="57150" cap="flat" cmpd="sng">
            <a:solidFill>
              <a:schemeClr val="hlink"/>
            </a:solidFill>
            <a:prstDash val="solid"/>
            <a:round/>
            <a:headEnd type="none" w="med" len="med"/>
            <a:tailEnd type="none" w="med" len="med"/>
          </a:ln>
        </p:spPr>
      </p:sp>
      <p:sp>
        <p:nvSpPr>
          <p:cNvPr id="151557" name="直接连接符 421895"/>
          <p:cNvSpPr/>
          <p:nvPr/>
        </p:nvSpPr>
        <p:spPr>
          <a:xfrm>
            <a:off x="2743200" y="2971800"/>
            <a:ext cx="0" cy="533400"/>
          </a:xfrm>
          <a:prstGeom prst="line">
            <a:avLst/>
          </a:prstGeom>
          <a:ln w="57150" cap="flat" cmpd="sng">
            <a:solidFill>
              <a:schemeClr val="hlink"/>
            </a:solidFill>
            <a:prstDash val="solid"/>
            <a:round/>
            <a:headEnd type="none" w="med" len="med"/>
            <a:tailEnd type="none" w="med" len="med"/>
          </a:ln>
        </p:spPr>
      </p:sp>
      <p:sp>
        <p:nvSpPr>
          <p:cNvPr id="151558" name="直接连接符 421896"/>
          <p:cNvSpPr/>
          <p:nvPr/>
        </p:nvSpPr>
        <p:spPr>
          <a:xfrm flipH="1">
            <a:off x="1447800" y="3505200"/>
            <a:ext cx="1295400" cy="304800"/>
          </a:xfrm>
          <a:prstGeom prst="line">
            <a:avLst/>
          </a:prstGeom>
          <a:ln w="57150" cap="flat" cmpd="sng">
            <a:solidFill>
              <a:schemeClr val="hlink"/>
            </a:solidFill>
            <a:prstDash val="solid"/>
            <a:round/>
            <a:headEnd type="none" w="med" len="med"/>
            <a:tailEnd type="none" w="med" len="med"/>
          </a:ln>
        </p:spPr>
      </p:sp>
      <p:sp>
        <p:nvSpPr>
          <p:cNvPr id="151559" name="直接连接符 421897"/>
          <p:cNvSpPr/>
          <p:nvPr/>
        </p:nvSpPr>
        <p:spPr>
          <a:xfrm>
            <a:off x="1371600" y="3810000"/>
            <a:ext cx="1447800" cy="457200"/>
          </a:xfrm>
          <a:prstGeom prst="line">
            <a:avLst/>
          </a:prstGeom>
          <a:ln w="57150" cap="flat" cmpd="sng">
            <a:solidFill>
              <a:schemeClr val="hlink"/>
            </a:solidFill>
            <a:prstDash val="solid"/>
            <a:round/>
            <a:headEnd type="none" w="med" len="med"/>
            <a:tailEnd type="none" w="med" len="med"/>
          </a:ln>
        </p:spPr>
      </p:sp>
      <p:sp>
        <p:nvSpPr>
          <p:cNvPr id="151560" name="直接连接符 421898"/>
          <p:cNvSpPr/>
          <p:nvPr/>
        </p:nvSpPr>
        <p:spPr>
          <a:xfrm flipH="1">
            <a:off x="1143000" y="4267200"/>
            <a:ext cx="1676400" cy="381000"/>
          </a:xfrm>
          <a:prstGeom prst="line">
            <a:avLst/>
          </a:prstGeom>
          <a:ln w="57150" cap="flat" cmpd="sng">
            <a:solidFill>
              <a:schemeClr val="hlink"/>
            </a:solidFill>
            <a:prstDash val="solid"/>
            <a:round/>
            <a:headEnd type="none" w="med" len="med"/>
            <a:tailEnd type="none" w="med" len="med"/>
          </a:ln>
        </p:spPr>
      </p:sp>
      <p:sp>
        <p:nvSpPr>
          <p:cNvPr id="151561" name="直接连接符 421899"/>
          <p:cNvSpPr/>
          <p:nvPr/>
        </p:nvSpPr>
        <p:spPr>
          <a:xfrm>
            <a:off x="381000" y="3505200"/>
            <a:ext cx="762000" cy="1143000"/>
          </a:xfrm>
          <a:prstGeom prst="line">
            <a:avLst/>
          </a:prstGeom>
          <a:ln w="57150" cap="flat" cmpd="sng">
            <a:solidFill>
              <a:schemeClr val="hlink"/>
            </a:solidFill>
            <a:prstDash val="solid"/>
            <a:round/>
            <a:headEnd type="none" w="med" len="med"/>
            <a:tailEnd type="none" w="med" len="med"/>
          </a:ln>
        </p:spPr>
      </p:sp>
      <p:grpSp>
        <p:nvGrpSpPr>
          <p:cNvPr id="151562" name="组合 421900"/>
          <p:cNvGrpSpPr/>
          <p:nvPr/>
        </p:nvGrpSpPr>
        <p:grpSpPr>
          <a:xfrm>
            <a:off x="5334000" y="2840038"/>
            <a:ext cx="914400" cy="1676400"/>
            <a:chOff x="3792" y="2016"/>
            <a:chExt cx="576" cy="1056"/>
          </a:xfrm>
        </p:grpSpPr>
        <p:sp>
          <p:nvSpPr>
            <p:cNvPr id="151563" name="直接连接符 421901"/>
            <p:cNvSpPr/>
            <p:nvPr/>
          </p:nvSpPr>
          <p:spPr>
            <a:xfrm>
              <a:off x="3792" y="2016"/>
              <a:ext cx="0" cy="1056"/>
            </a:xfrm>
            <a:prstGeom prst="line">
              <a:avLst/>
            </a:prstGeom>
            <a:ln w="57150" cap="flat" cmpd="sng">
              <a:solidFill>
                <a:schemeClr val="hlink"/>
              </a:solidFill>
              <a:prstDash val="solid"/>
              <a:round/>
              <a:headEnd type="none" w="med" len="med"/>
              <a:tailEnd type="none" w="med" len="med"/>
            </a:ln>
          </p:spPr>
        </p:sp>
        <p:sp>
          <p:nvSpPr>
            <p:cNvPr id="151564" name="直接连接符 421902"/>
            <p:cNvSpPr/>
            <p:nvPr/>
          </p:nvSpPr>
          <p:spPr>
            <a:xfrm>
              <a:off x="3792" y="2016"/>
              <a:ext cx="576" cy="0"/>
            </a:xfrm>
            <a:prstGeom prst="line">
              <a:avLst/>
            </a:prstGeom>
            <a:ln w="57150" cap="flat" cmpd="sng">
              <a:solidFill>
                <a:schemeClr val="hlink"/>
              </a:solidFill>
              <a:prstDash val="solid"/>
              <a:round/>
              <a:headEnd type="none" w="med" len="med"/>
              <a:tailEnd type="none" w="med" len="med"/>
            </a:ln>
          </p:spPr>
        </p:sp>
        <p:sp>
          <p:nvSpPr>
            <p:cNvPr id="151565" name="直接连接符 421903"/>
            <p:cNvSpPr/>
            <p:nvPr/>
          </p:nvSpPr>
          <p:spPr>
            <a:xfrm>
              <a:off x="4368" y="2016"/>
              <a:ext cx="0" cy="384"/>
            </a:xfrm>
            <a:prstGeom prst="line">
              <a:avLst/>
            </a:prstGeom>
            <a:ln w="57150" cap="flat" cmpd="sng">
              <a:solidFill>
                <a:schemeClr val="hlink"/>
              </a:solidFill>
              <a:prstDash val="solid"/>
              <a:round/>
              <a:headEnd type="none" w="med" len="med"/>
              <a:tailEnd type="none" w="med" len="med"/>
            </a:ln>
          </p:spPr>
        </p:sp>
        <p:sp>
          <p:nvSpPr>
            <p:cNvPr id="151566" name="直接连接符 421904"/>
            <p:cNvSpPr/>
            <p:nvPr/>
          </p:nvSpPr>
          <p:spPr>
            <a:xfrm flipH="1">
              <a:off x="3792" y="2400"/>
              <a:ext cx="576" cy="144"/>
            </a:xfrm>
            <a:prstGeom prst="line">
              <a:avLst/>
            </a:prstGeom>
            <a:ln w="57150" cap="flat" cmpd="sng">
              <a:solidFill>
                <a:schemeClr val="hlink"/>
              </a:solidFill>
              <a:prstDash val="solid"/>
              <a:round/>
              <a:headEnd type="none" w="med" len="med"/>
              <a:tailEnd type="none" w="med" len="med"/>
            </a:ln>
          </p:spPr>
        </p:sp>
        <p:sp>
          <p:nvSpPr>
            <p:cNvPr id="151567" name="直接连接符 421905"/>
            <p:cNvSpPr/>
            <p:nvPr/>
          </p:nvSpPr>
          <p:spPr>
            <a:xfrm>
              <a:off x="3792" y="2736"/>
              <a:ext cx="528" cy="240"/>
            </a:xfrm>
            <a:prstGeom prst="line">
              <a:avLst/>
            </a:prstGeom>
            <a:ln w="57150" cap="flat" cmpd="sng">
              <a:solidFill>
                <a:schemeClr val="hlink"/>
              </a:solidFill>
              <a:prstDash val="solid"/>
              <a:round/>
              <a:headEnd type="none" w="med" len="med"/>
              <a:tailEnd type="none" w="med" len="med"/>
            </a:ln>
          </p:spPr>
        </p:sp>
        <p:sp>
          <p:nvSpPr>
            <p:cNvPr id="151568" name="直接连接符 421906"/>
            <p:cNvSpPr/>
            <p:nvPr/>
          </p:nvSpPr>
          <p:spPr>
            <a:xfrm flipV="1">
              <a:off x="3792" y="2976"/>
              <a:ext cx="528" cy="96"/>
            </a:xfrm>
            <a:prstGeom prst="line">
              <a:avLst/>
            </a:prstGeom>
            <a:ln w="57150" cap="flat" cmpd="sng">
              <a:solidFill>
                <a:schemeClr val="hlink"/>
              </a:solidFill>
              <a:prstDash val="solid"/>
              <a:round/>
              <a:headEnd type="none" w="med" len="med"/>
              <a:tailEnd type="none" w="med" len="med"/>
            </a:ln>
          </p:spPr>
        </p:sp>
      </p:grpSp>
      <p:sp>
        <p:nvSpPr>
          <p:cNvPr id="151569" name="线形标注 2 421907"/>
          <p:cNvSpPr/>
          <p:nvPr/>
        </p:nvSpPr>
        <p:spPr>
          <a:xfrm>
            <a:off x="5943600" y="5430838"/>
            <a:ext cx="2209800" cy="436562"/>
          </a:xfrm>
          <a:prstGeom prst="borderCallout2">
            <a:avLst>
              <a:gd name="adj1" fmla="val 26181"/>
              <a:gd name="adj2" fmla="val -3449"/>
              <a:gd name="adj3" fmla="val 26181"/>
              <a:gd name="adj4" fmla="val -15301"/>
              <a:gd name="adj5" fmla="val -365454"/>
              <a:gd name="adj6" fmla="val -27588"/>
            </a:avLst>
          </a:prstGeom>
          <a:noFill/>
          <a:ln w="9525" cap="flat" cmpd="sng">
            <a:solidFill>
              <a:schemeClr val="tx1"/>
            </a:solidFill>
            <a:prstDash val="solid"/>
            <a:miter/>
            <a:headEnd type="none" w="med" len="med"/>
            <a:tailEnd type="none" w="med" len="med"/>
          </a:ln>
        </p:spPr>
        <p:txBody>
          <a:bodyPr lIns="0" tIns="0" rIns="0" bIns="0" anchor="ctr" anchorCtr="0">
            <a:spAutoFit/>
          </a:bodyPr>
          <a:lstStyle/>
          <a:p>
            <a:pPr algn="ctr">
              <a:spcBef>
                <a:spcPct val="50000"/>
              </a:spcBef>
            </a:pPr>
            <a:r>
              <a:rPr lang="zh-CN" altLang="en-US" sz="2800" b="1" dirty="0">
                <a:latin typeface="方正黑体" pitchFamily="34" charset="-122"/>
                <a:ea typeface="方正黑体" pitchFamily="34" charset="-122"/>
              </a:rPr>
              <a:t>多余的线</a:t>
            </a:r>
            <a:endParaRPr lang="zh-CN" altLang="en-US" sz="3600" b="1" dirty="0">
              <a:latin typeface="方正黑体" pitchFamily="34" charset="-122"/>
              <a:ea typeface="方正黑体" pitchFamily="34" charset="-122"/>
            </a:endParaRPr>
          </a:p>
        </p:txBody>
      </p:sp>
      <p:sp>
        <p:nvSpPr>
          <p:cNvPr id="151570" name="矩形 421910"/>
          <p:cNvSpPr/>
          <p:nvPr/>
        </p:nvSpPr>
        <p:spPr>
          <a:xfrm>
            <a:off x="5867400" y="3733800"/>
            <a:ext cx="3505200" cy="838200"/>
          </a:xfrm>
          <a:prstGeom prst="rect">
            <a:avLst/>
          </a:prstGeom>
          <a:noFill/>
          <a:ln w="9525">
            <a:noFill/>
          </a:ln>
        </p:spPr>
        <p:txBody>
          <a:bodyPr anchor="t" anchorCtr="0"/>
          <a:lstStyle/>
          <a:p>
            <a:pPr>
              <a:lnSpc>
                <a:spcPct val="90000"/>
              </a:lnSpc>
              <a:spcBef>
                <a:spcPct val="20000"/>
              </a:spcBef>
              <a:buClr>
                <a:schemeClr val="folHlink"/>
              </a:buClr>
              <a:buSzPct val="60000"/>
              <a:buFont typeface="Wingdings" panose="05000000000000000000" pitchFamily="2" charset="2"/>
            </a:pPr>
            <a:r>
              <a:rPr lang="en-US" altLang="zh-CN" sz="2400" b="1" err="1">
                <a:latin typeface="方正黑体" pitchFamily="34" charset="-122"/>
                <a:ea typeface="方正黑体" pitchFamily="34" charset="-122"/>
              </a:rPr>
              <a:t>Weiler</a:t>
            </a:r>
            <a:r>
              <a:rPr lang="en-US" altLang="zh-CN" sz="2400" b="1">
                <a:latin typeface="方正黑体" pitchFamily="34" charset="-122"/>
                <a:ea typeface="方正黑体" pitchFamily="34" charset="-122"/>
              </a:rPr>
              <a:t>-Atherton </a:t>
            </a:r>
            <a:r>
              <a:rPr lang="zh-CN" altLang="en-US" sz="3000" b="1" dirty="0">
                <a:latin typeface="方正黑体" pitchFamily="34" charset="-122"/>
                <a:ea typeface="方正黑体" pitchFamily="34" charset="-122"/>
              </a:rPr>
              <a:t>算法</a:t>
            </a:r>
            <a:endParaRPr lang="zh-CN" altLang="zh-CN" sz="3000" b="1" i="1" dirty="0">
              <a:latin typeface="方正黑体" pitchFamily="34" charset="-122"/>
              <a:ea typeface="方正黑体" pitchFamily="34" charset="-122"/>
            </a:endParaRP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文本占位符 506881"/>
          <p:cNvSpPr>
            <a:spLocks noGrp="1" noRot="1"/>
          </p:cNvSpPr>
          <p:nvPr>
            <p:ph idx="1"/>
          </p:nvPr>
        </p:nvSpPr>
        <p:spPr>
          <a:xfrm>
            <a:off x="1324293" y="2421255"/>
            <a:ext cx="7612062" cy="4058920"/>
          </a:xfrm>
        </p:spPr>
        <p:txBody>
          <a:bodyPr wrap="square" anchor="t" anchorCtr="0">
            <a:spAutoFit/>
          </a:bodyPr>
          <a:lstStyle/>
          <a:p>
            <a:pPr>
              <a:lnSpc>
                <a:spcPct val="100000"/>
              </a:lnSpc>
            </a:pPr>
            <a:r>
              <a:rPr lang="zh-CN" altLang="en-US" sz="2400" dirty="0">
                <a:latin typeface="方正黑体" pitchFamily="34" charset="-122"/>
              </a:rPr>
              <a:t>文本是由字符组成的。</a:t>
            </a:r>
          </a:p>
          <a:p>
            <a:pPr>
              <a:lnSpc>
                <a:spcPct val="100000"/>
              </a:lnSpc>
            </a:pPr>
            <a:r>
              <a:rPr lang="zh-CN" altLang="en-US" sz="2400" dirty="0">
                <a:latin typeface="方正黑体" pitchFamily="34" charset="-122"/>
              </a:rPr>
              <a:t>字符分类：</a:t>
            </a:r>
          </a:p>
          <a:p>
            <a:pPr lvl="1">
              <a:lnSpc>
                <a:spcPct val="100000"/>
              </a:lnSpc>
            </a:pPr>
            <a:r>
              <a:rPr lang="zh-CN" altLang="en-US" sz="2400" dirty="0">
                <a:latin typeface="方正黑体" pitchFamily="34" charset="-122"/>
              </a:rPr>
              <a:t>矢量字符</a:t>
            </a:r>
          </a:p>
          <a:p>
            <a:pPr lvl="1">
              <a:lnSpc>
                <a:spcPct val="100000"/>
              </a:lnSpc>
            </a:pPr>
            <a:r>
              <a:rPr lang="zh-CN" altLang="en-US" sz="2400" dirty="0">
                <a:latin typeface="方正黑体" pitchFamily="34" charset="-122"/>
              </a:rPr>
              <a:t>点阵字符</a:t>
            </a:r>
          </a:p>
          <a:p>
            <a:pPr>
              <a:lnSpc>
                <a:spcPct val="100000"/>
              </a:lnSpc>
            </a:pPr>
            <a:r>
              <a:rPr lang="zh-CN" altLang="en-US" sz="2400" dirty="0">
                <a:latin typeface="方正黑体" pitchFamily="34" charset="-122"/>
              </a:rPr>
              <a:t>文本的剪裁按剪裁的精度分类：</a:t>
            </a:r>
          </a:p>
          <a:p>
            <a:pPr lvl="1">
              <a:lnSpc>
                <a:spcPct val="100000"/>
              </a:lnSpc>
            </a:pPr>
            <a:r>
              <a:rPr lang="zh-CN" altLang="en-US" sz="2400" dirty="0">
                <a:latin typeface="方正黑体" pitchFamily="34" charset="-122"/>
              </a:rPr>
              <a:t>字符串剪裁</a:t>
            </a:r>
          </a:p>
          <a:p>
            <a:pPr lvl="1">
              <a:lnSpc>
                <a:spcPct val="100000"/>
              </a:lnSpc>
            </a:pPr>
            <a:r>
              <a:rPr lang="zh-CN" altLang="en-US" sz="2400" dirty="0">
                <a:latin typeface="方正黑体" pitchFamily="34" charset="-122"/>
              </a:rPr>
              <a:t>字符剪裁</a:t>
            </a:r>
          </a:p>
          <a:p>
            <a:pPr lvl="1">
              <a:lnSpc>
                <a:spcPct val="100000"/>
              </a:lnSpc>
            </a:pPr>
            <a:r>
              <a:rPr lang="zh-CN" altLang="en-US" sz="2400" dirty="0">
                <a:latin typeface="方正黑体" pitchFamily="34" charset="-122"/>
              </a:rPr>
              <a:t>笔画剪裁等</a:t>
            </a:r>
          </a:p>
        </p:txBody>
      </p:sp>
      <p:sp>
        <p:nvSpPr>
          <p:cNvPr id="153602" name="标题 506882"/>
          <p:cNvSpPr>
            <a:spLocks noGrp="1" noRot="1"/>
          </p:cNvSpPr>
          <p:nvPr>
            <p:ph type="title"/>
          </p:nvPr>
        </p:nvSpPr>
        <p:spPr>
          <a:xfrm>
            <a:off x="611505" y="1863725"/>
            <a:ext cx="5249863" cy="607695"/>
          </a:xfrm>
        </p:spPr>
        <p:txBody>
          <a:bodyPr vert="horz" wrap="square" lIns="91440" tIns="45720" rIns="91440" bIns="45720" anchor="b" anchorCtr="0">
            <a:spAutoFit/>
          </a:bodyPr>
          <a:lstStyle/>
          <a:p>
            <a:r>
              <a:rPr lang="zh-CN" altLang="en-US" sz="2800" b="1" dirty="0">
                <a:solidFill>
                  <a:srgbClr val="0070C0"/>
                </a:solidFill>
              </a:rPr>
              <a:t>文字的裁剪</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标题 422913"/>
          <p:cNvSpPr>
            <a:spLocks noGrp="1" noRot="1"/>
          </p:cNvSpPr>
          <p:nvPr>
            <p:ph type="title"/>
          </p:nvPr>
        </p:nvSpPr>
        <p:spPr>
          <a:xfrm>
            <a:off x="683260" y="1701165"/>
            <a:ext cx="6011863" cy="607695"/>
          </a:xfrm>
        </p:spPr>
        <p:txBody>
          <a:bodyPr anchor="ctr" anchorCtr="0">
            <a:spAutoFit/>
          </a:bodyPr>
          <a:lstStyle/>
          <a:p>
            <a:r>
              <a:rPr lang="zh-CN" altLang="en-US" sz="2800" b="1" dirty="0">
                <a:solidFill>
                  <a:srgbClr val="0070C0"/>
                </a:solidFill>
              </a:rPr>
              <a:t>文本剪裁 </a:t>
            </a:r>
          </a:p>
        </p:txBody>
      </p:sp>
      <p:sp>
        <p:nvSpPr>
          <p:cNvPr id="155650" name="文本占位符 422914"/>
          <p:cNvSpPr>
            <a:spLocks noGrp="1" noRot="1"/>
          </p:cNvSpPr>
          <p:nvPr>
            <p:ph idx="1"/>
          </p:nvPr>
        </p:nvSpPr>
        <p:spPr>
          <a:xfrm>
            <a:off x="899478" y="2408238"/>
            <a:ext cx="8382000" cy="534035"/>
          </a:xfrm>
        </p:spPr>
        <p:txBody>
          <a:bodyPr anchor="t" anchorCtr="0">
            <a:spAutoFit/>
          </a:bodyPr>
          <a:lstStyle/>
          <a:p>
            <a:r>
              <a:rPr lang="zh-CN" altLang="en-US" sz="2400" dirty="0">
                <a:latin typeface="方正黑体" pitchFamily="34" charset="-122"/>
              </a:rPr>
              <a:t>全有或全无字符串剪裁</a:t>
            </a:r>
            <a:endParaRPr lang="zh-CN" altLang="zh-CN" sz="2400" dirty="0">
              <a:latin typeface="方正黑体" pitchFamily="34" charset="-122"/>
            </a:endParaRPr>
          </a:p>
        </p:txBody>
      </p:sp>
      <p:grpSp>
        <p:nvGrpSpPr>
          <p:cNvPr id="155651" name="组合 422930"/>
          <p:cNvGrpSpPr/>
          <p:nvPr/>
        </p:nvGrpSpPr>
        <p:grpSpPr>
          <a:xfrm>
            <a:off x="927100" y="2997200"/>
            <a:ext cx="3429000" cy="2286000"/>
            <a:chOff x="407" y="2024"/>
            <a:chExt cx="2160" cy="1440"/>
          </a:xfrm>
        </p:grpSpPr>
        <p:sp>
          <p:nvSpPr>
            <p:cNvPr id="155652" name="矩形 422916"/>
            <p:cNvSpPr/>
            <p:nvPr/>
          </p:nvSpPr>
          <p:spPr>
            <a:xfrm>
              <a:off x="839" y="2024"/>
              <a:ext cx="1728" cy="960"/>
            </a:xfrm>
            <a:prstGeom prst="rect">
              <a:avLst/>
            </a:prstGeom>
            <a:noFill/>
            <a:ln w="38100"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55653" name="文本框 422917"/>
            <p:cNvSpPr txBox="1"/>
            <p:nvPr/>
          </p:nvSpPr>
          <p:spPr>
            <a:xfrm>
              <a:off x="1380" y="3157"/>
              <a:ext cx="768" cy="307"/>
            </a:xfrm>
            <a:prstGeom prst="rect">
              <a:avLst/>
            </a:prstGeom>
            <a:noFill/>
            <a:ln w="9525">
              <a:noFill/>
            </a:ln>
          </p:spPr>
          <p:txBody>
            <a:bodyPr wrap="none" lIns="0" tIns="0" rIns="0" bIns="0" anchor="ctr" anchorCtr="0">
              <a:spAutoFit/>
            </a:bodyPr>
            <a:lstStyle/>
            <a:p>
              <a:pPr algn="ctr">
                <a:spcBef>
                  <a:spcPct val="50000"/>
                </a:spcBef>
              </a:pPr>
              <a:r>
                <a:rPr lang="zh-CN" altLang="en-US" sz="3200" b="1" dirty="0">
                  <a:latin typeface="Times New Roman" panose="02020603050405020304" pitchFamily="18" charset="0"/>
                  <a:ea typeface="方正黑体" pitchFamily="34" charset="-122"/>
                </a:rPr>
                <a:t>裁剪前</a:t>
              </a:r>
              <a:endParaRPr lang="zh-CN" altLang="en-US" sz="2800" b="1" dirty="0">
                <a:latin typeface="Times New Roman" panose="02020603050405020304" pitchFamily="18" charset="0"/>
              </a:endParaRPr>
            </a:p>
          </p:txBody>
        </p:sp>
        <p:sp>
          <p:nvSpPr>
            <p:cNvPr id="155654" name="文本框 422918"/>
            <p:cNvSpPr txBox="1"/>
            <p:nvPr/>
          </p:nvSpPr>
          <p:spPr>
            <a:xfrm>
              <a:off x="407" y="2237"/>
              <a:ext cx="1104" cy="293"/>
            </a:xfrm>
            <a:prstGeom prst="rect">
              <a:avLst/>
            </a:prstGeom>
            <a:noFill/>
            <a:ln w="38100" cap="flat" cmpd="sng">
              <a:solidFill>
                <a:schemeClr val="tx1"/>
              </a:solidFill>
              <a:prstDash val="sysDot"/>
              <a:miter/>
              <a:headEnd type="none" w="med" len="med"/>
              <a:tailEnd type="none" w="med" len="med"/>
            </a:ln>
          </p:spPr>
          <p:txBody>
            <a:bodyPr lIns="0" tIns="0" rIns="0" bIns="0" anchor="ctr" anchorCtr="0">
              <a:spAutoFit/>
            </a:bodyPr>
            <a:lstStyle/>
            <a:p>
              <a:pPr algn="ctr">
                <a:spcBef>
                  <a:spcPct val="50000"/>
                </a:spcBef>
              </a:pPr>
              <a:r>
                <a:rPr lang="en-US" altLang="zh-CN" sz="2800" b="1">
                  <a:solidFill>
                    <a:srgbClr val="FF0000"/>
                  </a:solidFill>
                  <a:latin typeface="Times New Roman" panose="02020603050405020304" pitchFamily="18" charset="0"/>
                </a:rPr>
                <a:t>STRING 1</a:t>
              </a:r>
              <a:endParaRPr lang="en-US" altLang="zh-CN" sz="3600" b="1">
                <a:solidFill>
                  <a:srgbClr val="FF0000"/>
                </a:solidFill>
                <a:latin typeface="Times New Roman" panose="02020603050405020304" pitchFamily="18" charset="0"/>
              </a:endParaRPr>
            </a:p>
          </p:txBody>
        </p:sp>
        <p:sp>
          <p:nvSpPr>
            <p:cNvPr id="155655" name="文本框 422919"/>
            <p:cNvSpPr txBox="1"/>
            <p:nvPr/>
          </p:nvSpPr>
          <p:spPr>
            <a:xfrm>
              <a:off x="1271" y="2636"/>
              <a:ext cx="1104" cy="293"/>
            </a:xfrm>
            <a:prstGeom prst="rect">
              <a:avLst/>
            </a:prstGeom>
            <a:noFill/>
            <a:ln w="38100" cap="flat" cmpd="sng">
              <a:solidFill>
                <a:schemeClr val="tx1"/>
              </a:solidFill>
              <a:prstDash val="sysDot"/>
              <a:miter/>
              <a:headEnd type="none" w="med" len="med"/>
              <a:tailEnd type="none" w="med" len="med"/>
            </a:ln>
          </p:spPr>
          <p:txBody>
            <a:bodyPr lIns="0" tIns="0" rIns="0" bIns="0" anchor="ctr" anchorCtr="0">
              <a:spAutoFit/>
            </a:bodyPr>
            <a:lstStyle/>
            <a:p>
              <a:pPr algn="ctr">
                <a:spcBef>
                  <a:spcPct val="50000"/>
                </a:spcBef>
              </a:pPr>
              <a:r>
                <a:rPr lang="en-US" altLang="zh-CN" sz="2800" b="1">
                  <a:solidFill>
                    <a:srgbClr val="FF0000"/>
                  </a:solidFill>
                  <a:latin typeface="Times New Roman" panose="02020603050405020304" pitchFamily="18" charset="0"/>
                </a:rPr>
                <a:t>STRING 2</a:t>
              </a:r>
              <a:endParaRPr lang="en-US" altLang="zh-CN" sz="3600" b="1">
                <a:solidFill>
                  <a:srgbClr val="FF0000"/>
                </a:solidFill>
                <a:latin typeface="Times New Roman" panose="02020603050405020304" pitchFamily="18" charset="0"/>
              </a:endParaRPr>
            </a:p>
          </p:txBody>
        </p:sp>
      </p:grpSp>
      <p:grpSp>
        <p:nvGrpSpPr>
          <p:cNvPr id="155656" name="组合 422929"/>
          <p:cNvGrpSpPr/>
          <p:nvPr/>
        </p:nvGrpSpPr>
        <p:grpSpPr>
          <a:xfrm>
            <a:off x="5148263" y="2997200"/>
            <a:ext cx="2743200" cy="2286000"/>
            <a:chOff x="3527" y="2024"/>
            <a:chExt cx="1728" cy="1440"/>
          </a:xfrm>
        </p:grpSpPr>
        <p:sp>
          <p:nvSpPr>
            <p:cNvPr id="155657" name="矩形 422921"/>
            <p:cNvSpPr/>
            <p:nvPr/>
          </p:nvSpPr>
          <p:spPr>
            <a:xfrm>
              <a:off x="3527" y="2024"/>
              <a:ext cx="1728" cy="960"/>
            </a:xfrm>
            <a:prstGeom prst="rect">
              <a:avLst/>
            </a:prstGeom>
            <a:noFill/>
            <a:ln w="38100"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55658" name="文本框 422922"/>
            <p:cNvSpPr txBox="1"/>
            <p:nvPr/>
          </p:nvSpPr>
          <p:spPr>
            <a:xfrm>
              <a:off x="4069" y="3157"/>
              <a:ext cx="768" cy="307"/>
            </a:xfrm>
            <a:prstGeom prst="rect">
              <a:avLst/>
            </a:prstGeom>
            <a:noFill/>
            <a:ln w="9525">
              <a:noFill/>
            </a:ln>
          </p:spPr>
          <p:txBody>
            <a:bodyPr wrap="none" lIns="0" tIns="0" rIns="0" bIns="0" anchor="ctr" anchorCtr="0">
              <a:spAutoFit/>
            </a:bodyPr>
            <a:lstStyle/>
            <a:p>
              <a:pPr algn="ctr">
                <a:spcBef>
                  <a:spcPct val="50000"/>
                </a:spcBef>
              </a:pPr>
              <a:r>
                <a:rPr lang="zh-CN" altLang="en-US" sz="3200" b="1" dirty="0">
                  <a:latin typeface="Times New Roman" panose="02020603050405020304" pitchFamily="18" charset="0"/>
                  <a:ea typeface="方正黑体" pitchFamily="34" charset="-122"/>
                </a:rPr>
                <a:t>裁剪后</a:t>
              </a:r>
              <a:endParaRPr lang="zh-CN" altLang="en-US" sz="2800" b="1" dirty="0">
                <a:latin typeface="Times New Roman" panose="02020603050405020304" pitchFamily="18" charset="0"/>
              </a:endParaRPr>
            </a:p>
          </p:txBody>
        </p:sp>
        <p:sp>
          <p:nvSpPr>
            <p:cNvPr id="155659" name="文本框 422923"/>
            <p:cNvSpPr txBox="1"/>
            <p:nvPr/>
          </p:nvSpPr>
          <p:spPr>
            <a:xfrm>
              <a:off x="3959" y="2648"/>
              <a:ext cx="1104" cy="269"/>
            </a:xfrm>
            <a:prstGeom prst="rect">
              <a:avLst/>
            </a:prstGeom>
            <a:noFill/>
            <a:ln w="9525">
              <a:noFill/>
            </a:ln>
          </p:spPr>
          <p:txBody>
            <a:bodyPr lIns="0" tIns="0" rIns="0" bIns="0" anchor="ctr" anchorCtr="0">
              <a:spAutoFit/>
            </a:bodyPr>
            <a:lstStyle/>
            <a:p>
              <a:pPr algn="ctr">
                <a:spcBef>
                  <a:spcPct val="50000"/>
                </a:spcBef>
              </a:pPr>
              <a:r>
                <a:rPr lang="en-US" altLang="zh-CN" sz="2800" b="1">
                  <a:solidFill>
                    <a:srgbClr val="FF0000"/>
                  </a:solidFill>
                  <a:latin typeface="Times New Roman" panose="02020603050405020304" pitchFamily="18" charset="0"/>
                </a:rPr>
                <a:t>STRING 2</a:t>
              </a:r>
              <a:endParaRPr lang="en-US" altLang="zh-CN" sz="3600" b="1">
                <a:solidFill>
                  <a:srgbClr val="FF0000"/>
                </a:solidFill>
                <a:latin typeface="Times New Roman" panose="02020603050405020304" pitchFamily="18" charset="0"/>
              </a:endParaRPr>
            </a:p>
          </p:txBody>
        </p:sp>
      </p:gr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文本占位符 423938"/>
          <p:cNvSpPr>
            <a:spLocks noGrp="1" noRot="1"/>
          </p:cNvSpPr>
          <p:nvPr>
            <p:ph idx="1"/>
          </p:nvPr>
        </p:nvSpPr>
        <p:spPr>
          <a:xfrm>
            <a:off x="927100" y="2421255"/>
            <a:ext cx="5538788" cy="386080"/>
          </a:xfrm>
        </p:spPr>
        <p:txBody>
          <a:bodyPr wrap="square" anchor="t" anchorCtr="0">
            <a:spAutoFit/>
          </a:bodyPr>
          <a:lstStyle/>
          <a:p>
            <a:pPr>
              <a:lnSpc>
                <a:spcPct val="80000"/>
              </a:lnSpc>
            </a:pPr>
            <a:r>
              <a:rPr lang="zh-CN" altLang="en-US" sz="2400" dirty="0"/>
              <a:t>全有或全无字符剪裁</a:t>
            </a:r>
            <a:endParaRPr lang="zh-CN" altLang="zh-CN" sz="2400" dirty="0"/>
          </a:p>
        </p:txBody>
      </p:sp>
      <p:grpSp>
        <p:nvGrpSpPr>
          <p:cNvPr id="157698" name="组合 423956"/>
          <p:cNvGrpSpPr/>
          <p:nvPr/>
        </p:nvGrpSpPr>
        <p:grpSpPr>
          <a:xfrm>
            <a:off x="927100" y="3496945"/>
            <a:ext cx="3429000" cy="2530475"/>
            <a:chOff x="432" y="1706"/>
            <a:chExt cx="2160" cy="1594"/>
          </a:xfrm>
        </p:grpSpPr>
        <p:sp>
          <p:nvSpPr>
            <p:cNvPr id="157699" name="矩形 423945"/>
            <p:cNvSpPr/>
            <p:nvPr/>
          </p:nvSpPr>
          <p:spPr>
            <a:xfrm>
              <a:off x="864" y="1706"/>
              <a:ext cx="1728" cy="960"/>
            </a:xfrm>
            <a:prstGeom prst="rect">
              <a:avLst/>
            </a:prstGeom>
            <a:noFill/>
            <a:ln w="38100" cap="flat" cmpd="sng">
              <a:solidFill>
                <a:srgbClr val="FF0000"/>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57700" name="文本框 423947"/>
            <p:cNvSpPr txBox="1"/>
            <p:nvPr/>
          </p:nvSpPr>
          <p:spPr>
            <a:xfrm>
              <a:off x="432" y="1928"/>
              <a:ext cx="1104" cy="275"/>
            </a:xfrm>
            <a:prstGeom prst="rect">
              <a:avLst/>
            </a:prstGeom>
            <a:noFill/>
            <a:ln w="9525" cap="flat" cmpd="sng">
              <a:solidFill>
                <a:srgbClr val="FF0000"/>
              </a:solidFill>
              <a:prstDash val="sysDot"/>
              <a:miter/>
              <a:headEnd type="none" w="med" len="med"/>
              <a:tailEnd type="none" w="med" len="med"/>
            </a:ln>
          </p:spPr>
          <p:txBody>
            <a:bodyPr lIns="0" tIns="0" rIns="0" bIns="0" anchor="ctr" anchorCtr="0">
              <a:spAutoFit/>
            </a:bodyPr>
            <a:lstStyle/>
            <a:p>
              <a:pPr algn="ctr">
                <a:spcBef>
                  <a:spcPct val="50000"/>
                </a:spcBef>
              </a:pPr>
              <a:r>
                <a:rPr lang="en-US" altLang="zh-CN" sz="2800">
                  <a:latin typeface="Tahoma" panose="020B0604030504040204" pitchFamily="34" charset="0"/>
                </a:rPr>
                <a:t>STRING 1</a:t>
              </a:r>
              <a:endParaRPr lang="en-US" altLang="zh-CN" sz="3600">
                <a:latin typeface="Tahoma" panose="020B0604030504040204" pitchFamily="34" charset="0"/>
              </a:endParaRPr>
            </a:p>
          </p:txBody>
        </p:sp>
        <p:sp>
          <p:nvSpPr>
            <p:cNvPr id="157701" name="文本框 423948"/>
            <p:cNvSpPr txBox="1"/>
            <p:nvPr/>
          </p:nvSpPr>
          <p:spPr>
            <a:xfrm>
              <a:off x="1296" y="2327"/>
              <a:ext cx="1104" cy="275"/>
            </a:xfrm>
            <a:prstGeom prst="rect">
              <a:avLst/>
            </a:prstGeom>
            <a:noFill/>
            <a:ln w="9525" cap="flat" cmpd="sng">
              <a:solidFill>
                <a:srgbClr val="FF0000"/>
              </a:solidFill>
              <a:prstDash val="solid"/>
              <a:miter/>
              <a:headEnd type="none" w="med" len="med"/>
              <a:tailEnd type="none" w="med" len="med"/>
            </a:ln>
          </p:spPr>
          <p:txBody>
            <a:bodyPr lIns="0" tIns="0" rIns="0" bIns="0" anchor="ctr" anchorCtr="0">
              <a:spAutoFit/>
            </a:bodyPr>
            <a:lstStyle/>
            <a:p>
              <a:pPr algn="ctr">
                <a:spcBef>
                  <a:spcPct val="50000"/>
                </a:spcBef>
              </a:pPr>
              <a:r>
                <a:rPr lang="en-US" altLang="zh-CN" sz="2800">
                  <a:latin typeface="Tahoma" panose="020B0604030504040204" pitchFamily="34" charset="0"/>
                </a:rPr>
                <a:t>STRING 2</a:t>
              </a:r>
              <a:endParaRPr lang="en-US" altLang="zh-CN" sz="3600">
                <a:latin typeface="Tahoma" panose="020B0604030504040204" pitchFamily="34" charset="0"/>
              </a:endParaRPr>
            </a:p>
          </p:txBody>
        </p:sp>
        <p:sp>
          <p:nvSpPr>
            <p:cNvPr id="157702" name="矩形 423949"/>
            <p:cNvSpPr/>
            <p:nvPr/>
          </p:nvSpPr>
          <p:spPr>
            <a:xfrm>
              <a:off x="624" y="1898"/>
              <a:ext cx="144" cy="288"/>
            </a:xfrm>
            <a:prstGeom prst="rect">
              <a:avLst/>
            </a:prstGeom>
            <a:noFill/>
            <a:ln w="38100" cap="flat" cmpd="sng">
              <a:solidFill>
                <a:srgbClr val="FF0000"/>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157703" name="矩形 423950"/>
            <p:cNvSpPr/>
            <p:nvPr/>
          </p:nvSpPr>
          <p:spPr>
            <a:xfrm>
              <a:off x="1296" y="2330"/>
              <a:ext cx="192" cy="288"/>
            </a:xfrm>
            <a:prstGeom prst="rect">
              <a:avLst/>
            </a:prstGeom>
            <a:noFill/>
            <a:ln w="38100" cap="flat" cmpd="sng">
              <a:solidFill>
                <a:srgbClr val="FF0000"/>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157704" name="矩形 423951"/>
            <p:cNvSpPr/>
            <p:nvPr/>
          </p:nvSpPr>
          <p:spPr>
            <a:xfrm>
              <a:off x="1296" y="1898"/>
              <a:ext cx="192" cy="288"/>
            </a:xfrm>
            <a:prstGeom prst="rect">
              <a:avLst/>
            </a:prstGeom>
            <a:noFill/>
            <a:ln w="38100" cap="flat" cmpd="sng">
              <a:solidFill>
                <a:srgbClr val="FF0000"/>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157705" name="矩形 423952"/>
            <p:cNvSpPr/>
            <p:nvPr/>
          </p:nvSpPr>
          <p:spPr>
            <a:xfrm>
              <a:off x="960" y="1898"/>
              <a:ext cx="192" cy="288"/>
            </a:xfrm>
            <a:prstGeom prst="rect">
              <a:avLst/>
            </a:prstGeom>
            <a:noFill/>
            <a:ln w="38100" cap="flat" cmpd="sng">
              <a:solidFill>
                <a:srgbClr val="FF0000"/>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157706" name="文本框 423954"/>
            <p:cNvSpPr txBox="1"/>
            <p:nvPr/>
          </p:nvSpPr>
          <p:spPr>
            <a:xfrm>
              <a:off x="1500" y="3068"/>
              <a:ext cx="578" cy="232"/>
            </a:xfrm>
            <a:prstGeom prst="rect">
              <a:avLst/>
            </a:prstGeom>
            <a:noFill/>
            <a:ln w="9525">
              <a:noFill/>
            </a:ln>
          </p:spPr>
          <p:txBody>
            <a:bodyPr wrap="none" lIns="0" tIns="0" rIns="0" bIns="0" anchor="ctr" anchorCtr="0">
              <a:spAutoFit/>
            </a:bodyPr>
            <a:lstStyle/>
            <a:p>
              <a:pPr algn="ctr">
                <a:spcBef>
                  <a:spcPct val="50000"/>
                </a:spcBef>
              </a:pPr>
              <a:r>
                <a:rPr lang="zh-CN" altLang="en-US" sz="2400" b="1" dirty="0">
                  <a:latin typeface="Tahoma" panose="020B0604030504040204" pitchFamily="34" charset="0"/>
                  <a:ea typeface="方正黑体" pitchFamily="34" charset="-122"/>
                </a:rPr>
                <a:t>裁剪前</a:t>
              </a:r>
            </a:p>
          </p:txBody>
        </p:sp>
      </p:grpSp>
      <p:grpSp>
        <p:nvGrpSpPr>
          <p:cNvPr id="157707" name="组合 423957"/>
          <p:cNvGrpSpPr/>
          <p:nvPr/>
        </p:nvGrpSpPr>
        <p:grpSpPr>
          <a:xfrm>
            <a:off x="5076825" y="3496945"/>
            <a:ext cx="2819400" cy="2530475"/>
            <a:chOff x="3504" y="1706"/>
            <a:chExt cx="1776" cy="1594"/>
          </a:xfrm>
        </p:grpSpPr>
        <p:sp>
          <p:nvSpPr>
            <p:cNvPr id="157708" name="文本框 423940"/>
            <p:cNvSpPr txBox="1"/>
            <p:nvPr/>
          </p:nvSpPr>
          <p:spPr>
            <a:xfrm>
              <a:off x="3504" y="1898"/>
              <a:ext cx="768" cy="275"/>
            </a:xfrm>
            <a:prstGeom prst="rect">
              <a:avLst/>
            </a:prstGeom>
            <a:noFill/>
            <a:ln w="9525" cap="flat" cmpd="sng">
              <a:solidFill>
                <a:srgbClr val="FF0000"/>
              </a:solidFill>
              <a:prstDash val="solid"/>
              <a:miter/>
              <a:headEnd type="none" w="med" len="med"/>
              <a:tailEnd type="none" w="med" len="med"/>
            </a:ln>
          </p:spPr>
          <p:txBody>
            <a:bodyPr lIns="0" tIns="0" rIns="0" bIns="0" anchor="ctr" anchorCtr="0">
              <a:spAutoFit/>
            </a:bodyPr>
            <a:lstStyle/>
            <a:p>
              <a:pPr algn="ctr">
                <a:spcBef>
                  <a:spcPct val="50000"/>
                </a:spcBef>
              </a:pPr>
              <a:r>
                <a:rPr lang="en-US" altLang="zh-CN" sz="2800">
                  <a:latin typeface="Tahoma" panose="020B0604030504040204" pitchFamily="34" charset="0"/>
                </a:rPr>
                <a:t>ING 1</a:t>
              </a:r>
              <a:endParaRPr lang="en-US" altLang="zh-CN" sz="3600">
                <a:latin typeface="Tahoma" panose="020B0604030504040204" pitchFamily="34" charset="0"/>
              </a:endParaRPr>
            </a:p>
          </p:txBody>
        </p:sp>
        <p:sp>
          <p:nvSpPr>
            <p:cNvPr id="157709" name="矩形 423941"/>
            <p:cNvSpPr/>
            <p:nvPr/>
          </p:nvSpPr>
          <p:spPr>
            <a:xfrm>
              <a:off x="3552" y="1706"/>
              <a:ext cx="1728" cy="960"/>
            </a:xfrm>
            <a:prstGeom prst="rect">
              <a:avLst/>
            </a:prstGeom>
            <a:noFill/>
            <a:ln w="38100" cap="flat" cmpd="sng">
              <a:solidFill>
                <a:srgbClr val="FF0000"/>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57710" name="文本框 423943"/>
            <p:cNvSpPr txBox="1"/>
            <p:nvPr/>
          </p:nvSpPr>
          <p:spPr>
            <a:xfrm>
              <a:off x="3984" y="2327"/>
              <a:ext cx="1104" cy="275"/>
            </a:xfrm>
            <a:prstGeom prst="rect">
              <a:avLst/>
            </a:prstGeom>
            <a:noFill/>
            <a:ln w="9525" cap="flat" cmpd="sng">
              <a:solidFill>
                <a:srgbClr val="FF0000"/>
              </a:solidFill>
              <a:prstDash val="solid"/>
              <a:miter/>
              <a:headEnd type="none" w="med" len="med"/>
              <a:tailEnd type="none" w="med" len="med"/>
            </a:ln>
          </p:spPr>
          <p:txBody>
            <a:bodyPr lIns="0" tIns="0" rIns="0" bIns="0" anchor="ctr" anchorCtr="0">
              <a:spAutoFit/>
            </a:bodyPr>
            <a:lstStyle/>
            <a:p>
              <a:pPr algn="ctr">
                <a:spcBef>
                  <a:spcPct val="50000"/>
                </a:spcBef>
              </a:pPr>
              <a:r>
                <a:rPr lang="en-US" altLang="zh-CN" sz="2800">
                  <a:latin typeface="Tahoma" panose="020B0604030504040204" pitchFamily="34" charset="0"/>
                </a:rPr>
                <a:t>STRING 2</a:t>
              </a:r>
              <a:endParaRPr lang="en-US" altLang="zh-CN" sz="3600">
                <a:latin typeface="Tahoma" panose="020B0604030504040204" pitchFamily="34" charset="0"/>
              </a:endParaRPr>
            </a:p>
          </p:txBody>
        </p:sp>
        <p:sp>
          <p:nvSpPr>
            <p:cNvPr id="157711" name="文本框 423955"/>
            <p:cNvSpPr txBox="1"/>
            <p:nvPr/>
          </p:nvSpPr>
          <p:spPr>
            <a:xfrm>
              <a:off x="4189" y="3068"/>
              <a:ext cx="578" cy="232"/>
            </a:xfrm>
            <a:prstGeom prst="rect">
              <a:avLst/>
            </a:prstGeom>
            <a:noFill/>
            <a:ln w="9525">
              <a:noFill/>
            </a:ln>
          </p:spPr>
          <p:txBody>
            <a:bodyPr wrap="none" lIns="0" tIns="0" rIns="0" bIns="0" anchor="ctr" anchorCtr="0">
              <a:spAutoFit/>
            </a:bodyPr>
            <a:lstStyle/>
            <a:p>
              <a:pPr algn="ctr">
                <a:spcBef>
                  <a:spcPct val="50000"/>
                </a:spcBef>
              </a:pPr>
              <a:r>
                <a:rPr lang="zh-CN" altLang="en-US" sz="2400" b="1" dirty="0">
                  <a:latin typeface="Tahoma" panose="020B0604030504040204" pitchFamily="34" charset="0"/>
                  <a:ea typeface="方正黑体" pitchFamily="34" charset="-122"/>
                </a:rPr>
                <a:t>裁剪后</a:t>
              </a:r>
            </a:p>
          </p:txBody>
        </p:sp>
      </p:gr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文本占位符 424962"/>
          <p:cNvSpPr>
            <a:spLocks noGrp="1" noRot="1"/>
          </p:cNvSpPr>
          <p:nvPr>
            <p:ph idx="1"/>
          </p:nvPr>
        </p:nvSpPr>
        <p:spPr>
          <a:xfrm>
            <a:off x="755015" y="1988820"/>
            <a:ext cx="6121400" cy="423545"/>
          </a:xfrm>
        </p:spPr>
        <p:txBody>
          <a:bodyPr wrap="square" anchor="t" anchorCtr="0">
            <a:spAutoFit/>
          </a:bodyPr>
          <a:lstStyle/>
          <a:p>
            <a:pPr>
              <a:lnSpc>
                <a:spcPct val="90000"/>
              </a:lnSpc>
            </a:pPr>
            <a:r>
              <a:rPr lang="zh-CN" altLang="zh-CN" sz="2400" dirty="0"/>
              <a:t>单字符剪裁</a:t>
            </a:r>
          </a:p>
        </p:txBody>
      </p:sp>
      <p:sp>
        <p:nvSpPr>
          <p:cNvPr id="159746" name="矩形 424964"/>
          <p:cNvSpPr/>
          <p:nvPr/>
        </p:nvSpPr>
        <p:spPr>
          <a:xfrm>
            <a:off x="1371600" y="2708275"/>
            <a:ext cx="2743200" cy="1524000"/>
          </a:xfrm>
          <a:prstGeom prst="rect">
            <a:avLst/>
          </a:prstGeom>
          <a:noFill/>
          <a:ln w="57150" cap="flat" cmpd="sng">
            <a:solidFill>
              <a:srgbClr val="FF0000"/>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59747" name="文本框 424966"/>
          <p:cNvSpPr txBox="1"/>
          <p:nvPr/>
        </p:nvSpPr>
        <p:spPr>
          <a:xfrm>
            <a:off x="838200" y="3060700"/>
            <a:ext cx="1752600" cy="436563"/>
          </a:xfrm>
          <a:prstGeom prst="rect">
            <a:avLst/>
          </a:prstGeom>
          <a:noFill/>
          <a:ln w="9525" cap="flat" cmpd="sng">
            <a:solidFill>
              <a:srgbClr val="FF0000"/>
            </a:solidFill>
            <a:prstDash val="solid"/>
            <a:miter/>
            <a:headEnd type="none" w="med" len="med"/>
            <a:tailEnd type="none" w="med" len="med"/>
          </a:ln>
        </p:spPr>
        <p:txBody>
          <a:bodyPr lIns="0" tIns="0" rIns="0" bIns="0" anchor="ctr" anchorCtr="0">
            <a:spAutoFit/>
          </a:bodyPr>
          <a:lstStyle/>
          <a:p>
            <a:pPr algn="ctr">
              <a:spcBef>
                <a:spcPct val="50000"/>
              </a:spcBef>
            </a:pPr>
            <a:r>
              <a:rPr lang="en-US" altLang="zh-CN" sz="2800">
                <a:latin typeface="Tahoma" panose="020B0604030504040204" pitchFamily="34" charset="0"/>
              </a:rPr>
              <a:t>STRING 1</a:t>
            </a:r>
            <a:endParaRPr lang="en-US" altLang="zh-CN" sz="3600">
              <a:latin typeface="Tahoma" panose="020B0604030504040204" pitchFamily="34" charset="0"/>
            </a:endParaRPr>
          </a:p>
        </p:txBody>
      </p:sp>
      <p:sp>
        <p:nvSpPr>
          <p:cNvPr id="159748" name="文本框 424967"/>
          <p:cNvSpPr txBox="1"/>
          <p:nvPr/>
        </p:nvSpPr>
        <p:spPr>
          <a:xfrm>
            <a:off x="2057400" y="3694113"/>
            <a:ext cx="1752600" cy="436562"/>
          </a:xfrm>
          <a:prstGeom prst="rect">
            <a:avLst/>
          </a:prstGeom>
          <a:noFill/>
          <a:ln w="9525" cap="flat" cmpd="sng">
            <a:solidFill>
              <a:srgbClr val="FF0000"/>
            </a:solidFill>
            <a:prstDash val="sysDot"/>
            <a:miter/>
            <a:headEnd type="none" w="med" len="med"/>
            <a:tailEnd type="none" w="med" len="med"/>
          </a:ln>
        </p:spPr>
        <p:txBody>
          <a:bodyPr lIns="0" tIns="0" rIns="0" bIns="0" anchor="ctr" anchorCtr="0">
            <a:spAutoFit/>
          </a:bodyPr>
          <a:lstStyle/>
          <a:p>
            <a:pPr algn="ctr">
              <a:spcBef>
                <a:spcPct val="50000"/>
              </a:spcBef>
            </a:pPr>
            <a:r>
              <a:rPr lang="en-US" altLang="zh-CN" sz="2800">
                <a:latin typeface="Tahoma" panose="020B0604030504040204" pitchFamily="34" charset="0"/>
              </a:rPr>
              <a:t>STRING 2</a:t>
            </a:r>
            <a:endParaRPr lang="en-US" altLang="zh-CN" sz="3600">
              <a:latin typeface="Tahoma" panose="020B0604030504040204" pitchFamily="34" charset="0"/>
            </a:endParaRPr>
          </a:p>
        </p:txBody>
      </p:sp>
      <p:sp>
        <p:nvSpPr>
          <p:cNvPr id="159749" name="文本框 424969"/>
          <p:cNvSpPr txBox="1"/>
          <p:nvPr/>
        </p:nvSpPr>
        <p:spPr>
          <a:xfrm>
            <a:off x="5562600" y="3013075"/>
            <a:ext cx="1219200" cy="436563"/>
          </a:xfrm>
          <a:prstGeom prst="rect">
            <a:avLst/>
          </a:prstGeom>
          <a:noFill/>
          <a:ln w="9525" cap="flat" cmpd="sng">
            <a:solidFill>
              <a:srgbClr val="FF0000"/>
            </a:solidFill>
            <a:prstDash val="solid"/>
            <a:miter/>
            <a:headEnd type="none" w="med" len="med"/>
            <a:tailEnd type="none" w="med" len="med"/>
          </a:ln>
        </p:spPr>
        <p:txBody>
          <a:bodyPr lIns="0" tIns="0" rIns="0" bIns="0" anchor="ctr" anchorCtr="0">
            <a:spAutoFit/>
          </a:bodyPr>
          <a:lstStyle/>
          <a:p>
            <a:pPr algn="ctr">
              <a:spcBef>
                <a:spcPct val="50000"/>
              </a:spcBef>
            </a:pPr>
            <a:r>
              <a:rPr lang="en-US" altLang="zh-CN" sz="2800">
                <a:latin typeface="Tahoma" panose="020B0604030504040204" pitchFamily="34" charset="0"/>
              </a:rPr>
              <a:t>RING 1</a:t>
            </a:r>
            <a:endParaRPr lang="en-US" altLang="zh-CN" sz="3600">
              <a:latin typeface="Tahoma" panose="020B0604030504040204" pitchFamily="34" charset="0"/>
            </a:endParaRPr>
          </a:p>
        </p:txBody>
      </p:sp>
      <p:sp>
        <p:nvSpPr>
          <p:cNvPr id="159750" name="文本框 424971"/>
          <p:cNvSpPr txBox="1"/>
          <p:nvPr/>
        </p:nvSpPr>
        <p:spPr>
          <a:xfrm>
            <a:off x="6324600" y="3694113"/>
            <a:ext cx="1752600" cy="436562"/>
          </a:xfrm>
          <a:prstGeom prst="rect">
            <a:avLst/>
          </a:prstGeom>
          <a:noFill/>
          <a:ln w="9525" cap="flat" cmpd="sng">
            <a:solidFill>
              <a:srgbClr val="FF0000"/>
            </a:solidFill>
            <a:prstDash val="solid"/>
            <a:miter/>
            <a:headEnd type="none" w="med" len="med"/>
            <a:tailEnd type="none" w="med" len="med"/>
          </a:ln>
        </p:spPr>
        <p:txBody>
          <a:bodyPr lIns="0" tIns="0" rIns="0" bIns="0" anchor="ctr" anchorCtr="0">
            <a:spAutoFit/>
          </a:bodyPr>
          <a:lstStyle/>
          <a:p>
            <a:pPr algn="ctr">
              <a:spcBef>
                <a:spcPct val="50000"/>
              </a:spcBef>
            </a:pPr>
            <a:r>
              <a:rPr lang="en-US" altLang="zh-CN" sz="2800">
                <a:latin typeface="Tahoma" panose="020B0604030504040204" pitchFamily="34" charset="0"/>
              </a:rPr>
              <a:t>STRING 2</a:t>
            </a:r>
            <a:endParaRPr lang="en-US" altLang="zh-CN" sz="3600">
              <a:latin typeface="Tahoma" panose="020B0604030504040204" pitchFamily="34" charset="0"/>
            </a:endParaRPr>
          </a:p>
        </p:txBody>
      </p:sp>
      <p:sp>
        <p:nvSpPr>
          <p:cNvPr id="159751" name="矩形 424972"/>
          <p:cNvSpPr/>
          <p:nvPr/>
        </p:nvSpPr>
        <p:spPr>
          <a:xfrm>
            <a:off x="5638800" y="2708275"/>
            <a:ext cx="2743200" cy="1524000"/>
          </a:xfrm>
          <a:prstGeom prst="rect">
            <a:avLst/>
          </a:prstGeom>
          <a:noFill/>
          <a:ln w="57150" cap="flat" cmpd="sng">
            <a:solidFill>
              <a:srgbClr val="FF0000"/>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59752" name="文本框 424974"/>
          <p:cNvSpPr txBox="1"/>
          <p:nvPr/>
        </p:nvSpPr>
        <p:spPr>
          <a:xfrm>
            <a:off x="2201545" y="4712177"/>
            <a:ext cx="918210" cy="368935"/>
          </a:xfrm>
          <a:prstGeom prst="rect">
            <a:avLst/>
          </a:prstGeom>
          <a:noFill/>
          <a:ln w="9525">
            <a:noFill/>
          </a:ln>
        </p:spPr>
        <p:txBody>
          <a:bodyPr wrap="none" lIns="0" tIns="0" rIns="0" bIns="0" anchor="ctr" anchorCtr="0">
            <a:spAutoFit/>
          </a:bodyPr>
          <a:lstStyle/>
          <a:p>
            <a:pPr algn="ctr">
              <a:spcBef>
                <a:spcPct val="50000"/>
              </a:spcBef>
            </a:pPr>
            <a:r>
              <a:rPr lang="zh-CN" altLang="en-US" sz="2400" b="1" dirty="0">
                <a:latin typeface="Tahoma" panose="020B0604030504040204" pitchFamily="34" charset="0"/>
                <a:ea typeface="方正黑体" pitchFamily="34" charset="-122"/>
              </a:rPr>
              <a:t>裁剪前</a:t>
            </a:r>
          </a:p>
        </p:txBody>
      </p:sp>
      <p:sp>
        <p:nvSpPr>
          <p:cNvPr id="159753" name="文本框 424975"/>
          <p:cNvSpPr txBox="1"/>
          <p:nvPr/>
        </p:nvSpPr>
        <p:spPr>
          <a:xfrm>
            <a:off x="6594158" y="4712177"/>
            <a:ext cx="918210" cy="368935"/>
          </a:xfrm>
          <a:prstGeom prst="rect">
            <a:avLst/>
          </a:prstGeom>
          <a:noFill/>
          <a:ln w="9525">
            <a:noFill/>
          </a:ln>
        </p:spPr>
        <p:txBody>
          <a:bodyPr wrap="none" lIns="0" tIns="0" rIns="0" bIns="0" anchor="ctr" anchorCtr="0">
            <a:spAutoFit/>
          </a:bodyPr>
          <a:lstStyle/>
          <a:p>
            <a:pPr algn="ctr">
              <a:spcBef>
                <a:spcPct val="50000"/>
              </a:spcBef>
            </a:pPr>
            <a:r>
              <a:rPr lang="zh-CN" altLang="en-US" sz="2400" b="1" dirty="0">
                <a:latin typeface="Tahoma" panose="020B0604030504040204" pitchFamily="34" charset="0"/>
                <a:ea typeface="方正黑体" pitchFamily="34" charset="-122"/>
              </a:rPr>
              <a:t>裁剪后</a:t>
            </a:r>
            <a:endParaRPr lang="zh-CN" altLang="en-US" sz="2400" b="1" dirty="0">
              <a:latin typeface="Tahoma" panose="020B0604030504040204" pitchFamily="34" charset="0"/>
            </a:endParaRP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文本占位符 437249"/>
          <p:cNvSpPr>
            <a:spLocks noGrp="1" noRot="1"/>
          </p:cNvSpPr>
          <p:nvPr>
            <p:ph type="body" idx="1"/>
          </p:nvPr>
        </p:nvSpPr>
        <p:spPr>
          <a:xfrm>
            <a:off x="754698" y="2852738"/>
            <a:ext cx="7681912" cy="1808480"/>
          </a:xfrm>
        </p:spPr>
        <p:txBody>
          <a:bodyPr>
            <a:spAutoFit/>
          </a:bodyPr>
          <a:lstStyle/>
          <a:p>
            <a:pPr fontAlgn="auto">
              <a:lnSpc>
                <a:spcPct val="110000"/>
              </a:lnSpc>
              <a:spcBef>
                <a:spcPts val="100"/>
              </a:spcBef>
            </a:pPr>
            <a:r>
              <a:rPr lang="zh-CN" altLang="en-US" sz="2800" dirty="0"/>
              <a:t>观察体</a:t>
            </a:r>
          </a:p>
          <a:p>
            <a:pPr fontAlgn="auto">
              <a:lnSpc>
                <a:spcPct val="110000"/>
              </a:lnSpc>
              <a:spcBef>
                <a:spcPts val="100"/>
              </a:spcBef>
              <a:buNone/>
            </a:pPr>
            <a:r>
              <a:rPr lang="zh-CN" altLang="en-US" sz="2400" dirty="0"/>
              <a:t>       对三维物体进行裁剪</a:t>
            </a:r>
          </a:p>
          <a:p>
            <a:pPr fontAlgn="auto">
              <a:lnSpc>
                <a:spcPct val="110000"/>
              </a:lnSpc>
              <a:spcBef>
                <a:spcPts val="100"/>
              </a:spcBef>
              <a:buNone/>
            </a:pPr>
            <a:r>
              <a:rPr lang="zh-CN" altLang="en-US" sz="2400" dirty="0"/>
              <a:t>       只有在观察体内的物体才会被投影到投影平面窗口内显示出来</a:t>
            </a:r>
          </a:p>
        </p:txBody>
      </p:sp>
      <p:sp>
        <p:nvSpPr>
          <p:cNvPr id="437272" name="标题 437271"/>
          <p:cNvSpPr>
            <a:spLocks noGrp="1" noRot="1"/>
          </p:cNvSpPr>
          <p:nvPr>
            <p:ph type="title"/>
          </p:nvPr>
        </p:nvSpPr>
        <p:spPr>
          <a:xfrm>
            <a:off x="827088" y="1988820"/>
            <a:ext cx="7343775" cy="687388"/>
          </a:xfrm>
        </p:spPr>
        <p:txBody>
          <a:bodyPr vert="horz" wrap="square" lIns="91440" tIns="45720" rIns="91440" bIns="45720" anchor="b" anchorCtr="0">
            <a:normAutofit fontScale="90000"/>
          </a:bodyPr>
          <a:lstStyle/>
          <a:p>
            <a:r>
              <a:rPr lang="zh-CN" altLang="zh-CN" sz="4000" dirty="0"/>
              <a:t>三维裁剪</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7250">
                                            <p:txEl>
                                              <p:pRg st="0" end="0"/>
                                            </p:txEl>
                                          </p:spTgt>
                                        </p:tgtEl>
                                        <p:attrNameLst>
                                          <p:attrName>style.visibility</p:attrName>
                                        </p:attrNameLst>
                                      </p:cBhvr>
                                      <p:to>
                                        <p:strVal val="visible"/>
                                      </p:to>
                                    </p:set>
                                    <p:animEffect transition="in" filter="blinds(horizontal)">
                                      <p:cBhvr>
                                        <p:cTn id="7" dur="500"/>
                                        <p:tgtEl>
                                          <p:spTgt spid="4372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7250">
                                            <p:txEl>
                                              <p:pRg st="1" end="1"/>
                                            </p:txEl>
                                          </p:spTgt>
                                        </p:tgtEl>
                                        <p:attrNameLst>
                                          <p:attrName>style.visibility</p:attrName>
                                        </p:attrNameLst>
                                      </p:cBhvr>
                                      <p:to>
                                        <p:strVal val="visible"/>
                                      </p:to>
                                    </p:set>
                                    <p:animEffect transition="in" filter="blinds(horizontal)">
                                      <p:cBhvr>
                                        <p:cTn id="12" dur="500"/>
                                        <p:tgtEl>
                                          <p:spTgt spid="4372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7250">
                                            <p:txEl>
                                              <p:pRg st="2" end="2"/>
                                            </p:txEl>
                                          </p:spTgt>
                                        </p:tgtEl>
                                        <p:attrNameLst>
                                          <p:attrName>style.visibility</p:attrName>
                                        </p:attrNameLst>
                                      </p:cBhvr>
                                      <p:to>
                                        <p:strVal val="visible"/>
                                      </p:to>
                                    </p:set>
                                    <p:animEffect transition="in" filter="blinds(horizontal)">
                                      <p:cBhvr>
                                        <p:cTn id="17" dur="500"/>
                                        <p:tgtEl>
                                          <p:spTgt spid="4372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0" grpId="0"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文本占位符 391169"/>
          <p:cNvSpPr>
            <a:spLocks noGrp="1" noRot="1"/>
          </p:cNvSpPr>
          <p:nvPr>
            <p:ph type="body" idx="1"/>
          </p:nvPr>
        </p:nvSpPr>
        <p:spPr>
          <a:xfrm>
            <a:off x="754698" y="2276793"/>
            <a:ext cx="7986712" cy="1890395"/>
          </a:xfrm>
        </p:spPr>
        <p:txBody>
          <a:bodyPr>
            <a:spAutoFit/>
          </a:bodyPr>
          <a:lstStyle/>
          <a:p>
            <a:pPr>
              <a:lnSpc>
                <a:spcPct val="110000"/>
              </a:lnSpc>
              <a:buNone/>
            </a:pPr>
            <a:r>
              <a:rPr lang="zh-CN" altLang="en-US" sz="2800" dirty="0"/>
              <a:t>    </a:t>
            </a:r>
            <a:r>
              <a:rPr lang="zh-CN" altLang="zh-CN" sz="2800" dirty="0">
                <a:sym typeface="+mn-ea"/>
              </a:rPr>
              <a:t>观察体</a:t>
            </a:r>
            <a:r>
              <a:rPr lang="zh-CN" altLang="en-US" sz="2800" dirty="0"/>
              <a:t>类型有</a:t>
            </a:r>
            <a:r>
              <a:rPr lang="zh-CN" altLang="en-US" sz="2400" dirty="0"/>
              <a:t>：</a:t>
            </a:r>
          </a:p>
          <a:p>
            <a:pPr lvl="1">
              <a:lnSpc>
                <a:spcPct val="110000"/>
              </a:lnSpc>
            </a:pPr>
            <a:r>
              <a:rPr lang="zh-CN" altLang="en-US" sz="2400" dirty="0"/>
              <a:t>矩形平行六面体</a:t>
            </a:r>
          </a:p>
          <a:p>
            <a:pPr lvl="1">
              <a:lnSpc>
                <a:spcPct val="110000"/>
              </a:lnSpc>
            </a:pPr>
            <a:r>
              <a:rPr lang="zh-CN" altLang="en-US" sz="2400" dirty="0"/>
              <a:t>斜平行六面体</a:t>
            </a:r>
          </a:p>
          <a:p>
            <a:pPr lvl="1">
              <a:lnSpc>
                <a:spcPct val="110000"/>
              </a:lnSpc>
            </a:pPr>
            <a:r>
              <a:rPr lang="zh-CN" altLang="en-US" sz="2400" dirty="0"/>
              <a:t>棱台</a:t>
            </a:r>
          </a:p>
        </p:txBody>
      </p:sp>
      <p:grpSp>
        <p:nvGrpSpPr>
          <p:cNvPr id="391205" name="组合 391204"/>
          <p:cNvGrpSpPr/>
          <p:nvPr/>
        </p:nvGrpSpPr>
        <p:grpSpPr>
          <a:xfrm>
            <a:off x="4038600" y="3200400"/>
            <a:ext cx="4876800" cy="3124200"/>
            <a:chOff x="2544" y="1776"/>
            <a:chExt cx="3072" cy="1968"/>
          </a:xfrm>
        </p:grpSpPr>
        <p:sp>
          <p:nvSpPr>
            <p:cNvPr id="391172" name="矩形 391171"/>
            <p:cNvSpPr/>
            <p:nvPr/>
          </p:nvSpPr>
          <p:spPr>
            <a:xfrm>
              <a:off x="2832" y="2328"/>
              <a:ext cx="960" cy="624"/>
            </a:xfrm>
            <a:prstGeom prst="rect">
              <a:avLst/>
            </a:prstGeom>
            <a:pattFill prst="pct60">
              <a:fgClr>
                <a:srgbClr val="00CC00"/>
              </a:fgClr>
              <a:bgClr>
                <a:srgbClr val="FFFFFF"/>
              </a:bgClr>
            </a:pattFill>
            <a:ln w="38100" cap="flat" cmpd="sng">
              <a:solidFill>
                <a:srgbClr val="00CC00"/>
              </a:solidFill>
              <a:prstDash val="solid"/>
              <a:miter/>
              <a:headEnd type="none" w="med" len="med"/>
              <a:tailEnd type="none" w="med" len="med"/>
            </a:ln>
          </p:spPr>
          <p:txBody>
            <a:bodyPr/>
            <a:lstStyle/>
            <a:p>
              <a:endParaRPr lang="zh-CN" altLang="en-US"/>
            </a:p>
          </p:txBody>
        </p:sp>
        <p:sp>
          <p:nvSpPr>
            <p:cNvPr id="391199" name="矩形 391198"/>
            <p:cNvSpPr>
              <a:spLocks noChangeAspect="1"/>
            </p:cNvSpPr>
            <p:nvPr/>
          </p:nvSpPr>
          <p:spPr>
            <a:xfrm>
              <a:off x="3312" y="2592"/>
              <a:ext cx="720" cy="468"/>
            </a:xfrm>
            <a:prstGeom prst="rect">
              <a:avLst/>
            </a:prstGeom>
            <a:pattFill prst="pct30">
              <a:fgClr>
                <a:schemeClr val="hlink"/>
              </a:fgClr>
              <a:bgClr>
                <a:srgbClr val="FFFFFF"/>
              </a:bgClr>
            </a:pattFill>
            <a:ln w="57150" cap="flat" cmpd="sng">
              <a:solidFill>
                <a:srgbClr val="FF0000"/>
              </a:solidFill>
              <a:prstDash val="solid"/>
              <a:miter/>
              <a:headEnd type="none" w="med" len="med"/>
              <a:tailEnd type="none" w="med" len="med"/>
            </a:ln>
          </p:spPr>
          <p:txBody>
            <a:bodyPr/>
            <a:lstStyle/>
            <a:p>
              <a:endParaRPr lang="zh-CN" altLang="en-US"/>
            </a:p>
          </p:txBody>
        </p:sp>
        <p:sp>
          <p:nvSpPr>
            <p:cNvPr id="391178" name="矩形 391177"/>
            <p:cNvSpPr>
              <a:spLocks noChangeAspect="1"/>
            </p:cNvSpPr>
            <p:nvPr/>
          </p:nvSpPr>
          <p:spPr>
            <a:xfrm>
              <a:off x="3888" y="2904"/>
              <a:ext cx="480" cy="312"/>
            </a:xfrm>
            <a:prstGeom prst="rect">
              <a:avLst/>
            </a:prstGeom>
            <a:pattFill prst="pct60">
              <a:fgClr>
                <a:schemeClr val="accent1"/>
              </a:fgClr>
              <a:bgClr>
                <a:srgbClr val="FFFFFF"/>
              </a:bgClr>
            </a:pattFill>
            <a:ln w="38100" cap="flat" cmpd="sng">
              <a:solidFill>
                <a:srgbClr val="000000"/>
              </a:solidFill>
              <a:prstDash val="solid"/>
              <a:miter/>
              <a:headEnd type="none" w="med" len="med"/>
              <a:tailEnd type="none" w="med" len="med"/>
            </a:ln>
          </p:spPr>
          <p:txBody>
            <a:bodyPr/>
            <a:lstStyle/>
            <a:p>
              <a:endParaRPr lang="zh-CN" altLang="en-US"/>
            </a:p>
          </p:txBody>
        </p:sp>
        <p:sp>
          <p:nvSpPr>
            <p:cNvPr id="391184" name="文本框 391183"/>
            <p:cNvSpPr txBox="1"/>
            <p:nvPr/>
          </p:nvSpPr>
          <p:spPr>
            <a:xfrm>
              <a:off x="3744" y="1776"/>
              <a:ext cx="720" cy="250"/>
            </a:xfrm>
            <a:prstGeom prst="rect">
              <a:avLst/>
            </a:prstGeom>
            <a:noFill/>
            <a:ln w="28575">
              <a:noFill/>
            </a:ln>
          </p:spPr>
          <p:txBody>
            <a:bodyPr>
              <a:spAutoFit/>
            </a:bodyPr>
            <a:lstStyle/>
            <a:p>
              <a:pPr>
                <a:spcBef>
                  <a:spcPct val="50000"/>
                </a:spcBef>
                <a:buClr>
                  <a:schemeClr val="accent2"/>
                </a:buClr>
                <a:buSzPct val="80000"/>
                <a:buFont typeface="Wingdings" panose="05000000000000000000" pitchFamily="2" charset="2"/>
              </a:pPr>
              <a:r>
                <a:rPr lang="zh-CN" altLang="en-US" sz="2000" b="1" dirty="0">
                  <a:latin typeface="Arial" panose="020B0604020202020204" pitchFamily="34" charset="0"/>
                  <a:ea typeface="方正黑体" pitchFamily="34" charset="-122"/>
                </a:rPr>
                <a:t>后平面</a:t>
              </a:r>
            </a:p>
          </p:txBody>
        </p:sp>
        <p:sp>
          <p:nvSpPr>
            <p:cNvPr id="391185" name="直接连接符 391184"/>
            <p:cNvSpPr/>
            <p:nvPr/>
          </p:nvSpPr>
          <p:spPr>
            <a:xfrm flipV="1">
              <a:off x="3648" y="1968"/>
              <a:ext cx="144" cy="336"/>
            </a:xfrm>
            <a:prstGeom prst="line">
              <a:avLst/>
            </a:prstGeom>
            <a:ln w="38100" cap="flat" cmpd="sng">
              <a:solidFill>
                <a:srgbClr val="00CC00"/>
              </a:solidFill>
              <a:prstDash val="solid"/>
              <a:headEnd type="none" w="med" len="med"/>
              <a:tailEnd type="none" w="med" len="med"/>
            </a:ln>
          </p:spPr>
        </p:sp>
        <p:sp>
          <p:nvSpPr>
            <p:cNvPr id="391187" name="直接连接符 391186"/>
            <p:cNvSpPr/>
            <p:nvPr/>
          </p:nvSpPr>
          <p:spPr>
            <a:xfrm flipV="1">
              <a:off x="4368" y="2832"/>
              <a:ext cx="432" cy="96"/>
            </a:xfrm>
            <a:prstGeom prst="line">
              <a:avLst/>
            </a:prstGeom>
            <a:ln w="76200" cap="flat" cmpd="sng">
              <a:solidFill>
                <a:srgbClr val="66FFCC"/>
              </a:solidFill>
              <a:prstDash val="solid"/>
              <a:headEnd type="none" w="med" len="med"/>
              <a:tailEnd type="none" w="med" len="med"/>
            </a:ln>
          </p:spPr>
        </p:sp>
        <p:sp>
          <p:nvSpPr>
            <p:cNvPr id="391189" name="文本框 391188"/>
            <p:cNvSpPr txBox="1"/>
            <p:nvPr/>
          </p:nvSpPr>
          <p:spPr>
            <a:xfrm>
              <a:off x="4752" y="2678"/>
              <a:ext cx="864" cy="250"/>
            </a:xfrm>
            <a:prstGeom prst="rect">
              <a:avLst/>
            </a:prstGeom>
            <a:noFill/>
            <a:ln w="28575">
              <a:noFill/>
            </a:ln>
          </p:spPr>
          <p:txBody>
            <a:bodyPr>
              <a:spAutoFit/>
            </a:bodyPr>
            <a:lstStyle/>
            <a:p>
              <a:pPr>
                <a:spcBef>
                  <a:spcPct val="50000"/>
                </a:spcBef>
                <a:buClr>
                  <a:schemeClr val="accent2"/>
                </a:buClr>
                <a:buSzPct val="80000"/>
                <a:buFont typeface="Wingdings" panose="05000000000000000000" pitchFamily="2" charset="2"/>
              </a:pPr>
              <a:r>
                <a:rPr lang="zh-CN" altLang="en-US" sz="2000" b="1" dirty="0">
                  <a:latin typeface="Arial" panose="020B0604020202020204" pitchFamily="34" charset="0"/>
                  <a:ea typeface="方正黑体" pitchFamily="34" charset="-122"/>
                </a:rPr>
                <a:t>前平面</a:t>
              </a:r>
            </a:p>
          </p:txBody>
        </p:sp>
        <p:sp>
          <p:nvSpPr>
            <p:cNvPr id="391196" name="直接连接符 391195"/>
            <p:cNvSpPr/>
            <p:nvPr/>
          </p:nvSpPr>
          <p:spPr>
            <a:xfrm>
              <a:off x="2544" y="2880"/>
              <a:ext cx="2400" cy="624"/>
            </a:xfrm>
            <a:prstGeom prst="line">
              <a:avLst/>
            </a:prstGeom>
            <a:ln w="38100" cap="flat" cmpd="sng">
              <a:solidFill>
                <a:schemeClr val="tx1"/>
              </a:solidFill>
              <a:prstDash val="solid"/>
              <a:headEnd type="none" w="med" len="med"/>
              <a:tailEnd type="none" w="med" len="med"/>
            </a:ln>
          </p:spPr>
        </p:sp>
        <p:sp>
          <p:nvSpPr>
            <p:cNvPr id="391197" name="直接连接符 391196"/>
            <p:cNvSpPr/>
            <p:nvPr/>
          </p:nvSpPr>
          <p:spPr>
            <a:xfrm>
              <a:off x="3744" y="2304"/>
              <a:ext cx="1200" cy="1200"/>
            </a:xfrm>
            <a:prstGeom prst="line">
              <a:avLst/>
            </a:prstGeom>
            <a:ln w="38100" cap="flat" cmpd="sng">
              <a:solidFill>
                <a:schemeClr val="tx1"/>
              </a:solidFill>
              <a:prstDash val="solid"/>
              <a:headEnd type="none" w="med" len="med"/>
              <a:tailEnd type="none" w="med" len="med"/>
            </a:ln>
          </p:spPr>
        </p:sp>
        <p:sp>
          <p:nvSpPr>
            <p:cNvPr id="391198" name="直接连接符 391197"/>
            <p:cNvSpPr/>
            <p:nvPr/>
          </p:nvSpPr>
          <p:spPr>
            <a:xfrm>
              <a:off x="3744" y="2928"/>
              <a:ext cx="1200" cy="576"/>
            </a:xfrm>
            <a:prstGeom prst="line">
              <a:avLst/>
            </a:prstGeom>
            <a:ln w="38100" cap="flat" cmpd="sng">
              <a:solidFill>
                <a:srgbClr val="FF0000"/>
              </a:solidFill>
              <a:prstDash val="sysDot"/>
              <a:headEnd type="none" w="med" len="med"/>
              <a:tailEnd type="none" w="med" len="med"/>
            </a:ln>
          </p:spPr>
        </p:sp>
        <p:sp>
          <p:nvSpPr>
            <p:cNvPr id="391200" name="直接连接符 391199"/>
            <p:cNvSpPr/>
            <p:nvPr/>
          </p:nvSpPr>
          <p:spPr>
            <a:xfrm flipV="1">
              <a:off x="3888" y="2496"/>
              <a:ext cx="720" cy="240"/>
            </a:xfrm>
            <a:prstGeom prst="line">
              <a:avLst/>
            </a:prstGeom>
            <a:ln w="57150" cap="flat" cmpd="sng">
              <a:solidFill>
                <a:schemeClr val="hlink"/>
              </a:solidFill>
              <a:prstDash val="solid"/>
              <a:headEnd type="none" w="med" len="med"/>
              <a:tailEnd type="none" w="med" len="med"/>
            </a:ln>
          </p:spPr>
        </p:sp>
        <p:sp>
          <p:nvSpPr>
            <p:cNvPr id="391201" name="文本框 391200"/>
            <p:cNvSpPr txBox="1"/>
            <p:nvPr/>
          </p:nvSpPr>
          <p:spPr>
            <a:xfrm>
              <a:off x="4320" y="2208"/>
              <a:ext cx="1056" cy="288"/>
            </a:xfrm>
            <a:prstGeom prst="rect">
              <a:avLst/>
            </a:prstGeom>
            <a:noFill/>
            <a:ln w="28575">
              <a:noFill/>
            </a:ln>
          </p:spPr>
          <p:txBody>
            <a:bodyPr>
              <a:spAutoFit/>
            </a:bodyPr>
            <a:lstStyle/>
            <a:p>
              <a:pPr>
                <a:spcBef>
                  <a:spcPct val="50000"/>
                </a:spcBef>
                <a:buClr>
                  <a:schemeClr val="accent2"/>
                </a:buClr>
                <a:buSzPct val="80000"/>
                <a:buFont typeface="Wingdings" panose="05000000000000000000" pitchFamily="2" charset="2"/>
              </a:pPr>
              <a:r>
                <a:rPr lang="zh-CN" altLang="en-US" sz="2400" b="1" dirty="0">
                  <a:latin typeface="Arial" panose="020B0604020202020204" pitchFamily="34" charset="0"/>
                  <a:ea typeface="方正黑体" pitchFamily="34" charset="-122"/>
                </a:rPr>
                <a:t>投影窗口</a:t>
              </a:r>
            </a:p>
          </p:txBody>
        </p:sp>
        <p:sp>
          <p:nvSpPr>
            <p:cNvPr id="391202" name="文本框 391201"/>
            <p:cNvSpPr txBox="1"/>
            <p:nvPr/>
          </p:nvSpPr>
          <p:spPr>
            <a:xfrm>
              <a:off x="4656" y="3494"/>
              <a:ext cx="528" cy="250"/>
            </a:xfrm>
            <a:prstGeom prst="rect">
              <a:avLst/>
            </a:prstGeom>
            <a:noFill/>
            <a:ln w="28575">
              <a:noFill/>
            </a:ln>
          </p:spPr>
          <p:txBody>
            <a:bodyPr>
              <a:spAutoFit/>
            </a:bodyPr>
            <a:lstStyle/>
            <a:p>
              <a:pPr algn="ctr">
                <a:spcBef>
                  <a:spcPct val="50000"/>
                </a:spcBef>
                <a:buClr>
                  <a:schemeClr val="accent2"/>
                </a:buClr>
                <a:buSzPct val="80000"/>
                <a:buFont typeface="Wingdings" panose="05000000000000000000" pitchFamily="2" charset="2"/>
              </a:pPr>
              <a:r>
                <a:rPr lang="en-US" altLang="zh-CN" sz="2000" b="1">
                  <a:latin typeface="Arial" panose="020B0604020202020204" pitchFamily="34" charset="0"/>
                  <a:ea typeface="SimHei" panose="02010600030101010101" pitchFamily="2" charset="-122"/>
                </a:rPr>
                <a:t>COP</a:t>
              </a:r>
            </a:p>
          </p:txBody>
        </p:sp>
        <p:sp>
          <p:nvSpPr>
            <p:cNvPr id="391203" name="直接连接符 391202"/>
            <p:cNvSpPr/>
            <p:nvPr/>
          </p:nvSpPr>
          <p:spPr>
            <a:xfrm>
              <a:off x="2640" y="2208"/>
              <a:ext cx="2304" cy="1296"/>
            </a:xfrm>
            <a:prstGeom prst="line">
              <a:avLst/>
            </a:prstGeom>
            <a:ln w="38100" cap="flat" cmpd="sng">
              <a:solidFill>
                <a:schemeClr val="tx1"/>
              </a:solidFill>
              <a:prstDash val="solid"/>
              <a:headEnd type="none" w="med" len="med"/>
              <a:tailEnd type="none" w="med" len="med"/>
            </a:ln>
          </p:spPr>
        </p:sp>
      </p:gr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
        <p:nvSpPr>
          <p:cNvPr id="3" name="矩形 2"/>
          <p:cNvSpPr/>
          <p:nvPr/>
        </p:nvSpPr>
        <p:spPr>
          <a:xfrm>
            <a:off x="971550" y="4343400"/>
            <a:ext cx="2739390" cy="151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zh-CN" altLang="zh-CN" dirty="0">
                <a:sym typeface="+mn-ea"/>
              </a:rPr>
              <a:t>正平行投影</a:t>
            </a:r>
          </a:p>
          <a:p>
            <a:pPr marL="742950" lvl="1" indent="-285750">
              <a:buFont typeface="Arial" panose="020B0604020202020204" pitchFamily="34" charset="0"/>
              <a:buChar char="•"/>
            </a:pPr>
            <a:r>
              <a:rPr lang="zh-CN" altLang="zh-CN" dirty="0">
                <a:sym typeface="+mn-ea"/>
              </a:rPr>
              <a:t>斜平行投影</a:t>
            </a:r>
            <a:endParaRPr lang="zh-CN" altLang="zh-CN" dirty="0"/>
          </a:p>
          <a:p>
            <a:pPr marL="742950" lvl="1" indent="-285750">
              <a:buFont typeface="Arial" panose="020B0604020202020204" pitchFamily="34" charset="0"/>
              <a:buChar char="•"/>
            </a:pPr>
            <a:r>
              <a:rPr lang="zh-CN" altLang="zh-CN" dirty="0">
                <a:sym typeface="+mn-ea"/>
              </a:rPr>
              <a:t>透视投影</a:t>
            </a:r>
            <a:endParaRPr lang="zh-CN" altLang="en-US"/>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91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91170">
                                            <p:txEl>
                                              <p:charRg st="30" end="30"/>
                                            </p:txEl>
                                          </p:spTgt>
                                        </p:tgtEl>
                                        <p:attrNameLst>
                                          <p:attrName>style.visibility</p:attrName>
                                        </p:attrNameLst>
                                      </p:cBhvr>
                                      <p:to>
                                        <p:strVal val="visible"/>
                                      </p:to>
                                    </p:set>
                                    <p:animEffect transition="in" filter="blinds(horizontal)">
                                      <p:cBhvr>
                                        <p:cTn id="11" dur="500"/>
                                        <p:tgtEl>
                                          <p:spTgt spid="391170">
                                            <p:txEl>
                                              <p:charRg st="30" end="30"/>
                                            </p:txEl>
                                          </p:spTgt>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391170">
                                            <p:txEl>
                                              <p:charRg st="30" end="30"/>
                                            </p:txEl>
                                          </p:spTgt>
                                        </p:tgtEl>
                                        <p:attrNameLst>
                                          <p:attrName>style.visibility</p:attrName>
                                        </p:attrNameLst>
                                      </p:cBhvr>
                                      <p:to>
                                        <p:strVal val="visible"/>
                                      </p:to>
                                    </p:set>
                                    <p:animEffect transition="in" filter="blinds(horizontal)">
                                      <p:cBhvr>
                                        <p:cTn id="14" dur="500"/>
                                        <p:tgtEl>
                                          <p:spTgt spid="391170">
                                            <p:txEl>
                                              <p:charRg st="30" end="30"/>
                                            </p:txEl>
                                          </p:spTgt>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91170">
                                            <p:txEl>
                                              <p:charRg st="30" end="30"/>
                                            </p:txEl>
                                          </p:spTgt>
                                        </p:tgtEl>
                                        <p:attrNameLst>
                                          <p:attrName>style.visibility</p:attrName>
                                        </p:attrNameLst>
                                      </p:cBhvr>
                                      <p:to>
                                        <p:strVal val="visible"/>
                                      </p:to>
                                    </p:set>
                                    <p:animEffect transition="in" filter="blinds(horizontal)">
                                      <p:cBhvr>
                                        <p:cTn id="17" dur="500"/>
                                        <p:tgtEl>
                                          <p:spTgt spid="391170">
                                            <p:txEl>
                                              <p:charRg st="30" end="3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91170">
                                            <p:txEl>
                                              <p:charRg st="30" end="30"/>
                                            </p:txEl>
                                          </p:spTgt>
                                        </p:tgtEl>
                                        <p:attrNameLst>
                                          <p:attrName>style.visibility</p:attrName>
                                        </p:attrNameLst>
                                      </p:cBhvr>
                                      <p:to>
                                        <p:strVal val="visible"/>
                                      </p:to>
                                    </p:set>
                                    <p:animEffect transition="in" filter="blinds(horizontal)">
                                      <p:cBhvr>
                                        <p:cTn id="20" dur="500"/>
                                        <p:tgtEl>
                                          <p:spTgt spid="391170">
                                            <p:txEl>
                                              <p:charRg st="30" end="3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0" grpId="0" build="p"/>
      <p:bldP spid="3" grpId="0" bldLvl="0" animBg="1"/>
      <p:bldP spid="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417812"/>
          <p:cNvGrpSpPr/>
          <p:nvPr/>
        </p:nvGrpSpPr>
        <p:grpSpPr>
          <a:xfrm>
            <a:off x="1181100" y="1989455"/>
            <a:ext cx="6838950" cy="1752600"/>
            <a:chOff x="612" y="852"/>
            <a:chExt cx="4308" cy="1104"/>
          </a:xfrm>
        </p:grpSpPr>
        <p:sp>
          <p:nvSpPr>
            <p:cNvPr id="417811" name="矩形 417810"/>
            <p:cNvSpPr/>
            <p:nvPr/>
          </p:nvSpPr>
          <p:spPr>
            <a:xfrm>
              <a:off x="840" y="897"/>
              <a:ext cx="4080" cy="988"/>
            </a:xfrm>
            <a:prstGeom prst="rect">
              <a:avLst/>
            </a:prstGeom>
            <a:noFill/>
            <a:ln w="9525">
              <a:noFill/>
            </a:ln>
          </p:spPr>
          <p:txBody>
            <a:bodyPr>
              <a:spAutoFit/>
            </a:bodyPr>
            <a:lstStyle/>
            <a:p>
              <a:pPr fontAlgn="base"/>
              <a:r>
                <a:rPr lang="en-US" altLang="zh-CN" sz="2400" strike="noStrike" noProof="1">
                  <a:latin typeface="Arial" panose="020B0604020202020204" pitchFamily="34" charset="0"/>
                  <a:ea typeface="SimSun" panose="02010600030101010101" pitchFamily="2" charset="-122"/>
                  <a:cs typeface="+mn-cs"/>
                </a:rPr>
                <a:t>x' = rcos(θ+Ψ)</a:t>
              </a:r>
              <a:r>
                <a:rPr lang="en-US" altLang="zh-CN" sz="2400" strike="noStrike" noProof="1">
                  <a:effectLst>
                    <a:outerShdw blurRad="38100" dist="38100" dir="2700000">
                      <a:srgbClr val="000000"/>
                    </a:outerShdw>
                  </a:effectLst>
                  <a:latin typeface="Arial" panose="020B0604020202020204" pitchFamily="34" charset="0"/>
                  <a:ea typeface="SimSun" panose="02010600030101010101" pitchFamily="2" charset="-122"/>
                  <a:cs typeface="+mn-cs"/>
                </a:rPr>
                <a:t>   </a:t>
              </a:r>
              <a:endParaRPr lang="en-US" altLang="zh-CN" sz="2400" strike="noStrike" noProof="1">
                <a:effectLst>
                  <a:outerShdw blurRad="38100" dist="38100" dir="2700000">
                    <a:srgbClr val="000000"/>
                  </a:outerShdw>
                </a:effectLst>
                <a:latin typeface="Arial" panose="020B0604020202020204" pitchFamily="34" charset="0"/>
              </a:endParaRPr>
            </a:p>
            <a:p>
              <a:pPr fontAlgn="base"/>
              <a:r>
                <a:rPr lang="en-US" altLang="zh-CN" sz="2400" strike="noStrike" noProof="1">
                  <a:effectLst>
                    <a:outerShdw blurRad="38100" dist="38100" dir="2700000">
                      <a:srgbClr val="000000"/>
                    </a:outerShdw>
                  </a:effectLst>
                  <a:latin typeface="Arial" panose="020B0604020202020204" pitchFamily="34" charset="0"/>
                  <a:ea typeface="SimSun" panose="02010600030101010101" pitchFamily="2" charset="-122"/>
                  <a:cs typeface="+mn-cs"/>
                </a:rPr>
                <a:t>    </a:t>
              </a:r>
              <a:r>
                <a:rPr lang="en-US" altLang="zh-CN" sz="2400" strike="noStrike" noProof="1">
                  <a:latin typeface="Arial" panose="020B0604020202020204" pitchFamily="34" charset="0"/>
                  <a:ea typeface="SimSun" panose="02010600030101010101" pitchFamily="2" charset="-122"/>
                  <a:cs typeface="+mn-cs"/>
                </a:rPr>
                <a:t>= rcosθcosΨ - rsinθsinΨ</a:t>
              </a:r>
              <a:endParaRPr lang="en-US" altLang="zh-CN" sz="2400" strike="noStrike" noProof="1">
                <a:latin typeface="Arial" panose="020B0604020202020204" pitchFamily="34" charset="0"/>
              </a:endParaRPr>
            </a:p>
            <a:p>
              <a:pPr fontAlgn="base"/>
              <a:r>
                <a:rPr lang="en-US" altLang="zh-CN" sz="2400" strike="noStrike" noProof="1">
                  <a:latin typeface="Arial" panose="020B0604020202020204" pitchFamily="34" charset="0"/>
                  <a:ea typeface="SimSun" panose="02010600030101010101" pitchFamily="2" charset="-122"/>
                  <a:cs typeface="+mn-cs"/>
                </a:rPr>
                <a:t>y' = rsin(θ+Ψ)</a:t>
              </a:r>
              <a:endParaRPr lang="en-US" altLang="zh-CN" sz="2400" strike="noStrike" noProof="1">
                <a:latin typeface="Arial" panose="020B0604020202020204" pitchFamily="34" charset="0"/>
              </a:endParaRPr>
            </a:p>
            <a:p>
              <a:pPr fontAlgn="base"/>
              <a:r>
                <a:rPr lang="en-US" altLang="zh-CN" sz="2400" strike="noStrike" noProof="1">
                  <a:latin typeface="Arial" panose="020B0604020202020204" pitchFamily="34" charset="0"/>
                  <a:ea typeface="SimSun" panose="02010600030101010101" pitchFamily="2" charset="-122"/>
                  <a:cs typeface="+mn-cs"/>
                </a:rPr>
                <a:t>    = rsinθcosΨ + rcosθsinΨ</a:t>
              </a:r>
              <a:endParaRPr lang="zh-CN" altLang="en-US" sz="2400" strike="noStrike" noProof="1">
                <a:latin typeface="Arial" panose="020B0604020202020204" pitchFamily="34" charset="0"/>
              </a:endParaRPr>
            </a:p>
          </p:txBody>
        </p:sp>
        <p:sp>
          <p:nvSpPr>
            <p:cNvPr id="28676" name="左大括号 417811"/>
            <p:cNvSpPr/>
            <p:nvPr/>
          </p:nvSpPr>
          <p:spPr>
            <a:xfrm>
              <a:off x="612" y="852"/>
              <a:ext cx="192" cy="1104"/>
            </a:xfrm>
            <a:prstGeom prst="leftBrace">
              <a:avLst>
                <a:gd name="adj1" fmla="val 47890"/>
                <a:gd name="adj2" fmla="val 50000"/>
              </a:avLst>
            </a:prstGeom>
            <a:noFill/>
            <a:ln w="12700" cap="sq" cmpd="sng">
              <a:solidFill>
                <a:schemeClr val="tx1"/>
              </a:solidFill>
              <a:prstDash val="solid"/>
              <a:round/>
              <a:headEnd type="none" w="sm" len="sm"/>
              <a:tailEnd type="none" w="sm" len="sm"/>
            </a:ln>
          </p:spPr>
          <p:txBody>
            <a:bodyPr anchor="t" anchorCtr="0"/>
            <a:lstStyle/>
            <a:p>
              <a:endParaRPr lang="zh-CN" altLang="en-US">
                <a:latin typeface="Arial" panose="020B0604020202020204" pitchFamily="34" charset="0"/>
              </a:endParaRPr>
            </a:p>
          </p:txBody>
        </p:sp>
      </p:grpSp>
      <p:sp>
        <p:nvSpPr>
          <p:cNvPr id="28677" name="文本占位符 417813"/>
          <p:cNvSpPr>
            <a:spLocks noGrp="1" noRot="1"/>
          </p:cNvSpPr>
          <p:nvPr>
            <p:ph idx="1"/>
          </p:nvPr>
        </p:nvSpPr>
        <p:spPr>
          <a:xfrm>
            <a:off x="1259205" y="3742055"/>
            <a:ext cx="5410200" cy="3020060"/>
          </a:xfrm>
        </p:spPr>
        <p:txBody>
          <a:bodyPr anchor="t" anchorCtr="0">
            <a:spAutoFit/>
          </a:bodyPr>
          <a:lstStyle/>
          <a:p>
            <a:pPr>
              <a:lnSpc>
                <a:spcPct val="100000"/>
              </a:lnSpc>
              <a:buNone/>
            </a:pPr>
            <a:r>
              <a:rPr lang="zh-CN" altLang="en-US" sz="2000" dirty="0"/>
              <a:t>因为：</a:t>
            </a:r>
            <a:r>
              <a:rPr lang="en-US" altLang="zh-CN" sz="2000" dirty="0"/>
              <a:t>         </a:t>
            </a:r>
            <a:r>
              <a:rPr lang="en-US" altLang="zh-CN" sz="2000">
                <a:sym typeface="+mn-ea"/>
              </a:rPr>
              <a:t>x = </a:t>
            </a:r>
            <a:r>
              <a:rPr lang="en-US" altLang="zh-CN" sz="2000" err="1">
                <a:sym typeface="+mn-ea"/>
              </a:rPr>
              <a:t>rcosΨ</a:t>
            </a:r>
            <a:endParaRPr lang="zh-CN" altLang="en-US" sz="2000" dirty="0"/>
          </a:p>
          <a:p>
            <a:pPr>
              <a:lnSpc>
                <a:spcPct val="100000"/>
              </a:lnSpc>
              <a:buNone/>
            </a:pPr>
            <a:r>
              <a:rPr lang="en-US" altLang="zh-CN" sz="2000"/>
              <a:t>                    </a:t>
            </a:r>
            <a:r>
              <a:rPr lang="en-US" altLang="zh-CN" sz="2000">
                <a:sym typeface="+mn-ea"/>
              </a:rPr>
              <a:t>y = </a:t>
            </a:r>
            <a:r>
              <a:rPr lang="en-US" altLang="zh-CN" sz="2000" err="1">
                <a:sym typeface="+mn-ea"/>
              </a:rPr>
              <a:t>rsinΨ</a:t>
            </a:r>
            <a:r>
              <a:rPr lang="en-US" altLang="zh-CN" sz="2000">
                <a:sym typeface="+mn-ea"/>
              </a:rPr>
              <a:t> </a:t>
            </a:r>
            <a:endParaRPr lang="en-US" altLang="zh-CN" sz="2000"/>
          </a:p>
          <a:p>
            <a:pPr>
              <a:lnSpc>
                <a:spcPct val="100000"/>
              </a:lnSpc>
              <a:buNone/>
            </a:pPr>
            <a:r>
              <a:rPr lang="en-US" altLang="zh-CN" sz="2000"/>
              <a:t>    </a:t>
            </a:r>
            <a:r>
              <a:rPr lang="zh-CN" altLang="en-US" sz="2000" dirty="0"/>
              <a:t>则：上两个方程组可得到 </a:t>
            </a:r>
          </a:p>
          <a:p>
            <a:pPr>
              <a:lnSpc>
                <a:spcPct val="100000"/>
              </a:lnSpc>
              <a:buNone/>
            </a:pPr>
            <a:r>
              <a:rPr lang="en-US" altLang="zh-CN" sz="2000"/>
              <a:t>    x' = </a:t>
            </a:r>
            <a:r>
              <a:rPr lang="en-US" altLang="zh-CN" sz="2000" err="1"/>
              <a:t>xcosθ</a:t>
            </a:r>
            <a:r>
              <a:rPr lang="en-US" altLang="zh-CN" sz="2000"/>
              <a:t>- </a:t>
            </a:r>
            <a:r>
              <a:rPr lang="en-US" altLang="zh-CN" sz="2000" err="1"/>
              <a:t>ysinθ</a:t>
            </a:r>
            <a:r>
              <a:rPr lang="en-US" altLang="zh-CN" sz="2000"/>
              <a:t> </a:t>
            </a:r>
          </a:p>
          <a:p>
            <a:pPr>
              <a:lnSpc>
                <a:spcPct val="100000"/>
              </a:lnSpc>
              <a:buNone/>
            </a:pPr>
            <a:r>
              <a:rPr lang="en-US" altLang="zh-CN" sz="2000"/>
              <a:t>    y' = </a:t>
            </a:r>
            <a:r>
              <a:rPr lang="en-US" altLang="zh-CN" sz="2000" err="1"/>
              <a:t>xsinθ</a:t>
            </a:r>
            <a:r>
              <a:rPr lang="en-US" altLang="zh-CN" sz="2000"/>
              <a:t>+ </a:t>
            </a:r>
            <a:r>
              <a:rPr lang="en-US" altLang="zh-CN" sz="2000" err="1"/>
              <a:t>ycosθ</a:t>
            </a:r>
            <a:r>
              <a:rPr lang="en-US" altLang="zh-CN" sz="2000"/>
              <a:t> </a:t>
            </a:r>
          </a:p>
        </p:txBody>
      </p:sp>
      <p:sp>
        <p:nvSpPr>
          <p:cNvPr id="28678" name="左大括号 417814"/>
          <p:cNvSpPr/>
          <p:nvPr/>
        </p:nvSpPr>
        <p:spPr>
          <a:xfrm>
            <a:off x="2267585" y="3861435"/>
            <a:ext cx="381000" cy="788670"/>
          </a:xfrm>
          <a:prstGeom prst="leftBrace">
            <a:avLst>
              <a:gd name="adj1" fmla="val 23320"/>
              <a:gd name="adj2" fmla="val 50000"/>
            </a:avLst>
          </a:prstGeom>
          <a:noFill/>
          <a:ln w="12700" cap="sq" cmpd="sng">
            <a:solidFill>
              <a:schemeClr val="tx1"/>
            </a:solidFill>
            <a:prstDash val="solid"/>
            <a:round/>
            <a:headEnd type="none" w="sm" len="sm"/>
            <a:tailEnd type="none" w="sm" len="sm"/>
          </a:ln>
        </p:spPr>
        <p:txBody>
          <a:bodyPr anchor="t" anchorCtr="0"/>
          <a:lstStyle/>
          <a:p>
            <a:endParaRPr lang="zh-CN" altLang="en-US">
              <a:latin typeface="Arial" panose="020B0604020202020204" pitchFamily="34" charset="0"/>
            </a:endParaRPr>
          </a:p>
        </p:txBody>
      </p:sp>
      <p:sp>
        <p:nvSpPr>
          <p:cNvPr id="28679" name="左大括号 417815"/>
          <p:cNvSpPr/>
          <p:nvPr/>
        </p:nvSpPr>
        <p:spPr>
          <a:xfrm>
            <a:off x="1253490" y="5805170"/>
            <a:ext cx="289560" cy="753745"/>
          </a:xfrm>
          <a:prstGeom prst="leftBrace">
            <a:avLst>
              <a:gd name="adj1" fmla="val 23320"/>
              <a:gd name="adj2" fmla="val 50000"/>
            </a:avLst>
          </a:prstGeom>
          <a:noFill/>
          <a:ln w="12700" cap="sq" cmpd="sng">
            <a:solidFill>
              <a:schemeClr val="tx1"/>
            </a:solidFill>
            <a:prstDash val="solid"/>
            <a:round/>
            <a:headEnd type="none" w="sm" len="sm"/>
            <a:tailEnd type="none" w="sm" len="sm"/>
          </a:ln>
        </p:spPr>
        <p:txBody>
          <a:bodyPr anchor="t" anchorCtr="0"/>
          <a:lstStyle/>
          <a:p>
            <a:endParaRPr lang="zh-CN" altLang="en-US">
              <a:latin typeface="Arial" panose="020B0604020202020204" pitchFamily="34" charset="0"/>
            </a:endParaRPr>
          </a:p>
        </p:txBody>
      </p:sp>
      <p:sp>
        <p:nvSpPr>
          <p:cNvPr id="330754" name="Rectangle 2"/>
          <p:cNvSpPr>
            <a:spLocks noGrp="1" noRot="1" noChangeArrowheads="1"/>
          </p:cNvSpPr>
          <p:nvPr/>
        </p:nvSpPr>
        <p:spPr>
          <a:xfrm>
            <a:off x="329565" y="76485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1" name="直接连接符 399370"/>
          <p:cNvSpPr/>
          <p:nvPr/>
        </p:nvSpPr>
        <p:spPr>
          <a:xfrm>
            <a:off x="2009775" y="3763963"/>
            <a:ext cx="0" cy="1189037"/>
          </a:xfrm>
          <a:prstGeom prst="line">
            <a:avLst/>
          </a:prstGeom>
          <a:ln w="57150" cap="flat" cmpd="sng">
            <a:solidFill>
              <a:srgbClr val="FF0000"/>
            </a:solidFill>
            <a:prstDash val="sysDot"/>
            <a:headEnd type="none" w="med" len="med"/>
            <a:tailEnd type="none" w="med" len="med"/>
          </a:ln>
        </p:spPr>
      </p:sp>
      <p:sp>
        <p:nvSpPr>
          <p:cNvPr id="399372" name="直接连接符 399371"/>
          <p:cNvSpPr/>
          <p:nvPr/>
        </p:nvSpPr>
        <p:spPr>
          <a:xfrm flipV="1">
            <a:off x="1600200" y="5002213"/>
            <a:ext cx="381000" cy="381000"/>
          </a:xfrm>
          <a:prstGeom prst="line">
            <a:avLst/>
          </a:prstGeom>
          <a:ln w="57150" cap="flat" cmpd="sng">
            <a:solidFill>
              <a:srgbClr val="FF0000"/>
            </a:solidFill>
            <a:prstDash val="sysDot"/>
            <a:headEnd type="none" w="med" len="med"/>
            <a:tailEnd type="none" w="med" len="med"/>
          </a:ln>
        </p:spPr>
      </p:sp>
      <p:sp>
        <p:nvSpPr>
          <p:cNvPr id="399373" name="直接连接符 399372"/>
          <p:cNvSpPr/>
          <p:nvPr/>
        </p:nvSpPr>
        <p:spPr>
          <a:xfrm>
            <a:off x="1981200" y="4953000"/>
            <a:ext cx="1219200" cy="0"/>
          </a:xfrm>
          <a:prstGeom prst="line">
            <a:avLst/>
          </a:prstGeom>
          <a:ln w="57150" cap="flat" cmpd="sng">
            <a:solidFill>
              <a:srgbClr val="FF0000"/>
            </a:solidFill>
            <a:prstDash val="sysDot"/>
            <a:headEnd type="none" w="med" len="med"/>
            <a:tailEnd type="none" w="med" len="med"/>
          </a:ln>
        </p:spPr>
      </p:sp>
      <p:grpSp>
        <p:nvGrpSpPr>
          <p:cNvPr id="399435" name="组合 399434"/>
          <p:cNvGrpSpPr/>
          <p:nvPr/>
        </p:nvGrpSpPr>
        <p:grpSpPr>
          <a:xfrm>
            <a:off x="220663" y="3124200"/>
            <a:ext cx="4495800" cy="2835275"/>
            <a:chOff x="-48" y="1968"/>
            <a:chExt cx="2832" cy="1786"/>
          </a:xfrm>
        </p:grpSpPr>
        <p:sp>
          <p:nvSpPr>
            <p:cNvPr id="399364" name="文本框 399363"/>
            <p:cNvSpPr txBox="1"/>
            <p:nvPr/>
          </p:nvSpPr>
          <p:spPr>
            <a:xfrm>
              <a:off x="2256" y="2986"/>
              <a:ext cx="528" cy="288"/>
            </a:xfrm>
            <a:prstGeom prst="rect">
              <a:avLst/>
            </a:prstGeom>
            <a:noFill/>
            <a:ln w="28575">
              <a:noFill/>
            </a:ln>
          </p:spPr>
          <p:txBody>
            <a:bodyPr>
              <a:spAutoFit/>
            </a:bodyPr>
            <a:lstStyle/>
            <a:p>
              <a:pPr algn="ctr">
                <a:spcBef>
                  <a:spcPct val="50000"/>
                </a:spcBef>
                <a:buClr>
                  <a:schemeClr val="accent2"/>
                </a:buClr>
                <a:buSzPct val="80000"/>
                <a:buFont typeface="Wingdings" panose="05000000000000000000" pitchFamily="2" charset="2"/>
              </a:pPr>
              <a:r>
                <a:rPr lang="zh-CN" altLang="en-US" sz="2400" b="1" dirty="0">
                  <a:latin typeface="Arial" panose="020B0604020202020204" pitchFamily="34" charset="0"/>
                  <a:ea typeface="方正黑体" pitchFamily="34" charset="-122"/>
                </a:rPr>
                <a:t>右面</a:t>
              </a:r>
            </a:p>
          </p:txBody>
        </p:sp>
        <p:sp>
          <p:nvSpPr>
            <p:cNvPr id="399365" name="文本框 399364"/>
            <p:cNvSpPr txBox="1"/>
            <p:nvPr/>
          </p:nvSpPr>
          <p:spPr>
            <a:xfrm>
              <a:off x="2256" y="2614"/>
              <a:ext cx="528" cy="327"/>
            </a:xfrm>
            <a:prstGeom prst="rect">
              <a:avLst/>
            </a:prstGeom>
            <a:noFill/>
            <a:ln w="28575">
              <a:noFill/>
            </a:ln>
          </p:spPr>
          <p:txBody>
            <a:bodyPr>
              <a:spAutoFit/>
            </a:bodyPr>
            <a:lstStyle/>
            <a:p>
              <a:pPr algn="ctr">
                <a:spcBef>
                  <a:spcPct val="50000"/>
                </a:spcBef>
                <a:buClr>
                  <a:schemeClr val="accent2"/>
                </a:buClr>
                <a:buSzPct val="80000"/>
                <a:buFont typeface="Wingdings" panose="05000000000000000000" pitchFamily="2" charset="2"/>
              </a:pPr>
              <a:r>
                <a:rPr lang="en-US" altLang="zh-CN" sz="2800" b="1">
                  <a:latin typeface="Arial" panose="020B0604020202020204" pitchFamily="34" charset="0"/>
                  <a:ea typeface="SimHei" panose="02010600030101010101" pitchFamily="2" charset="-122"/>
                </a:rPr>
                <a:t>x</a:t>
              </a:r>
            </a:p>
          </p:txBody>
        </p:sp>
        <p:grpSp>
          <p:nvGrpSpPr>
            <p:cNvPr id="399434" name="组合 399433"/>
            <p:cNvGrpSpPr/>
            <p:nvPr/>
          </p:nvGrpSpPr>
          <p:grpSpPr>
            <a:xfrm>
              <a:off x="-48" y="1968"/>
              <a:ext cx="2544" cy="1786"/>
              <a:chOff x="144" y="2304"/>
              <a:chExt cx="2544" cy="1786"/>
            </a:xfrm>
          </p:grpSpPr>
          <p:sp>
            <p:nvSpPr>
              <p:cNvPr id="399367" name="立方体 399366"/>
              <p:cNvSpPr/>
              <p:nvPr/>
            </p:nvSpPr>
            <p:spPr>
              <a:xfrm>
                <a:off x="1056" y="2719"/>
                <a:ext cx="1008" cy="1008"/>
              </a:xfrm>
              <a:prstGeom prst="cube">
                <a:avLst>
                  <a:gd name="adj" fmla="val 25000"/>
                </a:avLst>
              </a:prstGeom>
              <a:noFill/>
              <a:ln w="57150" cap="flat" cmpd="sng">
                <a:solidFill>
                  <a:srgbClr val="FF0000"/>
                </a:solidFill>
                <a:prstDash val="solid"/>
                <a:miter/>
                <a:headEnd type="none" w="med" len="med"/>
                <a:tailEnd type="none" w="med" len="med"/>
              </a:ln>
            </p:spPr>
            <p:txBody>
              <a:bodyPr/>
              <a:lstStyle/>
              <a:p>
                <a:endParaRPr lang="zh-CN" altLang="en-US"/>
              </a:p>
            </p:txBody>
          </p:sp>
          <p:sp>
            <p:nvSpPr>
              <p:cNvPr id="399368" name="直接连接符 399367"/>
              <p:cNvSpPr/>
              <p:nvPr/>
            </p:nvSpPr>
            <p:spPr>
              <a:xfrm>
                <a:off x="1104" y="3264"/>
                <a:ext cx="1584" cy="10"/>
              </a:xfrm>
              <a:prstGeom prst="line">
                <a:avLst/>
              </a:prstGeom>
              <a:ln w="28575" cap="flat" cmpd="sng">
                <a:solidFill>
                  <a:schemeClr val="tx1"/>
                </a:solidFill>
                <a:prstDash val="sysDot"/>
                <a:headEnd type="none" w="med" len="med"/>
                <a:tailEnd type="triangle" w="med" len="med"/>
              </a:ln>
            </p:spPr>
          </p:sp>
          <p:sp>
            <p:nvSpPr>
              <p:cNvPr id="399369" name="直接连接符 399368"/>
              <p:cNvSpPr/>
              <p:nvPr/>
            </p:nvSpPr>
            <p:spPr>
              <a:xfrm flipV="1">
                <a:off x="1584" y="2400"/>
                <a:ext cx="0" cy="1248"/>
              </a:xfrm>
              <a:prstGeom prst="line">
                <a:avLst/>
              </a:prstGeom>
              <a:ln w="28575" cap="flat" cmpd="sng">
                <a:solidFill>
                  <a:schemeClr val="tx1"/>
                </a:solidFill>
                <a:prstDash val="sysDot"/>
                <a:headEnd type="none" w="med" len="med"/>
                <a:tailEnd type="triangle" w="med" len="med"/>
              </a:ln>
            </p:spPr>
          </p:sp>
          <p:sp>
            <p:nvSpPr>
              <p:cNvPr id="399370" name="直接连接符 399369"/>
              <p:cNvSpPr/>
              <p:nvPr/>
            </p:nvSpPr>
            <p:spPr>
              <a:xfrm flipV="1">
                <a:off x="1392" y="2593"/>
                <a:ext cx="912" cy="911"/>
              </a:xfrm>
              <a:prstGeom prst="line">
                <a:avLst/>
              </a:prstGeom>
              <a:ln w="28575" cap="flat" cmpd="sng">
                <a:solidFill>
                  <a:schemeClr val="tx1"/>
                </a:solidFill>
                <a:prstDash val="sysDot"/>
                <a:headEnd type="none" w="med" len="med"/>
                <a:tailEnd type="triangle" w="med" len="med"/>
              </a:ln>
            </p:spPr>
          </p:sp>
          <p:sp>
            <p:nvSpPr>
              <p:cNvPr id="399374" name="直接连接符 399373"/>
              <p:cNvSpPr/>
              <p:nvPr/>
            </p:nvSpPr>
            <p:spPr>
              <a:xfrm flipV="1">
                <a:off x="1584" y="2506"/>
                <a:ext cx="0" cy="288"/>
              </a:xfrm>
              <a:prstGeom prst="line">
                <a:avLst/>
              </a:prstGeom>
              <a:ln w="28575" cap="flat" cmpd="sng">
                <a:solidFill>
                  <a:schemeClr val="tx1"/>
                </a:solidFill>
                <a:prstDash val="solid"/>
                <a:headEnd type="none" w="med" len="med"/>
                <a:tailEnd type="none" w="med" len="med"/>
              </a:ln>
            </p:spPr>
          </p:sp>
          <p:sp>
            <p:nvSpPr>
              <p:cNvPr id="399375" name="直接连接符 399374"/>
              <p:cNvSpPr/>
              <p:nvPr/>
            </p:nvSpPr>
            <p:spPr>
              <a:xfrm flipV="1">
                <a:off x="2064" y="2629"/>
                <a:ext cx="192" cy="192"/>
              </a:xfrm>
              <a:prstGeom prst="line">
                <a:avLst/>
              </a:prstGeom>
              <a:ln w="28575" cap="flat" cmpd="sng">
                <a:solidFill>
                  <a:schemeClr val="tx1"/>
                </a:solidFill>
                <a:prstDash val="solid"/>
                <a:headEnd type="none" w="med" len="med"/>
                <a:tailEnd type="none" w="med" len="med"/>
              </a:ln>
            </p:spPr>
          </p:sp>
          <p:sp>
            <p:nvSpPr>
              <p:cNvPr id="399376" name="直接连接符 399375"/>
              <p:cNvSpPr/>
              <p:nvPr/>
            </p:nvSpPr>
            <p:spPr>
              <a:xfrm>
                <a:off x="1968" y="3274"/>
                <a:ext cx="454" cy="1"/>
              </a:xfrm>
              <a:prstGeom prst="line">
                <a:avLst/>
              </a:prstGeom>
              <a:ln w="28575" cap="flat" cmpd="sng">
                <a:solidFill>
                  <a:schemeClr val="tx1"/>
                </a:solidFill>
                <a:prstDash val="solid"/>
                <a:headEnd type="none" w="med" len="med"/>
                <a:tailEnd type="none" w="med" len="med"/>
              </a:ln>
            </p:spPr>
          </p:sp>
          <p:cxnSp>
            <p:nvCxnSpPr>
              <p:cNvPr id="399380" name="肘形连接符 399379"/>
              <p:cNvCxnSpPr/>
              <p:nvPr/>
            </p:nvCxnSpPr>
            <p:spPr>
              <a:xfrm rot="-16200000" flipV="1">
                <a:off x="739" y="3101"/>
                <a:ext cx="105" cy="720"/>
              </a:xfrm>
              <a:prstGeom prst="bentConnector4">
                <a:avLst>
                  <a:gd name="adj1" fmla="val -28574"/>
                  <a:gd name="adj2" fmla="val 93333"/>
                </a:avLst>
              </a:prstGeom>
              <a:ln w="28575" cap="flat" cmpd="sng">
                <a:solidFill>
                  <a:schemeClr val="tx1"/>
                </a:solidFill>
                <a:prstDash val="solid"/>
                <a:miter/>
                <a:headEnd type="none" w="med" len="med"/>
                <a:tailEnd type="triangle" w="med" len="med"/>
              </a:ln>
            </p:spPr>
          </p:cxnSp>
          <p:sp>
            <p:nvSpPr>
              <p:cNvPr id="399381" name="直接连接符 399380"/>
              <p:cNvSpPr/>
              <p:nvPr/>
            </p:nvSpPr>
            <p:spPr>
              <a:xfrm flipH="1" flipV="1">
                <a:off x="1440" y="3610"/>
                <a:ext cx="288" cy="384"/>
              </a:xfrm>
              <a:prstGeom prst="line">
                <a:avLst/>
              </a:prstGeom>
              <a:ln w="28575" cap="flat" cmpd="sng">
                <a:solidFill>
                  <a:schemeClr val="tx1"/>
                </a:solidFill>
                <a:prstDash val="solid"/>
                <a:headEnd type="none" w="med" len="med"/>
                <a:tailEnd type="triangle" w="med" len="med"/>
              </a:ln>
            </p:spPr>
          </p:sp>
          <p:sp>
            <p:nvSpPr>
              <p:cNvPr id="399382" name="直接连接符 399381"/>
              <p:cNvSpPr/>
              <p:nvPr/>
            </p:nvSpPr>
            <p:spPr>
              <a:xfrm>
                <a:off x="1728" y="3994"/>
                <a:ext cx="192" cy="0"/>
              </a:xfrm>
              <a:prstGeom prst="line">
                <a:avLst/>
              </a:prstGeom>
              <a:ln w="28575" cap="flat" cmpd="sng">
                <a:solidFill>
                  <a:schemeClr val="tx1"/>
                </a:solidFill>
                <a:prstDash val="solid"/>
                <a:headEnd type="none" w="med" len="med"/>
                <a:tailEnd type="none" w="med" len="med"/>
              </a:ln>
            </p:spPr>
          </p:sp>
          <p:sp>
            <p:nvSpPr>
              <p:cNvPr id="399383" name="直接连接符 399382"/>
              <p:cNvSpPr/>
              <p:nvPr/>
            </p:nvSpPr>
            <p:spPr>
              <a:xfrm flipH="1" flipV="1">
                <a:off x="1632" y="3628"/>
                <a:ext cx="576" cy="0"/>
              </a:xfrm>
              <a:prstGeom prst="line">
                <a:avLst/>
              </a:prstGeom>
              <a:ln w="28575" cap="flat" cmpd="sng">
                <a:solidFill>
                  <a:schemeClr val="tx1"/>
                </a:solidFill>
                <a:prstDash val="solid"/>
                <a:headEnd type="none" w="med" len="med"/>
                <a:tailEnd type="triangle" w="med" len="med"/>
              </a:ln>
            </p:spPr>
          </p:sp>
          <p:sp>
            <p:nvSpPr>
              <p:cNvPr id="399384" name="直接连接符 399383"/>
              <p:cNvSpPr/>
              <p:nvPr/>
            </p:nvSpPr>
            <p:spPr>
              <a:xfrm>
                <a:off x="1968" y="3178"/>
                <a:ext cx="240" cy="240"/>
              </a:xfrm>
              <a:prstGeom prst="line">
                <a:avLst/>
              </a:prstGeom>
              <a:ln w="28575" cap="flat" cmpd="sng">
                <a:solidFill>
                  <a:schemeClr val="tx1"/>
                </a:solidFill>
                <a:prstDash val="solid"/>
                <a:headEnd type="triangle" w="med" len="med"/>
                <a:tailEnd type="none" w="med" len="med"/>
              </a:ln>
            </p:spPr>
          </p:sp>
          <p:sp>
            <p:nvSpPr>
              <p:cNvPr id="399385" name="直接连接符 399384"/>
              <p:cNvSpPr/>
              <p:nvPr/>
            </p:nvSpPr>
            <p:spPr>
              <a:xfrm>
                <a:off x="2208" y="3418"/>
                <a:ext cx="192" cy="0"/>
              </a:xfrm>
              <a:prstGeom prst="line">
                <a:avLst/>
              </a:prstGeom>
              <a:ln w="28575" cap="flat" cmpd="sng">
                <a:solidFill>
                  <a:schemeClr val="tx1"/>
                </a:solidFill>
                <a:prstDash val="solid"/>
                <a:headEnd type="none" w="med" len="med"/>
                <a:tailEnd type="none" w="med" len="med"/>
              </a:ln>
            </p:spPr>
          </p:sp>
          <p:sp>
            <p:nvSpPr>
              <p:cNvPr id="399386" name="直接连接符 399385"/>
              <p:cNvSpPr/>
              <p:nvPr/>
            </p:nvSpPr>
            <p:spPr>
              <a:xfrm>
                <a:off x="864" y="2794"/>
                <a:ext cx="672" cy="0"/>
              </a:xfrm>
              <a:prstGeom prst="line">
                <a:avLst/>
              </a:prstGeom>
              <a:ln w="28575" cap="flat" cmpd="sng">
                <a:solidFill>
                  <a:schemeClr val="tx1"/>
                </a:solidFill>
                <a:prstDash val="solid"/>
                <a:headEnd type="none" w="med" len="med"/>
                <a:tailEnd type="triangle" w="med" len="med"/>
              </a:ln>
            </p:spPr>
          </p:sp>
          <p:sp>
            <p:nvSpPr>
              <p:cNvPr id="399387" name="直接连接符 399386"/>
              <p:cNvSpPr/>
              <p:nvPr/>
            </p:nvSpPr>
            <p:spPr>
              <a:xfrm flipH="1">
                <a:off x="1680" y="2602"/>
                <a:ext cx="240" cy="480"/>
              </a:xfrm>
              <a:prstGeom prst="line">
                <a:avLst/>
              </a:prstGeom>
              <a:ln w="28575" cap="flat" cmpd="sng">
                <a:solidFill>
                  <a:schemeClr val="tx1"/>
                </a:solidFill>
                <a:prstDash val="solid"/>
                <a:headEnd type="none" w="med" len="med"/>
                <a:tailEnd type="triangle" w="med" len="med"/>
              </a:ln>
            </p:spPr>
          </p:sp>
          <p:sp>
            <p:nvSpPr>
              <p:cNvPr id="399388" name="直接连接符 399387"/>
              <p:cNvSpPr/>
              <p:nvPr/>
            </p:nvSpPr>
            <p:spPr>
              <a:xfrm>
                <a:off x="1920" y="2602"/>
                <a:ext cx="144" cy="0"/>
              </a:xfrm>
              <a:prstGeom prst="line">
                <a:avLst/>
              </a:prstGeom>
              <a:ln w="28575" cap="flat" cmpd="sng">
                <a:solidFill>
                  <a:schemeClr val="tx1"/>
                </a:solidFill>
                <a:prstDash val="solid"/>
                <a:headEnd type="none" w="med" len="med"/>
                <a:tailEnd type="none" w="med" len="med"/>
              </a:ln>
            </p:spPr>
          </p:sp>
          <p:sp>
            <p:nvSpPr>
              <p:cNvPr id="399389" name="文本框 399388"/>
              <p:cNvSpPr txBox="1"/>
              <p:nvPr/>
            </p:nvSpPr>
            <p:spPr>
              <a:xfrm>
                <a:off x="432" y="2650"/>
                <a:ext cx="528" cy="250"/>
              </a:xfrm>
              <a:prstGeom prst="rect">
                <a:avLst/>
              </a:prstGeom>
              <a:noFill/>
              <a:ln w="28575">
                <a:noFill/>
              </a:ln>
            </p:spPr>
            <p:txBody>
              <a:bodyPr>
                <a:spAutoFit/>
              </a:bodyPr>
              <a:lstStyle/>
              <a:p>
                <a:pPr algn="ctr">
                  <a:spcBef>
                    <a:spcPct val="50000"/>
                  </a:spcBef>
                  <a:buClr>
                    <a:schemeClr val="accent2"/>
                  </a:buClr>
                  <a:buSzPct val="80000"/>
                  <a:buFont typeface="Wingdings" panose="05000000000000000000" pitchFamily="2" charset="2"/>
                </a:pPr>
                <a:r>
                  <a:rPr lang="zh-CN" altLang="en-US" sz="2000" b="1" dirty="0">
                    <a:latin typeface="方正黑体" pitchFamily="34" charset="-122"/>
                    <a:ea typeface="方正黑体" pitchFamily="34" charset="-122"/>
                  </a:rPr>
                  <a:t>顶面</a:t>
                </a:r>
              </a:p>
            </p:txBody>
          </p:sp>
          <p:sp>
            <p:nvSpPr>
              <p:cNvPr id="399390" name="文本框 399389"/>
              <p:cNvSpPr txBox="1"/>
              <p:nvPr/>
            </p:nvSpPr>
            <p:spPr>
              <a:xfrm>
                <a:off x="144" y="3360"/>
                <a:ext cx="528" cy="250"/>
              </a:xfrm>
              <a:prstGeom prst="rect">
                <a:avLst/>
              </a:prstGeom>
              <a:noFill/>
              <a:ln w="28575">
                <a:noFill/>
              </a:ln>
            </p:spPr>
            <p:txBody>
              <a:bodyPr>
                <a:spAutoFit/>
              </a:bodyPr>
              <a:lstStyle/>
              <a:p>
                <a:pPr algn="ctr">
                  <a:spcBef>
                    <a:spcPct val="50000"/>
                  </a:spcBef>
                  <a:buClr>
                    <a:schemeClr val="accent2"/>
                  </a:buClr>
                  <a:buSzPct val="80000"/>
                  <a:buFont typeface="Wingdings" panose="05000000000000000000" pitchFamily="2" charset="2"/>
                </a:pPr>
                <a:r>
                  <a:rPr lang="zh-CN" altLang="en-US" sz="2000" b="1" dirty="0">
                    <a:latin typeface="方正黑体" pitchFamily="34" charset="-122"/>
                    <a:ea typeface="方正黑体" pitchFamily="34" charset="-122"/>
                  </a:rPr>
                  <a:t>左面</a:t>
                </a:r>
              </a:p>
            </p:txBody>
          </p:sp>
          <p:sp>
            <p:nvSpPr>
              <p:cNvPr id="399391" name="文本框 399390"/>
              <p:cNvSpPr txBox="1"/>
              <p:nvPr/>
            </p:nvSpPr>
            <p:spPr>
              <a:xfrm>
                <a:off x="1776" y="2352"/>
                <a:ext cx="528" cy="250"/>
              </a:xfrm>
              <a:prstGeom prst="rect">
                <a:avLst/>
              </a:prstGeom>
              <a:noFill/>
              <a:ln w="28575">
                <a:noFill/>
              </a:ln>
            </p:spPr>
            <p:txBody>
              <a:bodyPr>
                <a:spAutoFit/>
              </a:bodyPr>
              <a:lstStyle/>
              <a:p>
                <a:pPr algn="ctr">
                  <a:spcBef>
                    <a:spcPct val="50000"/>
                  </a:spcBef>
                  <a:buClr>
                    <a:schemeClr val="accent2"/>
                  </a:buClr>
                  <a:buSzPct val="80000"/>
                  <a:buFont typeface="Wingdings" panose="05000000000000000000" pitchFamily="2" charset="2"/>
                </a:pPr>
                <a:r>
                  <a:rPr lang="zh-CN" altLang="en-US" sz="2000" b="1" dirty="0">
                    <a:latin typeface="方正黑体" pitchFamily="34" charset="-122"/>
                    <a:ea typeface="方正黑体" pitchFamily="34" charset="-122"/>
                  </a:rPr>
                  <a:t>后面</a:t>
                </a:r>
              </a:p>
            </p:txBody>
          </p:sp>
          <p:sp>
            <p:nvSpPr>
              <p:cNvPr id="399392" name="文本框 399391"/>
              <p:cNvSpPr txBox="1"/>
              <p:nvPr/>
            </p:nvSpPr>
            <p:spPr>
              <a:xfrm>
                <a:off x="1845" y="3840"/>
                <a:ext cx="528" cy="250"/>
              </a:xfrm>
              <a:prstGeom prst="rect">
                <a:avLst/>
              </a:prstGeom>
              <a:noFill/>
              <a:ln w="28575">
                <a:noFill/>
              </a:ln>
            </p:spPr>
            <p:txBody>
              <a:bodyPr>
                <a:spAutoFit/>
              </a:bodyPr>
              <a:lstStyle/>
              <a:p>
                <a:pPr algn="ctr">
                  <a:spcBef>
                    <a:spcPct val="50000"/>
                  </a:spcBef>
                  <a:buClr>
                    <a:schemeClr val="accent2"/>
                  </a:buClr>
                  <a:buSzPct val="80000"/>
                  <a:buFont typeface="Wingdings" panose="05000000000000000000" pitchFamily="2" charset="2"/>
                </a:pPr>
                <a:r>
                  <a:rPr lang="zh-CN" altLang="en-US" sz="2000" b="1" dirty="0">
                    <a:latin typeface="方正黑体" pitchFamily="34" charset="-122"/>
                    <a:ea typeface="方正黑体" pitchFamily="34" charset="-122"/>
                  </a:rPr>
                  <a:t>前面</a:t>
                </a:r>
              </a:p>
            </p:txBody>
          </p:sp>
          <p:sp>
            <p:nvSpPr>
              <p:cNvPr id="399393" name="文本框 399392"/>
              <p:cNvSpPr txBox="1"/>
              <p:nvPr/>
            </p:nvSpPr>
            <p:spPr>
              <a:xfrm>
                <a:off x="2112" y="3514"/>
                <a:ext cx="528" cy="250"/>
              </a:xfrm>
              <a:prstGeom prst="rect">
                <a:avLst/>
              </a:prstGeom>
              <a:noFill/>
              <a:ln w="28575">
                <a:noFill/>
              </a:ln>
            </p:spPr>
            <p:txBody>
              <a:bodyPr>
                <a:spAutoFit/>
              </a:bodyPr>
              <a:lstStyle/>
              <a:p>
                <a:pPr algn="ctr">
                  <a:spcBef>
                    <a:spcPct val="50000"/>
                  </a:spcBef>
                  <a:buClr>
                    <a:schemeClr val="accent2"/>
                  </a:buClr>
                  <a:buSzPct val="80000"/>
                  <a:buFont typeface="Wingdings" panose="05000000000000000000" pitchFamily="2" charset="2"/>
                </a:pPr>
                <a:r>
                  <a:rPr lang="zh-CN" altLang="en-US" sz="2000" b="1" dirty="0">
                    <a:latin typeface="方正黑体" pitchFamily="34" charset="-122"/>
                    <a:ea typeface="方正黑体" pitchFamily="34" charset="-122"/>
                  </a:rPr>
                  <a:t>底面</a:t>
                </a:r>
              </a:p>
            </p:txBody>
          </p:sp>
          <p:sp>
            <p:nvSpPr>
              <p:cNvPr id="399394" name="文本框 399393"/>
              <p:cNvSpPr txBox="1"/>
              <p:nvPr/>
            </p:nvSpPr>
            <p:spPr>
              <a:xfrm>
                <a:off x="1344" y="2304"/>
                <a:ext cx="288" cy="327"/>
              </a:xfrm>
              <a:prstGeom prst="rect">
                <a:avLst/>
              </a:prstGeom>
              <a:noFill/>
              <a:ln w="28575">
                <a:noFill/>
              </a:ln>
            </p:spPr>
            <p:txBody>
              <a:bodyPr>
                <a:spAutoFit/>
              </a:bodyPr>
              <a:lstStyle/>
              <a:p>
                <a:pPr algn="ctr">
                  <a:spcBef>
                    <a:spcPct val="50000"/>
                  </a:spcBef>
                  <a:buClr>
                    <a:schemeClr val="accent2"/>
                  </a:buClr>
                  <a:buSzPct val="80000"/>
                  <a:buFont typeface="Wingdings" panose="05000000000000000000" pitchFamily="2" charset="2"/>
                </a:pPr>
                <a:r>
                  <a:rPr lang="en-US" altLang="zh-CN" sz="2800" b="1">
                    <a:latin typeface="Arial" panose="020B0604020202020204" pitchFamily="34" charset="0"/>
                    <a:ea typeface="SimHei" panose="02010600030101010101" pitchFamily="2" charset="-122"/>
                  </a:rPr>
                  <a:t>y</a:t>
                </a:r>
              </a:p>
            </p:txBody>
          </p:sp>
          <p:sp>
            <p:nvSpPr>
              <p:cNvPr id="399395" name="文本框 399394"/>
              <p:cNvSpPr txBox="1"/>
              <p:nvPr/>
            </p:nvSpPr>
            <p:spPr>
              <a:xfrm>
                <a:off x="2160" y="2544"/>
                <a:ext cx="528" cy="250"/>
              </a:xfrm>
              <a:prstGeom prst="rect">
                <a:avLst/>
              </a:prstGeom>
              <a:noFill/>
              <a:ln w="28575">
                <a:noFill/>
              </a:ln>
            </p:spPr>
            <p:txBody>
              <a:bodyPr>
                <a:spAutoFit/>
              </a:bodyPr>
              <a:lstStyle/>
              <a:p>
                <a:pPr algn="ctr">
                  <a:spcBef>
                    <a:spcPct val="50000"/>
                  </a:spcBef>
                  <a:buClr>
                    <a:schemeClr val="accent2"/>
                  </a:buClr>
                  <a:buSzPct val="80000"/>
                  <a:buFont typeface="Wingdings" panose="05000000000000000000" pitchFamily="2" charset="2"/>
                </a:pPr>
                <a:r>
                  <a:rPr lang="en-US" altLang="zh-CN" sz="2000" b="1">
                    <a:latin typeface="Arial" panose="020B0604020202020204" pitchFamily="34" charset="0"/>
                    <a:ea typeface="SimHei" panose="02010600030101010101" pitchFamily="2" charset="-122"/>
                  </a:rPr>
                  <a:t>z</a:t>
                </a:r>
              </a:p>
            </p:txBody>
          </p:sp>
        </p:grpSp>
      </p:grpSp>
      <p:grpSp>
        <p:nvGrpSpPr>
          <p:cNvPr id="399433" name="组合 399432"/>
          <p:cNvGrpSpPr/>
          <p:nvPr/>
        </p:nvGrpSpPr>
        <p:grpSpPr>
          <a:xfrm>
            <a:off x="4891088" y="3213100"/>
            <a:ext cx="3948112" cy="2879725"/>
            <a:chOff x="2793" y="2352"/>
            <a:chExt cx="2487" cy="1814"/>
          </a:xfrm>
        </p:grpSpPr>
        <p:sp>
          <p:nvSpPr>
            <p:cNvPr id="399397" name="直接连接符 399396"/>
            <p:cNvSpPr/>
            <p:nvPr/>
          </p:nvSpPr>
          <p:spPr>
            <a:xfrm>
              <a:off x="3552" y="3312"/>
              <a:ext cx="1488" cy="0"/>
            </a:xfrm>
            <a:prstGeom prst="line">
              <a:avLst/>
            </a:prstGeom>
            <a:ln w="28575" cap="flat" cmpd="sng">
              <a:solidFill>
                <a:schemeClr val="tx1"/>
              </a:solidFill>
              <a:prstDash val="sysDot"/>
              <a:headEnd type="none" w="med" len="med"/>
              <a:tailEnd type="triangle" w="med" len="med"/>
            </a:ln>
          </p:spPr>
        </p:sp>
        <p:sp>
          <p:nvSpPr>
            <p:cNvPr id="399398" name="直接连接符 399397"/>
            <p:cNvSpPr/>
            <p:nvPr/>
          </p:nvSpPr>
          <p:spPr>
            <a:xfrm flipV="1">
              <a:off x="4176" y="2448"/>
              <a:ext cx="0" cy="1632"/>
            </a:xfrm>
            <a:prstGeom prst="line">
              <a:avLst/>
            </a:prstGeom>
            <a:ln w="28575" cap="flat" cmpd="sng">
              <a:solidFill>
                <a:schemeClr val="tx1"/>
              </a:solidFill>
              <a:prstDash val="sysDot"/>
              <a:headEnd type="none" w="med" len="med"/>
              <a:tailEnd type="triangle" w="med" len="med"/>
            </a:ln>
          </p:spPr>
        </p:sp>
        <p:sp>
          <p:nvSpPr>
            <p:cNvPr id="399399" name="直接连接符 399398"/>
            <p:cNvSpPr/>
            <p:nvPr/>
          </p:nvSpPr>
          <p:spPr>
            <a:xfrm>
              <a:off x="3792" y="2832"/>
              <a:ext cx="0" cy="864"/>
            </a:xfrm>
            <a:prstGeom prst="line">
              <a:avLst/>
            </a:prstGeom>
            <a:ln w="57150" cap="flat" cmpd="sng">
              <a:solidFill>
                <a:srgbClr val="FF0000"/>
              </a:solidFill>
              <a:prstDash val="sysDot"/>
              <a:headEnd type="none" w="med" len="med"/>
              <a:tailEnd type="none" w="med" len="med"/>
            </a:ln>
          </p:spPr>
        </p:sp>
        <p:sp>
          <p:nvSpPr>
            <p:cNvPr id="399400" name="直接连接符 399399"/>
            <p:cNvSpPr/>
            <p:nvPr/>
          </p:nvSpPr>
          <p:spPr>
            <a:xfrm flipV="1">
              <a:off x="3600" y="3648"/>
              <a:ext cx="192" cy="288"/>
            </a:xfrm>
            <a:prstGeom prst="line">
              <a:avLst/>
            </a:prstGeom>
            <a:ln w="28575" cap="flat" cmpd="sng">
              <a:solidFill>
                <a:schemeClr val="tx1"/>
              </a:solidFill>
              <a:prstDash val="dash"/>
              <a:headEnd type="none" w="med" len="med"/>
              <a:tailEnd type="none" w="med" len="med"/>
            </a:ln>
          </p:spPr>
        </p:sp>
        <p:sp>
          <p:nvSpPr>
            <p:cNvPr id="399401" name="直接连接符 399400"/>
            <p:cNvSpPr/>
            <p:nvPr/>
          </p:nvSpPr>
          <p:spPr>
            <a:xfrm>
              <a:off x="3792" y="3648"/>
              <a:ext cx="768" cy="0"/>
            </a:xfrm>
            <a:prstGeom prst="line">
              <a:avLst/>
            </a:prstGeom>
            <a:ln w="57150" cap="flat" cmpd="sng">
              <a:solidFill>
                <a:srgbClr val="FF0000"/>
              </a:solidFill>
              <a:prstDash val="sysDot"/>
              <a:headEnd type="none" w="med" len="med"/>
              <a:tailEnd type="none" w="med" len="med"/>
            </a:ln>
          </p:spPr>
        </p:sp>
        <p:sp>
          <p:nvSpPr>
            <p:cNvPr id="399402" name="直接连接符 399401"/>
            <p:cNvSpPr/>
            <p:nvPr/>
          </p:nvSpPr>
          <p:spPr>
            <a:xfrm flipV="1">
              <a:off x="4176" y="2544"/>
              <a:ext cx="0" cy="288"/>
            </a:xfrm>
            <a:prstGeom prst="line">
              <a:avLst/>
            </a:prstGeom>
            <a:ln w="28575" cap="flat" cmpd="sng">
              <a:solidFill>
                <a:schemeClr val="tx1"/>
              </a:solidFill>
              <a:prstDash val="solid"/>
              <a:headEnd type="none" w="med" len="med"/>
              <a:tailEnd type="none" w="med" len="med"/>
            </a:ln>
          </p:spPr>
        </p:sp>
        <p:sp>
          <p:nvSpPr>
            <p:cNvPr id="399403" name="直接连接符 399402"/>
            <p:cNvSpPr/>
            <p:nvPr/>
          </p:nvSpPr>
          <p:spPr>
            <a:xfrm>
              <a:off x="4416" y="3312"/>
              <a:ext cx="624" cy="0"/>
            </a:xfrm>
            <a:prstGeom prst="line">
              <a:avLst/>
            </a:prstGeom>
            <a:ln w="28575" cap="flat" cmpd="sng">
              <a:solidFill>
                <a:schemeClr val="tx1"/>
              </a:solidFill>
              <a:prstDash val="solid"/>
              <a:headEnd type="none" w="med" len="med"/>
              <a:tailEnd type="none" w="med" len="med"/>
            </a:ln>
          </p:spPr>
        </p:sp>
        <p:sp>
          <p:nvSpPr>
            <p:cNvPr id="399404" name="直接连接符 399403"/>
            <p:cNvSpPr/>
            <p:nvPr/>
          </p:nvSpPr>
          <p:spPr>
            <a:xfrm flipV="1">
              <a:off x="4176" y="3792"/>
              <a:ext cx="0" cy="288"/>
            </a:xfrm>
            <a:prstGeom prst="line">
              <a:avLst/>
            </a:prstGeom>
            <a:ln w="28575" cap="flat" cmpd="sng">
              <a:solidFill>
                <a:schemeClr val="tx1"/>
              </a:solidFill>
              <a:prstDash val="solid"/>
              <a:headEnd type="none" w="med" len="med"/>
              <a:tailEnd type="none" w="med" len="med"/>
            </a:ln>
          </p:spPr>
        </p:sp>
        <p:sp>
          <p:nvSpPr>
            <p:cNvPr id="399405" name="直接连接符 399404"/>
            <p:cNvSpPr/>
            <p:nvPr/>
          </p:nvSpPr>
          <p:spPr>
            <a:xfrm rot="-129151" flipV="1">
              <a:off x="3512" y="2630"/>
              <a:ext cx="1383" cy="1353"/>
            </a:xfrm>
            <a:prstGeom prst="line">
              <a:avLst/>
            </a:prstGeom>
            <a:ln w="28575" cap="flat" cmpd="sng">
              <a:solidFill>
                <a:schemeClr val="tx1"/>
              </a:solidFill>
              <a:prstDash val="sysDot"/>
              <a:headEnd type="none" w="med" len="med"/>
              <a:tailEnd type="triangle" w="med" len="med"/>
            </a:ln>
          </p:spPr>
        </p:sp>
        <p:sp>
          <p:nvSpPr>
            <p:cNvPr id="399406" name="直接连接符 399405"/>
            <p:cNvSpPr/>
            <p:nvPr/>
          </p:nvSpPr>
          <p:spPr>
            <a:xfrm rot="-129151" flipV="1">
              <a:off x="4634" y="2646"/>
              <a:ext cx="192" cy="192"/>
            </a:xfrm>
            <a:prstGeom prst="line">
              <a:avLst/>
            </a:prstGeom>
            <a:ln w="28575" cap="flat" cmpd="sng">
              <a:solidFill>
                <a:schemeClr val="tx1"/>
              </a:solidFill>
              <a:prstDash val="solid"/>
              <a:headEnd type="none" w="med" len="med"/>
              <a:tailEnd type="none" w="med" len="med"/>
            </a:ln>
          </p:spPr>
        </p:sp>
        <p:sp>
          <p:nvSpPr>
            <p:cNvPr id="399407" name="直接连接符 399406"/>
            <p:cNvSpPr/>
            <p:nvPr/>
          </p:nvSpPr>
          <p:spPr>
            <a:xfrm rot="-129151" flipV="1">
              <a:off x="3430" y="3628"/>
              <a:ext cx="480" cy="480"/>
            </a:xfrm>
            <a:prstGeom prst="line">
              <a:avLst/>
            </a:prstGeom>
            <a:ln w="28575" cap="flat" cmpd="sng">
              <a:solidFill>
                <a:schemeClr val="tx1"/>
              </a:solidFill>
              <a:prstDash val="solid"/>
              <a:headEnd type="none" w="med" len="med"/>
              <a:tailEnd type="none" w="med" len="med"/>
            </a:ln>
          </p:spPr>
        </p:sp>
        <p:sp>
          <p:nvSpPr>
            <p:cNvPr id="399408" name="直接连接符 399407"/>
            <p:cNvSpPr/>
            <p:nvPr/>
          </p:nvSpPr>
          <p:spPr>
            <a:xfrm>
              <a:off x="3111" y="3312"/>
              <a:ext cx="624" cy="0"/>
            </a:xfrm>
            <a:prstGeom prst="line">
              <a:avLst/>
            </a:prstGeom>
            <a:ln w="28575" cap="flat" cmpd="sng">
              <a:solidFill>
                <a:schemeClr val="tx1"/>
              </a:solidFill>
              <a:prstDash val="solid"/>
              <a:headEnd type="none" w="med" len="med"/>
              <a:tailEnd type="none" w="med" len="med"/>
            </a:ln>
          </p:spPr>
        </p:sp>
        <p:cxnSp>
          <p:nvCxnSpPr>
            <p:cNvPr id="399409" name="肘形连接符 399408"/>
            <p:cNvCxnSpPr/>
            <p:nvPr/>
          </p:nvCxnSpPr>
          <p:spPr>
            <a:xfrm rot="-16200000" flipV="1">
              <a:off x="3361" y="3139"/>
              <a:ext cx="105" cy="720"/>
            </a:xfrm>
            <a:prstGeom prst="bentConnector4">
              <a:avLst>
                <a:gd name="adj1" fmla="val -28574"/>
                <a:gd name="adj2" fmla="val 93333"/>
              </a:avLst>
            </a:prstGeom>
            <a:ln w="28575" cap="flat" cmpd="sng">
              <a:solidFill>
                <a:schemeClr val="tx1"/>
              </a:solidFill>
              <a:prstDash val="solid"/>
              <a:miter/>
              <a:headEnd type="none" w="med" len="med"/>
              <a:tailEnd type="triangle" w="med" len="med"/>
            </a:ln>
          </p:spPr>
        </p:cxnSp>
        <p:sp>
          <p:nvSpPr>
            <p:cNvPr id="399410" name="直接连接符 399409"/>
            <p:cNvSpPr/>
            <p:nvPr/>
          </p:nvSpPr>
          <p:spPr>
            <a:xfrm flipH="1" flipV="1">
              <a:off x="4032" y="3600"/>
              <a:ext cx="288" cy="384"/>
            </a:xfrm>
            <a:prstGeom prst="line">
              <a:avLst/>
            </a:prstGeom>
            <a:ln w="28575" cap="flat" cmpd="sng">
              <a:solidFill>
                <a:schemeClr val="tx1"/>
              </a:solidFill>
              <a:prstDash val="solid"/>
              <a:headEnd type="none" w="med" len="med"/>
              <a:tailEnd type="triangle" w="med" len="med"/>
            </a:ln>
          </p:spPr>
        </p:sp>
        <p:sp>
          <p:nvSpPr>
            <p:cNvPr id="399411" name="直接连接符 399410"/>
            <p:cNvSpPr/>
            <p:nvPr/>
          </p:nvSpPr>
          <p:spPr>
            <a:xfrm>
              <a:off x="4320" y="3984"/>
              <a:ext cx="192" cy="0"/>
            </a:xfrm>
            <a:prstGeom prst="line">
              <a:avLst/>
            </a:prstGeom>
            <a:ln w="28575" cap="flat" cmpd="sng">
              <a:solidFill>
                <a:schemeClr val="tx1"/>
              </a:solidFill>
              <a:prstDash val="solid"/>
              <a:headEnd type="none" w="med" len="med"/>
              <a:tailEnd type="none" w="med" len="med"/>
            </a:ln>
          </p:spPr>
        </p:sp>
        <p:sp>
          <p:nvSpPr>
            <p:cNvPr id="399412" name="直接连接符 399411"/>
            <p:cNvSpPr/>
            <p:nvPr/>
          </p:nvSpPr>
          <p:spPr>
            <a:xfrm flipH="1" flipV="1">
              <a:off x="4224" y="3684"/>
              <a:ext cx="576" cy="0"/>
            </a:xfrm>
            <a:prstGeom prst="line">
              <a:avLst/>
            </a:prstGeom>
            <a:ln w="28575" cap="flat" cmpd="sng">
              <a:solidFill>
                <a:schemeClr val="tx1"/>
              </a:solidFill>
              <a:prstDash val="solid"/>
              <a:headEnd type="none" w="med" len="med"/>
              <a:tailEnd type="triangle" w="med" len="med"/>
            </a:ln>
          </p:spPr>
        </p:sp>
        <p:sp>
          <p:nvSpPr>
            <p:cNvPr id="399413" name="直接连接符 399412"/>
            <p:cNvSpPr/>
            <p:nvPr/>
          </p:nvSpPr>
          <p:spPr>
            <a:xfrm>
              <a:off x="4416" y="3216"/>
              <a:ext cx="240" cy="240"/>
            </a:xfrm>
            <a:prstGeom prst="line">
              <a:avLst/>
            </a:prstGeom>
            <a:ln w="28575" cap="flat" cmpd="sng">
              <a:solidFill>
                <a:schemeClr val="tx1"/>
              </a:solidFill>
              <a:prstDash val="solid"/>
              <a:headEnd type="triangle" w="med" len="med"/>
              <a:tailEnd type="none" w="med" len="med"/>
            </a:ln>
          </p:spPr>
        </p:sp>
        <p:sp>
          <p:nvSpPr>
            <p:cNvPr id="399414" name="直接连接符 399413"/>
            <p:cNvSpPr/>
            <p:nvPr/>
          </p:nvSpPr>
          <p:spPr>
            <a:xfrm>
              <a:off x="4656" y="3456"/>
              <a:ext cx="192" cy="0"/>
            </a:xfrm>
            <a:prstGeom prst="line">
              <a:avLst/>
            </a:prstGeom>
            <a:ln w="28575" cap="flat" cmpd="sng">
              <a:solidFill>
                <a:schemeClr val="tx1"/>
              </a:solidFill>
              <a:prstDash val="solid"/>
              <a:headEnd type="none" w="med" len="med"/>
              <a:tailEnd type="none" w="med" len="med"/>
            </a:ln>
          </p:spPr>
        </p:sp>
        <p:sp>
          <p:nvSpPr>
            <p:cNvPr id="399415" name="直接连接符 399414"/>
            <p:cNvSpPr/>
            <p:nvPr/>
          </p:nvSpPr>
          <p:spPr>
            <a:xfrm>
              <a:off x="3360" y="2976"/>
              <a:ext cx="672" cy="0"/>
            </a:xfrm>
            <a:prstGeom prst="line">
              <a:avLst/>
            </a:prstGeom>
            <a:ln w="28575" cap="flat" cmpd="sng">
              <a:solidFill>
                <a:schemeClr val="tx1"/>
              </a:solidFill>
              <a:prstDash val="solid"/>
              <a:headEnd type="none" w="med" len="med"/>
              <a:tailEnd type="triangle" w="med" len="med"/>
            </a:ln>
          </p:spPr>
        </p:sp>
        <p:sp>
          <p:nvSpPr>
            <p:cNvPr id="399416" name="直接连接符 399415"/>
            <p:cNvSpPr/>
            <p:nvPr/>
          </p:nvSpPr>
          <p:spPr>
            <a:xfrm flipH="1">
              <a:off x="4272" y="2640"/>
              <a:ext cx="240" cy="480"/>
            </a:xfrm>
            <a:prstGeom prst="line">
              <a:avLst/>
            </a:prstGeom>
            <a:ln w="28575" cap="flat" cmpd="sng">
              <a:solidFill>
                <a:schemeClr val="tx1"/>
              </a:solidFill>
              <a:prstDash val="solid"/>
              <a:headEnd type="none" w="med" len="med"/>
              <a:tailEnd type="triangle" w="med" len="med"/>
            </a:ln>
          </p:spPr>
        </p:sp>
        <p:sp>
          <p:nvSpPr>
            <p:cNvPr id="399417" name="直接连接符 399416"/>
            <p:cNvSpPr/>
            <p:nvPr/>
          </p:nvSpPr>
          <p:spPr>
            <a:xfrm>
              <a:off x="4512" y="2640"/>
              <a:ext cx="144" cy="0"/>
            </a:xfrm>
            <a:prstGeom prst="line">
              <a:avLst/>
            </a:prstGeom>
            <a:ln w="28575" cap="flat" cmpd="sng">
              <a:solidFill>
                <a:schemeClr val="tx1"/>
              </a:solidFill>
              <a:prstDash val="solid"/>
              <a:headEnd type="none" w="med" len="med"/>
              <a:tailEnd type="none" w="med" len="med"/>
            </a:ln>
          </p:spPr>
        </p:sp>
        <p:sp>
          <p:nvSpPr>
            <p:cNvPr id="399418" name="文本框 399417"/>
            <p:cNvSpPr txBox="1"/>
            <p:nvPr/>
          </p:nvSpPr>
          <p:spPr>
            <a:xfrm>
              <a:off x="2928" y="2822"/>
              <a:ext cx="528" cy="288"/>
            </a:xfrm>
            <a:prstGeom prst="rect">
              <a:avLst/>
            </a:prstGeom>
            <a:noFill/>
            <a:ln w="28575">
              <a:noFill/>
            </a:ln>
          </p:spPr>
          <p:txBody>
            <a:bodyPr>
              <a:spAutoFit/>
            </a:bodyPr>
            <a:lstStyle/>
            <a:p>
              <a:pPr algn="ctr">
                <a:spcBef>
                  <a:spcPct val="50000"/>
                </a:spcBef>
                <a:buClr>
                  <a:schemeClr val="accent2"/>
                </a:buClr>
                <a:buSzPct val="80000"/>
                <a:buFont typeface="Wingdings" panose="05000000000000000000" pitchFamily="2" charset="2"/>
              </a:pPr>
              <a:r>
                <a:rPr lang="zh-CN" altLang="en-US" sz="2400" b="1" dirty="0">
                  <a:latin typeface="Arial" panose="020B0604020202020204" pitchFamily="34" charset="0"/>
                  <a:ea typeface="方正黑体" pitchFamily="34" charset="-122"/>
                </a:rPr>
                <a:t>顶面</a:t>
              </a:r>
            </a:p>
          </p:txBody>
        </p:sp>
        <p:sp>
          <p:nvSpPr>
            <p:cNvPr id="399419" name="文本框 399418"/>
            <p:cNvSpPr txBox="1"/>
            <p:nvPr/>
          </p:nvSpPr>
          <p:spPr>
            <a:xfrm>
              <a:off x="2793" y="3408"/>
              <a:ext cx="528" cy="288"/>
            </a:xfrm>
            <a:prstGeom prst="rect">
              <a:avLst/>
            </a:prstGeom>
            <a:noFill/>
            <a:ln w="28575">
              <a:noFill/>
            </a:ln>
          </p:spPr>
          <p:txBody>
            <a:bodyPr>
              <a:spAutoFit/>
            </a:bodyPr>
            <a:lstStyle/>
            <a:p>
              <a:pPr algn="ctr">
                <a:spcBef>
                  <a:spcPct val="50000"/>
                </a:spcBef>
                <a:buClr>
                  <a:schemeClr val="accent2"/>
                </a:buClr>
                <a:buSzPct val="80000"/>
                <a:buFont typeface="Wingdings" panose="05000000000000000000" pitchFamily="2" charset="2"/>
              </a:pPr>
              <a:r>
                <a:rPr lang="zh-CN" altLang="en-US" sz="2400" b="1" dirty="0">
                  <a:latin typeface="Arial" panose="020B0604020202020204" pitchFamily="34" charset="0"/>
                  <a:ea typeface="方正黑体" pitchFamily="34" charset="-122"/>
                </a:rPr>
                <a:t>左面</a:t>
              </a:r>
            </a:p>
          </p:txBody>
        </p:sp>
        <p:sp>
          <p:nvSpPr>
            <p:cNvPr id="399420" name="文本框 399419"/>
            <p:cNvSpPr txBox="1"/>
            <p:nvPr/>
          </p:nvSpPr>
          <p:spPr>
            <a:xfrm>
              <a:off x="4368" y="2390"/>
              <a:ext cx="528" cy="288"/>
            </a:xfrm>
            <a:prstGeom prst="rect">
              <a:avLst/>
            </a:prstGeom>
            <a:noFill/>
            <a:ln w="28575">
              <a:noFill/>
            </a:ln>
          </p:spPr>
          <p:txBody>
            <a:bodyPr>
              <a:spAutoFit/>
            </a:bodyPr>
            <a:lstStyle/>
            <a:p>
              <a:pPr algn="ctr">
                <a:spcBef>
                  <a:spcPct val="50000"/>
                </a:spcBef>
                <a:buClr>
                  <a:schemeClr val="accent2"/>
                </a:buClr>
                <a:buSzPct val="80000"/>
                <a:buFont typeface="Wingdings" panose="05000000000000000000" pitchFamily="2" charset="2"/>
              </a:pPr>
              <a:r>
                <a:rPr lang="zh-CN" altLang="en-US" sz="2400" b="1" dirty="0">
                  <a:latin typeface="Arial" panose="020B0604020202020204" pitchFamily="34" charset="0"/>
                  <a:ea typeface="方正黑体" pitchFamily="34" charset="-122"/>
                </a:rPr>
                <a:t>后面</a:t>
              </a:r>
            </a:p>
          </p:txBody>
        </p:sp>
        <p:sp>
          <p:nvSpPr>
            <p:cNvPr id="399421" name="文本框 399420"/>
            <p:cNvSpPr txBox="1"/>
            <p:nvPr/>
          </p:nvSpPr>
          <p:spPr>
            <a:xfrm>
              <a:off x="4752" y="3360"/>
              <a:ext cx="528" cy="288"/>
            </a:xfrm>
            <a:prstGeom prst="rect">
              <a:avLst/>
            </a:prstGeom>
            <a:noFill/>
            <a:ln w="28575">
              <a:noFill/>
            </a:ln>
          </p:spPr>
          <p:txBody>
            <a:bodyPr>
              <a:spAutoFit/>
            </a:bodyPr>
            <a:lstStyle/>
            <a:p>
              <a:pPr algn="ctr">
                <a:spcBef>
                  <a:spcPct val="50000"/>
                </a:spcBef>
                <a:buClr>
                  <a:schemeClr val="accent2"/>
                </a:buClr>
                <a:buSzPct val="80000"/>
                <a:buFont typeface="Wingdings" panose="05000000000000000000" pitchFamily="2" charset="2"/>
              </a:pPr>
              <a:r>
                <a:rPr lang="zh-CN" altLang="en-US" sz="2400" b="1" dirty="0">
                  <a:latin typeface="Arial" panose="020B0604020202020204" pitchFamily="34" charset="0"/>
                  <a:ea typeface="方正黑体" pitchFamily="34" charset="-122"/>
                </a:rPr>
                <a:t>右面</a:t>
              </a:r>
            </a:p>
          </p:txBody>
        </p:sp>
        <p:sp>
          <p:nvSpPr>
            <p:cNvPr id="399422" name="文本框 399421"/>
            <p:cNvSpPr txBox="1"/>
            <p:nvPr/>
          </p:nvSpPr>
          <p:spPr>
            <a:xfrm>
              <a:off x="4437" y="3878"/>
              <a:ext cx="528" cy="288"/>
            </a:xfrm>
            <a:prstGeom prst="rect">
              <a:avLst/>
            </a:prstGeom>
            <a:noFill/>
            <a:ln w="28575">
              <a:noFill/>
            </a:ln>
          </p:spPr>
          <p:txBody>
            <a:bodyPr>
              <a:spAutoFit/>
            </a:bodyPr>
            <a:lstStyle/>
            <a:p>
              <a:pPr algn="ctr">
                <a:spcBef>
                  <a:spcPct val="50000"/>
                </a:spcBef>
                <a:buClr>
                  <a:schemeClr val="accent2"/>
                </a:buClr>
                <a:buSzPct val="80000"/>
                <a:buFont typeface="Wingdings" panose="05000000000000000000" pitchFamily="2" charset="2"/>
              </a:pPr>
              <a:r>
                <a:rPr lang="zh-CN" altLang="en-US" sz="2400" b="1" dirty="0">
                  <a:latin typeface="Arial" panose="020B0604020202020204" pitchFamily="34" charset="0"/>
                  <a:ea typeface="方正黑体" pitchFamily="34" charset="-122"/>
                </a:rPr>
                <a:t>前面</a:t>
              </a:r>
            </a:p>
          </p:txBody>
        </p:sp>
        <p:sp>
          <p:nvSpPr>
            <p:cNvPr id="399423" name="文本框 399422"/>
            <p:cNvSpPr txBox="1"/>
            <p:nvPr/>
          </p:nvSpPr>
          <p:spPr>
            <a:xfrm>
              <a:off x="4704" y="3579"/>
              <a:ext cx="528" cy="288"/>
            </a:xfrm>
            <a:prstGeom prst="rect">
              <a:avLst/>
            </a:prstGeom>
            <a:noFill/>
            <a:ln w="28575">
              <a:noFill/>
            </a:ln>
          </p:spPr>
          <p:txBody>
            <a:bodyPr>
              <a:spAutoFit/>
            </a:bodyPr>
            <a:lstStyle/>
            <a:p>
              <a:pPr algn="ctr">
                <a:spcBef>
                  <a:spcPct val="50000"/>
                </a:spcBef>
                <a:buClr>
                  <a:schemeClr val="accent2"/>
                </a:buClr>
                <a:buSzPct val="80000"/>
                <a:buFont typeface="Wingdings" panose="05000000000000000000" pitchFamily="2" charset="2"/>
              </a:pPr>
              <a:r>
                <a:rPr lang="zh-CN" altLang="en-US" sz="2400" b="1" dirty="0">
                  <a:latin typeface="Arial" panose="020B0604020202020204" pitchFamily="34" charset="0"/>
                  <a:ea typeface="方正黑体" pitchFamily="34" charset="-122"/>
                </a:rPr>
                <a:t>底面</a:t>
              </a:r>
            </a:p>
          </p:txBody>
        </p:sp>
        <p:sp>
          <p:nvSpPr>
            <p:cNvPr id="399424" name="任意多边形 399423"/>
            <p:cNvSpPr/>
            <p:nvPr/>
          </p:nvSpPr>
          <p:spPr>
            <a:xfrm>
              <a:off x="3792" y="2832"/>
              <a:ext cx="768" cy="816"/>
            </a:xfrm>
            <a:custGeom>
              <a:avLst/>
              <a:gdLst/>
              <a:ahLst/>
              <a:cxnLst/>
              <a:rect l="0" t="0" r="0" b="0"/>
              <a:pathLst>
                <a:path w="768" h="768">
                  <a:moveTo>
                    <a:pt x="0" y="0"/>
                  </a:moveTo>
                  <a:lnTo>
                    <a:pt x="768" y="0"/>
                  </a:lnTo>
                  <a:lnTo>
                    <a:pt x="768" y="768"/>
                  </a:lnTo>
                </a:path>
              </a:pathLst>
            </a:custGeom>
            <a:noFill/>
            <a:ln w="57150" cap="flat" cmpd="sng">
              <a:solidFill>
                <a:srgbClr val="FF0000">
                  <a:alpha val="100000"/>
                </a:srgbClr>
              </a:solidFill>
              <a:prstDash val="solid"/>
              <a:headEnd type="none" w="med" len="med"/>
              <a:tailEnd type="none" w="med" len="med"/>
            </a:ln>
          </p:spPr>
          <p:txBody>
            <a:bodyPr/>
            <a:lstStyle/>
            <a:p>
              <a:endParaRPr lang="zh-CN" altLang="en-US"/>
            </a:p>
          </p:txBody>
        </p:sp>
        <p:sp>
          <p:nvSpPr>
            <p:cNvPr id="399425" name="直接连接符 399424"/>
            <p:cNvSpPr/>
            <p:nvPr/>
          </p:nvSpPr>
          <p:spPr>
            <a:xfrm flipH="1">
              <a:off x="3600" y="2832"/>
              <a:ext cx="192" cy="1104"/>
            </a:xfrm>
            <a:prstGeom prst="line">
              <a:avLst/>
            </a:prstGeom>
            <a:ln w="38100" cap="flat" cmpd="sng">
              <a:solidFill>
                <a:srgbClr val="FF0000"/>
              </a:solidFill>
              <a:prstDash val="solid"/>
              <a:headEnd type="none" w="med" len="med"/>
              <a:tailEnd type="none" w="med" len="med"/>
            </a:ln>
          </p:spPr>
        </p:sp>
        <p:sp>
          <p:nvSpPr>
            <p:cNvPr id="399426" name="直接连接符 399425"/>
            <p:cNvSpPr/>
            <p:nvPr/>
          </p:nvSpPr>
          <p:spPr>
            <a:xfrm flipH="1">
              <a:off x="3600" y="2832"/>
              <a:ext cx="960" cy="1104"/>
            </a:xfrm>
            <a:prstGeom prst="line">
              <a:avLst/>
            </a:prstGeom>
            <a:ln w="38100" cap="flat" cmpd="sng">
              <a:solidFill>
                <a:srgbClr val="FF0000"/>
              </a:solidFill>
              <a:prstDash val="solid"/>
              <a:headEnd type="none" w="med" len="med"/>
              <a:tailEnd type="none" w="med" len="med"/>
            </a:ln>
          </p:spPr>
        </p:sp>
        <p:sp>
          <p:nvSpPr>
            <p:cNvPr id="399427" name="直接连接符 399426"/>
            <p:cNvSpPr/>
            <p:nvPr/>
          </p:nvSpPr>
          <p:spPr>
            <a:xfrm flipH="1">
              <a:off x="3600" y="3648"/>
              <a:ext cx="960" cy="288"/>
            </a:xfrm>
            <a:prstGeom prst="line">
              <a:avLst/>
            </a:prstGeom>
            <a:ln w="38100" cap="flat" cmpd="sng">
              <a:solidFill>
                <a:srgbClr val="FF0000"/>
              </a:solidFill>
              <a:prstDash val="solid"/>
              <a:headEnd type="none" w="med" len="med"/>
              <a:tailEnd type="none" w="med" len="med"/>
            </a:ln>
          </p:spPr>
        </p:sp>
        <p:sp>
          <p:nvSpPr>
            <p:cNvPr id="399428" name="矩形 399427"/>
            <p:cNvSpPr/>
            <p:nvPr/>
          </p:nvSpPr>
          <p:spPr>
            <a:xfrm>
              <a:off x="3744" y="3216"/>
              <a:ext cx="480" cy="528"/>
            </a:xfrm>
            <a:prstGeom prst="rect">
              <a:avLst/>
            </a:prstGeom>
            <a:noFill/>
            <a:ln w="57150" cap="flat" cmpd="sng">
              <a:solidFill>
                <a:srgbClr val="FF0000"/>
              </a:solidFill>
              <a:prstDash val="solid"/>
              <a:miter/>
              <a:headEnd type="none" w="med" len="med"/>
              <a:tailEnd type="none" w="med" len="med"/>
            </a:ln>
          </p:spPr>
          <p:txBody>
            <a:bodyPr/>
            <a:lstStyle/>
            <a:p>
              <a:endParaRPr lang="zh-CN" altLang="en-US"/>
            </a:p>
          </p:txBody>
        </p:sp>
        <p:sp>
          <p:nvSpPr>
            <p:cNvPr id="399429" name="文本框 399428"/>
            <p:cNvSpPr txBox="1"/>
            <p:nvPr/>
          </p:nvSpPr>
          <p:spPr>
            <a:xfrm>
              <a:off x="3792" y="2352"/>
              <a:ext cx="528" cy="327"/>
            </a:xfrm>
            <a:prstGeom prst="rect">
              <a:avLst/>
            </a:prstGeom>
            <a:noFill/>
            <a:ln w="28575">
              <a:noFill/>
            </a:ln>
          </p:spPr>
          <p:txBody>
            <a:bodyPr>
              <a:spAutoFit/>
            </a:bodyPr>
            <a:lstStyle/>
            <a:p>
              <a:pPr algn="ctr">
                <a:spcBef>
                  <a:spcPct val="50000"/>
                </a:spcBef>
                <a:buClr>
                  <a:schemeClr val="accent2"/>
                </a:buClr>
                <a:buSzPct val="80000"/>
                <a:buFont typeface="Wingdings" panose="05000000000000000000" pitchFamily="2" charset="2"/>
              </a:pPr>
              <a:r>
                <a:rPr lang="en-US" altLang="zh-CN" sz="2800" b="1">
                  <a:latin typeface="Arial" panose="020B0604020202020204" pitchFamily="34" charset="0"/>
                  <a:ea typeface="方正黑体" pitchFamily="34" charset="-122"/>
                </a:rPr>
                <a:t>y</a:t>
              </a:r>
            </a:p>
          </p:txBody>
        </p:sp>
        <p:sp>
          <p:nvSpPr>
            <p:cNvPr id="399430" name="文本框 399429"/>
            <p:cNvSpPr txBox="1"/>
            <p:nvPr/>
          </p:nvSpPr>
          <p:spPr>
            <a:xfrm>
              <a:off x="4752" y="3062"/>
              <a:ext cx="528" cy="327"/>
            </a:xfrm>
            <a:prstGeom prst="rect">
              <a:avLst/>
            </a:prstGeom>
            <a:noFill/>
            <a:ln w="28575">
              <a:noFill/>
            </a:ln>
          </p:spPr>
          <p:txBody>
            <a:bodyPr>
              <a:spAutoFit/>
            </a:bodyPr>
            <a:lstStyle/>
            <a:p>
              <a:pPr algn="ctr">
                <a:spcBef>
                  <a:spcPct val="50000"/>
                </a:spcBef>
                <a:buClr>
                  <a:schemeClr val="accent2"/>
                </a:buClr>
                <a:buSzPct val="80000"/>
                <a:buFont typeface="Wingdings" panose="05000000000000000000" pitchFamily="2" charset="2"/>
              </a:pPr>
              <a:r>
                <a:rPr lang="en-US" altLang="zh-CN" sz="2800" b="1">
                  <a:latin typeface="Arial" panose="020B0604020202020204" pitchFamily="34" charset="0"/>
                  <a:ea typeface="方正黑体" pitchFamily="34" charset="-122"/>
                </a:rPr>
                <a:t>x</a:t>
              </a:r>
            </a:p>
          </p:txBody>
        </p:sp>
        <p:sp>
          <p:nvSpPr>
            <p:cNvPr id="399431" name="文本框 399430"/>
            <p:cNvSpPr txBox="1"/>
            <p:nvPr/>
          </p:nvSpPr>
          <p:spPr>
            <a:xfrm>
              <a:off x="4704" y="2592"/>
              <a:ext cx="528" cy="327"/>
            </a:xfrm>
            <a:prstGeom prst="rect">
              <a:avLst/>
            </a:prstGeom>
            <a:noFill/>
            <a:ln w="28575">
              <a:noFill/>
            </a:ln>
          </p:spPr>
          <p:txBody>
            <a:bodyPr>
              <a:spAutoFit/>
            </a:bodyPr>
            <a:lstStyle/>
            <a:p>
              <a:pPr algn="ctr">
                <a:spcBef>
                  <a:spcPct val="50000"/>
                </a:spcBef>
                <a:buClr>
                  <a:schemeClr val="accent2"/>
                </a:buClr>
                <a:buSzPct val="80000"/>
                <a:buFont typeface="Wingdings" panose="05000000000000000000" pitchFamily="2" charset="2"/>
              </a:pPr>
              <a:r>
                <a:rPr lang="en-US" altLang="zh-CN" sz="2800" b="1">
                  <a:latin typeface="Arial" panose="020B0604020202020204" pitchFamily="34" charset="0"/>
                  <a:ea typeface="方正黑体" pitchFamily="34" charset="-122"/>
                </a:rPr>
                <a:t>z</a:t>
              </a:r>
            </a:p>
          </p:txBody>
        </p:sp>
      </p:gr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文本占位符 440321"/>
          <p:cNvSpPr>
            <a:spLocks noGrp="1" noRot="1"/>
          </p:cNvSpPr>
          <p:nvPr>
            <p:ph type="body" idx="1"/>
          </p:nvPr>
        </p:nvSpPr>
        <p:spPr>
          <a:xfrm>
            <a:off x="457200" y="2133600"/>
            <a:ext cx="5105400" cy="2332355"/>
          </a:xfrm>
        </p:spPr>
        <p:txBody>
          <a:bodyPr>
            <a:spAutoFit/>
          </a:bodyPr>
          <a:lstStyle/>
          <a:p>
            <a:pPr>
              <a:lnSpc>
                <a:spcPct val="110000"/>
              </a:lnSpc>
            </a:pPr>
            <a:r>
              <a:rPr lang="zh-CN" altLang="en-US" sz="2800" dirty="0"/>
              <a:t>观察体调整</a:t>
            </a:r>
          </a:p>
          <a:p>
            <a:pPr lvl="1">
              <a:lnSpc>
                <a:spcPct val="110000"/>
              </a:lnSpc>
            </a:pPr>
            <a:r>
              <a:rPr lang="zh-CN" altLang="en-US" sz="2400" dirty="0"/>
              <a:t>调整目的</a:t>
            </a:r>
          </a:p>
          <a:p>
            <a:pPr lvl="1">
              <a:lnSpc>
                <a:spcPct val="110000"/>
              </a:lnSpc>
            </a:pPr>
            <a:r>
              <a:rPr lang="zh-CN" altLang="en-US" sz="2400" dirty="0"/>
              <a:t>调整的意义</a:t>
            </a:r>
          </a:p>
          <a:p>
            <a:pPr lvl="1">
              <a:lnSpc>
                <a:spcPct val="110000"/>
              </a:lnSpc>
              <a:buNone/>
            </a:pPr>
            <a:r>
              <a:rPr lang="zh-CN" altLang="en-US" sz="2400" dirty="0"/>
              <a:t>   计算、处理方便快捷</a:t>
            </a:r>
          </a:p>
          <a:p>
            <a:pPr lvl="1">
              <a:lnSpc>
                <a:spcPct val="110000"/>
              </a:lnSpc>
            </a:pPr>
            <a:r>
              <a:rPr lang="zh-CN" altLang="en-US" sz="2400" dirty="0"/>
              <a:t>如何调整  </a:t>
            </a:r>
            <a:endParaRPr lang="zh-CN" altLang="zh-CN" sz="2400" dirty="0">
              <a:solidFill>
                <a:schemeClr val="accent2"/>
              </a:solidFill>
            </a:endParaRPr>
          </a:p>
        </p:txBody>
      </p:sp>
      <p:grpSp>
        <p:nvGrpSpPr>
          <p:cNvPr id="440341" name="组合 440340"/>
          <p:cNvGrpSpPr/>
          <p:nvPr/>
        </p:nvGrpSpPr>
        <p:grpSpPr>
          <a:xfrm>
            <a:off x="5791200" y="2697163"/>
            <a:ext cx="2590800" cy="2636837"/>
            <a:chOff x="3168" y="1699"/>
            <a:chExt cx="1632" cy="1661"/>
          </a:xfrm>
        </p:grpSpPr>
        <p:sp>
          <p:nvSpPr>
            <p:cNvPr id="440325" name="直接连接符 440324"/>
            <p:cNvSpPr/>
            <p:nvPr/>
          </p:nvSpPr>
          <p:spPr>
            <a:xfrm>
              <a:off x="3456" y="1776"/>
              <a:ext cx="0" cy="624"/>
            </a:xfrm>
            <a:prstGeom prst="line">
              <a:avLst/>
            </a:prstGeom>
            <a:ln w="38100" cap="flat" cmpd="sng">
              <a:solidFill>
                <a:srgbClr val="66FFCC"/>
              </a:solidFill>
              <a:prstDash val="solid"/>
              <a:headEnd type="triangle" w="med" len="med"/>
              <a:tailEnd type="none" w="med" len="med"/>
            </a:ln>
          </p:spPr>
        </p:sp>
        <p:sp>
          <p:nvSpPr>
            <p:cNvPr id="440326" name="直接连接符 440325"/>
            <p:cNvSpPr/>
            <p:nvPr/>
          </p:nvSpPr>
          <p:spPr>
            <a:xfrm flipV="1">
              <a:off x="3456" y="2112"/>
              <a:ext cx="384" cy="288"/>
            </a:xfrm>
            <a:prstGeom prst="line">
              <a:avLst/>
            </a:prstGeom>
            <a:ln w="38100" cap="flat" cmpd="sng">
              <a:solidFill>
                <a:srgbClr val="66FFCC"/>
              </a:solidFill>
              <a:prstDash val="solid"/>
              <a:headEnd type="none" w="med" len="med"/>
              <a:tailEnd type="triangle" w="med" len="med"/>
            </a:ln>
          </p:spPr>
        </p:sp>
        <p:sp>
          <p:nvSpPr>
            <p:cNvPr id="440327" name="直接连接符 440326"/>
            <p:cNvSpPr/>
            <p:nvPr/>
          </p:nvSpPr>
          <p:spPr>
            <a:xfrm>
              <a:off x="3456" y="2400"/>
              <a:ext cx="384" cy="192"/>
            </a:xfrm>
            <a:prstGeom prst="line">
              <a:avLst/>
            </a:prstGeom>
            <a:ln w="38100" cap="flat" cmpd="sng">
              <a:solidFill>
                <a:srgbClr val="66FFCC"/>
              </a:solidFill>
              <a:prstDash val="solid"/>
              <a:headEnd type="none" w="med" len="med"/>
              <a:tailEnd type="triangle" w="med" len="med"/>
            </a:ln>
          </p:spPr>
        </p:sp>
        <p:grpSp>
          <p:nvGrpSpPr>
            <p:cNvPr id="440328" name="组合 440327"/>
            <p:cNvGrpSpPr/>
            <p:nvPr/>
          </p:nvGrpSpPr>
          <p:grpSpPr>
            <a:xfrm>
              <a:off x="3888" y="2208"/>
              <a:ext cx="912" cy="1152"/>
              <a:chOff x="3904" y="2064"/>
              <a:chExt cx="912" cy="1152"/>
            </a:xfrm>
          </p:grpSpPr>
          <p:sp>
            <p:nvSpPr>
              <p:cNvPr id="440329" name="直接连接符 440328"/>
              <p:cNvSpPr/>
              <p:nvPr/>
            </p:nvSpPr>
            <p:spPr>
              <a:xfrm>
                <a:off x="3904" y="2976"/>
                <a:ext cx="672" cy="240"/>
              </a:xfrm>
              <a:prstGeom prst="line">
                <a:avLst/>
              </a:prstGeom>
              <a:ln w="38100" cap="flat" cmpd="sng">
                <a:solidFill>
                  <a:schemeClr val="tx1"/>
                </a:solidFill>
                <a:prstDash val="solid"/>
                <a:headEnd type="none" w="med" len="med"/>
                <a:tailEnd type="none" w="med" len="med"/>
              </a:ln>
            </p:spPr>
          </p:sp>
          <p:sp>
            <p:nvSpPr>
              <p:cNvPr id="440330" name="直接连接符 440329"/>
              <p:cNvSpPr/>
              <p:nvPr/>
            </p:nvSpPr>
            <p:spPr>
              <a:xfrm>
                <a:off x="4576" y="2448"/>
                <a:ext cx="0" cy="768"/>
              </a:xfrm>
              <a:prstGeom prst="line">
                <a:avLst/>
              </a:prstGeom>
              <a:ln w="38100" cap="flat" cmpd="sng">
                <a:solidFill>
                  <a:schemeClr val="tx1"/>
                </a:solidFill>
                <a:prstDash val="solid"/>
                <a:headEnd type="none" w="med" len="med"/>
                <a:tailEnd type="none" w="med" len="med"/>
              </a:ln>
            </p:spPr>
          </p:sp>
          <p:sp>
            <p:nvSpPr>
              <p:cNvPr id="440331" name="直接连接符 440330"/>
              <p:cNvSpPr/>
              <p:nvPr/>
            </p:nvSpPr>
            <p:spPr>
              <a:xfrm flipV="1">
                <a:off x="4576" y="3072"/>
                <a:ext cx="240" cy="144"/>
              </a:xfrm>
              <a:prstGeom prst="line">
                <a:avLst/>
              </a:prstGeom>
              <a:ln w="38100" cap="flat" cmpd="sng">
                <a:solidFill>
                  <a:schemeClr val="tx1"/>
                </a:solidFill>
                <a:prstDash val="solid"/>
                <a:headEnd type="none" w="med" len="med"/>
                <a:tailEnd type="none" w="med" len="med"/>
              </a:ln>
            </p:spPr>
          </p:sp>
          <p:sp>
            <p:nvSpPr>
              <p:cNvPr id="440332" name="直接连接符 440331"/>
              <p:cNvSpPr/>
              <p:nvPr/>
            </p:nvSpPr>
            <p:spPr>
              <a:xfrm>
                <a:off x="3904" y="2208"/>
                <a:ext cx="672" cy="240"/>
              </a:xfrm>
              <a:prstGeom prst="line">
                <a:avLst/>
              </a:prstGeom>
              <a:ln w="38100" cap="flat" cmpd="sng">
                <a:solidFill>
                  <a:schemeClr val="tx1"/>
                </a:solidFill>
                <a:prstDash val="solid"/>
                <a:headEnd type="none" w="med" len="med"/>
                <a:tailEnd type="none" w="med" len="med"/>
              </a:ln>
            </p:spPr>
          </p:sp>
          <p:sp>
            <p:nvSpPr>
              <p:cNvPr id="440333" name="直接连接符 440332"/>
              <p:cNvSpPr/>
              <p:nvPr/>
            </p:nvSpPr>
            <p:spPr>
              <a:xfrm>
                <a:off x="3904" y="2208"/>
                <a:ext cx="0" cy="768"/>
              </a:xfrm>
              <a:prstGeom prst="line">
                <a:avLst/>
              </a:prstGeom>
              <a:ln w="38100" cap="flat" cmpd="sng">
                <a:solidFill>
                  <a:schemeClr val="tx1"/>
                </a:solidFill>
                <a:prstDash val="solid"/>
                <a:headEnd type="none" w="med" len="med"/>
                <a:tailEnd type="none" w="med" len="med"/>
              </a:ln>
            </p:spPr>
          </p:sp>
          <p:sp>
            <p:nvSpPr>
              <p:cNvPr id="440334" name="直接连接符 440333"/>
              <p:cNvSpPr/>
              <p:nvPr/>
            </p:nvSpPr>
            <p:spPr>
              <a:xfrm flipV="1">
                <a:off x="3904" y="2064"/>
                <a:ext cx="240" cy="144"/>
              </a:xfrm>
              <a:prstGeom prst="line">
                <a:avLst/>
              </a:prstGeom>
              <a:ln w="38100" cap="flat" cmpd="sng">
                <a:solidFill>
                  <a:schemeClr val="tx1"/>
                </a:solidFill>
                <a:prstDash val="solid"/>
                <a:headEnd type="none" w="med" len="med"/>
                <a:tailEnd type="none" w="med" len="med"/>
              </a:ln>
            </p:spPr>
          </p:sp>
          <p:sp>
            <p:nvSpPr>
              <p:cNvPr id="440335" name="直接连接符 440334"/>
              <p:cNvSpPr/>
              <p:nvPr/>
            </p:nvSpPr>
            <p:spPr>
              <a:xfrm>
                <a:off x="4144" y="2064"/>
                <a:ext cx="672" cy="240"/>
              </a:xfrm>
              <a:prstGeom prst="line">
                <a:avLst/>
              </a:prstGeom>
              <a:ln w="38100" cap="flat" cmpd="sng">
                <a:solidFill>
                  <a:schemeClr val="tx1"/>
                </a:solidFill>
                <a:prstDash val="solid"/>
                <a:headEnd type="none" w="med" len="med"/>
                <a:tailEnd type="none" w="med" len="med"/>
              </a:ln>
            </p:spPr>
          </p:sp>
          <p:sp>
            <p:nvSpPr>
              <p:cNvPr id="440336" name="直接连接符 440335"/>
              <p:cNvSpPr/>
              <p:nvPr/>
            </p:nvSpPr>
            <p:spPr>
              <a:xfrm flipV="1">
                <a:off x="4560" y="2304"/>
                <a:ext cx="240" cy="144"/>
              </a:xfrm>
              <a:prstGeom prst="line">
                <a:avLst/>
              </a:prstGeom>
              <a:ln w="38100" cap="flat" cmpd="sng">
                <a:solidFill>
                  <a:schemeClr val="tx1"/>
                </a:solidFill>
                <a:prstDash val="solid"/>
                <a:headEnd type="none" w="med" len="med"/>
                <a:tailEnd type="none" w="med" len="med"/>
              </a:ln>
            </p:spPr>
          </p:sp>
          <p:sp>
            <p:nvSpPr>
              <p:cNvPr id="440337" name="直接连接符 440336"/>
              <p:cNvSpPr/>
              <p:nvPr/>
            </p:nvSpPr>
            <p:spPr>
              <a:xfrm>
                <a:off x="4816" y="2304"/>
                <a:ext cx="0" cy="768"/>
              </a:xfrm>
              <a:prstGeom prst="line">
                <a:avLst/>
              </a:prstGeom>
              <a:ln w="38100" cap="flat" cmpd="sng">
                <a:solidFill>
                  <a:schemeClr val="tx1"/>
                </a:solidFill>
                <a:prstDash val="solid"/>
                <a:headEnd type="none" w="med" len="med"/>
                <a:tailEnd type="none" w="med" len="med"/>
              </a:ln>
            </p:spPr>
          </p:sp>
        </p:grpSp>
        <p:sp>
          <p:nvSpPr>
            <p:cNvPr id="440338" name="文本框 440337"/>
            <p:cNvSpPr txBox="1"/>
            <p:nvPr/>
          </p:nvSpPr>
          <p:spPr>
            <a:xfrm>
              <a:off x="3504" y="2563"/>
              <a:ext cx="128" cy="307"/>
            </a:xfrm>
            <a:prstGeom prst="rect">
              <a:avLst/>
            </a:prstGeom>
            <a:noFill/>
            <a:ln w="9525">
              <a:noFill/>
            </a:ln>
          </p:spPr>
          <p:txBody>
            <a:bodyPr wrap="none" lIns="0" tIns="0" rIns="0" bIns="0" anchor="ctr" anchorCtr="0">
              <a:spAutoFit/>
            </a:bodyPr>
            <a:lstStyle/>
            <a:p>
              <a:pPr algn="ctr">
                <a:spcBef>
                  <a:spcPct val="50000"/>
                </a:spcBef>
              </a:pPr>
              <a:r>
                <a:rPr lang="en-US" altLang="zh-CN" sz="3200" b="1">
                  <a:latin typeface="Arial" panose="020B0604020202020204" pitchFamily="34" charset="0"/>
                  <a:ea typeface="方正黑体" pitchFamily="34" charset="-122"/>
                </a:rPr>
                <a:t>z</a:t>
              </a:r>
            </a:p>
          </p:txBody>
        </p:sp>
        <p:sp>
          <p:nvSpPr>
            <p:cNvPr id="440339" name="文本框 440338"/>
            <p:cNvSpPr txBox="1"/>
            <p:nvPr/>
          </p:nvSpPr>
          <p:spPr>
            <a:xfrm>
              <a:off x="3168" y="1699"/>
              <a:ext cx="142" cy="307"/>
            </a:xfrm>
            <a:prstGeom prst="rect">
              <a:avLst/>
            </a:prstGeom>
            <a:noFill/>
            <a:ln w="9525">
              <a:noFill/>
            </a:ln>
          </p:spPr>
          <p:txBody>
            <a:bodyPr wrap="none" lIns="0" tIns="0" rIns="0" bIns="0" anchor="ctr" anchorCtr="0">
              <a:spAutoFit/>
            </a:bodyPr>
            <a:lstStyle/>
            <a:p>
              <a:pPr algn="ctr">
                <a:spcBef>
                  <a:spcPct val="50000"/>
                </a:spcBef>
              </a:pPr>
              <a:r>
                <a:rPr lang="en-US" altLang="zh-CN" sz="3200" b="1">
                  <a:latin typeface="Arial" panose="020B0604020202020204" pitchFamily="34" charset="0"/>
                  <a:ea typeface="方正黑体" pitchFamily="34" charset="-122"/>
                </a:rPr>
                <a:t>y</a:t>
              </a:r>
            </a:p>
          </p:txBody>
        </p:sp>
        <p:sp>
          <p:nvSpPr>
            <p:cNvPr id="440340" name="文本框 440339"/>
            <p:cNvSpPr txBox="1"/>
            <p:nvPr/>
          </p:nvSpPr>
          <p:spPr>
            <a:xfrm>
              <a:off x="3831" y="1872"/>
              <a:ext cx="142" cy="307"/>
            </a:xfrm>
            <a:prstGeom prst="rect">
              <a:avLst/>
            </a:prstGeom>
            <a:noFill/>
            <a:ln w="9525">
              <a:noFill/>
            </a:ln>
          </p:spPr>
          <p:txBody>
            <a:bodyPr wrap="none" lIns="0" tIns="0" rIns="0" bIns="0" anchor="ctr" anchorCtr="0">
              <a:spAutoFit/>
            </a:bodyPr>
            <a:lstStyle/>
            <a:p>
              <a:pPr algn="ctr">
                <a:spcBef>
                  <a:spcPct val="50000"/>
                </a:spcBef>
              </a:pPr>
              <a:r>
                <a:rPr lang="en-US" altLang="zh-CN" sz="3200" b="1">
                  <a:latin typeface="Arial" panose="020B0604020202020204" pitchFamily="34" charset="0"/>
                  <a:ea typeface="方正黑体" pitchFamily="34" charset="-122"/>
                </a:rPr>
                <a:t>x</a:t>
              </a:r>
            </a:p>
          </p:txBody>
        </p:sp>
      </p:gr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
        <p:nvSpPr>
          <p:cNvPr id="446467" name="文本占位符 446466"/>
          <p:cNvSpPr>
            <a:spLocks noGrp="1" noRot="1"/>
          </p:cNvSpPr>
          <p:nvPr/>
        </p:nvSpPr>
        <p:spPr>
          <a:xfrm>
            <a:off x="971550" y="4829175"/>
            <a:ext cx="8540750" cy="1393825"/>
          </a:xfrm>
          <a:prstGeom prst="rect">
            <a:avLst/>
          </a:prstGeom>
        </p:spPr>
        <p:txBody>
          <a:bodyPr vert="horz" lIns="91440" tIns="45720" rIns="91440" bIns="45720" rtlCol="0">
            <a:spAutoFit/>
          </a:bodyPr>
          <a:lstStyle>
            <a:lvl1pPr marL="128905" indent="-128270" algn="l" defTabSz="514350" rtl="0" eaLnBrk="1" latinLnBrk="0" hangingPunct="1">
              <a:lnSpc>
                <a:spcPct val="120000"/>
              </a:lnSpc>
              <a:spcBef>
                <a:spcPct val="113000"/>
              </a:spcBef>
              <a:buFont typeface="Arial" panose="020B0604020202020204" pitchFamily="34" charset="0"/>
              <a:buChar char="•"/>
              <a:defRPr sz="1350" kern="1200">
                <a:solidFill>
                  <a:schemeClr val="tx1"/>
                </a:solidFill>
                <a:latin typeface="+mn-lt"/>
                <a:ea typeface="+mn-ea"/>
                <a:cs typeface="+mn-cs"/>
              </a:defRPr>
            </a:lvl1pPr>
            <a:lvl2pPr marL="386080" indent="-128270" algn="l" defTabSz="514350" rtl="0" eaLnBrk="1" latinLnBrk="0" hangingPunct="1">
              <a:lnSpc>
                <a:spcPct val="120000"/>
              </a:lnSpc>
              <a:spcBef>
                <a:spcPts val="280"/>
              </a:spcBef>
              <a:buFont typeface="Arial" panose="020B0604020202020204" pitchFamily="34" charset="0"/>
              <a:buChar char="•"/>
              <a:defRPr sz="1125" kern="1200">
                <a:solidFill>
                  <a:schemeClr val="tx1"/>
                </a:solidFill>
                <a:latin typeface="+mn-lt"/>
                <a:ea typeface="+mn-ea"/>
                <a:cs typeface="+mn-cs"/>
              </a:defRPr>
            </a:lvl2pPr>
            <a:lvl3pPr marL="643255" indent="-128270" algn="l" defTabSz="514350" rtl="0" eaLnBrk="1" latinLnBrk="0" hangingPunct="1">
              <a:lnSpc>
                <a:spcPct val="120000"/>
              </a:lnSpc>
              <a:spcBef>
                <a:spcPts val="280"/>
              </a:spcBef>
              <a:buFont typeface="Arial" panose="020B0604020202020204" pitchFamily="34" charset="0"/>
              <a:buChar char="•"/>
              <a:defRPr sz="1015" kern="1200">
                <a:solidFill>
                  <a:schemeClr val="tx1"/>
                </a:solidFill>
                <a:latin typeface="+mn-lt"/>
                <a:ea typeface="+mn-ea"/>
                <a:cs typeface="+mn-cs"/>
              </a:defRPr>
            </a:lvl3pPr>
            <a:lvl4pPr marL="900430" indent="-128270" algn="l" defTabSz="514350" rtl="0" eaLnBrk="1" latinLnBrk="0" hangingPunct="1">
              <a:lnSpc>
                <a:spcPct val="120000"/>
              </a:lnSpc>
              <a:spcBef>
                <a:spcPts val="280"/>
              </a:spcBef>
              <a:buFont typeface="Arial" panose="020B0604020202020204" pitchFamily="34" charset="0"/>
              <a:buChar char="•"/>
              <a:defRPr sz="1015" kern="1200">
                <a:solidFill>
                  <a:schemeClr val="tx1"/>
                </a:solidFill>
                <a:latin typeface="+mn-lt"/>
                <a:ea typeface="+mn-ea"/>
                <a:cs typeface="+mn-cs"/>
              </a:defRPr>
            </a:lvl4pPr>
            <a:lvl5pPr marL="1157605" indent="-128270" algn="l" defTabSz="514350" rtl="0" eaLnBrk="1" latinLnBrk="0" hangingPunct="1">
              <a:lnSpc>
                <a:spcPct val="12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r>
              <a:rPr lang="zh-CN" altLang="en-US" sz="2400" dirty="0">
                <a:solidFill>
                  <a:srgbClr val="FF0000"/>
                </a:solidFill>
              </a:rPr>
              <a:t>正平行投影不需要调整</a:t>
            </a:r>
          </a:p>
          <a:p>
            <a:r>
              <a:rPr lang="zh-CN" altLang="en-US" sz="2400" dirty="0">
                <a:solidFill>
                  <a:srgbClr val="FF0000"/>
                </a:solidFill>
              </a:rPr>
              <a:t>斜平行投影和透视投影的观察体均需要调整</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anim calcmode="lin" valueType="num">
                                      <p:cBhvr additive="base">
                                        <p:cTn id="7" dur="500" fill="hold"/>
                                        <p:tgtEl>
                                          <p:spTgt spid="446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64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6467">
                                            <p:txEl>
                                              <p:pRg st="1" end="1"/>
                                            </p:txEl>
                                          </p:spTgt>
                                        </p:tgtEl>
                                        <p:attrNameLst>
                                          <p:attrName>style.visibility</p:attrName>
                                        </p:attrNameLst>
                                      </p:cBhvr>
                                      <p:to>
                                        <p:strVal val="visible"/>
                                      </p:to>
                                    </p:set>
                                    <p:anim calcmode="lin" valueType="num">
                                      <p:cBhvr additive="base">
                                        <p:cTn id="11" dur="500" fill="hold"/>
                                        <p:tgtEl>
                                          <p:spTgt spid="4464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64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2418" name="组合 442417"/>
          <p:cNvGrpSpPr/>
          <p:nvPr/>
        </p:nvGrpSpPr>
        <p:grpSpPr>
          <a:xfrm>
            <a:off x="4724400" y="1871663"/>
            <a:ext cx="3943350" cy="2660650"/>
            <a:chOff x="2976" y="1179"/>
            <a:chExt cx="2484" cy="1676"/>
          </a:xfrm>
        </p:grpSpPr>
        <p:sp>
          <p:nvSpPr>
            <p:cNvPr id="442387" name="直接连接符 442386"/>
            <p:cNvSpPr/>
            <p:nvPr/>
          </p:nvSpPr>
          <p:spPr>
            <a:xfrm>
              <a:off x="2976" y="1826"/>
              <a:ext cx="2064" cy="0"/>
            </a:xfrm>
            <a:prstGeom prst="line">
              <a:avLst/>
            </a:prstGeom>
            <a:ln w="9525" cap="flat" cmpd="sng">
              <a:solidFill>
                <a:srgbClr val="66FFCC"/>
              </a:solidFill>
              <a:prstDash val="solid"/>
              <a:miter/>
              <a:headEnd type="none" w="med" len="med"/>
              <a:tailEnd type="none" w="med" len="med"/>
            </a:ln>
          </p:spPr>
        </p:sp>
        <p:sp>
          <p:nvSpPr>
            <p:cNvPr id="442388" name="直接连接符 442387"/>
            <p:cNvSpPr/>
            <p:nvPr/>
          </p:nvSpPr>
          <p:spPr>
            <a:xfrm>
              <a:off x="3312" y="1826"/>
              <a:ext cx="864" cy="0"/>
            </a:xfrm>
            <a:prstGeom prst="line">
              <a:avLst/>
            </a:prstGeom>
            <a:ln w="76200" cap="flat" cmpd="sng">
              <a:solidFill>
                <a:schemeClr val="tx1"/>
              </a:solidFill>
              <a:prstDash val="solid"/>
              <a:miter/>
              <a:headEnd type="none" w="med" len="med"/>
              <a:tailEnd type="none" w="med" len="med"/>
            </a:ln>
          </p:spPr>
        </p:sp>
        <p:sp>
          <p:nvSpPr>
            <p:cNvPr id="442389" name="直接连接符 442388"/>
            <p:cNvSpPr/>
            <p:nvPr/>
          </p:nvSpPr>
          <p:spPr>
            <a:xfrm flipV="1">
              <a:off x="3744" y="1538"/>
              <a:ext cx="0" cy="288"/>
            </a:xfrm>
            <a:prstGeom prst="line">
              <a:avLst/>
            </a:prstGeom>
            <a:ln w="57150" cap="flat" cmpd="sng">
              <a:solidFill>
                <a:schemeClr val="accent2"/>
              </a:solidFill>
              <a:prstDash val="solid"/>
              <a:miter/>
              <a:headEnd type="none" w="med" len="med"/>
              <a:tailEnd type="triangle" w="med" len="med"/>
            </a:ln>
          </p:spPr>
        </p:sp>
        <p:sp>
          <p:nvSpPr>
            <p:cNvPr id="442390" name="直接连接符 442389"/>
            <p:cNvSpPr/>
            <p:nvPr/>
          </p:nvSpPr>
          <p:spPr>
            <a:xfrm flipV="1">
              <a:off x="4848" y="1298"/>
              <a:ext cx="0" cy="720"/>
            </a:xfrm>
            <a:prstGeom prst="line">
              <a:avLst/>
            </a:prstGeom>
            <a:ln w="38100" cap="flat" cmpd="sng">
              <a:solidFill>
                <a:schemeClr val="tx1"/>
              </a:solidFill>
              <a:prstDash val="solid"/>
              <a:miter/>
              <a:headEnd type="none" w="med" len="med"/>
              <a:tailEnd type="triangle" w="med" len="med"/>
            </a:ln>
          </p:spPr>
        </p:sp>
        <p:sp>
          <p:nvSpPr>
            <p:cNvPr id="442391" name="直接连接符 442390"/>
            <p:cNvSpPr/>
            <p:nvPr/>
          </p:nvSpPr>
          <p:spPr>
            <a:xfrm flipH="1">
              <a:off x="3312" y="1799"/>
              <a:ext cx="0" cy="459"/>
            </a:xfrm>
            <a:prstGeom prst="line">
              <a:avLst/>
            </a:prstGeom>
            <a:ln w="38100" cap="flat" cmpd="sng">
              <a:solidFill>
                <a:schemeClr val="tx1"/>
              </a:solidFill>
              <a:prstDash val="sysDot"/>
              <a:miter/>
              <a:headEnd type="none" w="med" len="med"/>
              <a:tailEnd type="none" w="med" len="med"/>
            </a:ln>
          </p:spPr>
        </p:sp>
        <p:sp>
          <p:nvSpPr>
            <p:cNvPr id="442392" name="直接连接符 442391"/>
            <p:cNvSpPr/>
            <p:nvPr/>
          </p:nvSpPr>
          <p:spPr>
            <a:xfrm flipH="1">
              <a:off x="4176" y="1799"/>
              <a:ext cx="0" cy="459"/>
            </a:xfrm>
            <a:prstGeom prst="line">
              <a:avLst/>
            </a:prstGeom>
            <a:ln w="38100" cap="flat" cmpd="sng">
              <a:solidFill>
                <a:schemeClr val="tx1"/>
              </a:solidFill>
              <a:prstDash val="sysDot"/>
              <a:miter/>
              <a:headEnd type="none" w="med" len="med"/>
              <a:tailEnd type="none" w="med" len="med"/>
            </a:ln>
          </p:spPr>
        </p:sp>
        <p:sp>
          <p:nvSpPr>
            <p:cNvPr id="442393" name="直接连接符 442392"/>
            <p:cNvSpPr/>
            <p:nvPr/>
          </p:nvSpPr>
          <p:spPr>
            <a:xfrm>
              <a:off x="3312" y="2258"/>
              <a:ext cx="864" cy="1"/>
            </a:xfrm>
            <a:prstGeom prst="line">
              <a:avLst/>
            </a:prstGeom>
            <a:ln w="57150" cap="flat" cmpd="sng">
              <a:solidFill>
                <a:schemeClr val="hlink"/>
              </a:solidFill>
              <a:prstDash val="solid"/>
              <a:miter/>
              <a:headEnd type="none" w="med" len="med"/>
              <a:tailEnd type="none" w="med" len="med"/>
            </a:ln>
          </p:spPr>
        </p:sp>
        <p:sp>
          <p:nvSpPr>
            <p:cNvPr id="442394" name="直接连接符 442393"/>
            <p:cNvSpPr/>
            <p:nvPr/>
          </p:nvSpPr>
          <p:spPr>
            <a:xfrm>
              <a:off x="3312" y="2806"/>
              <a:ext cx="864" cy="1"/>
            </a:xfrm>
            <a:prstGeom prst="line">
              <a:avLst/>
            </a:prstGeom>
            <a:ln w="57150" cap="flat" cmpd="sng">
              <a:solidFill>
                <a:schemeClr val="hlink"/>
              </a:solidFill>
              <a:prstDash val="solid"/>
              <a:miter/>
              <a:headEnd type="none" w="med" len="med"/>
              <a:tailEnd type="none" w="med" len="med"/>
            </a:ln>
          </p:spPr>
        </p:sp>
        <p:sp>
          <p:nvSpPr>
            <p:cNvPr id="442395" name="直接连接符 442394"/>
            <p:cNvSpPr/>
            <p:nvPr/>
          </p:nvSpPr>
          <p:spPr>
            <a:xfrm flipH="1">
              <a:off x="3312" y="2258"/>
              <a:ext cx="0" cy="549"/>
            </a:xfrm>
            <a:prstGeom prst="line">
              <a:avLst/>
            </a:prstGeom>
            <a:ln w="57150" cap="flat" cmpd="sng">
              <a:solidFill>
                <a:schemeClr val="hlink"/>
              </a:solidFill>
              <a:prstDash val="solid"/>
              <a:miter/>
              <a:headEnd type="none" w="med" len="med"/>
              <a:tailEnd type="none" w="med" len="med"/>
            </a:ln>
          </p:spPr>
        </p:sp>
        <p:sp>
          <p:nvSpPr>
            <p:cNvPr id="442396" name="直接连接符 442395"/>
            <p:cNvSpPr/>
            <p:nvPr/>
          </p:nvSpPr>
          <p:spPr>
            <a:xfrm flipH="1">
              <a:off x="4176" y="2258"/>
              <a:ext cx="0" cy="549"/>
            </a:xfrm>
            <a:prstGeom prst="line">
              <a:avLst/>
            </a:prstGeom>
            <a:ln w="57150" cap="flat" cmpd="sng">
              <a:solidFill>
                <a:schemeClr val="hlink"/>
              </a:solidFill>
              <a:prstDash val="solid"/>
              <a:miter/>
              <a:headEnd type="none" w="med" len="med"/>
              <a:tailEnd type="none" w="med" len="med"/>
            </a:ln>
          </p:spPr>
        </p:sp>
        <p:sp>
          <p:nvSpPr>
            <p:cNvPr id="442397" name="直接连接符 442396"/>
            <p:cNvSpPr/>
            <p:nvPr/>
          </p:nvSpPr>
          <p:spPr>
            <a:xfrm flipV="1">
              <a:off x="4320" y="2306"/>
              <a:ext cx="0" cy="549"/>
            </a:xfrm>
            <a:prstGeom prst="line">
              <a:avLst/>
            </a:prstGeom>
            <a:ln w="57150" cap="flat" cmpd="sng">
              <a:solidFill>
                <a:srgbClr val="66FFCC"/>
              </a:solidFill>
              <a:prstDash val="solid"/>
              <a:miter/>
              <a:headEnd type="none" w="med" len="med"/>
              <a:tailEnd type="triangle" w="med" len="med"/>
            </a:ln>
          </p:spPr>
        </p:sp>
        <p:sp>
          <p:nvSpPr>
            <p:cNvPr id="442398" name="文本框 442397"/>
            <p:cNvSpPr txBox="1"/>
            <p:nvPr/>
          </p:nvSpPr>
          <p:spPr>
            <a:xfrm>
              <a:off x="3264" y="1467"/>
              <a:ext cx="500" cy="288"/>
            </a:xfrm>
            <a:prstGeom prst="rect">
              <a:avLst/>
            </a:prstGeom>
            <a:noFill/>
            <a:ln w="9525">
              <a:noFill/>
            </a:ln>
          </p:spPr>
          <p:txBody>
            <a:bodyPr wrap="none" anchor="t" anchorCtr="0">
              <a:spAutoFit/>
            </a:bodyPr>
            <a:lstStyle/>
            <a:p>
              <a:r>
                <a:rPr lang="zh-CN" altLang="en-US" sz="2400" b="1" dirty="0">
                  <a:latin typeface="方正黑体" pitchFamily="34" charset="-122"/>
                  <a:ea typeface="方正黑体" pitchFamily="34" charset="-122"/>
                </a:rPr>
                <a:t>窗口</a:t>
              </a:r>
              <a:endParaRPr lang="zh-CN" altLang="zh-CN" sz="2400" b="1">
                <a:latin typeface="方正黑体" pitchFamily="34" charset="-122"/>
                <a:ea typeface="方正黑体" pitchFamily="34" charset="-122"/>
              </a:endParaRPr>
            </a:p>
          </p:txBody>
        </p:sp>
        <p:sp>
          <p:nvSpPr>
            <p:cNvPr id="442399" name="文本框 442398"/>
            <p:cNvSpPr txBox="1"/>
            <p:nvPr/>
          </p:nvSpPr>
          <p:spPr>
            <a:xfrm>
              <a:off x="3825" y="1371"/>
              <a:ext cx="212" cy="288"/>
            </a:xfrm>
            <a:prstGeom prst="rect">
              <a:avLst/>
            </a:prstGeom>
            <a:noFill/>
            <a:ln w="9525">
              <a:noFill/>
            </a:ln>
          </p:spPr>
          <p:txBody>
            <a:bodyPr wrap="none" anchor="t" anchorCtr="0">
              <a:spAutoFit/>
            </a:bodyPr>
            <a:lstStyle/>
            <a:p>
              <a:r>
                <a:rPr lang="en-US" altLang="zh-CN" sz="2400" b="1">
                  <a:latin typeface="方正黑体" pitchFamily="34" charset="-122"/>
                  <a:ea typeface="方正黑体" pitchFamily="34" charset="-122"/>
                </a:rPr>
                <a:t>N</a:t>
              </a:r>
            </a:p>
          </p:txBody>
        </p:sp>
        <p:sp>
          <p:nvSpPr>
            <p:cNvPr id="442400" name="文本框 442399"/>
            <p:cNvSpPr txBox="1"/>
            <p:nvPr/>
          </p:nvSpPr>
          <p:spPr>
            <a:xfrm>
              <a:off x="4934" y="1179"/>
              <a:ext cx="276" cy="288"/>
            </a:xfrm>
            <a:prstGeom prst="rect">
              <a:avLst/>
            </a:prstGeom>
            <a:noFill/>
            <a:ln w="9525">
              <a:noFill/>
            </a:ln>
          </p:spPr>
          <p:txBody>
            <a:bodyPr wrap="none" anchor="t" anchorCtr="0">
              <a:spAutoFit/>
            </a:bodyPr>
            <a:lstStyle/>
            <a:p>
              <a:r>
                <a:rPr lang="en-US" altLang="zh-CN" sz="2400" b="1" err="1">
                  <a:latin typeface="方正黑体" pitchFamily="34" charset="-122"/>
                  <a:ea typeface="方正黑体" pitchFamily="34" charset="-122"/>
                </a:rPr>
                <a:t>Z</a:t>
              </a:r>
              <a:r>
                <a:rPr lang="en-US" altLang="zh-CN" sz="2400" b="1" baseline="-25000" err="1">
                  <a:latin typeface="方正黑体" pitchFamily="34" charset="-122"/>
                  <a:ea typeface="方正黑体" pitchFamily="34" charset="-122"/>
                </a:rPr>
                <a:t>v</a:t>
              </a:r>
              <a:endParaRPr lang="en-US" altLang="zh-CN" sz="2400" b="1" baseline="-25000">
                <a:latin typeface="方正黑体" pitchFamily="34" charset="-122"/>
                <a:ea typeface="方正黑体" pitchFamily="34" charset="-122"/>
              </a:endParaRPr>
            </a:p>
          </p:txBody>
        </p:sp>
        <p:sp>
          <p:nvSpPr>
            <p:cNvPr id="442401" name="文本框 442400"/>
            <p:cNvSpPr txBox="1"/>
            <p:nvPr/>
          </p:nvSpPr>
          <p:spPr>
            <a:xfrm>
              <a:off x="4320" y="2352"/>
              <a:ext cx="1140" cy="311"/>
            </a:xfrm>
            <a:prstGeom prst="rect">
              <a:avLst/>
            </a:prstGeom>
            <a:noFill/>
            <a:ln w="9525">
              <a:noFill/>
            </a:ln>
          </p:spPr>
          <p:txBody>
            <a:bodyPr wrap="none" anchor="t" anchorCtr="0">
              <a:spAutoFit/>
            </a:bodyPr>
            <a:lstStyle/>
            <a:p>
              <a:pPr>
                <a:lnSpc>
                  <a:spcPct val="110000"/>
                </a:lnSpc>
              </a:pPr>
              <a:r>
                <a:rPr lang="zh-CN" altLang="en-US" sz="2400" b="1" dirty="0">
                  <a:latin typeface="方正黑体" pitchFamily="34" charset="-122"/>
                  <a:ea typeface="方正黑体" pitchFamily="34" charset="-122"/>
                </a:rPr>
                <a:t>投影向量</a:t>
              </a:r>
              <a:r>
                <a:rPr lang="en-US" altLang="zh-CN" sz="2400" b="1" err="1">
                  <a:latin typeface="方正黑体" pitchFamily="34" charset="-122"/>
                  <a:ea typeface="方正黑体" pitchFamily="34" charset="-122"/>
                </a:rPr>
                <a:t>V'</a:t>
              </a:r>
              <a:r>
                <a:rPr lang="en-US" altLang="zh-CN" sz="2400" b="1" baseline="-25000" err="1">
                  <a:latin typeface="方正黑体" pitchFamily="34" charset="-122"/>
                  <a:ea typeface="方正黑体" pitchFamily="34" charset="-122"/>
                </a:rPr>
                <a:t>p</a:t>
              </a:r>
              <a:endParaRPr lang="en-US" altLang="zh-CN" sz="2400" b="1" baseline="-25000">
                <a:latin typeface="方正黑体" pitchFamily="34" charset="-122"/>
                <a:ea typeface="方正黑体" pitchFamily="34" charset="-122"/>
              </a:endParaRPr>
            </a:p>
          </p:txBody>
        </p:sp>
      </p:grpSp>
      <p:sp>
        <p:nvSpPr>
          <p:cNvPr id="442403" name="右箭头 442402"/>
          <p:cNvSpPr/>
          <p:nvPr/>
        </p:nvSpPr>
        <p:spPr>
          <a:xfrm>
            <a:off x="3352800" y="4953000"/>
            <a:ext cx="1752600" cy="304800"/>
          </a:xfrm>
          <a:prstGeom prst="rightArrow">
            <a:avLst>
              <a:gd name="adj1" fmla="val 50000"/>
              <a:gd name="adj2" fmla="val 143750"/>
            </a:avLst>
          </a:prstGeom>
          <a:solidFill>
            <a:schemeClr val="accent2"/>
          </a:solidFill>
          <a:ln w="9525" cap="flat" cmpd="sng">
            <a:solidFill>
              <a:schemeClr val="tx1"/>
            </a:solidFill>
            <a:prstDash val="solid"/>
            <a:miter/>
            <a:headEnd type="none" w="med" len="med"/>
            <a:tailEnd type="none" w="med" len="med"/>
          </a:ln>
        </p:spPr>
        <p:txBody>
          <a:bodyPr/>
          <a:lstStyle/>
          <a:p>
            <a:endParaRPr lang="zh-CN" altLang="en-US"/>
          </a:p>
        </p:txBody>
      </p:sp>
      <p:sp>
        <p:nvSpPr>
          <p:cNvPr id="442404" name="文本框 442403"/>
          <p:cNvSpPr txBox="1"/>
          <p:nvPr/>
        </p:nvSpPr>
        <p:spPr>
          <a:xfrm>
            <a:off x="3511550" y="4572000"/>
            <a:ext cx="1250950" cy="457200"/>
          </a:xfrm>
          <a:prstGeom prst="rect">
            <a:avLst/>
          </a:prstGeom>
          <a:noFill/>
          <a:ln w="9525">
            <a:noFill/>
          </a:ln>
        </p:spPr>
        <p:txBody>
          <a:bodyPr wrap="none" anchor="t" anchorCtr="0">
            <a:spAutoFit/>
          </a:bodyPr>
          <a:lstStyle/>
          <a:p>
            <a:r>
              <a:rPr lang="en-US" altLang="zh-CN" sz="2400" b="1">
                <a:latin typeface="方正黑体" pitchFamily="34" charset="-122"/>
                <a:ea typeface="方正黑体" pitchFamily="34" charset="-122"/>
              </a:rPr>
              <a:t>Z</a:t>
            </a:r>
            <a:r>
              <a:rPr lang="zh-CN" altLang="en-US" sz="2400" b="1" dirty="0">
                <a:latin typeface="方正黑体" pitchFamily="34" charset="-122"/>
                <a:ea typeface="方正黑体" pitchFamily="34" charset="-122"/>
              </a:rPr>
              <a:t>轴错切</a:t>
            </a:r>
          </a:p>
        </p:txBody>
      </p:sp>
      <p:sp>
        <p:nvSpPr>
          <p:cNvPr id="442405" name="文本框 442404"/>
          <p:cNvSpPr txBox="1"/>
          <p:nvPr/>
        </p:nvSpPr>
        <p:spPr>
          <a:xfrm>
            <a:off x="420688" y="4876800"/>
            <a:ext cx="2927350" cy="457200"/>
          </a:xfrm>
          <a:prstGeom prst="rect">
            <a:avLst/>
          </a:prstGeom>
          <a:noFill/>
          <a:ln w="9525">
            <a:noFill/>
          </a:ln>
        </p:spPr>
        <p:txBody>
          <a:bodyPr wrap="none">
            <a:spAutoFit/>
          </a:bodyPr>
          <a:lstStyle/>
          <a:p>
            <a:pPr>
              <a:spcBef>
                <a:spcPct val="50000"/>
              </a:spcBef>
            </a:pPr>
            <a:r>
              <a:rPr lang="zh-CN" altLang="en-US" sz="2400" b="1" dirty="0">
                <a:latin typeface="Tahoma" panose="020B0604030504040204" pitchFamily="34" charset="0"/>
                <a:ea typeface="方正黑体" pitchFamily="34" charset="-122"/>
              </a:rPr>
              <a:t>斜平行六面体观察体</a:t>
            </a:r>
          </a:p>
        </p:txBody>
      </p:sp>
      <p:sp>
        <p:nvSpPr>
          <p:cNvPr id="442406" name="文本框 442405"/>
          <p:cNvSpPr txBox="1"/>
          <p:nvPr/>
        </p:nvSpPr>
        <p:spPr>
          <a:xfrm>
            <a:off x="5153025" y="4876800"/>
            <a:ext cx="3232150" cy="457200"/>
          </a:xfrm>
          <a:prstGeom prst="rect">
            <a:avLst/>
          </a:prstGeom>
          <a:noFill/>
          <a:ln w="9525">
            <a:noFill/>
          </a:ln>
        </p:spPr>
        <p:txBody>
          <a:bodyPr wrap="none">
            <a:spAutoFit/>
          </a:bodyPr>
          <a:lstStyle/>
          <a:p>
            <a:pPr>
              <a:spcBef>
                <a:spcPct val="50000"/>
              </a:spcBef>
            </a:pPr>
            <a:r>
              <a:rPr lang="zh-CN" altLang="en-US" sz="2400" b="1" dirty="0">
                <a:latin typeface="Tahoma" panose="020B0604030504040204" pitchFamily="34" charset="0"/>
                <a:ea typeface="方正黑体" pitchFamily="34" charset="-122"/>
              </a:rPr>
              <a:t>矩形平行六面体观察体</a:t>
            </a:r>
          </a:p>
        </p:txBody>
      </p:sp>
      <p:sp>
        <p:nvSpPr>
          <p:cNvPr id="442408" name="文本框 442407"/>
          <p:cNvSpPr txBox="1"/>
          <p:nvPr/>
        </p:nvSpPr>
        <p:spPr>
          <a:xfrm>
            <a:off x="958533" y="4227830"/>
            <a:ext cx="1101090" cy="460375"/>
          </a:xfrm>
          <a:prstGeom prst="rect">
            <a:avLst/>
          </a:prstGeom>
          <a:noFill/>
          <a:ln w="9525">
            <a:noFill/>
          </a:ln>
        </p:spPr>
        <p:txBody>
          <a:bodyPr wrap="none">
            <a:spAutoFit/>
          </a:bodyPr>
          <a:lstStyle/>
          <a:p>
            <a:pPr>
              <a:spcBef>
                <a:spcPct val="50000"/>
              </a:spcBef>
            </a:pPr>
            <a:r>
              <a:rPr lang="zh-CN" altLang="en-US" sz="2400" b="1" dirty="0">
                <a:solidFill>
                  <a:srgbClr val="FF0000"/>
                </a:solidFill>
                <a:latin typeface="Tahoma" panose="020B0604030504040204" pitchFamily="34" charset="0"/>
                <a:ea typeface="方正黑体" pitchFamily="34" charset="-122"/>
              </a:rPr>
              <a:t>斜投影</a:t>
            </a:r>
          </a:p>
        </p:txBody>
      </p:sp>
      <p:sp>
        <p:nvSpPr>
          <p:cNvPr id="442409" name="文本框 442408"/>
          <p:cNvSpPr txBox="1"/>
          <p:nvPr/>
        </p:nvSpPr>
        <p:spPr>
          <a:xfrm>
            <a:off x="5291773" y="4304030"/>
            <a:ext cx="1101090" cy="460375"/>
          </a:xfrm>
          <a:prstGeom prst="rect">
            <a:avLst/>
          </a:prstGeom>
          <a:noFill/>
          <a:ln w="9525">
            <a:noFill/>
          </a:ln>
        </p:spPr>
        <p:txBody>
          <a:bodyPr wrap="none">
            <a:spAutoFit/>
          </a:bodyPr>
          <a:lstStyle/>
          <a:p>
            <a:pPr>
              <a:spcBef>
                <a:spcPct val="50000"/>
              </a:spcBef>
            </a:pPr>
            <a:r>
              <a:rPr lang="zh-CN" altLang="en-US" sz="2400" b="1" dirty="0">
                <a:solidFill>
                  <a:srgbClr val="FF0000"/>
                </a:solidFill>
                <a:latin typeface="Tahoma" panose="020B0604030504040204" pitchFamily="34" charset="0"/>
                <a:ea typeface="方正黑体" pitchFamily="34" charset="-122"/>
              </a:rPr>
              <a:t>正投影</a:t>
            </a:r>
            <a:endParaRPr lang="zh-CN" altLang="en-US" sz="3200" b="1" dirty="0">
              <a:latin typeface="Tahoma" panose="020B0604030504040204" pitchFamily="34" charset="0"/>
              <a:ea typeface="方正黑体" pitchFamily="34" charset="-122"/>
            </a:endParaRPr>
          </a:p>
        </p:txBody>
      </p:sp>
      <p:grpSp>
        <p:nvGrpSpPr>
          <p:cNvPr id="442417" name="组合 442416"/>
          <p:cNvGrpSpPr/>
          <p:nvPr/>
        </p:nvGrpSpPr>
        <p:grpSpPr>
          <a:xfrm>
            <a:off x="609600" y="1828800"/>
            <a:ext cx="3562350" cy="2474913"/>
            <a:chOff x="384" y="1152"/>
            <a:chExt cx="2244" cy="1559"/>
          </a:xfrm>
        </p:grpSpPr>
        <p:sp>
          <p:nvSpPr>
            <p:cNvPr id="442371" name="直接连接符 442370"/>
            <p:cNvSpPr/>
            <p:nvPr/>
          </p:nvSpPr>
          <p:spPr>
            <a:xfrm>
              <a:off x="384" y="1799"/>
              <a:ext cx="2064" cy="0"/>
            </a:xfrm>
            <a:prstGeom prst="line">
              <a:avLst/>
            </a:prstGeom>
            <a:ln w="9525" cap="flat" cmpd="sng">
              <a:solidFill>
                <a:srgbClr val="66FFCC"/>
              </a:solidFill>
              <a:prstDash val="solid"/>
              <a:miter/>
              <a:headEnd type="none" w="med" len="med"/>
              <a:tailEnd type="none" w="med" len="med"/>
            </a:ln>
          </p:spPr>
        </p:sp>
        <p:sp>
          <p:nvSpPr>
            <p:cNvPr id="442372" name="直接连接符 442371"/>
            <p:cNvSpPr/>
            <p:nvPr/>
          </p:nvSpPr>
          <p:spPr>
            <a:xfrm>
              <a:off x="960" y="1799"/>
              <a:ext cx="864" cy="0"/>
            </a:xfrm>
            <a:prstGeom prst="line">
              <a:avLst/>
            </a:prstGeom>
            <a:ln w="76200" cap="flat" cmpd="sng">
              <a:solidFill>
                <a:schemeClr val="tx1"/>
              </a:solidFill>
              <a:prstDash val="solid"/>
              <a:miter/>
              <a:headEnd type="none" w="med" len="med"/>
              <a:tailEnd type="none" w="med" len="med"/>
            </a:ln>
          </p:spPr>
        </p:sp>
        <p:sp>
          <p:nvSpPr>
            <p:cNvPr id="442373" name="直接连接符 442372"/>
            <p:cNvSpPr/>
            <p:nvPr/>
          </p:nvSpPr>
          <p:spPr>
            <a:xfrm flipV="1">
              <a:off x="1392" y="1511"/>
              <a:ext cx="0" cy="288"/>
            </a:xfrm>
            <a:prstGeom prst="line">
              <a:avLst/>
            </a:prstGeom>
            <a:ln w="57150" cap="flat" cmpd="sng">
              <a:solidFill>
                <a:schemeClr val="accent2"/>
              </a:solidFill>
              <a:prstDash val="solid"/>
              <a:miter/>
              <a:headEnd type="none" w="med" len="med"/>
              <a:tailEnd type="triangle" w="med" len="med"/>
            </a:ln>
          </p:spPr>
        </p:sp>
        <p:sp>
          <p:nvSpPr>
            <p:cNvPr id="442374" name="直接连接符 442373"/>
            <p:cNvSpPr/>
            <p:nvPr/>
          </p:nvSpPr>
          <p:spPr>
            <a:xfrm flipV="1">
              <a:off x="2256" y="1271"/>
              <a:ext cx="0" cy="720"/>
            </a:xfrm>
            <a:prstGeom prst="line">
              <a:avLst/>
            </a:prstGeom>
            <a:ln w="38100" cap="flat" cmpd="sng">
              <a:solidFill>
                <a:schemeClr val="tx1"/>
              </a:solidFill>
              <a:prstDash val="solid"/>
              <a:miter/>
              <a:headEnd type="none" w="med" len="med"/>
              <a:tailEnd type="triangle" w="med" len="med"/>
            </a:ln>
          </p:spPr>
        </p:sp>
        <p:sp>
          <p:nvSpPr>
            <p:cNvPr id="442375" name="直接连接符 442374"/>
            <p:cNvSpPr/>
            <p:nvPr/>
          </p:nvSpPr>
          <p:spPr>
            <a:xfrm flipH="1">
              <a:off x="720" y="1799"/>
              <a:ext cx="240" cy="432"/>
            </a:xfrm>
            <a:prstGeom prst="line">
              <a:avLst/>
            </a:prstGeom>
            <a:ln w="38100" cap="flat" cmpd="sng">
              <a:solidFill>
                <a:schemeClr val="tx1"/>
              </a:solidFill>
              <a:prstDash val="sysDot"/>
              <a:miter/>
              <a:headEnd type="none" w="med" len="med"/>
              <a:tailEnd type="none" w="med" len="med"/>
            </a:ln>
          </p:spPr>
        </p:sp>
        <p:sp>
          <p:nvSpPr>
            <p:cNvPr id="442376" name="直接连接符 442375"/>
            <p:cNvSpPr/>
            <p:nvPr/>
          </p:nvSpPr>
          <p:spPr>
            <a:xfrm flipH="1">
              <a:off x="1584" y="1799"/>
              <a:ext cx="240" cy="432"/>
            </a:xfrm>
            <a:prstGeom prst="line">
              <a:avLst/>
            </a:prstGeom>
            <a:ln w="38100" cap="flat" cmpd="sng">
              <a:solidFill>
                <a:schemeClr val="tx1"/>
              </a:solidFill>
              <a:prstDash val="sysDot"/>
              <a:miter/>
              <a:headEnd type="none" w="med" len="med"/>
              <a:tailEnd type="none" w="med" len="med"/>
            </a:ln>
          </p:spPr>
        </p:sp>
        <p:sp>
          <p:nvSpPr>
            <p:cNvPr id="442377" name="直接连接符 442376"/>
            <p:cNvSpPr/>
            <p:nvPr/>
          </p:nvSpPr>
          <p:spPr>
            <a:xfrm>
              <a:off x="720" y="2231"/>
              <a:ext cx="864" cy="0"/>
            </a:xfrm>
            <a:prstGeom prst="line">
              <a:avLst/>
            </a:prstGeom>
            <a:ln w="57150" cap="flat" cmpd="sng">
              <a:solidFill>
                <a:schemeClr val="hlink"/>
              </a:solidFill>
              <a:prstDash val="solid"/>
              <a:miter/>
              <a:headEnd type="none" w="med" len="med"/>
              <a:tailEnd type="none" w="med" len="med"/>
            </a:ln>
          </p:spPr>
        </p:sp>
        <p:sp>
          <p:nvSpPr>
            <p:cNvPr id="442378" name="直接连接符 442377"/>
            <p:cNvSpPr/>
            <p:nvPr/>
          </p:nvSpPr>
          <p:spPr>
            <a:xfrm>
              <a:off x="480" y="2663"/>
              <a:ext cx="864" cy="0"/>
            </a:xfrm>
            <a:prstGeom prst="line">
              <a:avLst/>
            </a:prstGeom>
            <a:ln w="57150" cap="flat" cmpd="sng">
              <a:solidFill>
                <a:schemeClr val="hlink"/>
              </a:solidFill>
              <a:prstDash val="solid"/>
              <a:miter/>
              <a:headEnd type="none" w="med" len="med"/>
              <a:tailEnd type="none" w="med" len="med"/>
            </a:ln>
          </p:spPr>
        </p:sp>
        <p:sp>
          <p:nvSpPr>
            <p:cNvPr id="442379" name="直接连接符 442378"/>
            <p:cNvSpPr/>
            <p:nvPr/>
          </p:nvSpPr>
          <p:spPr>
            <a:xfrm flipH="1">
              <a:off x="480" y="2231"/>
              <a:ext cx="240" cy="432"/>
            </a:xfrm>
            <a:prstGeom prst="line">
              <a:avLst/>
            </a:prstGeom>
            <a:ln w="57150" cap="flat" cmpd="sng">
              <a:solidFill>
                <a:schemeClr val="hlink"/>
              </a:solidFill>
              <a:prstDash val="solid"/>
              <a:miter/>
              <a:headEnd type="none" w="med" len="med"/>
              <a:tailEnd type="none" w="med" len="med"/>
            </a:ln>
          </p:spPr>
        </p:sp>
        <p:sp>
          <p:nvSpPr>
            <p:cNvPr id="442380" name="直接连接符 442379"/>
            <p:cNvSpPr/>
            <p:nvPr/>
          </p:nvSpPr>
          <p:spPr>
            <a:xfrm flipH="1">
              <a:off x="1344" y="2231"/>
              <a:ext cx="240" cy="432"/>
            </a:xfrm>
            <a:prstGeom prst="line">
              <a:avLst/>
            </a:prstGeom>
            <a:ln w="57150" cap="flat" cmpd="sng">
              <a:solidFill>
                <a:schemeClr val="hlink"/>
              </a:solidFill>
              <a:prstDash val="solid"/>
              <a:miter/>
              <a:headEnd type="none" w="med" len="med"/>
              <a:tailEnd type="none" w="med" len="med"/>
            </a:ln>
          </p:spPr>
        </p:sp>
        <p:sp>
          <p:nvSpPr>
            <p:cNvPr id="442381" name="直接连接符 442380"/>
            <p:cNvSpPr/>
            <p:nvPr/>
          </p:nvSpPr>
          <p:spPr>
            <a:xfrm flipV="1">
              <a:off x="1488" y="2279"/>
              <a:ext cx="240" cy="432"/>
            </a:xfrm>
            <a:prstGeom prst="line">
              <a:avLst/>
            </a:prstGeom>
            <a:ln w="57150" cap="flat" cmpd="sng">
              <a:solidFill>
                <a:srgbClr val="66FFCC"/>
              </a:solidFill>
              <a:prstDash val="solid"/>
              <a:miter/>
              <a:headEnd type="none" w="med" len="med"/>
              <a:tailEnd type="triangle" w="med" len="med"/>
            </a:ln>
          </p:spPr>
        </p:sp>
        <p:sp>
          <p:nvSpPr>
            <p:cNvPr id="442382" name="文本框 442381"/>
            <p:cNvSpPr txBox="1"/>
            <p:nvPr/>
          </p:nvSpPr>
          <p:spPr>
            <a:xfrm>
              <a:off x="854" y="1440"/>
              <a:ext cx="500" cy="288"/>
            </a:xfrm>
            <a:prstGeom prst="rect">
              <a:avLst/>
            </a:prstGeom>
            <a:noFill/>
            <a:ln w="9525">
              <a:noFill/>
            </a:ln>
          </p:spPr>
          <p:txBody>
            <a:bodyPr wrap="none" anchor="t" anchorCtr="0">
              <a:spAutoFit/>
            </a:bodyPr>
            <a:lstStyle/>
            <a:p>
              <a:r>
                <a:rPr lang="zh-CN" altLang="en-US" sz="2400" b="1" dirty="0">
                  <a:latin typeface="方正黑体" pitchFamily="34" charset="-122"/>
                  <a:ea typeface="方正黑体" pitchFamily="34" charset="-122"/>
                </a:rPr>
                <a:t>窗口</a:t>
              </a:r>
            </a:p>
          </p:txBody>
        </p:sp>
        <p:sp>
          <p:nvSpPr>
            <p:cNvPr id="442383" name="文本框 442382"/>
            <p:cNvSpPr txBox="1"/>
            <p:nvPr/>
          </p:nvSpPr>
          <p:spPr>
            <a:xfrm>
              <a:off x="1430" y="1344"/>
              <a:ext cx="212" cy="288"/>
            </a:xfrm>
            <a:prstGeom prst="rect">
              <a:avLst/>
            </a:prstGeom>
            <a:noFill/>
            <a:ln w="9525">
              <a:noFill/>
            </a:ln>
          </p:spPr>
          <p:txBody>
            <a:bodyPr wrap="none" anchor="t" anchorCtr="0">
              <a:spAutoFit/>
            </a:bodyPr>
            <a:lstStyle/>
            <a:p>
              <a:r>
                <a:rPr lang="en-US" altLang="zh-CN" sz="2400" b="1">
                  <a:latin typeface="方正黑体" pitchFamily="34" charset="-122"/>
                  <a:ea typeface="方正黑体" pitchFamily="34" charset="-122"/>
                </a:rPr>
                <a:t>N</a:t>
              </a:r>
            </a:p>
          </p:txBody>
        </p:sp>
        <p:sp>
          <p:nvSpPr>
            <p:cNvPr id="442384" name="文本框 442383"/>
            <p:cNvSpPr txBox="1"/>
            <p:nvPr/>
          </p:nvSpPr>
          <p:spPr>
            <a:xfrm>
              <a:off x="2342" y="1152"/>
              <a:ext cx="276" cy="288"/>
            </a:xfrm>
            <a:prstGeom prst="rect">
              <a:avLst/>
            </a:prstGeom>
            <a:noFill/>
            <a:ln w="9525">
              <a:noFill/>
            </a:ln>
          </p:spPr>
          <p:txBody>
            <a:bodyPr wrap="none" anchor="t" anchorCtr="0">
              <a:spAutoFit/>
            </a:bodyPr>
            <a:lstStyle/>
            <a:p>
              <a:r>
                <a:rPr lang="en-US" altLang="zh-CN" sz="2400" b="1" err="1">
                  <a:latin typeface="方正黑体" pitchFamily="34" charset="-122"/>
                  <a:ea typeface="方正黑体" pitchFamily="34" charset="-122"/>
                </a:rPr>
                <a:t>Z</a:t>
              </a:r>
              <a:r>
                <a:rPr lang="en-US" altLang="zh-CN" sz="2400" b="1" baseline="-25000" err="1">
                  <a:latin typeface="方正黑体" pitchFamily="34" charset="-122"/>
                  <a:ea typeface="方正黑体" pitchFamily="34" charset="-122"/>
                </a:rPr>
                <a:t>v</a:t>
              </a:r>
              <a:endParaRPr lang="en-US" altLang="zh-CN" sz="2400" b="1" baseline="-25000">
                <a:latin typeface="方正黑体" pitchFamily="34" charset="-122"/>
                <a:ea typeface="方正黑体" pitchFamily="34" charset="-122"/>
              </a:endParaRPr>
            </a:p>
          </p:txBody>
        </p:sp>
        <p:sp>
          <p:nvSpPr>
            <p:cNvPr id="442410" name="文本框 442409"/>
            <p:cNvSpPr txBox="1"/>
            <p:nvPr/>
          </p:nvSpPr>
          <p:spPr>
            <a:xfrm>
              <a:off x="1584" y="2423"/>
              <a:ext cx="1044" cy="288"/>
            </a:xfrm>
            <a:prstGeom prst="rect">
              <a:avLst/>
            </a:prstGeom>
            <a:noFill/>
            <a:ln w="9525">
              <a:noFill/>
            </a:ln>
          </p:spPr>
          <p:txBody>
            <a:bodyPr wrap="none">
              <a:spAutoFit/>
            </a:bodyPr>
            <a:lstStyle/>
            <a:p>
              <a:pPr>
                <a:spcBef>
                  <a:spcPct val="50000"/>
                </a:spcBef>
              </a:pPr>
              <a:r>
                <a:rPr lang="zh-CN" altLang="en-US" sz="2400" b="1" dirty="0">
                  <a:latin typeface="Tahoma" panose="020B0604030504040204" pitchFamily="34" charset="0"/>
                  <a:ea typeface="方正黑体" pitchFamily="34" charset="-122"/>
                </a:rPr>
                <a:t>投影向量</a:t>
              </a:r>
              <a:r>
                <a:rPr lang="en-US" altLang="zh-CN" sz="2400" b="1" err="1">
                  <a:latin typeface="方正黑体" pitchFamily="34" charset="-122"/>
                  <a:ea typeface="方正黑体" pitchFamily="34" charset="-122"/>
                </a:rPr>
                <a:t>V</a:t>
              </a:r>
              <a:r>
                <a:rPr lang="en-US" altLang="zh-CN" sz="2400" b="1" baseline="-25000" err="1">
                  <a:latin typeface="方正黑体" pitchFamily="34" charset="-122"/>
                  <a:ea typeface="方正黑体" pitchFamily="34" charset="-122"/>
                </a:rPr>
                <a:t>p</a:t>
              </a:r>
              <a:endParaRPr lang="zh-CN" altLang="en-US" sz="2400" b="1" baseline="-25000">
                <a:latin typeface="方正黑体" pitchFamily="34" charset="-122"/>
                <a:ea typeface="方正黑体" pitchFamily="34" charset="-122"/>
              </a:endParaRPr>
            </a:p>
          </p:txBody>
        </p:sp>
      </p:grpSp>
      <p:grpSp>
        <p:nvGrpSpPr>
          <p:cNvPr id="442419" name="组合 442418"/>
          <p:cNvGrpSpPr/>
          <p:nvPr/>
        </p:nvGrpSpPr>
        <p:grpSpPr>
          <a:xfrm>
            <a:off x="2836863" y="5445125"/>
            <a:ext cx="2814637" cy="1114425"/>
            <a:chOff x="1731" y="3330"/>
            <a:chExt cx="1773" cy="702"/>
          </a:xfrm>
        </p:grpSpPr>
        <p:sp>
          <p:nvSpPr>
            <p:cNvPr id="442412" name="文本框 442411"/>
            <p:cNvSpPr txBox="1"/>
            <p:nvPr/>
          </p:nvSpPr>
          <p:spPr>
            <a:xfrm>
              <a:off x="2304" y="3392"/>
              <a:ext cx="1113" cy="634"/>
            </a:xfrm>
            <a:prstGeom prst="rect">
              <a:avLst/>
            </a:prstGeom>
            <a:noFill/>
            <a:ln w="9525">
              <a:noFill/>
            </a:ln>
          </p:spPr>
          <p:txBody>
            <a:bodyPr wrap="none" lIns="0" tIns="0" rIns="0" bIns="0" anchor="t" anchorCtr="0">
              <a:spAutoFit/>
            </a:bodyPr>
            <a:lstStyle/>
            <a:p>
              <a:pPr eaLnBrk="0" hangingPunct="0">
                <a:lnSpc>
                  <a:spcPct val="60000"/>
                </a:lnSpc>
                <a:spcBef>
                  <a:spcPct val="50000"/>
                </a:spcBef>
              </a:pPr>
              <a:r>
                <a:rPr lang="zh-CN" altLang="en-US" sz="2000" b="1" dirty="0">
                  <a:latin typeface="Tahoma" panose="020B0604030504040204" pitchFamily="34" charset="0"/>
                </a:rPr>
                <a:t>1   0   </a:t>
              </a:r>
              <a:r>
                <a:rPr lang="zh-CN" altLang="zh-CN" sz="2000" b="1">
                  <a:latin typeface="Times New Roman" panose="02020603050405020304" pitchFamily="18" charset="0"/>
                  <a:ea typeface="SimHei" panose="02010600030101010101" pitchFamily="2" charset="-122"/>
                </a:rPr>
                <a:t>-</a:t>
              </a:r>
              <a:r>
                <a:rPr lang="en-US" altLang="zh-CN" sz="2000" b="1" err="1">
                  <a:latin typeface="Times New Roman" panose="02020603050405020304" pitchFamily="18" charset="0"/>
                  <a:ea typeface="SimHei" panose="02010600030101010101" pitchFamily="2" charset="-122"/>
                </a:rPr>
                <a:t>px/pz</a:t>
              </a:r>
              <a:r>
                <a:rPr lang="zh-CN" altLang="en-US" sz="2000" b="1" dirty="0" err="1">
                  <a:latin typeface="Tahoma" panose="020B0604030504040204" pitchFamily="34" charset="0"/>
                </a:rPr>
                <a:t>  </a:t>
              </a:r>
              <a:r>
                <a:rPr lang="en-US" altLang="zh-CN" sz="2000" b="1">
                  <a:latin typeface="Tahoma" panose="020B0604030504040204" pitchFamily="34" charset="0"/>
                </a:rPr>
                <a:t>0</a:t>
              </a:r>
              <a:endParaRPr lang="en-US" altLang="zh-CN" sz="2400" b="1">
                <a:latin typeface="Tahoma" panose="020B0604030504040204" pitchFamily="34" charset="0"/>
              </a:endParaRPr>
            </a:p>
            <a:p>
              <a:pPr eaLnBrk="0" hangingPunct="0">
                <a:lnSpc>
                  <a:spcPct val="40000"/>
                </a:lnSpc>
                <a:spcBef>
                  <a:spcPct val="50000"/>
                </a:spcBef>
              </a:pPr>
              <a:r>
                <a:rPr lang="zh-CN" altLang="en-US" sz="2000" b="1" dirty="0">
                  <a:latin typeface="Tahoma" panose="020B0604030504040204" pitchFamily="34" charset="0"/>
                </a:rPr>
                <a:t>0   1   </a:t>
              </a:r>
              <a:r>
                <a:rPr lang="en-US" altLang="zh-CN" sz="2000" b="1">
                  <a:latin typeface="Times New Roman" panose="02020603050405020304" pitchFamily="18" charset="0"/>
                  <a:ea typeface="SimHei" panose="02010600030101010101" pitchFamily="2" charset="-122"/>
                </a:rPr>
                <a:t>-</a:t>
              </a:r>
              <a:r>
                <a:rPr lang="en-US" altLang="zh-CN" sz="2000" b="1" err="1">
                  <a:latin typeface="Times New Roman" panose="02020603050405020304" pitchFamily="18" charset="0"/>
                  <a:ea typeface="SimHei" panose="02010600030101010101" pitchFamily="2" charset="-122"/>
                </a:rPr>
                <a:t>py/pz</a:t>
              </a:r>
              <a:r>
                <a:rPr lang="en-US" altLang="zh-CN" sz="2000" b="1">
                  <a:latin typeface="Times New Roman" panose="02020603050405020304" pitchFamily="18" charset="0"/>
                  <a:ea typeface="SimHei" panose="02010600030101010101" pitchFamily="2" charset="-122"/>
                </a:rPr>
                <a:t> </a:t>
              </a:r>
              <a:r>
                <a:rPr lang="zh-CN" altLang="en-US" sz="2000" b="1">
                  <a:latin typeface="Tahoma" panose="020B0604030504040204" pitchFamily="34" charset="0"/>
                </a:rPr>
                <a:t> </a:t>
              </a:r>
              <a:r>
                <a:rPr lang="en-US" altLang="zh-CN" sz="2000" b="1">
                  <a:latin typeface="Tahoma" panose="020B0604030504040204" pitchFamily="34" charset="0"/>
                </a:rPr>
                <a:t>0</a:t>
              </a:r>
            </a:p>
            <a:p>
              <a:pPr eaLnBrk="0" hangingPunct="0">
                <a:lnSpc>
                  <a:spcPct val="40000"/>
                </a:lnSpc>
                <a:spcBef>
                  <a:spcPct val="50000"/>
                </a:spcBef>
              </a:pPr>
              <a:r>
                <a:rPr lang="zh-CN" altLang="en-US" sz="2000" b="1" dirty="0">
                  <a:latin typeface="Tahoma" panose="020B0604030504040204" pitchFamily="34" charset="0"/>
                </a:rPr>
                <a:t>0   0       1     </a:t>
              </a:r>
              <a:r>
                <a:rPr lang="en-US" altLang="zh-CN" sz="2000" b="1">
                  <a:latin typeface="Tahoma" panose="020B0604030504040204" pitchFamily="34" charset="0"/>
                </a:rPr>
                <a:t>0</a:t>
              </a:r>
            </a:p>
            <a:p>
              <a:pPr eaLnBrk="0" hangingPunct="0">
                <a:lnSpc>
                  <a:spcPct val="40000"/>
                </a:lnSpc>
                <a:spcBef>
                  <a:spcPct val="50000"/>
                </a:spcBef>
              </a:pPr>
              <a:r>
                <a:rPr lang="en-US" altLang="zh-CN" sz="2000" b="1">
                  <a:latin typeface="Tahoma" panose="020B0604030504040204" pitchFamily="34" charset="0"/>
                </a:rPr>
                <a:t>0   0       0     1</a:t>
              </a:r>
              <a:endParaRPr lang="en-US" altLang="zh-CN" sz="2400" b="1">
                <a:latin typeface="Tahoma" panose="020B0604030504040204" pitchFamily="34" charset="0"/>
              </a:endParaRPr>
            </a:p>
          </p:txBody>
        </p:sp>
        <p:sp>
          <p:nvSpPr>
            <p:cNvPr id="442413" name="左中括号 442412"/>
            <p:cNvSpPr/>
            <p:nvPr/>
          </p:nvSpPr>
          <p:spPr>
            <a:xfrm>
              <a:off x="2259" y="3330"/>
              <a:ext cx="45" cy="702"/>
            </a:xfrm>
            <a:prstGeom prst="leftBracket">
              <a:avLst>
                <a:gd name="adj" fmla="val 130000"/>
              </a:avLst>
            </a:prstGeom>
            <a:noFill/>
            <a:ln w="38100" cap="flat" cmpd="sng">
              <a:solidFill>
                <a:schemeClr val="tx1"/>
              </a:solidFill>
              <a:prstDash val="solid"/>
              <a:headEnd type="none" w="med" len="med"/>
              <a:tailEnd type="none" w="med" len="med"/>
            </a:ln>
          </p:spPr>
          <p:txBody>
            <a:bodyPr/>
            <a:lstStyle/>
            <a:p>
              <a:endParaRPr lang="zh-CN" altLang="en-US"/>
            </a:p>
          </p:txBody>
        </p:sp>
        <p:sp>
          <p:nvSpPr>
            <p:cNvPr id="442414" name="右中括号 442413"/>
            <p:cNvSpPr/>
            <p:nvPr/>
          </p:nvSpPr>
          <p:spPr>
            <a:xfrm>
              <a:off x="3456" y="3330"/>
              <a:ext cx="48" cy="684"/>
            </a:xfrm>
            <a:prstGeom prst="rightBracket">
              <a:avLst>
                <a:gd name="adj" fmla="val 118750"/>
              </a:avLst>
            </a:prstGeom>
            <a:noFill/>
            <a:ln w="38100" cap="flat" cmpd="sng">
              <a:solidFill>
                <a:schemeClr val="tx1"/>
              </a:solidFill>
              <a:prstDash val="solid"/>
              <a:headEnd type="none" w="med" len="med"/>
              <a:tailEnd type="none" w="med" len="med"/>
            </a:ln>
          </p:spPr>
          <p:txBody>
            <a:bodyPr/>
            <a:lstStyle/>
            <a:p>
              <a:endParaRPr lang="zh-CN" altLang="en-US"/>
            </a:p>
          </p:txBody>
        </p:sp>
        <p:sp>
          <p:nvSpPr>
            <p:cNvPr id="442415" name="文本框 442414"/>
            <p:cNvSpPr txBox="1"/>
            <p:nvPr/>
          </p:nvSpPr>
          <p:spPr>
            <a:xfrm>
              <a:off x="1731" y="3408"/>
              <a:ext cx="525" cy="334"/>
            </a:xfrm>
            <a:prstGeom prst="rect">
              <a:avLst/>
            </a:prstGeom>
            <a:noFill/>
            <a:ln w="9525">
              <a:noFill/>
            </a:ln>
          </p:spPr>
          <p:txBody>
            <a:bodyPr wrap="none">
              <a:spAutoFit/>
            </a:bodyPr>
            <a:lstStyle/>
            <a:p>
              <a:pPr>
                <a:lnSpc>
                  <a:spcPct val="120000"/>
                </a:lnSpc>
                <a:spcBef>
                  <a:spcPct val="50000"/>
                </a:spcBef>
              </a:pPr>
              <a:r>
                <a:rPr lang="en-US" altLang="zh-CN" sz="2400" b="1">
                  <a:latin typeface="Tahoma" panose="020B0604030504040204" pitchFamily="34" charset="0"/>
                </a:rPr>
                <a:t>M</a:t>
              </a:r>
              <a:r>
                <a:rPr lang="en-US" altLang="zh-CN" sz="2400" b="1" baseline="-25000">
                  <a:latin typeface="Tahoma" panose="020B0604030504040204" pitchFamily="34" charset="0"/>
                </a:rPr>
                <a:t>p</a:t>
              </a:r>
              <a:r>
                <a:rPr lang="en-US" altLang="zh-CN" sz="2400" b="1">
                  <a:latin typeface="Tahoma" panose="020B0604030504040204" pitchFamily="34" charset="0"/>
                </a:rPr>
                <a:t>=</a:t>
              </a:r>
            </a:p>
          </p:txBody>
        </p:sp>
      </p:gr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24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424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24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24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424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24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4240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240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442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404" grpId="0"/>
      <p:bldP spid="442405" grpId="0"/>
      <p:bldP spid="442406" grpId="0"/>
      <p:bldP spid="442408" grpId="0"/>
      <p:bldP spid="442409"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439" name="直接连接符 443438"/>
          <p:cNvSpPr/>
          <p:nvPr/>
        </p:nvSpPr>
        <p:spPr>
          <a:xfrm>
            <a:off x="7010400" y="3084195"/>
            <a:ext cx="0" cy="1633538"/>
          </a:xfrm>
          <a:prstGeom prst="line">
            <a:avLst/>
          </a:prstGeom>
          <a:ln w="38100" cap="flat" cmpd="sng">
            <a:solidFill>
              <a:schemeClr val="accent2"/>
            </a:solidFill>
            <a:prstDash val="solid"/>
            <a:headEnd type="none" w="med" len="med"/>
            <a:tailEnd type="none" w="med" len="med"/>
          </a:ln>
        </p:spPr>
      </p:sp>
      <p:sp>
        <p:nvSpPr>
          <p:cNvPr id="443396" name="直接连接符 443395"/>
          <p:cNvSpPr/>
          <p:nvPr/>
        </p:nvSpPr>
        <p:spPr>
          <a:xfrm flipH="1">
            <a:off x="609600" y="3312795"/>
            <a:ext cx="1676400" cy="2286000"/>
          </a:xfrm>
          <a:prstGeom prst="line">
            <a:avLst/>
          </a:prstGeom>
          <a:ln w="38100" cap="flat" cmpd="sng">
            <a:solidFill>
              <a:srgbClr val="FF0000"/>
            </a:solidFill>
            <a:prstDash val="sysDot"/>
            <a:headEnd type="none" w="med" len="med"/>
            <a:tailEnd type="none" w="med" len="med"/>
          </a:ln>
        </p:spPr>
      </p:sp>
      <p:sp>
        <p:nvSpPr>
          <p:cNvPr id="443397" name="直接连接符 443396"/>
          <p:cNvSpPr/>
          <p:nvPr/>
        </p:nvSpPr>
        <p:spPr>
          <a:xfrm flipV="1">
            <a:off x="609600" y="3312795"/>
            <a:ext cx="3581400" cy="2286000"/>
          </a:xfrm>
          <a:prstGeom prst="line">
            <a:avLst/>
          </a:prstGeom>
          <a:ln w="38100" cap="flat" cmpd="sng">
            <a:solidFill>
              <a:srgbClr val="FF0000"/>
            </a:solidFill>
            <a:prstDash val="sysDot"/>
            <a:headEnd type="none" w="med" len="med"/>
            <a:tailEnd type="none" w="med" len="med"/>
          </a:ln>
        </p:spPr>
      </p:sp>
      <p:grpSp>
        <p:nvGrpSpPr>
          <p:cNvPr id="443437" name="组合 443436"/>
          <p:cNvGrpSpPr/>
          <p:nvPr/>
        </p:nvGrpSpPr>
        <p:grpSpPr>
          <a:xfrm>
            <a:off x="1676400" y="3084195"/>
            <a:ext cx="2819400" cy="1066800"/>
            <a:chOff x="1056" y="1536"/>
            <a:chExt cx="1776" cy="672"/>
          </a:xfrm>
        </p:grpSpPr>
        <p:sp>
          <p:nvSpPr>
            <p:cNvPr id="443395" name="直接连接符 443394"/>
            <p:cNvSpPr/>
            <p:nvPr/>
          </p:nvSpPr>
          <p:spPr>
            <a:xfrm>
              <a:off x="1536" y="1536"/>
              <a:ext cx="1296" cy="0"/>
            </a:xfrm>
            <a:prstGeom prst="line">
              <a:avLst/>
            </a:prstGeom>
            <a:ln w="57150" cap="flat" cmpd="sng">
              <a:solidFill>
                <a:srgbClr val="FF0000"/>
              </a:solidFill>
              <a:prstDash val="solid"/>
              <a:headEnd type="none" w="med" len="med"/>
              <a:tailEnd type="none" w="med" len="med"/>
            </a:ln>
          </p:spPr>
        </p:sp>
        <p:sp>
          <p:nvSpPr>
            <p:cNvPr id="443398" name="直接连接符 443397"/>
            <p:cNvSpPr/>
            <p:nvPr/>
          </p:nvSpPr>
          <p:spPr>
            <a:xfrm>
              <a:off x="1056" y="2208"/>
              <a:ext cx="816" cy="0"/>
            </a:xfrm>
            <a:prstGeom prst="line">
              <a:avLst/>
            </a:prstGeom>
            <a:ln w="57150" cap="flat" cmpd="sng">
              <a:solidFill>
                <a:srgbClr val="FF0000"/>
              </a:solidFill>
              <a:prstDash val="solid"/>
              <a:headEnd type="none" w="med" len="med"/>
              <a:tailEnd type="none" w="med" len="med"/>
            </a:ln>
          </p:spPr>
        </p:sp>
        <p:sp>
          <p:nvSpPr>
            <p:cNvPr id="443399" name="直接连接符 443398"/>
            <p:cNvSpPr/>
            <p:nvPr/>
          </p:nvSpPr>
          <p:spPr>
            <a:xfrm flipH="1">
              <a:off x="1056" y="1536"/>
              <a:ext cx="480" cy="672"/>
            </a:xfrm>
            <a:prstGeom prst="line">
              <a:avLst/>
            </a:prstGeom>
            <a:ln w="57150" cap="flat" cmpd="sng">
              <a:solidFill>
                <a:srgbClr val="FF0000"/>
              </a:solidFill>
              <a:prstDash val="solid"/>
              <a:headEnd type="none" w="med" len="med"/>
              <a:tailEnd type="none" w="med" len="med"/>
            </a:ln>
          </p:spPr>
        </p:sp>
        <p:sp>
          <p:nvSpPr>
            <p:cNvPr id="443400" name="直接连接符 443399"/>
            <p:cNvSpPr/>
            <p:nvPr/>
          </p:nvSpPr>
          <p:spPr>
            <a:xfrm flipH="1">
              <a:off x="1824" y="1536"/>
              <a:ext cx="1008" cy="672"/>
            </a:xfrm>
            <a:prstGeom prst="line">
              <a:avLst/>
            </a:prstGeom>
            <a:ln w="57150" cap="flat" cmpd="sng">
              <a:solidFill>
                <a:srgbClr val="FF0000"/>
              </a:solidFill>
              <a:prstDash val="solid"/>
              <a:headEnd type="none" w="med" len="med"/>
              <a:tailEnd type="none" w="med" len="med"/>
            </a:ln>
          </p:spPr>
        </p:sp>
      </p:grpSp>
      <p:sp>
        <p:nvSpPr>
          <p:cNvPr id="443401" name="直接连接符 443400"/>
          <p:cNvSpPr/>
          <p:nvPr/>
        </p:nvSpPr>
        <p:spPr>
          <a:xfrm>
            <a:off x="533400" y="4760595"/>
            <a:ext cx="2971800" cy="0"/>
          </a:xfrm>
          <a:prstGeom prst="line">
            <a:avLst/>
          </a:prstGeom>
          <a:ln w="12700" cap="flat" cmpd="sng">
            <a:solidFill>
              <a:schemeClr val="tx1"/>
            </a:solidFill>
            <a:prstDash val="solid"/>
            <a:headEnd type="none" w="med" len="med"/>
            <a:tailEnd type="none" w="med" len="med"/>
          </a:ln>
        </p:spPr>
      </p:sp>
      <p:sp>
        <p:nvSpPr>
          <p:cNvPr id="443402" name="直接连接符 443401"/>
          <p:cNvSpPr/>
          <p:nvPr/>
        </p:nvSpPr>
        <p:spPr>
          <a:xfrm flipV="1">
            <a:off x="609600" y="2931795"/>
            <a:ext cx="3048000" cy="2667000"/>
          </a:xfrm>
          <a:prstGeom prst="line">
            <a:avLst/>
          </a:prstGeom>
          <a:ln w="38100" cap="flat" cmpd="sng">
            <a:solidFill>
              <a:schemeClr val="accent2"/>
            </a:solidFill>
            <a:prstDash val="solid"/>
            <a:headEnd type="none" w="med" len="med"/>
            <a:tailEnd type="none" w="med" len="med"/>
          </a:ln>
        </p:spPr>
      </p:sp>
      <p:sp>
        <p:nvSpPr>
          <p:cNvPr id="443403" name="直接连接符 443402"/>
          <p:cNvSpPr/>
          <p:nvPr/>
        </p:nvSpPr>
        <p:spPr>
          <a:xfrm>
            <a:off x="1219200" y="4760595"/>
            <a:ext cx="762000" cy="0"/>
          </a:xfrm>
          <a:prstGeom prst="line">
            <a:avLst/>
          </a:prstGeom>
          <a:ln w="76200" cap="flat" cmpd="sng">
            <a:solidFill>
              <a:schemeClr val="tx1"/>
            </a:solidFill>
            <a:prstDash val="solid"/>
            <a:miter/>
            <a:headEnd type="none" w="med" len="med"/>
            <a:tailEnd type="none" w="med" len="med"/>
          </a:ln>
        </p:spPr>
      </p:sp>
      <p:sp>
        <p:nvSpPr>
          <p:cNvPr id="443404" name="文本框 443403"/>
          <p:cNvSpPr txBox="1"/>
          <p:nvPr/>
        </p:nvSpPr>
        <p:spPr>
          <a:xfrm>
            <a:off x="-28575" y="5562283"/>
            <a:ext cx="2847975" cy="493712"/>
          </a:xfrm>
          <a:prstGeom prst="rect">
            <a:avLst/>
          </a:prstGeom>
          <a:noFill/>
          <a:ln w="9525">
            <a:noFill/>
          </a:ln>
        </p:spPr>
        <p:txBody>
          <a:bodyPr wrap="none" anchor="t" anchorCtr="0">
            <a:spAutoFit/>
          </a:bodyPr>
          <a:lstStyle/>
          <a:p>
            <a:pPr>
              <a:lnSpc>
                <a:spcPct val="110000"/>
              </a:lnSpc>
            </a:pPr>
            <a:r>
              <a:rPr lang="en-US" altLang="zh-CN" sz="2400" b="1" err="1">
                <a:latin typeface="Tahoma" panose="020B0604030504040204" pitchFamily="34" charset="0"/>
              </a:rPr>
              <a:t>COP(x</a:t>
            </a:r>
            <a:r>
              <a:rPr lang="en-US" altLang="zh-CN" sz="2400" b="1" baseline="-25000" err="1">
                <a:latin typeface="Tahoma" panose="020B0604030504040204" pitchFamily="34" charset="0"/>
              </a:rPr>
              <a:t>prp</a:t>
            </a:r>
            <a:r>
              <a:rPr lang="en-US" altLang="zh-CN" sz="2400" b="1" err="1">
                <a:latin typeface="Tahoma" panose="020B0604030504040204" pitchFamily="34" charset="0"/>
              </a:rPr>
              <a:t>,y</a:t>
            </a:r>
            <a:r>
              <a:rPr lang="en-US" altLang="zh-CN" sz="2400" b="1" baseline="-25000" err="1">
                <a:latin typeface="Tahoma" panose="020B0604030504040204" pitchFamily="34" charset="0"/>
              </a:rPr>
              <a:t>prp</a:t>
            </a:r>
            <a:r>
              <a:rPr lang="en-US" altLang="zh-CN" sz="2400" b="1" err="1">
                <a:latin typeface="Tahoma" panose="020B0604030504040204" pitchFamily="34" charset="0"/>
              </a:rPr>
              <a:t>,z</a:t>
            </a:r>
            <a:r>
              <a:rPr lang="en-US" altLang="zh-CN" sz="2400" b="1" baseline="-25000" err="1">
                <a:latin typeface="Tahoma" panose="020B0604030504040204" pitchFamily="34" charset="0"/>
              </a:rPr>
              <a:t>prp</a:t>
            </a:r>
            <a:r>
              <a:rPr lang="en-US" altLang="zh-CN" sz="2400" b="1">
                <a:latin typeface="Tahoma" panose="020B0604030504040204" pitchFamily="34" charset="0"/>
              </a:rPr>
              <a:t>)</a:t>
            </a:r>
          </a:p>
        </p:txBody>
      </p:sp>
      <p:sp>
        <p:nvSpPr>
          <p:cNvPr id="443405" name="直接连接符 443404"/>
          <p:cNvSpPr/>
          <p:nvPr/>
        </p:nvSpPr>
        <p:spPr>
          <a:xfrm>
            <a:off x="1066800" y="3084195"/>
            <a:ext cx="0" cy="1295400"/>
          </a:xfrm>
          <a:prstGeom prst="line">
            <a:avLst/>
          </a:prstGeom>
          <a:ln w="38100" cap="flat" cmpd="sng">
            <a:solidFill>
              <a:schemeClr val="bg1"/>
            </a:solidFill>
            <a:prstDash val="solid"/>
            <a:miter/>
            <a:headEnd type="none" w="med" len="med"/>
            <a:tailEnd type="triangle" w="med" len="med"/>
          </a:ln>
        </p:spPr>
      </p:sp>
      <p:sp>
        <p:nvSpPr>
          <p:cNvPr id="443406" name="文本框 443405"/>
          <p:cNvSpPr txBox="1"/>
          <p:nvPr/>
        </p:nvSpPr>
        <p:spPr>
          <a:xfrm>
            <a:off x="3581400" y="4379595"/>
            <a:ext cx="620713" cy="457200"/>
          </a:xfrm>
          <a:prstGeom prst="rect">
            <a:avLst/>
          </a:prstGeom>
          <a:noFill/>
          <a:ln w="9525">
            <a:noFill/>
          </a:ln>
        </p:spPr>
        <p:txBody>
          <a:bodyPr wrap="none" anchor="t" anchorCtr="0">
            <a:spAutoFit/>
          </a:bodyPr>
          <a:lstStyle/>
          <a:p>
            <a:r>
              <a:rPr lang="en-US" altLang="zh-CN" sz="2400" b="1" err="1">
                <a:latin typeface="Tahoma" panose="020B0604030504040204" pitchFamily="34" charset="0"/>
              </a:rPr>
              <a:t>Z</a:t>
            </a:r>
            <a:r>
              <a:rPr lang="en-US" altLang="zh-CN" sz="2400" b="1" baseline="-25000" err="1">
                <a:latin typeface="Tahoma" panose="020B0604030504040204" pitchFamily="34" charset="0"/>
              </a:rPr>
              <a:t>vp</a:t>
            </a:r>
            <a:endParaRPr lang="en-US" altLang="zh-CN" sz="2400" b="1" baseline="-25000">
              <a:latin typeface="Tahoma" panose="020B0604030504040204" pitchFamily="34" charset="0"/>
            </a:endParaRPr>
          </a:p>
        </p:txBody>
      </p:sp>
      <p:sp>
        <p:nvSpPr>
          <p:cNvPr id="443407" name="椭圆 443406"/>
          <p:cNvSpPr/>
          <p:nvPr/>
        </p:nvSpPr>
        <p:spPr>
          <a:xfrm>
            <a:off x="3243263" y="3541395"/>
            <a:ext cx="109537" cy="109538"/>
          </a:xfrm>
          <a:prstGeom prst="ellipse">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443408" name="文本框 443407"/>
          <p:cNvSpPr txBox="1"/>
          <p:nvPr/>
        </p:nvSpPr>
        <p:spPr>
          <a:xfrm>
            <a:off x="3489325" y="3574733"/>
            <a:ext cx="1171575" cy="457200"/>
          </a:xfrm>
          <a:prstGeom prst="rect">
            <a:avLst/>
          </a:prstGeom>
          <a:noFill/>
          <a:ln w="9525">
            <a:noFill/>
          </a:ln>
        </p:spPr>
        <p:txBody>
          <a:bodyPr wrap="none" anchor="t" anchorCtr="0">
            <a:spAutoFit/>
          </a:bodyPr>
          <a:lstStyle/>
          <a:p>
            <a:r>
              <a:rPr lang="zh-CN" altLang="zh-CN" sz="2400" b="1">
                <a:latin typeface="Tahoma" panose="020B0604030504040204" pitchFamily="34" charset="0"/>
              </a:rPr>
              <a:t>(</a:t>
            </a:r>
            <a:r>
              <a:rPr lang="en-US" altLang="zh-CN" sz="2400" b="1">
                <a:latin typeface="Tahoma" panose="020B0604030504040204" pitchFamily="34" charset="0"/>
              </a:rPr>
              <a:t>x,y,z)</a:t>
            </a:r>
          </a:p>
        </p:txBody>
      </p:sp>
      <p:sp>
        <p:nvSpPr>
          <p:cNvPr id="443410" name="右箭头 443409"/>
          <p:cNvSpPr/>
          <p:nvPr/>
        </p:nvSpPr>
        <p:spPr>
          <a:xfrm>
            <a:off x="2971800" y="5670233"/>
            <a:ext cx="2625725" cy="309562"/>
          </a:xfrm>
          <a:prstGeom prst="rightArrow">
            <a:avLst>
              <a:gd name="adj1" fmla="val 50000"/>
              <a:gd name="adj2" fmla="val 212051"/>
            </a:avLst>
          </a:prstGeom>
          <a:solidFill>
            <a:schemeClr val="accent2"/>
          </a:solidFill>
          <a:ln w="9525" cap="flat" cmpd="sng">
            <a:solidFill>
              <a:schemeClr val="tx1"/>
            </a:solidFill>
            <a:prstDash val="solid"/>
            <a:miter/>
            <a:headEnd type="none" w="med" len="med"/>
            <a:tailEnd type="none" w="med" len="med"/>
          </a:ln>
        </p:spPr>
        <p:txBody>
          <a:bodyPr/>
          <a:lstStyle/>
          <a:p>
            <a:endParaRPr lang="zh-CN" altLang="en-US"/>
          </a:p>
        </p:txBody>
      </p:sp>
      <p:sp>
        <p:nvSpPr>
          <p:cNvPr id="443411" name="文本框 443410"/>
          <p:cNvSpPr txBox="1"/>
          <p:nvPr/>
        </p:nvSpPr>
        <p:spPr>
          <a:xfrm>
            <a:off x="2860675" y="5293995"/>
            <a:ext cx="2622550" cy="457200"/>
          </a:xfrm>
          <a:prstGeom prst="rect">
            <a:avLst/>
          </a:prstGeom>
          <a:noFill/>
          <a:ln w="9525">
            <a:noFill/>
          </a:ln>
        </p:spPr>
        <p:txBody>
          <a:bodyPr wrap="none" anchor="t" anchorCtr="0">
            <a:spAutoFit/>
          </a:bodyPr>
          <a:lstStyle/>
          <a:p>
            <a:r>
              <a:rPr lang="en-US" altLang="zh-CN" sz="2400" b="1">
                <a:latin typeface="方正黑体" pitchFamily="34" charset="-122"/>
                <a:ea typeface="方正黑体" pitchFamily="34" charset="-122"/>
              </a:rPr>
              <a:t>Z</a:t>
            </a:r>
            <a:r>
              <a:rPr lang="zh-CN" altLang="en-US" sz="2400" b="1" dirty="0">
                <a:latin typeface="方正黑体" pitchFamily="34" charset="-122"/>
                <a:ea typeface="方正黑体" pitchFamily="34" charset="-122"/>
              </a:rPr>
              <a:t>轴错切+缩放变换</a:t>
            </a:r>
            <a:endParaRPr lang="zh-CN" altLang="zh-CN" sz="2400" b="1">
              <a:latin typeface="方正黑体" pitchFamily="34" charset="-122"/>
              <a:ea typeface="方正黑体" pitchFamily="34" charset="-122"/>
            </a:endParaRPr>
          </a:p>
        </p:txBody>
      </p:sp>
      <p:sp>
        <p:nvSpPr>
          <p:cNvPr id="443414" name="直接连接符 443413"/>
          <p:cNvSpPr/>
          <p:nvPr/>
        </p:nvSpPr>
        <p:spPr>
          <a:xfrm>
            <a:off x="5791200" y="3127058"/>
            <a:ext cx="914400" cy="2471737"/>
          </a:xfrm>
          <a:prstGeom prst="line">
            <a:avLst/>
          </a:prstGeom>
          <a:ln w="38100" cap="flat" cmpd="sng">
            <a:solidFill>
              <a:srgbClr val="FF0000"/>
            </a:solidFill>
            <a:prstDash val="sysDot"/>
            <a:headEnd type="none" w="med" len="med"/>
            <a:tailEnd type="none" w="med" len="med"/>
          </a:ln>
        </p:spPr>
      </p:sp>
      <p:sp>
        <p:nvSpPr>
          <p:cNvPr id="443415" name="直接连接符 443414"/>
          <p:cNvSpPr/>
          <p:nvPr/>
        </p:nvSpPr>
        <p:spPr>
          <a:xfrm flipH="1">
            <a:off x="6705600" y="3127058"/>
            <a:ext cx="990600" cy="2471737"/>
          </a:xfrm>
          <a:prstGeom prst="line">
            <a:avLst/>
          </a:prstGeom>
          <a:ln w="38100" cap="flat" cmpd="sng">
            <a:solidFill>
              <a:srgbClr val="FF0000"/>
            </a:solidFill>
            <a:prstDash val="sysDot"/>
            <a:headEnd type="none" w="med" len="med"/>
            <a:tailEnd type="none" w="med" len="med"/>
          </a:ln>
        </p:spPr>
      </p:sp>
      <p:grpSp>
        <p:nvGrpSpPr>
          <p:cNvPr id="443438" name="组合 443437"/>
          <p:cNvGrpSpPr/>
          <p:nvPr/>
        </p:nvGrpSpPr>
        <p:grpSpPr>
          <a:xfrm>
            <a:off x="5791200" y="3127058"/>
            <a:ext cx="1905000" cy="1023937"/>
            <a:chOff x="3648" y="1563"/>
            <a:chExt cx="1200" cy="645"/>
          </a:xfrm>
        </p:grpSpPr>
        <p:sp>
          <p:nvSpPr>
            <p:cNvPr id="443413" name="直接连接符 443412"/>
            <p:cNvSpPr/>
            <p:nvPr/>
          </p:nvSpPr>
          <p:spPr>
            <a:xfrm>
              <a:off x="3648" y="1563"/>
              <a:ext cx="1200" cy="0"/>
            </a:xfrm>
            <a:prstGeom prst="line">
              <a:avLst/>
            </a:prstGeom>
            <a:ln w="57150" cap="flat" cmpd="sng">
              <a:solidFill>
                <a:srgbClr val="FF0000"/>
              </a:solidFill>
              <a:prstDash val="solid"/>
              <a:headEnd type="none" w="med" len="med"/>
              <a:tailEnd type="none" w="med" len="med"/>
            </a:ln>
          </p:spPr>
        </p:sp>
        <p:sp>
          <p:nvSpPr>
            <p:cNvPr id="443416" name="直接连接符 443415"/>
            <p:cNvSpPr/>
            <p:nvPr/>
          </p:nvSpPr>
          <p:spPr>
            <a:xfrm>
              <a:off x="3888" y="2208"/>
              <a:ext cx="720" cy="0"/>
            </a:xfrm>
            <a:prstGeom prst="line">
              <a:avLst/>
            </a:prstGeom>
            <a:ln w="57150" cap="flat" cmpd="sng">
              <a:solidFill>
                <a:srgbClr val="FF0000"/>
              </a:solidFill>
              <a:prstDash val="solid"/>
              <a:headEnd type="none" w="med" len="med"/>
              <a:tailEnd type="none" w="med" len="med"/>
            </a:ln>
          </p:spPr>
        </p:sp>
        <p:sp>
          <p:nvSpPr>
            <p:cNvPr id="443417" name="直接连接符 443416"/>
            <p:cNvSpPr/>
            <p:nvPr/>
          </p:nvSpPr>
          <p:spPr>
            <a:xfrm>
              <a:off x="3648" y="1563"/>
              <a:ext cx="240" cy="645"/>
            </a:xfrm>
            <a:prstGeom prst="line">
              <a:avLst/>
            </a:prstGeom>
            <a:ln w="57150" cap="flat" cmpd="sng">
              <a:solidFill>
                <a:srgbClr val="FF0000"/>
              </a:solidFill>
              <a:prstDash val="solid"/>
              <a:headEnd type="none" w="med" len="med"/>
              <a:tailEnd type="none" w="med" len="med"/>
            </a:ln>
          </p:spPr>
        </p:sp>
        <p:sp>
          <p:nvSpPr>
            <p:cNvPr id="443418" name="直接连接符 443417"/>
            <p:cNvSpPr/>
            <p:nvPr/>
          </p:nvSpPr>
          <p:spPr>
            <a:xfrm flipH="1">
              <a:off x="4608" y="1563"/>
              <a:ext cx="240" cy="645"/>
            </a:xfrm>
            <a:prstGeom prst="line">
              <a:avLst/>
            </a:prstGeom>
            <a:ln w="57150" cap="flat" cmpd="sng">
              <a:solidFill>
                <a:srgbClr val="FF0000"/>
              </a:solidFill>
              <a:prstDash val="solid"/>
              <a:headEnd type="none" w="med" len="med"/>
              <a:tailEnd type="none" w="med" len="med"/>
            </a:ln>
          </p:spPr>
        </p:sp>
      </p:grpSp>
      <p:sp>
        <p:nvSpPr>
          <p:cNvPr id="443419" name="直接连接符 443418"/>
          <p:cNvSpPr/>
          <p:nvPr/>
        </p:nvSpPr>
        <p:spPr>
          <a:xfrm>
            <a:off x="5029200" y="4743133"/>
            <a:ext cx="2971800" cy="0"/>
          </a:xfrm>
          <a:prstGeom prst="line">
            <a:avLst/>
          </a:prstGeom>
          <a:ln w="3175" cap="flat" cmpd="sng">
            <a:solidFill>
              <a:schemeClr val="tx1"/>
            </a:solidFill>
            <a:prstDash val="solid"/>
            <a:headEnd type="none" w="med" len="med"/>
            <a:tailEnd type="none" w="med" len="med"/>
          </a:ln>
        </p:spPr>
      </p:sp>
      <p:sp>
        <p:nvSpPr>
          <p:cNvPr id="443420" name="直接连接符 443419"/>
          <p:cNvSpPr/>
          <p:nvPr/>
        </p:nvSpPr>
        <p:spPr>
          <a:xfrm flipV="1">
            <a:off x="6705600" y="2474595"/>
            <a:ext cx="0" cy="3124200"/>
          </a:xfrm>
          <a:prstGeom prst="line">
            <a:avLst/>
          </a:prstGeom>
          <a:ln w="38100" cap="flat" cmpd="sng">
            <a:solidFill>
              <a:schemeClr val="accent2"/>
            </a:solidFill>
            <a:prstDash val="solid"/>
            <a:headEnd type="none" w="med" len="med"/>
            <a:tailEnd type="none" w="med" len="med"/>
          </a:ln>
        </p:spPr>
      </p:sp>
      <p:sp>
        <p:nvSpPr>
          <p:cNvPr id="443421" name="直接连接符 443420"/>
          <p:cNvSpPr/>
          <p:nvPr/>
        </p:nvSpPr>
        <p:spPr>
          <a:xfrm>
            <a:off x="6400800" y="3127058"/>
            <a:ext cx="0" cy="1633537"/>
          </a:xfrm>
          <a:prstGeom prst="line">
            <a:avLst/>
          </a:prstGeom>
          <a:ln w="38100" cap="flat" cmpd="sng">
            <a:solidFill>
              <a:schemeClr val="accent2"/>
            </a:solidFill>
            <a:prstDash val="solid"/>
            <a:headEnd type="none" w="med" len="med"/>
            <a:tailEnd type="none" w="med" len="med"/>
          </a:ln>
        </p:spPr>
      </p:sp>
      <p:sp>
        <p:nvSpPr>
          <p:cNvPr id="443423" name="直接连接符 443422"/>
          <p:cNvSpPr/>
          <p:nvPr/>
        </p:nvSpPr>
        <p:spPr>
          <a:xfrm flipV="1">
            <a:off x="6400800" y="4744720"/>
            <a:ext cx="685800" cy="0"/>
          </a:xfrm>
          <a:prstGeom prst="line">
            <a:avLst/>
          </a:prstGeom>
          <a:ln w="76200" cap="flat" cmpd="sng">
            <a:solidFill>
              <a:schemeClr val="tx1"/>
            </a:solidFill>
            <a:prstDash val="solid"/>
            <a:miter/>
            <a:headEnd type="none" w="med" len="med"/>
            <a:tailEnd type="none" w="med" len="med"/>
          </a:ln>
        </p:spPr>
      </p:sp>
      <p:sp>
        <p:nvSpPr>
          <p:cNvPr id="443424" name="文本框 443423"/>
          <p:cNvSpPr txBox="1"/>
          <p:nvPr/>
        </p:nvSpPr>
        <p:spPr>
          <a:xfrm>
            <a:off x="5715000" y="5598795"/>
            <a:ext cx="3105150" cy="457200"/>
          </a:xfrm>
          <a:prstGeom prst="rect">
            <a:avLst/>
          </a:prstGeom>
          <a:noFill/>
          <a:ln w="9525">
            <a:noFill/>
          </a:ln>
        </p:spPr>
        <p:txBody>
          <a:bodyPr wrap="none" anchor="t" anchorCtr="0">
            <a:spAutoFit/>
          </a:bodyPr>
          <a:lstStyle/>
          <a:p>
            <a:r>
              <a:rPr lang="en-US" altLang="zh-CN" sz="2400" b="1">
                <a:latin typeface="Tahoma" panose="020B0604030504040204" pitchFamily="34" charset="0"/>
              </a:rPr>
              <a:t>COP (</a:t>
            </a:r>
            <a:r>
              <a:rPr lang="en-US" altLang="zh-CN" sz="2400" b="1" err="1">
                <a:latin typeface="Tahoma" panose="020B0604030504040204" pitchFamily="34" charset="0"/>
              </a:rPr>
              <a:t>x</a:t>
            </a:r>
            <a:r>
              <a:rPr lang="en-US" altLang="zh-CN" sz="2400" b="1" baseline="-25000" err="1">
                <a:latin typeface="Tahoma" panose="020B0604030504040204" pitchFamily="34" charset="0"/>
              </a:rPr>
              <a:t>prp</a:t>
            </a:r>
            <a:r>
              <a:rPr lang="en-US" altLang="zh-CN" sz="2400" b="1" err="1">
                <a:latin typeface="Tahoma" panose="020B0604030504040204" pitchFamily="34" charset="0"/>
              </a:rPr>
              <a:t>,'y</a:t>
            </a:r>
            <a:r>
              <a:rPr lang="en-US" altLang="zh-CN" sz="2400" b="1" baseline="-25000" err="1">
                <a:latin typeface="Tahoma" panose="020B0604030504040204" pitchFamily="34" charset="0"/>
              </a:rPr>
              <a:t>prp</a:t>
            </a:r>
            <a:r>
              <a:rPr lang="en-US" altLang="zh-CN" sz="2400" b="1" err="1">
                <a:latin typeface="Tahoma" panose="020B0604030504040204" pitchFamily="34" charset="0"/>
              </a:rPr>
              <a:t>',z</a:t>
            </a:r>
            <a:r>
              <a:rPr lang="en-US" altLang="zh-CN" sz="2400" b="1" baseline="-25000" err="1">
                <a:latin typeface="Tahoma" panose="020B0604030504040204" pitchFamily="34" charset="0"/>
              </a:rPr>
              <a:t>prp</a:t>
            </a:r>
            <a:r>
              <a:rPr lang="en-US" altLang="zh-CN" sz="2400" b="1">
                <a:latin typeface="Tahoma" panose="020B0604030504040204" pitchFamily="34" charset="0"/>
              </a:rPr>
              <a:t>)</a:t>
            </a:r>
          </a:p>
        </p:txBody>
      </p:sp>
      <p:sp>
        <p:nvSpPr>
          <p:cNvPr id="443425" name="直接连接符 443424"/>
          <p:cNvSpPr/>
          <p:nvPr/>
        </p:nvSpPr>
        <p:spPr>
          <a:xfrm>
            <a:off x="5486400" y="3236595"/>
            <a:ext cx="0" cy="1219200"/>
          </a:xfrm>
          <a:prstGeom prst="line">
            <a:avLst/>
          </a:prstGeom>
          <a:ln w="38100" cap="flat" cmpd="sng">
            <a:solidFill>
              <a:schemeClr val="bg1"/>
            </a:solidFill>
            <a:prstDash val="solid"/>
            <a:miter/>
            <a:headEnd type="none" w="med" len="med"/>
            <a:tailEnd type="triangle" w="med" len="med"/>
          </a:ln>
        </p:spPr>
      </p:sp>
      <p:sp>
        <p:nvSpPr>
          <p:cNvPr id="443426" name="文本框 443425"/>
          <p:cNvSpPr txBox="1"/>
          <p:nvPr/>
        </p:nvSpPr>
        <p:spPr>
          <a:xfrm>
            <a:off x="8001000" y="4498658"/>
            <a:ext cx="620713" cy="457200"/>
          </a:xfrm>
          <a:prstGeom prst="rect">
            <a:avLst/>
          </a:prstGeom>
          <a:noFill/>
          <a:ln w="9525">
            <a:noFill/>
          </a:ln>
        </p:spPr>
        <p:txBody>
          <a:bodyPr wrap="none" anchor="t" anchorCtr="0">
            <a:spAutoFit/>
          </a:bodyPr>
          <a:lstStyle/>
          <a:p>
            <a:r>
              <a:rPr lang="en-US" altLang="zh-CN" sz="2400" b="1" err="1">
                <a:latin typeface="Tahoma" panose="020B0604030504040204" pitchFamily="34" charset="0"/>
              </a:rPr>
              <a:t>Z</a:t>
            </a:r>
            <a:r>
              <a:rPr lang="en-US" altLang="zh-CN" sz="2400" b="1" baseline="-25000" err="1">
                <a:latin typeface="Tahoma" panose="020B0604030504040204" pitchFamily="34" charset="0"/>
              </a:rPr>
              <a:t>vp</a:t>
            </a:r>
            <a:endParaRPr lang="en-US" altLang="zh-CN" sz="2400" b="1" baseline="-25000">
              <a:latin typeface="Tahoma" panose="020B0604030504040204" pitchFamily="34" charset="0"/>
            </a:endParaRPr>
          </a:p>
        </p:txBody>
      </p:sp>
      <p:sp>
        <p:nvSpPr>
          <p:cNvPr id="443427" name="文本框 443426"/>
          <p:cNvSpPr txBox="1"/>
          <p:nvPr/>
        </p:nvSpPr>
        <p:spPr>
          <a:xfrm>
            <a:off x="7620000" y="3509645"/>
            <a:ext cx="1423988" cy="457200"/>
          </a:xfrm>
          <a:prstGeom prst="rect">
            <a:avLst/>
          </a:prstGeom>
          <a:noFill/>
          <a:ln w="9525">
            <a:noFill/>
          </a:ln>
        </p:spPr>
        <p:txBody>
          <a:bodyPr wrap="none" anchor="t" anchorCtr="0">
            <a:spAutoFit/>
          </a:bodyPr>
          <a:lstStyle/>
          <a:p>
            <a:r>
              <a:rPr lang="zh-CN" altLang="zh-CN" sz="2400" b="1">
                <a:latin typeface="Tahoma" panose="020B0604030504040204" pitchFamily="34" charset="0"/>
              </a:rPr>
              <a:t>(</a:t>
            </a:r>
            <a:r>
              <a:rPr lang="en-US" altLang="zh-CN" sz="2400" b="1">
                <a:latin typeface="Tahoma" panose="020B0604030504040204" pitchFamily="34" charset="0"/>
              </a:rPr>
              <a:t>x',y',z')</a:t>
            </a:r>
          </a:p>
        </p:txBody>
      </p:sp>
      <p:sp>
        <p:nvSpPr>
          <p:cNvPr id="443428" name="椭圆 443427"/>
          <p:cNvSpPr/>
          <p:nvPr/>
        </p:nvSpPr>
        <p:spPr>
          <a:xfrm>
            <a:off x="7205663" y="3431858"/>
            <a:ext cx="109537" cy="109537"/>
          </a:xfrm>
          <a:prstGeom prst="ellipse">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443429" name="椭圆 443428"/>
          <p:cNvSpPr/>
          <p:nvPr/>
        </p:nvSpPr>
        <p:spPr>
          <a:xfrm>
            <a:off x="6781800" y="3355658"/>
            <a:ext cx="109538" cy="109537"/>
          </a:xfrm>
          <a:prstGeom prst="ellipse">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443430" name="文本框 443429"/>
          <p:cNvSpPr txBox="1"/>
          <p:nvPr/>
        </p:nvSpPr>
        <p:spPr>
          <a:xfrm>
            <a:off x="6934200" y="2442845"/>
            <a:ext cx="1676400" cy="457200"/>
          </a:xfrm>
          <a:prstGeom prst="rect">
            <a:avLst/>
          </a:prstGeom>
          <a:noFill/>
          <a:ln w="9525">
            <a:noFill/>
          </a:ln>
        </p:spPr>
        <p:txBody>
          <a:bodyPr wrap="none" anchor="t" anchorCtr="0">
            <a:spAutoFit/>
          </a:bodyPr>
          <a:lstStyle/>
          <a:p>
            <a:r>
              <a:rPr lang="zh-CN" altLang="zh-CN" sz="2400" b="1">
                <a:latin typeface="Tahoma" panose="020B0604030504040204" pitchFamily="34" charset="0"/>
              </a:rPr>
              <a:t>(</a:t>
            </a:r>
            <a:r>
              <a:rPr lang="en-US" altLang="zh-CN" sz="2400" b="1">
                <a:latin typeface="Tahoma" panose="020B0604030504040204" pitchFamily="34" charset="0"/>
              </a:rPr>
              <a:t>x'',y'',z'')</a:t>
            </a:r>
          </a:p>
        </p:txBody>
      </p:sp>
      <p:sp>
        <p:nvSpPr>
          <p:cNvPr id="443431" name="直接连接符 443430"/>
          <p:cNvSpPr/>
          <p:nvPr/>
        </p:nvSpPr>
        <p:spPr>
          <a:xfrm flipV="1">
            <a:off x="6934200" y="2931795"/>
            <a:ext cx="228600" cy="381000"/>
          </a:xfrm>
          <a:prstGeom prst="line">
            <a:avLst/>
          </a:prstGeom>
          <a:ln w="38100" cap="flat" cmpd="sng">
            <a:solidFill>
              <a:schemeClr val="tx1"/>
            </a:solidFill>
            <a:prstDash val="sysDot"/>
            <a:miter/>
            <a:headEnd type="none" w="med" len="med"/>
            <a:tailEnd type="none" w="med" len="med"/>
          </a:ln>
        </p:spPr>
      </p:sp>
      <p:sp>
        <p:nvSpPr>
          <p:cNvPr id="443432" name="直接连接符 443431"/>
          <p:cNvSpPr/>
          <p:nvPr/>
        </p:nvSpPr>
        <p:spPr>
          <a:xfrm>
            <a:off x="7391400" y="3541395"/>
            <a:ext cx="304800" cy="152400"/>
          </a:xfrm>
          <a:prstGeom prst="line">
            <a:avLst/>
          </a:prstGeom>
          <a:ln w="38100" cap="flat" cmpd="sng">
            <a:solidFill>
              <a:schemeClr val="tx1"/>
            </a:solidFill>
            <a:prstDash val="sysDot"/>
            <a:miter/>
            <a:headEnd type="none" w="med" len="med"/>
            <a:tailEnd type="none" w="med" len="med"/>
          </a:ln>
        </p:spPr>
      </p:sp>
      <p:sp>
        <p:nvSpPr>
          <p:cNvPr id="443434" name="文本框 443433"/>
          <p:cNvSpPr txBox="1"/>
          <p:nvPr/>
        </p:nvSpPr>
        <p:spPr>
          <a:xfrm>
            <a:off x="217170" y="1861820"/>
            <a:ext cx="6716713" cy="521970"/>
          </a:xfrm>
          <a:prstGeom prst="rect">
            <a:avLst/>
          </a:prstGeom>
          <a:noFill/>
          <a:ln w="9525">
            <a:noFill/>
          </a:ln>
        </p:spPr>
        <p:txBody>
          <a:bodyPr>
            <a:spAutoFit/>
          </a:bodyPr>
          <a:lstStyle/>
          <a:p>
            <a:pPr>
              <a:spcBef>
                <a:spcPct val="50000"/>
              </a:spcBef>
            </a:pPr>
            <a:r>
              <a:rPr lang="zh-CN" altLang="en-US" sz="2800" b="1" dirty="0">
                <a:solidFill>
                  <a:srgbClr val="FF0000"/>
                </a:solidFill>
                <a:latin typeface="Arial" panose="020B0604020202020204" pitchFamily="34" charset="0"/>
              </a:rPr>
              <a:t>透视投影变换的观察体调整</a:t>
            </a:r>
          </a:p>
        </p:txBody>
      </p:sp>
      <p:sp>
        <p:nvSpPr>
          <p:cNvPr id="443440" name="文本框 443439"/>
          <p:cNvSpPr txBox="1"/>
          <p:nvPr/>
        </p:nvSpPr>
        <p:spPr>
          <a:xfrm>
            <a:off x="0" y="2703195"/>
            <a:ext cx="1657350" cy="457200"/>
          </a:xfrm>
          <a:prstGeom prst="rect">
            <a:avLst/>
          </a:prstGeom>
          <a:noFill/>
          <a:ln w="9525">
            <a:noFill/>
          </a:ln>
        </p:spPr>
        <p:txBody>
          <a:bodyPr wrap="none">
            <a:spAutoFit/>
          </a:bodyPr>
          <a:lstStyle/>
          <a:p>
            <a:pPr>
              <a:spcBef>
                <a:spcPct val="50000"/>
              </a:spcBef>
            </a:pPr>
            <a:r>
              <a:rPr lang="zh-CN" altLang="en-US" sz="2400" b="1" dirty="0">
                <a:latin typeface="Tahoma" panose="020B0604030504040204" pitchFamily="34" charset="0"/>
                <a:ea typeface="方正黑体" pitchFamily="34" charset="-122"/>
              </a:rPr>
              <a:t>投影向量</a:t>
            </a:r>
            <a:r>
              <a:rPr lang="en-US" altLang="zh-CN" sz="2400" b="1" err="1">
                <a:latin typeface="方正黑体" pitchFamily="34" charset="-122"/>
                <a:ea typeface="方正黑体" pitchFamily="34" charset="-122"/>
              </a:rPr>
              <a:t>V</a:t>
            </a:r>
            <a:r>
              <a:rPr lang="en-US" altLang="zh-CN" sz="2400" b="1" baseline="-25000" err="1">
                <a:latin typeface="方正黑体" pitchFamily="34" charset="-122"/>
                <a:ea typeface="方正黑体" pitchFamily="34" charset="-122"/>
              </a:rPr>
              <a:t>p</a:t>
            </a:r>
            <a:endParaRPr lang="zh-CN" altLang="en-US" sz="2400" b="1">
              <a:latin typeface="Tahoma" panose="020B0604030504040204" pitchFamily="34" charset="0"/>
            </a:endParaRPr>
          </a:p>
        </p:txBody>
      </p:sp>
      <p:sp>
        <p:nvSpPr>
          <p:cNvPr id="443441" name="文本框 443440"/>
          <p:cNvSpPr txBox="1"/>
          <p:nvPr/>
        </p:nvSpPr>
        <p:spPr>
          <a:xfrm>
            <a:off x="4625975" y="2550795"/>
            <a:ext cx="1741488" cy="493713"/>
          </a:xfrm>
          <a:prstGeom prst="rect">
            <a:avLst/>
          </a:prstGeom>
          <a:noFill/>
          <a:ln w="9525">
            <a:noFill/>
          </a:ln>
        </p:spPr>
        <p:txBody>
          <a:bodyPr wrap="none">
            <a:spAutoFit/>
          </a:bodyPr>
          <a:lstStyle/>
          <a:p>
            <a:pPr>
              <a:lnSpc>
                <a:spcPct val="110000"/>
              </a:lnSpc>
              <a:spcBef>
                <a:spcPct val="50000"/>
              </a:spcBef>
            </a:pPr>
            <a:r>
              <a:rPr lang="zh-CN" altLang="en-US" sz="2400" b="1" dirty="0">
                <a:latin typeface="Tahoma" panose="020B0604030504040204" pitchFamily="34" charset="0"/>
                <a:ea typeface="方正黑体" pitchFamily="34" charset="-122"/>
              </a:rPr>
              <a:t>投影向量</a:t>
            </a:r>
            <a:r>
              <a:rPr lang="en-US" altLang="zh-CN" sz="2400" b="1" err="1">
                <a:latin typeface="方正黑体" pitchFamily="34" charset="-122"/>
                <a:ea typeface="方正黑体" pitchFamily="34" charset="-122"/>
              </a:rPr>
              <a:t>V</a:t>
            </a:r>
            <a:r>
              <a:rPr lang="en-US" altLang="zh-CN" sz="2400" b="1" baseline="-25000" err="1">
                <a:latin typeface="方正黑体" pitchFamily="34" charset="-122"/>
                <a:ea typeface="方正黑体" pitchFamily="34" charset="-122"/>
              </a:rPr>
              <a:t>p</a:t>
            </a:r>
            <a:r>
              <a:rPr lang="en-US" altLang="zh-CN" sz="2400" b="1">
                <a:latin typeface="Tahoma" panose="020B0604030504040204" pitchFamily="34" charset="0"/>
              </a:rPr>
              <a:t>'</a:t>
            </a:r>
            <a:endParaRPr lang="zh-CN" altLang="en-US" sz="2400" b="1">
              <a:latin typeface="Tahoma" panose="020B0604030504040204" pitchFamily="34" charset="0"/>
            </a:endParaRPr>
          </a:p>
        </p:txBody>
      </p:sp>
      <p:sp>
        <p:nvSpPr>
          <p:cNvPr id="443442" name="文本框 443441"/>
          <p:cNvSpPr txBox="1"/>
          <p:nvPr/>
        </p:nvSpPr>
        <p:spPr>
          <a:xfrm>
            <a:off x="2438400" y="6284595"/>
            <a:ext cx="3994150" cy="457200"/>
          </a:xfrm>
          <a:prstGeom prst="rect">
            <a:avLst/>
          </a:prstGeom>
          <a:noFill/>
          <a:ln w="9525">
            <a:noFill/>
          </a:ln>
        </p:spPr>
        <p:txBody>
          <a:bodyPr wrap="none">
            <a:spAutoFit/>
          </a:bodyPr>
          <a:lstStyle/>
          <a:p>
            <a:pPr>
              <a:spcBef>
                <a:spcPct val="50000"/>
              </a:spcBef>
            </a:pPr>
            <a:r>
              <a:rPr lang="zh-CN" altLang="en-US" sz="2400" b="1" dirty="0">
                <a:latin typeface="方正黑体" pitchFamily="34" charset="-122"/>
                <a:ea typeface="方正黑体" pitchFamily="34" charset="-122"/>
              </a:rPr>
              <a:t>缩放系数随着</a:t>
            </a:r>
            <a:r>
              <a:rPr lang="en-US" altLang="zh-CN" sz="2400" b="1">
                <a:latin typeface="方正黑体" pitchFamily="34" charset="-122"/>
                <a:ea typeface="方正黑体" pitchFamily="34" charset="-122"/>
              </a:rPr>
              <a:t>z</a:t>
            </a:r>
            <a:r>
              <a:rPr lang="zh-CN" altLang="en-US" sz="2400" b="1" dirty="0">
                <a:latin typeface="方正黑体" pitchFamily="34" charset="-122"/>
                <a:ea typeface="方正黑体" pitchFamily="34" charset="-122"/>
              </a:rPr>
              <a:t>的不同而变化</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标题 398337"/>
          <p:cNvSpPr>
            <a:spLocks noGrp="1" noRot="1"/>
          </p:cNvSpPr>
          <p:nvPr>
            <p:ph type="title"/>
          </p:nvPr>
        </p:nvSpPr>
        <p:spPr>
          <a:xfrm>
            <a:off x="394970" y="2061210"/>
            <a:ext cx="8540750" cy="607695"/>
          </a:xfrm>
        </p:spPr>
        <p:txBody>
          <a:bodyPr anchor="ctr" anchorCtr="0">
            <a:spAutoFit/>
          </a:bodyPr>
          <a:lstStyle/>
          <a:p>
            <a:r>
              <a:rPr lang="zh-CN" altLang="zh-CN" sz="2800" dirty="0"/>
              <a:t> 3</a:t>
            </a:r>
            <a:r>
              <a:rPr lang="en-US" altLang="zh-CN" sz="2800"/>
              <a:t>D</a:t>
            </a:r>
            <a:r>
              <a:rPr lang="zh-CN" altLang="en-US" sz="2800" dirty="0"/>
              <a:t>裁剪</a:t>
            </a:r>
          </a:p>
        </p:txBody>
      </p:sp>
      <p:sp>
        <p:nvSpPr>
          <p:cNvPr id="398339" name="文本占位符 398338"/>
          <p:cNvSpPr>
            <a:spLocks noGrp="1" noRot="1"/>
          </p:cNvSpPr>
          <p:nvPr>
            <p:ph type="body" idx="1"/>
          </p:nvPr>
        </p:nvSpPr>
        <p:spPr>
          <a:xfrm>
            <a:off x="827088" y="2852738"/>
            <a:ext cx="7391400" cy="2830830"/>
          </a:xfrm>
        </p:spPr>
        <p:txBody>
          <a:bodyPr>
            <a:spAutoFit/>
          </a:bodyPr>
          <a:lstStyle/>
          <a:p>
            <a:r>
              <a:rPr lang="zh-CN" altLang="en-US" sz="2400" dirty="0"/>
              <a:t>剪裁体（平行六面体）</a:t>
            </a:r>
          </a:p>
          <a:p>
            <a:r>
              <a:rPr lang="zh-CN" altLang="en-US" sz="2400" dirty="0"/>
              <a:t>剪裁的方法</a:t>
            </a:r>
          </a:p>
          <a:p>
            <a:pPr lvl="1"/>
            <a:r>
              <a:rPr lang="zh-CN" altLang="en-US" sz="2400" dirty="0"/>
              <a:t>平面方程裁剪</a:t>
            </a:r>
          </a:p>
          <a:p>
            <a:pPr lvl="1"/>
            <a:r>
              <a:rPr lang="zh-CN" altLang="en-US" sz="2400" dirty="0"/>
              <a:t>编码裁剪</a:t>
            </a:r>
          </a:p>
          <a:p>
            <a:pPr lvl="1"/>
            <a:r>
              <a:rPr lang="zh-CN" altLang="en-US" sz="2400" dirty="0"/>
              <a:t>参数方程裁剪</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8339">
                                            <p:txEl>
                                              <p:pRg st="0" end="0"/>
                                            </p:txEl>
                                          </p:spTgt>
                                        </p:tgtEl>
                                        <p:attrNameLst>
                                          <p:attrName>style.visibility</p:attrName>
                                        </p:attrNameLst>
                                      </p:cBhvr>
                                      <p:to>
                                        <p:strVal val="visible"/>
                                      </p:to>
                                    </p:set>
                                    <p:animEffect transition="in" filter="blinds(horizontal)">
                                      <p:cBhvr>
                                        <p:cTn id="7" dur="500"/>
                                        <p:tgtEl>
                                          <p:spTgt spid="398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8339">
                                            <p:txEl>
                                              <p:pRg st="1" end="1"/>
                                            </p:txEl>
                                          </p:spTgt>
                                        </p:tgtEl>
                                        <p:attrNameLst>
                                          <p:attrName>style.visibility</p:attrName>
                                        </p:attrNameLst>
                                      </p:cBhvr>
                                      <p:to>
                                        <p:strVal val="visible"/>
                                      </p:to>
                                    </p:set>
                                    <p:animEffect transition="in" filter="blinds(horizontal)">
                                      <p:cBhvr>
                                        <p:cTn id="12" dur="500"/>
                                        <p:tgtEl>
                                          <p:spTgt spid="39833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98339">
                                            <p:txEl>
                                              <p:pRg st="2" end="2"/>
                                            </p:txEl>
                                          </p:spTgt>
                                        </p:tgtEl>
                                        <p:attrNameLst>
                                          <p:attrName>style.visibility</p:attrName>
                                        </p:attrNameLst>
                                      </p:cBhvr>
                                      <p:to>
                                        <p:strVal val="visible"/>
                                      </p:to>
                                    </p:set>
                                    <p:animEffect transition="in" filter="blinds(horizontal)">
                                      <p:cBhvr>
                                        <p:cTn id="15" dur="500"/>
                                        <p:tgtEl>
                                          <p:spTgt spid="39833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98339">
                                            <p:txEl>
                                              <p:pRg st="3" end="3"/>
                                            </p:txEl>
                                          </p:spTgt>
                                        </p:tgtEl>
                                        <p:attrNameLst>
                                          <p:attrName>style.visibility</p:attrName>
                                        </p:attrNameLst>
                                      </p:cBhvr>
                                      <p:to>
                                        <p:strVal val="visible"/>
                                      </p:to>
                                    </p:set>
                                    <p:animEffect transition="in" filter="blinds(horizontal)">
                                      <p:cBhvr>
                                        <p:cTn id="18" dur="500"/>
                                        <p:tgtEl>
                                          <p:spTgt spid="39833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98339">
                                            <p:txEl>
                                              <p:pRg st="4" end="4"/>
                                            </p:txEl>
                                          </p:spTgt>
                                        </p:tgtEl>
                                        <p:attrNameLst>
                                          <p:attrName>style.visibility</p:attrName>
                                        </p:attrNameLst>
                                      </p:cBhvr>
                                      <p:to>
                                        <p:strVal val="visible"/>
                                      </p:to>
                                    </p:set>
                                    <p:animEffect transition="in" filter="blinds(horizontal)">
                                      <p:cBhvr>
                                        <p:cTn id="21" dur="500"/>
                                        <p:tgtEl>
                                          <p:spTgt spid="398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uild="p"/>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7" name="文本占位符 400386"/>
          <p:cNvSpPr>
            <a:spLocks noGrp="1" noRot="1"/>
          </p:cNvSpPr>
          <p:nvPr>
            <p:ph type="body" idx="1"/>
          </p:nvPr>
        </p:nvSpPr>
        <p:spPr>
          <a:xfrm>
            <a:off x="538798" y="2852738"/>
            <a:ext cx="3805237" cy="607695"/>
          </a:xfrm>
        </p:spPr>
        <p:txBody>
          <a:bodyPr>
            <a:spAutoFit/>
          </a:bodyPr>
          <a:lstStyle/>
          <a:p>
            <a:pPr lvl="1"/>
            <a:r>
              <a:rPr lang="zh-CN" altLang="en-US" sz="2800" dirty="0"/>
              <a:t>平面方程：</a:t>
            </a:r>
          </a:p>
        </p:txBody>
      </p:sp>
      <p:sp>
        <p:nvSpPr>
          <p:cNvPr id="400389" name="直接连接符 400388"/>
          <p:cNvSpPr/>
          <p:nvPr/>
        </p:nvSpPr>
        <p:spPr>
          <a:xfrm flipV="1">
            <a:off x="4038600" y="4724400"/>
            <a:ext cx="1371600" cy="990600"/>
          </a:xfrm>
          <a:prstGeom prst="line">
            <a:avLst/>
          </a:prstGeom>
          <a:ln w="38100" cap="flat" cmpd="sng">
            <a:solidFill>
              <a:schemeClr val="tx1"/>
            </a:solidFill>
            <a:prstDash val="solid"/>
            <a:miter/>
            <a:headEnd type="triangle" w="med" len="med"/>
            <a:tailEnd type="none" w="med" len="med"/>
          </a:ln>
        </p:spPr>
      </p:sp>
      <p:sp>
        <p:nvSpPr>
          <p:cNvPr id="400390" name="直接连接符 400389"/>
          <p:cNvSpPr/>
          <p:nvPr/>
        </p:nvSpPr>
        <p:spPr>
          <a:xfrm flipH="1" flipV="1">
            <a:off x="5386388" y="2438400"/>
            <a:ext cx="23812" cy="2286000"/>
          </a:xfrm>
          <a:prstGeom prst="line">
            <a:avLst/>
          </a:prstGeom>
          <a:ln w="38100" cap="flat" cmpd="sng">
            <a:solidFill>
              <a:schemeClr val="tx1"/>
            </a:solidFill>
            <a:prstDash val="solid"/>
            <a:miter/>
            <a:headEnd type="none" w="med" len="med"/>
            <a:tailEnd type="triangle" w="med" len="med"/>
          </a:ln>
        </p:spPr>
      </p:sp>
      <p:sp>
        <p:nvSpPr>
          <p:cNvPr id="400391" name="直接连接符 400390"/>
          <p:cNvSpPr/>
          <p:nvPr/>
        </p:nvSpPr>
        <p:spPr>
          <a:xfrm>
            <a:off x="5410200" y="4724400"/>
            <a:ext cx="2947988" cy="0"/>
          </a:xfrm>
          <a:prstGeom prst="line">
            <a:avLst/>
          </a:prstGeom>
          <a:ln w="38100" cap="flat" cmpd="sng">
            <a:solidFill>
              <a:schemeClr val="tx1"/>
            </a:solidFill>
            <a:prstDash val="solid"/>
            <a:miter/>
            <a:headEnd type="none" w="med" len="med"/>
            <a:tailEnd type="triangle" w="med" len="med"/>
          </a:ln>
        </p:spPr>
      </p:sp>
      <p:sp>
        <p:nvSpPr>
          <p:cNvPr id="400392" name="立方体 400391"/>
          <p:cNvSpPr/>
          <p:nvPr/>
        </p:nvSpPr>
        <p:spPr>
          <a:xfrm>
            <a:off x="5386388" y="3200400"/>
            <a:ext cx="1676400" cy="1524000"/>
          </a:xfrm>
          <a:prstGeom prst="cube">
            <a:avLst>
              <a:gd name="adj" fmla="val 25000"/>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400393" name="直接连接符 400392"/>
          <p:cNvSpPr/>
          <p:nvPr/>
        </p:nvSpPr>
        <p:spPr>
          <a:xfrm flipV="1">
            <a:off x="4548188" y="4114800"/>
            <a:ext cx="1447800" cy="838200"/>
          </a:xfrm>
          <a:prstGeom prst="line">
            <a:avLst/>
          </a:prstGeom>
          <a:ln w="76200" cap="flat" cmpd="sng">
            <a:solidFill>
              <a:schemeClr val="hlink"/>
            </a:solidFill>
            <a:prstDash val="solid"/>
            <a:miter/>
            <a:headEnd type="none" w="med" len="med"/>
            <a:tailEnd type="none" w="med" len="med"/>
          </a:ln>
        </p:spPr>
      </p:sp>
      <p:sp>
        <p:nvSpPr>
          <p:cNvPr id="400394" name="直接连接符 400393"/>
          <p:cNvSpPr/>
          <p:nvPr/>
        </p:nvSpPr>
        <p:spPr>
          <a:xfrm flipV="1">
            <a:off x="6910388" y="2819400"/>
            <a:ext cx="1447800" cy="838200"/>
          </a:xfrm>
          <a:prstGeom prst="line">
            <a:avLst/>
          </a:prstGeom>
          <a:ln w="76200" cap="flat" cmpd="sng">
            <a:solidFill>
              <a:schemeClr val="hlink"/>
            </a:solidFill>
            <a:prstDash val="solid"/>
            <a:miter/>
            <a:headEnd type="none" w="med" len="med"/>
            <a:tailEnd type="none" w="med" len="med"/>
          </a:ln>
        </p:spPr>
      </p:sp>
      <p:sp>
        <p:nvSpPr>
          <p:cNvPr id="400395" name="文本框 400394"/>
          <p:cNvSpPr txBox="1"/>
          <p:nvPr/>
        </p:nvSpPr>
        <p:spPr>
          <a:xfrm>
            <a:off x="7620000" y="2549525"/>
            <a:ext cx="401638" cy="519113"/>
          </a:xfrm>
          <a:prstGeom prst="rect">
            <a:avLst/>
          </a:prstGeom>
          <a:noFill/>
          <a:ln w="9525">
            <a:noFill/>
          </a:ln>
        </p:spPr>
        <p:txBody>
          <a:bodyPr wrap="none" anchor="t" anchorCtr="0">
            <a:spAutoFit/>
          </a:bodyPr>
          <a:lstStyle/>
          <a:p>
            <a:r>
              <a:rPr lang="en-US" altLang="zh-CN" sz="2800" b="1">
                <a:latin typeface="Arial" panose="020B0604020202020204" pitchFamily="34" charset="0"/>
                <a:ea typeface="方正黑体" pitchFamily="34" charset="-122"/>
              </a:rPr>
              <a:t>L</a:t>
            </a:r>
          </a:p>
        </p:txBody>
      </p:sp>
      <p:sp>
        <p:nvSpPr>
          <p:cNvPr id="400396" name="文本框 400395"/>
          <p:cNvSpPr txBox="1"/>
          <p:nvPr/>
        </p:nvSpPr>
        <p:spPr>
          <a:xfrm>
            <a:off x="8129588" y="4843463"/>
            <a:ext cx="420687" cy="519112"/>
          </a:xfrm>
          <a:prstGeom prst="rect">
            <a:avLst/>
          </a:prstGeom>
          <a:noFill/>
          <a:ln w="9525">
            <a:noFill/>
          </a:ln>
        </p:spPr>
        <p:txBody>
          <a:bodyPr wrap="none" anchor="t" anchorCtr="0">
            <a:spAutoFit/>
          </a:bodyPr>
          <a:lstStyle/>
          <a:p>
            <a:r>
              <a:rPr lang="en-US" altLang="zh-CN" sz="2800" b="1">
                <a:latin typeface="Arial" panose="020B0604020202020204" pitchFamily="34" charset="0"/>
                <a:ea typeface="方正黑体" pitchFamily="34" charset="-122"/>
              </a:rPr>
              <a:t>X</a:t>
            </a:r>
          </a:p>
        </p:txBody>
      </p:sp>
      <p:sp>
        <p:nvSpPr>
          <p:cNvPr id="400397" name="文本框 400396"/>
          <p:cNvSpPr txBox="1"/>
          <p:nvPr/>
        </p:nvSpPr>
        <p:spPr>
          <a:xfrm>
            <a:off x="4852988" y="2328863"/>
            <a:ext cx="420687" cy="519112"/>
          </a:xfrm>
          <a:prstGeom prst="rect">
            <a:avLst/>
          </a:prstGeom>
          <a:noFill/>
          <a:ln w="9525">
            <a:noFill/>
          </a:ln>
        </p:spPr>
        <p:txBody>
          <a:bodyPr wrap="none" anchor="t" anchorCtr="0">
            <a:spAutoFit/>
          </a:bodyPr>
          <a:lstStyle/>
          <a:p>
            <a:r>
              <a:rPr lang="en-US" altLang="zh-CN" sz="2800" b="1">
                <a:latin typeface="Arial" panose="020B0604020202020204" pitchFamily="34" charset="0"/>
                <a:ea typeface="方正黑体" pitchFamily="34" charset="-122"/>
              </a:rPr>
              <a:t>Y</a:t>
            </a:r>
            <a:endParaRPr lang="zh-CN" altLang="en-US" sz="2800" b="1" dirty="0">
              <a:latin typeface="Arial" panose="020B0604020202020204" pitchFamily="34" charset="0"/>
              <a:ea typeface="方正黑体" pitchFamily="34" charset="-122"/>
            </a:endParaRPr>
          </a:p>
        </p:txBody>
      </p:sp>
      <p:sp>
        <p:nvSpPr>
          <p:cNvPr id="400398" name="文本框 400397"/>
          <p:cNvSpPr txBox="1"/>
          <p:nvPr/>
        </p:nvSpPr>
        <p:spPr>
          <a:xfrm>
            <a:off x="4114800" y="5530850"/>
            <a:ext cx="401638" cy="519113"/>
          </a:xfrm>
          <a:prstGeom prst="rect">
            <a:avLst/>
          </a:prstGeom>
          <a:noFill/>
          <a:ln w="9525">
            <a:noFill/>
          </a:ln>
        </p:spPr>
        <p:txBody>
          <a:bodyPr wrap="none" anchor="t" anchorCtr="0">
            <a:spAutoFit/>
          </a:bodyPr>
          <a:lstStyle/>
          <a:p>
            <a:r>
              <a:rPr lang="en-US" altLang="zh-CN" sz="2800" b="1">
                <a:latin typeface="Arial" panose="020B0604020202020204" pitchFamily="34" charset="0"/>
                <a:ea typeface="方正黑体" pitchFamily="34" charset="-122"/>
              </a:rPr>
              <a:t>Z</a:t>
            </a:r>
            <a:endParaRPr lang="zh-CN" altLang="en-US" sz="2800" b="1" dirty="0">
              <a:latin typeface="Arial" panose="020B0604020202020204" pitchFamily="34" charset="0"/>
              <a:ea typeface="方正黑体" pitchFamily="34" charset="-122"/>
            </a:endParaRPr>
          </a:p>
        </p:txBody>
      </p:sp>
      <p:sp>
        <p:nvSpPr>
          <p:cNvPr id="400404" name="文本框 400403"/>
          <p:cNvSpPr txBox="1"/>
          <p:nvPr/>
        </p:nvSpPr>
        <p:spPr>
          <a:xfrm>
            <a:off x="1042988" y="3860800"/>
            <a:ext cx="2952750" cy="519113"/>
          </a:xfrm>
          <a:prstGeom prst="rect">
            <a:avLst/>
          </a:prstGeom>
          <a:noFill/>
          <a:ln w="9525">
            <a:noFill/>
          </a:ln>
        </p:spPr>
        <p:txBody>
          <a:bodyPr>
            <a:spAutoFit/>
          </a:bodyPr>
          <a:lstStyle/>
          <a:p>
            <a:pPr>
              <a:spcBef>
                <a:spcPct val="50000"/>
              </a:spcBef>
            </a:pPr>
            <a:r>
              <a:rPr lang="en-US" altLang="zh-CN" sz="2800" b="1" err="1">
                <a:latin typeface="Arial" panose="020B0604020202020204" pitchFamily="34" charset="0"/>
                <a:ea typeface="方正黑体" pitchFamily="34" charset="-122"/>
              </a:rPr>
              <a:t>Ax+By+Cz+D</a:t>
            </a:r>
            <a:r>
              <a:rPr lang="en-US" altLang="zh-CN" sz="2800" b="1">
                <a:latin typeface="Arial" panose="020B0604020202020204" pitchFamily="34" charset="0"/>
                <a:ea typeface="方正黑体" pitchFamily="34" charset="-122"/>
              </a:rPr>
              <a:t>=0</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文本占位符 447489"/>
          <p:cNvSpPr>
            <a:spLocks noGrp="1" noRot="1"/>
          </p:cNvSpPr>
          <p:nvPr>
            <p:ph type="body" idx="1"/>
          </p:nvPr>
        </p:nvSpPr>
        <p:spPr>
          <a:xfrm>
            <a:off x="395288" y="2293620"/>
            <a:ext cx="8820150" cy="2271395"/>
          </a:xfrm>
        </p:spPr>
        <p:txBody>
          <a:bodyPr>
            <a:spAutoFit/>
          </a:bodyPr>
          <a:lstStyle/>
          <a:p>
            <a:pPr>
              <a:lnSpc>
                <a:spcPct val="110000"/>
              </a:lnSpc>
            </a:pPr>
            <a:r>
              <a:rPr lang="zh-CN" altLang="en-US" sz="2800" dirty="0"/>
              <a:t>方程判断：</a:t>
            </a:r>
          </a:p>
          <a:p>
            <a:pPr>
              <a:lnSpc>
                <a:spcPct val="110000"/>
              </a:lnSpc>
              <a:buNone/>
            </a:pPr>
            <a:r>
              <a:rPr lang="zh-CN" altLang="en-US" sz="2400" dirty="0"/>
              <a:t>   将一条直线段的端点坐标代入边界平面方程中</a:t>
            </a:r>
          </a:p>
          <a:p>
            <a:pPr lvl="1">
              <a:lnSpc>
                <a:spcPct val="110000"/>
              </a:lnSpc>
            </a:pPr>
            <a:r>
              <a:rPr lang="zh-CN" altLang="en-US" sz="2400" dirty="0"/>
              <a:t>若 </a:t>
            </a:r>
            <a:r>
              <a:rPr lang="en-US" altLang="zh-CN" sz="2400"/>
              <a:t>AX+BY+CZ+D&gt;0</a:t>
            </a:r>
            <a:r>
              <a:rPr lang="zh-CN" altLang="en-US" sz="2400" dirty="0"/>
              <a:t>，则端点位于边界平面外;</a:t>
            </a:r>
          </a:p>
          <a:p>
            <a:pPr lvl="1">
              <a:lnSpc>
                <a:spcPct val="110000"/>
              </a:lnSpc>
            </a:pPr>
            <a:r>
              <a:rPr lang="zh-CN" altLang="en-US" sz="2400" dirty="0"/>
              <a:t>若 </a:t>
            </a:r>
            <a:r>
              <a:rPr lang="en-US" altLang="zh-CN" sz="2400"/>
              <a:t>AX+BY+CZ+D&lt;0</a:t>
            </a:r>
            <a:r>
              <a:rPr lang="zh-CN" altLang="en-US" sz="2400" dirty="0"/>
              <a:t> ，则端点位于边界平面内。</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文本占位符 449537"/>
          <p:cNvSpPr>
            <a:spLocks noGrp="1" noRot="1"/>
          </p:cNvSpPr>
          <p:nvPr>
            <p:ph type="body" idx="1"/>
          </p:nvPr>
        </p:nvSpPr>
        <p:spPr>
          <a:xfrm>
            <a:off x="323850" y="2421255"/>
            <a:ext cx="8382000" cy="2524125"/>
          </a:xfrm>
        </p:spPr>
        <p:txBody>
          <a:bodyPr>
            <a:spAutoFit/>
          </a:bodyPr>
          <a:lstStyle/>
          <a:p>
            <a:r>
              <a:rPr lang="zh-CN" altLang="en-US" sz="2800" dirty="0"/>
              <a:t>裁剪原则：</a:t>
            </a:r>
          </a:p>
          <a:p>
            <a:pPr lvl="1"/>
            <a:r>
              <a:rPr lang="zh-CN" altLang="en-US" sz="2400" dirty="0"/>
              <a:t>两个端点都在某一边界平面外的线段被裁剪掉;</a:t>
            </a:r>
          </a:p>
          <a:p>
            <a:pPr lvl="1"/>
            <a:r>
              <a:rPr lang="zh-CN" altLang="en-US" sz="2400" dirty="0"/>
              <a:t>两个端点都在</a:t>
            </a:r>
            <a:r>
              <a:rPr lang="zh-CN" altLang="en-US" sz="2400" dirty="0">
                <a:solidFill>
                  <a:srgbClr val="FF0066"/>
                </a:solidFill>
              </a:rPr>
              <a:t>所有边界平面</a:t>
            </a:r>
            <a:r>
              <a:rPr lang="zh-CN" altLang="en-US" sz="2400" dirty="0"/>
              <a:t>内的线段被保留下来;</a:t>
            </a:r>
          </a:p>
          <a:p>
            <a:pPr lvl="1"/>
            <a:r>
              <a:rPr lang="zh-CN" altLang="en-US" sz="2400" dirty="0"/>
              <a:t>两个端点不满足上述条件，则计算直线与边界的交点：</a:t>
            </a:r>
          </a:p>
          <a:p>
            <a:pPr lvl="1">
              <a:buNone/>
            </a:pPr>
            <a:r>
              <a:rPr lang="zh-CN" altLang="en-US" sz="2400" dirty="0"/>
              <a:t>   由直线方程和平面方程联立得到交点</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9538">
                                            <p:txEl>
                                              <p:pRg st="0" end="0"/>
                                            </p:txEl>
                                          </p:spTgt>
                                        </p:tgtEl>
                                        <p:attrNameLst>
                                          <p:attrName>style.visibility</p:attrName>
                                        </p:attrNameLst>
                                      </p:cBhvr>
                                      <p:to>
                                        <p:strVal val="visible"/>
                                      </p:to>
                                    </p:set>
                                    <p:animEffect transition="in" filter="blinds(horizontal)">
                                      <p:cBhvr>
                                        <p:cTn id="7" dur="500"/>
                                        <p:tgtEl>
                                          <p:spTgt spid="449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9538">
                                            <p:txEl>
                                              <p:pRg st="1" end="1"/>
                                            </p:txEl>
                                          </p:spTgt>
                                        </p:tgtEl>
                                        <p:attrNameLst>
                                          <p:attrName>style.visibility</p:attrName>
                                        </p:attrNameLst>
                                      </p:cBhvr>
                                      <p:to>
                                        <p:strVal val="visible"/>
                                      </p:to>
                                    </p:set>
                                    <p:animEffect transition="in" filter="blinds(horizontal)">
                                      <p:cBhvr>
                                        <p:cTn id="12" dur="500"/>
                                        <p:tgtEl>
                                          <p:spTgt spid="449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9538">
                                            <p:txEl>
                                              <p:pRg st="2" end="2"/>
                                            </p:txEl>
                                          </p:spTgt>
                                        </p:tgtEl>
                                        <p:attrNameLst>
                                          <p:attrName>style.visibility</p:attrName>
                                        </p:attrNameLst>
                                      </p:cBhvr>
                                      <p:to>
                                        <p:strVal val="visible"/>
                                      </p:to>
                                    </p:set>
                                    <p:animEffect transition="in" filter="blinds(horizontal)">
                                      <p:cBhvr>
                                        <p:cTn id="17" dur="500"/>
                                        <p:tgtEl>
                                          <p:spTgt spid="449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9538">
                                            <p:txEl>
                                              <p:pRg st="3" end="3"/>
                                            </p:txEl>
                                          </p:spTgt>
                                        </p:tgtEl>
                                        <p:attrNameLst>
                                          <p:attrName>style.visibility</p:attrName>
                                        </p:attrNameLst>
                                      </p:cBhvr>
                                      <p:to>
                                        <p:strVal val="visible"/>
                                      </p:to>
                                    </p:set>
                                    <p:animEffect transition="in" filter="blinds(horizontal)">
                                      <p:cBhvr>
                                        <p:cTn id="22" dur="500"/>
                                        <p:tgtEl>
                                          <p:spTgt spid="4495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9538">
                                            <p:txEl>
                                              <p:pRg st="4" end="4"/>
                                            </p:txEl>
                                          </p:spTgt>
                                        </p:tgtEl>
                                        <p:attrNameLst>
                                          <p:attrName>style.visibility</p:attrName>
                                        </p:attrNameLst>
                                      </p:cBhvr>
                                      <p:to>
                                        <p:strVal val="visible"/>
                                      </p:to>
                                    </p:set>
                                    <p:animEffect transition="in" filter="blinds(horizontal)">
                                      <p:cBhvr>
                                        <p:cTn id="27" dur="500"/>
                                        <p:tgtEl>
                                          <p:spTgt spid="4495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8" grpId="0" build="p"/>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文本占位符 402433"/>
          <p:cNvSpPr>
            <a:spLocks noGrp="1" noRot="1"/>
          </p:cNvSpPr>
          <p:nvPr>
            <p:ph type="body" idx="1"/>
          </p:nvPr>
        </p:nvSpPr>
        <p:spPr>
          <a:xfrm>
            <a:off x="1259205" y="2420938"/>
            <a:ext cx="7138988" cy="3114040"/>
          </a:xfrm>
        </p:spPr>
        <p:txBody>
          <a:bodyPr wrap="square">
            <a:spAutoFit/>
          </a:bodyPr>
          <a:lstStyle/>
          <a:p>
            <a:pPr>
              <a:buNone/>
            </a:pPr>
            <a:r>
              <a:rPr lang="zh-CN" altLang="en-US" sz="2400" dirty="0"/>
              <a:t>编码剪裁(</a:t>
            </a:r>
            <a:r>
              <a:rPr lang="en-US" altLang="zh-CN" sz="2400" err="1"/>
              <a:t>cohen-sutherland</a:t>
            </a:r>
            <a:r>
              <a:rPr lang="zh-CN" altLang="en-US" sz="2400" dirty="0"/>
              <a:t>算法)</a:t>
            </a:r>
          </a:p>
          <a:p>
            <a:r>
              <a:rPr lang="zh-CN" altLang="en-US" sz="2400" dirty="0"/>
              <a:t>思想：</a:t>
            </a:r>
          </a:p>
          <a:p>
            <a:pPr>
              <a:buNone/>
            </a:pPr>
            <a:r>
              <a:rPr lang="zh-CN" altLang="en-US" sz="2400" dirty="0"/>
              <a:t>   同二维空间的直线</a:t>
            </a:r>
            <a:r>
              <a:rPr lang="en-US" altLang="zh-CN" sz="2400"/>
              <a:t>CS</a:t>
            </a:r>
            <a:r>
              <a:rPr lang="zh-CN" altLang="en-US" sz="2400" dirty="0"/>
              <a:t>裁剪算法</a:t>
            </a:r>
          </a:p>
          <a:p>
            <a:pPr>
              <a:buNone/>
            </a:pPr>
            <a:r>
              <a:rPr lang="zh-CN" altLang="en-US" sz="2400" dirty="0"/>
              <a:t>   空间划分，   编码：六位</a:t>
            </a:r>
          </a:p>
        </p:txBody>
      </p:sp>
      <p:sp>
        <p:nvSpPr>
          <p:cNvPr id="402440" name="标题 402439"/>
          <p:cNvSpPr>
            <a:spLocks noGrp="1" noRot="1"/>
          </p:cNvSpPr>
          <p:nvPr>
            <p:ph type="title"/>
          </p:nvPr>
        </p:nvSpPr>
        <p:spPr>
          <a:xfrm>
            <a:off x="323215" y="1772920"/>
            <a:ext cx="8540750" cy="607695"/>
          </a:xfrm>
        </p:spPr>
        <p:txBody>
          <a:bodyPr anchor="ctr" anchorCtr="0">
            <a:spAutoFit/>
          </a:bodyPr>
          <a:lstStyle/>
          <a:p>
            <a:r>
              <a:rPr lang="zh-CN" altLang="zh-CN" sz="2800" dirty="0">
                <a:gradFill>
                  <a:gsLst>
                    <a:gs pos="0">
                      <a:srgbClr val="007BD3"/>
                    </a:gs>
                    <a:gs pos="100000">
                      <a:srgbClr val="034373"/>
                    </a:gs>
                  </a:gsLst>
                  <a:lin scaled="0"/>
                </a:gradFill>
              </a:rPr>
              <a:t>3</a:t>
            </a:r>
            <a:r>
              <a:rPr lang="en-US" altLang="zh-CN" sz="2800">
                <a:gradFill>
                  <a:gsLst>
                    <a:gs pos="0">
                      <a:srgbClr val="007BD3"/>
                    </a:gs>
                    <a:gs pos="100000">
                      <a:srgbClr val="034373"/>
                    </a:gs>
                  </a:gsLst>
                  <a:lin scaled="0"/>
                </a:gradFill>
              </a:rPr>
              <a:t>D</a:t>
            </a:r>
            <a:r>
              <a:rPr lang="zh-CN" altLang="en-US" sz="2800" dirty="0">
                <a:gradFill>
                  <a:gsLst>
                    <a:gs pos="0">
                      <a:srgbClr val="007BD3"/>
                    </a:gs>
                    <a:gs pos="100000">
                      <a:srgbClr val="034373"/>
                    </a:gs>
                  </a:gsLst>
                  <a:lin scaled="0"/>
                </a:gradFill>
              </a:rPr>
              <a:t>裁剪</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3485" name="组合 403484"/>
          <p:cNvGrpSpPr/>
          <p:nvPr/>
        </p:nvGrpSpPr>
        <p:grpSpPr>
          <a:xfrm>
            <a:off x="4343400" y="2438400"/>
            <a:ext cx="4419600" cy="3733800"/>
            <a:chOff x="2736" y="1536"/>
            <a:chExt cx="2784" cy="2352"/>
          </a:xfrm>
        </p:grpSpPr>
        <p:sp>
          <p:nvSpPr>
            <p:cNvPr id="403461" name="直接连接符 403460"/>
            <p:cNvSpPr/>
            <p:nvPr/>
          </p:nvSpPr>
          <p:spPr>
            <a:xfrm>
              <a:off x="3744" y="1536"/>
              <a:ext cx="0" cy="2112"/>
            </a:xfrm>
            <a:prstGeom prst="line">
              <a:avLst/>
            </a:prstGeom>
            <a:ln w="38100" cap="flat" cmpd="sng">
              <a:solidFill>
                <a:schemeClr val="tx1"/>
              </a:solidFill>
              <a:prstDash val="solid"/>
              <a:miter/>
              <a:headEnd type="none" w="med" len="med"/>
              <a:tailEnd type="none" w="med" len="med"/>
            </a:ln>
          </p:spPr>
        </p:sp>
        <p:sp>
          <p:nvSpPr>
            <p:cNvPr id="403462" name="直接连接符 403461"/>
            <p:cNvSpPr/>
            <p:nvPr/>
          </p:nvSpPr>
          <p:spPr>
            <a:xfrm flipH="1">
              <a:off x="3216" y="1872"/>
              <a:ext cx="1728" cy="1728"/>
            </a:xfrm>
            <a:prstGeom prst="line">
              <a:avLst/>
            </a:prstGeom>
            <a:ln w="38100" cap="flat" cmpd="sng">
              <a:solidFill>
                <a:schemeClr val="tx1"/>
              </a:solidFill>
              <a:prstDash val="solid"/>
              <a:miter/>
              <a:headEnd type="none" w="med" len="med"/>
              <a:tailEnd type="none" w="med" len="med"/>
            </a:ln>
          </p:spPr>
        </p:sp>
        <p:sp>
          <p:nvSpPr>
            <p:cNvPr id="403463" name="直接连接符 403462"/>
            <p:cNvSpPr/>
            <p:nvPr/>
          </p:nvSpPr>
          <p:spPr>
            <a:xfrm>
              <a:off x="2832" y="3072"/>
              <a:ext cx="2688" cy="0"/>
            </a:xfrm>
            <a:prstGeom prst="line">
              <a:avLst/>
            </a:prstGeom>
            <a:ln w="38100" cap="flat" cmpd="sng">
              <a:solidFill>
                <a:schemeClr val="tx1"/>
              </a:solidFill>
              <a:prstDash val="solid"/>
              <a:miter/>
              <a:headEnd type="none" w="med" len="med"/>
              <a:tailEnd type="none" w="med" len="med"/>
            </a:ln>
          </p:spPr>
        </p:sp>
        <p:sp>
          <p:nvSpPr>
            <p:cNvPr id="403464" name="立方体 403463"/>
            <p:cNvSpPr/>
            <p:nvPr/>
          </p:nvSpPr>
          <p:spPr>
            <a:xfrm>
              <a:off x="3456" y="2208"/>
              <a:ext cx="1392" cy="1149"/>
            </a:xfrm>
            <a:prstGeom prst="cube">
              <a:avLst>
                <a:gd name="adj" fmla="val 25000"/>
              </a:avLst>
            </a:prstGeom>
            <a:solidFill>
              <a:schemeClr val="hlink"/>
            </a:solidFill>
            <a:ln w="38100" cap="flat" cmpd="sng">
              <a:solidFill>
                <a:srgbClr val="3333FF"/>
              </a:solidFill>
              <a:prstDash val="solid"/>
              <a:miter/>
              <a:headEnd type="none" w="med" len="med"/>
              <a:tailEnd type="none" w="med" len="med"/>
            </a:ln>
          </p:spPr>
          <p:txBody>
            <a:bodyPr/>
            <a:lstStyle/>
            <a:p>
              <a:endParaRPr lang="zh-CN" altLang="en-US"/>
            </a:p>
          </p:txBody>
        </p:sp>
        <p:sp>
          <p:nvSpPr>
            <p:cNvPr id="403465" name="直接连接符 403464"/>
            <p:cNvSpPr/>
            <p:nvPr/>
          </p:nvSpPr>
          <p:spPr>
            <a:xfrm>
              <a:off x="2736" y="2496"/>
              <a:ext cx="2688" cy="0"/>
            </a:xfrm>
            <a:prstGeom prst="line">
              <a:avLst/>
            </a:prstGeom>
            <a:ln w="38100" cap="flat" cmpd="sng">
              <a:solidFill>
                <a:schemeClr val="tx1"/>
              </a:solidFill>
              <a:prstDash val="solid"/>
              <a:miter/>
              <a:headEnd type="none" w="med" len="med"/>
              <a:tailEnd type="none" w="med" len="med"/>
            </a:ln>
          </p:spPr>
        </p:sp>
        <p:sp>
          <p:nvSpPr>
            <p:cNvPr id="403466" name="直接连接符 403465"/>
            <p:cNvSpPr/>
            <p:nvPr/>
          </p:nvSpPr>
          <p:spPr>
            <a:xfrm>
              <a:off x="2832" y="3360"/>
              <a:ext cx="2688" cy="0"/>
            </a:xfrm>
            <a:prstGeom prst="line">
              <a:avLst/>
            </a:prstGeom>
            <a:ln w="38100" cap="flat" cmpd="sng">
              <a:solidFill>
                <a:schemeClr val="tx1"/>
              </a:solidFill>
              <a:prstDash val="solid"/>
              <a:miter/>
              <a:headEnd type="none" w="med" len="med"/>
              <a:tailEnd type="none" w="med" len="med"/>
            </a:ln>
          </p:spPr>
        </p:sp>
        <p:sp>
          <p:nvSpPr>
            <p:cNvPr id="403467" name="直接连接符 403466"/>
            <p:cNvSpPr/>
            <p:nvPr/>
          </p:nvSpPr>
          <p:spPr>
            <a:xfrm>
              <a:off x="2784" y="2208"/>
              <a:ext cx="2688" cy="0"/>
            </a:xfrm>
            <a:prstGeom prst="line">
              <a:avLst/>
            </a:prstGeom>
            <a:ln w="38100" cap="flat" cmpd="sng">
              <a:solidFill>
                <a:schemeClr val="tx1"/>
              </a:solidFill>
              <a:prstDash val="solid"/>
              <a:miter/>
              <a:headEnd type="none" w="med" len="med"/>
              <a:tailEnd type="none" w="med" len="med"/>
            </a:ln>
          </p:spPr>
        </p:sp>
        <p:sp>
          <p:nvSpPr>
            <p:cNvPr id="403468" name="直接连接符 403467"/>
            <p:cNvSpPr/>
            <p:nvPr/>
          </p:nvSpPr>
          <p:spPr>
            <a:xfrm flipH="1">
              <a:off x="4032" y="1872"/>
              <a:ext cx="1152" cy="1152"/>
            </a:xfrm>
            <a:prstGeom prst="line">
              <a:avLst/>
            </a:prstGeom>
            <a:ln w="38100" cap="flat" cmpd="sng">
              <a:solidFill>
                <a:schemeClr val="tx1"/>
              </a:solidFill>
              <a:prstDash val="solid"/>
              <a:miter/>
              <a:headEnd type="none" w="med" len="med"/>
              <a:tailEnd type="none" w="med" len="med"/>
            </a:ln>
          </p:spPr>
        </p:sp>
        <p:sp>
          <p:nvSpPr>
            <p:cNvPr id="403469" name="直接连接符 403468"/>
            <p:cNvSpPr/>
            <p:nvPr/>
          </p:nvSpPr>
          <p:spPr>
            <a:xfrm flipH="1">
              <a:off x="2976" y="1824"/>
              <a:ext cx="1152" cy="1152"/>
            </a:xfrm>
            <a:prstGeom prst="line">
              <a:avLst/>
            </a:prstGeom>
            <a:ln w="38100" cap="flat" cmpd="sng">
              <a:solidFill>
                <a:schemeClr val="tx1"/>
              </a:solidFill>
              <a:prstDash val="solid"/>
              <a:miter/>
              <a:headEnd type="none" w="med" len="med"/>
              <a:tailEnd type="none" w="med" len="med"/>
            </a:ln>
          </p:spPr>
        </p:sp>
        <p:sp>
          <p:nvSpPr>
            <p:cNvPr id="403470" name="直接连接符 403469"/>
            <p:cNvSpPr/>
            <p:nvPr/>
          </p:nvSpPr>
          <p:spPr>
            <a:xfrm flipH="1">
              <a:off x="4128" y="2640"/>
              <a:ext cx="1152" cy="1152"/>
            </a:xfrm>
            <a:prstGeom prst="line">
              <a:avLst/>
            </a:prstGeom>
            <a:ln w="38100" cap="flat" cmpd="sng">
              <a:solidFill>
                <a:schemeClr val="tx1"/>
              </a:solidFill>
              <a:prstDash val="solid"/>
              <a:miter/>
              <a:headEnd type="none" w="med" len="med"/>
              <a:tailEnd type="none" w="med" len="med"/>
            </a:ln>
          </p:spPr>
        </p:sp>
        <p:sp>
          <p:nvSpPr>
            <p:cNvPr id="403471" name="直接连接符 403470"/>
            <p:cNvSpPr/>
            <p:nvPr/>
          </p:nvSpPr>
          <p:spPr>
            <a:xfrm>
              <a:off x="3456" y="1728"/>
              <a:ext cx="0" cy="2112"/>
            </a:xfrm>
            <a:prstGeom prst="line">
              <a:avLst/>
            </a:prstGeom>
            <a:ln w="38100" cap="flat" cmpd="sng">
              <a:solidFill>
                <a:schemeClr val="tx1"/>
              </a:solidFill>
              <a:prstDash val="solid"/>
              <a:miter/>
              <a:headEnd type="none" w="med" len="med"/>
              <a:tailEnd type="none" w="med" len="med"/>
            </a:ln>
          </p:spPr>
        </p:sp>
        <p:sp>
          <p:nvSpPr>
            <p:cNvPr id="403472" name="直接连接符 403471"/>
            <p:cNvSpPr/>
            <p:nvPr/>
          </p:nvSpPr>
          <p:spPr>
            <a:xfrm>
              <a:off x="4560" y="1776"/>
              <a:ext cx="0" cy="2112"/>
            </a:xfrm>
            <a:prstGeom prst="line">
              <a:avLst/>
            </a:prstGeom>
            <a:ln w="38100" cap="flat" cmpd="sng">
              <a:solidFill>
                <a:schemeClr val="tx1"/>
              </a:solidFill>
              <a:prstDash val="solid"/>
              <a:miter/>
              <a:headEnd type="none" w="med" len="med"/>
              <a:tailEnd type="none" w="med" len="med"/>
            </a:ln>
          </p:spPr>
        </p:sp>
        <p:sp>
          <p:nvSpPr>
            <p:cNvPr id="403473" name="直接连接符 403472"/>
            <p:cNvSpPr/>
            <p:nvPr/>
          </p:nvSpPr>
          <p:spPr>
            <a:xfrm>
              <a:off x="4848" y="1632"/>
              <a:ext cx="0" cy="2112"/>
            </a:xfrm>
            <a:prstGeom prst="line">
              <a:avLst/>
            </a:prstGeom>
            <a:ln w="38100" cap="flat" cmpd="sng">
              <a:solidFill>
                <a:schemeClr val="tx1"/>
              </a:solidFill>
              <a:prstDash val="solid"/>
              <a:miter/>
              <a:headEnd type="none" w="med" len="med"/>
              <a:tailEnd type="none" w="med" len="med"/>
            </a:ln>
          </p:spPr>
        </p:sp>
      </p:grpSp>
      <p:sp>
        <p:nvSpPr>
          <p:cNvPr id="403478" name="文本占位符 403477"/>
          <p:cNvSpPr>
            <a:spLocks noGrp="1" noRot="1"/>
          </p:cNvSpPr>
          <p:nvPr>
            <p:ph type="body" idx="1"/>
          </p:nvPr>
        </p:nvSpPr>
        <p:spPr>
          <a:xfrm>
            <a:off x="468313" y="1371600"/>
            <a:ext cx="3036887" cy="4872038"/>
          </a:xfrm>
        </p:spPr>
        <p:txBody>
          <a:bodyPr>
            <a:spAutoFit/>
          </a:bodyPr>
          <a:lstStyle/>
          <a:p>
            <a:pPr>
              <a:spcBef>
                <a:spcPct val="50000"/>
              </a:spcBef>
              <a:buFontTx/>
              <a:buNone/>
            </a:pPr>
            <a:r>
              <a:rPr lang="zh-CN" altLang="en-US" sz="3000" dirty="0"/>
              <a:t>六位区域码</a:t>
            </a:r>
          </a:p>
          <a:p>
            <a:pPr>
              <a:lnSpc>
                <a:spcPct val="90000"/>
              </a:lnSpc>
              <a:spcBef>
                <a:spcPct val="50000"/>
              </a:spcBef>
              <a:buFontTx/>
              <a:buNone/>
            </a:pPr>
            <a:r>
              <a:rPr lang="zh-CN" altLang="zh-CN" sz="2800" dirty="0"/>
              <a:t>   </a:t>
            </a:r>
            <a:r>
              <a:rPr lang="en-US" altLang="zh-CN" sz="2800"/>
              <a:t>b</a:t>
            </a:r>
            <a:r>
              <a:rPr lang="en-US" altLang="zh-CN" sz="2800" baseline="-25000"/>
              <a:t>6</a:t>
            </a:r>
            <a:r>
              <a:rPr lang="en-US" altLang="zh-CN" sz="2800"/>
              <a:t>b</a:t>
            </a:r>
            <a:r>
              <a:rPr lang="en-US" altLang="zh-CN" sz="2800" baseline="-25000"/>
              <a:t>5</a:t>
            </a:r>
            <a:r>
              <a:rPr lang="en-US" altLang="zh-CN" sz="2800"/>
              <a:t>b</a:t>
            </a:r>
            <a:r>
              <a:rPr lang="en-US" altLang="zh-CN" sz="2800" baseline="-25000"/>
              <a:t>4</a:t>
            </a:r>
            <a:r>
              <a:rPr lang="en-US" altLang="zh-CN" sz="2800"/>
              <a:t>b</a:t>
            </a:r>
            <a:r>
              <a:rPr lang="en-US" altLang="zh-CN" sz="2800" baseline="-25000"/>
              <a:t>3</a:t>
            </a:r>
            <a:r>
              <a:rPr lang="en-US" altLang="zh-CN" sz="2800"/>
              <a:t>b</a:t>
            </a:r>
            <a:r>
              <a:rPr lang="en-US" altLang="zh-CN" sz="2800" baseline="-25000"/>
              <a:t>2</a:t>
            </a:r>
            <a:r>
              <a:rPr lang="en-US" altLang="zh-CN" sz="2800"/>
              <a:t>b</a:t>
            </a:r>
            <a:r>
              <a:rPr lang="en-US" altLang="zh-CN" sz="2800" baseline="-25000"/>
              <a:t>1</a:t>
            </a:r>
            <a:endParaRPr lang="en-US" altLang="zh-CN" sz="2800"/>
          </a:p>
          <a:p>
            <a:pPr>
              <a:lnSpc>
                <a:spcPct val="80000"/>
              </a:lnSpc>
              <a:spcBef>
                <a:spcPct val="50000"/>
              </a:spcBef>
              <a:buFontTx/>
              <a:buChar char="•"/>
            </a:pPr>
            <a:r>
              <a:rPr lang="zh-CN" altLang="en-US" sz="2800" dirty="0"/>
              <a:t>编码原则</a:t>
            </a:r>
            <a:r>
              <a:rPr lang="zh-CN" altLang="zh-CN" sz="2800" dirty="0"/>
              <a:t>:</a:t>
            </a:r>
          </a:p>
          <a:p>
            <a:pPr>
              <a:lnSpc>
                <a:spcPct val="70000"/>
              </a:lnSpc>
              <a:spcBef>
                <a:spcPct val="50000"/>
              </a:spcBef>
              <a:buFontTx/>
              <a:buNone/>
            </a:pPr>
            <a:r>
              <a:rPr lang="zh-CN" altLang="en-US" sz="2800" dirty="0"/>
              <a:t>左：</a:t>
            </a:r>
            <a:endParaRPr lang="en-US" altLang="zh-CN" sz="2800"/>
          </a:p>
          <a:p>
            <a:pPr>
              <a:lnSpc>
                <a:spcPct val="70000"/>
              </a:lnSpc>
              <a:spcBef>
                <a:spcPct val="50000"/>
              </a:spcBef>
              <a:buFontTx/>
              <a:buNone/>
            </a:pPr>
            <a:r>
              <a:rPr lang="zh-CN" altLang="en-US" sz="2800" dirty="0"/>
              <a:t>右：</a:t>
            </a:r>
          </a:p>
          <a:p>
            <a:pPr>
              <a:lnSpc>
                <a:spcPct val="70000"/>
              </a:lnSpc>
              <a:spcBef>
                <a:spcPct val="50000"/>
              </a:spcBef>
              <a:buFontTx/>
              <a:buNone/>
            </a:pPr>
            <a:r>
              <a:rPr lang="zh-CN" altLang="en-US" sz="2800" dirty="0"/>
              <a:t>下：</a:t>
            </a:r>
          </a:p>
          <a:p>
            <a:pPr>
              <a:lnSpc>
                <a:spcPct val="70000"/>
              </a:lnSpc>
              <a:spcBef>
                <a:spcPct val="50000"/>
              </a:spcBef>
              <a:buFontTx/>
              <a:buNone/>
            </a:pPr>
            <a:r>
              <a:rPr lang="zh-CN" altLang="en-US" sz="2800" dirty="0"/>
              <a:t>上：</a:t>
            </a:r>
          </a:p>
          <a:p>
            <a:pPr>
              <a:lnSpc>
                <a:spcPct val="70000"/>
              </a:lnSpc>
              <a:spcBef>
                <a:spcPct val="50000"/>
              </a:spcBef>
              <a:buFontTx/>
              <a:buNone/>
            </a:pPr>
            <a:r>
              <a:rPr lang="zh-CN" altLang="en-US" sz="2800" dirty="0"/>
              <a:t>前：</a:t>
            </a:r>
          </a:p>
          <a:p>
            <a:pPr>
              <a:lnSpc>
                <a:spcPct val="70000"/>
              </a:lnSpc>
              <a:spcBef>
                <a:spcPct val="50000"/>
              </a:spcBef>
              <a:buFontTx/>
              <a:buNone/>
            </a:pPr>
            <a:r>
              <a:rPr lang="zh-CN" altLang="en-US" sz="2800" dirty="0"/>
              <a:t>后：</a:t>
            </a:r>
          </a:p>
        </p:txBody>
      </p:sp>
      <p:sp>
        <p:nvSpPr>
          <p:cNvPr id="403479" name="文本框 403478"/>
          <p:cNvSpPr txBox="1"/>
          <p:nvPr/>
        </p:nvSpPr>
        <p:spPr>
          <a:xfrm>
            <a:off x="990600" y="3124200"/>
            <a:ext cx="2736850" cy="519113"/>
          </a:xfrm>
          <a:prstGeom prst="rect">
            <a:avLst/>
          </a:prstGeom>
          <a:noFill/>
          <a:ln w="9525">
            <a:noFill/>
          </a:ln>
        </p:spPr>
        <p:txBody>
          <a:bodyPr wrap="none">
            <a:spAutoFit/>
          </a:bodyPr>
          <a:lstStyle/>
          <a:p>
            <a:pPr>
              <a:spcBef>
                <a:spcPct val="50000"/>
              </a:spcBef>
            </a:pPr>
            <a:r>
              <a:rPr lang="en-US" altLang="zh-CN" sz="2800" b="1" err="1">
                <a:latin typeface="Times New Roman" panose="02020603050405020304" pitchFamily="18" charset="0"/>
                <a:ea typeface="方正黑体" pitchFamily="34" charset="-122"/>
              </a:rPr>
              <a:t>if(x</a:t>
            </a:r>
            <a:r>
              <a:rPr lang="en-US" altLang="zh-CN" sz="2800" b="1">
                <a:latin typeface="Times New Roman" panose="02020603050405020304" pitchFamily="18" charset="0"/>
                <a:ea typeface="方正黑体" pitchFamily="34" charset="-122"/>
              </a:rPr>
              <a:t>&lt;</a:t>
            </a:r>
            <a:r>
              <a:rPr lang="en-US" altLang="zh-CN" sz="2800" b="1" err="1">
                <a:latin typeface="Times New Roman" panose="02020603050405020304" pitchFamily="18" charset="0"/>
                <a:ea typeface="方正黑体" pitchFamily="34" charset="-122"/>
              </a:rPr>
              <a:t>xw</a:t>
            </a:r>
            <a:r>
              <a:rPr lang="en-US" altLang="zh-CN" sz="2800" b="1" baseline="-25000" err="1">
                <a:latin typeface="Times New Roman" panose="02020603050405020304" pitchFamily="18" charset="0"/>
                <a:ea typeface="方正黑体" pitchFamily="34" charset="-122"/>
              </a:rPr>
              <a:t>min</a:t>
            </a:r>
            <a:r>
              <a:rPr lang="en-US" altLang="zh-CN" sz="2800" b="1">
                <a:latin typeface="Times New Roman" panose="02020603050405020304" pitchFamily="18" charset="0"/>
                <a:ea typeface="方正黑体" pitchFamily="34" charset="-122"/>
              </a:rPr>
              <a:t>)  b</a:t>
            </a:r>
            <a:r>
              <a:rPr lang="en-US" altLang="zh-CN" sz="2800" b="1" baseline="-25000">
                <a:latin typeface="Times New Roman" panose="02020603050405020304" pitchFamily="18" charset="0"/>
                <a:ea typeface="方正黑体" pitchFamily="34" charset="-122"/>
              </a:rPr>
              <a:t>1</a:t>
            </a:r>
            <a:r>
              <a:rPr lang="en-US" altLang="zh-CN" sz="2800" b="1">
                <a:latin typeface="Times New Roman" panose="02020603050405020304" pitchFamily="18" charset="0"/>
                <a:ea typeface="方正黑体" pitchFamily="34" charset="-122"/>
              </a:rPr>
              <a:t>=1</a:t>
            </a:r>
          </a:p>
        </p:txBody>
      </p:sp>
      <p:sp>
        <p:nvSpPr>
          <p:cNvPr id="403480" name="文本框 403479"/>
          <p:cNvSpPr txBox="1"/>
          <p:nvPr/>
        </p:nvSpPr>
        <p:spPr>
          <a:xfrm>
            <a:off x="990600" y="3630613"/>
            <a:ext cx="2776538" cy="519112"/>
          </a:xfrm>
          <a:prstGeom prst="rect">
            <a:avLst/>
          </a:prstGeom>
          <a:noFill/>
          <a:ln w="9525">
            <a:noFill/>
          </a:ln>
        </p:spPr>
        <p:txBody>
          <a:bodyPr wrap="none">
            <a:spAutoFit/>
          </a:bodyPr>
          <a:lstStyle/>
          <a:p>
            <a:pPr>
              <a:spcBef>
                <a:spcPct val="50000"/>
              </a:spcBef>
            </a:pPr>
            <a:r>
              <a:rPr lang="en-US" altLang="zh-CN" sz="2800" b="1" err="1">
                <a:latin typeface="Times New Roman" panose="02020603050405020304" pitchFamily="18" charset="0"/>
                <a:ea typeface="方正黑体" pitchFamily="34" charset="-122"/>
              </a:rPr>
              <a:t>if(x</a:t>
            </a:r>
            <a:r>
              <a:rPr lang="en-US" altLang="zh-CN" sz="2800" b="1">
                <a:latin typeface="Times New Roman" panose="02020603050405020304" pitchFamily="18" charset="0"/>
                <a:ea typeface="方正黑体" pitchFamily="34" charset="-122"/>
              </a:rPr>
              <a:t>&gt;</a:t>
            </a:r>
            <a:r>
              <a:rPr lang="en-US" altLang="zh-CN" sz="2800" b="1" err="1">
                <a:latin typeface="Times New Roman" panose="02020603050405020304" pitchFamily="18" charset="0"/>
                <a:ea typeface="方正黑体" pitchFamily="34" charset="-122"/>
              </a:rPr>
              <a:t>xw</a:t>
            </a:r>
            <a:r>
              <a:rPr lang="en-US" altLang="zh-CN" sz="2800" b="1" baseline="-25000" err="1">
                <a:latin typeface="Times New Roman" panose="02020603050405020304" pitchFamily="18" charset="0"/>
                <a:ea typeface="方正黑体" pitchFamily="34" charset="-122"/>
              </a:rPr>
              <a:t>max</a:t>
            </a:r>
            <a:r>
              <a:rPr lang="en-US" altLang="zh-CN" sz="2800" b="1">
                <a:latin typeface="Times New Roman" panose="02020603050405020304" pitchFamily="18" charset="0"/>
                <a:ea typeface="方正黑体" pitchFamily="34" charset="-122"/>
              </a:rPr>
              <a:t>)  b</a:t>
            </a:r>
            <a:r>
              <a:rPr lang="en-US" altLang="zh-CN" sz="2800" b="1" baseline="-25000">
                <a:latin typeface="Times New Roman" panose="02020603050405020304" pitchFamily="18" charset="0"/>
                <a:ea typeface="方正黑体" pitchFamily="34" charset="-122"/>
              </a:rPr>
              <a:t>2</a:t>
            </a:r>
            <a:r>
              <a:rPr lang="en-US" altLang="zh-CN" sz="2800" b="1">
                <a:latin typeface="Times New Roman" panose="02020603050405020304" pitchFamily="18" charset="0"/>
                <a:ea typeface="方正黑体" pitchFamily="34" charset="-122"/>
              </a:rPr>
              <a:t>=1</a:t>
            </a:r>
          </a:p>
        </p:txBody>
      </p:sp>
      <p:sp>
        <p:nvSpPr>
          <p:cNvPr id="403481" name="文本框 403480"/>
          <p:cNvSpPr txBox="1"/>
          <p:nvPr/>
        </p:nvSpPr>
        <p:spPr>
          <a:xfrm>
            <a:off x="990600" y="4137025"/>
            <a:ext cx="2736850" cy="519113"/>
          </a:xfrm>
          <a:prstGeom prst="rect">
            <a:avLst/>
          </a:prstGeom>
          <a:noFill/>
          <a:ln w="9525">
            <a:noFill/>
          </a:ln>
        </p:spPr>
        <p:txBody>
          <a:bodyPr wrap="none">
            <a:spAutoFit/>
          </a:bodyPr>
          <a:lstStyle/>
          <a:p>
            <a:pPr>
              <a:spcBef>
                <a:spcPct val="50000"/>
              </a:spcBef>
            </a:pPr>
            <a:r>
              <a:rPr lang="en-US" altLang="zh-CN" sz="2800" b="1" err="1">
                <a:latin typeface="Times New Roman" panose="02020603050405020304" pitchFamily="18" charset="0"/>
                <a:ea typeface="方正黑体" pitchFamily="34" charset="-122"/>
              </a:rPr>
              <a:t>if(y</a:t>
            </a:r>
            <a:r>
              <a:rPr lang="en-US" altLang="zh-CN" sz="2800" b="1">
                <a:latin typeface="Times New Roman" panose="02020603050405020304" pitchFamily="18" charset="0"/>
                <a:ea typeface="方正黑体" pitchFamily="34" charset="-122"/>
              </a:rPr>
              <a:t>&lt;</a:t>
            </a:r>
            <a:r>
              <a:rPr lang="en-US" altLang="zh-CN" sz="2800" b="1" err="1">
                <a:latin typeface="Times New Roman" panose="02020603050405020304" pitchFamily="18" charset="0"/>
                <a:ea typeface="方正黑体" pitchFamily="34" charset="-122"/>
              </a:rPr>
              <a:t>yw</a:t>
            </a:r>
            <a:r>
              <a:rPr lang="en-US" altLang="zh-CN" sz="2800" b="1" baseline="-25000" err="1">
                <a:latin typeface="Times New Roman" panose="02020603050405020304" pitchFamily="18" charset="0"/>
                <a:ea typeface="方正黑体" pitchFamily="34" charset="-122"/>
              </a:rPr>
              <a:t>min</a:t>
            </a:r>
            <a:r>
              <a:rPr lang="en-US" altLang="zh-CN" sz="2800" b="1">
                <a:latin typeface="Times New Roman" panose="02020603050405020304" pitchFamily="18" charset="0"/>
                <a:ea typeface="方正黑体" pitchFamily="34" charset="-122"/>
              </a:rPr>
              <a:t>)  b</a:t>
            </a:r>
            <a:r>
              <a:rPr lang="en-US" altLang="zh-CN" sz="2800" b="1" baseline="-25000">
                <a:latin typeface="Times New Roman" panose="02020603050405020304" pitchFamily="18" charset="0"/>
                <a:ea typeface="方正黑体" pitchFamily="34" charset="-122"/>
              </a:rPr>
              <a:t>3</a:t>
            </a:r>
            <a:r>
              <a:rPr lang="en-US" altLang="zh-CN" sz="2800" b="1">
                <a:latin typeface="Times New Roman" panose="02020603050405020304" pitchFamily="18" charset="0"/>
                <a:ea typeface="方正黑体" pitchFamily="34" charset="-122"/>
              </a:rPr>
              <a:t>=1</a:t>
            </a:r>
          </a:p>
        </p:txBody>
      </p:sp>
      <p:sp>
        <p:nvSpPr>
          <p:cNvPr id="403482" name="文本框 403481"/>
          <p:cNvSpPr txBox="1"/>
          <p:nvPr/>
        </p:nvSpPr>
        <p:spPr>
          <a:xfrm>
            <a:off x="990600" y="4641850"/>
            <a:ext cx="2776538" cy="519113"/>
          </a:xfrm>
          <a:prstGeom prst="rect">
            <a:avLst/>
          </a:prstGeom>
          <a:noFill/>
          <a:ln w="9525">
            <a:noFill/>
          </a:ln>
        </p:spPr>
        <p:txBody>
          <a:bodyPr wrap="none">
            <a:spAutoFit/>
          </a:bodyPr>
          <a:lstStyle/>
          <a:p>
            <a:pPr>
              <a:spcBef>
                <a:spcPct val="50000"/>
              </a:spcBef>
            </a:pPr>
            <a:r>
              <a:rPr lang="en-US" altLang="zh-CN" sz="2800" b="1" err="1">
                <a:latin typeface="Times New Roman" panose="02020603050405020304" pitchFamily="18" charset="0"/>
                <a:ea typeface="方正黑体" pitchFamily="34" charset="-122"/>
              </a:rPr>
              <a:t>if(y</a:t>
            </a:r>
            <a:r>
              <a:rPr lang="en-US" altLang="zh-CN" sz="2800" b="1">
                <a:latin typeface="Times New Roman" panose="02020603050405020304" pitchFamily="18" charset="0"/>
                <a:ea typeface="方正黑体" pitchFamily="34" charset="-122"/>
              </a:rPr>
              <a:t>&gt;</a:t>
            </a:r>
            <a:r>
              <a:rPr lang="en-US" altLang="zh-CN" sz="2800" b="1" err="1">
                <a:latin typeface="Times New Roman" panose="02020603050405020304" pitchFamily="18" charset="0"/>
                <a:ea typeface="方正黑体" pitchFamily="34" charset="-122"/>
              </a:rPr>
              <a:t>yw</a:t>
            </a:r>
            <a:r>
              <a:rPr lang="en-US" altLang="zh-CN" sz="2800" b="1" baseline="-25000" err="1">
                <a:latin typeface="Times New Roman" panose="02020603050405020304" pitchFamily="18" charset="0"/>
                <a:ea typeface="方正黑体" pitchFamily="34" charset="-122"/>
              </a:rPr>
              <a:t>max</a:t>
            </a:r>
            <a:r>
              <a:rPr lang="en-US" altLang="zh-CN" sz="2800" b="1">
                <a:latin typeface="Times New Roman" panose="02020603050405020304" pitchFamily="18" charset="0"/>
                <a:ea typeface="方正黑体" pitchFamily="34" charset="-122"/>
              </a:rPr>
              <a:t>)  b</a:t>
            </a:r>
            <a:r>
              <a:rPr lang="en-US" altLang="zh-CN" sz="2800" b="1" baseline="-25000">
                <a:latin typeface="Times New Roman" panose="02020603050405020304" pitchFamily="18" charset="0"/>
                <a:ea typeface="方正黑体" pitchFamily="34" charset="-122"/>
              </a:rPr>
              <a:t>4</a:t>
            </a:r>
            <a:r>
              <a:rPr lang="en-US" altLang="zh-CN" sz="2800" b="1">
                <a:latin typeface="Times New Roman" panose="02020603050405020304" pitchFamily="18" charset="0"/>
                <a:ea typeface="方正黑体" pitchFamily="34" charset="-122"/>
              </a:rPr>
              <a:t>=1</a:t>
            </a:r>
          </a:p>
        </p:txBody>
      </p:sp>
      <p:sp>
        <p:nvSpPr>
          <p:cNvPr id="403483" name="文本框 403482"/>
          <p:cNvSpPr txBox="1"/>
          <p:nvPr/>
        </p:nvSpPr>
        <p:spPr>
          <a:xfrm>
            <a:off x="990600" y="5148263"/>
            <a:ext cx="2784475" cy="519112"/>
          </a:xfrm>
          <a:prstGeom prst="rect">
            <a:avLst/>
          </a:prstGeom>
          <a:noFill/>
          <a:ln w="9525">
            <a:noFill/>
          </a:ln>
        </p:spPr>
        <p:txBody>
          <a:bodyPr wrap="none">
            <a:spAutoFit/>
          </a:bodyPr>
          <a:lstStyle/>
          <a:p>
            <a:pPr>
              <a:spcBef>
                <a:spcPct val="50000"/>
              </a:spcBef>
            </a:pPr>
            <a:r>
              <a:rPr lang="en-US" altLang="zh-CN" sz="2800" b="1" err="1">
                <a:latin typeface="Times New Roman" panose="02020603050405020304" pitchFamily="18" charset="0"/>
                <a:ea typeface="方正黑体" pitchFamily="34" charset="-122"/>
              </a:rPr>
              <a:t>if(z</a:t>
            </a:r>
            <a:r>
              <a:rPr lang="en-US" altLang="zh-CN" sz="2800" b="1">
                <a:latin typeface="Times New Roman" panose="02020603050405020304" pitchFamily="18" charset="0"/>
                <a:ea typeface="方正黑体" pitchFamily="34" charset="-122"/>
              </a:rPr>
              <a:t>&lt;</a:t>
            </a:r>
            <a:r>
              <a:rPr lang="en-US" altLang="zh-CN" sz="2800" b="1" err="1">
                <a:latin typeface="Times New Roman" panose="02020603050405020304" pitchFamily="18" charset="0"/>
                <a:ea typeface="方正黑体" pitchFamily="34" charset="-122"/>
              </a:rPr>
              <a:t>zw</a:t>
            </a:r>
            <a:r>
              <a:rPr lang="en-US" altLang="zh-CN" sz="2800" b="1" baseline="-25000" err="1">
                <a:latin typeface="Times New Roman" panose="02020603050405020304" pitchFamily="18" charset="0"/>
                <a:ea typeface="方正黑体" pitchFamily="34" charset="-122"/>
              </a:rPr>
              <a:t>min</a:t>
            </a:r>
            <a:r>
              <a:rPr lang="en-US" altLang="zh-CN" sz="2800" b="1">
                <a:latin typeface="Times New Roman" panose="02020603050405020304" pitchFamily="18" charset="0"/>
                <a:ea typeface="方正黑体" pitchFamily="34" charset="-122"/>
              </a:rPr>
              <a:t>)   b</a:t>
            </a:r>
            <a:r>
              <a:rPr lang="en-US" altLang="zh-CN" sz="2800" b="1" baseline="-25000">
                <a:latin typeface="Times New Roman" panose="02020603050405020304" pitchFamily="18" charset="0"/>
                <a:ea typeface="方正黑体" pitchFamily="34" charset="-122"/>
              </a:rPr>
              <a:t>5</a:t>
            </a:r>
            <a:r>
              <a:rPr lang="en-US" altLang="zh-CN" sz="2800" b="1">
                <a:latin typeface="Times New Roman" panose="02020603050405020304" pitchFamily="18" charset="0"/>
                <a:ea typeface="方正黑体" pitchFamily="34" charset="-122"/>
              </a:rPr>
              <a:t>=1</a:t>
            </a:r>
          </a:p>
        </p:txBody>
      </p:sp>
      <p:sp>
        <p:nvSpPr>
          <p:cNvPr id="403484" name="文本框 403483"/>
          <p:cNvSpPr txBox="1"/>
          <p:nvPr/>
        </p:nvSpPr>
        <p:spPr>
          <a:xfrm>
            <a:off x="990600" y="5653088"/>
            <a:ext cx="2735263" cy="519112"/>
          </a:xfrm>
          <a:prstGeom prst="rect">
            <a:avLst/>
          </a:prstGeom>
          <a:noFill/>
          <a:ln w="9525">
            <a:noFill/>
          </a:ln>
        </p:spPr>
        <p:txBody>
          <a:bodyPr wrap="none">
            <a:spAutoFit/>
          </a:bodyPr>
          <a:lstStyle/>
          <a:p>
            <a:pPr>
              <a:spcBef>
                <a:spcPct val="50000"/>
              </a:spcBef>
            </a:pPr>
            <a:r>
              <a:rPr lang="en-US" altLang="zh-CN" sz="2800" b="1" err="1">
                <a:latin typeface="Times New Roman" panose="02020603050405020304" pitchFamily="18" charset="0"/>
                <a:ea typeface="方正黑体" pitchFamily="34" charset="-122"/>
              </a:rPr>
              <a:t>if(z</a:t>
            </a:r>
            <a:r>
              <a:rPr lang="en-US" altLang="zh-CN" sz="2800" b="1">
                <a:latin typeface="Times New Roman" panose="02020603050405020304" pitchFamily="18" charset="0"/>
                <a:ea typeface="方正黑体" pitchFamily="34" charset="-122"/>
              </a:rPr>
              <a:t>&gt;</a:t>
            </a:r>
            <a:r>
              <a:rPr lang="en-US" altLang="zh-CN" sz="2800" b="1" err="1">
                <a:latin typeface="Times New Roman" panose="02020603050405020304" pitchFamily="18" charset="0"/>
                <a:ea typeface="方正黑体" pitchFamily="34" charset="-122"/>
              </a:rPr>
              <a:t>zw</a:t>
            </a:r>
            <a:r>
              <a:rPr lang="en-US" altLang="zh-CN" sz="2800" b="1" baseline="-25000" err="1">
                <a:latin typeface="Times New Roman" panose="02020603050405020304" pitchFamily="18" charset="0"/>
                <a:ea typeface="方正黑体" pitchFamily="34" charset="-122"/>
              </a:rPr>
              <a:t>max</a:t>
            </a:r>
            <a:r>
              <a:rPr lang="en-US" altLang="zh-CN" sz="2800" b="1">
                <a:latin typeface="Times New Roman" panose="02020603050405020304" pitchFamily="18" charset="0"/>
                <a:ea typeface="方正黑体" pitchFamily="34" charset="-122"/>
              </a:rPr>
              <a:t>)  b</a:t>
            </a:r>
            <a:r>
              <a:rPr lang="en-US" altLang="zh-CN" sz="2800" b="1" baseline="-25000">
                <a:latin typeface="Times New Roman" panose="02020603050405020304" pitchFamily="18" charset="0"/>
                <a:ea typeface="方正黑体" pitchFamily="34" charset="-122"/>
              </a:rPr>
              <a:t>6</a:t>
            </a:r>
            <a:r>
              <a:rPr lang="en-US" altLang="zh-CN" sz="2800" b="1">
                <a:latin typeface="Times New Roman" panose="02020603050405020304" pitchFamily="18" charset="0"/>
                <a:ea typeface="方正黑体" pitchFamily="34" charset="-122"/>
              </a:rPr>
              <a:t>=1</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03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3479"/>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4" name="CAMERA.WAV"/>
                                        </p:tgtEl>
                                      </p:cMediaNode>
                                    </p:audio>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3480"/>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4" name="CAMERA.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3481"/>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4"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3482"/>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4"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3483"/>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4" name="CAMERA.WAV"/>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3484"/>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79" grpId="0"/>
      <p:bldP spid="403480" grpId="0"/>
      <p:bldP spid="403481" grpId="0"/>
      <p:bldP spid="403482" grpId="0"/>
      <p:bldP spid="403483" grpId="0"/>
      <p:bldP spid="40348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内容占位符 391170"/>
          <p:cNvSpPr>
            <a:spLocks noGrp="1" noRot="1"/>
          </p:cNvSpPr>
          <p:nvPr>
            <p:ph idx="1"/>
          </p:nvPr>
        </p:nvSpPr>
        <p:spPr>
          <a:xfrm>
            <a:off x="827405" y="2492693"/>
            <a:ext cx="7716838" cy="2230120"/>
          </a:xfrm>
        </p:spPr>
        <p:txBody>
          <a:bodyPr wrap="square" anchor="t" anchorCtr="0">
            <a:spAutoFit/>
          </a:bodyPr>
          <a:lstStyle/>
          <a:p>
            <a:pPr>
              <a:lnSpc>
                <a:spcPct val="110000"/>
              </a:lnSpc>
            </a:pPr>
            <a:r>
              <a:rPr lang="zh-CN" altLang="en-US" sz="2800" dirty="0">
                <a:latin typeface="方正黑体" pitchFamily="34" charset="-122"/>
              </a:rPr>
              <a:t>针对</a:t>
            </a:r>
            <a:r>
              <a:rPr lang="zh-CN" altLang="en-US" sz="2800" dirty="0">
                <a:solidFill>
                  <a:srgbClr val="FF0000"/>
                </a:solidFill>
                <a:latin typeface="方正黑体" pitchFamily="34" charset="-122"/>
              </a:rPr>
              <a:t>任意点</a:t>
            </a:r>
            <a:r>
              <a:rPr lang="zh-CN" altLang="en-US" sz="2800" dirty="0"/>
              <a:t>（</a:t>
            </a:r>
            <a:r>
              <a:rPr lang="en-US" altLang="zh-CN" sz="2800" err="1"/>
              <a:t>x</a:t>
            </a:r>
            <a:r>
              <a:rPr lang="en-US" altLang="zh-CN" sz="2800" baseline="-25000" err="1"/>
              <a:t>r</a:t>
            </a:r>
            <a:r>
              <a:rPr lang="en-US" altLang="zh-CN" sz="2800"/>
              <a:t>, y</a:t>
            </a:r>
            <a:r>
              <a:rPr lang="en-US" altLang="zh-CN" sz="2800" baseline="-25000"/>
              <a:t>r</a:t>
            </a:r>
            <a:r>
              <a:rPr lang="en-US" altLang="zh-CN" sz="2800"/>
              <a:t>）</a:t>
            </a:r>
            <a:r>
              <a:rPr lang="zh-CN" altLang="en-US" sz="2800" dirty="0">
                <a:latin typeface="方正黑体" pitchFamily="34" charset="-122"/>
              </a:rPr>
              <a:t>旋转</a:t>
            </a:r>
          </a:p>
          <a:p>
            <a:pPr lvl="1">
              <a:lnSpc>
                <a:spcPct val="110000"/>
              </a:lnSpc>
              <a:buNone/>
            </a:pPr>
            <a:r>
              <a:rPr lang="zh-CN" altLang="en-US" sz="2800" dirty="0">
                <a:latin typeface="方正黑体" pitchFamily="34" charset="-122"/>
              </a:rPr>
              <a:t> </a:t>
            </a:r>
            <a:r>
              <a:rPr lang="en-US" altLang="zh-CN" sz="2800"/>
              <a:t>x' = </a:t>
            </a:r>
            <a:r>
              <a:rPr lang="en-US" altLang="zh-CN" sz="2800" err="1"/>
              <a:t>x</a:t>
            </a:r>
            <a:r>
              <a:rPr lang="en-US" altLang="zh-CN" sz="2800" baseline="-25000" err="1"/>
              <a:t>r</a:t>
            </a:r>
            <a:r>
              <a:rPr lang="en-US" altLang="zh-CN" sz="2800"/>
              <a:t> + (</a:t>
            </a:r>
            <a:r>
              <a:rPr lang="en-US" altLang="zh-CN" sz="2800" err="1"/>
              <a:t>x-x</a:t>
            </a:r>
            <a:r>
              <a:rPr lang="en-US" altLang="zh-CN" sz="2800" baseline="-25000" err="1"/>
              <a:t>r</a:t>
            </a:r>
            <a:r>
              <a:rPr lang="en-US" altLang="zh-CN" sz="2800"/>
              <a:t>)*</a:t>
            </a:r>
            <a:r>
              <a:rPr lang="en-US" altLang="zh-CN" sz="2800" err="1"/>
              <a:t>cosθ</a:t>
            </a:r>
            <a:r>
              <a:rPr lang="en-US" altLang="zh-CN" sz="2800"/>
              <a:t> - (y-y</a:t>
            </a:r>
            <a:r>
              <a:rPr lang="en-US" altLang="zh-CN" sz="2800" baseline="-25000"/>
              <a:t>r</a:t>
            </a:r>
            <a:r>
              <a:rPr lang="en-US" altLang="zh-CN" sz="2800"/>
              <a:t>)*</a:t>
            </a:r>
            <a:r>
              <a:rPr lang="en-US" altLang="zh-CN" sz="2800" err="1"/>
              <a:t>sinθ</a:t>
            </a:r>
            <a:r>
              <a:rPr lang="en-US" altLang="zh-CN" sz="2800"/>
              <a:t> </a:t>
            </a:r>
          </a:p>
          <a:p>
            <a:pPr lvl="1">
              <a:lnSpc>
                <a:spcPct val="110000"/>
              </a:lnSpc>
              <a:buNone/>
            </a:pPr>
            <a:r>
              <a:rPr lang="en-US" altLang="zh-CN" sz="2800"/>
              <a:t>  y' = y</a:t>
            </a:r>
            <a:r>
              <a:rPr lang="en-US" altLang="zh-CN" sz="2800" baseline="-25000"/>
              <a:t>r</a:t>
            </a:r>
            <a:r>
              <a:rPr lang="en-US" altLang="zh-CN" sz="2800"/>
              <a:t> + (</a:t>
            </a:r>
            <a:r>
              <a:rPr lang="en-US" altLang="zh-CN" sz="2800" err="1"/>
              <a:t>x-x</a:t>
            </a:r>
            <a:r>
              <a:rPr lang="en-US" altLang="zh-CN" sz="2800" baseline="-25000" err="1"/>
              <a:t>r</a:t>
            </a:r>
            <a:r>
              <a:rPr lang="en-US" altLang="zh-CN" sz="2800"/>
              <a:t>)*</a:t>
            </a:r>
            <a:r>
              <a:rPr lang="en-US" altLang="zh-CN" sz="2800" err="1"/>
              <a:t>sinθ</a:t>
            </a:r>
            <a:r>
              <a:rPr lang="en-US" altLang="zh-CN" sz="2800"/>
              <a:t> + (y-y</a:t>
            </a:r>
            <a:r>
              <a:rPr lang="en-US" altLang="zh-CN" sz="2800" baseline="-25000"/>
              <a:t>r</a:t>
            </a:r>
            <a:r>
              <a:rPr lang="en-US" altLang="zh-CN" sz="2800"/>
              <a:t>)*</a:t>
            </a:r>
            <a:r>
              <a:rPr lang="en-US" altLang="zh-CN" sz="2800" err="1"/>
              <a:t>cosθ</a:t>
            </a:r>
            <a:endParaRPr lang="en-US" altLang="zh-CN" sz="2800"/>
          </a:p>
          <a:p>
            <a:pPr>
              <a:lnSpc>
                <a:spcPct val="110000"/>
              </a:lnSpc>
              <a:spcBef>
                <a:spcPct val="40000"/>
              </a:spcBef>
            </a:pPr>
            <a:endParaRPr lang="zh-CN" altLang="en-US" sz="2800" dirty="0">
              <a:latin typeface="方正黑体" pitchFamily="34" charset="-122"/>
            </a:endParaRPr>
          </a:p>
        </p:txBody>
      </p:sp>
      <p:sp>
        <p:nvSpPr>
          <p:cNvPr id="30722" name="标题 391196"/>
          <p:cNvSpPr>
            <a:spLocks noGrp="1" noRot="1"/>
          </p:cNvSpPr>
          <p:nvPr>
            <p:ph type="title"/>
          </p:nvPr>
        </p:nvSpPr>
        <p:spPr>
          <a:xfrm>
            <a:off x="2303463" y="628650"/>
            <a:ext cx="4592637" cy="762000"/>
          </a:xfrm>
        </p:spPr>
        <p:txBody>
          <a:bodyPr anchor="b" anchorCtr="0">
            <a:spAutoFit/>
          </a:bodyPr>
          <a:lstStyle/>
          <a:p>
            <a:r>
              <a:rPr lang="zh-CN" altLang="zh-CN" dirty="0"/>
              <a:t>5.1.</a:t>
            </a:r>
            <a:r>
              <a:rPr lang="zh-CN" altLang="en-US" dirty="0"/>
              <a:t>2</a:t>
            </a:r>
            <a:r>
              <a:rPr lang="zh-CN" altLang="zh-CN" dirty="0"/>
              <a:t> </a:t>
            </a:r>
            <a:r>
              <a:rPr lang="zh-CN" altLang="en-US" dirty="0"/>
              <a:t>旋转</a:t>
            </a:r>
            <a:endParaRPr lang="zh-CN" altLang="zh-CN" dirty="0"/>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1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91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91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文本占位符 450561"/>
          <p:cNvSpPr>
            <a:spLocks noGrp="1" noRot="1"/>
          </p:cNvSpPr>
          <p:nvPr>
            <p:ph type="body" idx="1"/>
          </p:nvPr>
        </p:nvSpPr>
        <p:spPr>
          <a:xfrm>
            <a:off x="683260" y="2421255"/>
            <a:ext cx="7772400" cy="2044700"/>
          </a:xfrm>
        </p:spPr>
        <p:txBody>
          <a:bodyPr>
            <a:spAutoFit/>
          </a:bodyPr>
          <a:lstStyle/>
          <a:p>
            <a:r>
              <a:rPr lang="zh-CN" altLang="en-US" sz="2800" dirty="0"/>
              <a:t>编码剪裁原则</a:t>
            </a:r>
          </a:p>
          <a:p>
            <a:pPr lvl="1"/>
            <a:r>
              <a:rPr lang="en-US" altLang="zh-CN" sz="2400"/>
              <a:t>C</a:t>
            </a:r>
            <a:r>
              <a:rPr lang="en-US" altLang="zh-CN" sz="2400" baseline="-25000"/>
              <a:t>1</a:t>
            </a:r>
            <a:r>
              <a:rPr lang="en-US" altLang="zh-CN" sz="2400"/>
              <a:t>==0 &amp;&amp; C</a:t>
            </a:r>
            <a:r>
              <a:rPr lang="en-US" altLang="zh-CN" sz="2400" baseline="-25000"/>
              <a:t>2</a:t>
            </a:r>
            <a:r>
              <a:rPr lang="en-US" altLang="zh-CN" sz="2400"/>
              <a:t>==0	</a:t>
            </a:r>
            <a:r>
              <a:rPr lang="en-US" altLang="zh-CN" sz="2400">
                <a:sym typeface="Wingdings" panose="05000000000000000000" pitchFamily="2" charset="2"/>
              </a:rPr>
              <a:t>  </a:t>
            </a:r>
            <a:r>
              <a:rPr lang="zh-CN" altLang="en-US" sz="2400" dirty="0">
                <a:sym typeface="Wingdings" panose="05000000000000000000" pitchFamily="2" charset="2"/>
              </a:rPr>
              <a:t>保留</a:t>
            </a:r>
          </a:p>
          <a:p>
            <a:pPr lvl="1"/>
            <a:r>
              <a:rPr lang="zh-CN" altLang="zh-CN" sz="2400" dirty="0"/>
              <a:t>(</a:t>
            </a:r>
            <a:r>
              <a:rPr lang="en-US" altLang="zh-CN" sz="2400"/>
              <a:t>C</a:t>
            </a:r>
            <a:r>
              <a:rPr lang="en-US" altLang="zh-CN" sz="2400" baseline="-25000"/>
              <a:t>1</a:t>
            </a:r>
            <a:r>
              <a:rPr lang="en-US" altLang="zh-CN" sz="2400"/>
              <a:t>&amp;C</a:t>
            </a:r>
            <a:r>
              <a:rPr lang="en-US" altLang="zh-CN" sz="2400" baseline="-25000"/>
              <a:t>2</a:t>
            </a:r>
            <a:r>
              <a:rPr lang="en-US" altLang="zh-CN" sz="2400"/>
              <a:t>) </a:t>
            </a:r>
            <a:r>
              <a:rPr lang="en-US" altLang="zh-CN" sz="2400">
                <a:sym typeface="Symbol" panose="05050102010706020507" pitchFamily="18" charset="2"/>
              </a:rPr>
              <a:t> </a:t>
            </a:r>
            <a:r>
              <a:rPr lang="en-US" altLang="zh-CN" sz="2400"/>
              <a:t>0  </a:t>
            </a:r>
            <a:r>
              <a:rPr lang="en-US" altLang="zh-CN" sz="2400">
                <a:sym typeface="Wingdings" panose="05000000000000000000" pitchFamily="2" charset="2"/>
              </a:rPr>
              <a:t>  </a:t>
            </a:r>
            <a:r>
              <a:rPr lang="zh-CN" altLang="en-US" sz="2400" dirty="0">
                <a:sym typeface="Wingdings" panose="05000000000000000000" pitchFamily="2" charset="2"/>
              </a:rPr>
              <a:t>删除</a:t>
            </a:r>
          </a:p>
          <a:p>
            <a:pPr lvl="1"/>
            <a:r>
              <a:rPr lang="zh-CN" altLang="zh-CN" sz="2400" dirty="0">
                <a:sym typeface="Wingdings" panose="05000000000000000000" pitchFamily="2" charset="2"/>
              </a:rPr>
              <a:t>(</a:t>
            </a:r>
            <a:r>
              <a:rPr lang="en-US" altLang="zh-CN" sz="2400">
                <a:sym typeface="Wingdings" panose="05000000000000000000" pitchFamily="2" charset="2"/>
              </a:rPr>
              <a:t>C</a:t>
            </a:r>
            <a:r>
              <a:rPr lang="en-US" altLang="zh-CN" sz="2400" baseline="-25000">
                <a:sym typeface="Wingdings" panose="05000000000000000000" pitchFamily="2" charset="2"/>
              </a:rPr>
              <a:t>1</a:t>
            </a:r>
            <a:r>
              <a:rPr lang="en-US" altLang="zh-CN" sz="2400">
                <a:sym typeface="Wingdings" panose="05000000000000000000" pitchFamily="2" charset="2"/>
              </a:rPr>
              <a:t>&amp;C</a:t>
            </a:r>
            <a:r>
              <a:rPr lang="en-US" altLang="zh-CN" sz="2400" baseline="-25000">
                <a:sym typeface="Wingdings" panose="05000000000000000000" pitchFamily="2" charset="2"/>
              </a:rPr>
              <a:t>2</a:t>
            </a:r>
            <a:r>
              <a:rPr lang="en-US" altLang="zh-CN" sz="2400">
                <a:sym typeface="Wingdings" panose="05000000000000000000" pitchFamily="2" charset="2"/>
              </a:rPr>
              <a:t>) == 0    </a:t>
            </a:r>
            <a:r>
              <a:rPr lang="zh-CN" altLang="en-US" sz="2400" dirty="0">
                <a:sym typeface="Wingdings" panose="05000000000000000000" pitchFamily="2" charset="2"/>
              </a:rPr>
              <a:t>求解直线与边界的交点</a:t>
            </a:r>
            <a:endParaRPr lang="zh-CN" altLang="zh-CN" sz="2400" dirty="0"/>
          </a:p>
        </p:txBody>
      </p:sp>
      <p:sp>
        <p:nvSpPr>
          <p:cNvPr id="450565" name="标题 450564"/>
          <p:cNvSpPr>
            <a:spLocks noGrp="1" noRot="1"/>
          </p:cNvSpPr>
          <p:nvPr>
            <p:ph type="title"/>
          </p:nvPr>
        </p:nvSpPr>
        <p:spPr>
          <a:xfrm>
            <a:off x="539115" y="1820863"/>
            <a:ext cx="8540750" cy="548640"/>
          </a:xfrm>
        </p:spPr>
        <p:txBody>
          <a:bodyPr anchor="ctr" anchorCtr="0">
            <a:spAutoFit/>
          </a:bodyPr>
          <a:lstStyle/>
          <a:p>
            <a:r>
              <a:rPr lang="en-US" dirty="0">
                <a:solidFill>
                  <a:srgbClr val="FF0000"/>
                </a:solidFill>
              </a:rPr>
              <a:t>CS</a:t>
            </a:r>
            <a:r>
              <a:rPr lang="zh-CN" altLang="en-US" dirty="0">
                <a:solidFill>
                  <a:srgbClr val="FF0000"/>
                </a:solidFill>
              </a:rPr>
              <a:t>裁剪</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62">
                                            <p:txEl>
                                              <p:pRg st="0" end="0"/>
                                            </p:txEl>
                                          </p:spTgt>
                                        </p:tgtEl>
                                        <p:attrNameLst>
                                          <p:attrName>style.visibility</p:attrName>
                                        </p:attrNameLst>
                                      </p:cBhvr>
                                      <p:to>
                                        <p:strVal val="visible"/>
                                      </p:to>
                                    </p:set>
                                    <p:animEffect transition="in" filter="blinds(horizontal)">
                                      <p:cBhvr>
                                        <p:cTn id="7" dur="500"/>
                                        <p:tgtEl>
                                          <p:spTgt spid="4505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562">
                                            <p:txEl>
                                              <p:pRg st="1" end="1"/>
                                            </p:txEl>
                                          </p:spTgt>
                                        </p:tgtEl>
                                        <p:attrNameLst>
                                          <p:attrName>style.visibility</p:attrName>
                                        </p:attrNameLst>
                                      </p:cBhvr>
                                      <p:to>
                                        <p:strVal val="visible"/>
                                      </p:to>
                                    </p:set>
                                    <p:animEffect transition="in" filter="blinds(horizontal)">
                                      <p:cBhvr>
                                        <p:cTn id="12" dur="500"/>
                                        <p:tgtEl>
                                          <p:spTgt spid="4505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562">
                                            <p:txEl>
                                              <p:pRg st="2" end="2"/>
                                            </p:txEl>
                                          </p:spTgt>
                                        </p:tgtEl>
                                        <p:attrNameLst>
                                          <p:attrName>style.visibility</p:attrName>
                                        </p:attrNameLst>
                                      </p:cBhvr>
                                      <p:to>
                                        <p:strVal val="visible"/>
                                      </p:to>
                                    </p:set>
                                    <p:animEffect transition="in" filter="blinds(horizontal)">
                                      <p:cBhvr>
                                        <p:cTn id="17" dur="500"/>
                                        <p:tgtEl>
                                          <p:spTgt spid="4505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0562">
                                            <p:txEl>
                                              <p:pRg st="3" end="3"/>
                                            </p:txEl>
                                          </p:spTgt>
                                        </p:tgtEl>
                                        <p:attrNameLst>
                                          <p:attrName>style.visibility</p:attrName>
                                        </p:attrNameLst>
                                      </p:cBhvr>
                                      <p:to>
                                        <p:strVal val="visible"/>
                                      </p:to>
                                    </p:set>
                                    <p:animEffect transition="in" filter="blinds(horizontal)">
                                      <p:cBhvr>
                                        <p:cTn id="22" dur="500"/>
                                        <p:tgtEl>
                                          <p:spTgt spid="4505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2" grpId="0" build="p"/>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文本占位符 407553"/>
          <p:cNvSpPr>
            <a:spLocks noGrp="1" noRot="1"/>
          </p:cNvSpPr>
          <p:nvPr>
            <p:ph type="body" idx="1"/>
          </p:nvPr>
        </p:nvSpPr>
        <p:spPr>
          <a:xfrm>
            <a:off x="467043" y="2276793"/>
            <a:ext cx="8228012" cy="2363470"/>
          </a:xfrm>
        </p:spPr>
        <p:txBody>
          <a:bodyPr>
            <a:spAutoFit/>
          </a:bodyPr>
          <a:lstStyle/>
          <a:p>
            <a:pPr>
              <a:lnSpc>
                <a:spcPct val="130000"/>
              </a:lnSpc>
              <a:buNone/>
            </a:pPr>
            <a:r>
              <a:rPr lang="zh-CN" altLang="en-US" sz="2400" dirty="0"/>
              <a:t>    本算法与二维算法一样。</a:t>
            </a:r>
          </a:p>
          <a:p>
            <a:pPr>
              <a:lnSpc>
                <a:spcPct val="130000"/>
              </a:lnSpc>
              <a:buNone/>
            </a:pPr>
            <a:r>
              <a:rPr lang="zh-CN" altLang="en-US" sz="2400" dirty="0"/>
              <a:t>   优点在于简单，易于实现。</a:t>
            </a:r>
          </a:p>
          <a:p>
            <a:pPr>
              <a:lnSpc>
                <a:spcPct val="130000"/>
              </a:lnSpc>
              <a:buNone/>
            </a:pPr>
            <a:r>
              <a:rPr lang="zh-CN" altLang="en-US" sz="2400" dirty="0"/>
              <a:t>   缺点：效率</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7554">
                                            <p:txEl>
                                              <p:pRg st="0" end="0"/>
                                            </p:txEl>
                                          </p:spTgt>
                                        </p:tgtEl>
                                        <p:attrNameLst>
                                          <p:attrName>style.visibility</p:attrName>
                                        </p:attrNameLst>
                                      </p:cBhvr>
                                      <p:to>
                                        <p:strVal val="visible"/>
                                      </p:to>
                                    </p:set>
                                    <p:animEffect transition="in" filter="blinds(horizontal)">
                                      <p:cBhvr>
                                        <p:cTn id="7" dur="500"/>
                                        <p:tgtEl>
                                          <p:spTgt spid="4075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7554">
                                            <p:txEl>
                                              <p:pRg st="1" end="1"/>
                                            </p:txEl>
                                          </p:spTgt>
                                        </p:tgtEl>
                                        <p:attrNameLst>
                                          <p:attrName>style.visibility</p:attrName>
                                        </p:attrNameLst>
                                      </p:cBhvr>
                                      <p:to>
                                        <p:strVal val="visible"/>
                                      </p:to>
                                    </p:set>
                                    <p:animEffect transition="in" filter="blinds(horizontal)">
                                      <p:cBhvr>
                                        <p:cTn id="12" dur="500"/>
                                        <p:tgtEl>
                                          <p:spTgt spid="4075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7554">
                                            <p:txEl>
                                              <p:pRg st="2" end="2"/>
                                            </p:txEl>
                                          </p:spTgt>
                                        </p:tgtEl>
                                        <p:attrNameLst>
                                          <p:attrName>style.visibility</p:attrName>
                                        </p:attrNameLst>
                                      </p:cBhvr>
                                      <p:to>
                                        <p:strVal val="visible"/>
                                      </p:to>
                                    </p:set>
                                    <p:animEffect transition="in" filter="blinds(horizontal)">
                                      <p:cBhvr>
                                        <p:cTn id="17" dur="500"/>
                                        <p:tgtEl>
                                          <p:spTgt spid="4075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4" grpId="0" build="p"/>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文本占位符 408578"/>
          <p:cNvSpPr>
            <a:spLocks noGrp="1" noRot="1"/>
          </p:cNvSpPr>
          <p:nvPr>
            <p:ph type="body" idx="1"/>
          </p:nvPr>
        </p:nvSpPr>
        <p:spPr>
          <a:xfrm>
            <a:off x="467360" y="2132965"/>
            <a:ext cx="8243888" cy="3862705"/>
          </a:xfrm>
        </p:spPr>
        <p:txBody>
          <a:bodyPr>
            <a:spAutoFit/>
          </a:bodyPr>
          <a:lstStyle/>
          <a:p>
            <a:r>
              <a:rPr lang="zh-CN" altLang="en-US" sz="2800" dirty="0"/>
              <a:t>参数方程剪裁</a:t>
            </a:r>
          </a:p>
          <a:p>
            <a:pPr>
              <a:buNone/>
            </a:pPr>
            <a:r>
              <a:rPr lang="zh-CN" altLang="en-US" sz="2400" dirty="0"/>
              <a:t>   直线的两个端点</a:t>
            </a:r>
            <a:r>
              <a:rPr lang="en-US" altLang="zh-CN" sz="2400"/>
              <a:t>P</a:t>
            </a:r>
            <a:r>
              <a:rPr lang="en-US" altLang="zh-CN" sz="2400" baseline="-25000"/>
              <a:t>1</a:t>
            </a:r>
            <a:r>
              <a:rPr lang="en-US" altLang="zh-CN" sz="2400"/>
              <a:t>(x</a:t>
            </a:r>
            <a:r>
              <a:rPr lang="en-US" altLang="zh-CN" sz="2400" baseline="-25000"/>
              <a:t>1</a:t>
            </a:r>
            <a:r>
              <a:rPr lang="en-US" altLang="zh-CN" sz="2400"/>
              <a:t>, y</a:t>
            </a:r>
            <a:r>
              <a:rPr lang="en-US" altLang="zh-CN" sz="2400" baseline="-25000"/>
              <a:t>1</a:t>
            </a:r>
            <a:r>
              <a:rPr lang="en-US" altLang="zh-CN" sz="2400"/>
              <a:t>, z</a:t>
            </a:r>
            <a:r>
              <a:rPr lang="en-US" altLang="zh-CN" sz="2400" baseline="-25000"/>
              <a:t>1</a:t>
            </a:r>
            <a:r>
              <a:rPr lang="en-US" altLang="zh-CN" sz="2400"/>
              <a:t>), P</a:t>
            </a:r>
            <a:r>
              <a:rPr lang="en-US" altLang="zh-CN" sz="2400" baseline="-25000"/>
              <a:t>2</a:t>
            </a:r>
            <a:r>
              <a:rPr lang="en-US" altLang="zh-CN" sz="2400"/>
              <a:t>(x</a:t>
            </a:r>
            <a:r>
              <a:rPr lang="en-US" altLang="zh-CN" sz="2400" baseline="-25000"/>
              <a:t>2</a:t>
            </a:r>
            <a:r>
              <a:rPr lang="en-US" altLang="zh-CN" sz="2400"/>
              <a:t>, y</a:t>
            </a:r>
            <a:r>
              <a:rPr lang="en-US" altLang="zh-CN" sz="2400" baseline="-25000"/>
              <a:t>2</a:t>
            </a:r>
            <a:r>
              <a:rPr lang="en-US" altLang="zh-CN" sz="2400"/>
              <a:t>, z</a:t>
            </a:r>
            <a:r>
              <a:rPr lang="en-US" altLang="zh-CN" sz="2400" baseline="-25000"/>
              <a:t>2</a:t>
            </a:r>
            <a:r>
              <a:rPr lang="en-US" altLang="zh-CN" sz="2400"/>
              <a:t>)</a:t>
            </a:r>
          </a:p>
          <a:p>
            <a:pPr lvl="1">
              <a:buNone/>
            </a:pPr>
            <a:r>
              <a:rPr lang="zh-CN" altLang="en-US" sz="2400" dirty="0"/>
              <a:t>参数方程</a:t>
            </a:r>
          </a:p>
          <a:p>
            <a:pPr lvl="1">
              <a:buNone/>
            </a:pPr>
            <a:r>
              <a:rPr lang="en-US" altLang="zh-CN" sz="2400"/>
              <a:t>x = x</a:t>
            </a:r>
            <a:r>
              <a:rPr lang="en-US" altLang="zh-CN" sz="2400" baseline="-25000"/>
              <a:t>1 </a:t>
            </a:r>
            <a:r>
              <a:rPr lang="en-US" altLang="zh-CN" sz="2400"/>
              <a:t>+ (x</a:t>
            </a:r>
            <a:r>
              <a:rPr lang="en-US" altLang="zh-CN" sz="2400" baseline="-25000"/>
              <a:t>2 </a:t>
            </a:r>
            <a:r>
              <a:rPr lang="en-US" altLang="zh-CN" sz="2400"/>
              <a:t>- x</a:t>
            </a:r>
            <a:r>
              <a:rPr lang="en-US" altLang="zh-CN" sz="2400" baseline="-25000"/>
              <a:t>1</a:t>
            </a:r>
            <a:r>
              <a:rPr lang="en-US" altLang="zh-CN" sz="2400"/>
              <a:t>)u</a:t>
            </a:r>
          </a:p>
          <a:p>
            <a:pPr lvl="1">
              <a:buNone/>
            </a:pPr>
            <a:r>
              <a:rPr lang="en-US" altLang="zh-CN" sz="2400"/>
              <a:t>y = y</a:t>
            </a:r>
            <a:r>
              <a:rPr lang="en-US" altLang="zh-CN" sz="2400" baseline="-25000"/>
              <a:t>1 </a:t>
            </a:r>
            <a:r>
              <a:rPr lang="en-US" altLang="zh-CN" sz="2400"/>
              <a:t>+ (y</a:t>
            </a:r>
            <a:r>
              <a:rPr lang="en-US" altLang="zh-CN" sz="2400" baseline="-25000"/>
              <a:t>2 </a:t>
            </a:r>
            <a:r>
              <a:rPr lang="en-US" altLang="zh-CN" sz="2400"/>
              <a:t>- y</a:t>
            </a:r>
            <a:r>
              <a:rPr lang="en-US" altLang="zh-CN" sz="2400" baseline="-25000"/>
              <a:t>1</a:t>
            </a:r>
            <a:r>
              <a:rPr lang="en-US" altLang="zh-CN" sz="2400"/>
              <a:t>)u</a:t>
            </a:r>
          </a:p>
          <a:p>
            <a:pPr lvl="1">
              <a:buNone/>
            </a:pPr>
            <a:r>
              <a:rPr lang="en-US" altLang="zh-CN" sz="2400"/>
              <a:t>z = z</a:t>
            </a:r>
            <a:r>
              <a:rPr lang="en-US" altLang="zh-CN" sz="2400" baseline="-25000"/>
              <a:t>1 </a:t>
            </a:r>
            <a:r>
              <a:rPr lang="en-US" altLang="zh-CN" sz="2400"/>
              <a:t>+ (z</a:t>
            </a:r>
            <a:r>
              <a:rPr lang="en-US" altLang="zh-CN" sz="2400" baseline="-25000"/>
              <a:t>2 </a:t>
            </a:r>
            <a:r>
              <a:rPr lang="en-US" altLang="zh-CN" sz="2400"/>
              <a:t>- z</a:t>
            </a:r>
            <a:r>
              <a:rPr lang="en-US" altLang="zh-CN" sz="2400" baseline="-25000"/>
              <a:t>1</a:t>
            </a:r>
            <a:r>
              <a:rPr lang="en-US" altLang="zh-CN" sz="2400"/>
              <a:t>)u</a:t>
            </a:r>
          </a:p>
          <a:p>
            <a:pPr lvl="1">
              <a:buNone/>
            </a:pPr>
            <a:r>
              <a:rPr lang="en-US" altLang="zh-CN" sz="2400"/>
              <a:t>u</a:t>
            </a:r>
            <a:r>
              <a:rPr lang="en-US" altLang="zh-CN" sz="2400">
                <a:sym typeface="Symbol" panose="05050102010706020507" pitchFamily="18" charset="2"/>
              </a:rPr>
              <a:t></a:t>
            </a:r>
            <a:r>
              <a:rPr lang="en-US" altLang="zh-CN" sz="2400"/>
              <a:t>[0,1]</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文本占位符 410626"/>
          <p:cNvSpPr>
            <a:spLocks noGrp="1" noRot="1"/>
          </p:cNvSpPr>
          <p:nvPr>
            <p:ph type="body" idx="1"/>
          </p:nvPr>
        </p:nvSpPr>
        <p:spPr>
          <a:xfrm>
            <a:off x="539115" y="2708910"/>
            <a:ext cx="7857490" cy="1380490"/>
          </a:xfrm>
        </p:spPr>
        <p:txBody>
          <a:bodyPr wrap="square">
            <a:spAutoFit/>
          </a:bodyPr>
          <a:lstStyle/>
          <a:p>
            <a:pPr>
              <a:lnSpc>
                <a:spcPct val="110000"/>
              </a:lnSpc>
            </a:pPr>
            <a:r>
              <a:rPr lang="en-US" altLang="zh-CN" sz="2400"/>
              <a:t>LB</a:t>
            </a:r>
            <a:r>
              <a:rPr lang="zh-CN" altLang="en-US" sz="2400" dirty="0"/>
              <a:t>算法的扩展</a:t>
            </a:r>
          </a:p>
          <a:p>
            <a:pPr lvl="1">
              <a:lnSpc>
                <a:spcPct val="110000"/>
              </a:lnSpc>
            </a:pPr>
            <a:r>
              <a:rPr lang="zh-CN" altLang="en-US" sz="2400" dirty="0"/>
              <a:t>考虑</a:t>
            </a:r>
            <a:r>
              <a:rPr lang="en-US" altLang="zh-CN" sz="2400" err="1"/>
              <a:t>xw</a:t>
            </a:r>
            <a:r>
              <a:rPr lang="en-US" altLang="zh-CN" sz="2400" baseline="-25000" err="1"/>
              <a:t>min</a:t>
            </a:r>
            <a:r>
              <a:rPr lang="en-US" altLang="zh-CN" sz="2400"/>
              <a:t>, </a:t>
            </a:r>
            <a:r>
              <a:rPr lang="en-US" altLang="zh-CN" sz="2400" err="1"/>
              <a:t>xw</a:t>
            </a:r>
            <a:r>
              <a:rPr lang="en-US" altLang="zh-CN" sz="2400" baseline="-25000" err="1"/>
              <a:t>max</a:t>
            </a:r>
            <a:r>
              <a:rPr lang="en-US" altLang="zh-CN" sz="2400" baseline="-25000"/>
              <a:t> </a:t>
            </a:r>
            <a:r>
              <a:rPr lang="en-US" altLang="zh-CN" sz="2400"/>
              <a:t>,</a:t>
            </a:r>
            <a:r>
              <a:rPr lang="zh-CN" altLang="en-US" sz="2400" dirty="0"/>
              <a:t> </a:t>
            </a:r>
            <a:r>
              <a:rPr lang="en-US" altLang="zh-CN" sz="2400" err="1"/>
              <a:t>yw</a:t>
            </a:r>
            <a:r>
              <a:rPr lang="en-US" altLang="zh-CN" sz="2400" baseline="-25000" err="1"/>
              <a:t>min</a:t>
            </a:r>
            <a:r>
              <a:rPr lang="en-US" altLang="zh-CN" sz="2400"/>
              <a:t>, </a:t>
            </a:r>
            <a:r>
              <a:rPr lang="en-US" altLang="zh-CN" sz="2400" err="1"/>
              <a:t>yw</a:t>
            </a:r>
            <a:r>
              <a:rPr lang="en-US" altLang="zh-CN" sz="2400" baseline="-25000" err="1"/>
              <a:t>max</a:t>
            </a:r>
            <a:r>
              <a:rPr lang="en-US" altLang="zh-CN" sz="2400" baseline="-25000"/>
              <a:t> </a:t>
            </a:r>
            <a:r>
              <a:rPr lang="en-US" altLang="zh-CN" sz="2400"/>
              <a:t>,</a:t>
            </a:r>
            <a:r>
              <a:rPr lang="zh-CN" altLang="en-US" sz="2400" dirty="0"/>
              <a:t> </a:t>
            </a:r>
            <a:r>
              <a:rPr lang="en-US" altLang="zh-CN" sz="2400" err="1"/>
              <a:t>zw</a:t>
            </a:r>
            <a:r>
              <a:rPr lang="en-US" altLang="zh-CN" sz="2400" baseline="-25000" err="1"/>
              <a:t>min</a:t>
            </a:r>
            <a:r>
              <a:rPr lang="en-US" altLang="zh-CN" sz="2400"/>
              <a:t>, </a:t>
            </a:r>
            <a:r>
              <a:rPr lang="en-US" altLang="zh-CN" sz="2400" err="1"/>
              <a:t>zw</a:t>
            </a:r>
            <a:r>
              <a:rPr lang="en-US" altLang="zh-CN" sz="2400" baseline="-25000" err="1"/>
              <a:t>max</a:t>
            </a:r>
            <a:endParaRPr lang="en-US" altLang="zh-CN" sz="2400"/>
          </a:p>
          <a:p>
            <a:pPr lvl="1">
              <a:lnSpc>
                <a:spcPct val="110000"/>
              </a:lnSpc>
            </a:pPr>
            <a:r>
              <a:rPr lang="en-US" altLang="zh-CN" sz="2400"/>
              <a:t>U</a:t>
            </a:r>
            <a:r>
              <a:rPr lang="en-US" altLang="zh-CN" sz="2400" baseline="-25000"/>
              <a:t>1</a:t>
            </a:r>
            <a:r>
              <a:rPr lang="en-US" altLang="zh-CN" sz="2400"/>
              <a:t>, U</a:t>
            </a:r>
            <a:r>
              <a:rPr lang="en-US" altLang="zh-CN" sz="2400" baseline="-25000"/>
              <a:t>2</a:t>
            </a:r>
            <a:r>
              <a:rPr lang="zh-CN" altLang="en-US" sz="2400" dirty="0"/>
              <a:t>求取</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文本占位符 458753"/>
          <p:cNvSpPr>
            <a:spLocks noGrp="1" noRot="1"/>
          </p:cNvSpPr>
          <p:nvPr>
            <p:ph type="body" idx="1"/>
          </p:nvPr>
        </p:nvSpPr>
        <p:spPr>
          <a:xfrm>
            <a:off x="413068" y="3141345"/>
            <a:ext cx="8523287" cy="3147695"/>
          </a:xfrm>
        </p:spPr>
        <p:txBody>
          <a:bodyPr wrap="square">
            <a:spAutoFit/>
          </a:bodyPr>
          <a:lstStyle/>
          <a:p>
            <a:pPr>
              <a:lnSpc>
                <a:spcPct val="110000"/>
              </a:lnSpc>
            </a:pPr>
            <a:r>
              <a:rPr lang="en-GB" altLang="zh-CN" sz="2400"/>
              <a:t>LB</a:t>
            </a:r>
            <a:r>
              <a:rPr lang="zh-CN" altLang="en-GB" sz="2400" dirty="0"/>
              <a:t>算法描述</a:t>
            </a:r>
          </a:p>
          <a:p>
            <a:pPr lvl="1">
              <a:lnSpc>
                <a:spcPct val="110000"/>
              </a:lnSpc>
            </a:pPr>
            <a:r>
              <a:rPr lang="zh-CN" altLang="zh-CN" sz="2400" dirty="0"/>
              <a:t>计算 P</a:t>
            </a:r>
            <a:r>
              <a:rPr lang="zh-CN" altLang="zh-CN" sz="2400" baseline="-25000" dirty="0"/>
              <a:t>k</a:t>
            </a:r>
            <a:r>
              <a:rPr lang="zh-CN" altLang="zh-CN" sz="2400" dirty="0"/>
              <a:t>, Q</a:t>
            </a:r>
            <a:r>
              <a:rPr lang="zh-CN" altLang="zh-CN" sz="2400" baseline="-25000" dirty="0"/>
              <a:t>k</a:t>
            </a:r>
            <a:r>
              <a:rPr lang="zh-CN" altLang="zh-CN" sz="2400" dirty="0"/>
              <a:t>, k=1~6</a:t>
            </a:r>
          </a:p>
          <a:p>
            <a:pPr lvl="1">
              <a:lnSpc>
                <a:spcPct val="110000"/>
              </a:lnSpc>
            </a:pPr>
            <a:r>
              <a:rPr lang="zh-CN" altLang="zh-CN" sz="2400" dirty="0"/>
              <a:t>判断是否存在P</a:t>
            </a:r>
            <a:r>
              <a:rPr lang="zh-CN" altLang="zh-CN" sz="2400" baseline="-25000" dirty="0"/>
              <a:t>k</a:t>
            </a:r>
            <a:r>
              <a:rPr lang="zh-CN" altLang="zh-CN" sz="2400" dirty="0"/>
              <a:t>=0, 如果存在,进一步</a:t>
            </a:r>
            <a:r>
              <a:rPr lang="zh-CN" altLang="en-US" sz="2400" dirty="0"/>
              <a:t>判断</a:t>
            </a:r>
            <a:r>
              <a:rPr lang="zh-CN" altLang="zh-CN" sz="2400" dirty="0"/>
              <a:t>Q</a:t>
            </a:r>
            <a:r>
              <a:rPr lang="zh-CN" altLang="zh-CN" sz="2400" baseline="-25000" dirty="0"/>
              <a:t>k</a:t>
            </a:r>
          </a:p>
          <a:p>
            <a:pPr lvl="1">
              <a:lnSpc>
                <a:spcPct val="110000"/>
              </a:lnSpc>
              <a:buNone/>
            </a:pPr>
            <a:r>
              <a:rPr lang="zh-CN" altLang="zh-CN" sz="2400" dirty="0"/>
              <a:t>  </a:t>
            </a:r>
            <a:r>
              <a:rPr lang="zh-CN" altLang="en-US" sz="2400" dirty="0"/>
              <a:t> </a:t>
            </a:r>
            <a:r>
              <a:rPr lang="zh-CN" altLang="zh-CN" sz="2400" dirty="0"/>
              <a:t>P</a:t>
            </a:r>
            <a:r>
              <a:rPr lang="zh-CN" altLang="zh-CN" sz="2400" baseline="-25000" dirty="0"/>
              <a:t>k</a:t>
            </a:r>
            <a:r>
              <a:rPr lang="zh-CN" altLang="zh-CN" sz="2400" dirty="0"/>
              <a:t>=0，表示直线平行于窗口某边界</a:t>
            </a:r>
          </a:p>
          <a:p>
            <a:pPr lvl="1">
              <a:lnSpc>
                <a:spcPct val="110000"/>
              </a:lnSpc>
              <a:buNone/>
            </a:pPr>
            <a:r>
              <a:rPr lang="zh-CN" altLang="zh-CN" sz="2400" dirty="0"/>
              <a:t>	if  Q</a:t>
            </a:r>
            <a:r>
              <a:rPr lang="zh-CN" altLang="zh-CN" sz="2400" baseline="-25000" dirty="0"/>
              <a:t>k</a:t>
            </a:r>
            <a:r>
              <a:rPr lang="zh-CN" altLang="zh-CN" sz="2400" dirty="0"/>
              <a:t>&lt;0，直线在窗口外，被剪裁</a:t>
            </a:r>
          </a:p>
          <a:p>
            <a:pPr lvl="1">
              <a:lnSpc>
                <a:spcPct val="110000"/>
              </a:lnSpc>
              <a:buNone/>
            </a:pPr>
            <a:r>
              <a:rPr lang="zh-CN" altLang="zh-CN" sz="2400" dirty="0"/>
              <a:t>	else  直线在窗口内</a:t>
            </a:r>
          </a:p>
          <a:p>
            <a:pPr lvl="1">
              <a:lnSpc>
                <a:spcPct val="110000"/>
              </a:lnSpc>
            </a:pPr>
            <a:r>
              <a:rPr lang="zh-CN" altLang="zh-CN" sz="2400" dirty="0"/>
              <a:t>对 P</a:t>
            </a:r>
            <a:r>
              <a:rPr lang="zh-CN" altLang="zh-CN" sz="2400" baseline="-25000" dirty="0"/>
              <a:t>k</a:t>
            </a:r>
            <a:r>
              <a:rPr lang="zh-CN" altLang="zh-CN" sz="2400" dirty="0"/>
              <a:t>!=0的情形, 用Q</a:t>
            </a:r>
            <a:r>
              <a:rPr lang="zh-CN" altLang="zh-CN" sz="2400" baseline="-25000" dirty="0"/>
              <a:t>k</a:t>
            </a:r>
            <a:r>
              <a:rPr lang="zh-CN" altLang="zh-CN" sz="2400" dirty="0"/>
              <a:t>/P</a:t>
            </a:r>
            <a:r>
              <a:rPr lang="zh-CN" altLang="zh-CN" sz="2400" baseline="-25000" dirty="0"/>
              <a:t>k</a:t>
            </a:r>
            <a:r>
              <a:rPr lang="zh-CN" altLang="zh-CN" sz="2400" dirty="0"/>
              <a:t>计算交点所对应的</a:t>
            </a:r>
            <a:r>
              <a:rPr lang="zh-CN" altLang="en-US" sz="2400" dirty="0"/>
              <a:t>U值</a:t>
            </a:r>
            <a:endParaRPr lang="zh-CN" altLang="zh-CN" sz="2400" dirty="0"/>
          </a:p>
        </p:txBody>
      </p:sp>
      <p:sp>
        <p:nvSpPr>
          <p:cNvPr id="458755" name="标题 458754"/>
          <p:cNvSpPr>
            <a:spLocks noGrp="1" noRot="1"/>
          </p:cNvSpPr>
          <p:nvPr>
            <p:ph type="title"/>
          </p:nvPr>
        </p:nvSpPr>
        <p:spPr>
          <a:xfrm>
            <a:off x="413385" y="2348865"/>
            <a:ext cx="7848600" cy="607695"/>
          </a:xfrm>
        </p:spPr>
        <p:txBody>
          <a:bodyPr anchor="b" anchorCtr="0">
            <a:spAutoFit/>
          </a:bodyPr>
          <a:lstStyle/>
          <a:p>
            <a:r>
              <a:rPr lang="en-US" altLang="zh-CN" sz="2800">
                <a:solidFill>
                  <a:srgbClr val="FF0000"/>
                </a:solidFill>
              </a:rPr>
              <a:t>LB</a:t>
            </a:r>
            <a:r>
              <a:rPr lang="zh-CN" altLang="en-US" sz="2800" dirty="0">
                <a:solidFill>
                  <a:srgbClr val="FF0000"/>
                </a:solidFill>
              </a:rPr>
              <a:t>线段剪裁算法</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87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87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87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87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87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875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87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4" grpId="0" build="p" bldLvl="3"/>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文本占位符 460801"/>
          <p:cNvSpPr>
            <a:spLocks noGrp="1" noRot="1"/>
          </p:cNvSpPr>
          <p:nvPr>
            <p:ph type="body" idx="1"/>
          </p:nvPr>
        </p:nvSpPr>
        <p:spPr>
          <a:xfrm>
            <a:off x="899160" y="3429000"/>
            <a:ext cx="7713980" cy="2745105"/>
          </a:xfrm>
        </p:spPr>
        <p:txBody>
          <a:bodyPr wrap="square">
            <a:spAutoFit/>
          </a:bodyPr>
          <a:lstStyle/>
          <a:p>
            <a:pPr marL="176530" lvl="1" indent="0"/>
            <a:r>
              <a:rPr lang="zh-CN" altLang="zh-CN" sz="2400" dirty="0"/>
              <a:t>计算参数u</a:t>
            </a:r>
            <a:r>
              <a:rPr lang="zh-CN" altLang="zh-CN" sz="2400" baseline="-25000" dirty="0"/>
              <a:t>1</a:t>
            </a:r>
            <a:r>
              <a:rPr lang="zh-CN" altLang="zh-CN" sz="2400" dirty="0"/>
              <a:t>&amp;u</a:t>
            </a:r>
            <a:r>
              <a:rPr lang="zh-CN" altLang="zh-CN" sz="2400" baseline="-25000" dirty="0"/>
              <a:t>2</a:t>
            </a:r>
          </a:p>
          <a:p>
            <a:pPr marL="176530" lvl="1" indent="0">
              <a:buNone/>
            </a:pPr>
            <a:r>
              <a:rPr lang="zh-CN" altLang="zh-CN" sz="2400" dirty="0"/>
              <a:t>	u</a:t>
            </a:r>
            <a:r>
              <a:rPr lang="zh-CN" altLang="zh-CN" sz="2400" baseline="-25000" dirty="0"/>
              <a:t>1</a:t>
            </a:r>
            <a:r>
              <a:rPr lang="zh-CN" altLang="zh-CN" sz="2400" dirty="0"/>
              <a:t>=Max{</a:t>
            </a:r>
            <a:r>
              <a:rPr lang="zh-CN" altLang="zh-CN" sz="2400" dirty="0">
                <a:solidFill>
                  <a:srgbClr val="FF0066"/>
                </a:solidFill>
              </a:rPr>
              <a:t>0</a:t>
            </a:r>
            <a:r>
              <a:rPr lang="zh-CN" altLang="zh-CN" sz="2400" dirty="0"/>
              <a:t>, Q</a:t>
            </a:r>
            <a:r>
              <a:rPr lang="zh-CN" altLang="zh-CN" sz="2400" baseline="-25000" dirty="0"/>
              <a:t>k</a:t>
            </a:r>
            <a:r>
              <a:rPr lang="zh-CN" altLang="zh-CN" sz="2400" dirty="0"/>
              <a:t>/P</a:t>
            </a:r>
            <a:r>
              <a:rPr lang="zh-CN" altLang="zh-CN" sz="2400" baseline="-25000" dirty="0"/>
              <a:t>k</a:t>
            </a:r>
            <a:r>
              <a:rPr lang="zh-CN" altLang="zh-CN" sz="2400" dirty="0"/>
              <a:t>},  当P</a:t>
            </a:r>
            <a:r>
              <a:rPr lang="zh-CN" altLang="zh-CN" sz="2400" baseline="-25000" dirty="0"/>
              <a:t>k </a:t>
            </a:r>
            <a:r>
              <a:rPr lang="zh-CN" altLang="zh-CN" sz="2400" dirty="0"/>
              <a:t>&lt; 0</a:t>
            </a:r>
          </a:p>
          <a:p>
            <a:pPr marL="176530" lvl="1" indent="0">
              <a:buNone/>
            </a:pPr>
            <a:r>
              <a:rPr lang="zh-CN" altLang="zh-CN" sz="2400" dirty="0"/>
              <a:t>	u</a:t>
            </a:r>
            <a:r>
              <a:rPr lang="zh-CN" altLang="zh-CN" sz="2400" baseline="-25000" dirty="0"/>
              <a:t>2</a:t>
            </a:r>
            <a:r>
              <a:rPr lang="zh-CN" altLang="zh-CN" sz="2400" dirty="0"/>
              <a:t>=Min{</a:t>
            </a:r>
            <a:r>
              <a:rPr lang="zh-CN" altLang="zh-CN" sz="2400" dirty="0">
                <a:solidFill>
                  <a:srgbClr val="FF0066"/>
                </a:solidFill>
              </a:rPr>
              <a:t>1</a:t>
            </a:r>
            <a:r>
              <a:rPr lang="zh-CN" altLang="zh-CN" sz="2400" dirty="0"/>
              <a:t>, Q</a:t>
            </a:r>
            <a:r>
              <a:rPr lang="zh-CN" altLang="zh-CN" sz="2400" baseline="-25000" dirty="0"/>
              <a:t>k</a:t>
            </a:r>
            <a:r>
              <a:rPr lang="zh-CN" altLang="zh-CN" sz="2400" dirty="0"/>
              <a:t>/P</a:t>
            </a:r>
            <a:r>
              <a:rPr lang="zh-CN" altLang="zh-CN" sz="2400" baseline="-25000" dirty="0"/>
              <a:t>k</a:t>
            </a:r>
            <a:r>
              <a:rPr lang="zh-CN" altLang="zh-CN" sz="2400" dirty="0"/>
              <a:t>},   当P</a:t>
            </a:r>
            <a:r>
              <a:rPr lang="zh-CN" altLang="zh-CN" sz="2400" baseline="-25000" dirty="0"/>
              <a:t>k </a:t>
            </a:r>
            <a:r>
              <a:rPr lang="zh-CN" altLang="zh-CN" sz="2400" dirty="0"/>
              <a:t>&gt; 0</a:t>
            </a:r>
          </a:p>
          <a:p>
            <a:pPr marL="176530" lvl="1" indent="0">
              <a:lnSpc>
                <a:spcPct val="160000"/>
              </a:lnSpc>
            </a:pPr>
            <a:r>
              <a:rPr lang="zh-CN" altLang="zh-CN" sz="2400" dirty="0"/>
              <a:t>如果u</a:t>
            </a:r>
            <a:r>
              <a:rPr lang="zh-CN" altLang="zh-CN" sz="2400" baseline="-25000" dirty="0"/>
              <a:t>1</a:t>
            </a:r>
            <a:r>
              <a:rPr lang="zh-CN" altLang="zh-CN" sz="2400" dirty="0"/>
              <a:t> &gt; u</a:t>
            </a:r>
            <a:r>
              <a:rPr lang="zh-CN" altLang="zh-CN" sz="2400" baseline="-25000" dirty="0"/>
              <a:t>2</a:t>
            </a:r>
            <a:r>
              <a:rPr lang="zh-CN" altLang="zh-CN" sz="2400" dirty="0"/>
              <a:t>, 则直线在窗口外</a:t>
            </a:r>
          </a:p>
          <a:p>
            <a:pPr marL="176530" lvl="1" indent="0">
              <a:lnSpc>
                <a:spcPct val="160000"/>
              </a:lnSpc>
            </a:pPr>
            <a:r>
              <a:rPr lang="zh-CN" altLang="zh-CN" sz="2400" dirty="0"/>
              <a:t>否则计算交点坐标,即得到剪裁后的线段的端点</a:t>
            </a:r>
          </a:p>
        </p:txBody>
      </p:sp>
      <p:sp>
        <p:nvSpPr>
          <p:cNvPr id="460803" name="标题 460802"/>
          <p:cNvSpPr>
            <a:spLocks noGrp="1" noRot="1"/>
          </p:cNvSpPr>
          <p:nvPr>
            <p:ph type="title"/>
          </p:nvPr>
        </p:nvSpPr>
        <p:spPr>
          <a:xfrm>
            <a:off x="611505" y="2484755"/>
            <a:ext cx="7391400" cy="607695"/>
          </a:xfrm>
        </p:spPr>
        <p:txBody>
          <a:bodyPr anchor="b" anchorCtr="0">
            <a:spAutoFit/>
          </a:bodyPr>
          <a:lstStyle/>
          <a:p>
            <a:r>
              <a:rPr lang="en-US" altLang="zh-CN" sz="2800"/>
              <a:t>LB</a:t>
            </a:r>
            <a:r>
              <a:rPr lang="zh-CN" altLang="en-US" sz="2800" dirty="0"/>
              <a:t>线段剪裁算法</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五、裁剪技术</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02">
                                            <p:txEl>
                                              <p:pRg st="0" end="0"/>
                                            </p:txEl>
                                          </p:spTgt>
                                        </p:tgtEl>
                                        <p:attrNameLst>
                                          <p:attrName>style.visibility</p:attrName>
                                        </p:attrNameLst>
                                      </p:cBhvr>
                                      <p:to>
                                        <p:strVal val="visible"/>
                                      </p:to>
                                    </p:set>
                                    <p:animEffect transition="in" filter="blinds(horizontal)">
                                      <p:cBhvr>
                                        <p:cTn id="7" dur="500"/>
                                        <p:tgtEl>
                                          <p:spTgt spid="4608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02">
                                            <p:txEl>
                                              <p:pRg st="1" end="1"/>
                                            </p:txEl>
                                          </p:spTgt>
                                        </p:tgtEl>
                                        <p:attrNameLst>
                                          <p:attrName>style.visibility</p:attrName>
                                        </p:attrNameLst>
                                      </p:cBhvr>
                                      <p:to>
                                        <p:strVal val="visible"/>
                                      </p:to>
                                    </p:set>
                                    <p:animEffect transition="in" filter="blinds(horizontal)">
                                      <p:cBhvr>
                                        <p:cTn id="12" dur="500"/>
                                        <p:tgtEl>
                                          <p:spTgt spid="4608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0802">
                                            <p:txEl>
                                              <p:pRg st="2" end="2"/>
                                            </p:txEl>
                                          </p:spTgt>
                                        </p:tgtEl>
                                        <p:attrNameLst>
                                          <p:attrName>style.visibility</p:attrName>
                                        </p:attrNameLst>
                                      </p:cBhvr>
                                      <p:to>
                                        <p:strVal val="visible"/>
                                      </p:to>
                                    </p:set>
                                    <p:animEffect transition="in" filter="blinds(horizontal)">
                                      <p:cBhvr>
                                        <p:cTn id="17" dur="500"/>
                                        <p:tgtEl>
                                          <p:spTgt spid="4608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0802">
                                            <p:txEl>
                                              <p:pRg st="3" end="3"/>
                                            </p:txEl>
                                          </p:spTgt>
                                        </p:tgtEl>
                                        <p:attrNameLst>
                                          <p:attrName>style.visibility</p:attrName>
                                        </p:attrNameLst>
                                      </p:cBhvr>
                                      <p:to>
                                        <p:strVal val="visible"/>
                                      </p:to>
                                    </p:set>
                                    <p:animEffect transition="in" filter="blinds(horizontal)">
                                      <p:cBhvr>
                                        <p:cTn id="22" dur="500"/>
                                        <p:tgtEl>
                                          <p:spTgt spid="4608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60802">
                                            <p:txEl>
                                              <p:pRg st="4" end="4"/>
                                            </p:txEl>
                                          </p:spTgt>
                                        </p:tgtEl>
                                        <p:attrNameLst>
                                          <p:attrName>style.visibility</p:attrName>
                                        </p:attrNameLst>
                                      </p:cBhvr>
                                      <p:to>
                                        <p:strVal val="visible"/>
                                      </p:to>
                                    </p:set>
                                    <p:animEffect transition="in" filter="blinds(horizontal)">
                                      <p:cBhvr>
                                        <p:cTn id="27" dur="500"/>
                                        <p:tgtEl>
                                          <p:spTgt spid="46080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2" grpId="0" build="p"/>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a:t>管线中的矩阵运算</a:t>
            </a:r>
          </a:p>
          <a:p>
            <a:pPr lvl="1"/>
            <a:r>
              <a:rPr lang="en-US" altLang="zh-CN" sz="2400"/>
              <a:t>CTM</a:t>
            </a:r>
          </a:p>
          <a:p>
            <a:pPr lvl="1"/>
            <a:r>
              <a:rPr lang="zh-CN" altLang="en-US" sz="2400"/>
              <a:t>堆栈</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六、WebGL实例</a:t>
            </a:r>
          </a:p>
        </p:txBody>
      </p:sp>
      <p:pic>
        <p:nvPicPr>
          <p:cNvPr id="144" name="图片 144"/>
          <p:cNvPicPr>
            <a:picLocks noChangeAspect="1"/>
          </p:cNvPicPr>
          <p:nvPr>
            <p:custDataLst>
              <p:tags r:id="rId2"/>
            </p:custDataLst>
          </p:nvPr>
        </p:nvPicPr>
        <p:blipFill>
          <a:blip r:embed="rId4">
            <a:extLst>
              <a:ext uri="{28A0092B-C50C-407E-A947-70E740481C1C}">
                <a14:useLocalDpi xmlns:a14="http://schemas.microsoft.com/office/drawing/2010/main" val="0"/>
              </a:ext>
            </a:extLst>
          </a:blip>
          <a:srcRect b="29630"/>
          <a:stretch>
            <a:fillRect/>
          </a:stretch>
        </p:blipFill>
        <p:spPr>
          <a:xfrm>
            <a:off x="2099310" y="3933190"/>
            <a:ext cx="6416040" cy="792480"/>
          </a:xfrm>
          <a:prstGeom prst="rect">
            <a:avLst/>
          </a:prstGeom>
          <a:ln>
            <a:noFill/>
          </a:ln>
        </p:spPr>
      </p:pic>
      <p:pic>
        <p:nvPicPr>
          <p:cNvPr id="145" name="图片 145"/>
          <p:cNvPicPr>
            <a:picLocks noChangeAspect="1"/>
          </p:cNvPicPr>
          <p:nvPr/>
        </p:nvPicPr>
        <p:blipFill>
          <a:blip r:embed="rId5">
            <a:extLst>
              <a:ext uri="{28A0092B-C50C-407E-A947-70E740481C1C}">
                <a14:useLocalDpi xmlns:a14="http://schemas.microsoft.com/office/drawing/2010/main" val="0"/>
              </a:ext>
            </a:extLst>
          </a:blip>
          <a:srcRect b="21645"/>
          <a:stretch>
            <a:fillRect/>
          </a:stretch>
        </p:blipFill>
        <p:spPr>
          <a:xfrm>
            <a:off x="2771775" y="4941570"/>
            <a:ext cx="4736465" cy="1364615"/>
          </a:xfrm>
          <a:prstGeom prst="rect">
            <a:avLst/>
          </a:prstGeom>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a:t>WebGL</a:t>
            </a:r>
            <a:r>
              <a:rPr lang="zh-CN" altLang="en-US" sz="2800"/>
              <a:t>中的矩阵定义</a:t>
            </a:r>
          </a:p>
          <a:p>
            <a:pPr lvl="1"/>
            <a:r>
              <a:rPr lang="en-US" altLang="zh-CN" sz="2400"/>
              <a:t>var a=mat4();</a:t>
            </a:r>
          </a:p>
          <a:p>
            <a:pPr lvl="1"/>
            <a:endParaRPr lang="zh-CN" altLang="en-US" sz="2400"/>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六、WebGL实例</a:t>
            </a:r>
          </a:p>
        </p:txBody>
      </p:sp>
      <p:sp>
        <p:nvSpPr>
          <p:cNvPr id="2" name="文本框 1"/>
          <p:cNvSpPr txBox="1"/>
          <p:nvPr/>
        </p:nvSpPr>
        <p:spPr>
          <a:xfrm>
            <a:off x="4715510" y="2997200"/>
            <a:ext cx="2987675" cy="1753235"/>
          </a:xfrm>
          <a:prstGeom prst="rect">
            <a:avLst/>
          </a:prstGeom>
          <a:noFill/>
        </p:spPr>
        <p:txBody>
          <a:bodyPr wrap="square" rtlCol="0" anchor="t">
            <a:spAutoFit/>
          </a:bodyPr>
          <a:lstStyle/>
          <a:p>
            <a:r>
              <a:rPr lang="zh-CN" altLang="en-US"/>
              <a:t>var a=mat4(</a:t>
            </a:r>
          </a:p>
          <a:p>
            <a:r>
              <a:rPr lang="zh-CN" altLang="en-US"/>
              <a:t>vec4(0，1，2，3)，</a:t>
            </a:r>
          </a:p>
          <a:p>
            <a:r>
              <a:rPr lang="zh-CN" altLang="en-US"/>
              <a:t>vec4(4，5，6，7)，</a:t>
            </a:r>
          </a:p>
          <a:p>
            <a:r>
              <a:rPr lang="zh-CN" altLang="en-US"/>
              <a:t>vec4(8，9，10，11)，</a:t>
            </a:r>
          </a:p>
          <a:p>
            <a:r>
              <a:rPr lang="zh-CN" altLang="en-US"/>
              <a:t>vec4(12，13，14，15)</a:t>
            </a:r>
          </a:p>
          <a:p>
            <a:r>
              <a:rPr lang="zh-CN" altLang="en-US"/>
              <a:t>);</a:t>
            </a:r>
          </a:p>
        </p:txBody>
      </p:sp>
      <p:sp>
        <p:nvSpPr>
          <p:cNvPr id="4" name="文本框 3"/>
          <p:cNvSpPr txBox="1"/>
          <p:nvPr/>
        </p:nvSpPr>
        <p:spPr>
          <a:xfrm>
            <a:off x="971550" y="4797425"/>
            <a:ext cx="4572000" cy="1198880"/>
          </a:xfrm>
          <a:prstGeom prst="rect">
            <a:avLst/>
          </a:prstGeom>
          <a:noFill/>
        </p:spPr>
        <p:txBody>
          <a:bodyPr wrap="square" rtlCol="0" anchor="t">
            <a:spAutoFit/>
          </a:bodyPr>
          <a:lstStyle/>
          <a:p>
            <a:r>
              <a:rPr lang="zh-CN" altLang="en-US"/>
              <a:t>var det=determinant(a);</a:t>
            </a:r>
          </a:p>
          <a:p>
            <a:r>
              <a:rPr lang="zh-CN" altLang="en-US"/>
              <a:t>b=inverse(a);// 	b'为'a'的逆</a:t>
            </a:r>
          </a:p>
          <a:p>
            <a:r>
              <a:rPr lang="zh-CN" altLang="en-US"/>
              <a:t>b=transpose(a);//	'b'为'a'的转置</a:t>
            </a:r>
          </a:p>
          <a:p>
            <a:r>
              <a:rPr lang="zh-CN" altLang="en-US"/>
              <a:t>c=mult(a b); // c=a*b</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a:t>绕任意不动点的旋转</a:t>
            </a:r>
            <a:endParaRPr lang="zh-CN" altLang="en-US" sz="2800"/>
          </a:p>
          <a:p>
            <a:pPr lvl="1"/>
            <a:r>
              <a:rPr lang="en-US" altLang="zh-CN" sz="2400"/>
              <a:t>对于旋转轴不经过原点的旋转,可以先把不动点移到原点,然后绕经过原点的旋转轴旋转,最后再把不动点移回初始的位置。</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六、WebGL实例</a:t>
            </a:r>
          </a:p>
        </p:txBody>
      </p:sp>
      <p:sp>
        <p:nvSpPr>
          <p:cNvPr id="100" name="文本框 99"/>
          <p:cNvSpPr txBox="1"/>
          <p:nvPr/>
        </p:nvSpPr>
        <p:spPr>
          <a:xfrm>
            <a:off x="2032000" y="4869497"/>
            <a:ext cx="5080000" cy="1198880"/>
          </a:xfrm>
          <a:prstGeom prst="rect">
            <a:avLst/>
          </a:prstGeom>
          <a:noFill/>
          <a:ln w="9525">
            <a:noFill/>
          </a:ln>
        </p:spPr>
        <p:txBody>
          <a:bodyPr>
            <a:spAutoFit/>
          </a:bodyPr>
          <a:lstStyle/>
          <a:p>
            <a:pPr indent="800100"/>
            <a:r>
              <a:rPr lang="zh-CN" sz="2400">
                <a:ea typeface="SimSun" panose="02010600030101010101" pitchFamily="2" charset="-122"/>
                <a:cs typeface="Times New Roman" panose="02020603050405020304" pitchFamily="18" charset="0"/>
              </a:rPr>
              <a:t>ctm=translate(ctm，d);</a:t>
            </a:r>
          </a:p>
          <a:p>
            <a:pPr indent="800100"/>
            <a:r>
              <a:rPr lang="zh-CN" sz="2400">
                <a:ea typeface="SimSun" panose="02010600030101010101" pitchFamily="2" charset="-122"/>
                <a:cs typeface="Times New Roman" panose="02020603050405020304" pitchFamily="18" charset="0"/>
              </a:rPr>
              <a:t>ctm=mult(ctm，R);</a:t>
            </a:r>
          </a:p>
          <a:p>
            <a:pPr indent="800100"/>
            <a:r>
              <a:rPr lang="zh-CN" sz="2400">
                <a:ea typeface="SimSun" panose="02010600030101010101" pitchFamily="2" charset="-122"/>
                <a:cs typeface="Times New Roman" panose="02020603050405020304" pitchFamily="18" charset="0"/>
              </a:rPr>
              <a:t>ctm=translate(ctm，negate(d));</a:t>
            </a:r>
            <a:endParaRPr lang="zh-CN" altLang="en-US" sz="2400"/>
          </a:p>
        </p:txBody>
      </p:sp>
    </p:spTree>
    <p:custDataLst>
      <p:tags r:id="rId1"/>
    </p:custData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sz="2800"/>
              <a:t>基于对象的调用</a:t>
            </a:r>
          </a:p>
          <a:p>
            <a:pPr lvl="1"/>
            <a:r>
              <a:rPr lang="en-US" altLang="zh-CN" sz="2400"/>
              <a:t>var leaves=newTHREE.Mesh(...)</a:t>
            </a:r>
          </a:p>
          <a:p>
            <a:pPr lvl="1"/>
            <a:r>
              <a:rPr lang="en-US" altLang="zh-CN" sz="2400"/>
              <a:t>leaves.position.y=2;</a:t>
            </a:r>
          </a:p>
          <a:p>
            <a:pPr lvl="0"/>
            <a:r>
              <a:rPr lang="zh-CN" altLang="en-US" sz="2880"/>
              <a:t>父子关系继承运动</a:t>
            </a:r>
          </a:p>
          <a:p>
            <a:pPr lvl="1"/>
            <a:r>
              <a:rPr lang="en-US" altLang="zh-CN" sz="2400"/>
              <a:t>tree.add(leaves);</a:t>
            </a:r>
          </a:p>
          <a:p>
            <a:pPr lvl="1"/>
            <a:r>
              <a:rPr lang="en-US" altLang="zh-CN" sz="2400"/>
              <a:t>tree.position.set(-1.5,0,2);</a:t>
            </a:r>
          </a:p>
          <a:p>
            <a:pPr lvl="1"/>
            <a:endParaRPr lang="en-US" altLang="zh-CN" sz="2400"/>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六、WebGL实例</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文本占位符 314370"/>
          <p:cNvSpPr>
            <a:spLocks noGrp="1" noRot="1"/>
          </p:cNvSpPr>
          <p:nvPr>
            <p:ph idx="1"/>
          </p:nvPr>
        </p:nvSpPr>
        <p:spPr>
          <a:xfrm>
            <a:off x="827405" y="2204720"/>
            <a:ext cx="8305800" cy="3592830"/>
          </a:xfrm>
        </p:spPr>
        <p:txBody>
          <a:bodyPr anchor="t" anchorCtr="0">
            <a:spAutoFit/>
          </a:bodyPr>
          <a:lstStyle/>
          <a:p>
            <a:r>
              <a:rPr lang="zh-CN" altLang="en-US" sz="2800" dirty="0"/>
              <a:t>变比</a:t>
            </a:r>
          </a:p>
          <a:p>
            <a:pPr lvl="1"/>
            <a:r>
              <a:rPr lang="zh-CN" altLang="en-US" sz="2400" dirty="0"/>
              <a:t>定义：</a:t>
            </a:r>
            <a:r>
              <a:rPr lang="zh-CN" altLang="zh-CN" sz="2400" dirty="0"/>
              <a:t>改变</a:t>
            </a:r>
            <a:r>
              <a:rPr lang="zh-CN" altLang="en-US" sz="2400" dirty="0"/>
              <a:t>对象尺寸的变换</a:t>
            </a:r>
          </a:p>
          <a:p>
            <a:pPr lvl="1"/>
            <a:r>
              <a:rPr lang="zh-CN" altLang="en-US" sz="2400" dirty="0"/>
              <a:t>参数：缩放系数</a:t>
            </a:r>
            <a:r>
              <a:rPr lang="zh-CN" altLang="zh-CN" sz="2400" dirty="0"/>
              <a:t>(S</a:t>
            </a:r>
            <a:r>
              <a:rPr lang="en-US" altLang="zh-CN" sz="2400" baseline="-25000"/>
              <a:t>x</a:t>
            </a:r>
            <a:r>
              <a:rPr lang="en-US" altLang="zh-CN" sz="2400"/>
              <a:t>, </a:t>
            </a:r>
            <a:r>
              <a:rPr lang="en-US" altLang="zh-CN" sz="2400" err="1"/>
              <a:t>S</a:t>
            </a:r>
            <a:r>
              <a:rPr lang="en-US" altLang="zh-CN" sz="2400" baseline="-25000" err="1"/>
              <a:t>y</a:t>
            </a:r>
            <a:r>
              <a:rPr lang="zh-CN" altLang="zh-CN" sz="2400" dirty="0"/>
              <a:t>)</a:t>
            </a:r>
            <a:r>
              <a:rPr lang="zh-CN" altLang="en-US" sz="2400" dirty="0"/>
              <a:t>，固定点(</a:t>
            </a:r>
            <a:r>
              <a:rPr lang="en-US" altLang="zh-CN" sz="2400" err="1"/>
              <a:t>X</a:t>
            </a:r>
            <a:r>
              <a:rPr lang="en-US" altLang="zh-CN" sz="2400" baseline="-25000" err="1"/>
              <a:t>f</a:t>
            </a:r>
            <a:r>
              <a:rPr lang="en-US" altLang="zh-CN" sz="2400"/>
              <a:t>, </a:t>
            </a:r>
            <a:r>
              <a:rPr lang="en-US" altLang="zh-CN" sz="2400" err="1"/>
              <a:t>Y</a:t>
            </a:r>
            <a:r>
              <a:rPr lang="en-US" altLang="zh-CN" sz="2400" baseline="-25000" err="1"/>
              <a:t>f</a:t>
            </a:r>
            <a:r>
              <a:rPr lang="en-US" altLang="zh-CN" sz="2400"/>
              <a:t>)</a:t>
            </a:r>
            <a:endParaRPr lang="zh-CN" altLang="zh-CN" sz="2400" dirty="0"/>
          </a:p>
          <a:p>
            <a:pPr lvl="1"/>
            <a:r>
              <a:rPr lang="zh-CN" altLang="en-US" sz="2400" dirty="0"/>
              <a:t>公式:</a:t>
            </a:r>
          </a:p>
          <a:p>
            <a:pPr lvl="1">
              <a:buNone/>
            </a:pPr>
            <a:r>
              <a:rPr lang="zh-CN" altLang="zh-CN" sz="2400" dirty="0"/>
              <a:t>   </a:t>
            </a:r>
            <a:r>
              <a:rPr lang="zh-CN" altLang="en-US" sz="2400" dirty="0"/>
              <a:t>针对坐标原点缩放</a:t>
            </a:r>
            <a:endParaRPr lang="zh-CN" altLang="zh-CN" sz="2400" dirty="0"/>
          </a:p>
          <a:p>
            <a:pPr lvl="1">
              <a:buNone/>
            </a:pPr>
            <a:r>
              <a:rPr lang="zh-CN" altLang="zh-CN" sz="2400" dirty="0"/>
              <a:t>		</a:t>
            </a:r>
            <a:r>
              <a:rPr lang="en-US" altLang="zh-CN" sz="2400"/>
              <a:t>x' = x * </a:t>
            </a:r>
            <a:r>
              <a:rPr lang="en-US" altLang="zh-CN" sz="2400" err="1"/>
              <a:t>S</a:t>
            </a:r>
            <a:r>
              <a:rPr lang="en-US" altLang="zh-CN" sz="2400" baseline="-25000" err="1"/>
              <a:t>x</a:t>
            </a:r>
            <a:r>
              <a:rPr lang="en-US" altLang="zh-CN" sz="2400"/>
              <a:t>	</a:t>
            </a:r>
          </a:p>
          <a:p>
            <a:pPr lvl="1">
              <a:buNone/>
            </a:pPr>
            <a:r>
              <a:rPr lang="en-US" altLang="zh-CN" sz="2400"/>
              <a:t>		y' = y * </a:t>
            </a:r>
            <a:r>
              <a:rPr lang="en-US" altLang="zh-CN" sz="2400" err="1"/>
              <a:t>S</a:t>
            </a:r>
            <a:r>
              <a:rPr lang="en-US" altLang="zh-CN" sz="2400" baseline="-25000" err="1"/>
              <a:t>y</a:t>
            </a:r>
            <a:r>
              <a:rPr lang="en-US" altLang="zh-CN" sz="2400"/>
              <a:t> </a:t>
            </a:r>
            <a:r>
              <a:rPr lang="en-US" altLang="zh-CN" sz="3000"/>
              <a:t>	</a:t>
            </a:r>
            <a:endParaRPr lang="zh-CN" altLang="zh-CN" sz="3000" baseline="-25000" dirty="0"/>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1"/>
            <a:r>
              <a:rPr lang="zh-CN" altLang="en-US" sz="2800"/>
              <a:t>例子学习</a:t>
            </a:r>
          </a:p>
          <a:p>
            <a:pPr lvl="1"/>
            <a:r>
              <a:rPr lang="zh-CN" altLang="en-US" sz="2800"/>
              <a:t>https://139.9.239.170/CGAssignment/list/9</a:t>
            </a:r>
          </a:p>
        </p:txBody>
      </p:sp>
      <p:sp>
        <p:nvSpPr>
          <p:cNvPr id="330754" name="Rectangle 2"/>
          <p:cNvSpPr>
            <a:spLocks noGrp="1" noRot="1" noChangeArrowheads="1"/>
          </p:cNvSpPr>
          <p:nvPr/>
        </p:nvSpPr>
        <p:spPr>
          <a:xfrm>
            <a:off x="395605"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六、WebGL实例</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ph type="title" idx="4294967295"/>
          </p:nvPr>
        </p:nvSpPr>
        <p:spPr>
          <a:xfrm>
            <a:off x="301625" y="909638"/>
            <a:ext cx="8540750" cy="755650"/>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一、数学基础</a:t>
            </a:r>
          </a:p>
        </p:txBody>
      </p:sp>
      <p:sp>
        <p:nvSpPr>
          <p:cNvPr id="8195" name="Rectangle 3"/>
          <p:cNvSpPr>
            <a:spLocks noGrp="1" noRot="1"/>
          </p:cNvSpPr>
          <p:nvPr>
            <p:ph idx="4294967295"/>
            <p:custDataLst>
              <p:tags r:id="rId2"/>
            </p:custDataLst>
          </p:nvPr>
        </p:nvSpPr>
        <p:spPr>
          <a:xfrm>
            <a:off x="323850" y="1989138"/>
            <a:ext cx="8458200" cy="605359"/>
          </a:xfrm>
          <a:noFill/>
          <a:ln w="9525">
            <a:noFill/>
          </a:ln>
        </p:spPr>
        <p:txBody>
          <a:bodyPr vert="horz" wrap="square" lIns="91440" tIns="45720" rIns="91440" bIns="45720" rtlCol="0" anchor="t" anchorCtr="0">
            <a:spAutoFit/>
          </a:bodyPr>
          <a:lstStyle>
            <a:lvl1pPr marL="342900" indent="-342900" algn="l" rtl="0" fontAlgn="base">
              <a:spcBef>
                <a:spcPct val="20000"/>
              </a:spcBef>
              <a:spcAft>
                <a:spcPct val="0"/>
              </a:spcAft>
              <a:buClr>
                <a:srgbClr val="FF0000"/>
              </a:buClr>
              <a:buSzPct val="80000"/>
              <a:buFont typeface="Wingdings" panose="05000000000000000000"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tx1"/>
              </a:buClr>
              <a:buSzPct val="80000"/>
              <a:buFont typeface="Wingdings" panose="05000000000000000000" pitchFamily="2" charset="2"/>
              <a:buChar char="Ø"/>
              <a:defRPr sz="2800" b="1">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lvl="1" algn="l" defTabSz="914400">
              <a:lnSpc>
                <a:spcPct val="140000"/>
              </a:lnSpc>
              <a:buChar char="l"/>
            </a:pPr>
            <a:endParaRPr lang="zh-CN" altLang="en-US" dirty="0">
              <a:solidFill>
                <a:schemeClr val="dk1"/>
              </a:solidFill>
              <a:latin typeface="SimHei" panose="02010600030101010101" pitchFamily="2" charset="-122"/>
              <a:ea typeface="SimHei" panose="02010600030101010101" pitchFamily="2" charset="-122"/>
              <a:sym typeface="+mn-ea"/>
            </a:endParaRPr>
          </a:p>
        </p:txBody>
      </p:sp>
      <p:pic>
        <p:nvPicPr>
          <p:cNvPr id="4" name="图片 3">
            <a:extLst>
              <a:ext uri="{FF2B5EF4-FFF2-40B4-BE49-F238E27FC236}">
                <a16:creationId xmlns:a16="http://schemas.microsoft.com/office/drawing/2014/main" id="{9A971789-F290-44FB-B31B-47AA7D7057B7}"/>
              </a:ext>
            </a:extLst>
          </p:cNvPr>
          <p:cNvPicPr>
            <a:picLocks noChangeAspect="1"/>
          </p:cNvPicPr>
          <p:nvPr/>
        </p:nvPicPr>
        <p:blipFill>
          <a:blip r:embed="rId5"/>
          <a:stretch>
            <a:fillRect/>
          </a:stretch>
        </p:blipFill>
        <p:spPr>
          <a:xfrm>
            <a:off x="661313" y="1869132"/>
            <a:ext cx="7821374" cy="4788744"/>
          </a:xfrm>
          <a:prstGeom prst="rect">
            <a:avLst/>
          </a:prstGeom>
        </p:spPr>
      </p:pic>
    </p:spTree>
    <p:custDataLst>
      <p:tags r:id="rId1"/>
    </p:custDataLst>
    <p:extLst>
      <p:ext uri="{BB962C8B-B14F-4D97-AF65-F5344CB8AC3E}">
        <p14:creationId xmlns:p14="http://schemas.microsoft.com/office/powerpoint/2010/main" val="106721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315420"/>
          <p:cNvGrpSpPr/>
          <p:nvPr/>
        </p:nvGrpSpPr>
        <p:grpSpPr>
          <a:xfrm>
            <a:off x="658813" y="1782763"/>
            <a:ext cx="8027987" cy="3246437"/>
            <a:chOff x="415" y="1123"/>
            <a:chExt cx="5057" cy="2045"/>
          </a:xfrm>
        </p:grpSpPr>
        <p:sp>
          <p:nvSpPr>
            <p:cNvPr id="34819" name="直接连接符 315395"/>
            <p:cNvSpPr/>
            <p:nvPr/>
          </p:nvSpPr>
          <p:spPr>
            <a:xfrm>
              <a:off x="672" y="1315"/>
              <a:ext cx="0" cy="1488"/>
            </a:xfrm>
            <a:prstGeom prst="line">
              <a:avLst/>
            </a:prstGeom>
            <a:ln w="38100" cap="flat" cmpd="sng">
              <a:solidFill>
                <a:schemeClr val="tx1"/>
              </a:solidFill>
              <a:prstDash val="solid"/>
              <a:round/>
              <a:headEnd type="triangle" w="med" len="med"/>
              <a:tailEnd type="none" w="med" len="med"/>
            </a:ln>
          </p:spPr>
        </p:sp>
        <p:sp>
          <p:nvSpPr>
            <p:cNvPr id="34820" name="直接连接符 315396"/>
            <p:cNvSpPr/>
            <p:nvPr/>
          </p:nvSpPr>
          <p:spPr>
            <a:xfrm>
              <a:off x="672" y="2803"/>
              <a:ext cx="1584" cy="0"/>
            </a:xfrm>
            <a:prstGeom prst="line">
              <a:avLst/>
            </a:prstGeom>
            <a:ln w="38100" cap="flat" cmpd="sng">
              <a:solidFill>
                <a:schemeClr val="tx1"/>
              </a:solidFill>
              <a:prstDash val="solid"/>
              <a:round/>
              <a:headEnd type="none" w="med" len="med"/>
              <a:tailEnd type="triangle" w="med" len="med"/>
            </a:ln>
          </p:spPr>
        </p:sp>
        <p:sp>
          <p:nvSpPr>
            <p:cNvPr id="34821" name="文本框 315397"/>
            <p:cNvSpPr txBox="1"/>
            <p:nvPr/>
          </p:nvSpPr>
          <p:spPr>
            <a:xfrm>
              <a:off x="1083" y="2774"/>
              <a:ext cx="183"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1</a:t>
              </a:r>
            </a:p>
          </p:txBody>
        </p:sp>
        <p:sp>
          <p:nvSpPr>
            <p:cNvPr id="34822" name="文本框 315398"/>
            <p:cNvSpPr txBox="1"/>
            <p:nvPr/>
          </p:nvSpPr>
          <p:spPr>
            <a:xfrm>
              <a:off x="415" y="2170"/>
              <a:ext cx="183"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1</a:t>
              </a:r>
            </a:p>
          </p:txBody>
        </p:sp>
        <p:sp>
          <p:nvSpPr>
            <p:cNvPr id="34823" name="文本框 315399"/>
            <p:cNvSpPr txBox="1"/>
            <p:nvPr/>
          </p:nvSpPr>
          <p:spPr>
            <a:xfrm>
              <a:off x="2206" y="1652"/>
              <a:ext cx="901" cy="488"/>
            </a:xfrm>
            <a:prstGeom prst="rect">
              <a:avLst/>
            </a:prstGeom>
            <a:noFill/>
            <a:ln w="9525">
              <a:noFill/>
            </a:ln>
          </p:spPr>
          <p:txBody>
            <a:bodyPr wrap="none" lIns="0" tIns="0" rIns="0" bIns="0" anchor="ctr" anchorCtr="0">
              <a:spAutoFit/>
            </a:bodyPr>
            <a:lstStyle/>
            <a:p>
              <a:pPr algn="ctr">
                <a:spcBef>
                  <a:spcPct val="50000"/>
                </a:spcBef>
              </a:pPr>
              <a:r>
                <a:rPr lang="zh-CN" altLang="en-US" sz="2800" b="1" dirty="0">
                  <a:latin typeface="方正黑体" pitchFamily="34" charset="-122"/>
                  <a:ea typeface="方正黑体" pitchFamily="34" charset="-122"/>
                </a:rPr>
                <a:t>缩放变换</a:t>
              </a:r>
            </a:p>
            <a:p>
              <a:pPr algn="ctr">
                <a:lnSpc>
                  <a:spcPct val="30000"/>
                </a:lnSpc>
                <a:spcBef>
                  <a:spcPct val="50000"/>
                </a:spcBef>
              </a:pPr>
              <a:r>
                <a:rPr lang="zh-CN" altLang="en-US" sz="2800" b="1" dirty="0">
                  <a:latin typeface="方正黑体" pitchFamily="34" charset="-122"/>
                  <a:ea typeface="方正黑体" pitchFamily="34" charset="-122"/>
                </a:rPr>
                <a:t>(2，1)</a:t>
              </a:r>
            </a:p>
          </p:txBody>
        </p:sp>
        <p:sp>
          <p:nvSpPr>
            <p:cNvPr id="34824" name="直接连接符 315400"/>
            <p:cNvSpPr/>
            <p:nvPr/>
          </p:nvSpPr>
          <p:spPr>
            <a:xfrm>
              <a:off x="3888" y="1315"/>
              <a:ext cx="0" cy="1488"/>
            </a:xfrm>
            <a:prstGeom prst="line">
              <a:avLst/>
            </a:prstGeom>
            <a:ln w="38100" cap="flat" cmpd="sng">
              <a:solidFill>
                <a:schemeClr val="tx1"/>
              </a:solidFill>
              <a:prstDash val="solid"/>
              <a:round/>
              <a:headEnd type="triangle" w="med" len="med"/>
              <a:tailEnd type="none" w="med" len="med"/>
            </a:ln>
          </p:spPr>
        </p:sp>
        <p:sp>
          <p:nvSpPr>
            <p:cNvPr id="34825" name="直接连接符 315401"/>
            <p:cNvSpPr/>
            <p:nvPr/>
          </p:nvSpPr>
          <p:spPr>
            <a:xfrm>
              <a:off x="3888" y="2803"/>
              <a:ext cx="1584" cy="0"/>
            </a:xfrm>
            <a:prstGeom prst="line">
              <a:avLst/>
            </a:prstGeom>
            <a:ln w="38100" cap="flat" cmpd="sng">
              <a:solidFill>
                <a:schemeClr val="tx1"/>
              </a:solidFill>
              <a:prstDash val="solid"/>
              <a:round/>
              <a:headEnd type="none" w="med" len="med"/>
              <a:tailEnd type="triangle" w="med" len="med"/>
            </a:ln>
          </p:spPr>
        </p:sp>
        <p:sp>
          <p:nvSpPr>
            <p:cNvPr id="34826" name="文本框 315402"/>
            <p:cNvSpPr txBox="1"/>
            <p:nvPr/>
          </p:nvSpPr>
          <p:spPr>
            <a:xfrm>
              <a:off x="4294" y="2784"/>
              <a:ext cx="183"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1</a:t>
              </a:r>
            </a:p>
          </p:txBody>
        </p:sp>
        <p:sp>
          <p:nvSpPr>
            <p:cNvPr id="34827" name="文本框 315403"/>
            <p:cNvSpPr txBox="1"/>
            <p:nvPr/>
          </p:nvSpPr>
          <p:spPr>
            <a:xfrm>
              <a:off x="4770" y="2794"/>
              <a:ext cx="183"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2</a:t>
              </a:r>
            </a:p>
          </p:txBody>
        </p:sp>
        <p:sp>
          <p:nvSpPr>
            <p:cNvPr id="34828" name="文本框 315404"/>
            <p:cNvSpPr txBox="1"/>
            <p:nvPr/>
          </p:nvSpPr>
          <p:spPr>
            <a:xfrm>
              <a:off x="2170" y="2822"/>
              <a:ext cx="174"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x</a:t>
              </a:r>
            </a:p>
          </p:txBody>
        </p:sp>
        <p:sp>
          <p:nvSpPr>
            <p:cNvPr id="34829" name="文本框 315405"/>
            <p:cNvSpPr txBox="1"/>
            <p:nvPr/>
          </p:nvSpPr>
          <p:spPr>
            <a:xfrm>
              <a:off x="494" y="1238"/>
              <a:ext cx="166"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y</a:t>
              </a:r>
            </a:p>
          </p:txBody>
        </p:sp>
        <p:sp>
          <p:nvSpPr>
            <p:cNvPr id="34830" name="文本框 315406"/>
            <p:cNvSpPr txBox="1"/>
            <p:nvPr/>
          </p:nvSpPr>
          <p:spPr>
            <a:xfrm>
              <a:off x="5290" y="2774"/>
              <a:ext cx="174"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x</a:t>
              </a:r>
            </a:p>
          </p:txBody>
        </p:sp>
        <p:sp>
          <p:nvSpPr>
            <p:cNvPr id="34831" name="文本框 315407"/>
            <p:cNvSpPr txBox="1"/>
            <p:nvPr/>
          </p:nvSpPr>
          <p:spPr>
            <a:xfrm>
              <a:off x="3614" y="1123"/>
              <a:ext cx="166"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y</a:t>
              </a:r>
            </a:p>
          </p:txBody>
        </p:sp>
        <p:sp>
          <p:nvSpPr>
            <p:cNvPr id="34832" name="右箭头 315408"/>
            <p:cNvSpPr/>
            <p:nvPr/>
          </p:nvSpPr>
          <p:spPr>
            <a:xfrm>
              <a:off x="2112" y="2256"/>
              <a:ext cx="1056" cy="192"/>
            </a:xfrm>
            <a:prstGeom prst="rightArrow">
              <a:avLst>
                <a:gd name="adj1" fmla="val 50000"/>
                <a:gd name="adj2" fmla="val 137500"/>
              </a:avLst>
            </a:prstGeom>
            <a:solidFill>
              <a:schemeClr val="hlink"/>
            </a:solidFill>
            <a:ln w="9525">
              <a:noFill/>
            </a:ln>
          </p:spPr>
          <p:txBody>
            <a:bodyPr anchor="t" anchorCtr="0"/>
            <a:lstStyle/>
            <a:p>
              <a:endParaRPr lang="zh-CN" altLang="en-US">
                <a:latin typeface="Arial" panose="020B0604020202020204" pitchFamily="34" charset="0"/>
              </a:endParaRPr>
            </a:p>
          </p:txBody>
        </p:sp>
        <p:sp>
          <p:nvSpPr>
            <p:cNvPr id="34833" name="矩形 315409"/>
            <p:cNvSpPr/>
            <p:nvPr/>
          </p:nvSpPr>
          <p:spPr>
            <a:xfrm>
              <a:off x="672" y="2323"/>
              <a:ext cx="480" cy="480"/>
            </a:xfrm>
            <a:prstGeom prst="rect">
              <a:avLst/>
            </a:prstGeom>
            <a:solidFill>
              <a:schemeClr val="folHlink"/>
            </a:solidFill>
            <a:ln w="57150"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34834" name="文本框 315410"/>
            <p:cNvSpPr txBox="1"/>
            <p:nvPr/>
          </p:nvSpPr>
          <p:spPr>
            <a:xfrm>
              <a:off x="3539" y="2064"/>
              <a:ext cx="183"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1</a:t>
              </a:r>
            </a:p>
          </p:txBody>
        </p:sp>
        <p:sp>
          <p:nvSpPr>
            <p:cNvPr id="34835" name="矩形 315411"/>
            <p:cNvSpPr/>
            <p:nvPr/>
          </p:nvSpPr>
          <p:spPr>
            <a:xfrm>
              <a:off x="3888" y="2323"/>
              <a:ext cx="960" cy="480"/>
            </a:xfrm>
            <a:prstGeom prst="rect">
              <a:avLst/>
            </a:prstGeom>
            <a:solidFill>
              <a:schemeClr val="folHlink"/>
            </a:solidFill>
            <a:ln w="57150"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34836" name="文本框 315418"/>
            <p:cNvSpPr txBox="1"/>
            <p:nvPr/>
          </p:nvSpPr>
          <p:spPr>
            <a:xfrm>
              <a:off x="3662" y="2792"/>
              <a:ext cx="178"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o</a:t>
              </a:r>
            </a:p>
          </p:txBody>
        </p:sp>
        <p:sp>
          <p:nvSpPr>
            <p:cNvPr id="34837" name="文本框 315419"/>
            <p:cNvSpPr txBox="1"/>
            <p:nvPr/>
          </p:nvSpPr>
          <p:spPr>
            <a:xfrm>
              <a:off x="433" y="2757"/>
              <a:ext cx="178"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o</a:t>
              </a:r>
            </a:p>
          </p:txBody>
        </p:sp>
      </p:gr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
        <p:nvSpPr>
          <p:cNvPr id="2" name="标题 1"/>
          <p:cNvSpPr>
            <a:spLocks noGrp="1"/>
          </p:cNvSpPr>
          <p:nvPr>
            <p:ph type="title"/>
          </p:nvPr>
        </p:nvSpPr>
        <p:spPr/>
        <p:txBody>
          <a:bodyPr/>
          <a:lstStyle/>
          <a:p>
            <a:endParaRPr lang="zh-CN" altLang="en-US"/>
          </a:p>
        </p:txBody>
      </p:sp>
    </p:spTree>
    <p:custDataLst>
      <p:tags r:id="rId1"/>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390145"/>
          <p:cNvSpPr>
            <a:spLocks noGrp="1" noRot="1"/>
          </p:cNvSpPr>
          <p:nvPr>
            <p:ph type="title"/>
          </p:nvPr>
        </p:nvSpPr>
        <p:spPr>
          <a:xfrm>
            <a:off x="467360" y="1557020"/>
            <a:ext cx="3429000" cy="762000"/>
          </a:xfrm>
        </p:spPr>
        <p:txBody>
          <a:bodyPr anchor="ctr" anchorCtr="0">
            <a:spAutoFit/>
          </a:bodyPr>
          <a:lstStyle/>
          <a:p>
            <a:r>
              <a:rPr lang="zh-CN" altLang="zh-CN" dirty="0"/>
              <a:t>2D缩放讨论</a:t>
            </a:r>
          </a:p>
        </p:txBody>
      </p:sp>
      <p:sp>
        <p:nvSpPr>
          <p:cNvPr id="36866" name="文本占位符 390146"/>
          <p:cNvSpPr>
            <a:spLocks noGrp="1" noRot="1"/>
          </p:cNvSpPr>
          <p:nvPr>
            <p:ph idx="1"/>
          </p:nvPr>
        </p:nvSpPr>
        <p:spPr>
          <a:xfrm>
            <a:off x="755015" y="2420938"/>
            <a:ext cx="7505700" cy="4044950"/>
          </a:xfrm>
        </p:spPr>
        <p:txBody>
          <a:bodyPr wrap="square" anchor="t" anchorCtr="0">
            <a:spAutoFit/>
          </a:bodyPr>
          <a:lstStyle/>
          <a:p>
            <a:pPr algn="just"/>
            <a:r>
              <a:rPr lang="zh-CN" altLang="en-US" sz="2000" dirty="0"/>
              <a:t>如果|</a:t>
            </a:r>
            <a:r>
              <a:rPr lang="en-US" altLang="zh-CN" sz="2000" dirty="0" err="1"/>
              <a:t>S</a:t>
            </a:r>
            <a:r>
              <a:rPr lang="en-US" altLang="zh-CN" sz="2000" baseline="-12000" dirty="0" err="1"/>
              <a:t>x</a:t>
            </a:r>
            <a:r>
              <a:rPr lang="en-US" altLang="zh-CN" sz="2000" dirty="0"/>
              <a:t>|</a:t>
            </a:r>
            <a:r>
              <a:rPr lang="zh-CN" altLang="en-US" sz="2000" dirty="0"/>
              <a:t>或|</a:t>
            </a:r>
            <a:r>
              <a:rPr lang="en-US" altLang="zh-CN" sz="2000" dirty="0"/>
              <a:t>S</a:t>
            </a:r>
            <a:r>
              <a:rPr lang="en-US" altLang="zh-CN" sz="2000" baseline="-12000" dirty="0"/>
              <a:t>y</a:t>
            </a:r>
            <a:r>
              <a:rPr lang="en-US" altLang="zh-CN" sz="2000" dirty="0"/>
              <a:t>|</a:t>
            </a:r>
            <a:r>
              <a:rPr lang="zh-CN" altLang="en-US" sz="2000" dirty="0"/>
              <a:t>大于1，则表示图形在</a:t>
            </a:r>
            <a:r>
              <a:rPr lang="en-US" altLang="zh-CN" sz="2000" dirty="0"/>
              <a:t>X</a:t>
            </a:r>
            <a:r>
              <a:rPr lang="zh-CN" altLang="en-US" sz="2000" dirty="0"/>
              <a:t>轴方向或</a:t>
            </a:r>
            <a:r>
              <a:rPr lang="en-US" altLang="zh-CN" sz="2000" dirty="0"/>
              <a:t>Y</a:t>
            </a:r>
            <a:r>
              <a:rPr lang="zh-CN" altLang="en-US" sz="2000" dirty="0"/>
              <a:t>轴方向放大；</a:t>
            </a:r>
          </a:p>
          <a:p>
            <a:pPr algn="just"/>
            <a:r>
              <a:rPr lang="zh-CN" altLang="en-US" sz="2000" dirty="0"/>
              <a:t>如果|</a:t>
            </a:r>
            <a:r>
              <a:rPr lang="en-US" altLang="zh-CN" sz="2000" dirty="0" err="1"/>
              <a:t>S</a:t>
            </a:r>
            <a:r>
              <a:rPr lang="en-US" altLang="zh-CN" sz="2000" baseline="-12000" dirty="0" err="1"/>
              <a:t>x</a:t>
            </a:r>
            <a:r>
              <a:rPr lang="en-US" altLang="zh-CN" sz="2000" dirty="0"/>
              <a:t>|</a:t>
            </a:r>
            <a:r>
              <a:rPr lang="zh-CN" altLang="en-US" sz="2000" dirty="0"/>
              <a:t>或|</a:t>
            </a:r>
            <a:r>
              <a:rPr lang="en-US" altLang="zh-CN" sz="2000" dirty="0"/>
              <a:t>S</a:t>
            </a:r>
            <a:r>
              <a:rPr lang="en-US" altLang="zh-CN" sz="2000" baseline="-12000" dirty="0"/>
              <a:t>y</a:t>
            </a:r>
            <a:r>
              <a:rPr lang="en-US" altLang="zh-CN" sz="2000" dirty="0"/>
              <a:t>|</a:t>
            </a:r>
            <a:r>
              <a:rPr lang="zh-CN" altLang="en-US" sz="2000" dirty="0"/>
              <a:t>小于1，则表示图形在</a:t>
            </a:r>
            <a:r>
              <a:rPr lang="en-US" altLang="zh-CN" sz="2000" dirty="0"/>
              <a:t>X</a:t>
            </a:r>
            <a:r>
              <a:rPr lang="zh-CN" altLang="en-US" sz="2000" dirty="0"/>
              <a:t>轴方向或</a:t>
            </a:r>
            <a:r>
              <a:rPr lang="en-US" altLang="zh-CN" sz="2000" dirty="0"/>
              <a:t>Y</a:t>
            </a:r>
            <a:r>
              <a:rPr lang="zh-CN" altLang="en-US" sz="2000" dirty="0"/>
              <a:t>轴方向缩小；</a:t>
            </a:r>
          </a:p>
          <a:p>
            <a:pPr algn="just"/>
            <a:r>
              <a:rPr lang="zh-CN" altLang="en-US" sz="2000" dirty="0"/>
              <a:t>如果|</a:t>
            </a:r>
            <a:r>
              <a:rPr lang="en-US" altLang="zh-CN" sz="2000" dirty="0" err="1"/>
              <a:t>S</a:t>
            </a:r>
            <a:r>
              <a:rPr lang="en-US" altLang="zh-CN" sz="2000" baseline="-12000" dirty="0" err="1"/>
              <a:t>x</a:t>
            </a:r>
            <a:r>
              <a:rPr lang="en-US" altLang="zh-CN" sz="2000" dirty="0"/>
              <a:t>|</a:t>
            </a:r>
            <a:r>
              <a:rPr lang="zh-CN" altLang="en-US" sz="2000" dirty="0"/>
              <a:t>=|</a:t>
            </a:r>
            <a:r>
              <a:rPr lang="en-US" altLang="zh-CN" sz="2000" dirty="0"/>
              <a:t>S</a:t>
            </a:r>
            <a:r>
              <a:rPr lang="en-US" altLang="zh-CN" sz="2000" baseline="-12000" dirty="0"/>
              <a:t>y</a:t>
            </a:r>
            <a:r>
              <a:rPr lang="en-US" altLang="zh-CN" sz="2000" dirty="0"/>
              <a:t>|</a:t>
            </a:r>
            <a:r>
              <a:rPr lang="zh-CN" altLang="en-US" sz="2000" dirty="0"/>
              <a:t>，则表示均匀缩放；</a:t>
            </a:r>
          </a:p>
          <a:p>
            <a:r>
              <a:rPr lang="zh-CN" altLang="en-US" sz="2000" dirty="0"/>
              <a:t>如果|</a:t>
            </a:r>
            <a:r>
              <a:rPr lang="en-US" altLang="zh-CN" sz="2000" dirty="0" err="1"/>
              <a:t>S</a:t>
            </a:r>
            <a:r>
              <a:rPr lang="en-US" altLang="zh-CN" sz="2000" baseline="-12000" dirty="0" err="1"/>
              <a:t>x</a:t>
            </a:r>
            <a:r>
              <a:rPr lang="en-US" altLang="zh-CN" sz="2000" dirty="0"/>
              <a:t>|</a:t>
            </a:r>
            <a:r>
              <a:rPr lang="zh-CN" altLang="en-US" sz="2000" dirty="0"/>
              <a:t>&lt;&gt;|</a:t>
            </a:r>
            <a:r>
              <a:rPr lang="en-US" altLang="zh-CN" sz="2000" dirty="0"/>
              <a:t>S</a:t>
            </a:r>
            <a:r>
              <a:rPr lang="en-US" altLang="zh-CN" sz="2000" baseline="-12000" dirty="0"/>
              <a:t>y</a:t>
            </a:r>
            <a:r>
              <a:rPr lang="en-US" altLang="zh-CN" sz="2000" dirty="0"/>
              <a:t>|</a:t>
            </a:r>
            <a:r>
              <a:rPr lang="zh-CN" altLang="en-US" sz="2000" dirty="0"/>
              <a:t>，则表示差值缩放；</a:t>
            </a:r>
          </a:p>
          <a:p>
            <a:pPr algn="just"/>
            <a:r>
              <a:rPr lang="zh-CN" altLang="en-US" sz="2000" dirty="0"/>
              <a:t>如果|</a:t>
            </a:r>
            <a:r>
              <a:rPr lang="en-US" altLang="zh-CN" sz="2000" dirty="0" err="1"/>
              <a:t>S</a:t>
            </a:r>
            <a:r>
              <a:rPr lang="en-US" altLang="zh-CN" sz="2000" baseline="-12000" dirty="0" err="1"/>
              <a:t>x</a:t>
            </a:r>
            <a:r>
              <a:rPr lang="en-US" altLang="zh-CN" sz="2000" dirty="0"/>
              <a:t>|</a:t>
            </a:r>
            <a:r>
              <a:rPr lang="zh-CN" altLang="en-US" sz="2000" dirty="0"/>
              <a:t>或|</a:t>
            </a:r>
            <a:r>
              <a:rPr lang="en-US" altLang="zh-CN" sz="2000" dirty="0"/>
              <a:t>S</a:t>
            </a:r>
            <a:r>
              <a:rPr lang="en-US" altLang="zh-CN" sz="2000" baseline="-12000" dirty="0"/>
              <a:t>y</a:t>
            </a:r>
            <a:r>
              <a:rPr lang="en-US" altLang="zh-CN" sz="2000" dirty="0"/>
              <a:t>|</a:t>
            </a:r>
            <a:r>
              <a:rPr lang="zh-CN" altLang="en-US" sz="2000" dirty="0"/>
              <a:t>等于1，则表示图形在</a:t>
            </a:r>
            <a:r>
              <a:rPr lang="en-US" altLang="zh-CN" sz="2000" dirty="0"/>
              <a:t>X</a:t>
            </a:r>
            <a:r>
              <a:rPr lang="zh-CN" altLang="en-US" sz="2000" dirty="0"/>
              <a:t>轴方向或</a:t>
            </a:r>
            <a:r>
              <a:rPr lang="en-US" altLang="zh-CN" sz="2000" dirty="0"/>
              <a:t>Y</a:t>
            </a:r>
            <a:r>
              <a:rPr lang="zh-CN" altLang="en-US" sz="2000" dirty="0"/>
              <a:t>轴方向不变；</a:t>
            </a:r>
          </a:p>
          <a:p>
            <a:pPr algn="just"/>
            <a:r>
              <a:rPr lang="zh-CN" altLang="en-US" sz="2000" dirty="0"/>
              <a:t>如果</a:t>
            </a:r>
            <a:r>
              <a:rPr lang="en-US" altLang="zh-CN" sz="2000" dirty="0" err="1"/>
              <a:t>S</a:t>
            </a:r>
            <a:r>
              <a:rPr lang="en-US" altLang="zh-CN" sz="2000" baseline="-12000" dirty="0" err="1"/>
              <a:t>x</a:t>
            </a:r>
            <a:r>
              <a:rPr lang="zh-CN" altLang="en-US" sz="2000" dirty="0"/>
              <a:t>或</a:t>
            </a:r>
            <a:r>
              <a:rPr lang="en-US" altLang="zh-CN" sz="2000" dirty="0"/>
              <a:t>S</a:t>
            </a:r>
            <a:r>
              <a:rPr lang="en-US" altLang="zh-CN" sz="2000" baseline="-12000" dirty="0"/>
              <a:t>y</a:t>
            </a:r>
            <a:r>
              <a:rPr lang="zh-CN" altLang="en-US" sz="2000" dirty="0"/>
              <a:t>小于零，则表示图形在</a:t>
            </a:r>
            <a:r>
              <a:rPr lang="en-US" altLang="zh-CN" sz="2000" dirty="0"/>
              <a:t>X</a:t>
            </a:r>
            <a:r>
              <a:rPr lang="zh-CN" altLang="en-US" sz="2000" dirty="0"/>
              <a:t>轴方向或</a:t>
            </a:r>
            <a:r>
              <a:rPr lang="en-US" altLang="zh-CN" sz="2000" dirty="0"/>
              <a:t>Y</a:t>
            </a:r>
            <a:r>
              <a:rPr lang="zh-CN" altLang="en-US" sz="2000" dirty="0"/>
              <a:t>轴方向作镜面变换。</a:t>
            </a:r>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占位符 403458"/>
          <p:cNvSpPr>
            <a:spLocks noGrp="1" noRot="1"/>
          </p:cNvSpPr>
          <p:nvPr>
            <p:ph idx="1"/>
          </p:nvPr>
        </p:nvSpPr>
        <p:spPr>
          <a:xfrm>
            <a:off x="371475" y="1988503"/>
            <a:ext cx="8362950" cy="534035"/>
          </a:xfrm>
        </p:spPr>
        <p:txBody>
          <a:bodyPr anchor="t" anchorCtr="0">
            <a:spAutoFit/>
          </a:bodyPr>
          <a:lstStyle/>
          <a:p>
            <a:pPr algn="just"/>
            <a:r>
              <a:rPr lang="zh-CN" altLang="en-US" sz="2400" dirty="0">
                <a:latin typeface="方正黑体" pitchFamily="34" charset="-122"/>
              </a:rPr>
              <a:t>缩放变换后，对象可能被重定位</a:t>
            </a:r>
          </a:p>
        </p:txBody>
      </p:sp>
      <p:grpSp>
        <p:nvGrpSpPr>
          <p:cNvPr id="38915" name="组合 403480"/>
          <p:cNvGrpSpPr/>
          <p:nvPr/>
        </p:nvGrpSpPr>
        <p:grpSpPr>
          <a:xfrm>
            <a:off x="360363" y="2506663"/>
            <a:ext cx="8561387" cy="3246437"/>
            <a:chOff x="227" y="1699"/>
            <a:chExt cx="5393" cy="2045"/>
          </a:xfrm>
        </p:grpSpPr>
        <p:sp>
          <p:nvSpPr>
            <p:cNvPr id="38916" name="直接连接符 403459"/>
            <p:cNvSpPr/>
            <p:nvPr/>
          </p:nvSpPr>
          <p:spPr>
            <a:xfrm>
              <a:off x="484" y="1891"/>
              <a:ext cx="0" cy="1488"/>
            </a:xfrm>
            <a:prstGeom prst="line">
              <a:avLst/>
            </a:prstGeom>
            <a:ln w="38100" cap="flat" cmpd="sng">
              <a:solidFill>
                <a:schemeClr val="tx1"/>
              </a:solidFill>
              <a:prstDash val="solid"/>
              <a:round/>
              <a:headEnd type="triangle" w="med" len="med"/>
              <a:tailEnd type="none" w="med" len="med"/>
            </a:ln>
          </p:spPr>
        </p:sp>
        <p:sp>
          <p:nvSpPr>
            <p:cNvPr id="38917" name="直接连接符 403460"/>
            <p:cNvSpPr/>
            <p:nvPr/>
          </p:nvSpPr>
          <p:spPr>
            <a:xfrm>
              <a:off x="484" y="3379"/>
              <a:ext cx="1584" cy="0"/>
            </a:xfrm>
            <a:prstGeom prst="line">
              <a:avLst/>
            </a:prstGeom>
            <a:ln w="38100" cap="flat" cmpd="sng">
              <a:solidFill>
                <a:schemeClr val="tx1"/>
              </a:solidFill>
              <a:prstDash val="solid"/>
              <a:round/>
              <a:headEnd type="none" w="med" len="med"/>
              <a:tailEnd type="triangle" w="med" len="med"/>
            </a:ln>
          </p:spPr>
        </p:sp>
        <p:sp>
          <p:nvSpPr>
            <p:cNvPr id="38918" name="文本框 403461"/>
            <p:cNvSpPr txBox="1"/>
            <p:nvPr/>
          </p:nvSpPr>
          <p:spPr>
            <a:xfrm>
              <a:off x="855" y="3398"/>
              <a:ext cx="183"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1</a:t>
              </a:r>
            </a:p>
          </p:txBody>
        </p:sp>
        <p:sp>
          <p:nvSpPr>
            <p:cNvPr id="38919" name="文本框 403462"/>
            <p:cNvSpPr txBox="1"/>
            <p:nvPr/>
          </p:nvSpPr>
          <p:spPr>
            <a:xfrm>
              <a:off x="227" y="2746"/>
              <a:ext cx="183"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1</a:t>
              </a:r>
            </a:p>
          </p:txBody>
        </p:sp>
        <p:sp>
          <p:nvSpPr>
            <p:cNvPr id="38920" name="文本框 403463"/>
            <p:cNvSpPr txBox="1"/>
            <p:nvPr/>
          </p:nvSpPr>
          <p:spPr>
            <a:xfrm>
              <a:off x="2018" y="2228"/>
              <a:ext cx="901" cy="488"/>
            </a:xfrm>
            <a:prstGeom prst="rect">
              <a:avLst/>
            </a:prstGeom>
            <a:noFill/>
            <a:ln w="9525">
              <a:noFill/>
            </a:ln>
          </p:spPr>
          <p:txBody>
            <a:bodyPr wrap="none" lIns="0" tIns="0" rIns="0" bIns="0" anchor="ctr" anchorCtr="0">
              <a:spAutoFit/>
            </a:bodyPr>
            <a:lstStyle/>
            <a:p>
              <a:pPr algn="ctr">
                <a:spcBef>
                  <a:spcPct val="50000"/>
                </a:spcBef>
              </a:pPr>
              <a:r>
                <a:rPr lang="zh-CN" altLang="en-US" sz="2800" b="1" dirty="0">
                  <a:latin typeface="方正黑体" pitchFamily="34" charset="-122"/>
                  <a:ea typeface="方正黑体" pitchFamily="34" charset="-122"/>
                </a:rPr>
                <a:t>缩放变换</a:t>
              </a:r>
            </a:p>
            <a:p>
              <a:pPr algn="ctr">
                <a:lnSpc>
                  <a:spcPct val="30000"/>
                </a:lnSpc>
                <a:spcBef>
                  <a:spcPct val="50000"/>
                </a:spcBef>
              </a:pPr>
              <a:r>
                <a:rPr lang="zh-CN" altLang="en-US" sz="2800" b="1" dirty="0">
                  <a:latin typeface="方正黑体" pitchFamily="34" charset="-122"/>
                  <a:ea typeface="方正黑体" pitchFamily="34" charset="-122"/>
                </a:rPr>
                <a:t>(2，1)</a:t>
              </a:r>
            </a:p>
          </p:txBody>
        </p:sp>
        <p:sp>
          <p:nvSpPr>
            <p:cNvPr id="38921" name="直接连接符 403464"/>
            <p:cNvSpPr/>
            <p:nvPr/>
          </p:nvSpPr>
          <p:spPr>
            <a:xfrm>
              <a:off x="3700" y="1891"/>
              <a:ext cx="0" cy="1488"/>
            </a:xfrm>
            <a:prstGeom prst="line">
              <a:avLst/>
            </a:prstGeom>
            <a:ln w="38100" cap="flat" cmpd="sng">
              <a:solidFill>
                <a:schemeClr val="tx1"/>
              </a:solidFill>
              <a:prstDash val="solid"/>
              <a:round/>
              <a:headEnd type="triangle" w="med" len="med"/>
              <a:tailEnd type="none" w="med" len="med"/>
            </a:ln>
          </p:spPr>
        </p:sp>
        <p:sp>
          <p:nvSpPr>
            <p:cNvPr id="38922" name="直接连接符 403465"/>
            <p:cNvSpPr/>
            <p:nvPr/>
          </p:nvSpPr>
          <p:spPr>
            <a:xfrm flipV="1">
              <a:off x="3700" y="3360"/>
              <a:ext cx="1872" cy="19"/>
            </a:xfrm>
            <a:prstGeom prst="line">
              <a:avLst/>
            </a:prstGeom>
            <a:ln w="38100" cap="flat" cmpd="sng">
              <a:solidFill>
                <a:schemeClr val="tx1"/>
              </a:solidFill>
              <a:prstDash val="solid"/>
              <a:round/>
              <a:headEnd type="none" w="med" len="med"/>
              <a:tailEnd type="triangle" w="med" len="med"/>
            </a:ln>
          </p:spPr>
        </p:sp>
        <p:sp>
          <p:nvSpPr>
            <p:cNvPr id="38923" name="文本框 403466"/>
            <p:cNvSpPr txBox="1"/>
            <p:nvPr/>
          </p:nvSpPr>
          <p:spPr>
            <a:xfrm>
              <a:off x="4106" y="3360"/>
              <a:ext cx="183"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1</a:t>
              </a:r>
            </a:p>
          </p:txBody>
        </p:sp>
        <p:sp>
          <p:nvSpPr>
            <p:cNvPr id="38924" name="文本框 403467"/>
            <p:cNvSpPr txBox="1"/>
            <p:nvPr/>
          </p:nvSpPr>
          <p:spPr>
            <a:xfrm>
              <a:off x="4582" y="3370"/>
              <a:ext cx="183"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2</a:t>
              </a:r>
            </a:p>
          </p:txBody>
        </p:sp>
        <p:sp>
          <p:nvSpPr>
            <p:cNvPr id="38925" name="文本框 403468"/>
            <p:cNvSpPr txBox="1"/>
            <p:nvPr/>
          </p:nvSpPr>
          <p:spPr>
            <a:xfrm>
              <a:off x="1982" y="3398"/>
              <a:ext cx="174"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x</a:t>
              </a:r>
            </a:p>
          </p:txBody>
        </p:sp>
        <p:sp>
          <p:nvSpPr>
            <p:cNvPr id="38926" name="文本框 403469"/>
            <p:cNvSpPr txBox="1"/>
            <p:nvPr/>
          </p:nvSpPr>
          <p:spPr>
            <a:xfrm>
              <a:off x="306" y="1814"/>
              <a:ext cx="166"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y</a:t>
              </a:r>
            </a:p>
          </p:txBody>
        </p:sp>
        <p:sp>
          <p:nvSpPr>
            <p:cNvPr id="38927" name="文本框 403470"/>
            <p:cNvSpPr txBox="1"/>
            <p:nvPr/>
          </p:nvSpPr>
          <p:spPr>
            <a:xfrm>
              <a:off x="5362" y="3350"/>
              <a:ext cx="174"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x</a:t>
              </a:r>
            </a:p>
          </p:txBody>
        </p:sp>
        <p:sp>
          <p:nvSpPr>
            <p:cNvPr id="38928" name="文本框 403471"/>
            <p:cNvSpPr txBox="1"/>
            <p:nvPr/>
          </p:nvSpPr>
          <p:spPr>
            <a:xfrm>
              <a:off x="3426" y="1699"/>
              <a:ext cx="166"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y</a:t>
              </a:r>
            </a:p>
          </p:txBody>
        </p:sp>
        <p:sp>
          <p:nvSpPr>
            <p:cNvPr id="38929" name="右箭头 403472"/>
            <p:cNvSpPr/>
            <p:nvPr/>
          </p:nvSpPr>
          <p:spPr>
            <a:xfrm>
              <a:off x="1924" y="2832"/>
              <a:ext cx="1056" cy="192"/>
            </a:xfrm>
            <a:prstGeom prst="rightArrow">
              <a:avLst>
                <a:gd name="adj1" fmla="val 50000"/>
                <a:gd name="adj2" fmla="val 137500"/>
              </a:avLst>
            </a:prstGeom>
            <a:solidFill>
              <a:schemeClr val="hlink"/>
            </a:solidFill>
            <a:ln w="9525">
              <a:noFill/>
            </a:ln>
          </p:spPr>
          <p:txBody>
            <a:bodyPr anchor="t" anchorCtr="0"/>
            <a:lstStyle/>
            <a:p>
              <a:endParaRPr lang="zh-CN" altLang="en-US">
                <a:latin typeface="Arial" panose="020B0604020202020204" pitchFamily="34" charset="0"/>
              </a:endParaRPr>
            </a:p>
          </p:txBody>
        </p:sp>
        <p:sp>
          <p:nvSpPr>
            <p:cNvPr id="38930" name="矩形 403473"/>
            <p:cNvSpPr/>
            <p:nvPr/>
          </p:nvSpPr>
          <p:spPr>
            <a:xfrm>
              <a:off x="916" y="2496"/>
              <a:ext cx="480" cy="480"/>
            </a:xfrm>
            <a:prstGeom prst="rect">
              <a:avLst/>
            </a:prstGeom>
            <a:solidFill>
              <a:schemeClr val="folHlink"/>
            </a:solidFill>
            <a:ln w="57150" cap="flat" cmpd="sng">
              <a:solidFill>
                <a:srgbClr val="FF0000"/>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38931" name="文本框 403474"/>
            <p:cNvSpPr txBox="1"/>
            <p:nvPr/>
          </p:nvSpPr>
          <p:spPr>
            <a:xfrm>
              <a:off x="3351" y="2640"/>
              <a:ext cx="183"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1</a:t>
              </a:r>
            </a:p>
          </p:txBody>
        </p:sp>
        <p:sp>
          <p:nvSpPr>
            <p:cNvPr id="38932" name="矩形 403475"/>
            <p:cNvSpPr/>
            <p:nvPr/>
          </p:nvSpPr>
          <p:spPr>
            <a:xfrm>
              <a:off x="4660" y="2448"/>
              <a:ext cx="960" cy="480"/>
            </a:xfrm>
            <a:prstGeom prst="rect">
              <a:avLst/>
            </a:prstGeom>
            <a:solidFill>
              <a:schemeClr val="folHlink"/>
            </a:solidFill>
            <a:ln w="57150" cap="flat" cmpd="sng">
              <a:solidFill>
                <a:srgbClr val="FF0000"/>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38933" name="直接连接符 403476"/>
            <p:cNvSpPr/>
            <p:nvPr/>
          </p:nvSpPr>
          <p:spPr>
            <a:xfrm>
              <a:off x="916" y="2976"/>
              <a:ext cx="0" cy="432"/>
            </a:xfrm>
            <a:prstGeom prst="line">
              <a:avLst/>
            </a:prstGeom>
            <a:ln w="9525" cap="rnd" cmpd="sng">
              <a:solidFill>
                <a:schemeClr val="tx1"/>
              </a:solidFill>
              <a:prstDash val="sysDot"/>
              <a:miter/>
              <a:headEnd type="none" w="med" len="med"/>
              <a:tailEnd type="none" w="med" len="med"/>
            </a:ln>
          </p:spPr>
        </p:sp>
        <p:sp>
          <p:nvSpPr>
            <p:cNvPr id="38934" name="直接连接符 403477"/>
            <p:cNvSpPr/>
            <p:nvPr/>
          </p:nvSpPr>
          <p:spPr>
            <a:xfrm>
              <a:off x="4660" y="2976"/>
              <a:ext cx="0" cy="432"/>
            </a:xfrm>
            <a:prstGeom prst="line">
              <a:avLst/>
            </a:prstGeom>
            <a:ln w="9525" cap="rnd" cmpd="sng">
              <a:solidFill>
                <a:schemeClr val="tx1"/>
              </a:solidFill>
              <a:prstDash val="sysDot"/>
              <a:miter/>
              <a:headEnd type="none" w="med" len="med"/>
              <a:tailEnd type="none" w="med" len="med"/>
            </a:ln>
          </p:spPr>
        </p:sp>
        <p:sp>
          <p:nvSpPr>
            <p:cNvPr id="38935" name="直接连接符 403478"/>
            <p:cNvSpPr/>
            <p:nvPr/>
          </p:nvSpPr>
          <p:spPr>
            <a:xfrm flipH="1">
              <a:off x="484" y="2976"/>
              <a:ext cx="432" cy="0"/>
            </a:xfrm>
            <a:prstGeom prst="line">
              <a:avLst/>
            </a:prstGeom>
            <a:ln w="9525" cap="flat" cmpd="sng">
              <a:solidFill>
                <a:schemeClr val="tx1"/>
              </a:solidFill>
              <a:prstDash val="sysDot"/>
              <a:miter/>
              <a:headEnd type="none" w="med" len="med"/>
              <a:tailEnd type="none" w="med" len="med"/>
            </a:ln>
          </p:spPr>
        </p:sp>
        <p:sp>
          <p:nvSpPr>
            <p:cNvPr id="38936" name="直接连接符 403479"/>
            <p:cNvSpPr/>
            <p:nvPr/>
          </p:nvSpPr>
          <p:spPr>
            <a:xfrm flipH="1">
              <a:off x="3700" y="2928"/>
              <a:ext cx="960" cy="0"/>
            </a:xfrm>
            <a:prstGeom prst="line">
              <a:avLst/>
            </a:prstGeom>
            <a:ln w="9525" cap="flat" cmpd="sng">
              <a:solidFill>
                <a:schemeClr val="tx1"/>
              </a:solidFill>
              <a:prstDash val="sysDot"/>
              <a:miter/>
              <a:headEnd type="none" w="med" len="med"/>
              <a:tailEnd type="none" w="med" len="med"/>
            </a:ln>
          </p:spPr>
        </p:sp>
      </p:gr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20546"/>
          <p:cNvSpPr>
            <a:spLocks noGrp="1" noRot="1"/>
          </p:cNvSpPr>
          <p:nvPr>
            <p:ph type="title"/>
          </p:nvPr>
        </p:nvSpPr>
        <p:spPr>
          <a:xfrm>
            <a:off x="394653" y="2143125"/>
            <a:ext cx="7383462" cy="607695"/>
          </a:xfrm>
        </p:spPr>
        <p:txBody>
          <a:bodyPr anchor="b" anchorCtr="0">
            <a:spAutoFit/>
          </a:bodyPr>
          <a:lstStyle/>
          <a:p>
            <a:r>
              <a:rPr lang="zh-CN" altLang="zh-CN" sz="2800" dirty="0">
                <a:solidFill>
                  <a:srgbClr val="FF0000"/>
                </a:solidFill>
              </a:rPr>
              <a:t>2D变换的矩阵表示</a:t>
            </a:r>
            <a:r>
              <a:rPr lang="zh-CN" altLang="zh-CN" dirty="0"/>
              <a:t> </a:t>
            </a:r>
          </a:p>
        </p:txBody>
      </p:sp>
      <p:sp>
        <p:nvSpPr>
          <p:cNvPr id="40962" name="文本占位符 320549"/>
          <p:cNvSpPr>
            <a:spLocks noGrp="1" noRot="1"/>
          </p:cNvSpPr>
          <p:nvPr>
            <p:ph idx="1"/>
          </p:nvPr>
        </p:nvSpPr>
        <p:spPr>
          <a:xfrm>
            <a:off x="755015" y="2853055"/>
            <a:ext cx="8229600" cy="3274060"/>
          </a:xfrm>
        </p:spPr>
        <p:txBody>
          <a:bodyPr anchor="t" anchorCtr="0">
            <a:spAutoFit/>
          </a:bodyPr>
          <a:lstStyle/>
          <a:p>
            <a:r>
              <a:rPr lang="zh-CN" altLang="en-US" sz="2400" dirty="0">
                <a:latin typeface="方正黑体" pitchFamily="34" charset="-122"/>
              </a:rPr>
              <a:t>对于平移、旋转和缩放变换，每个基本的变换都可表示为普通距阵形式：</a:t>
            </a:r>
          </a:p>
          <a:p>
            <a:pPr>
              <a:buNone/>
            </a:pPr>
            <a:r>
              <a:rPr lang="en-US" altLang="zh-CN" sz="2400" dirty="0">
                <a:latin typeface="方正黑体" pitchFamily="34" charset="-122"/>
              </a:rPr>
              <a:t>			</a:t>
            </a:r>
            <a:r>
              <a:rPr lang="en-US" altLang="zh-CN" sz="2400" dirty="0"/>
              <a:t>P' = M</a:t>
            </a:r>
            <a:r>
              <a:rPr lang="en-US" altLang="zh-CN" sz="2400" baseline="-25000" dirty="0"/>
              <a:t>1</a:t>
            </a:r>
            <a:r>
              <a:rPr lang="en-US" altLang="zh-CN" sz="2400" dirty="0"/>
              <a:t>*P+M</a:t>
            </a:r>
            <a:r>
              <a:rPr lang="en-US" altLang="zh-CN" sz="2400" baseline="-25000" dirty="0"/>
              <a:t>2</a:t>
            </a:r>
            <a:r>
              <a:rPr lang="en-US" altLang="zh-CN" sz="2400" dirty="0">
                <a:latin typeface="方正黑体" pitchFamily="34" charset="-122"/>
              </a:rPr>
              <a:t> </a:t>
            </a:r>
          </a:p>
          <a:p>
            <a:pPr lvl="1"/>
            <a:r>
              <a:rPr lang="en-US" altLang="zh-CN" sz="2400" dirty="0"/>
              <a:t>P’</a:t>
            </a:r>
            <a:r>
              <a:rPr lang="zh-CN" altLang="en-US" sz="2400" dirty="0"/>
              <a:t>、</a:t>
            </a:r>
            <a:r>
              <a:rPr lang="en-US" altLang="zh-CN" sz="2400" dirty="0"/>
              <a:t>P</a:t>
            </a:r>
            <a:r>
              <a:rPr lang="zh-CN" altLang="en-US" sz="2400" dirty="0"/>
              <a:t>表示变换前后两个点的坐标的列向量</a:t>
            </a:r>
          </a:p>
          <a:p>
            <a:pPr lvl="1"/>
            <a:r>
              <a:rPr lang="en-US" altLang="zh-CN" sz="2400" dirty="0"/>
              <a:t>M</a:t>
            </a:r>
            <a:r>
              <a:rPr lang="en-US" altLang="zh-CN" sz="2400" baseline="-25000" dirty="0"/>
              <a:t>1</a:t>
            </a:r>
            <a:r>
              <a:rPr lang="zh-CN" altLang="en-US" sz="2400" dirty="0"/>
              <a:t>是一个包含乘法系数的</a:t>
            </a:r>
            <a:r>
              <a:rPr lang="en-US" altLang="zh-CN" sz="2400" dirty="0"/>
              <a:t>2×2</a:t>
            </a:r>
            <a:r>
              <a:rPr lang="zh-CN" altLang="en-US" sz="2400" dirty="0"/>
              <a:t>距阵</a:t>
            </a:r>
          </a:p>
          <a:p>
            <a:pPr lvl="1"/>
            <a:r>
              <a:rPr lang="en-US" altLang="zh-CN" sz="2400" dirty="0"/>
              <a:t>M</a:t>
            </a:r>
            <a:r>
              <a:rPr lang="en-US" altLang="zh-CN" sz="2400" baseline="-25000" dirty="0"/>
              <a:t>2</a:t>
            </a:r>
            <a:r>
              <a:rPr lang="zh-CN" altLang="en-US" sz="2400" dirty="0"/>
              <a:t>是一个包含平移项的两元素列距阵</a:t>
            </a:r>
            <a:endParaRPr lang="en-US" altLang="zh-CN" sz="2400" dirty="0"/>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419841"/>
          <p:cNvSpPr>
            <a:spLocks noGrp="1" noRot="1"/>
          </p:cNvSpPr>
          <p:nvPr>
            <p:ph type="title"/>
          </p:nvPr>
        </p:nvSpPr>
        <p:spPr>
          <a:xfrm>
            <a:off x="542608" y="1998980"/>
            <a:ext cx="7383462" cy="607695"/>
          </a:xfrm>
        </p:spPr>
        <p:txBody>
          <a:bodyPr anchor="b" anchorCtr="0">
            <a:spAutoFit/>
          </a:bodyPr>
          <a:lstStyle/>
          <a:p>
            <a:r>
              <a:rPr lang="zh-CN" altLang="zh-CN" sz="2800" dirty="0">
                <a:solidFill>
                  <a:srgbClr val="FF0000"/>
                </a:solidFill>
              </a:rPr>
              <a:t>2D变换的矩阵表示</a:t>
            </a:r>
            <a:r>
              <a:rPr lang="zh-CN" altLang="zh-CN" dirty="0"/>
              <a:t> </a:t>
            </a:r>
          </a:p>
        </p:txBody>
      </p:sp>
      <p:sp>
        <p:nvSpPr>
          <p:cNvPr id="43010" name="文本占位符 419845"/>
          <p:cNvSpPr>
            <a:spLocks noGrp="1" noRot="1"/>
          </p:cNvSpPr>
          <p:nvPr>
            <p:ph idx="1"/>
          </p:nvPr>
        </p:nvSpPr>
        <p:spPr>
          <a:xfrm>
            <a:off x="542925" y="2708910"/>
            <a:ext cx="8058150" cy="2727960"/>
          </a:xfrm>
        </p:spPr>
        <p:txBody>
          <a:bodyPr wrap="square" anchor="t" anchorCtr="0">
            <a:spAutoFit/>
          </a:bodyPr>
          <a:lstStyle/>
          <a:p>
            <a:pPr fontAlgn="auto">
              <a:lnSpc>
                <a:spcPct val="100000"/>
              </a:lnSpc>
              <a:spcBef>
                <a:spcPts val="100"/>
              </a:spcBef>
            </a:pPr>
            <a:r>
              <a:rPr lang="zh-CN" altLang="en-US" sz="2400" dirty="0">
                <a:latin typeface="方正黑体" pitchFamily="34" charset="-122"/>
              </a:rPr>
              <a:t>平移：</a:t>
            </a:r>
            <a:r>
              <a:rPr lang="en-US" altLang="zh-CN" sz="2400" dirty="0">
                <a:latin typeface="方正黑体" pitchFamily="34" charset="-122"/>
              </a:rPr>
              <a:t>M</a:t>
            </a:r>
            <a:r>
              <a:rPr lang="en-US" altLang="zh-CN" sz="2400" baseline="-25000" dirty="0">
                <a:latin typeface="方正黑体" pitchFamily="34" charset="-122"/>
              </a:rPr>
              <a:t>1</a:t>
            </a:r>
            <a:r>
              <a:rPr lang="zh-CN" altLang="en-US" sz="2400" dirty="0">
                <a:latin typeface="方正黑体" pitchFamily="34" charset="-122"/>
              </a:rPr>
              <a:t>是单位距阵；</a:t>
            </a:r>
          </a:p>
          <a:p>
            <a:pPr fontAlgn="auto">
              <a:lnSpc>
                <a:spcPct val="100000"/>
              </a:lnSpc>
              <a:spcBef>
                <a:spcPts val="100"/>
              </a:spcBef>
            </a:pPr>
            <a:r>
              <a:rPr lang="zh-CN" altLang="en-US" sz="2400" dirty="0">
                <a:latin typeface="方正黑体" pitchFamily="34" charset="-122"/>
              </a:rPr>
              <a:t>旋转或缩放：包含与基准点或缩放固定点相关的平移项。</a:t>
            </a:r>
          </a:p>
          <a:p>
            <a:pPr fontAlgn="auto">
              <a:lnSpc>
                <a:spcPct val="100000"/>
              </a:lnSpc>
              <a:spcBef>
                <a:spcPts val="100"/>
              </a:spcBef>
            </a:pPr>
            <a:r>
              <a:rPr lang="zh-CN" altLang="en-US" sz="2400" dirty="0">
                <a:latin typeface="方正黑体" pitchFamily="34" charset="-122"/>
              </a:rPr>
              <a:t>为了利用这个方程实现先缩放、再旋转后平移这样的变换顺序，必须每次一步一步地计算点在变换后的坐标。</a:t>
            </a:r>
          </a:p>
          <a:p>
            <a:pPr fontAlgn="auto">
              <a:lnSpc>
                <a:spcPct val="100000"/>
              </a:lnSpc>
              <a:spcBef>
                <a:spcPts val="100"/>
              </a:spcBef>
            </a:pPr>
            <a:r>
              <a:rPr lang="zh-CN" altLang="en-US" sz="2400" dirty="0">
                <a:latin typeface="方正黑体" pitchFamily="34" charset="-122"/>
              </a:rPr>
              <a:t>有效方法是最后坐标位置能从初始坐标位置得到，这就消除了中间坐标值的计算。</a:t>
            </a:r>
          </a:p>
          <a:p>
            <a:pPr fontAlgn="auto">
              <a:lnSpc>
                <a:spcPct val="100000"/>
              </a:lnSpc>
              <a:spcBef>
                <a:spcPts val="100"/>
              </a:spcBef>
            </a:pPr>
            <a:r>
              <a:rPr lang="zh-CN" altLang="en-US" sz="2400" dirty="0">
                <a:latin typeface="方正黑体" pitchFamily="34" charset="-122"/>
              </a:rPr>
              <a:t>引入</a:t>
            </a:r>
            <a:r>
              <a:rPr lang="zh-CN" altLang="en-US" sz="2400" dirty="0">
                <a:solidFill>
                  <a:srgbClr val="FF0000"/>
                </a:solidFill>
                <a:latin typeface="方正黑体" pitchFamily="34" charset="-122"/>
              </a:rPr>
              <a:t>齐次坐标技术</a:t>
            </a:r>
            <a:r>
              <a:rPr lang="zh-CN" altLang="en-US" sz="2400" dirty="0">
                <a:latin typeface="方正黑体" pitchFamily="34" charset="-122"/>
              </a:rPr>
              <a:t>对点的坐标重新表示 </a:t>
            </a:r>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占位符 420868"/>
          <p:cNvSpPr>
            <a:spLocks noGrp="1" noRot="1"/>
          </p:cNvSpPr>
          <p:nvPr>
            <p:ph idx="1"/>
          </p:nvPr>
        </p:nvSpPr>
        <p:spPr>
          <a:xfrm>
            <a:off x="323850" y="2061210"/>
            <a:ext cx="8540750" cy="2487930"/>
          </a:xfrm>
        </p:spPr>
        <p:txBody>
          <a:bodyPr vert="horz" wrap="square" lIns="91440" tIns="45720" rIns="91440" bIns="45720" anchor="t" anchorCtr="0">
            <a:spAutoFit/>
          </a:bodyPr>
          <a:lstStyle/>
          <a:p>
            <a:pPr>
              <a:buNone/>
            </a:pPr>
            <a:r>
              <a:rPr lang="zh-CN" altLang="en-US" sz="2800" dirty="0">
                <a:solidFill>
                  <a:srgbClr val="FF0000"/>
                </a:solidFill>
                <a:latin typeface="方正黑体" pitchFamily="34" charset="-122"/>
              </a:rPr>
              <a:t>齐次坐标</a:t>
            </a:r>
            <a:r>
              <a:rPr lang="zh-CN" altLang="en-US" sz="2800" dirty="0">
                <a:latin typeface="方正黑体" pitchFamily="34" charset="-122"/>
              </a:rPr>
              <a:t>：</a:t>
            </a:r>
          </a:p>
          <a:p>
            <a:pPr lvl="1"/>
            <a:r>
              <a:rPr lang="en-US" altLang="zh-CN" sz="2400" err="1">
                <a:latin typeface="Times New Roman" panose="02020603050405020304" pitchFamily="18" charset="0"/>
              </a:rPr>
              <a:t>Maxwell.E.A</a:t>
            </a:r>
            <a:r>
              <a:rPr lang="zh-CN" altLang="en-US" sz="2400" dirty="0">
                <a:latin typeface="Times New Roman" panose="02020603050405020304" pitchFamily="18" charset="0"/>
              </a:rPr>
              <a:t>在</a:t>
            </a:r>
            <a:r>
              <a:rPr lang="en-US" altLang="zh-CN" sz="2400">
                <a:latin typeface="Times New Roman" panose="02020603050405020304" pitchFamily="18" charset="0"/>
              </a:rPr>
              <a:t>1946</a:t>
            </a:r>
            <a:r>
              <a:rPr lang="zh-CN" altLang="en-US" sz="2400" dirty="0">
                <a:latin typeface="Times New Roman" panose="02020603050405020304" pitchFamily="18" charset="0"/>
              </a:rPr>
              <a:t>年从几何的角度提出来的</a:t>
            </a:r>
          </a:p>
          <a:p>
            <a:pPr lvl="1"/>
            <a:r>
              <a:rPr lang="zh-CN" altLang="en-US" sz="2400" dirty="0">
                <a:latin typeface="Times New Roman" panose="02020603050405020304" pitchFamily="18" charset="0"/>
              </a:rPr>
              <a:t>基本思想是把一个</a:t>
            </a:r>
            <a:r>
              <a:rPr lang="en-US" altLang="zh-CN" sz="2400">
                <a:latin typeface="Times New Roman" panose="02020603050405020304" pitchFamily="18" charset="0"/>
              </a:rPr>
              <a:t>n</a:t>
            </a:r>
            <a:r>
              <a:rPr lang="zh-CN" altLang="en-US" sz="2400" dirty="0">
                <a:latin typeface="Times New Roman" panose="02020603050405020304" pitchFamily="18" charset="0"/>
              </a:rPr>
              <a:t>维空间的几何问题转换到</a:t>
            </a:r>
            <a:r>
              <a:rPr lang="en-US" altLang="zh-CN" sz="2400">
                <a:latin typeface="Times New Roman" panose="02020603050405020304" pitchFamily="18" charset="0"/>
              </a:rPr>
              <a:t>n+1</a:t>
            </a:r>
            <a:r>
              <a:rPr lang="zh-CN" altLang="en-US" sz="2400" dirty="0">
                <a:latin typeface="Times New Roman" panose="02020603050405020304" pitchFamily="18" charset="0"/>
              </a:rPr>
              <a:t>维空间中去</a:t>
            </a:r>
          </a:p>
          <a:p>
            <a:pPr lvl="1"/>
            <a:r>
              <a:rPr lang="zh-CN" altLang="en-US" sz="2400" dirty="0">
                <a:latin typeface="Times New Roman" panose="02020603050405020304" pitchFamily="18" charset="0"/>
              </a:rPr>
              <a:t>从形式上来说，就是用一个</a:t>
            </a:r>
            <a:r>
              <a:rPr lang="en-US" altLang="zh-CN" sz="2400">
                <a:latin typeface="Times New Roman" panose="02020603050405020304" pitchFamily="18" charset="0"/>
              </a:rPr>
              <a:t>n+1</a:t>
            </a:r>
            <a:r>
              <a:rPr lang="zh-CN" altLang="en-US" sz="2400" dirty="0">
                <a:latin typeface="Times New Roman" panose="02020603050405020304" pitchFamily="18" charset="0"/>
              </a:rPr>
              <a:t>维的向量表示一个</a:t>
            </a:r>
            <a:r>
              <a:rPr lang="en-US" altLang="zh-CN" sz="2400">
                <a:latin typeface="Times New Roman" panose="02020603050405020304" pitchFamily="18" charset="0"/>
              </a:rPr>
              <a:t>n</a:t>
            </a:r>
            <a:r>
              <a:rPr lang="zh-CN" altLang="en-US" sz="2400" dirty="0">
                <a:latin typeface="Times New Roman" panose="02020603050405020304" pitchFamily="18" charset="0"/>
              </a:rPr>
              <a:t>维向量的方法，即</a:t>
            </a:r>
            <a:r>
              <a:rPr lang="en-US" altLang="zh-CN" sz="2400">
                <a:latin typeface="Times New Roman" panose="02020603050405020304" pitchFamily="18" charset="0"/>
              </a:rPr>
              <a:t>n+1</a:t>
            </a:r>
            <a:r>
              <a:rPr lang="zh-CN" altLang="en-US" sz="2400" dirty="0">
                <a:latin typeface="Times New Roman" panose="02020603050405020304" pitchFamily="18" charset="0"/>
              </a:rPr>
              <a:t>维向量表示</a:t>
            </a:r>
            <a:r>
              <a:rPr lang="en-US" altLang="zh-CN" sz="2400">
                <a:latin typeface="Times New Roman" panose="02020603050405020304" pitchFamily="18" charset="0"/>
              </a:rPr>
              <a:t>n</a:t>
            </a:r>
            <a:r>
              <a:rPr lang="zh-CN" altLang="en-US" sz="2400" dirty="0">
                <a:latin typeface="Times New Roman" panose="02020603050405020304" pitchFamily="18" charset="0"/>
              </a:rPr>
              <a:t>维空间中的点。</a:t>
            </a:r>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421889"/>
          <p:cNvSpPr>
            <a:spLocks noGrp="1" noRot="1"/>
          </p:cNvSpPr>
          <p:nvPr>
            <p:ph type="title"/>
          </p:nvPr>
        </p:nvSpPr>
        <p:spPr>
          <a:xfrm>
            <a:off x="538798" y="1783080"/>
            <a:ext cx="7383462" cy="607695"/>
          </a:xfrm>
        </p:spPr>
        <p:txBody>
          <a:bodyPr anchor="b" anchorCtr="0">
            <a:spAutoFit/>
          </a:bodyPr>
          <a:lstStyle/>
          <a:p>
            <a:r>
              <a:rPr lang="zh-CN" altLang="zh-CN" sz="2800" dirty="0"/>
              <a:t>2D变换的矩阵表示</a:t>
            </a:r>
            <a:r>
              <a:rPr lang="zh-CN" altLang="zh-CN" dirty="0"/>
              <a:t> </a:t>
            </a:r>
          </a:p>
        </p:txBody>
      </p:sp>
      <p:sp>
        <p:nvSpPr>
          <p:cNvPr id="46082" name="文本占位符 421890"/>
          <p:cNvSpPr>
            <a:spLocks noGrp="1" noRot="1"/>
          </p:cNvSpPr>
          <p:nvPr>
            <p:ph idx="1"/>
          </p:nvPr>
        </p:nvSpPr>
        <p:spPr>
          <a:xfrm>
            <a:off x="611505" y="2421255"/>
            <a:ext cx="7416800" cy="3140075"/>
          </a:xfrm>
        </p:spPr>
        <p:txBody>
          <a:bodyPr vert="horz" wrap="square" lIns="91440" tIns="45720" rIns="91440" bIns="45720" anchor="t" anchorCtr="0">
            <a:spAutoFit/>
          </a:bodyPr>
          <a:lstStyle/>
          <a:p>
            <a:pPr>
              <a:buNone/>
            </a:pPr>
            <a:r>
              <a:rPr lang="zh-CN" altLang="en-US" sz="2400" dirty="0"/>
              <a:t>如：二维空间中点的坐标</a:t>
            </a:r>
            <a:r>
              <a:rPr lang="en-US" altLang="zh-CN" sz="2400"/>
              <a:t>(x , y)</a:t>
            </a:r>
            <a:r>
              <a:rPr lang="zh-CN" altLang="en-US" sz="2400" dirty="0"/>
              <a:t>的齐次坐标表示为</a:t>
            </a:r>
            <a:r>
              <a:rPr lang="en-US" altLang="zh-CN" sz="2400"/>
              <a:t>(h*x </a:t>
            </a:r>
            <a:r>
              <a:rPr lang="zh-CN" altLang="en-US" sz="2400"/>
              <a:t>，</a:t>
            </a:r>
            <a:r>
              <a:rPr lang="en-US" altLang="zh-CN" sz="2400"/>
              <a:t>h*y </a:t>
            </a:r>
            <a:r>
              <a:rPr lang="zh-CN" altLang="en-US" sz="2400"/>
              <a:t>，</a:t>
            </a:r>
            <a:r>
              <a:rPr lang="en-US" altLang="zh-CN" sz="2400"/>
              <a:t>h)(h≠0</a:t>
            </a:r>
            <a:r>
              <a:rPr lang="zh-CN" altLang="en-US" sz="2400" dirty="0"/>
              <a:t>的任意实数</a:t>
            </a:r>
            <a:r>
              <a:rPr lang="en-US" altLang="zh-CN" sz="2400"/>
              <a:t>)</a:t>
            </a:r>
            <a:r>
              <a:rPr lang="zh-CN" altLang="en-US" sz="2400" dirty="0"/>
              <a:t>。</a:t>
            </a:r>
          </a:p>
          <a:p>
            <a:pPr>
              <a:buNone/>
            </a:pPr>
            <a:r>
              <a:rPr lang="zh-CN" altLang="en-US" sz="2400" dirty="0"/>
              <a:t>    只要给定一个点的齐次坐标表示</a:t>
            </a:r>
            <a:r>
              <a:rPr lang="en-US" altLang="zh-CN" sz="2400"/>
              <a:t>(</a:t>
            </a:r>
            <a:r>
              <a:rPr lang="en-US" altLang="zh-CN" sz="2400" err="1"/>
              <a:t>x</a:t>
            </a:r>
            <a:r>
              <a:rPr lang="en-US" altLang="zh-CN" sz="2400" baseline="-25000" err="1"/>
              <a:t>h</a:t>
            </a:r>
            <a:r>
              <a:rPr lang="en-US" altLang="zh-CN" sz="2400"/>
              <a:t> </a:t>
            </a:r>
            <a:r>
              <a:rPr lang="zh-CN" altLang="en-US" sz="2400"/>
              <a:t>，</a:t>
            </a:r>
            <a:r>
              <a:rPr lang="en-US" altLang="zh-CN" sz="2400" err="1"/>
              <a:t>y</a:t>
            </a:r>
            <a:r>
              <a:rPr lang="en-US" altLang="zh-CN" sz="2400" baseline="-25000" err="1"/>
              <a:t>h</a:t>
            </a:r>
            <a:r>
              <a:rPr lang="zh-CN" altLang="en-US" sz="2400"/>
              <a:t>，</a:t>
            </a:r>
            <a:r>
              <a:rPr lang="en-US" altLang="zh-CN" sz="2400"/>
              <a:t>h)</a:t>
            </a:r>
            <a:r>
              <a:rPr lang="zh-CN" altLang="en-US" sz="2400"/>
              <a:t>，</a:t>
            </a:r>
            <a:r>
              <a:rPr lang="zh-CN" altLang="en-US" sz="2400" dirty="0"/>
              <a:t>就能得到唯一的笛卡儿坐标</a:t>
            </a:r>
            <a:r>
              <a:rPr lang="en-US" altLang="zh-CN" sz="2400"/>
              <a:t>(x , y) </a:t>
            </a:r>
          </a:p>
          <a:p>
            <a:pPr>
              <a:buNone/>
            </a:pPr>
            <a:r>
              <a:rPr lang="en-US" altLang="zh-CN" sz="2400"/>
              <a:t>    x= </a:t>
            </a:r>
            <a:r>
              <a:rPr lang="en-US" altLang="zh-CN" sz="2400" err="1"/>
              <a:t>x</a:t>
            </a:r>
            <a:r>
              <a:rPr lang="en-US" altLang="zh-CN" sz="2400" baseline="-25000" err="1"/>
              <a:t>h</a:t>
            </a:r>
            <a:r>
              <a:rPr lang="en-US" altLang="zh-CN" sz="2400" err="1"/>
              <a:t>/h</a:t>
            </a:r>
            <a:r>
              <a:rPr lang="en-US" altLang="zh-CN" sz="2400"/>
              <a:t>   </a:t>
            </a:r>
            <a:r>
              <a:rPr lang="zh-CN" altLang="en-US" sz="2400"/>
              <a:t>， </a:t>
            </a:r>
            <a:r>
              <a:rPr lang="en-US" altLang="zh-CN" sz="2400"/>
              <a:t>y=</a:t>
            </a:r>
            <a:r>
              <a:rPr lang="en-US" altLang="zh-CN" sz="2400" err="1"/>
              <a:t>y</a:t>
            </a:r>
            <a:r>
              <a:rPr lang="en-US" altLang="zh-CN" sz="2400" baseline="-25000" err="1"/>
              <a:t>h</a:t>
            </a:r>
            <a:r>
              <a:rPr lang="en-US" altLang="zh-CN" sz="2400" err="1"/>
              <a:t>/h</a:t>
            </a:r>
            <a:r>
              <a:rPr lang="en-US" altLang="zh-CN" sz="2400"/>
              <a:t> </a:t>
            </a:r>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422913"/>
          <p:cNvSpPr>
            <a:spLocks noGrp="1" noRot="1"/>
          </p:cNvSpPr>
          <p:nvPr>
            <p:ph type="title"/>
          </p:nvPr>
        </p:nvSpPr>
        <p:spPr>
          <a:xfrm>
            <a:off x="394653" y="2215515"/>
            <a:ext cx="7383462" cy="607695"/>
          </a:xfrm>
        </p:spPr>
        <p:txBody>
          <a:bodyPr anchor="b" anchorCtr="0">
            <a:spAutoFit/>
          </a:bodyPr>
          <a:lstStyle/>
          <a:p>
            <a:r>
              <a:rPr lang="zh-CN" altLang="zh-CN" sz="2800" dirty="0"/>
              <a:t>2D变换的矩阵表示</a:t>
            </a:r>
            <a:r>
              <a:rPr lang="zh-CN" altLang="zh-CN" dirty="0"/>
              <a:t> </a:t>
            </a:r>
          </a:p>
        </p:txBody>
      </p:sp>
      <p:sp>
        <p:nvSpPr>
          <p:cNvPr id="47106" name="文本占位符 422916"/>
          <p:cNvSpPr>
            <a:spLocks noGrp="1" noRot="1"/>
          </p:cNvSpPr>
          <p:nvPr>
            <p:ph idx="1"/>
          </p:nvPr>
        </p:nvSpPr>
        <p:spPr>
          <a:xfrm>
            <a:off x="394970" y="3068955"/>
            <a:ext cx="8153400" cy="3487420"/>
          </a:xfrm>
        </p:spPr>
        <p:txBody>
          <a:bodyPr wrap="square" anchor="t" anchorCtr="0">
            <a:spAutoFit/>
          </a:bodyPr>
          <a:lstStyle/>
          <a:p>
            <a:pPr>
              <a:spcBef>
                <a:spcPct val="40000"/>
              </a:spcBef>
            </a:pPr>
            <a:r>
              <a:rPr lang="zh-CN" altLang="en-US" sz="2400" dirty="0"/>
              <a:t>一个笛卡儿坐标表示的点，用齐次坐标表示时，是无穷的，但一个齐次坐标表示的点，用笛卡儿坐标表示时，是唯一的</a:t>
            </a:r>
          </a:p>
          <a:p>
            <a:pPr>
              <a:spcBef>
                <a:spcPct val="40000"/>
              </a:spcBef>
            </a:pPr>
            <a:r>
              <a:rPr lang="zh-CN" altLang="en-US" sz="2400" dirty="0"/>
              <a:t>齐次坐标表示不是唯一的，通常当</a:t>
            </a:r>
            <a:r>
              <a:rPr lang="en-US" altLang="zh-CN" sz="2400"/>
              <a:t>h=1</a:t>
            </a:r>
            <a:r>
              <a:rPr lang="zh-CN" altLang="en-US" sz="2400" dirty="0"/>
              <a:t>是时，称为规格化齐次坐标</a:t>
            </a:r>
          </a:p>
          <a:p>
            <a:pPr>
              <a:spcBef>
                <a:spcPct val="40000"/>
              </a:spcBef>
            </a:pPr>
            <a:r>
              <a:rPr lang="zh-CN" altLang="en-US" sz="2400" dirty="0"/>
              <a:t>用齐次坐标技术，可改写平移变换、缩放变换和旋转变换为统一的乘积形式</a:t>
            </a:r>
            <a:endParaRPr lang="zh-CN" altLang="en-US" sz="2400"/>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pic>
        <p:nvPicPr>
          <p:cNvPr id="6" name="图片 5"/>
          <p:cNvPicPr>
            <a:picLocks noChangeAspect="1"/>
          </p:cNvPicPr>
          <p:nvPr/>
        </p:nvPicPr>
        <p:blipFill>
          <a:blip r:embed="rId3"/>
          <a:stretch>
            <a:fillRect/>
          </a:stretch>
        </p:blipFill>
        <p:spPr>
          <a:xfrm>
            <a:off x="1187450" y="1772920"/>
            <a:ext cx="6400800" cy="4200525"/>
          </a:xfrm>
          <a:prstGeom prst="rect">
            <a:avLst/>
          </a:prstGeom>
        </p:spPr>
      </p:pic>
    </p:spTree>
    <p:custDataLst>
      <p:tags r:id="rId1"/>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pic>
        <p:nvPicPr>
          <p:cNvPr id="4" name="图片 3"/>
          <p:cNvPicPr>
            <a:picLocks noChangeAspect="1"/>
          </p:cNvPicPr>
          <p:nvPr/>
        </p:nvPicPr>
        <p:blipFill>
          <a:blip r:embed="rId3"/>
          <a:stretch>
            <a:fillRect/>
          </a:stretch>
        </p:blipFill>
        <p:spPr>
          <a:xfrm>
            <a:off x="1115060" y="1917065"/>
            <a:ext cx="7810500" cy="4276725"/>
          </a:xfrm>
          <a:prstGeom prst="rect">
            <a:avLst/>
          </a:prstGeom>
        </p:spPr>
      </p:pic>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330754" name="Rectangle 2"/>
          <p:cNvSpPr>
            <a:spLocks noGrp="1" noRot="1" noChangeArrowheads="1"/>
          </p:cNvSpPr>
          <p:nvPr>
            <p:ph type="title" idx="4294967295"/>
          </p:nvPr>
        </p:nvSpPr>
        <p:spPr>
          <a:xfrm>
            <a:off x="301625" y="909638"/>
            <a:ext cx="8540750" cy="755650"/>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一、数学基础</a:t>
            </a:r>
          </a:p>
        </p:txBody>
      </p:sp>
      <p:sp>
        <p:nvSpPr>
          <p:cNvPr id="8195" name="Rectangle 3"/>
          <p:cNvSpPr>
            <a:spLocks noGrp="1" noRot="1"/>
          </p:cNvSpPr>
          <p:nvPr>
            <p:ph idx="4294967295"/>
            <p:custDataLst>
              <p:tags r:id="rId2"/>
            </p:custDataLst>
          </p:nvPr>
        </p:nvSpPr>
        <p:spPr>
          <a:xfrm>
            <a:off x="323850" y="1989138"/>
            <a:ext cx="8458200" cy="3068320"/>
          </a:xfrm>
          <a:noFill/>
          <a:ln w="9525">
            <a:noFill/>
          </a:ln>
        </p:spPr>
        <p:txBody>
          <a:bodyPr vert="horz" wrap="square" lIns="91440" tIns="45720" rIns="91440" bIns="45720" rtlCol="0" anchor="t" anchorCtr="0">
            <a:spAutoFit/>
          </a:bodyPr>
          <a:lstStyle>
            <a:lvl1pPr marL="342900" indent="-342900" algn="l" rtl="0" fontAlgn="base">
              <a:spcBef>
                <a:spcPct val="20000"/>
              </a:spcBef>
              <a:spcAft>
                <a:spcPct val="0"/>
              </a:spcAft>
              <a:buClr>
                <a:srgbClr val="FF0000"/>
              </a:buClr>
              <a:buSzPct val="80000"/>
              <a:buFont typeface="Wingdings" panose="05000000000000000000"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tx1"/>
              </a:buClr>
              <a:buSzPct val="80000"/>
              <a:buFont typeface="Wingdings" panose="05000000000000000000" pitchFamily="2" charset="2"/>
              <a:buChar char="Ø"/>
              <a:defRPr sz="2800" b="1">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lvl="1" algn="l" defTabSz="914400">
              <a:lnSpc>
                <a:spcPct val="140000"/>
              </a:lnSpc>
              <a:buChar char="l"/>
            </a:pPr>
            <a:r>
              <a:rPr lang="zh-CN" altLang="en-US" spc="0" dirty="0">
                <a:solidFill>
                  <a:schemeClr val="dk1"/>
                </a:solidFill>
                <a:latin typeface="SimHei" panose="02010600030101010101" pitchFamily="2" charset="-122"/>
                <a:ea typeface="SimHei" panose="02010600030101010101" pitchFamily="2" charset="-122"/>
                <a:sym typeface="+mn-ea"/>
              </a:rPr>
              <a:t>对物体的几何变换采用向量和矩阵的方法进行表达</a:t>
            </a:r>
          </a:p>
          <a:p>
            <a:pPr lvl="2" algn="l" defTabSz="914400">
              <a:lnSpc>
                <a:spcPct val="140000"/>
              </a:lnSpc>
              <a:buChar char="l"/>
            </a:pPr>
            <a:r>
              <a:rPr lang="zh-CN" altLang="en-US" dirty="0">
                <a:solidFill>
                  <a:schemeClr val="dk1"/>
                </a:solidFill>
                <a:latin typeface="SimHei" panose="02010600030101010101" pitchFamily="2" charset="-122"/>
                <a:ea typeface="SimHei" panose="02010600030101010101" pitchFamily="2" charset="-122"/>
                <a:sym typeface="+mn-ea"/>
              </a:rPr>
              <a:t>模型在场景中的运动变化</a:t>
            </a:r>
          </a:p>
          <a:p>
            <a:pPr lvl="2" algn="l" defTabSz="914400">
              <a:lnSpc>
                <a:spcPct val="140000"/>
              </a:lnSpc>
              <a:buChar char="l"/>
            </a:pPr>
            <a:r>
              <a:rPr lang="zh-CN" altLang="en-US" dirty="0">
                <a:solidFill>
                  <a:schemeClr val="dk1"/>
                </a:solidFill>
                <a:latin typeface="SimHei" panose="02010600030101010101" pitchFamily="2" charset="-122"/>
                <a:ea typeface="SimHei" panose="02010600030101010101" pitchFamily="2" charset="-122"/>
                <a:sym typeface="+mn-ea"/>
              </a:rPr>
              <a:t>摄像机的运动变化</a:t>
            </a:r>
          </a:p>
          <a:p>
            <a:pPr lvl="2" algn="l" defTabSz="914400">
              <a:lnSpc>
                <a:spcPct val="140000"/>
              </a:lnSpc>
              <a:buChar char="l"/>
            </a:pPr>
            <a:r>
              <a:rPr lang="zh-CN" altLang="en-US" dirty="0">
                <a:solidFill>
                  <a:schemeClr val="dk1"/>
                </a:solidFill>
                <a:latin typeface="SimHei" panose="02010600030101010101" pitchFamily="2" charset="-122"/>
                <a:ea typeface="SimHei" panose="02010600030101010101" pitchFamily="2" charset="-122"/>
                <a:sym typeface="+mn-ea"/>
              </a:rPr>
              <a:t>投影变换</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pic>
        <p:nvPicPr>
          <p:cNvPr id="4" name="图片 3"/>
          <p:cNvPicPr>
            <a:picLocks noChangeAspect="1"/>
          </p:cNvPicPr>
          <p:nvPr/>
        </p:nvPicPr>
        <p:blipFill>
          <a:blip r:embed="rId3"/>
          <a:stretch>
            <a:fillRect/>
          </a:stretch>
        </p:blipFill>
        <p:spPr>
          <a:xfrm>
            <a:off x="1619250" y="2061210"/>
            <a:ext cx="6057900" cy="3895725"/>
          </a:xfrm>
          <a:prstGeom prst="rect">
            <a:avLst/>
          </a:prstGeom>
        </p:spPr>
      </p:pic>
    </p:spTree>
    <p:custDataLst>
      <p:tags r:id="rId1"/>
    </p:custData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356353"/>
          <p:cNvSpPr>
            <a:spLocks noGrp="1" noRot="1"/>
          </p:cNvSpPr>
          <p:nvPr>
            <p:ph type="title"/>
          </p:nvPr>
        </p:nvSpPr>
        <p:spPr>
          <a:xfrm>
            <a:off x="467360" y="2470309"/>
            <a:ext cx="7886700" cy="607695"/>
          </a:xfrm>
        </p:spPr>
        <p:txBody>
          <a:bodyPr anchor="ctr" anchorCtr="0">
            <a:spAutoFit/>
          </a:bodyPr>
          <a:lstStyle/>
          <a:p>
            <a:r>
              <a:rPr lang="zh-CN" altLang="en-US" sz="2800" b="1" dirty="0">
                <a:solidFill>
                  <a:srgbClr val="FF0000"/>
                </a:solidFill>
              </a:rPr>
              <a:t> </a:t>
            </a:r>
            <a:r>
              <a:rPr lang="zh-CN" altLang="zh-CN" sz="2800" b="1" dirty="0">
                <a:solidFill>
                  <a:srgbClr val="FF0000"/>
                </a:solidFill>
              </a:rPr>
              <a:t>复合</a:t>
            </a:r>
            <a:r>
              <a:rPr lang="zh-CN" altLang="en-US" sz="2800" b="1" dirty="0">
                <a:solidFill>
                  <a:srgbClr val="FF0000"/>
                </a:solidFill>
              </a:rPr>
              <a:t>变换 </a:t>
            </a:r>
          </a:p>
        </p:txBody>
      </p:sp>
      <p:sp>
        <p:nvSpPr>
          <p:cNvPr id="52226" name="文本占位符 356357"/>
          <p:cNvSpPr>
            <a:spLocks noGrp="1" noRot="1"/>
          </p:cNvSpPr>
          <p:nvPr>
            <p:ph idx="1"/>
          </p:nvPr>
        </p:nvSpPr>
        <p:spPr>
          <a:xfrm>
            <a:off x="628650" y="3429000"/>
            <a:ext cx="7943850" cy="1837055"/>
          </a:xfrm>
        </p:spPr>
        <p:txBody>
          <a:bodyPr wrap="square" anchor="t" anchorCtr="0">
            <a:spAutoFit/>
          </a:bodyPr>
          <a:lstStyle/>
          <a:p>
            <a:r>
              <a:rPr lang="zh-CN" altLang="en-US" sz="2400" dirty="0"/>
              <a:t>利用距阵表示，就可通过计算单个变换的距阵乘积，将任意顺序变换的距阵建立为</a:t>
            </a:r>
            <a:r>
              <a:rPr lang="zh-CN" altLang="en-US" sz="2400" dirty="0">
                <a:solidFill>
                  <a:srgbClr val="FF0000"/>
                </a:solidFill>
              </a:rPr>
              <a:t>组合变换距阵</a:t>
            </a:r>
            <a:r>
              <a:rPr lang="zh-CN" altLang="en-US" sz="2400" dirty="0"/>
              <a:t>。</a:t>
            </a:r>
          </a:p>
          <a:p>
            <a:r>
              <a:rPr lang="zh-CN" altLang="en-US" sz="2400" dirty="0"/>
              <a:t>形成变换距阵的乘积被称为距阵的合并或组合 </a:t>
            </a:r>
            <a:endParaRPr lang="zh-CN" altLang="en-US" sz="2400"/>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占位符 423938"/>
          <p:cNvSpPr>
            <a:spLocks noGrp="1" noRot="1"/>
          </p:cNvSpPr>
          <p:nvPr>
            <p:ph idx="1"/>
          </p:nvPr>
        </p:nvSpPr>
        <p:spPr>
          <a:xfrm>
            <a:off x="1259840" y="2924810"/>
            <a:ext cx="7524750" cy="1989455"/>
          </a:xfrm>
        </p:spPr>
        <p:txBody>
          <a:bodyPr wrap="square" anchor="t" anchorCtr="0">
            <a:spAutoFit/>
          </a:bodyPr>
          <a:lstStyle/>
          <a:p>
            <a:pPr fontAlgn="auto">
              <a:lnSpc>
                <a:spcPct val="100000"/>
              </a:lnSpc>
              <a:spcBef>
                <a:spcPts val="100"/>
              </a:spcBef>
            </a:pPr>
            <a:r>
              <a:rPr lang="zh-CN" altLang="zh-CN" sz="2400" dirty="0"/>
              <a:t>连续</a:t>
            </a:r>
            <a:r>
              <a:rPr lang="zh-CN" altLang="en-US" sz="2400" dirty="0"/>
              <a:t>平移</a:t>
            </a:r>
          </a:p>
          <a:p>
            <a:pPr fontAlgn="auto">
              <a:lnSpc>
                <a:spcPct val="100000"/>
              </a:lnSpc>
              <a:spcBef>
                <a:spcPts val="100"/>
              </a:spcBef>
            </a:pPr>
            <a:r>
              <a:rPr lang="zh-CN" altLang="zh-CN" sz="2400" dirty="0"/>
              <a:t>连续</a:t>
            </a:r>
            <a:r>
              <a:rPr lang="zh-CN" altLang="en-US" sz="2400" dirty="0"/>
              <a:t>旋转</a:t>
            </a:r>
          </a:p>
          <a:p>
            <a:pPr fontAlgn="auto">
              <a:lnSpc>
                <a:spcPct val="100000"/>
              </a:lnSpc>
              <a:spcBef>
                <a:spcPts val="100"/>
              </a:spcBef>
            </a:pPr>
            <a:r>
              <a:rPr lang="zh-CN" altLang="zh-CN" sz="2400" dirty="0"/>
              <a:t>连续</a:t>
            </a:r>
            <a:r>
              <a:rPr lang="zh-CN" altLang="en-US" sz="2400" dirty="0"/>
              <a:t>变比</a:t>
            </a:r>
          </a:p>
          <a:p>
            <a:pPr fontAlgn="auto">
              <a:lnSpc>
                <a:spcPct val="100000"/>
              </a:lnSpc>
              <a:spcBef>
                <a:spcPts val="100"/>
              </a:spcBef>
            </a:pPr>
            <a:r>
              <a:rPr lang="zh-CN" altLang="en-US" sz="2400" dirty="0"/>
              <a:t>针对任意点的变换</a:t>
            </a:r>
          </a:p>
          <a:p>
            <a:pPr fontAlgn="auto">
              <a:lnSpc>
                <a:spcPct val="100000"/>
              </a:lnSpc>
              <a:spcBef>
                <a:spcPts val="100"/>
              </a:spcBef>
            </a:pPr>
            <a:r>
              <a:rPr lang="zh-CN" altLang="en-US" sz="2400" dirty="0"/>
              <a:t>针对任意方向的变换</a:t>
            </a:r>
          </a:p>
        </p:txBody>
      </p:sp>
      <p:sp>
        <p:nvSpPr>
          <p:cNvPr id="330754" name="Rectangle 2"/>
          <p:cNvSpPr>
            <a:spLocks noGrp="1" noRot="1" noChangeArrowheads="1"/>
          </p:cNvSpPr>
          <p:nvPr/>
        </p:nvSpPr>
        <p:spPr>
          <a:xfrm>
            <a:off x="251460" y="90836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
        <p:nvSpPr>
          <p:cNvPr id="52225" name="标题 356353"/>
          <p:cNvSpPr>
            <a:spLocks noGrp="1" noRot="1"/>
          </p:cNvSpPr>
          <p:nvPr/>
        </p:nvSpPr>
        <p:spPr>
          <a:xfrm>
            <a:off x="395605" y="2061369"/>
            <a:ext cx="7886700" cy="607695"/>
          </a:xfrm>
          <a:prstGeom prst="rect">
            <a:avLst/>
          </a:prstGeom>
        </p:spPr>
        <p:txBody>
          <a:bodyPr vert="horz" lIns="91440" tIns="45720" rIns="91440" bIns="45720" rtlCol="0" anchor="ctr" anchorCtr="0">
            <a:spAutoFit/>
          </a:bodyPr>
          <a:lstStyle>
            <a:lvl1pPr algn="l" defTabSz="514350" rtl="0" eaLnBrk="1" latinLnBrk="0" hangingPunct="1">
              <a:lnSpc>
                <a:spcPct val="120000"/>
              </a:lnSpc>
              <a:spcBef>
                <a:spcPct val="0"/>
              </a:spcBef>
              <a:buNone/>
              <a:defRPr sz="2475" kern="1200">
                <a:solidFill>
                  <a:schemeClr val="tx1"/>
                </a:solidFill>
                <a:latin typeface="+mj-lt"/>
                <a:ea typeface="+mj-ea"/>
                <a:cs typeface="+mj-cs"/>
              </a:defRPr>
            </a:lvl1pPr>
          </a:lstStyle>
          <a:p>
            <a:r>
              <a:rPr lang="zh-CN" altLang="en-US" sz="2800" b="1" dirty="0">
                <a:solidFill>
                  <a:srgbClr val="FF0000"/>
                </a:solidFill>
              </a:rPr>
              <a:t> </a:t>
            </a:r>
            <a:r>
              <a:rPr lang="zh-CN" altLang="zh-CN" sz="2800" b="1" dirty="0">
                <a:solidFill>
                  <a:srgbClr val="FF0000"/>
                </a:solidFill>
              </a:rPr>
              <a:t>复合</a:t>
            </a:r>
            <a:r>
              <a:rPr lang="zh-CN" altLang="en-US" sz="2800" b="1" dirty="0">
                <a:solidFill>
                  <a:srgbClr val="FF0000"/>
                </a:solidFill>
              </a:rPr>
              <a:t>变换 </a:t>
            </a:r>
          </a:p>
        </p:txBody>
      </p:sp>
    </p:spTree>
    <p:custDataLst>
      <p:tags r:id="rId1"/>
    </p:custData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357377"/>
          <p:cNvSpPr>
            <a:spLocks noGrp="1" noRot="1"/>
          </p:cNvSpPr>
          <p:nvPr>
            <p:ph type="title"/>
          </p:nvPr>
        </p:nvSpPr>
        <p:spPr>
          <a:xfrm>
            <a:off x="538798" y="2204720"/>
            <a:ext cx="7515225" cy="829945"/>
          </a:xfrm>
        </p:spPr>
        <p:txBody>
          <a:bodyPr anchor="ctr" anchorCtr="0">
            <a:spAutoFit/>
          </a:bodyPr>
          <a:lstStyle/>
          <a:p>
            <a:r>
              <a:rPr lang="zh-CN" altLang="zh-CN" sz="2800" b="1" dirty="0"/>
              <a:t> 连续</a:t>
            </a:r>
            <a:r>
              <a:rPr lang="zh-CN" altLang="en-US" sz="2800" b="1" dirty="0"/>
              <a:t>平移</a:t>
            </a:r>
            <a:r>
              <a:rPr lang="zh-CN" altLang="zh-CN" sz="4000" dirty="0"/>
              <a:t> </a:t>
            </a:r>
          </a:p>
        </p:txBody>
      </p:sp>
      <p:sp>
        <p:nvSpPr>
          <p:cNvPr id="55298" name="文本占位符 357381"/>
          <p:cNvSpPr>
            <a:spLocks noGrp="1" noRot="1"/>
          </p:cNvSpPr>
          <p:nvPr>
            <p:ph idx="1"/>
          </p:nvPr>
        </p:nvSpPr>
        <p:spPr>
          <a:xfrm>
            <a:off x="612775" y="3141345"/>
            <a:ext cx="8229600" cy="2996565"/>
          </a:xfrm>
        </p:spPr>
        <p:txBody>
          <a:bodyPr anchor="t" anchorCtr="0">
            <a:spAutoFit/>
          </a:bodyPr>
          <a:lstStyle/>
          <a:p>
            <a:pPr fontAlgn="auto">
              <a:lnSpc>
                <a:spcPct val="110000"/>
              </a:lnSpc>
              <a:spcBef>
                <a:spcPts val="100"/>
              </a:spcBef>
            </a:pPr>
            <a:r>
              <a:rPr lang="zh-CN" altLang="en-US" sz="2400" dirty="0"/>
              <a:t>两个连续的平移向量</a:t>
            </a:r>
            <a:r>
              <a:rPr lang="en-US" altLang="zh-CN" sz="2400"/>
              <a:t>(t</a:t>
            </a:r>
            <a:r>
              <a:rPr lang="en-US" altLang="zh-CN" sz="2400" baseline="-25000"/>
              <a:t>x1</a:t>
            </a:r>
            <a:r>
              <a:rPr lang="en-US" altLang="zh-CN" sz="2400"/>
              <a:t> , t</a:t>
            </a:r>
            <a:r>
              <a:rPr lang="en-US" altLang="zh-CN" sz="2400" baseline="-25000"/>
              <a:t>y1</a:t>
            </a:r>
            <a:r>
              <a:rPr lang="en-US" altLang="zh-CN" sz="2400"/>
              <a:t>)</a:t>
            </a:r>
            <a:r>
              <a:rPr lang="zh-CN" altLang="en-US" sz="2400" dirty="0"/>
              <a:t>和</a:t>
            </a:r>
            <a:r>
              <a:rPr lang="en-US" altLang="zh-CN" sz="2400"/>
              <a:t>(t</a:t>
            </a:r>
            <a:r>
              <a:rPr lang="en-US" altLang="zh-CN" sz="2400" baseline="-25000"/>
              <a:t>x2</a:t>
            </a:r>
            <a:r>
              <a:rPr lang="en-US" altLang="zh-CN" sz="2400"/>
              <a:t> , t</a:t>
            </a:r>
            <a:r>
              <a:rPr lang="en-US" altLang="zh-CN" sz="2400" baseline="-25000"/>
              <a:t>y2</a:t>
            </a:r>
            <a:r>
              <a:rPr lang="en-US" altLang="zh-CN" sz="2400"/>
              <a:t>)</a:t>
            </a:r>
            <a:r>
              <a:rPr lang="zh-CN" altLang="en-US" sz="2400" dirty="0"/>
              <a:t>被用于点</a:t>
            </a:r>
            <a:r>
              <a:rPr lang="en-US" altLang="zh-CN" sz="2400"/>
              <a:t>P</a:t>
            </a:r>
            <a:r>
              <a:rPr lang="zh-CN" altLang="en-US" sz="2400"/>
              <a:t>，</a:t>
            </a:r>
            <a:r>
              <a:rPr lang="zh-CN" altLang="en-US" sz="2400" dirty="0"/>
              <a:t>那么最后的点坐标可计算为 </a:t>
            </a:r>
          </a:p>
          <a:p>
            <a:pPr fontAlgn="auto">
              <a:lnSpc>
                <a:spcPct val="110000"/>
              </a:lnSpc>
              <a:spcBef>
                <a:spcPts val="100"/>
              </a:spcBef>
              <a:buNone/>
            </a:pPr>
            <a:r>
              <a:rPr lang="zh-CN" altLang="en-US" sz="2400" dirty="0"/>
              <a:t>	    </a:t>
            </a:r>
            <a:r>
              <a:rPr lang="en-US" altLang="zh-CN" sz="2400"/>
              <a:t>P' = T(t</a:t>
            </a:r>
            <a:r>
              <a:rPr lang="en-US" altLang="zh-CN" sz="2400" baseline="-25000"/>
              <a:t>x2</a:t>
            </a:r>
            <a:r>
              <a:rPr lang="en-US" altLang="zh-CN" sz="2400"/>
              <a:t>, t</a:t>
            </a:r>
            <a:r>
              <a:rPr lang="en-US" altLang="zh-CN" sz="2400" baseline="-25000"/>
              <a:t>y2</a:t>
            </a:r>
            <a:r>
              <a:rPr lang="en-US" altLang="zh-CN" sz="2400"/>
              <a:t>) · </a:t>
            </a:r>
            <a:r>
              <a:rPr lang="en-US" altLang="zh-CN" sz="2400">
                <a:solidFill>
                  <a:srgbClr val="FF0000"/>
                </a:solidFill>
              </a:rPr>
              <a:t>{ </a:t>
            </a:r>
            <a:r>
              <a:rPr lang="en-US" altLang="zh-CN" sz="2400"/>
              <a:t>T(t</a:t>
            </a:r>
            <a:r>
              <a:rPr lang="en-US" altLang="zh-CN" sz="2400" baseline="-25000"/>
              <a:t>x1</a:t>
            </a:r>
            <a:r>
              <a:rPr lang="en-US" altLang="zh-CN" sz="2400"/>
              <a:t>, t</a:t>
            </a:r>
            <a:r>
              <a:rPr lang="en-US" altLang="zh-CN" sz="2400" baseline="-25000"/>
              <a:t>y1</a:t>
            </a:r>
            <a:r>
              <a:rPr lang="en-US" altLang="zh-CN" sz="2400"/>
              <a:t>) · P </a:t>
            </a:r>
            <a:r>
              <a:rPr lang="en-US" altLang="zh-CN" sz="2400">
                <a:solidFill>
                  <a:srgbClr val="FF0000"/>
                </a:solidFill>
              </a:rPr>
              <a:t>}</a:t>
            </a:r>
          </a:p>
          <a:p>
            <a:pPr fontAlgn="auto">
              <a:lnSpc>
                <a:spcPct val="110000"/>
              </a:lnSpc>
              <a:spcBef>
                <a:spcPts val="100"/>
              </a:spcBef>
              <a:buNone/>
            </a:pPr>
            <a:r>
              <a:rPr lang="en-US" altLang="zh-CN" sz="2400"/>
              <a:t>	        = </a:t>
            </a:r>
            <a:r>
              <a:rPr lang="en-US" altLang="zh-CN" sz="2400">
                <a:solidFill>
                  <a:srgbClr val="FF0000"/>
                </a:solidFill>
              </a:rPr>
              <a:t>{</a:t>
            </a:r>
            <a:r>
              <a:rPr lang="en-US" altLang="zh-CN" sz="2400"/>
              <a:t> T(t</a:t>
            </a:r>
            <a:r>
              <a:rPr lang="en-US" altLang="zh-CN" sz="2400" baseline="-25000"/>
              <a:t>x2</a:t>
            </a:r>
            <a:r>
              <a:rPr lang="en-US" altLang="zh-CN" sz="2400"/>
              <a:t>, t</a:t>
            </a:r>
            <a:r>
              <a:rPr lang="en-US" altLang="zh-CN" sz="2400" baseline="-25000"/>
              <a:t>y2</a:t>
            </a:r>
            <a:r>
              <a:rPr lang="en-US" altLang="zh-CN" sz="2400"/>
              <a:t>) · T(t</a:t>
            </a:r>
            <a:r>
              <a:rPr lang="en-US" altLang="zh-CN" sz="2400" baseline="-25000"/>
              <a:t>x1</a:t>
            </a:r>
            <a:r>
              <a:rPr lang="en-US" altLang="zh-CN" sz="2400"/>
              <a:t>, t</a:t>
            </a:r>
            <a:r>
              <a:rPr lang="en-US" altLang="zh-CN" sz="2400" baseline="-25000"/>
              <a:t>y1</a:t>
            </a:r>
            <a:r>
              <a:rPr lang="en-US" altLang="zh-CN" sz="2400"/>
              <a:t>) </a:t>
            </a:r>
            <a:r>
              <a:rPr lang="en-US" altLang="zh-CN" sz="2400">
                <a:solidFill>
                  <a:srgbClr val="FF0000"/>
                </a:solidFill>
              </a:rPr>
              <a:t>} </a:t>
            </a:r>
            <a:r>
              <a:rPr lang="en-US" altLang="zh-CN" sz="2400"/>
              <a:t>·</a:t>
            </a:r>
            <a:r>
              <a:rPr lang="en-US" altLang="zh-CN" sz="2400">
                <a:solidFill>
                  <a:srgbClr val="FF0000"/>
                </a:solidFill>
              </a:rPr>
              <a:t> </a:t>
            </a:r>
            <a:r>
              <a:rPr lang="en-US" altLang="zh-CN" sz="2400"/>
              <a:t>P </a:t>
            </a:r>
          </a:p>
          <a:p>
            <a:pPr fontAlgn="auto">
              <a:lnSpc>
                <a:spcPct val="110000"/>
              </a:lnSpc>
              <a:spcBef>
                <a:spcPts val="100"/>
              </a:spcBef>
            </a:pPr>
            <a:r>
              <a:rPr lang="zh-CN" altLang="en-US" sz="2400" dirty="0"/>
              <a:t>计算时，可先计算两个平移变换距阵的乘积 </a:t>
            </a:r>
          </a:p>
          <a:p>
            <a:pPr fontAlgn="auto">
              <a:lnSpc>
                <a:spcPct val="110000"/>
              </a:lnSpc>
              <a:spcBef>
                <a:spcPts val="100"/>
              </a:spcBef>
              <a:buNone/>
            </a:pPr>
            <a:r>
              <a:rPr lang="zh-CN" altLang="en-US" sz="2400" dirty="0"/>
              <a:t>	</a:t>
            </a:r>
            <a:r>
              <a:rPr lang="zh-CN" altLang="en-US" sz="2400"/>
              <a:t>  </a:t>
            </a:r>
            <a:r>
              <a:rPr lang="en-US" altLang="zh-CN" sz="2400"/>
              <a:t>T(t</a:t>
            </a:r>
            <a:r>
              <a:rPr lang="en-US" altLang="zh-CN" sz="2400" baseline="-25000"/>
              <a:t>x2</a:t>
            </a:r>
            <a:r>
              <a:rPr lang="en-US" altLang="zh-CN" sz="2400"/>
              <a:t>, t</a:t>
            </a:r>
            <a:r>
              <a:rPr lang="en-US" altLang="zh-CN" sz="2400" baseline="-25000"/>
              <a:t>y2</a:t>
            </a:r>
            <a:r>
              <a:rPr lang="en-US" altLang="zh-CN" sz="2400"/>
              <a:t>) · T(t</a:t>
            </a:r>
            <a:r>
              <a:rPr lang="en-US" altLang="zh-CN" sz="2400" baseline="-25000"/>
              <a:t>x1</a:t>
            </a:r>
            <a:r>
              <a:rPr lang="en-US" altLang="zh-CN" sz="2400"/>
              <a:t>, t</a:t>
            </a:r>
            <a:r>
              <a:rPr lang="en-US" altLang="zh-CN" sz="2400" baseline="-25000"/>
              <a:t>y1</a:t>
            </a:r>
            <a:r>
              <a:rPr lang="en-US" altLang="zh-CN" sz="2400"/>
              <a:t>) = T(t</a:t>
            </a:r>
            <a:r>
              <a:rPr lang="en-US" altLang="zh-CN" sz="2400" baseline="-25000"/>
              <a:t>x2</a:t>
            </a:r>
            <a:r>
              <a:rPr lang="en-US" altLang="zh-CN" sz="2400"/>
              <a:t> + t</a:t>
            </a:r>
            <a:r>
              <a:rPr lang="en-US" altLang="zh-CN" sz="2400" baseline="-25000"/>
              <a:t>x1</a:t>
            </a:r>
            <a:r>
              <a:rPr lang="en-US" altLang="zh-CN" sz="2400"/>
              <a:t>, t</a:t>
            </a:r>
            <a:r>
              <a:rPr lang="en-US" altLang="zh-CN" sz="2400" baseline="-25000"/>
              <a:t>y2</a:t>
            </a:r>
            <a:r>
              <a:rPr lang="en-US" altLang="zh-CN" sz="2400"/>
              <a:t>+ t</a:t>
            </a:r>
            <a:r>
              <a:rPr lang="en-US" altLang="zh-CN" sz="2400" baseline="-25000"/>
              <a:t>y1</a:t>
            </a:r>
            <a:r>
              <a:rPr lang="en-US" altLang="zh-CN" sz="2400"/>
              <a:t>) </a:t>
            </a:r>
          </a:p>
          <a:p>
            <a:pPr fontAlgn="auto">
              <a:lnSpc>
                <a:spcPct val="110000"/>
              </a:lnSpc>
              <a:spcBef>
                <a:spcPts val="100"/>
              </a:spcBef>
            </a:pPr>
            <a:r>
              <a:rPr lang="zh-CN" altLang="en-US" sz="2400" dirty="0"/>
              <a:t>这表明：两个连续平移变换是相加的 </a:t>
            </a:r>
            <a:endParaRPr lang="zh-CN" altLang="en-US" sz="2400"/>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364545"/>
          <p:cNvSpPr>
            <a:spLocks noGrp="1" noRot="1"/>
          </p:cNvSpPr>
          <p:nvPr>
            <p:ph type="title"/>
          </p:nvPr>
        </p:nvSpPr>
        <p:spPr>
          <a:xfrm>
            <a:off x="322898" y="2395855"/>
            <a:ext cx="7515225" cy="607695"/>
          </a:xfrm>
        </p:spPr>
        <p:txBody>
          <a:bodyPr anchor="ctr" anchorCtr="0">
            <a:spAutoFit/>
          </a:bodyPr>
          <a:lstStyle/>
          <a:p>
            <a:r>
              <a:rPr lang="zh-CN" altLang="zh-CN" sz="2800" dirty="0"/>
              <a:t>连续</a:t>
            </a:r>
            <a:r>
              <a:rPr lang="zh-CN" altLang="en-US" sz="2800" dirty="0"/>
              <a:t>旋转</a:t>
            </a:r>
            <a:r>
              <a:rPr lang="zh-CN" altLang="zh-CN" sz="2800" dirty="0"/>
              <a:t> </a:t>
            </a:r>
          </a:p>
        </p:txBody>
      </p:sp>
      <p:sp>
        <p:nvSpPr>
          <p:cNvPr id="56322" name="文本占位符 364549"/>
          <p:cNvSpPr>
            <a:spLocks noGrp="1" noRot="1"/>
          </p:cNvSpPr>
          <p:nvPr>
            <p:ph idx="1"/>
          </p:nvPr>
        </p:nvSpPr>
        <p:spPr>
          <a:xfrm>
            <a:off x="457200" y="3141345"/>
            <a:ext cx="8229600" cy="2813685"/>
          </a:xfrm>
        </p:spPr>
        <p:txBody>
          <a:bodyPr anchor="t" anchorCtr="0">
            <a:spAutoFit/>
          </a:bodyPr>
          <a:lstStyle/>
          <a:p>
            <a:pPr fontAlgn="auto">
              <a:spcBef>
                <a:spcPts val="100"/>
              </a:spcBef>
            </a:pPr>
            <a:r>
              <a:rPr lang="zh-CN" altLang="en-US" sz="2400" dirty="0"/>
              <a:t>应用于点</a:t>
            </a:r>
            <a:r>
              <a:rPr lang="en-US" altLang="zh-CN" sz="2400"/>
              <a:t>P</a:t>
            </a:r>
            <a:r>
              <a:rPr lang="zh-CN" altLang="en-US" sz="2400" dirty="0"/>
              <a:t>的两个连续旋转，得到的点</a:t>
            </a:r>
            <a:r>
              <a:rPr lang="en-US" altLang="zh-CN" sz="2400"/>
              <a:t>P'</a:t>
            </a:r>
            <a:r>
              <a:rPr lang="zh-CN" altLang="en-US" sz="2400" dirty="0"/>
              <a:t>的坐标可计算为 </a:t>
            </a:r>
          </a:p>
          <a:p>
            <a:pPr fontAlgn="auto">
              <a:spcBef>
                <a:spcPts val="100"/>
              </a:spcBef>
              <a:buNone/>
            </a:pPr>
            <a:r>
              <a:rPr lang="en-US" altLang="zh-CN" sz="2400"/>
              <a:t>	P' = R(θ</a:t>
            </a:r>
            <a:r>
              <a:rPr lang="en-US" altLang="zh-CN" sz="2400" baseline="-25000"/>
              <a:t>2</a:t>
            </a:r>
            <a:r>
              <a:rPr lang="en-US" altLang="zh-CN" sz="2400"/>
              <a:t>) · </a:t>
            </a:r>
            <a:r>
              <a:rPr lang="en-US" altLang="zh-CN" sz="2400">
                <a:solidFill>
                  <a:srgbClr val="FF0000"/>
                </a:solidFill>
              </a:rPr>
              <a:t>{</a:t>
            </a:r>
            <a:r>
              <a:rPr lang="en-US" altLang="zh-CN" sz="2400"/>
              <a:t> R(θ</a:t>
            </a:r>
            <a:r>
              <a:rPr lang="en-US" altLang="zh-CN" sz="2400" baseline="-25000"/>
              <a:t>1</a:t>
            </a:r>
            <a:r>
              <a:rPr lang="en-US" altLang="zh-CN" sz="2400"/>
              <a:t>) · P </a:t>
            </a:r>
            <a:r>
              <a:rPr lang="en-US" altLang="zh-CN" sz="2400">
                <a:solidFill>
                  <a:srgbClr val="FF0000"/>
                </a:solidFill>
              </a:rPr>
              <a:t>} </a:t>
            </a:r>
            <a:r>
              <a:rPr lang="en-US" altLang="zh-CN" sz="2400"/>
              <a:t>= </a:t>
            </a:r>
            <a:r>
              <a:rPr lang="en-US" altLang="zh-CN" sz="2400">
                <a:solidFill>
                  <a:srgbClr val="FF0000"/>
                </a:solidFill>
              </a:rPr>
              <a:t>{</a:t>
            </a:r>
            <a:r>
              <a:rPr lang="en-US" altLang="zh-CN" sz="2400"/>
              <a:t>R(θ</a:t>
            </a:r>
            <a:r>
              <a:rPr lang="en-US" altLang="zh-CN" sz="2400" baseline="-25000"/>
              <a:t>2</a:t>
            </a:r>
            <a:r>
              <a:rPr lang="en-US" altLang="zh-CN" sz="2400"/>
              <a:t>) · R(θ</a:t>
            </a:r>
            <a:r>
              <a:rPr lang="en-US" altLang="zh-CN" sz="2400" baseline="-25000"/>
              <a:t>1</a:t>
            </a:r>
            <a:r>
              <a:rPr lang="en-US" altLang="zh-CN" sz="2400"/>
              <a:t>)</a:t>
            </a:r>
            <a:r>
              <a:rPr lang="en-US" altLang="zh-CN" sz="2400">
                <a:solidFill>
                  <a:srgbClr val="FF0000"/>
                </a:solidFill>
              </a:rPr>
              <a:t>}</a:t>
            </a:r>
            <a:r>
              <a:rPr lang="en-US" altLang="zh-CN" sz="2400"/>
              <a:t> · P </a:t>
            </a:r>
          </a:p>
          <a:p>
            <a:pPr fontAlgn="auto">
              <a:spcBef>
                <a:spcPts val="100"/>
              </a:spcBef>
            </a:pPr>
            <a:r>
              <a:rPr lang="zh-CN" altLang="en-US" sz="2400" dirty="0"/>
              <a:t>可以证明：两个连续旋转是相加的 </a:t>
            </a:r>
          </a:p>
          <a:p>
            <a:pPr fontAlgn="auto">
              <a:spcBef>
                <a:spcPts val="100"/>
              </a:spcBef>
              <a:buNone/>
            </a:pPr>
            <a:r>
              <a:rPr lang="zh-CN" altLang="en-US" sz="2400" dirty="0"/>
              <a:t>	    </a:t>
            </a:r>
            <a:r>
              <a:rPr lang="en-US" altLang="zh-CN" sz="2400"/>
              <a:t>R(θ</a:t>
            </a:r>
            <a:r>
              <a:rPr lang="en-US" altLang="zh-CN" sz="2400" baseline="-25000"/>
              <a:t>2</a:t>
            </a:r>
            <a:r>
              <a:rPr lang="en-US" altLang="zh-CN" sz="2400"/>
              <a:t>) · R(θ</a:t>
            </a:r>
            <a:r>
              <a:rPr lang="en-US" altLang="zh-CN" sz="2400" baseline="-25000"/>
              <a:t>1</a:t>
            </a:r>
            <a:r>
              <a:rPr lang="en-US" altLang="zh-CN" sz="2400"/>
              <a:t>)= R(θ</a:t>
            </a:r>
            <a:r>
              <a:rPr lang="en-US" altLang="zh-CN" sz="2400" baseline="-25000"/>
              <a:t>1</a:t>
            </a:r>
            <a:r>
              <a:rPr lang="en-US" altLang="zh-CN" sz="2400"/>
              <a:t>+θ</a:t>
            </a:r>
            <a:r>
              <a:rPr lang="en-US" altLang="zh-CN" sz="2400" baseline="-25000"/>
              <a:t>2</a:t>
            </a:r>
            <a:r>
              <a:rPr lang="en-US" altLang="zh-CN" sz="2400"/>
              <a:t>) </a:t>
            </a:r>
          </a:p>
          <a:p>
            <a:pPr fontAlgn="auto">
              <a:spcBef>
                <a:spcPts val="100"/>
              </a:spcBef>
              <a:buNone/>
            </a:pPr>
            <a:r>
              <a:rPr lang="zh-CN" altLang="en-US" sz="2400" dirty="0"/>
              <a:t>	则</a:t>
            </a:r>
            <a:r>
              <a:rPr lang="en-US" altLang="zh-CN" sz="2400"/>
              <a:t>P’</a:t>
            </a:r>
            <a:r>
              <a:rPr lang="zh-CN" altLang="en-US" sz="2400" dirty="0"/>
              <a:t>的坐标可计算为 </a:t>
            </a:r>
          </a:p>
          <a:p>
            <a:pPr fontAlgn="auto">
              <a:spcBef>
                <a:spcPts val="100"/>
              </a:spcBef>
              <a:buNone/>
            </a:pPr>
            <a:r>
              <a:rPr lang="zh-CN" altLang="en-US" sz="2400" dirty="0"/>
              <a:t>	    </a:t>
            </a:r>
            <a:r>
              <a:rPr lang="en-US" altLang="zh-CN" sz="2400"/>
              <a:t>P' = R(θ</a:t>
            </a:r>
            <a:r>
              <a:rPr lang="en-US" altLang="zh-CN" sz="2400" baseline="-25000"/>
              <a:t>1</a:t>
            </a:r>
            <a:r>
              <a:rPr lang="en-US" altLang="zh-CN" sz="2400"/>
              <a:t>+θ</a:t>
            </a:r>
            <a:r>
              <a:rPr lang="en-US" altLang="zh-CN" sz="2400" baseline="-25000"/>
              <a:t>2</a:t>
            </a:r>
            <a:r>
              <a:rPr lang="en-US" altLang="zh-CN" sz="2400"/>
              <a:t>) · P </a:t>
            </a:r>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365569"/>
          <p:cNvSpPr>
            <a:spLocks noGrp="1" noRot="1"/>
          </p:cNvSpPr>
          <p:nvPr>
            <p:ph type="title"/>
          </p:nvPr>
        </p:nvSpPr>
        <p:spPr>
          <a:xfrm>
            <a:off x="394653" y="2251710"/>
            <a:ext cx="7515225" cy="607695"/>
          </a:xfrm>
        </p:spPr>
        <p:txBody>
          <a:bodyPr anchor="ctr" anchorCtr="0">
            <a:spAutoFit/>
          </a:bodyPr>
          <a:lstStyle/>
          <a:p>
            <a:r>
              <a:rPr lang="zh-CN" altLang="zh-CN" sz="2800" dirty="0"/>
              <a:t>连续</a:t>
            </a:r>
            <a:r>
              <a:rPr lang="zh-CN" altLang="en-US" sz="2800" dirty="0"/>
              <a:t>变比</a:t>
            </a:r>
            <a:r>
              <a:rPr lang="zh-CN" altLang="zh-CN" sz="2800" dirty="0"/>
              <a:t> </a:t>
            </a:r>
          </a:p>
        </p:txBody>
      </p:sp>
      <p:sp>
        <p:nvSpPr>
          <p:cNvPr id="57346" name="文本占位符 365572"/>
          <p:cNvSpPr>
            <a:spLocks noGrp="1" noRot="1"/>
          </p:cNvSpPr>
          <p:nvPr>
            <p:ph idx="1"/>
          </p:nvPr>
        </p:nvSpPr>
        <p:spPr>
          <a:xfrm>
            <a:off x="467360" y="3068955"/>
            <a:ext cx="8229600" cy="1445895"/>
          </a:xfrm>
        </p:spPr>
        <p:txBody>
          <a:bodyPr anchor="t" anchorCtr="0">
            <a:spAutoFit/>
          </a:bodyPr>
          <a:lstStyle/>
          <a:p>
            <a:pPr fontAlgn="auto">
              <a:spcBef>
                <a:spcPts val="100"/>
              </a:spcBef>
            </a:pPr>
            <a:r>
              <a:rPr lang="zh-CN" altLang="en-US" sz="2400" dirty="0"/>
              <a:t>两个连续缩放操作的变换距阵连接，产生的组合变换距阵</a:t>
            </a:r>
          </a:p>
          <a:p>
            <a:pPr fontAlgn="auto">
              <a:spcBef>
                <a:spcPts val="100"/>
              </a:spcBef>
              <a:buNone/>
            </a:pPr>
            <a:r>
              <a:rPr lang="en-US" altLang="zh-CN" sz="2400"/>
              <a:t>	S(s</a:t>
            </a:r>
            <a:r>
              <a:rPr lang="en-US" altLang="zh-CN" sz="2400" baseline="-25000"/>
              <a:t>x2</a:t>
            </a:r>
            <a:r>
              <a:rPr lang="en-US" altLang="zh-CN" sz="2400"/>
              <a:t>, s</a:t>
            </a:r>
            <a:r>
              <a:rPr lang="en-US" altLang="zh-CN" sz="2400" baseline="-25000"/>
              <a:t>y2</a:t>
            </a:r>
            <a:r>
              <a:rPr lang="en-US" altLang="zh-CN" sz="2400"/>
              <a:t>) · S(s</a:t>
            </a:r>
            <a:r>
              <a:rPr lang="en-US" altLang="zh-CN" sz="2400" baseline="-25000"/>
              <a:t>x1</a:t>
            </a:r>
            <a:r>
              <a:rPr lang="en-US" altLang="zh-CN" sz="2400"/>
              <a:t>, s</a:t>
            </a:r>
            <a:r>
              <a:rPr lang="en-US" altLang="zh-CN" sz="2400" baseline="-25000"/>
              <a:t>y1</a:t>
            </a:r>
            <a:r>
              <a:rPr lang="en-US" altLang="zh-CN" sz="2400"/>
              <a:t>) = S(s</a:t>
            </a:r>
            <a:r>
              <a:rPr lang="en-US" altLang="zh-CN" sz="2400" baseline="-25000"/>
              <a:t>x1</a:t>
            </a:r>
            <a:r>
              <a:rPr lang="en-US" altLang="zh-CN" sz="2400"/>
              <a:t>· s</a:t>
            </a:r>
            <a:r>
              <a:rPr lang="en-US" altLang="zh-CN" sz="2400" baseline="-25000"/>
              <a:t>x2</a:t>
            </a:r>
            <a:r>
              <a:rPr lang="en-US" altLang="zh-CN" sz="2400"/>
              <a:t>, s</a:t>
            </a:r>
            <a:r>
              <a:rPr lang="en-US" altLang="zh-CN" sz="2400" baseline="-25000"/>
              <a:t>y1</a:t>
            </a:r>
            <a:r>
              <a:rPr lang="en-US" altLang="zh-CN" sz="2400"/>
              <a:t>· s</a:t>
            </a:r>
            <a:r>
              <a:rPr lang="en-US" altLang="zh-CN" sz="2400" baseline="-25000"/>
              <a:t>y1</a:t>
            </a:r>
            <a:r>
              <a:rPr lang="en-US" altLang="zh-CN" sz="2400"/>
              <a:t>) </a:t>
            </a:r>
          </a:p>
          <a:p>
            <a:pPr fontAlgn="auto">
              <a:spcBef>
                <a:spcPts val="100"/>
              </a:spcBef>
            </a:pPr>
            <a:r>
              <a:rPr lang="zh-CN" altLang="en-US" sz="2400" dirty="0"/>
              <a:t>表明：连续缩放操作是相乘的，非叠加的 </a:t>
            </a:r>
            <a:endParaRPr lang="zh-CN" altLang="en-US" sz="2400"/>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文本占位符 429057"/>
          <p:cNvSpPr>
            <a:spLocks noGrp="1" noRot="1"/>
          </p:cNvSpPr>
          <p:nvPr>
            <p:ph idx="1"/>
          </p:nvPr>
        </p:nvSpPr>
        <p:spPr>
          <a:xfrm>
            <a:off x="1259205" y="2853055"/>
            <a:ext cx="6667500" cy="3741420"/>
          </a:xfrm>
        </p:spPr>
        <p:txBody>
          <a:bodyPr wrap="square" anchor="t" anchorCtr="0">
            <a:spAutoFit/>
          </a:bodyPr>
          <a:lstStyle/>
          <a:p>
            <a:pPr fontAlgn="auto">
              <a:lnSpc>
                <a:spcPct val="120000"/>
              </a:lnSpc>
            </a:pPr>
            <a:r>
              <a:rPr lang="zh-CN" altLang="en-US" sz="2400" dirty="0"/>
              <a:t>通用变换矩阵	 	</a:t>
            </a:r>
          </a:p>
          <a:p>
            <a:pPr marL="635" indent="0" fontAlgn="auto">
              <a:lnSpc>
                <a:spcPct val="120000"/>
              </a:lnSpc>
              <a:buNone/>
            </a:pPr>
            <a:r>
              <a:rPr lang="zh-CN" altLang="en-US" sz="2400" dirty="0"/>
              <a:t>		</a:t>
            </a:r>
          </a:p>
          <a:p>
            <a:pPr fontAlgn="auto">
              <a:lnSpc>
                <a:spcPct val="120000"/>
              </a:lnSpc>
              <a:buNone/>
            </a:pPr>
            <a:r>
              <a:rPr lang="en-US" altLang="zh-CN" sz="2400" err="1">
                <a:sym typeface="+mn-ea"/>
              </a:rPr>
              <a:t>rs</a:t>
            </a:r>
            <a:r>
              <a:rPr lang="en-US" altLang="zh-CN" sz="2400" baseline="-25000" err="1">
                <a:sym typeface="+mn-ea"/>
              </a:rPr>
              <a:t>ij</a:t>
            </a:r>
            <a:r>
              <a:rPr lang="zh-CN" altLang="en-US" sz="2400" dirty="0">
                <a:sym typeface="+mn-ea"/>
              </a:rPr>
              <a:t>是</a:t>
            </a:r>
            <a:r>
              <a:rPr lang="zh-CN" altLang="en-US" sz="2400" dirty="0"/>
              <a:t>多重旋转</a:t>
            </a:r>
            <a:r>
              <a:rPr lang="en-US" altLang="zh-CN" sz="2400"/>
              <a:t>-</a:t>
            </a:r>
            <a:r>
              <a:rPr lang="zh-CN" altLang="en-US" sz="2400" dirty="0"/>
              <a:t>缩放项</a:t>
            </a:r>
          </a:p>
          <a:p>
            <a:pPr fontAlgn="auto">
              <a:lnSpc>
                <a:spcPct val="120000"/>
              </a:lnSpc>
              <a:buNone/>
            </a:pPr>
            <a:r>
              <a:rPr lang="en-US" altLang="zh-CN" sz="2400" err="1"/>
              <a:t>trs</a:t>
            </a:r>
            <a:r>
              <a:rPr lang="en-US" altLang="zh-CN" sz="2400" baseline="-25000" err="1"/>
              <a:t>x</a:t>
            </a:r>
            <a:r>
              <a:rPr lang="zh-CN" altLang="en-US" sz="2400" dirty="0"/>
              <a:t>、</a:t>
            </a:r>
            <a:r>
              <a:rPr lang="en-US" altLang="zh-CN" sz="2400" err="1"/>
              <a:t>trs</a:t>
            </a:r>
            <a:r>
              <a:rPr lang="en-US" altLang="zh-CN" sz="2400" baseline="-25000" err="1"/>
              <a:t>y</a:t>
            </a:r>
            <a:r>
              <a:rPr lang="zh-CN" altLang="en-US" sz="2400" dirty="0"/>
              <a:t>是平移项 	</a:t>
            </a:r>
          </a:p>
          <a:p>
            <a:pPr fontAlgn="auto">
              <a:lnSpc>
                <a:spcPct val="120000"/>
              </a:lnSpc>
              <a:spcBef>
                <a:spcPct val="50000"/>
              </a:spcBef>
            </a:pPr>
            <a:endParaRPr lang="zh-CN" altLang="en-US" sz="2400" dirty="0"/>
          </a:p>
        </p:txBody>
      </p:sp>
      <p:sp>
        <p:nvSpPr>
          <p:cNvPr id="70666" name="标题 429066"/>
          <p:cNvSpPr>
            <a:spLocks noGrp="1" noRot="1"/>
          </p:cNvSpPr>
          <p:nvPr>
            <p:ph type="title"/>
          </p:nvPr>
        </p:nvSpPr>
        <p:spPr>
          <a:xfrm>
            <a:off x="394653" y="2277110"/>
            <a:ext cx="7383462" cy="607695"/>
          </a:xfrm>
        </p:spPr>
        <p:txBody>
          <a:bodyPr anchor="b" anchorCtr="0">
            <a:spAutoFit/>
          </a:bodyPr>
          <a:lstStyle/>
          <a:p>
            <a:r>
              <a:rPr lang="zh-CN" altLang="zh-CN" sz="2800" dirty="0"/>
              <a:t>2D变换的矩阵表示</a:t>
            </a:r>
            <a:r>
              <a:rPr lang="zh-CN" altLang="zh-CN" dirty="0"/>
              <a:t> </a:t>
            </a:r>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graphicFrame>
        <p:nvGraphicFramePr>
          <p:cNvPr id="10" name="对象 9"/>
          <p:cNvGraphicFramePr/>
          <p:nvPr/>
        </p:nvGraphicFramePr>
        <p:xfrm>
          <a:off x="3347720" y="2853055"/>
          <a:ext cx="5243195" cy="1406525"/>
        </p:xfrm>
        <a:graphic>
          <a:graphicData uri="http://schemas.openxmlformats.org/presentationml/2006/ole">
            <mc:AlternateContent xmlns:mc="http://schemas.openxmlformats.org/markup-compatibility/2006">
              <mc:Choice xmlns:v="urn:schemas-microsoft-com:vml" Requires="v">
                <p:oleObj r:id="rId4" imgW="5572125" imgH="1647825" progId="Paint.Picture">
                  <p:embed/>
                </p:oleObj>
              </mc:Choice>
              <mc:Fallback>
                <p:oleObj r:id="rId4" imgW="5572125" imgH="1647825" progId="Paint.Picture">
                  <p:embed/>
                  <p:pic>
                    <p:nvPicPr>
                      <p:cNvPr id="0" name="图片 10"/>
                      <p:cNvPicPr/>
                      <p:nvPr/>
                    </p:nvPicPr>
                    <p:blipFill>
                      <a:blip r:embed="rId5"/>
                      <a:stretch>
                        <a:fillRect/>
                      </a:stretch>
                    </p:blipFill>
                    <p:spPr>
                      <a:xfrm>
                        <a:off x="3347720" y="2853055"/>
                        <a:ext cx="5243195" cy="1406525"/>
                      </a:xfrm>
                      <a:prstGeom prst="rect">
                        <a:avLst/>
                      </a:prstGeom>
                    </p:spPr>
                  </p:pic>
                </p:oleObj>
              </mc:Fallback>
            </mc:AlternateContent>
          </a:graphicData>
        </a:graphic>
      </p:graphicFrame>
    </p:spTree>
    <p:custDataLst>
      <p:tags r:id="rId1"/>
    </p:custData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358401"/>
          <p:cNvSpPr>
            <a:spLocks noGrp="1" noRot="1"/>
          </p:cNvSpPr>
          <p:nvPr>
            <p:ph type="title"/>
          </p:nvPr>
        </p:nvSpPr>
        <p:spPr>
          <a:xfrm>
            <a:off x="467043" y="2420938"/>
            <a:ext cx="7793037" cy="607695"/>
          </a:xfrm>
        </p:spPr>
        <p:txBody>
          <a:bodyPr anchor="ctr" anchorCtr="0">
            <a:spAutoFit/>
          </a:bodyPr>
          <a:lstStyle/>
          <a:p>
            <a:r>
              <a:rPr lang="zh-CN" altLang="en-US" sz="2800" dirty="0">
                <a:latin typeface="方正黑体" pitchFamily="34" charset="-122"/>
              </a:rPr>
              <a:t>针对任意点变换</a:t>
            </a:r>
            <a:endParaRPr lang="zh-CN" altLang="zh-CN" sz="2800" dirty="0"/>
          </a:p>
        </p:txBody>
      </p:sp>
      <p:sp>
        <p:nvSpPr>
          <p:cNvPr id="58370" name="文本占位符 358402"/>
          <p:cNvSpPr>
            <a:spLocks noGrp="1" noRot="1"/>
          </p:cNvSpPr>
          <p:nvPr>
            <p:ph idx="1"/>
          </p:nvPr>
        </p:nvSpPr>
        <p:spPr>
          <a:xfrm>
            <a:off x="1115060" y="3284855"/>
            <a:ext cx="7867650" cy="3274060"/>
          </a:xfrm>
        </p:spPr>
        <p:txBody>
          <a:bodyPr wrap="square" anchor="t" anchorCtr="0">
            <a:spAutoFit/>
          </a:bodyPr>
          <a:lstStyle/>
          <a:p>
            <a:r>
              <a:rPr lang="zh-CN" altLang="en-US" sz="2400" dirty="0"/>
              <a:t>对于绕任意基准点</a:t>
            </a:r>
            <a:r>
              <a:rPr lang="en-US" altLang="zh-CN" sz="2400"/>
              <a:t>(</a:t>
            </a:r>
            <a:r>
              <a:rPr lang="en-US" altLang="zh-CN" sz="2400" err="1"/>
              <a:t>x</a:t>
            </a:r>
            <a:r>
              <a:rPr lang="en-US" altLang="zh-CN" sz="2400" baseline="-25000" err="1"/>
              <a:t>r</a:t>
            </a:r>
            <a:r>
              <a:rPr lang="en-US" altLang="zh-CN" sz="2400"/>
              <a:t> , y</a:t>
            </a:r>
            <a:r>
              <a:rPr lang="en-US" altLang="zh-CN" sz="2400" baseline="-25000"/>
              <a:t>r</a:t>
            </a:r>
            <a:r>
              <a:rPr lang="en-US" altLang="zh-CN" sz="2400"/>
              <a:t>)</a:t>
            </a:r>
            <a:r>
              <a:rPr lang="zh-CN" altLang="en-US" sz="2400" dirty="0"/>
              <a:t>的旋转，通过平移－旋转－平移变换这样的序列变换操作来完成</a:t>
            </a:r>
          </a:p>
          <a:p>
            <a:r>
              <a:rPr lang="zh-CN" altLang="en-US" sz="2400" dirty="0"/>
              <a:t>方法</a:t>
            </a:r>
          </a:p>
          <a:p>
            <a:pPr lvl="1"/>
            <a:r>
              <a:rPr lang="zh-CN" altLang="en-US" sz="2400" dirty="0"/>
              <a:t>平移对象使基准点移动到坐标原点</a:t>
            </a:r>
            <a:endParaRPr lang="zh-CN" altLang="zh-CN" sz="2400" dirty="0"/>
          </a:p>
          <a:p>
            <a:pPr lvl="1"/>
            <a:r>
              <a:rPr lang="zh-CN" altLang="en-US" sz="2400" dirty="0"/>
              <a:t>针对原点做指定变换</a:t>
            </a:r>
          </a:p>
          <a:p>
            <a:pPr lvl="1"/>
            <a:r>
              <a:rPr lang="zh-CN" altLang="en-US" sz="2400" dirty="0"/>
              <a:t>反向平移对象使基准点回到原位置</a:t>
            </a:r>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425985"/>
          <p:cNvSpPr>
            <a:spLocks noGrp="1" noRot="1"/>
          </p:cNvSpPr>
          <p:nvPr>
            <p:ph type="title"/>
          </p:nvPr>
        </p:nvSpPr>
        <p:spPr>
          <a:xfrm>
            <a:off x="322898" y="1742758"/>
            <a:ext cx="7173912" cy="829945"/>
          </a:xfrm>
        </p:spPr>
        <p:txBody>
          <a:bodyPr anchor="ctr" anchorCtr="0">
            <a:spAutoFit/>
          </a:bodyPr>
          <a:lstStyle/>
          <a:p>
            <a:r>
              <a:rPr lang="zh-CN" altLang="en-US" sz="2800" dirty="0"/>
              <a:t>针对固定点旋转</a:t>
            </a:r>
            <a:r>
              <a:rPr lang="zh-CN" altLang="zh-CN" sz="4000" dirty="0"/>
              <a:t> </a:t>
            </a:r>
          </a:p>
        </p:txBody>
      </p:sp>
      <p:grpSp>
        <p:nvGrpSpPr>
          <p:cNvPr id="64514" name="组合 425998"/>
          <p:cNvGrpSpPr/>
          <p:nvPr/>
        </p:nvGrpSpPr>
        <p:grpSpPr>
          <a:xfrm>
            <a:off x="179388" y="2420938"/>
            <a:ext cx="8574087" cy="2320925"/>
            <a:chOff x="-121" y="2352"/>
            <a:chExt cx="5401" cy="1462"/>
          </a:xfrm>
        </p:grpSpPr>
        <p:sp>
          <p:nvSpPr>
            <p:cNvPr id="64515" name="直接连接符 425999"/>
            <p:cNvSpPr/>
            <p:nvPr/>
          </p:nvSpPr>
          <p:spPr>
            <a:xfrm>
              <a:off x="288" y="2592"/>
              <a:ext cx="0" cy="720"/>
            </a:xfrm>
            <a:prstGeom prst="line">
              <a:avLst/>
            </a:prstGeom>
            <a:ln w="38100" cap="flat" cmpd="sng">
              <a:solidFill>
                <a:schemeClr val="tx1"/>
              </a:solidFill>
              <a:prstDash val="solid"/>
              <a:round/>
              <a:headEnd type="triangle" w="med" len="med"/>
              <a:tailEnd type="none" w="med" len="med"/>
            </a:ln>
          </p:spPr>
        </p:sp>
        <p:sp>
          <p:nvSpPr>
            <p:cNvPr id="64516" name="直接连接符 426000"/>
            <p:cNvSpPr/>
            <p:nvPr/>
          </p:nvSpPr>
          <p:spPr>
            <a:xfrm>
              <a:off x="288" y="3312"/>
              <a:ext cx="816" cy="0"/>
            </a:xfrm>
            <a:prstGeom prst="line">
              <a:avLst/>
            </a:prstGeom>
            <a:ln w="38100" cap="flat" cmpd="sng">
              <a:solidFill>
                <a:schemeClr val="tx1"/>
              </a:solidFill>
              <a:prstDash val="solid"/>
              <a:round/>
              <a:headEnd type="none" w="med" len="med"/>
              <a:tailEnd type="triangle" w="med" len="med"/>
            </a:ln>
          </p:spPr>
        </p:sp>
        <p:sp>
          <p:nvSpPr>
            <p:cNvPr id="64517" name="等腰三角形 426001"/>
            <p:cNvSpPr/>
            <p:nvPr/>
          </p:nvSpPr>
          <p:spPr>
            <a:xfrm>
              <a:off x="432" y="2736"/>
              <a:ext cx="528" cy="384"/>
            </a:xfrm>
            <a:prstGeom prst="triangle">
              <a:avLst>
                <a:gd name="adj" fmla="val 50000"/>
              </a:avLst>
            </a:prstGeom>
            <a:solidFill>
              <a:schemeClr val="tx1"/>
            </a:solidFill>
            <a:ln w="57150" cap="flat" cmpd="sng">
              <a:solidFill>
                <a:srgbClr val="FF0000"/>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64518" name="文本框 426002"/>
            <p:cNvSpPr txBox="1"/>
            <p:nvPr/>
          </p:nvSpPr>
          <p:spPr>
            <a:xfrm>
              <a:off x="970" y="3379"/>
              <a:ext cx="174"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x</a:t>
              </a:r>
            </a:p>
          </p:txBody>
        </p:sp>
        <p:sp>
          <p:nvSpPr>
            <p:cNvPr id="64519" name="文本框 426003"/>
            <p:cNvSpPr txBox="1"/>
            <p:nvPr/>
          </p:nvSpPr>
          <p:spPr>
            <a:xfrm>
              <a:off x="62" y="2563"/>
              <a:ext cx="166"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y</a:t>
              </a:r>
            </a:p>
          </p:txBody>
        </p:sp>
        <p:sp>
          <p:nvSpPr>
            <p:cNvPr id="64520" name="线形标注 1 426004"/>
            <p:cNvSpPr/>
            <p:nvPr/>
          </p:nvSpPr>
          <p:spPr>
            <a:xfrm>
              <a:off x="-121" y="3507"/>
              <a:ext cx="742" cy="307"/>
            </a:xfrm>
            <a:prstGeom prst="borderCallout1">
              <a:avLst>
                <a:gd name="adj1" fmla="val 23005"/>
                <a:gd name="adj2" fmla="val 107486"/>
                <a:gd name="adj3" fmla="val -172204"/>
                <a:gd name="adj4" fmla="val 108269"/>
              </a:avLst>
            </a:prstGeom>
            <a:noFill/>
            <a:ln w="9525">
              <a:noFill/>
            </a:ln>
          </p:spPr>
          <p:txBody>
            <a:bodyPr wrap="none" lIns="0" tIns="0" rIns="0" bIns="0" anchor="ctr" anchorCtr="0">
              <a:spAutoFit/>
            </a:bodyPr>
            <a:lstStyle/>
            <a:p>
              <a:pPr algn="ctr">
                <a:spcBef>
                  <a:spcPct val="50000"/>
                </a:spcBef>
              </a:pPr>
              <a:r>
                <a:rPr lang="zh-CN" altLang="en-US" sz="3200" b="1" dirty="0">
                  <a:latin typeface="Tahoma" panose="020B0604030504040204" pitchFamily="34" charset="0"/>
                </a:rPr>
                <a:t>(</a:t>
              </a:r>
              <a:r>
                <a:rPr lang="en-US" altLang="zh-CN" sz="3200" b="1" err="1">
                  <a:latin typeface="Tahoma" panose="020B0604030504040204" pitchFamily="34" charset="0"/>
                </a:rPr>
                <a:t>x</a:t>
              </a:r>
              <a:r>
                <a:rPr lang="en-US" altLang="zh-CN" sz="3200" b="1" baseline="-25000" err="1">
                  <a:latin typeface="Tahoma" panose="020B0604030504040204" pitchFamily="34" charset="0"/>
                </a:rPr>
                <a:t>f</a:t>
              </a:r>
              <a:r>
                <a:rPr lang="en-US" altLang="zh-CN" sz="3200" b="1" err="1">
                  <a:latin typeface="Tahoma" panose="020B0604030504040204" pitchFamily="34" charset="0"/>
                </a:rPr>
                <a:t>,y</a:t>
              </a:r>
              <a:r>
                <a:rPr lang="en-US" altLang="zh-CN" sz="3200" b="1" baseline="-25000" err="1">
                  <a:latin typeface="Tahoma" panose="020B0604030504040204" pitchFamily="34" charset="0"/>
                </a:rPr>
                <a:t>f</a:t>
              </a:r>
              <a:r>
                <a:rPr lang="en-US" altLang="zh-CN" sz="3200" b="1">
                  <a:latin typeface="Tahoma" panose="020B0604030504040204" pitchFamily="34" charset="0"/>
                </a:rPr>
                <a:t>)</a:t>
              </a:r>
              <a:endParaRPr lang="en-US" altLang="zh-CN" sz="3600" b="1">
                <a:latin typeface="Tahoma" panose="020B0604030504040204" pitchFamily="34" charset="0"/>
              </a:endParaRPr>
            </a:p>
          </p:txBody>
        </p:sp>
        <p:sp>
          <p:nvSpPr>
            <p:cNvPr id="64521" name="文本框 426005"/>
            <p:cNvSpPr txBox="1"/>
            <p:nvPr/>
          </p:nvSpPr>
          <p:spPr>
            <a:xfrm>
              <a:off x="1670" y="2352"/>
              <a:ext cx="166"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y</a:t>
              </a:r>
            </a:p>
          </p:txBody>
        </p:sp>
        <p:sp>
          <p:nvSpPr>
            <p:cNvPr id="64522" name="等腰三角形 426006"/>
            <p:cNvSpPr/>
            <p:nvPr/>
          </p:nvSpPr>
          <p:spPr>
            <a:xfrm>
              <a:off x="1632" y="3072"/>
              <a:ext cx="528" cy="384"/>
            </a:xfrm>
            <a:prstGeom prst="triangle">
              <a:avLst>
                <a:gd name="adj" fmla="val 50000"/>
              </a:avLst>
            </a:prstGeom>
            <a:solidFill>
              <a:schemeClr val="tx1"/>
            </a:solidFill>
            <a:ln w="57150" cap="flat" cmpd="sng">
              <a:solidFill>
                <a:srgbClr val="FF0000"/>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64523" name="文本框 426007"/>
            <p:cNvSpPr txBox="1"/>
            <p:nvPr/>
          </p:nvSpPr>
          <p:spPr>
            <a:xfrm>
              <a:off x="2337" y="3408"/>
              <a:ext cx="174"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x</a:t>
              </a:r>
            </a:p>
          </p:txBody>
        </p:sp>
        <p:sp>
          <p:nvSpPr>
            <p:cNvPr id="64524" name="直接连接符 426008"/>
            <p:cNvSpPr/>
            <p:nvPr/>
          </p:nvSpPr>
          <p:spPr>
            <a:xfrm>
              <a:off x="1344" y="3312"/>
              <a:ext cx="1152" cy="0"/>
            </a:xfrm>
            <a:prstGeom prst="line">
              <a:avLst/>
            </a:prstGeom>
            <a:ln w="38100" cap="flat" cmpd="sng">
              <a:solidFill>
                <a:schemeClr val="tx1"/>
              </a:solidFill>
              <a:prstDash val="solid"/>
              <a:round/>
              <a:headEnd type="none" w="med" len="med"/>
              <a:tailEnd type="triangle" w="med" len="med"/>
            </a:ln>
          </p:spPr>
        </p:sp>
        <p:sp>
          <p:nvSpPr>
            <p:cNvPr id="64525" name="直接连接符 426009"/>
            <p:cNvSpPr/>
            <p:nvPr/>
          </p:nvSpPr>
          <p:spPr>
            <a:xfrm>
              <a:off x="1920" y="2496"/>
              <a:ext cx="0" cy="1296"/>
            </a:xfrm>
            <a:prstGeom prst="line">
              <a:avLst/>
            </a:prstGeom>
            <a:ln w="38100" cap="flat" cmpd="sng">
              <a:solidFill>
                <a:schemeClr val="tx1"/>
              </a:solidFill>
              <a:prstDash val="solid"/>
              <a:round/>
              <a:headEnd type="triangle" w="med" len="med"/>
              <a:tailEnd type="none" w="med" len="med"/>
            </a:ln>
          </p:spPr>
        </p:sp>
        <p:sp>
          <p:nvSpPr>
            <p:cNvPr id="64526" name="右箭头 426010"/>
            <p:cNvSpPr/>
            <p:nvPr/>
          </p:nvSpPr>
          <p:spPr>
            <a:xfrm>
              <a:off x="1152" y="2880"/>
              <a:ext cx="480" cy="144"/>
            </a:xfrm>
            <a:prstGeom prst="rightArrow">
              <a:avLst>
                <a:gd name="adj1" fmla="val 50000"/>
                <a:gd name="adj2" fmla="val 83317"/>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64527" name="右箭头 426011"/>
            <p:cNvSpPr/>
            <p:nvPr/>
          </p:nvSpPr>
          <p:spPr>
            <a:xfrm>
              <a:off x="2304" y="2880"/>
              <a:ext cx="528" cy="144"/>
            </a:xfrm>
            <a:prstGeom prst="rightArrow">
              <a:avLst>
                <a:gd name="adj1" fmla="val 50000"/>
                <a:gd name="adj2" fmla="val 91649"/>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64528" name="右箭头 426012"/>
            <p:cNvSpPr/>
            <p:nvPr/>
          </p:nvSpPr>
          <p:spPr>
            <a:xfrm>
              <a:off x="3936" y="2880"/>
              <a:ext cx="528" cy="144"/>
            </a:xfrm>
            <a:prstGeom prst="rightArrow">
              <a:avLst>
                <a:gd name="adj1" fmla="val 50000"/>
                <a:gd name="adj2" fmla="val 91649"/>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64529" name="等腰三角形 426013"/>
            <p:cNvSpPr/>
            <p:nvPr/>
          </p:nvSpPr>
          <p:spPr>
            <a:xfrm rot="-2235396">
              <a:off x="3120" y="3024"/>
              <a:ext cx="528" cy="384"/>
            </a:xfrm>
            <a:prstGeom prst="triangle">
              <a:avLst>
                <a:gd name="adj" fmla="val 50000"/>
              </a:avLst>
            </a:prstGeom>
            <a:solidFill>
              <a:schemeClr val="tx1"/>
            </a:solidFill>
            <a:ln w="57150" cap="flat" cmpd="sng">
              <a:solidFill>
                <a:srgbClr val="FF0000"/>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64530" name="文本框 426014"/>
            <p:cNvSpPr txBox="1"/>
            <p:nvPr/>
          </p:nvSpPr>
          <p:spPr>
            <a:xfrm>
              <a:off x="5073" y="3408"/>
              <a:ext cx="174"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x</a:t>
              </a:r>
            </a:p>
          </p:txBody>
        </p:sp>
        <p:sp>
          <p:nvSpPr>
            <p:cNvPr id="64531" name="直接连接符 426015"/>
            <p:cNvSpPr/>
            <p:nvPr/>
          </p:nvSpPr>
          <p:spPr>
            <a:xfrm flipV="1">
              <a:off x="4176" y="3312"/>
              <a:ext cx="1104" cy="0"/>
            </a:xfrm>
            <a:prstGeom prst="line">
              <a:avLst/>
            </a:prstGeom>
            <a:ln w="38100" cap="flat" cmpd="sng">
              <a:solidFill>
                <a:schemeClr val="tx1"/>
              </a:solidFill>
              <a:prstDash val="solid"/>
              <a:round/>
              <a:headEnd type="none" w="med" len="med"/>
              <a:tailEnd type="triangle" w="med" len="med"/>
            </a:ln>
          </p:spPr>
        </p:sp>
        <p:sp>
          <p:nvSpPr>
            <p:cNvPr id="64532" name="直接连接符 426016"/>
            <p:cNvSpPr/>
            <p:nvPr/>
          </p:nvSpPr>
          <p:spPr>
            <a:xfrm>
              <a:off x="4752" y="2688"/>
              <a:ext cx="0" cy="1104"/>
            </a:xfrm>
            <a:prstGeom prst="line">
              <a:avLst/>
            </a:prstGeom>
            <a:ln w="38100" cap="flat" cmpd="sng">
              <a:solidFill>
                <a:schemeClr val="tx1"/>
              </a:solidFill>
              <a:prstDash val="solid"/>
              <a:round/>
              <a:headEnd type="triangle" w="med" len="med"/>
              <a:tailEnd type="none" w="med" len="med"/>
            </a:ln>
          </p:spPr>
        </p:sp>
        <p:sp>
          <p:nvSpPr>
            <p:cNvPr id="64533" name="文本框 426017"/>
            <p:cNvSpPr txBox="1"/>
            <p:nvPr/>
          </p:nvSpPr>
          <p:spPr>
            <a:xfrm>
              <a:off x="4502" y="2582"/>
              <a:ext cx="166"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y</a:t>
              </a:r>
            </a:p>
          </p:txBody>
        </p:sp>
        <p:sp>
          <p:nvSpPr>
            <p:cNvPr id="64534" name="等腰三角形 426018"/>
            <p:cNvSpPr/>
            <p:nvPr/>
          </p:nvSpPr>
          <p:spPr>
            <a:xfrm rot="-2235396">
              <a:off x="4752" y="2736"/>
              <a:ext cx="528" cy="384"/>
            </a:xfrm>
            <a:prstGeom prst="triangle">
              <a:avLst>
                <a:gd name="adj" fmla="val 50000"/>
              </a:avLst>
            </a:prstGeom>
            <a:solidFill>
              <a:schemeClr val="tx1"/>
            </a:solidFill>
            <a:ln w="57150" cap="flat" cmpd="sng">
              <a:solidFill>
                <a:srgbClr val="FF0000"/>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64535" name="文本框 426019"/>
            <p:cNvSpPr txBox="1"/>
            <p:nvPr/>
          </p:nvSpPr>
          <p:spPr>
            <a:xfrm>
              <a:off x="3729" y="3408"/>
              <a:ext cx="174"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x</a:t>
              </a:r>
            </a:p>
          </p:txBody>
        </p:sp>
        <p:sp>
          <p:nvSpPr>
            <p:cNvPr id="64536" name="直接连接符 426020"/>
            <p:cNvSpPr/>
            <p:nvPr/>
          </p:nvSpPr>
          <p:spPr>
            <a:xfrm flipV="1">
              <a:off x="2832" y="3312"/>
              <a:ext cx="1104" cy="0"/>
            </a:xfrm>
            <a:prstGeom prst="line">
              <a:avLst/>
            </a:prstGeom>
            <a:ln w="38100" cap="flat" cmpd="sng">
              <a:solidFill>
                <a:schemeClr val="tx1"/>
              </a:solidFill>
              <a:prstDash val="solid"/>
              <a:round/>
              <a:headEnd type="none" w="med" len="med"/>
              <a:tailEnd type="triangle" w="med" len="med"/>
            </a:ln>
          </p:spPr>
        </p:sp>
        <p:sp>
          <p:nvSpPr>
            <p:cNvPr id="64537" name="直接连接符 426021"/>
            <p:cNvSpPr/>
            <p:nvPr/>
          </p:nvSpPr>
          <p:spPr>
            <a:xfrm>
              <a:off x="3408" y="2688"/>
              <a:ext cx="0" cy="1104"/>
            </a:xfrm>
            <a:prstGeom prst="line">
              <a:avLst/>
            </a:prstGeom>
            <a:ln w="38100" cap="flat" cmpd="sng">
              <a:solidFill>
                <a:schemeClr val="tx1"/>
              </a:solidFill>
              <a:prstDash val="solid"/>
              <a:round/>
              <a:headEnd type="triangle" w="med" len="med"/>
              <a:tailEnd type="none" w="med" len="med"/>
            </a:ln>
          </p:spPr>
        </p:sp>
        <p:sp>
          <p:nvSpPr>
            <p:cNvPr id="64538" name="文本框 426022"/>
            <p:cNvSpPr txBox="1"/>
            <p:nvPr/>
          </p:nvSpPr>
          <p:spPr>
            <a:xfrm>
              <a:off x="3158" y="2544"/>
              <a:ext cx="166"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y</a:t>
              </a:r>
            </a:p>
          </p:txBody>
        </p:sp>
      </p:gr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366593"/>
          <p:cNvSpPr>
            <a:spLocks noGrp="1" noRot="1"/>
          </p:cNvSpPr>
          <p:nvPr>
            <p:ph type="title"/>
          </p:nvPr>
        </p:nvSpPr>
        <p:spPr>
          <a:xfrm>
            <a:off x="538798" y="2276793"/>
            <a:ext cx="7173912" cy="829945"/>
          </a:xfrm>
        </p:spPr>
        <p:txBody>
          <a:bodyPr anchor="ctr" anchorCtr="0">
            <a:spAutoFit/>
          </a:bodyPr>
          <a:lstStyle/>
          <a:p>
            <a:r>
              <a:rPr lang="zh-CN" altLang="en-US" sz="2800" dirty="0">
                <a:latin typeface="方正黑体" pitchFamily="34" charset="-122"/>
              </a:rPr>
              <a:t>针对固定点旋转</a:t>
            </a:r>
            <a:r>
              <a:rPr lang="zh-CN" altLang="zh-CN" sz="4000" dirty="0"/>
              <a:t> </a:t>
            </a:r>
          </a:p>
        </p:txBody>
      </p:sp>
      <p:sp>
        <p:nvSpPr>
          <p:cNvPr id="62466" name="文本占位符 366647"/>
          <p:cNvSpPr>
            <a:spLocks noGrp="1" noRot="1"/>
          </p:cNvSpPr>
          <p:nvPr>
            <p:ph idx="1"/>
          </p:nvPr>
        </p:nvSpPr>
        <p:spPr>
          <a:xfrm>
            <a:off x="1043305" y="3357245"/>
            <a:ext cx="7943850" cy="2254250"/>
          </a:xfrm>
        </p:spPr>
        <p:txBody>
          <a:bodyPr wrap="square" anchor="t" anchorCtr="0">
            <a:spAutoFit/>
          </a:bodyPr>
          <a:lstStyle/>
          <a:p>
            <a:r>
              <a:rPr lang="zh-CN" altLang="en-US" sz="2400" dirty="0"/>
              <a:t>这个变换序列的组合变换距阵</a:t>
            </a:r>
          </a:p>
          <a:p>
            <a:pPr>
              <a:buNone/>
            </a:pPr>
            <a:r>
              <a:rPr lang="en-US" altLang="zh-CN" sz="2400" b="0"/>
              <a:t>		</a:t>
            </a:r>
            <a:r>
              <a:rPr lang="en-US" altLang="zh-CN" sz="2400"/>
              <a:t>R = </a:t>
            </a:r>
            <a:r>
              <a:rPr lang="en-US" altLang="zh-CN" sz="2400" err="1"/>
              <a:t>T(x</a:t>
            </a:r>
            <a:r>
              <a:rPr lang="en-US" altLang="zh-CN" sz="2400" baseline="-25000" err="1"/>
              <a:t>r</a:t>
            </a:r>
            <a:r>
              <a:rPr lang="en-US" altLang="zh-CN" sz="2400" baseline="-25000"/>
              <a:t> </a:t>
            </a:r>
            <a:r>
              <a:rPr lang="en-US" altLang="zh-CN" sz="2400"/>
              <a:t>, y</a:t>
            </a:r>
            <a:r>
              <a:rPr lang="en-US" altLang="zh-CN" sz="2400" baseline="-25000"/>
              <a:t>r</a:t>
            </a:r>
            <a:r>
              <a:rPr lang="en-US" altLang="zh-CN" sz="2400"/>
              <a:t>) · </a:t>
            </a:r>
            <a:r>
              <a:rPr lang="en-US" altLang="zh-CN" sz="2400" err="1"/>
              <a:t>R(θ</a:t>
            </a:r>
            <a:r>
              <a:rPr lang="en-US" altLang="zh-CN" sz="2400"/>
              <a:t>) · T(-</a:t>
            </a:r>
            <a:r>
              <a:rPr lang="en-US" altLang="zh-CN" sz="2400" err="1"/>
              <a:t>x</a:t>
            </a:r>
            <a:r>
              <a:rPr lang="en-US" altLang="zh-CN" sz="2400" baseline="-25000" err="1"/>
              <a:t>r</a:t>
            </a:r>
            <a:r>
              <a:rPr lang="en-US" altLang="zh-CN" sz="2400"/>
              <a:t> , -y</a:t>
            </a:r>
            <a:r>
              <a:rPr lang="en-US" altLang="zh-CN" sz="2400" baseline="-25000"/>
              <a:t>r</a:t>
            </a:r>
            <a:r>
              <a:rPr lang="en-US" altLang="zh-CN" sz="2400"/>
              <a:t>)</a:t>
            </a:r>
          </a:p>
          <a:p>
            <a:pPr>
              <a:buNone/>
            </a:pPr>
            <a:r>
              <a:rPr lang="zh-CN" altLang="en-US" sz="2400" b="0" dirty="0"/>
              <a:t>			</a:t>
            </a:r>
            <a:r>
              <a:rPr lang="zh-CN" altLang="en-US" sz="2400" dirty="0"/>
              <a:t>其中：</a:t>
            </a:r>
            <a:r>
              <a:rPr lang="en-US" altLang="zh-CN" sz="2400"/>
              <a:t>T(-</a:t>
            </a:r>
            <a:r>
              <a:rPr lang="en-US" altLang="zh-CN" sz="2400" err="1"/>
              <a:t>x</a:t>
            </a:r>
            <a:r>
              <a:rPr lang="en-US" altLang="zh-CN" sz="2400" baseline="-25000" err="1"/>
              <a:t>r</a:t>
            </a:r>
            <a:r>
              <a:rPr lang="en-US" altLang="zh-CN" sz="2400"/>
              <a:t> , -y</a:t>
            </a:r>
            <a:r>
              <a:rPr lang="en-US" altLang="zh-CN" sz="2400" baseline="-25000"/>
              <a:t>r</a:t>
            </a:r>
            <a:r>
              <a:rPr lang="en-US" altLang="zh-CN" sz="2400"/>
              <a:t>)= T</a:t>
            </a:r>
            <a:r>
              <a:rPr lang="en-US" altLang="zh-CN" sz="2400" baseline="30000"/>
              <a:t>-1</a:t>
            </a:r>
            <a:r>
              <a:rPr lang="en-US" altLang="zh-CN" sz="2400"/>
              <a:t>(x</a:t>
            </a:r>
            <a:r>
              <a:rPr lang="en-US" altLang="zh-CN" sz="2400" baseline="-25000"/>
              <a:t>r</a:t>
            </a:r>
            <a:r>
              <a:rPr lang="en-US" altLang="zh-CN" sz="2400"/>
              <a:t> , y</a:t>
            </a:r>
            <a:r>
              <a:rPr lang="en-US" altLang="zh-CN" sz="2400" baseline="-25000"/>
              <a:t>r</a:t>
            </a:r>
            <a:r>
              <a:rPr lang="en-US" altLang="zh-CN" sz="2400"/>
              <a:t>)</a:t>
            </a:r>
            <a:endParaRPr lang="zh-CN" altLang="en-US" sz="2400"/>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330754" name="Rectangle 2"/>
          <p:cNvSpPr>
            <a:spLocks noGrp="1" noRot="1" noChangeArrowheads="1"/>
          </p:cNvSpPr>
          <p:nvPr>
            <p:ph type="title" idx="4294967295"/>
          </p:nvPr>
        </p:nvSpPr>
        <p:spPr>
          <a:xfrm>
            <a:off x="301625" y="909638"/>
            <a:ext cx="8540750" cy="755650"/>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一、数学基础</a:t>
            </a:r>
          </a:p>
        </p:txBody>
      </p:sp>
      <p:sp>
        <p:nvSpPr>
          <p:cNvPr id="8195" name="Rectangle 3"/>
          <p:cNvSpPr>
            <a:spLocks noGrp="1" noRot="1"/>
          </p:cNvSpPr>
          <p:nvPr>
            <p:ph idx="4294967295"/>
            <p:custDataLst>
              <p:tags r:id="rId2"/>
            </p:custDataLst>
          </p:nvPr>
        </p:nvSpPr>
        <p:spPr>
          <a:xfrm>
            <a:off x="323850" y="1989138"/>
            <a:ext cx="8458200" cy="2465705"/>
          </a:xfrm>
          <a:noFill/>
          <a:ln w="9525">
            <a:noFill/>
          </a:ln>
        </p:spPr>
        <p:txBody>
          <a:bodyPr vert="horz" wrap="square" lIns="91440" tIns="45720" rIns="91440" bIns="45720" rtlCol="0" anchor="t" anchorCtr="0">
            <a:spAutoFit/>
          </a:bodyPr>
          <a:lstStyle>
            <a:lvl1pPr marL="342900" indent="-342900" algn="l" rtl="0" fontAlgn="base">
              <a:spcBef>
                <a:spcPct val="20000"/>
              </a:spcBef>
              <a:spcAft>
                <a:spcPct val="0"/>
              </a:spcAft>
              <a:buClr>
                <a:srgbClr val="FF0000"/>
              </a:buClr>
              <a:buSzPct val="80000"/>
              <a:buFont typeface="Wingdings" panose="05000000000000000000"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tx1"/>
              </a:buClr>
              <a:buSzPct val="80000"/>
              <a:buFont typeface="Wingdings" panose="05000000000000000000" pitchFamily="2" charset="2"/>
              <a:buChar char="Ø"/>
              <a:defRPr sz="2800" b="1">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lvl="1" algn="l" defTabSz="914400">
              <a:lnSpc>
                <a:spcPct val="140000"/>
              </a:lnSpc>
              <a:buChar char="l"/>
            </a:pPr>
            <a:r>
              <a:rPr lang="zh-CN" altLang="en-US" spc="0" dirty="0">
                <a:solidFill>
                  <a:schemeClr val="dk1"/>
                </a:solidFill>
                <a:latin typeface="SimHei" panose="02010600030101010101" pitchFamily="2" charset="-122"/>
                <a:ea typeface="SimHei" panose="02010600030101010101" pitchFamily="2" charset="-122"/>
                <a:sym typeface="+mn-ea"/>
              </a:rPr>
              <a:t>向量</a:t>
            </a:r>
          </a:p>
          <a:p>
            <a:pPr lvl="2" algn="l" defTabSz="914400">
              <a:lnSpc>
                <a:spcPct val="140000"/>
              </a:lnSpc>
              <a:buChar char="l"/>
            </a:pPr>
            <a:r>
              <a:rPr lang="zh-CN" altLang="en-US" dirty="0">
                <a:solidFill>
                  <a:schemeClr val="dk1"/>
                </a:solidFill>
                <a:latin typeface="SimHei" panose="02010600030101010101" pitchFamily="2" charset="-122"/>
                <a:ea typeface="SimHei" panose="02010600030101010101" pitchFamily="2" charset="-122"/>
                <a:sym typeface="+mn-ea"/>
              </a:rPr>
              <a:t>向量往往用来表达空间中位置如</a:t>
            </a:r>
          </a:p>
          <a:p>
            <a:pPr lvl="2" algn="l" defTabSz="914400">
              <a:lnSpc>
                <a:spcPct val="140000"/>
              </a:lnSpc>
              <a:buChar char="l"/>
            </a:pPr>
            <a:r>
              <a:rPr lang="zh-CN" altLang="en-US" dirty="0">
                <a:solidFill>
                  <a:schemeClr val="dk1"/>
                </a:solidFill>
                <a:latin typeface="SimHei" panose="02010600030101010101" pitchFamily="2" charset="-122"/>
                <a:ea typeface="SimHei" panose="02010600030101010101" pitchFamily="2" charset="-122"/>
                <a:sym typeface="+mn-ea"/>
              </a:rPr>
              <a:t>有时候也用来表达方向，表示从原点到的方向。</a:t>
            </a:r>
          </a:p>
          <a:p>
            <a:pPr lvl="2" algn="l" defTabSz="914400">
              <a:lnSpc>
                <a:spcPct val="140000"/>
              </a:lnSpc>
              <a:buChar char="l"/>
            </a:pPr>
            <a:r>
              <a:rPr lang="zh-CN" altLang="en-US" dirty="0">
                <a:solidFill>
                  <a:schemeClr val="dk1"/>
                </a:solidFill>
                <a:latin typeface="SimHei" panose="02010600030101010101" pitchFamily="2" charset="-122"/>
                <a:ea typeface="SimHei" panose="02010600030101010101" pitchFamily="2" charset="-122"/>
                <a:sym typeface="+mn-ea"/>
              </a:rPr>
              <a:t>向量加减法</a:t>
            </a:r>
          </a:p>
        </p:txBody>
      </p:sp>
      <p:graphicFrame>
        <p:nvGraphicFramePr>
          <p:cNvPr id="2" name="对象 1"/>
          <p:cNvGraphicFramePr/>
          <p:nvPr/>
        </p:nvGraphicFramePr>
        <p:xfrm>
          <a:off x="2045970" y="4364990"/>
          <a:ext cx="4720590" cy="504190"/>
        </p:xfrm>
        <a:graphic>
          <a:graphicData uri="http://schemas.openxmlformats.org/presentationml/2006/ole">
            <mc:AlternateContent xmlns:mc="http://schemas.openxmlformats.org/markup-compatibility/2006">
              <mc:Choice xmlns:v="urn:schemas-microsoft-com:vml" Requires="v">
                <p:oleObj r:id="rId6" imgW="5048250" imgH="685800" progId="Paint.Picture">
                  <p:embed/>
                </p:oleObj>
              </mc:Choice>
              <mc:Fallback>
                <p:oleObj r:id="rId6" imgW="5048250" imgH="685800" progId="Paint.Picture">
                  <p:embed/>
                  <p:pic>
                    <p:nvPicPr>
                      <p:cNvPr id="0" name="图片 2"/>
                      <p:cNvPicPr/>
                      <p:nvPr/>
                    </p:nvPicPr>
                    <p:blipFill>
                      <a:blip r:embed="rId7"/>
                      <a:stretch>
                        <a:fillRect/>
                      </a:stretch>
                    </p:blipFill>
                    <p:spPr>
                      <a:xfrm>
                        <a:off x="2045970" y="4364990"/>
                        <a:ext cx="4720590" cy="504190"/>
                      </a:xfrm>
                      <a:prstGeom prst="rect">
                        <a:avLst/>
                      </a:prstGeom>
                    </p:spPr>
                  </p:pic>
                </p:oleObj>
              </mc:Fallback>
            </mc:AlternateContent>
          </a:graphicData>
        </a:graphic>
      </p:graphicFrame>
      <p:graphicFrame>
        <p:nvGraphicFramePr>
          <p:cNvPr id="4" name="对象 3"/>
          <p:cNvGraphicFramePr/>
          <p:nvPr/>
        </p:nvGraphicFramePr>
        <p:xfrm>
          <a:off x="2627630" y="5085080"/>
          <a:ext cx="4079875" cy="1325245"/>
        </p:xfrm>
        <a:graphic>
          <a:graphicData uri="http://schemas.openxmlformats.org/presentationml/2006/ole">
            <mc:AlternateContent xmlns:mc="http://schemas.openxmlformats.org/markup-compatibility/2006">
              <mc:Choice xmlns:v="urn:schemas-microsoft-com:vml" Requires="v">
                <p:oleObj r:id="rId8" imgW="4076700" imgH="1323975" progId="Paint.Picture">
                  <p:embed/>
                </p:oleObj>
              </mc:Choice>
              <mc:Fallback>
                <p:oleObj r:id="rId8" imgW="4076700" imgH="1323975" progId="Paint.Picture">
                  <p:embed/>
                  <p:pic>
                    <p:nvPicPr>
                      <p:cNvPr id="0" name="图片 4"/>
                      <p:cNvPicPr/>
                      <p:nvPr/>
                    </p:nvPicPr>
                    <p:blipFill>
                      <a:blip r:embed="rId9"/>
                      <a:stretch>
                        <a:fillRect/>
                      </a:stretch>
                    </p:blipFill>
                    <p:spPr>
                      <a:xfrm>
                        <a:off x="2627630" y="5085080"/>
                        <a:ext cx="4079875" cy="1325245"/>
                      </a:xfrm>
                      <a:prstGeom prst="rect">
                        <a:avLst/>
                      </a:prstGeom>
                    </p:spPr>
                  </p:pic>
                </p:oleObj>
              </mc:Fallback>
            </mc:AlternateContent>
          </a:graphicData>
        </a:graphic>
      </p:graphicFrame>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359425"/>
          <p:cNvSpPr>
            <a:spLocks noGrp="1" noRot="1"/>
          </p:cNvSpPr>
          <p:nvPr>
            <p:ph type="title"/>
          </p:nvPr>
        </p:nvSpPr>
        <p:spPr>
          <a:xfrm>
            <a:off x="539115" y="2060893"/>
            <a:ext cx="6545263" cy="607695"/>
          </a:xfrm>
        </p:spPr>
        <p:txBody>
          <a:bodyPr anchor="ctr" anchorCtr="0">
            <a:spAutoFit/>
          </a:bodyPr>
          <a:lstStyle/>
          <a:p>
            <a:r>
              <a:rPr lang="zh-CN" altLang="en-US" sz="2800" dirty="0">
                <a:latin typeface="方正黑体" pitchFamily="34" charset="-122"/>
              </a:rPr>
              <a:t>针对固定点旋转</a:t>
            </a:r>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pic>
        <p:nvPicPr>
          <p:cNvPr id="3" name="图片 2"/>
          <p:cNvPicPr>
            <a:picLocks noChangeAspect="1"/>
          </p:cNvPicPr>
          <p:nvPr/>
        </p:nvPicPr>
        <p:blipFill>
          <a:blip r:embed="rId3"/>
          <a:stretch>
            <a:fillRect/>
          </a:stretch>
        </p:blipFill>
        <p:spPr>
          <a:xfrm>
            <a:off x="1835150" y="2781300"/>
            <a:ext cx="6318250" cy="3339465"/>
          </a:xfrm>
          <a:prstGeom prst="rect">
            <a:avLst/>
          </a:prstGeom>
        </p:spPr>
      </p:pic>
    </p:spTree>
    <p:custDataLst>
      <p:tags r:id="rId1"/>
    </p:custData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427009"/>
          <p:cNvSpPr>
            <a:spLocks noGrp="1" noRot="1"/>
          </p:cNvSpPr>
          <p:nvPr>
            <p:ph type="title"/>
          </p:nvPr>
        </p:nvSpPr>
        <p:spPr>
          <a:xfrm>
            <a:off x="539750" y="2493011"/>
            <a:ext cx="6545263" cy="548640"/>
          </a:xfrm>
        </p:spPr>
        <p:txBody>
          <a:bodyPr anchor="ctr" anchorCtr="0">
            <a:spAutoFit/>
          </a:bodyPr>
          <a:lstStyle/>
          <a:p>
            <a:r>
              <a:rPr lang="zh-CN" altLang="en-US" dirty="0">
                <a:latin typeface="方正黑体" pitchFamily="34" charset="-122"/>
              </a:rPr>
              <a:t>针对固定点缩放</a:t>
            </a:r>
            <a:endParaRPr lang="zh-CN" altLang="zh-CN" dirty="0"/>
          </a:p>
        </p:txBody>
      </p:sp>
      <p:grpSp>
        <p:nvGrpSpPr>
          <p:cNvPr id="61442" name="组合 427022"/>
          <p:cNvGrpSpPr/>
          <p:nvPr/>
        </p:nvGrpSpPr>
        <p:grpSpPr>
          <a:xfrm>
            <a:off x="323850" y="3717290"/>
            <a:ext cx="8470900" cy="2320925"/>
            <a:chOff x="-56" y="2352"/>
            <a:chExt cx="5336" cy="1462"/>
          </a:xfrm>
        </p:grpSpPr>
        <p:sp>
          <p:nvSpPr>
            <p:cNvPr id="61443" name="直接连接符 427023"/>
            <p:cNvSpPr/>
            <p:nvPr/>
          </p:nvSpPr>
          <p:spPr>
            <a:xfrm>
              <a:off x="288" y="2592"/>
              <a:ext cx="0" cy="720"/>
            </a:xfrm>
            <a:prstGeom prst="line">
              <a:avLst/>
            </a:prstGeom>
            <a:ln w="38100" cap="flat" cmpd="sng">
              <a:solidFill>
                <a:schemeClr val="tx1"/>
              </a:solidFill>
              <a:prstDash val="solid"/>
              <a:round/>
              <a:headEnd type="triangle" w="med" len="med"/>
              <a:tailEnd type="none" w="med" len="med"/>
            </a:ln>
          </p:spPr>
        </p:sp>
        <p:sp>
          <p:nvSpPr>
            <p:cNvPr id="61444" name="直接连接符 427024"/>
            <p:cNvSpPr/>
            <p:nvPr/>
          </p:nvSpPr>
          <p:spPr>
            <a:xfrm>
              <a:off x="288" y="3312"/>
              <a:ext cx="816" cy="0"/>
            </a:xfrm>
            <a:prstGeom prst="line">
              <a:avLst/>
            </a:prstGeom>
            <a:ln w="38100" cap="flat" cmpd="sng">
              <a:solidFill>
                <a:schemeClr val="tx1"/>
              </a:solidFill>
              <a:prstDash val="solid"/>
              <a:round/>
              <a:headEnd type="none" w="med" len="med"/>
              <a:tailEnd type="triangle" w="med" len="med"/>
            </a:ln>
          </p:spPr>
        </p:sp>
        <p:sp>
          <p:nvSpPr>
            <p:cNvPr id="61445" name="等腰三角形 427025"/>
            <p:cNvSpPr/>
            <p:nvPr/>
          </p:nvSpPr>
          <p:spPr>
            <a:xfrm>
              <a:off x="432" y="2736"/>
              <a:ext cx="528" cy="384"/>
            </a:xfrm>
            <a:prstGeom prst="triangle">
              <a:avLst>
                <a:gd name="adj" fmla="val 50000"/>
              </a:avLst>
            </a:prstGeom>
            <a:solidFill>
              <a:schemeClr val="folHlink"/>
            </a:solidFill>
            <a:ln w="57150" cap="flat" cmpd="sng">
              <a:solidFill>
                <a:srgbClr val="FF0000"/>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61446" name="文本框 427026"/>
            <p:cNvSpPr txBox="1"/>
            <p:nvPr/>
          </p:nvSpPr>
          <p:spPr>
            <a:xfrm>
              <a:off x="970" y="3379"/>
              <a:ext cx="174"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x</a:t>
              </a:r>
            </a:p>
          </p:txBody>
        </p:sp>
        <p:sp>
          <p:nvSpPr>
            <p:cNvPr id="61447" name="文本框 427027"/>
            <p:cNvSpPr txBox="1"/>
            <p:nvPr/>
          </p:nvSpPr>
          <p:spPr>
            <a:xfrm>
              <a:off x="62" y="2563"/>
              <a:ext cx="166"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y</a:t>
              </a:r>
            </a:p>
          </p:txBody>
        </p:sp>
        <p:sp>
          <p:nvSpPr>
            <p:cNvPr id="61448" name="线形标注 1 427028"/>
            <p:cNvSpPr/>
            <p:nvPr/>
          </p:nvSpPr>
          <p:spPr>
            <a:xfrm>
              <a:off x="-56" y="3507"/>
              <a:ext cx="817" cy="307"/>
            </a:xfrm>
            <a:prstGeom prst="borderCallout1">
              <a:avLst>
                <a:gd name="adj1" fmla="val 23005"/>
                <a:gd name="adj2" fmla="val 107486"/>
                <a:gd name="adj3" fmla="val -172204"/>
                <a:gd name="adj4" fmla="val 108269"/>
              </a:avLst>
            </a:prstGeom>
            <a:noFill/>
            <a:ln w="9525">
              <a:noFill/>
            </a:ln>
          </p:spPr>
          <p:txBody>
            <a:bodyPr wrap="none" lIns="0" tIns="0" rIns="0" bIns="0" anchor="ctr" anchorCtr="0">
              <a:spAutoFit/>
            </a:bodyPr>
            <a:lstStyle/>
            <a:p>
              <a:pPr algn="ctr">
                <a:spcBef>
                  <a:spcPct val="50000"/>
                </a:spcBef>
              </a:pPr>
              <a:r>
                <a:rPr lang="zh-CN" altLang="en-US" sz="3200" b="1" dirty="0">
                  <a:latin typeface="Tahoma" panose="020B0604030504040204" pitchFamily="34" charset="0"/>
                </a:rPr>
                <a:t>(</a:t>
              </a:r>
              <a:r>
                <a:rPr lang="en-US" altLang="zh-CN" sz="3200" b="1" err="1">
                  <a:latin typeface="Tahoma" panose="020B0604030504040204" pitchFamily="34" charset="0"/>
                </a:rPr>
                <a:t>x</a:t>
              </a:r>
              <a:r>
                <a:rPr lang="en-US" altLang="zh-CN" sz="3200" b="1" baseline="-25000" err="1">
                  <a:latin typeface="Tahoma" panose="020B0604030504040204" pitchFamily="34" charset="0"/>
                </a:rPr>
                <a:t>f</a:t>
              </a:r>
              <a:r>
                <a:rPr lang="en-US" altLang="zh-CN" sz="3200" b="1">
                  <a:latin typeface="Tahoma" panose="020B0604030504040204" pitchFamily="34" charset="0"/>
                </a:rPr>
                <a:t>, </a:t>
              </a:r>
              <a:r>
                <a:rPr lang="en-US" altLang="zh-CN" sz="3200" b="1" err="1">
                  <a:latin typeface="Tahoma" panose="020B0604030504040204" pitchFamily="34" charset="0"/>
                </a:rPr>
                <a:t>y</a:t>
              </a:r>
              <a:r>
                <a:rPr lang="en-US" altLang="zh-CN" sz="3200" b="1" baseline="-25000" err="1">
                  <a:latin typeface="Tahoma" panose="020B0604030504040204" pitchFamily="34" charset="0"/>
                </a:rPr>
                <a:t>f</a:t>
              </a:r>
              <a:r>
                <a:rPr lang="en-US" altLang="zh-CN" sz="3200" b="1">
                  <a:latin typeface="Tahoma" panose="020B0604030504040204" pitchFamily="34" charset="0"/>
                </a:rPr>
                <a:t>)</a:t>
              </a:r>
              <a:endParaRPr lang="en-US" altLang="zh-CN" sz="3600" b="1">
                <a:latin typeface="Tahoma" panose="020B0604030504040204" pitchFamily="34" charset="0"/>
              </a:endParaRPr>
            </a:p>
          </p:txBody>
        </p:sp>
        <p:sp>
          <p:nvSpPr>
            <p:cNvPr id="61449" name="文本框 427029"/>
            <p:cNvSpPr txBox="1"/>
            <p:nvPr/>
          </p:nvSpPr>
          <p:spPr>
            <a:xfrm>
              <a:off x="1670" y="2352"/>
              <a:ext cx="166"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y</a:t>
              </a:r>
            </a:p>
          </p:txBody>
        </p:sp>
        <p:sp>
          <p:nvSpPr>
            <p:cNvPr id="61450" name="等腰三角形 427030"/>
            <p:cNvSpPr/>
            <p:nvPr/>
          </p:nvSpPr>
          <p:spPr>
            <a:xfrm>
              <a:off x="1680" y="3072"/>
              <a:ext cx="528" cy="384"/>
            </a:xfrm>
            <a:prstGeom prst="triangle">
              <a:avLst>
                <a:gd name="adj" fmla="val 50000"/>
              </a:avLst>
            </a:prstGeom>
            <a:solidFill>
              <a:schemeClr val="folHlink"/>
            </a:solidFill>
            <a:ln w="57150" cap="flat" cmpd="sng">
              <a:solidFill>
                <a:srgbClr val="FF0000"/>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61451" name="文本框 427031"/>
            <p:cNvSpPr txBox="1"/>
            <p:nvPr/>
          </p:nvSpPr>
          <p:spPr>
            <a:xfrm>
              <a:off x="2337" y="3408"/>
              <a:ext cx="174"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x</a:t>
              </a:r>
            </a:p>
          </p:txBody>
        </p:sp>
        <p:sp>
          <p:nvSpPr>
            <p:cNvPr id="61452" name="直接连接符 427032"/>
            <p:cNvSpPr/>
            <p:nvPr/>
          </p:nvSpPr>
          <p:spPr>
            <a:xfrm>
              <a:off x="1344" y="3312"/>
              <a:ext cx="1152" cy="0"/>
            </a:xfrm>
            <a:prstGeom prst="line">
              <a:avLst/>
            </a:prstGeom>
            <a:ln w="38100" cap="flat" cmpd="sng">
              <a:solidFill>
                <a:schemeClr val="tx1"/>
              </a:solidFill>
              <a:prstDash val="solid"/>
              <a:round/>
              <a:headEnd type="none" w="med" len="med"/>
              <a:tailEnd type="triangle" w="med" len="med"/>
            </a:ln>
          </p:spPr>
        </p:sp>
        <p:sp>
          <p:nvSpPr>
            <p:cNvPr id="61453" name="直接连接符 427033"/>
            <p:cNvSpPr/>
            <p:nvPr/>
          </p:nvSpPr>
          <p:spPr>
            <a:xfrm>
              <a:off x="1944" y="2496"/>
              <a:ext cx="0" cy="1296"/>
            </a:xfrm>
            <a:prstGeom prst="line">
              <a:avLst/>
            </a:prstGeom>
            <a:ln w="38100" cap="flat" cmpd="sng">
              <a:solidFill>
                <a:schemeClr val="tx1"/>
              </a:solidFill>
              <a:prstDash val="solid"/>
              <a:round/>
              <a:headEnd type="triangle" w="med" len="med"/>
              <a:tailEnd type="none" w="med" len="med"/>
            </a:ln>
          </p:spPr>
        </p:sp>
        <p:sp>
          <p:nvSpPr>
            <p:cNvPr id="61454" name="等腰三角形 427034"/>
            <p:cNvSpPr/>
            <p:nvPr/>
          </p:nvSpPr>
          <p:spPr>
            <a:xfrm>
              <a:off x="3264" y="3024"/>
              <a:ext cx="336" cy="384"/>
            </a:xfrm>
            <a:prstGeom prst="triangle">
              <a:avLst>
                <a:gd name="adj" fmla="val 50000"/>
              </a:avLst>
            </a:prstGeom>
            <a:solidFill>
              <a:schemeClr val="folHlink"/>
            </a:solidFill>
            <a:ln w="57150" cap="flat" cmpd="sng">
              <a:solidFill>
                <a:srgbClr val="FF0000"/>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61455" name="文本框 427035"/>
            <p:cNvSpPr txBox="1"/>
            <p:nvPr/>
          </p:nvSpPr>
          <p:spPr>
            <a:xfrm>
              <a:off x="3729" y="3408"/>
              <a:ext cx="174"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x</a:t>
              </a:r>
            </a:p>
          </p:txBody>
        </p:sp>
        <p:sp>
          <p:nvSpPr>
            <p:cNvPr id="61456" name="直接连接符 427036"/>
            <p:cNvSpPr/>
            <p:nvPr/>
          </p:nvSpPr>
          <p:spPr>
            <a:xfrm flipV="1">
              <a:off x="2832" y="3312"/>
              <a:ext cx="1104" cy="0"/>
            </a:xfrm>
            <a:prstGeom prst="line">
              <a:avLst/>
            </a:prstGeom>
            <a:ln w="38100" cap="flat" cmpd="sng">
              <a:solidFill>
                <a:schemeClr val="tx1"/>
              </a:solidFill>
              <a:prstDash val="solid"/>
              <a:round/>
              <a:headEnd type="none" w="med" len="med"/>
              <a:tailEnd type="triangle" w="med" len="med"/>
            </a:ln>
          </p:spPr>
        </p:sp>
        <p:sp>
          <p:nvSpPr>
            <p:cNvPr id="61457" name="直接连接符 427037"/>
            <p:cNvSpPr/>
            <p:nvPr/>
          </p:nvSpPr>
          <p:spPr>
            <a:xfrm>
              <a:off x="3432" y="2688"/>
              <a:ext cx="0" cy="1104"/>
            </a:xfrm>
            <a:prstGeom prst="line">
              <a:avLst/>
            </a:prstGeom>
            <a:ln w="38100" cap="flat" cmpd="sng">
              <a:solidFill>
                <a:schemeClr val="tx1"/>
              </a:solidFill>
              <a:prstDash val="solid"/>
              <a:round/>
              <a:headEnd type="triangle" w="med" len="med"/>
              <a:tailEnd type="none" w="med" len="med"/>
            </a:ln>
          </p:spPr>
        </p:sp>
        <p:sp>
          <p:nvSpPr>
            <p:cNvPr id="61458" name="文本框 427038"/>
            <p:cNvSpPr txBox="1"/>
            <p:nvPr/>
          </p:nvSpPr>
          <p:spPr>
            <a:xfrm>
              <a:off x="3158" y="2544"/>
              <a:ext cx="166"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y</a:t>
              </a:r>
            </a:p>
          </p:txBody>
        </p:sp>
        <p:sp>
          <p:nvSpPr>
            <p:cNvPr id="61459" name="等腰三角形 427039"/>
            <p:cNvSpPr/>
            <p:nvPr/>
          </p:nvSpPr>
          <p:spPr>
            <a:xfrm>
              <a:off x="4944" y="2736"/>
              <a:ext cx="336" cy="384"/>
            </a:xfrm>
            <a:prstGeom prst="triangle">
              <a:avLst>
                <a:gd name="adj" fmla="val 50000"/>
              </a:avLst>
            </a:prstGeom>
            <a:solidFill>
              <a:schemeClr val="folHlink"/>
            </a:solidFill>
            <a:ln w="57150" cap="flat" cmpd="sng">
              <a:solidFill>
                <a:srgbClr val="FF0000"/>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61460" name="文本框 427040"/>
            <p:cNvSpPr txBox="1"/>
            <p:nvPr/>
          </p:nvSpPr>
          <p:spPr>
            <a:xfrm>
              <a:off x="5073" y="3408"/>
              <a:ext cx="174"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x</a:t>
              </a:r>
            </a:p>
          </p:txBody>
        </p:sp>
        <p:sp>
          <p:nvSpPr>
            <p:cNvPr id="61461" name="直接连接符 427041"/>
            <p:cNvSpPr/>
            <p:nvPr/>
          </p:nvSpPr>
          <p:spPr>
            <a:xfrm flipV="1">
              <a:off x="4176" y="3312"/>
              <a:ext cx="1104" cy="0"/>
            </a:xfrm>
            <a:prstGeom prst="line">
              <a:avLst/>
            </a:prstGeom>
            <a:ln w="38100" cap="flat" cmpd="sng">
              <a:solidFill>
                <a:schemeClr val="tx1"/>
              </a:solidFill>
              <a:prstDash val="solid"/>
              <a:round/>
              <a:headEnd type="none" w="med" len="med"/>
              <a:tailEnd type="triangle" w="med" len="med"/>
            </a:ln>
          </p:spPr>
        </p:sp>
        <p:sp>
          <p:nvSpPr>
            <p:cNvPr id="61462" name="直接连接符 427042"/>
            <p:cNvSpPr/>
            <p:nvPr/>
          </p:nvSpPr>
          <p:spPr>
            <a:xfrm>
              <a:off x="4752" y="2688"/>
              <a:ext cx="0" cy="1104"/>
            </a:xfrm>
            <a:prstGeom prst="line">
              <a:avLst/>
            </a:prstGeom>
            <a:ln w="38100" cap="flat" cmpd="sng">
              <a:solidFill>
                <a:schemeClr val="tx1"/>
              </a:solidFill>
              <a:prstDash val="solid"/>
              <a:round/>
              <a:headEnd type="triangle" w="med" len="med"/>
              <a:tailEnd type="none" w="med" len="med"/>
            </a:ln>
          </p:spPr>
        </p:sp>
        <p:sp>
          <p:nvSpPr>
            <p:cNvPr id="61463" name="文本框 427043"/>
            <p:cNvSpPr txBox="1"/>
            <p:nvPr/>
          </p:nvSpPr>
          <p:spPr>
            <a:xfrm>
              <a:off x="4550" y="2544"/>
              <a:ext cx="166"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y</a:t>
              </a:r>
            </a:p>
          </p:txBody>
        </p:sp>
        <p:sp>
          <p:nvSpPr>
            <p:cNvPr id="61464" name="右箭头 427044"/>
            <p:cNvSpPr/>
            <p:nvPr/>
          </p:nvSpPr>
          <p:spPr>
            <a:xfrm>
              <a:off x="1152" y="2880"/>
              <a:ext cx="480" cy="144"/>
            </a:xfrm>
            <a:prstGeom prst="rightArrow">
              <a:avLst>
                <a:gd name="adj1" fmla="val 50000"/>
                <a:gd name="adj2" fmla="val 83317"/>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61465" name="右箭头 427045"/>
            <p:cNvSpPr/>
            <p:nvPr/>
          </p:nvSpPr>
          <p:spPr>
            <a:xfrm>
              <a:off x="2304" y="2880"/>
              <a:ext cx="528" cy="144"/>
            </a:xfrm>
            <a:prstGeom prst="rightArrow">
              <a:avLst>
                <a:gd name="adj1" fmla="val 50000"/>
                <a:gd name="adj2" fmla="val 91649"/>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61466" name="右箭头 427046"/>
            <p:cNvSpPr/>
            <p:nvPr/>
          </p:nvSpPr>
          <p:spPr>
            <a:xfrm>
              <a:off x="3936" y="2880"/>
              <a:ext cx="528" cy="144"/>
            </a:xfrm>
            <a:prstGeom prst="rightArrow">
              <a:avLst>
                <a:gd name="adj1" fmla="val 50000"/>
                <a:gd name="adj2" fmla="val 91649"/>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61467" name="直接连接符 427047"/>
            <p:cNvSpPr/>
            <p:nvPr/>
          </p:nvSpPr>
          <p:spPr>
            <a:xfrm flipV="1">
              <a:off x="672" y="2928"/>
              <a:ext cx="0" cy="624"/>
            </a:xfrm>
            <a:prstGeom prst="line">
              <a:avLst/>
            </a:prstGeom>
            <a:ln w="9525" cap="flat" cmpd="sng">
              <a:solidFill>
                <a:schemeClr val="tx1"/>
              </a:solidFill>
              <a:prstDash val="solid"/>
              <a:miter/>
              <a:headEnd type="none" w="med" len="med"/>
              <a:tailEnd type="none" w="med" len="med"/>
            </a:ln>
          </p:spPr>
        </p:sp>
      </p:gr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pic>
        <p:nvPicPr>
          <p:cNvPr id="2" name="图片 1"/>
          <p:cNvPicPr>
            <a:picLocks noChangeAspect="1"/>
          </p:cNvPicPr>
          <p:nvPr/>
        </p:nvPicPr>
        <p:blipFill>
          <a:blip r:embed="rId3"/>
          <a:stretch>
            <a:fillRect/>
          </a:stretch>
        </p:blipFill>
        <p:spPr>
          <a:xfrm>
            <a:off x="3419475" y="2268855"/>
            <a:ext cx="5341620" cy="1000760"/>
          </a:xfrm>
          <a:prstGeom prst="rect">
            <a:avLst/>
          </a:prstGeom>
        </p:spPr>
      </p:pic>
    </p:spTree>
    <p:custDataLst>
      <p:tags r:id="rId1"/>
    </p:custData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360449"/>
          <p:cNvSpPr>
            <a:spLocks noGrp="1" noRot="1"/>
          </p:cNvSpPr>
          <p:nvPr>
            <p:ph type="title"/>
          </p:nvPr>
        </p:nvSpPr>
        <p:spPr>
          <a:xfrm>
            <a:off x="467360" y="2060893"/>
            <a:ext cx="8540750" cy="607695"/>
          </a:xfrm>
        </p:spPr>
        <p:txBody>
          <a:bodyPr anchor="ctr" anchorCtr="0">
            <a:spAutoFit/>
          </a:bodyPr>
          <a:lstStyle/>
          <a:p>
            <a:r>
              <a:rPr lang="zh-CN" altLang="en-US" sz="2800" dirty="0"/>
              <a:t> 针对任意方向变换</a:t>
            </a:r>
          </a:p>
        </p:txBody>
      </p:sp>
      <p:sp>
        <p:nvSpPr>
          <p:cNvPr id="65538" name="文本占位符 360450"/>
          <p:cNvSpPr>
            <a:spLocks noGrp="1" noRot="1"/>
          </p:cNvSpPr>
          <p:nvPr>
            <p:ph idx="1"/>
          </p:nvPr>
        </p:nvSpPr>
        <p:spPr>
          <a:xfrm>
            <a:off x="1043940" y="2853055"/>
            <a:ext cx="7143750" cy="2117090"/>
          </a:xfrm>
        </p:spPr>
        <p:txBody>
          <a:bodyPr wrap="square" anchor="t" anchorCtr="0">
            <a:spAutoFit/>
          </a:bodyPr>
          <a:lstStyle/>
          <a:p>
            <a:pPr>
              <a:lnSpc>
                <a:spcPct val="130000"/>
              </a:lnSpc>
            </a:pPr>
            <a:r>
              <a:rPr lang="zh-CN" altLang="en-US" sz="2400" dirty="0"/>
              <a:t>方法</a:t>
            </a:r>
          </a:p>
          <a:p>
            <a:pPr lvl="1">
              <a:lnSpc>
                <a:spcPct val="130000"/>
              </a:lnSpc>
            </a:pPr>
            <a:r>
              <a:rPr lang="zh-CN" altLang="en-US" sz="2400" dirty="0"/>
              <a:t>旋转对象使指定方向与坐标轴方向重合</a:t>
            </a:r>
          </a:p>
          <a:p>
            <a:pPr lvl="1">
              <a:lnSpc>
                <a:spcPct val="130000"/>
              </a:lnSpc>
            </a:pPr>
            <a:r>
              <a:rPr lang="zh-CN" altLang="en-US" sz="2400" dirty="0"/>
              <a:t>针对坐标轴方向做指定变换</a:t>
            </a:r>
          </a:p>
          <a:p>
            <a:pPr lvl="1">
              <a:lnSpc>
                <a:spcPct val="130000"/>
              </a:lnSpc>
            </a:pPr>
            <a:r>
              <a:rPr lang="zh-CN" altLang="en-US" sz="2400" dirty="0"/>
              <a:t>反向旋转使方向回到原方向</a:t>
            </a:r>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404481"/>
          <p:cNvSpPr>
            <a:spLocks noGrp="1" noRot="1"/>
          </p:cNvSpPr>
          <p:nvPr>
            <p:ph type="title"/>
          </p:nvPr>
        </p:nvSpPr>
        <p:spPr>
          <a:xfrm>
            <a:off x="394970" y="1700848"/>
            <a:ext cx="7086600" cy="829945"/>
          </a:xfrm>
        </p:spPr>
        <p:txBody>
          <a:bodyPr anchor="ctr" anchorCtr="0">
            <a:spAutoFit/>
          </a:bodyPr>
          <a:lstStyle/>
          <a:p>
            <a:r>
              <a:rPr lang="zh-CN" altLang="zh-CN" sz="2800" dirty="0">
                <a:latin typeface="方正黑体" pitchFamily="34" charset="-122"/>
              </a:rPr>
              <a:t>沿指定方向缩放</a:t>
            </a:r>
            <a:r>
              <a:rPr lang="zh-CN" altLang="zh-CN" sz="4000" dirty="0">
                <a:latin typeface="方正黑体" pitchFamily="34" charset="-122"/>
              </a:rPr>
              <a:t> </a:t>
            </a:r>
          </a:p>
        </p:txBody>
      </p:sp>
      <p:grpSp>
        <p:nvGrpSpPr>
          <p:cNvPr id="67586" name="组合 404535"/>
          <p:cNvGrpSpPr/>
          <p:nvPr/>
        </p:nvGrpSpPr>
        <p:grpSpPr>
          <a:xfrm>
            <a:off x="2535238" y="2259013"/>
            <a:ext cx="1985962" cy="3189287"/>
            <a:chOff x="3493" y="1975"/>
            <a:chExt cx="1251" cy="2009"/>
          </a:xfrm>
        </p:grpSpPr>
        <p:sp>
          <p:nvSpPr>
            <p:cNvPr id="67587" name="直接连接符 404536"/>
            <p:cNvSpPr/>
            <p:nvPr/>
          </p:nvSpPr>
          <p:spPr>
            <a:xfrm flipH="1">
              <a:off x="3517" y="2215"/>
              <a:ext cx="24" cy="1001"/>
            </a:xfrm>
            <a:prstGeom prst="line">
              <a:avLst/>
            </a:prstGeom>
            <a:ln w="57150" cap="flat" cmpd="sng">
              <a:solidFill>
                <a:schemeClr val="tx1"/>
              </a:solidFill>
              <a:prstDash val="solid"/>
              <a:round/>
              <a:headEnd type="triangle" w="med" len="med"/>
              <a:tailEnd type="none" w="med" len="med"/>
            </a:ln>
          </p:spPr>
        </p:sp>
        <p:sp>
          <p:nvSpPr>
            <p:cNvPr id="67588" name="直接连接符 404537"/>
            <p:cNvSpPr/>
            <p:nvPr/>
          </p:nvSpPr>
          <p:spPr>
            <a:xfrm>
              <a:off x="3517" y="3216"/>
              <a:ext cx="1164" cy="7"/>
            </a:xfrm>
            <a:prstGeom prst="line">
              <a:avLst/>
            </a:prstGeom>
            <a:ln w="57150" cap="flat" cmpd="sng">
              <a:solidFill>
                <a:schemeClr val="tx1"/>
              </a:solidFill>
              <a:prstDash val="solid"/>
              <a:round/>
              <a:headEnd type="none" w="med" len="med"/>
              <a:tailEnd type="triangle" w="med" len="med"/>
            </a:ln>
          </p:spPr>
        </p:sp>
        <p:sp>
          <p:nvSpPr>
            <p:cNvPr id="67589" name="文本框 404538"/>
            <p:cNvSpPr txBox="1"/>
            <p:nvPr/>
          </p:nvSpPr>
          <p:spPr>
            <a:xfrm>
              <a:off x="4570" y="3331"/>
              <a:ext cx="174"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x</a:t>
              </a:r>
            </a:p>
          </p:txBody>
        </p:sp>
        <p:sp>
          <p:nvSpPr>
            <p:cNvPr id="67590" name="文本框 404539"/>
            <p:cNvSpPr txBox="1"/>
            <p:nvPr/>
          </p:nvSpPr>
          <p:spPr>
            <a:xfrm>
              <a:off x="3590" y="1975"/>
              <a:ext cx="166"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y</a:t>
              </a:r>
            </a:p>
          </p:txBody>
        </p:sp>
        <p:sp>
          <p:nvSpPr>
            <p:cNvPr id="67591" name="直接连接符 404540"/>
            <p:cNvSpPr/>
            <p:nvPr/>
          </p:nvSpPr>
          <p:spPr>
            <a:xfrm flipH="1">
              <a:off x="3517" y="2419"/>
              <a:ext cx="504" cy="797"/>
            </a:xfrm>
            <a:prstGeom prst="line">
              <a:avLst/>
            </a:prstGeom>
            <a:ln w="57150" cap="flat" cmpd="sng">
              <a:solidFill>
                <a:srgbClr val="FF0000"/>
              </a:solidFill>
              <a:prstDash val="solid"/>
              <a:round/>
              <a:headEnd type="triangle" w="med" len="med"/>
              <a:tailEnd type="none" w="med" len="med"/>
            </a:ln>
          </p:spPr>
        </p:sp>
        <p:sp>
          <p:nvSpPr>
            <p:cNvPr id="67592" name="直接连接符 404541"/>
            <p:cNvSpPr/>
            <p:nvPr/>
          </p:nvSpPr>
          <p:spPr>
            <a:xfrm rot="5400000" flipH="1">
              <a:off x="3698" y="3008"/>
              <a:ext cx="547" cy="960"/>
            </a:xfrm>
            <a:prstGeom prst="line">
              <a:avLst/>
            </a:prstGeom>
            <a:ln w="57150" cap="flat" cmpd="sng">
              <a:solidFill>
                <a:srgbClr val="FF0000"/>
              </a:solidFill>
              <a:prstDash val="solid"/>
              <a:round/>
              <a:headEnd type="triangle" w="med" len="med"/>
              <a:tailEnd type="none" w="med" len="med"/>
            </a:ln>
          </p:spPr>
        </p:sp>
        <p:sp>
          <p:nvSpPr>
            <p:cNvPr id="67593" name="文本框 404542"/>
            <p:cNvSpPr txBox="1"/>
            <p:nvPr/>
          </p:nvSpPr>
          <p:spPr>
            <a:xfrm>
              <a:off x="4025" y="2131"/>
              <a:ext cx="239" cy="269"/>
            </a:xfrm>
            <a:prstGeom prst="rect">
              <a:avLst/>
            </a:prstGeom>
            <a:noFill/>
            <a:ln w="9525">
              <a:noFill/>
            </a:ln>
          </p:spPr>
          <p:txBody>
            <a:bodyPr wrap="none" lIns="0" tIns="0" rIns="0" bIns="0" anchor="ctr" anchorCtr="0">
              <a:spAutoFit/>
            </a:bodyPr>
            <a:lstStyle/>
            <a:p>
              <a:pPr algn="ctr">
                <a:spcBef>
                  <a:spcPct val="50000"/>
                </a:spcBef>
              </a:pPr>
              <a:r>
                <a:rPr lang="en-US" altLang="zh-CN" sz="2800" b="1">
                  <a:latin typeface="Tahoma" panose="020B0604030504040204" pitchFamily="34" charset="0"/>
                </a:rPr>
                <a:t>S</a:t>
              </a:r>
              <a:r>
                <a:rPr lang="en-US" altLang="zh-CN" sz="2800" b="1" baseline="-25000">
                  <a:latin typeface="Tahoma" panose="020B0604030504040204" pitchFamily="34" charset="0"/>
                </a:rPr>
                <a:t>2</a:t>
              </a:r>
              <a:endParaRPr lang="en-US" altLang="zh-CN" sz="3600" b="1" baseline="-25000">
                <a:latin typeface="Tahoma" panose="020B0604030504040204" pitchFamily="34" charset="0"/>
              </a:endParaRPr>
            </a:p>
          </p:txBody>
        </p:sp>
        <p:sp>
          <p:nvSpPr>
            <p:cNvPr id="67594" name="文本框 404543"/>
            <p:cNvSpPr txBox="1"/>
            <p:nvPr/>
          </p:nvSpPr>
          <p:spPr>
            <a:xfrm>
              <a:off x="4169" y="3715"/>
              <a:ext cx="239" cy="269"/>
            </a:xfrm>
            <a:prstGeom prst="rect">
              <a:avLst/>
            </a:prstGeom>
            <a:noFill/>
            <a:ln w="9525">
              <a:noFill/>
            </a:ln>
          </p:spPr>
          <p:txBody>
            <a:bodyPr wrap="none" lIns="0" tIns="0" rIns="0" bIns="0" anchor="ctr" anchorCtr="0">
              <a:spAutoFit/>
            </a:bodyPr>
            <a:lstStyle/>
            <a:p>
              <a:pPr algn="ctr">
                <a:spcBef>
                  <a:spcPct val="50000"/>
                </a:spcBef>
              </a:pPr>
              <a:r>
                <a:rPr lang="en-US" altLang="zh-CN" sz="2800" b="1">
                  <a:latin typeface="Tahoma" panose="020B0604030504040204" pitchFamily="34" charset="0"/>
                </a:rPr>
                <a:t>S</a:t>
              </a:r>
              <a:r>
                <a:rPr lang="en-US" altLang="zh-CN" sz="2800" b="1" baseline="-25000">
                  <a:latin typeface="Tahoma" panose="020B0604030504040204" pitchFamily="34" charset="0"/>
                </a:rPr>
                <a:t>1</a:t>
              </a:r>
              <a:endParaRPr lang="en-US" altLang="zh-CN" sz="3600" b="1" baseline="-25000">
                <a:latin typeface="Tahoma" panose="020B0604030504040204" pitchFamily="34" charset="0"/>
              </a:endParaRPr>
            </a:p>
          </p:txBody>
        </p:sp>
        <p:sp>
          <p:nvSpPr>
            <p:cNvPr id="67595" name="文本框 404544"/>
            <p:cNvSpPr txBox="1"/>
            <p:nvPr/>
          </p:nvSpPr>
          <p:spPr>
            <a:xfrm>
              <a:off x="3792" y="3192"/>
              <a:ext cx="372" cy="365"/>
            </a:xfrm>
            <a:prstGeom prst="rect">
              <a:avLst/>
            </a:prstGeom>
            <a:noFill/>
            <a:ln w="9525">
              <a:noFill/>
            </a:ln>
          </p:spPr>
          <p:txBody>
            <a:bodyPr wrap="none" anchor="t" anchorCtr="0">
              <a:spAutoFit/>
            </a:bodyPr>
            <a:lstStyle/>
            <a:p>
              <a:pPr>
                <a:spcBef>
                  <a:spcPct val="50000"/>
                </a:spcBef>
              </a:pPr>
              <a:r>
                <a:rPr lang="en-US" altLang="zh-CN" sz="3200" b="1">
                  <a:latin typeface="Times New Roman" panose="02020603050405020304" pitchFamily="18" charset="0"/>
                  <a:ea typeface="方正黑体" pitchFamily="34" charset="-122"/>
                </a:rPr>
                <a:t>θ</a:t>
              </a:r>
              <a:endParaRPr lang="zh-CN" altLang="en-US" sz="3200" b="1" dirty="0">
                <a:latin typeface="Times New Roman" panose="02020603050405020304" pitchFamily="18" charset="0"/>
                <a:ea typeface="方正黑体" pitchFamily="34" charset="-122"/>
              </a:endParaRPr>
            </a:p>
          </p:txBody>
        </p:sp>
        <p:sp>
          <p:nvSpPr>
            <p:cNvPr id="67596" name="直接连接符 404545"/>
            <p:cNvSpPr/>
            <p:nvPr/>
          </p:nvSpPr>
          <p:spPr>
            <a:xfrm>
              <a:off x="3588" y="3072"/>
              <a:ext cx="240" cy="144"/>
            </a:xfrm>
            <a:prstGeom prst="line">
              <a:avLst/>
            </a:prstGeom>
            <a:ln w="38100" cap="flat" cmpd="sng">
              <a:solidFill>
                <a:schemeClr val="hlink"/>
              </a:solidFill>
              <a:prstDash val="solid"/>
              <a:miter/>
              <a:headEnd type="none" w="med" len="med"/>
              <a:tailEnd type="none" w="med" len="med"/>
            </a:ln>
          </p:spPr>
        </p:sp>
        <p:sp>
          <p:nvSpPr>
            <p:cNvPr id="67597" name="直接连接符 404546"/>
            <p:cNvSpPr/>
            <p:nvPr/>
          </p:nvSpPr>
          <p:spPr>
            <a:xfrm flipH="1">
              <a:off x="3732" y="3216"/>
              <a:ext cx="96" cy="144"/>
            </a:xfrm>
            <a:prstGeom prst="line">
              <a:avLst/>
            </a:prstGeom>
            <a:ln w="38100" cap="flat" cmpd="sng">
              <a:solidFill>
                <a:schemeClr val="hlink"/>
              </a:solidFill>
              <a:prstDash val="solid"/>
              <a:miter/>
              <a:headEnd type="none" w="med" len="med"/>
              <a:tailEnd type="none" w="med" len="med"/>
            </a:ln>
          </p:spPr>
        </p:sp>
      </p:gr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431105"/>
          <p:cNvSpPr>
            <a:spLocks noGrp="1" noRot="1"/>
          </p:cNvSpPr>
          <p:nvPr>
            <p:ph type="title"/>
          </p:nvPr>
        </p:nvSpPr>
        <p:spPr>
          <a:xfrm>
            <a:off x="323215" y="1484313"/>
            <a:ext cx="7086600" cy="607695"/>
          </a:xfrm>
        </p:spPr>
        <p:txBody>
          <a:bodyPr anchor="ctr" anchorCtr="0">
            <a:spAutoFit/>
          </a:bodyPr>
          <a:lstStyle/>
          <a:p>
            <a:r>
              <a:rPr lang="zh-CN" altLang="zh-CN" sz="2800" dirty="0">
                <a:latin typeface="方正黑体" pitchFamily="34" charset="-122"/>
              </a:rPr>
              <a:t>例:沿指定方向缩放 </a:t>
            </a:r>
          </a:p>
        </p:txBody>
      </p:sp>
      <p:sp>
        <p:nvSpPr>
          <p:cNvPr id="330754" name="Rectangle 2"/>
          <p:cNvSpPr>
            <a:spLocks noGrp="1" noRot="1" noChangeArrowheads="1"/>
          </p:cNvSpPr>
          <p:nvPr/>
        </p:nvSpPr>
        <p:spPr>
          <a:xfrm>
            <a:off x="179705" y="76485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pic>
        <p:nvPicPr>
          <p:cNvPr id="4" name="图片 3"/>
          <p:cNvPicPr>
            <a:picLocks noChangeAspect="1"/>
          </p:cNvPicPr>
          <p:nvPr/>
        </p:nvPicPr>
        <p:blipFill>
          <a:blip r:embed="rId3"/>
          <a:stretch>
            <a:fillRect/>
          </a:stretch>
        </p:blipFill>
        <p:spPr>
          <a:xfrm>
            <a:off x="1547495" y="2421255"/>
            <a:ext cx="6953250" cy="3513455"/>
          </a:xfrm>
          <a:prstGeom prst="rect">
            <a:avLst/>
          </a:prstGeom>
        </p:spPr>
      </p:pic>
    </p:spTree>
    <p:custDataLst>
      <p:tags r:id="rId1"/>
    </p:custData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Rot="1" noChangeArrowheads="1"/>
          </p:cNvSpPr>
          <p:nvPr/>
        </p:nvSpPr>
        <p:spPr>
          <a:xfrm>
            <a:off x="179705" y="76485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pic>
        <p:nvPicPr>
          <p:cNvPr id="5" name="图片 4"/>
          <p:cNvPicPr>
            <a:picLocks noChangeAspect="1"/>
          </p:cNvPicPr>
          <p:nvPr/>
        </p:nvPicPr>
        <p:blipFill>
          <a:blip r:embed="rId3"/>
          <a:stretch>
            <a:fillRect/>
          </a:stretch>
        </p:blipFill>
        <p:spPr>
          <a:xfrm>
            <a:off x="827405" y="1520825"/>
            <a:ext cx="7299325" cy="2811780"/>
          </a:xfrm>
          <a:prstGeom prst="rect">
            <a:avLst/>
          </a:prstGeom>
        </p:spPr>
      </p:pic>
      <p:pic>
        <p:nvPicPr>
          <p:cNvPr id="6" name="图片 5"/>
          <p:cNvPicPr>
            <a:picLocks noChangeAspect="1"/>
          </p:cNvPicPr>
          <p:nvPr/>
        </p:nvPicPr>
        <p:blipFill>
          <a:blip r:embed="rId4"/>
          <a:stretch>
            <a:fillRect/>
          </a:stretch>
        </p:blipFill>
        <p:spPr>
          <a:xfrm>
            <a:off x="827405" y="4332605"/>
            <a:ext cx="7953375" cy="2305050"/>
          </a:xfrm>
          <a:prstGeom prst="rect">
            <a:avLst/>
          </a:prstGeom>
        </p:spPr>
      </p:pic>
    </p:spTree>
    <p:custDataLst>
      <p:tags r:id="rId1"/>
    </p:custData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322561"/>
          <p:cNvSpPr>
            <a:spLocks noGrp="1" noRot="1"/>
          </p:cNvSpPr>
          <p:nvPr>
            <p:ph type="title"/>
          </p:nvPr>
        </p:nvSpPr>
        <p:spPr>
          <a:xfrm>
            <a:off x="538798" y="1916748"/>
            <a:ext cx="6497637" cy="829945"/>
          </a:xfrm>
        </p:spPr>
        <p:txBody>
          <a:bodyPr wrap="square" anchor="ctr" anchorCtr="0">
            <a:spAutoFit/>
          </a:bodyPr>
          <a:lstStyle/>
          <a:p>
            <a:r>
              <a:rPr lang="zh-CN" altLang="zh-CN" sz="2800" dirty="0"/>
              <a:t>2D 其他变换</a:t>
            </a:r>
            <a:r>
              <a:rPr lang="zh-CN" altLang="zh-CN" sz="4000" dirty="0"/>
              <a:t> </a:t>
            </a:r>
          </a:p>
        </p:txBody>
      </p:sp>
      <p:sp>
        <p:nvSpPr>
          <p:cNvPr id="72706" name="文本占位符 322562"/>
          <p:cNvSpPr>
            <a:spLocks noGrp="1" noRot="1"/>
          </p:cNvSpPr>
          <p:nvPr>
            <p:ph idx="1"/>
          </p:nvPr>
        </p:nvSpPr>
        <p:spPr>
          <a:xfrm>
            <a:off x="1691640" y="2852738"/>
            <a:ext cx="6667500" cy="3677920"/>
          </a:xfrm>
        </p:spPr>
        <p:txBody>
          <a:bodyPr wrap="square" anchor="t" anchorCtr="0">
            <a:spAutoFit/>
          </a:bodyPr>
          <a:lstStyle/>
          <a:p>
            <a:pPr>
              <a:lnSpc>
                <a:spcPct val="100000"/>
              </a:lnSpc>
            </a:pPr>
            <a:r>
              <a:rPr lang="zh-CN" altLang="zh-CN" sz="2400" dirty="0">
                <a:latin typeface="Times New Roman" panose="02020603050405020304" pitchFamily="18" charset="0"/>
              </a:rPr>
              <a:t>反射：产生对象的镜像</a:t>
            </a:r>
          </a:p>
          <a:p>
            <a:pPr lvl="1">
              <a:lnSpc>
                <a:spcPct val="100000"/>
              </a:lnSpc>
            </a:pPr>
            <a:r>
              <a:rPr lang="zh-CN" altLang="en-US" sz="2400" dirty="0">
                <a:latin typeface="Times New Roman" panose="02020603050405020304" pitchFamily="18" charset="0"/>
              </a:rPr>
              <a:t>沿</a:t>
            </a:r>
            <a:r>
              <a:rPr lang="en-US" altLang="zh-CN" sz="2400">
                <a:latin typeface="Times New Roman" panose="02020603050405020304" pitchFamily="18" charset="0"/>
              </a:rPr>
              <a:t>X</a:t>
            </a:r>
            <a:r>
              <a:rPr lang="zh-CN" altLang="en-US" sz="2400" dirty="0">
                <a:latin typeface="Times New Roman" panose="02020603050405020304" pitchFamily="18" charset="0"/>
              </a:rPr>
              <a:t>轴反射</a:t>
            </a:r>
          </a:p>
          <a:p>
            <a:pPr lvl="1">
              <a:lnSpc>
                <a:spcPct val="100000"/>
              </a:lnSpc>
            </a:pPr>
            <a:r>
              <a:rPr lang="zh-CN" altLang="en-US" sz="2400" dirty="0">
                <a:latin typeface="Times New Roman" panose="02020603050405020304" pitchFamily="18" charset="0"/>
              </a:rPr>
              <a:t>沿</a:t>
            </a:r>
            <a:r>
              <a:rPr lang="en-US" altLang="zh-CN" sz="2400">
                <a:latin typeface="Times New Roman" panose="02020603050405020304" pitchFamily="18" charset="0"/>
              </a:rPr>
              <a:t>Y</a:t>
            </a:r>
            <a:r>
              <a:rPr lang="zh-CN" altLang="en-US" sz="2400" dirty="0">
                <a:latin typeface="Times New Roman" panose="02020603050405020304" pitchFamily="18" charset="0"/>
              </a:rPr>
              <a:t>轴反射</a:t>
            </a:r>
          </a:p>
          <a:p>
            <a:pPr lvl="1">
              <a:lnSpc>
                <a:spcPct val="100000"/>
              </a:lnSpc>
            </a:pPr>
            <a:r>
              <a:rPr lang="zh-CN" altLang="en-US" sz="2400" dirty="0">
                <a:latin typeface="Times New Roman" panose="02020603050405020304" pitchFamily="18" charset="0"/>
              </a:rPr>
              <a:t>沿原点反射</a:t>
            </a:r>
          </a:p>
          <a:p>
            <a:pPr lvl="1">
              <a:lnSpc>
                <a:spcPct val="100000"/>
              </a:lnSpc>
            </a:pPr>
            <a:r>
              <a:rPr lang="zh-CN" altLang="en-US" sz="2400" dirty="0">
                <a:latin typeface="Times New Roman" panose="02020603050405020304" pitchFamily="18" charset="0"/>
              </a:rPr>
              <a:t>沿</a:t>
            </a:r>
            <a:r>
              <a:rPr lang="en-US" altLang="zh-CN" sz="2400">
                <a:latin typeface="Times New Roman" panose="02020603050405020304" pitchFamily="18" charset="0"/>
              </a:rPr>
              <a:t>y=x </a:t>
            </a:r>
            <a:r>
              <a:rPr lang="zh-CN" altLang="en-US" sz="2400" dirty="0">
                <a:latin typeface="Times New Roman" panose="02020603050405020304" pitchFamily="18" charset="0"/>
              </a:rPr>
              <a:t>反射</a:t>
            </a:r>
          </a:p>
          <a:p>
            <a:pPr>
              <a:lnSpc>
                <a:spcPct val="100000"/>
              </a:lnSpc>
            </a:pPr>
            <a:r>
              <a:rPr lang="zh-CN" altLang="zh-CN" sz="2400" dirty="0">
                <a:latin typeface="Times New Roman" panose="02020603050405020304" pitchFamily="18" charset="0"/>
              </a:rPr>
              <a:t>错切:使对象发生形变</a:t>
            </a:r>
          </a:p>
          <a:p>
            <a:pPr lvl="1">
              <a:lnSpc>
                <a:spcPct val="100000"/>
              </a:lnSpc>
            </a:pPr>
            <a:r>
              <a:rPr lang="zh-CN" altLang="en-US" sz="2400" dirty="0">
                <a:latin typeface="Times New Roman" panose="02020603050405020304" pitchFamily="18" charset="0"/>
              </a:rPr>
              <a:t>沿</a:t>
            </a:r>
            <a:r>
              <a:rPr lang="zh-CN" altLang="zh-CN" sz="2400" dirty="0">
                <a:latin typeface="Times New Roman" panose="02020603050405020304" pitchFamily="18" charset="0"/>
              </a:rPr>
              <a:t>X方向错切</a:t>
            </a:r>
          </a:p>
          <a:p>
            <a:pPr lvl="1">
              <a:lnSpc>
                <a:spcPct val="100000"/>
              </a:lnSpc>
            </a:pPr>
            <a:r>
              <a:rPr lang="zh-CN" altLang="en-US" sz="2400" dirty="0">
                <a:latin typeface="Times New Roman" panose="02020603050405020304" pitchFamily="18" charset="0"/>
              </a:rPr>
              <a:t>沿</a:t>
            </a:r>
            <a:r>
              <a:rPr lang="zh-CN" altLang="zh-CN" sz="2400" dirty="0">
                <a:latin typeface="Times New Roman" panose="02020603050405020304" pitchFamily="18" charset="0"/>
              </a:rPr>
              <a:t>Y方向错切</a:t>
            </a:r>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8" name="组合 323609"/>
          <p:cNvGrpSpPr/>
          <p:nvPr/>
        </p:nvGrpSpPr>
        <p:grpSpPr>
          <a:xfrm>
            <a:off x="590550" y="1409700"/>
            <a:ext cx="3884613" cy="4724400"/>
            <a:chOff x="288" y="960"/>
            <a:chExt cx="2447" cy="2976"/>
          </a:xfrm>
        </p:grpSpPr>
        <p:sp>
          <p:nvSpPr>
            <p:cNvPr id="74759" name="直接连接符 323591"/>
            <p:cNvSpPr/>
            <p:nvPr/>
          </p:nvSpPr>
          <p:spPr>
            <a:xfrm>
              <a:off x="816" y="960"/>
              <a:ext cx="1" cy="2976"/>
            </a:xfrm>
            <a:prstGeom prst="line">
              <a:avLst/>
            </a:prstGeom>
            <a:ln w="57150" cap="flat" cmpd="sng">
              <a:solidFill>
                <a:schemeClr val="tx1"/>
              </a:solidFill>
              <a:prstDash val="solid"/>
              <a:round/>
              <a:headEnd type="arrow" w="med" len="med"/>
              <a:tailEnd type="none" w="med" len="med"/>
            </a:ln>
          </p:spPr>
        </p:sp>
        <p:sp>
          <p:nvSpPr>
            <p:cNvPr id="74760" name="直接连接符 323592"/>
            <p:cNvSpPr/>
            <p:nvPr/>
          </p:nvSpPr>
          <p:spPr>
            <a:xfrm flipH="1">
              <a:off x="288" y="2545"/>
              <a:ext cx="2426" cy="13"/>
            </a:xfrm>
            <a:prstGeom prst="line">
              <a:avLst/>
            </a:prstGeom>
            <a:ln w="57150" cap="flat" cmpd="sng">
              <a:solidFill>
                <a:schemeClr val="tx1"/>
              </a:solidFill>
              <a:prstDash val="solid"/>
              <a:round/>
              <a:headEnd type="arrow" w="med" len="med"/>
              <a:tailEnd type="none" w="med" len="med"/>
            </a:ln>
          </p:spPr>
        </p:sp>
        <p:sp>
          <p:nvSpPr>
            <p:cNvPr id="74761" name="椭圆 323594"/>
            <p:cNvSpPr/>
            <p:nvPr/>
          </p:nvSpPr>
          <p:spPr>
            <a:xfrm>
              <a:off x="756" y="2500"/>
              <a:ext cx="119" cy="104"/>
            </a:xfrm>
            <a:prstGeom prst="ellipse">
              <a:avLst/>
            </a:prstGeom>
            <a:solidFill>
              <a:schemeClr val="tx1"/>
            </a:solidFill>
            <a:ln w="28575"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74762" name="等腰三角形 323595"/>
            <p:cNvSpPr/>
            <p:nvPr/>
          </p:nvSpPr>
          <p:spPr>
            <a:xfrm>
              <a:off x="1152" y="1454"/>
              <a:ext cx="912" cy="720"/>
            </a:xfrm>
            <a:prstGeom prst="triangle">
              <a:avLst>
                <a:gd name="adj" fmla="val 50000"/>
              </a:avLst>
            </a:prstGeom>
            <a:noFill/>
            <a:ln w="57150" cap="flat" cmpd="sng">
              <a:solidFill>
                <a:schemeClr val="tx1"/>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74763" name="等腰三角形 323596"/>
            <p:cNvSpPr/>
            <p:nvPr/>
          </p:nvSpPr>
          <p:spPr>
            <a:xfrm flipV="1">
              <a:off x="1200" y="2894"/>
              <a:ext cx="912" cy="720"/>
            </a:xfrm>
            <a:prstGeom prst="triangle">
              <a:avLst>
                <a:gd name="adj" fmla="val 50000"/>
              </a:avLst>
            </a:prstGeom>
            <a:solidFill>
              <a:schemeClr val="accent1"/>
            </a:solidFill>
            <a:ln w="57150"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74764" name="文本框 323597"/>
            <p:cNvSpPr txBox="1"/>
            <p:nvPr/>
          </p:nvSpPr>
          <p:spPr>
            <a:xfrm>
              <a:off x="1656" y="1185"/>
              <a:ext cx="144"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imes New Roman" panose="02020603050405020304" pitchFamily="18" charset="0"/>
                </a:rPr>
                <a:t>1</a:t>
              </a:r>
            </a:p>
          </p:txBody>
        </p:sp>
        <p:sp>
          <p:nvSpPr>
            <p:cNvPr id="74765" name="文本框 323598"/>
            <p:cNvSpPr txBox="1"/>
            <p:nvPr/>
          </p:nvSpPr>
          <p:spPr>
            <a:xfrm>
              <a:off x="966" y="2001"/>
              <a:ext cx="144"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imes New Roman" panose="02020603050405020304" pitchFamily="18" charset="0"/>
                </a:rPr>
                <a:t>2</a:t>
              </a:r>
            </a:p>
          </p:txBody>
        </p:sp>
        <p:sp>
          <p:nvSpPr>
            <p:cNvPr id="74766" name="文本框 323599"/>
            <p:cNvSpPr txBox="1"/>
            <p:nvPr/>
          </p:nvSpPr>
          <p:spPr>
            <a:xfrm>
              <a:off x="2152" y="1982"/>
              <a:ext cx="144"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imes New Roman" panose="02020603050405020304" pitchFamily="18" charset="0"/>
                </a:rPr>
                <a:t>3</a:t>
              </a:r>
            </a:p>
          </p:txBody>
        </p:sp>
        <p:sp>
          <p:nvSpPr>
            <p:cNvPr id="74767" name="文本框 323600"/>
            <p:cNvSpPr txBox="1"/>
            <p:nvPr/>
          </p:nvSpPr>
          <p:spPr>
            <a:xfrm>
              <a:off x="907" y="2721"/>
              <a:ext cx="224"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imes New Roman" panose="02020603050405020304" pitchFamily="18" charset="0"/>
                </a:rPr>
                <a:t>2'</a:t>
              </a:r>
            </a:p>
          </p:txBody>
        </p:sp>
        <p:sp>
          <p:nvSpPr>
            <p:cNvPr id="74768" name="文本框 323601"/>
            <p:cNvSpPr txBox="1"/>
            <p:nvPr/>
          </p:nvSpPr>
          <p:spPr>
            <a:xfrm>
              <a:off x="2191" y="2721"/>
              <a:ext cx="224"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imes New Roman" panose="02020603050405020304" pitchFamily="18" charset="0"/>
                </a:rPr>
                <a:t>3'</a:t>
              </a:r>
            </a:p>
          </p:txBody>
        </p:sp>
        <p:sp>
          <p:nvSpPr>
            <p:cNvPr id="74769" name="文本框 323602"/>
            <p:cNvSpPr txBox="1"/>
            <p:nvPr/>
          </p:nvSpPr>
          <p:spPr>
            <a:xfrm>
              <a:off x="1716" y="3585"/>
              <a:ext cx="218"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1'</a:t>
              </a:r>
            </a:p>
          </p:txBody>
        </p:sp>
        <p:sp>
          <p:nvSpPr>
            <p:cNvPr id="74770" name="右弧形箭头 323603"/>
            <p:cNvSpPr/>
            <p:nvPr/>
          </p:nvSpPr>
          <p:spPr>
            <a:xfrm>
              <a:off x="1776" y="2222"/>
              <a:ext cx="192" cy="624"/>
            </a:xfrm>
            <a:prstGeom prst="curvedLeftArrow">
              <a:avLst>
                <a:gd name="adj1" fmla="val 65000"/>
                <a:gd name="adj2" fmla="val 130000"/>
                <a:gd name="adj3" fmla="val 33328"/>
              </a:avLst>
            </a:prstGeom>
            <a:solidFill>
              <a:schemeClr val="hlink"/>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74771" name="文本框 323605"/>
            <p:cNvSpPr txBox="1"/>
            <p:nvPr/>
          </p:nvSpPr>
          <p:spPr>
            <a:xfrm>
              <a:off x="2592" y="2592"/>
              <a:ext cx="143" cy="346"/>
            </a:xfrm>
            <a:prstGeom prst="rect">
              <a:avLst/>
            </a:prstGeom>
            <a:noFill/>
            <a:ln w="9525">
              <a:noFill/>
            </a:ln>
          </p:spPr>
          <p:txBody>
            <a:bodyPr lIns="0" tIns="0" rIns="0" bIns="0" anchor="ctr" anchorCtr="0">
              <a:spAutoFit/>
            </a:bodyPr>
            <a:lstStyle/>
            <a:p>
              <a:pPr algn="ctr">
                <a:spcBef>
                  <a:spcPct val="50000"/>
                </a:spcBef>
              </a:pPr>
              <a:r>
                <a:rPr lang="en-US" altLang="zh-CN" sz="3600" b="1">
                  <a:latin typeface="Times New Roman" panose="02020603050405020304" pitchFamily="18" charset="0"/>
                </a:rPr>
                <a:t>x</a:t>
              </a:r>
            </a:p>
          </p:txBody>
        </p:sp>
        <p:sp>
          <p:nvSpPr>
            <p:cNvPr id="74772" name="文本框 323606"/>
            <p:cNvSpPr txBox="1"/>
            <p:nvPr/>
          </p:nvSpPr>
          <p:spPr>
            <a:xfrm>
              <a:off x="528" y="960"/>
              <a:ext cx="144" cy="346"/>
            </a:xfrm>
            <a:prstGeom prst="rect">
              <a:avLst/>
            </a:prstGeom>
            <a:noFill/>
            <a:ln w="9525">
              <a:noFill/>
            </a:ln>
          </p:spPr>
          <p:txBody>
            <a:bodyPr lIns="0" tIns="0" rIns="0" bIns="0" anchor="ctr" anchorCtr="0">
              <a:spAutoFit/>
            </a:bodyPr>
            <a:lstStyle/>
            <a:p>
              <a:pPr algn="ctr">
                <a:spcBef>
                  <a:spcPct val="50000"/>
                </a:spcBef>
              </a:pPr>
              <a:r>
                <a:rPr lang="en-US" altLang="zh-CN" sz="3600" b="1">
                  <a:latin typeface="Times New Roman" panose="02020603050405020304" pitchFamily="18" charset="0"/>
                </a:rPr>
                <a:t>y</a:t>
              </a:r>
            </a:p>
          </p:txBody>
        </p:sp>
      </p:gr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pic>
        <p:nvPicPr>
          <p:cNvPr id="3" name="图片 2"/>
          <p:cNvPicPr>
            <a:picLocks noChangeAspect="1"/>
          </p:cNvPicPr>
          <p:nvPr/>
        </p:nvPicPr>
        <p:blipFill>
          <a:blip r:embed="rId3"/>
          <a:stretch>
            <a:fillRect/>
          </a:stretch>
        </p:blipFill>
        <p:spPr>
          <a:xfrm>
            <a:off x="5579745" y="2637155"/>
            <a:ext cx="2895600" cy="2676525"/>
          </a:xfrm>
          <a:prstGeom prst="rect">
            <a:avLst/>
          </a:prstGeom>
        </p:spPr>
      </p:pic>
    </p:spTree>
    <p:custDataLst>
      <p:tags r:id="rId1"/>
    </p:custData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直接连接符 324614"/>
          <p:cNvSpPr/>
          <p:nvPr/>
        </p:nvSpPr>
        <p:spPr>
          <a:xfrm flipH="1" flipV="1">
            <a:off x="457200" y="5500688"/>
            <a:ext cx="5756275" cy="0"/>
          </a:xfrm>
          <a:prstGeom prst="line">
            <a:avLst/>
          </a:prstGeom>
          <a:ln w="57150" cap="flat" cmpd="sng">
            <a:solidFill>
              <a:schemeClr val="tx1"/>
            </a:solidFill>
            <a:prstDash val="solid"/>
            <a:round/>
            <a:headEnd type="arrow" w="med" len="med"/>
            <a:tailEnd type="none" w="med" len="med"/>
          </a:ln>
        </p:spPr>
      </p:sp>
      <p:sp>
        <p:nvSpPr>
          <p:cNvPr id="75782" name="直接连接符 324615"/>
          <p:cNvSpPr/>
          <p:nvPr/>
        </p:nvSpPr>
        <p:spPr>
          <a:xfrm>
            <a:off x="2971800" y="1800225"/>
            <a:ext cx="0" cy="4343400"/>
          </a:xfrm>
          <a:prstGeom prst="line">
            <a:avLst/>
          </a:prstGeom>
          <a:ln w="57150" cap="flat" cmpd="sng">
            <a:solidFill>
              <a:schemeClr val="tx1"/>
            </a:solidFill>
            <a:prstDash val="solid"/>
            <a:round/>
            <a:headEnd type="arrow" w="med" len="med"/>
            <a:tailEnd type="none" w="med" len="med"/>
          </a:ln>
        </p:spPr>
      </p:sp>
      <p:sp>
        <p:nvSpPr>
          <p:cNvPr id="75783" name="椭圆 324618"/>
          <p:cNvSpPr/>
          <p:nvPr/>
        </p:nvSpPr>
        <p:spPr>
          <a:xfrm>
            <a:off x="2878138" y="5413375"/>
            <a:ext cx="188912" cy="165100"/>
          </a:xfrm>
          <a:prstGeom prst="ellipse">
            <a:avLst/>
          </a:prstGeom>
          <a:solidFill>
            <a:schemeClr val="tx1"/>
          </a:solidFill>
          <a:ln w="28575"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75784" name="直角三角形 324619"/>
          <p:cNvSpPr/>
          <p:nvPr/>
        </p:nvSpPr>
        <p:spPr>
          <a:xfrm>
            <a:off x="914400" y="2743200"/>
            <a:ext cx="1752600" cy="1524000"/>
          </a:xfrm>
          <a:prstGeom prst="rtTriangle">
            <a:avLst/>
          </a:prstGeom>
          <a:noFill/>
          <a:ln w="38100" cap="flat" cmpd="sng">
            <a:solidFill>
              <a:schemeClr val="tx1"/>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75785" name="直角三角形 324620"/>
          <p:cNvSpPr/>
          <p:nvPr/>
        </p:nvSpPr>
        <p:spPr>
          <a:xfrm flipH="1">
            <a:off x="3352800" y="2743200"/>
            <a:ext cx="1752600" cy="1524000"/>
          </a:xfrm>
          <a:prstGeom prst="rtTriangle">
            <a:avLst/>
          </a:prstGeom>
          <a:solidFill>
            <a:schemeClr val="accent1"/>
          </a:solidFill>
          <a:ln w="38100"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75786" name="上弧形箭头 324621"/>
          <p:cNvSpPr/>
          <p:nvPr/>
        </p:nvSpPr>
        <p:spPr>
          <a:xfrm>
            <a:off x="2362200" y="2743200"/>
            <a:ext cx="1447800" cy="533400"/>
          </a:xfrm>
          <a:prstGeom prst="curvedDownArrow">
            <a:avLst>
              <a:gd name="adj1" fmla="val 54285"/>
              <a:gd name="adj2" fmla="val 108571"/>
              <a:gd name="adj3" fmla="val 33328"/>
            </a:avLst>
          </a:prstGeom>
          <a:solidFill>
            <a:schemeClr val="hlink"/>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75787" name="文本框 324622"/>
          <p:cNvSpPr txBox="1"/>
          <p:nvPr/>
        </p:nvSpPr>
        <p:spPr>
          <a:xfrm>
            <a:off x="2370138" y="4297363"/>
            <a:ext cx="290512" cy="549275"/>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1</a:t>
            </a:r>
          </a:p>
        </p:txBody>
      </p:sp>
      <p:sp>
        <p:nvSpPr>
          <p:cNvPr id="75788" name="文本框 324623"/>
          <p:cNvSpPr txBox="1"/>
          <p:nvPr/>
        </p:nvSpPr>
        <p:spPr>
          <a:xfrm>
            <a:off x="617538" y="2239963"/>
            <a:ext cx="290512" cy="549275"/>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2</a:t>
            </a:r>
          </a:p>
        </p:txBody>
      </p:sp>
      <p:sp>
        <p:nvSpPr>
          <p:cNvPr id="75789" name="文本框 324624"/>
          <p:cNvSpPr txBox="1"/>
          <p:nvPr/>
        </p:nvSpPr>
        <p:spPr>
          <a:xfrm>
            <a:off x="568325" y="4144963"/>
            <a:ext cx="290513" cy="549275"/>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3</a:t>
            </a:r>
          </a:p>
        </p:txBody>
      </p:sp>
      <p:sp>
        <p:nvSpPr>
          <p:cNvPr id="75790" name="文本框 324625"/>
          <p:cNvSpPr txBox="1"/>
          <p:nvPr/>
        </p:nvSpPr>
        <p:spPr>
          <a:xfrm>
            <a:off x="3070225" y="4221163"/>
            <a:ext cx="415925" cy="549275"/>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1'</a:t>
            </a:r>
          </a:p>
        </p:txBody>
      </p:sp>
      <p:sp>
        <p:nvSpPr>
          <p:cNvPr id="75791" name="文本框 324626"/>
          <p:cNvSpPr txBox="1"/>
          <p:nvPr/>
        </p:nvSpPr>
        <p:spPr>
          <a:xfrm>
            <a:off x="5203825" y="4068763"/>
            <a:ext cx="415925" cy="549275"/>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3'</a:t>
            </a:r>
          </a:p>
        </p:txBody>
      </p:sp>
      <p:sp>
        <p:nvSpPr>
          <p:cNvPr id="75792" name="文本框 324627"/>
          <p:cNvSpPr txBox="1"/>
          <p:nvPr/>
        </p:nvSpPr>
        <p:spPr>
          <a:xfrm>
            <a:off x="5127625" y="2468563"/>
            <a:ext cx="415925" cy="549275"/>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2'</a:t>
            </a:r>
          </a:p>
        </p:txBody>
      </p:sp>
      <p:sp>
        <p:nvSpPr>
          <p:cNvPr id="75793" name="文本框 324631"/>
          <p:cNvSpPr txBox="1"/>
          <p:nvPr/>
        </p:nvSpPr>
        <p:spPr>
          <a:xfrm>
            <a:off x="5943600" y="5715000"/>
            <a:ext cx="227013" cy="549275"/>
          </a:xfrm>
          <a:prstGeom prst="rect">
            <a:avLst/>
          </a:prstGeom>
          <a:noFill/>
          <a:ln w="9525">
            <a:noFill/>
          </a:ln>
        </p:spPr>
        <p:txBody>
          <a:bodyPr lIns="0" tIns="0" rIns="0" bIns="0" anchor="ctr" anchorCtr="0">
            <a:spAutoFit/>
          </a:bodyPr>
          <a:lstStyle/>
          <a:p>
            <a:pPr algn="ctr">
              <a:spcBef>
                <a:spcPct val="50000"/>
              </a:spcBef>
            </a:pPr>
            <a:r>
              <a:rPr lang="en-US" altLang="zh-CN" sz="3600" b="1">
                <a:latin typeface="Tahoma" panose="020B0604030504040204" pitchFamily="34" charset="0"/>
              </a:rPr>
              <a:t>x</a:t>
            </a:r>
          </a:p>
        </p:txBody>
      </p:sp>
      <p:sp>
        <p:nvSpPr>
          <p:cNvPr id="75794" name="文本框 324632"/>
          <p:cNvSpPr txBox="1"/>
          <p:nvPr/>
        </p:nvSpPr>
        <p:spPr>
          <a:xfrm>
            <a:off x="2516188" y="1600200"/>
            <a:ext cx="228600" cy="549275"/>
          </a:xfrm>
          <a:prstGeom prst="rect">
            <a:avLst/>
          </a:prstGeom>
          <a:noFill/>
          <a:ln w="9525">
            <a:noFill/>
          </a:ln>
        </p:spPr>
        <p:txBody>
          <a:bodyPr lIns="0" tIns="0" rIns="0" bIns="0" anchor="ctr" anchorCtr="0">
            <a:spAutoFit/>
          </a:bodyPr>
          <a:lstStyle/>
          <a:p>
            <a:pPr algn="ctr">
              <a:spcBef>
                <a:spcPct val="50000"/>
              </a:spcBef>
            </a:pPr>
            <a:r>
              <a:rPr lang="en-US" altLang="zh-CN" sz="3600" b="1">
                <a:latin typeface="Tahoma" panose="020B0604030504040204" pitchFamily="34" charset="0"/>
              </a:rPr>
              <a:t>y</a:t>
            </a:r>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pic>
        <p:nvPicPr>
          <p:cNvPr id="4" name="图片 3"/>
          <p:cNvPicPr>
            <a:picLocks noChangeAspect="1"/>
          </p:cNvPicPr>
          <p:nvPr/>
        </p:nvPicPr>
        <p:blipFill>
          <a:blip r:embed="rId3"/>
          <a:stretch>
            <a:fillRect/>
          </a:stretch>
        </p:blipFill>
        <p:spPr>
          <a:xfrm>
            <a:off x="6083935" y="2149475"/>
            <a:ext cx="2743200" cy="2724150"/>
          </a:xfrm>
          <a:prstGeom prst="rect">
            <a:avLst/>
          </a:prstGeom>
        </p:spPr>
      </p:pic>
    </p:spTree>
    <p:custDataLst>
      <p:tags r:id="rId1"/>
    </p:custData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直接连接符 325638"/>
          <p:cNvSpPr/>
          <p:nvPr/>
        </p:nvSpPr>
        <p:spPr>
          <a:xfrm flipH="1" flipV="1">
            <a:off x="304800" y="3962400"/>
            <a:ext cx="5756275" cy="0"/>
          </a:xfrm>
          <a:prstGeom prst="line">
            <a:avLst/>
          </a:prstGeom>
          <a:ln w="57150" cap="flat" cmpd="sng">
            <a:solidFill>
              <a:schemeClr val="tx1"/>
            </a:solidFill>
            <a:prstDash val="solid"/>
            <a:round/>
            <a:headEnd type="arrow" w="med" len="med"/>
            <a:tailEnd type="none" w="med" len="med"/>
          </a:ln>
        </p:spPr>
      </p:sp>
      <p:sp>
        <p:nvSpPr>
          <p:cNvPr id="76806" name="直接连接符 325639"/>
          <p:cNvSpPr/>
          <p:nvPr/>
        </p:nvSpPr>
        <p:spPr>
          <a:xfrm>
            <a:off x="2971800" y="1800225"/>
            <a:ext cx="0" cy="4343400"/>
          </a:xfrm>
          <a:prstGeom prst="line">
            <a:avLst/>
          </a:prstGeom>
          <a:ln w="57150" cap="flat" cmpd="sng">
            <a:solidFill>
              <a:schemeClr val="tx1"/>
            </a:solidFill>
            <a:prstDash val="solid"/>
            <a:round/>
            <a:headEnd type="arrow" w="med" len="med"/>
            <a:tailEnd type="none" w="med" len="med"/>
          </a:ln>
        </p:spPr>
      </p:sp>
      <p:sp>
        <p:nvSpPr>
          <p:cNvPr id="76807" name="椭圆 325642"/>
          <p:cNvSpPr/>
          <p:nvPr/>
        </p:nvSpPr>
        <p:spPr>
          <a:xfrm>
            <a:off x="2878138" y="3867150"/>
            <a:ext cx="188912" cy="165100"/>
          </a:xfrm>
          <a:prstGeom prst="ellipse">
            <a:avLst/>
          </a:prstGeom>
          <a:solidFill>
            <a:schemeClr val="tx1"/>
          </a:solidFill>
          <a:ln w="28575"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76808" name="直角三角形 325643"/>
          <p:cNvSpPr/>
          <p:nvPr/>
        </p:nvSpPr>
        <p:spPr>
          <a:xfrm>
            <a:off x="1447800" y="4267200"/>
            <a:ext cx="1219200" cy="1295400"/>
          </a:xfrm>
          <a:prstGeom prst="rtTriangle">
            <a:avLst/>
          </a:prstGeom>
          <a:noFill/>
          <a:ln w="57150" cap="flat" cmpd="sng">
            <a:solidFill>
              <a:schemeClr val="tx1"/>
            </a:solidFill>
            <a:prstDash val="sysDot"/>
            <a:miter/>
            <a:headEnd type="none" w="med" len="med"/>
            <a:tailEnd type="none" w="med" len="med"/>
          </a:ln>
        </p:spPr>
        <p:txBody>
          <a:bodyPr anchor="t" anchorCtr="0"/>
          <a:lstStyle/>
          <a:p>
            <a:endParaRPr lang="zh-CN" altLang="en-US">
              <a:latin typeface="Arial" panose="020B0604020202020204" pitchFamily="34" charset="0"/>
            </a:endParaRPr>
          </a:p>
        </p:txBody>
      </p:sp>
      <p:sp>
        <p:nvSpPr>
          <p:cNvPr id="76809" name="直角三角形 325644"/>
          <p:cNvSpPr/>
          <p:nvPr/>
        </p:nvSpPr>
        <p:spPr>
          <a:xfrm rot="10800000">
            <a:off x="3276600" y="2362200"/>
            <a:ext cx="1219200" cy="1295400"/>
          </a:xfrm>
          <a:prstGeom prst="rtTriangle">
            <a:avLst/>
          </a:prstGeom>
          <a:solidFill>
            <a:schemeClr val="accent1"/>
          </a:solidFill>
          <a:ln w="57150"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76810" name="文本框 325645"/>
          <p:cNvSpPr txBox="1"/>
          <p:nvPr/>
        </p:nvSpPr>
        <p:spPr>
          <a:xfrm>
            <a:off x="998538" y="4068763"/>
            <a:ext cx="290512" cy="549275"/>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1</a:t>
            </a:r>
          </a:p>
        </p:txBody>
      </p:sp>
      <p:sp>
        <p:nvSpPr>
          <p:cNvPr id="76811" name="文本框 325646"/>
          <p:cNvSpPr txBox="1"/>
          <p:nvPr/>
        </p:nvSpPr>
        <p:spPr>
          <a:xfrm>
            <a:off x="1101725" y="5622925"/>
            <a:ext cx="290513" cy="549275"/>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2</a:t>
            </a:r>
          </a:p>
        </p:txBody>
      </p:sp>
      <p:sp>
        <p:nvSpPr>
          <p:cNvPr id="76812" name="文本框 325647"/>
          <p:cNvSpPr txBox="1"/>
          <p:nvPr/>
        </p:nvSpPr>
        <p:spPr>
          <a:xfrm>
            <a:off x="2522538" y="5592763"/>
            <a:ext cx="290512" cy="549275"/>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3</a:t>
            </a:r>
          </a:p>
        </p:txBody>
      </p:sp>
      <p:sp>
        <p:nvSpPr>
          <p:cNvPr id="76813" name="文本框 325648"/>
          <p:cNvSpPr txBox="1"/>
          <p:nvPr/>
        </p:nvSpPr>
        <p:spPr>
          <a:xfrm>
            <a:off x="4670425" y="3382963"/>
            <a:ext cx="415925" cy="549275"/>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1'</a:t>
            </a:r>
          </a:p>
        </p:txBody>
      </p:sp>
      <p:sp>
        <p:nvSpPr>
          <p:cNvPr id="76814" name="文本框 325649"/>
          <p:cNvSpPr txBox="1"/>
          <p:nvPr/>
        </p:nvSpPr>
        <p:spPr>
          <a:xfrm>
            <a:off x="3124200" y="1858963"/>
            <a:ext cx="415925" cy="549275"/>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3'</a:t>
            </a:r>
          </a:p>
        </p:txBody>
      </p:sp>
      <p:sp>
        <p:nvSpPr>
          <p:cNvPr id="76815" name="文本框 325650"/>
          <p:cNvSpPr txBox="1"/>
          <p:nvPr/>
        </p:nvSpPr>
        <p:spPr>
          <a:xfrm>
            <a:off x="4689475" y="1981200"/>
            <a:ext cx="415925" cy="549275"/>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2'</a:t>
            </a:r>
          </a:p>
        </p:txBody>
      </p:sp>
      <p:sp>
        <p:nvSpPr>
          <p:cNvPr id="76816" name="任意多边形 325651"/>
          <p:cNvSpPr/>
          <p:nvPr/>
        </p:nvSpPr>
        <p:spPr>
          <a:xfrm>
            <a:off x="3200400" y="3581400"/>
            <a:ext cx="914400" cy="990600"/>
          </a:xfrm>
          <a:custGeom>
            <a:avLst/>
            <a:gdLst/>
            <a:ahLst/>
            <a:cxnLst>
              <a:cxn ang="270">
                <a:pos x="15428" y="0"/>
              </a:cxn>
              <a:cxn ang="180">
                <a:pos x="9257" y="7200"/>
              </a:cxn>
              <a:cxn ang="180">
                <a:pos x="0" y="18000"/>
              </a:cxn>
              <a:cxn ang="90">
                <a:pos x="9257" y="21600"/>
              </a:cxn>
              <a:cxn ang="0">
                <a:pos x="18514" y="15000"/>
              </a:cxn>
              <a:cxn ang="0">
                <a:pos x="21600" y="7200"/>
              </a:cxn>
            </a:cxnLst>
            <a:rect l="0" t="0" r="0" b="0"/>
            <a:pathLst>
              <a:path w="21600" h="21600">
                <a:moveTo>
                  <a:pt x="15428"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hlink"/>
          </a:solidFill>
          <a:ln w="9525" cap="flat" cmpd="sng">
            <a:solidFill>
              <a:schemeClr val="tx1"/>
            </a:solidFill>
            <a:prstDash val="solid"/>
            <a:miter/>
            <a:headEnd type="none" w="med" len="med"/>
            <a:tailEnd type="none" w="med" len="med"/>
          </a:ln>
        </p:spPr>
        <p:txBody>
          <a:bodyPr/>
          <a:lstStyle/>
          <a:p>
            <a:endParaRPr lang="zh-CN" altLang="en-US"/>
          </a:p>
        </p:txBody>
      </p:sp>
      <p:sp>
        <p:nvSpPr>
          <p:cNvPr id="76817" name="文本框 325655"/>
          <p:cNvSpPr txBox="1"/>
          <p:nvPr/>
        </p:nvSpPr>
        <p:spPr>
          <a:xfrm>
            <a:off x="5867400" y="4419600"/>
            <a:ext cx="227013" cy="549275"/>
          </a:xfrm>
          <a:prstGeom prst="rect">
            <a:avLst/>
          </a:prstGeom>
          <a:noFill/>
          <a:ln w="9525">
            <a:noFill/>
          </a:ln>
        </p:spPr>
        <p:txBody>
          <a:bodyPr lIns="0" tIns="0" rIns="0" bIns="0" anchor="ctr" anchorCtr="0">
            <a:spAutoFit/>
          </a:bodyPr>
          <a:lstStyle/>
          <a:p>
            <a:pPr algn="ctr">
              <a:spcBef>
                <a:spcPct val="50000"/>
              </a:spcBef>
            </a:pPr>
            <a:r>
              <a:rPr lang="en-US" altLang="zh-CN" sz="3600" b="1">
                <a:latin typeface="Tahoma" panose="020B0604030504040204" pitchFamily="34" charset="0"/>
              </a:rPr>
              <a:t>x</a:t>
            </a:r>
          </a:p>
        </p:txBody>
      </p:sp>
      <p:sp>
        <p:nvSpPr>
          <p:cNvPr id="76818" name="文本框 325656"/>
          <p:cNvSpPr txBox="1"/>
          <p:nvPr/>
        </p:nvSpPr>
        <p:spPr>
          <a:xfrm>
            <a:off x="2516188" y="1600200"/>
            <a:ext cx="228600" cy="549275"/>
          </a:xfrm>
          <a:prstGeom prst="rect">
            <a:avLst/>
          </a:prstGeom>
          <a:noFill/>
          <a:ln w="9525">
            <a:noFill/>
          </a:ln>
        </p:spPr>
        <p:txBody>
          <a:bodyPr lIns="0" tIns="0" rIns="0" bIns="0" anchor="ctr" anchorCtr="0">
            <a:spAutoFit/>
          </a:bodyPr>
          <a:lstStyle/>
          <a:p>
            <a:pPr algn="ctr">
              <a:spcBef>
                <a:spcPct val="50000"/>
              </a:spcBef>
            </a:pPr>
            <a:r>
              <a:rPr lang="en-US" altLang="zh-CN" sz="3600" b="1">
                <a:latin typeface="Tahoma" panose="020B0604030504040204" pitchFamily="34" charset="0"/>
              </a:rPr>
              <a:t>y</a:t>
            </a:r>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pic>
        <p:nvPicPr>
          <p:cNvPr id="4" name="内容占位符 3"/>
          <p:cNvPicPr>
            <a:picLocks noGrp="1" noChangeAspect="1"/>
          </p:cNvPicPr>
          <p:nvPr>
            <p:ph idx="1"/>
          </p:nvPr>
        </p:nvPicPr>
        <p:blipFill>
          <a:blip r:embed="rId3"/>
          <a:stretch>
            <a:fillRect/>
          </a:stretch>
        </p:blipFill>
        <p:spPr>
          <a:xfrm>
            <a:off x="6012180" y="1800225"/>
            <a:ext cx="2819400" cy="2724150"/>
          </a:xfrm>
          <a:prstGeom prst="rect">
            <a:avLst/>
          </a:prstGeom>
        </p:spPr>
      </p:pic>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330754" name="Rectangle 2"/>
          <p:cNvSpPr>
            <a:spLocks noGrp="1" noRot="1" noChangeArrowheads="1"/>
          </p:cNvSpPr>
          <p:nvPr>
            <p:ph type="title" idx="4294967295"/>
          </p:nvPr>
        </p:nvSpPr>
        <p:spPr>
          <a:xfrm>
            <a:off x="301625" y="909638"/>
            <a:ext cx="8540750" cy="755650"/>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一、数学基础</a:t>
            </a:r>
          </a:p>
        </p:txBody>
      </p:sp>
      <p:sp>
        <p:nvSpPr>
          <p:cNvPr id="8195" name="Rectangle 3"/>
          <p:cNvSpPr>
            <a:spLocks noGrp="1" noRot="1"/>
          </p:cNvSpPr>
          <p:nvPr>
            <p:ph idx="4294967295"/>
            <p:custDataLst>
              <p:tags r:id="rId2"/>
            </p:custDataLst>
          </p:nvPr>
        </p:nvSpPr>
        <p:spPr>
          <a:xfrm>
            <a:off x="323850" y="1989138"/>
            <a:ext cx="8458200" cy="1875155"/>
          </a:xfrm>
          <a:noFill/>
          <a:ln w="9525">
            <a:noFill/>
          </a:ln>
        </p:spPr>
        <p:txBody>
          <a:bodyPr vert="horz" wrap="square" lIns="91440" tIns="45720" rIns="91440" bIns="45720" rtlCol="0" anchor="t" anchorCtr="0">
            <a:spAutoFit/>
          </a:bodyPr>
          <a:lstStyle>
            <a:lvl1pPr marL="342900" indent="-342900" algn="l" rtl="0" fontAlgn="base">
              <a:spcBef>
                <a:spcPct val="20000"/>
              </a:spcBef>
              <a:spcAft>
                <a:spcPct val="0"/>
              </a:spcAft>
              <a:buClr>
                <a:srgbClr val="FF0000"/>
              </a:buClr>
              <a:buSzPct val="80000"/>
              <a:buFont typeface="Wingdings" panose="05000000000000000000"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tx1"/>
              </a:buClr>
              <a:buSzPct val="80000"/>
              <a:buFont typeface="Wingdings" panose="05000000000000000000" pitchFamily="2" charset="2"/>
              <a:buChar char="Ø"/>
              <a:defRPr sz="2800" b="1">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lvl="1" algn="l" defTabSz="914400">
              <a:lnSpc>
                <a:spcPct val="140000"/>
              </a:lnSpc>
              <a:buChar char="l"/>
            </a:pPr>
            <a:r>
              <a:rPr lang="zh-CN" altLang="en-US" spc="0" dirty="0">
                <a:solidFill>
                  <a:schemeClr val="dk1"/>
                </a:solidFill>
                <a:latin typeface="SimHei" panose="02010600030101010101" pitchFamily="2" charset="-122"/>
                <a:ea typeface="SimHei" panose="02010600030101010101" pitchFamily="2" charset="-122"/>
                <a:sym typeface="+mn-ea"/>
              </a:rPr>
              <a:t>向量</a:t>
            </a:r>
          </a:p>
          <a:p>
            <a:pPr lvl="2" algn="l" defTabSz="914400">
              <a:lnSpc>
                <a:spcPct val="140000"/>
              </a:lnSpc>
              <a:buChar char="l"/>
            </a:pPr>
            <a:r>
              <a:rPr lang="zh-CN" altLang="en-US" dirty="0">
                <a:solidFill>
                  <a:schemeClr val="dk1"/>
                </a:solidFill>
                <a:latin typeface="SimHei" panose="02010600030101010101" pitchFamily="2" charset="-122"/>
                <a:ea typeface="SimHei" panose="02010600030101010101" pitchFamily="2" charset="-122"/>
                <a:sym typeface="+mn-ea"/>
              </a:rPr>
              <a:t>向量数乘</a:t>
            </a:r>
          </a:p>
          <a:p>
            <a:pPr lvl="2" algn="l" defTabSz="914400">
              <a:lnSpc>
                <a:spcPct val="140000"/>
              </a:lnSpc>
              <a:buChar char="l"/>
            </a:pPr>
            <a:r>
              <a:rPr lang="en-US" altLang="zh-CN" dirty="0">
                <a:solidFill>
                  <a:schemeClr val="dk1"/>
                </a:solidFill>
                <a:latin typeface="SimHei" panose="02010600030101010101" pitchFamily="2" charset="-122"/>
                <a:ea typeface="SimHei" panose="02010600030101010101" pitchFamily="2" charset="-122"/>
                <a:sym typeface="+mn-ea"/>
              </a:rPr>
              <a:t>向量内积</a:t>
            </a:r>
          </a:p>
        </p:txBody>
      </p:sp>
      <p:graphicFrame>
        <p:nvGraphicFramePr>
          <p:cNvPr id="6" name="对象 5"/>
          <p:cNvGraphicFramePr/>
          <p:nvPr/>
        </p:nvGraphicFramePr>
        <p:xfrm>
          <a:off x="3491865" y="2854960"/>
          <a:ext cx="2392680" cy="419100"/>
        </p:xfrm>
        <a:graphic>
          <a:graphicData uri="http://schemas.openxmlformats.org/presentationml/2006/ole">
            <mc:AlternateContent xmlns:mc="http://schemas.openxmlformats.org/markup-compatibility/2006">
              <mc:Choice xmlns:v="urn:schemas-microsoft-com:vml" Requires="v">
                <p:oleObj r:id="rId6" imgW="2390775" imgH="419100" progId="Paint.Picture">
                  <p:embed/>
                </p:oleObj>
              </mc:Choice>
              <mc:Fallback>
                <p:oleObj r:id="rId6" imgW="2390775" imgH="419100" progId="Paint.Picture">
                  <p:embed/>
                  <p:pic>
                    <p:nvPicPr>
                      <p:cNvPr id="0" name="图片 6"/>
                      <p:cNvPicPr/>
                      <p:nvPr/>
                    </p:nvPicPr>
                    <p:blipFill>
                      <a:blip r:embed="rId7"/>
                      <a:stretch>
                        <a:fillRect/>
                      </a:stretch>
                    </p:blipFill>
                    <p:spPr>
                      <a:xfrm>
                        <a:off x="3491865" y="2854960"/>
                        <a:ext cx="2392680" cy="419100"/>
                      </a:xfrm>
                      <a:prstGeom prst="rect">
                        <a:avLst/>
                      </a:prstGeom>
                    </p:spPr>
                  </p:pic>
                </p:oleObj>
              </mc:Fallback>
            </mc:AlternateContent>
          </a:graphicData>
        </a:graphic>
      </p:graphicFrame>
      <p:graphicFrame>
        <p:nvGraphicFramePr>
          <p:cNvPr id="8" name="对象 7"/>
          <p:cNvGraphicFramePr/>
          <p:nvPr/>
        </p:nvGraphicFramePr>
        <p:xfrm>
          <a:off x="3419475" y="3501390"/>
          <a:ext cx="2631440" cy="429260"/>
        </p:xfrm>
        <a:graphic>
          <a:graphicData uri="http://schemas.openxmlformats.org/presentationml/2006/ole">
            <mc:AlternateContent xmlns:mc="http://schemas.openxmlformats.org/markup-compatibility/2006">
              <mc:Choice xmlns:v="urn:schemas-microsoft-com:vml" Requires="v">
                <p:oleObj r:id="rId8" imgW="2628900" imgH="428625" progId="Paint.Picture">
                  <p:embed/>
                </p:oleObj>
              </mc:Choice>
              <mc:Fallback>
                <p:oleObj r:id="rId8" imgW="2628900" imgH="428625" progId="Paint.Picture">
                  <p:embed/>
                  <p:pic>
                    <p:nvPicPr>
                      <p:cNvPr id="0" name="图片 8"/>
                      <p:cNvPicPr/>
                      <p:nvPr/>
                    </p:nvPicPr>
                    <p:blipFill>
                      <a:blip r:embed="rId9"/>
                      <a:stretch>
                        <a:fillRect/>
                      </a:stretch>
                    </p:blipFill>
                    <p:spPr>
                      <a:xfrm>
                        <a:off x="3419475" y="3501390"/>
                        <a:ext cx="2631440" cy="429260"/>
                      </a:xfrm>
                      <a:prstGeom prst="rect">
                        <a:avLst/>
                      </a:prstGeom>
                    </p:spPr>
                  </p:pic>
                </p:oleObj>
              </mc:Fallback>
            </mc:AlternateContent>
          </a:graphicData>
        </a:graphic>
      </p:graphicFrame>
      <p:graphicFrame>
        <p:nvGraphicFramePr>
          <p:cNvPr id="10" name="对象 9"/>
          <p:cNvGraphicFramePr/>
          <p:nvPr/>
        </p:nvGraphicFramePr>
        <p:xfrm>
          <a:off x="323850" y="4463415"/>
          <a:ext cx="8622030" cy="416560"/>
        </p:xfrm>
        <a:graphic>
          <a:graphicData uri="http://schemas.openxmlformats.org/presentationml/2006/ole">
            <mc:AlternateContent xmlns:mc="http://schemas.openxmlformats.org/markup-compatibility/2006">
              <mc:Choice xmlns:v="urn:schemas-microsoft-com:vml" Requires="v">
                <p:oleObj r:id="rId10" imgW="9363075" imgH="514350" progId="Paint.Picture">
                  <p:embed/>
                </p:oleObj>
              </mc:Choice>
              <mc:Fallback>
                <p:oleObj r:id="rId10" imgW="9363075" imgH="514350" progId="Paint.Picture">
                  <p:embed/>
                  <p:pic>
                    <p:nvPicPr>
                      <p:cNvPr id="0" name="图片 10"/>
                      <p:cNvPicPr/>
                      <p:nvPr/>
                    </p:nvPicPr>
                    <p:blipFill>
                      <a:blip r:embed="rId11"/>
                      <a:stretch>
                        <a:fillRect/>
                      </a:stretch>
                    </p:blipFill>
                    <p:spPr>
                      <a:xfrm>
                        <a:off x="323850" y="4463415"/>
                        <a:ext cx="8622030" cy="416560"/>
                      </a:xfrm>
                      <a:prstGeom prst="rect">
                        <a:avLst/>
                      </a:prstGeom>
                    </p:spPr>
                  </p:pic>
                </p:oleObj>
              </mc:Fallback>
            </mc:AlternateContent>
          </a:graphicData>
        </a:graphic>
      </p:graphicFrame>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397313"/>
          <p:cNvSpPr>
            <a:spLocks noGrp="1" noRot="1"/>
          </p:cNvSpPr>
          <p:nvPr>
            <p:ph type="title"/>
          </p:nvPr>
        </p:nvSpPr>
        <p:spPr>
          <a:xfrm>
            <a:off x="3275965" y="5924233"/>
            <a:ext cx="4267200" cy="607695"/>
          </a:xfrm>
        </p:spPr>
        <p:txBody>
          <a:bodyPr anchor="ctr" anchorCtr="0">
            <a:spAutoFit/>
          </a:bodyPr>
          <a:lstStyle/>
          <a:p>
            <a:r>
              <a:rPr lang="zh-CN" altLang="en-US" sz="2800" dirty="0">
                <a:latin typeface="方正黑体" pitchFamily="34" charset="-122"/>
              </a:rPr>
              <a:t>沿直线</a:t>
            </a:r>
            <a:r>
              <a:rPr lang="en-US" altLang="zh-CN" sz="2800">
                <a:latin typeface="方正黑体" pitchFamily="34" charset="-122"/>
              </a:rPr>
              <a:t>y=x</a:t>
            </a:r>
            <a:r>
              <a:rPr lang="zh-CN" altLang="en-US" sz="2800" dirty="0">
                <a:latin typeface="方正黑体" pitchFamily="34" charset="-122"/>
              </a:rPr>
              <a:t>反射</a:t>
            </a:r>
            <a:endParaRPr lang="zh-CN" altLang="zh-CN" sz="2800" dirty="0">
              <a:latin typeface="方正黑体" pitchFamily="34" charset="-122"/>
            </a:endParaRPr>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pic>
        <p:nvPicPr>
          <p:cNvPr id="3" name="图片 2"/>
          <p:cNvPicPr>
            <a:picLocks noChangeAspect="1"/>
          </p:cNvPicPr>
          <p:nvPr/>
        </p:nvPicPr>
        <p:blipFill>
          <a:blip r:embed="rId3"/>
          <a:stretch>
            <a:fillRect/>
          </a:stretch>
        </p:blipFill>
        <p:spPr>
          <a:xfrm>
            <a:off x="179070" y="1917065"/>
            <a:ext cx="8934450" cy="4514850"/>
          </a:xfrm>
          <a:prstGeom prst="rect">
            <a:avLst/>
          </a:prstGeom>
        </p:spPr>
      </p:pic>
    </p:spTree>
    <p:custDataLst>
      <p:tags r:id="rId1"/>
    </p:custData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文本框 326681"/>
          <p:cNvSpPr txBox="1"/>
          <p:nvPr/>
        </p:nvSpPr>
        <p:spPr>
          <a:xfrm>
            <a:off x="2915285" y="5877560"/>
            <a:ext cx="4114800" cy="521970"/>
          </a:xfrm>
          <a:prstGeom prst="rect">
            <a:avLst/>
          </a:prstGeom>
          <a:noFill/>
          <a:ln w="9525">
            <a:noFill/>
          </a:ln>
        </p:spPr>
        <p:txBody>
          <a:bodyPr anchor="t" anchorCtr="0">
            <a:spAutoFit/>
          </a:bodyPr>
          <a:lstStyle/>
          <a:p>
            <a:pPr eaLnBrk="0" hangingPunct="0"/>
            <a:r>
              <a:rPr lang="zh-CN" altLang="en-US" sz="2800" b="1" dirty="0">
                <a:solidFill>
                  <a:schemeClr val="tx1"/>
                </a:solidFill>
                <a:latin typeface="方正黑体" pitchFamily="34" charset="-122"/>
              </a:rPr>
              <a:t>沿直线 </a:t>
            </a:r>
            <a:r>
              <a:rPr lang="en-US" altLang="zh-CN" sz="2800" b="1">
                <a:solidFill>
                  <a:schemeClr val="tx1"/>
                </a:solidFill>
                <a:latin typeface="方正黑体" pitchFamily="34" charset="-122"/>
              </a:rPr>
              <a:t>y=x</a:t>
            </a:r>
            <a:r>
              <a:rPr lang="zh-CN" altLang="en-US" sz="2800" b="1" dirty="0">
                <a:solidFill>
                  <a:schemeClr val="tx1"/>
                </a:solidFill>
                <a:latin typeface="方正黑体" pitchFamily="34" charset="-122"/>
              </a:rPr>
              <a:t>反射</a:t>
            </a:r>
          </a:p>
        </p:txBody>
      </p:sp>
      <p:grpSp>
        <p:nvGrpSpPr>
          <p:cNvPr id="78854" name="组合 326688"/>
          <p:cNvGrpSpPr/>
          <p:nvPr/>
        </p:nvGrpSpPr>
        <p:grpSpPr>
          <a:xfrm>
            <a:off x="179070" y="1844675"/>
            <a:ext cx="6032500" cy="4772025"/>
            <a:chOff x="192" y="864"/>
            <a:chExt cx="3800" cy="3006"/>
          </a:xfrm>
        </p:grpSpPr>
        <p:sp>
          <p:nvSpPr>
            <p:cNvPr id="78855" name="直接连接符 326662"/>
            <p:cNvSpPr/>
            <p:nvPr/>
          </p:nvSpPr>
          <p:spPr>
            <a:xfrm flipH="1" flipV="1">
              <a:off x="192" y="2496"/>
              <a:ext cx="3626" cy="0"/>
            </a:xfrm>
            <a:prstGeom prst="line">
              <a:avLst/>
            </a:prstGeom>
            <a:ln w="57150" cap="flat" cmpd="sng">
              <a:solidFill>
                <a:schemeClr val="tx1"/>
              </a:solidFill>
              <a:prstDash val="solid"/>
              <a:round/>
              <a:headEnd type="arrow" w="med" len="med"/>
              <a:tailEnd type="none" w="med" len="med"/>
            </a:ln>
          </p:spPr>
        </p:sp>
        <p:sp>
          <p:nvSpPr>
            <p:cNvPr id="78856" name="直接连接符 326663"/>
            <p:cNvSpPr/>
            <p:nvPr/>
          </p:nvSpPr>
          <p:spPr>
            <a:xfrm>
              <a:off x="1872" y="1134"/>
              <a:ext cx="0" cy="2736"/>
            </a:xfrm>
            <a:prstGeom prst="line">
              <a:avLst/>
            </a:prstGeom>
            <a:ln w="57150" cap="flat" cmpd="sng">
              <a:solidFill>
                <a:schemeClr val="tx1"/>
              </a:solidFill>
              <a:prstDash val="solid"/>
              <a:round/>
              <a:headEnd type="arrow" w="med" len="med"/>
              <a:tailEnd type="none" w="med" len="med"/>
            </a:ln>
          </p:spPr>
        </p:sp>
        <p:sp>
          <p:nvSpPr>
            <p:cNvPr id="78857" name="椭圆 326666"/>
            <p:cNvSpPr/>
            <p:nvPr/>
          </p:nvSpPr>
          <p:spPr>
            <a:xfrm>
              <a:off x="1801" y="2448"/>
              <a:ext cx="119" cy="104"/>
            </a:xfrm>
            <a:prstGeom prst="ellipse">
              <a:avLst/>
            </a:prstGeom>
            <a:solidFill>
              <a:schemeClr val="bg1"/>
            </a:solidFill>
            <a:ln w="28575"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78858" name="直接连接符 326667"/>
            <p:cNvSpPr/>
            <p:nvPr/>
          </p:nvSpPr>
          <p:spPr>
            <a:xfrm rot="404982" flipV="1">
              <a:off x="978" y="1029"/>
              <a:ext cx="2256" cy="2496"/>
            </a:xfrm>
            <a:prstGeom prst="line">
              <a:avLst/>
            </a:prstGeom>
            <a:ln w="57150" cap="flat" cmpd="sng">
              <a:solidFill>
                <a:schemeClr val="tx1"/>
              </a:solidFill>
              <a:prstDash val="sysDot"/>
              <a:round/>
              <a:headEnd type="none" w="med" len="med"/>
              <a:tailEnd type="none" w="med" len="med"/>
            </a:ln>
          </p:spPr>
        </p:sp>
        <p:sp>
          <p:nvSpPr>
            <p:cNvPr id="78859" name="文本框 326668"/>
            <p:cNvSpPr txBox="1"/>
            <p:nvPr/>
          </p:nvSpPr>
          <p:spPr>
            <a:xfrm>
              <a:off x="3416" y="960"/>
              <a:ext cx="576"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y=x</a:t>
              </a:r>
            </a:p>
          </p:txBody>
        </p:sp>
        <p:sp>
          <p:nvSpPr>
            <p:cNvPr id="78860" name="文本框 326671"/>
            <p:cNvSpPr txBox="1"/>
            <p:nvPr/>
          </p:nvSpPr>
          <p:spPr>
            <a:xfrm>
              <a:off x="1925" y="1699"/>
              <a:ext cx="183"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1</a:t>
              </a:r>
            </a:p>
          </p:txBody>
        </p:sp>
        <p:sp>
          <p:nvSpPr>
            <p:cNvPr id="78861" name="文本框 326672"/>
            <p:cNvSpPr txBox="1"/>
            <p:nvPr/>
          </p:nvSpPr>
          <p:spPr>
            <a:xfrm>
              <a:off x="2741" y="1027"/>
              <a:ext cx="183"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2</a:t>
              </a:r>
            </a:p>
          </p:txBody>
        </p:sp>
        <p:sp>
          <p:nvSpPr>
            <p:cNvPr id="78862" name="文本框 326673"/>
            <p:cNvSpPr txBox="1"/>
            <p:nvPr/>
          </p:nvSpPr>
          <p:spPr>
            <a:xfrm>
              <a:off x="2256" y="2131"/>
              <a:ext cx="262"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1'</a:t>
              </a:r>
            </a:p>
          </p:txBody>
        </p:sp>
        <p:sp>
          <p:nvSpPr>
            <p:cNvPr id="78863" name="文本框 326674"/>
            <p:cNvSpPr txBox="1"/>
            <p:nvPr/>
          </p:nvSpPr>
          <p:spPr>
            <a:xfrm>
              <a:off x="3242" y="1536"/>
              <a:ext cx="262"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2'</a:t>
              </a:r>
            </a:p>
          </p:txBody>
        </p:sp>
        <p:sp>
          <p:nvSpPr>
            <p:cNvPr id="78864" name="右弧形箭头 326675"/>
            <p:cNvSpPr/>
            <p:nvPr/>
          </p:nvSpPr>
          <p:spPr>
            <a:xfrm>
              <a:off x="2976" y="1248"/>
              <a:ext cx="192" cy="576"/>
            </a:xfrm>
            <a:prstGeom prst="curvedLeftArrow">
              <a:avLst>
                <a:gd name="adj1" fmla="val 60000"/>
                <a:gd name="adj2" fmla="val 120000"/>
                <a:gd name="adj3" fmla="val 33328"/>
              </a:avLst>
            </a:prstGeom>
            <a:solidFill>
              <a:schemeClr val="hlink"/>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78865" name="文本框 326679"/>
            <p:cNvSpPr txBox="1"/>
            <p:nvPr/>
          </p:nvSpPr>
          <p:spPr>
            <a:xfrm>
              <a:off x="3696" y="2640"/>
              <a:ext cx="143" cy="346"/>
            </a:xfrm>
            <a:prstGeom prst="rect">
              <a:avLst/>
            </a:prstGeom>
            <a:noFill/>
            <a:ln w="9525">
              <a:noFill/>
            </a:ln>
          </p:spPr>
          <p:txBody>
            <a:bodyPr lIns="0" tIns="0" rIns="0" bIns="0" anchor="ctr" anchorCtr="0">
              <a:spAutoFit/>
            </a:bodyPr>
            <a:lstStyle/>
            <a:p>
              <a:pPr algn="ctr">
                <a:spcBef>
                  <a:spcPct val="50000"/>
                </a:spcBef>
              </a:pPr>
              <a:r>
                <a:rPr lang="en-US" altLang="zh-CN" sz="3600" b="1">
                  <a:latin typeface="Tahoma" panose="020B0604030504040204" pitchFamily="34" charset="0"/>
                </a:rPr>
                <a:t>x</a:t>
              </a:r>
            </a:p>
          </p:txBody>
        </p:sp>
        <p:sp>
          <p:nvSpPr>
            <p:cNvPr id="78866" name="文本框 326680"/>
            <p:cNvSpPr txBox="1"/>
            <p:nvPr/>
          </p:nvSpPr>
          <p:spPr>
            <a:xfrm>
              <a:off x="1585" y="1008"/>
              <a:ext cx="144" cy="346"/>
            </a:xfrm>
            <a:prstGeom prst="rect">
              <a:avLst/>
            </a:prstGeom>
            <a:noFill/>
            <a:ln w="9525">
              <a:noFill/>
            </a:ln>
          </p:spPr>
          <p:txBody>
            <a:bodyPr lIns="0" tIns="0" rIns="0" bIns="0" anchor="ctr" anchorCtr="0">
              <a:spAutoFit/>
            </a:bodyPr>
            <a:lstStyle/>
            <a:p>
              <a:pPr algn="ctr">
                <a:spcBef>
                  <a:spcPct val="50000"/>
                </a:spcBef>
              </a:pPr>
              <a:r>
                <a:rPr lang="en-US" altLang="zh-CN" sz="3600" b="1">
                  <a:latin typeface="Tahoma" panose="020B0604030504040204" pitchFamily="34" charset="0"/>
                </a:rPr>
                <a:t>y</a:t>
              </a:r>
            </a:p>
          </p:txBody>
        </p:sp>
        <p:sp>
          <p:nvSpPr>
            <p:cNvPr id="78867" name="任意多边形 326682"/>
            <p:cNvSpPr/>
            <p:nvPr/>
          </p:nvSpPr>
          <p:spPr>
            <a:xfrm>
              <a:off x="2112" y="1200"/>
              <a:ext cx="624" cy="624"/>
            </a:xfrm>
            <a:custGeom>
              <a:avLst/>
              <a:gdLst/>
              <a:ahLst/>
              <a:cxnLst/>
              <a:rect l="0" t="0" r="0" b="0"/>
              <a:pathLst>
                <a:path w="624" h="624">
                  <a:moveTo>
                    <a:pt x="0" y="624"/>
                  </a:moveTo>
                  <a:lnTo>
                    <a:pt x="240" y="0"/>
                  </a:lnTo>
                  <a:lnTo>
                    <a:pt x="624" y="96"/>
                  </a:lnTo>
                  <a:lnTo>
                    <a:pt x="0" y="624"/>
                  </a:lnTo>
                  <a:close/>
                </a:path>
              </a:pathLst>
            </a:cu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78868" name="任意多边形 326684"/>
            <p:cNvSpPr/>
            <p:nvPr/>
          </p:nvSpPr>
          <p:spPr>
            <a:xfrm>
              <a:off x="2496" y="1696"/>
              <a:ext cx="699" cy="608"/>
            </a:xfrm>
            <a:custGeom>
              <a:avLst/>
              <a:gdLst/>
              <a:ahLst/>
              <a:cxnLst/>
              <a:rect l="0" t="0" r="0" b="0"/>
              <a:pathLst>
                <a:path w="699" h="608">
                  <a:moveTo>
                    <a:pt x="0" y="608"/>
                  </a:moveTo>
                  <a:lnTo>
                    <a:pt x="673" y="0"/>
                  </a:lnTo>
                  <a:lnTo>
                    <a:pt x="699" y="417"/>
                  </a:lnTo>
                  <a:lnTo>
                    <a:pt x="0" y="608"/>
                  </a:lnTo>
                  <a:close/>
                </a:path>
              </a:pathLst>
            </a:custGeom>
            <a:solidFill>
              <a:schemeClr val="accent2"/>
            </a:solidFill>
            <a:ln w="9525" cap="flat" cmpd="sng">
              <a:solidFill>
                <a:schemeClr val="tx1"/>
              </a:solidFill>
              <a:prstDash val="solid"/>
              <a:miter/>
              <a:headEnd type="none" w="med" len="med"/>
              <a:tailEnd type="none" w="med" len="med"/>
            </a:ln>
          </p:spPr>
          <p:txBody>
            <a:bodyPr/>
            <a:lstStyle/>
            <a:p>
              <a:endParaRPr lang="zh-CN" altLang="en-US"/>
            </a:p>
          </p:txBody>
        </p:sp>
        <p:sp>
          <p:nvSpPr>
            <p:cNvPr id="78869" name="文本框 326685"/>
            <p:cNvSpPr txBox="1"/>
            <p:nvPr/>
          </p:nvSpPr>
          <p:spPr>
            <a:xfrm>
              <a:off x="2195" y="864"/>
              <a:ext cx="183"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3</a:t>
              </a:r>
            </a:p>
          </p:txBody>
        </p:sp>
        <p:sp>
          <p:nvSpPr>
            <p:cNvPr id="78870" name="文本框 326686"/>
            <p:cNvSpPr txBox="1"/>
            <p:nvPr/>
          </p:nvSpPr>
          <p:spPr>
            <a:xfrm>
              <a:off x="3194" y="2016"/>
              <a:ext cx="262"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3'</a:t>
              </a:r>
            </a:p>
          </p:txBody>
        </p:sp>
      </p:gr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pic>
        <p:nvPicPr>
          <p:cNvPr id="3" name="内容占位符 2"/>
          <p:cNvPicPr>
            <a:picLocks noGrp="1" noChangeAspect="1"/>
          </p:cNvPicPr>
          <p:nvPr>
            <p:ph idx="1"/>
          </p:nvPr>
        </p:nvPicPr>
        <p:blipFill>
          <a:blip r:embed="rId3"/>
          <a:stretch>
            <a:fillRect/>
          </a:stretch>
        </p:blipFill>
        <p:spPr>
          <a:xfrm>
            <a:off x="6659880" y="2708910"/>
            <a:ext cx="2009775" cy="2038350"/>
          </a:xfrm>
          <a:prstGeom prst="rect">
            <a:avLst/>
          </a:prstGeom>
        </p:spPr>
      </p:pic>
    </p:spTree>
    <p:custDataLst>
      <p:tags r:id="rId1"/>
    </p:custData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文本框 405522"/>
          <p:cNvSpPr txBox="1"/>
          <p:nvPr/>
        </p:nvSpPr>
        <p:spPr>
          <a:xfrm>
            <a:off x="1259205" y="5946775"/>
            <a:ext cx="5334000" cy="521970"/>
          </a:xfrm>
          <a:prstGeom prst="rect">
            <a:avLst/>
          </a:prstGeom>
          <a:noFill/>
          <a:ln w="9525">
            <a:noFill/>
          </a:ln>
        </p:spPr>
        <p:txBody>
          <a:bodyPr anchor="t" anchorCtr="0">
            <a:spAutoFit/>
          </a:bodyPr>
          <a:lstStyle/>
          <a:p>
            <a:pPr eaLnBrk="0" hangingPunct="0"/>
            <a:r>
              <a:rPr lang="zh-CN" altLang="en-US" sz="2800" b="1" dirty="0">
                <a:solidFill>
                  <a:schemeClr val="tx1"/>
                </a:solidFill>
                <a:latin typeface="方正黑体" pitchFamily="34" charset="-122"/>
              </a:rPr>
              <a:t>沿直线 </a:t>
            </a:r>
            <a:r>
              <a:rPr lang="en-US" altLang="zh-CN" sz="2800" b="1">
                <a:solidFill>
                  <a:schemeClr val="tx1"/>
                </a:solidFill>
                <a:latin typeface="方正黑体" pitchFamily="34" charset="-122"/>
              </a:rPr>
              <a:t>y = -x</a:t>
            </a:r>
            <a:r>
              <a:rPr lang="zh-CN" altLang="en-US" sz="2800" b="1" dirty="0">
                <a:solidFill>
                  <a:schemeClr val="tx1"/>
                </a:solidFill>
                <a:latin typeface="方正黑体" pitchFamily="34" charset="-122"/>
              </a:rPr>
              <a:t>反射</a:t>
            </a:r>
          </a:p>
        </p:txBody>
      </p:sp>
      <p:grpSp>
        <p:nvGrpSpPr>
          <p:cNvPr id="79878" name="组合 405530"/>
          <p:cNvGrpSpPr/>
          <p:nvPr/>
        </p:nvGrpSpPr>
        <p:grpSpPr>
          <a:xfrm>
            <a:off x="622300" y="1584325"/>
            <a:ext cx="5421313" cy="4206875"/>
            <a:chOff x="356" y="998"/>
            <a:chExt cx="3415" cy="2650"/>
          </a:xfrm>
        </p:grpSpPr>
        <p:sp>
          <p:nvSpPr>
            <p:cNvPr id="79879" name="直接连接符 405508"/>
            <p:cNvSpPr/>
            <p:nvPr/>
          </p:nvSpPr>
          <p:spPr>
            <a:xfrm flipH="1">
              <a:off x="721" y="2778"/>
              <a:ext cx="3050" cy="24"/>
            </a:xfrm>
            <a:prstGeom prst="line">
              <a:avLst/>
            </a:prstGeom>
            <a:ln w="57150" cap="flat" cmpd="sng">
              <a:solidFill>
                <a:schemeClr val="tx1"/>
              </a:solidFill>
              <a:prstDash val="solid"/>
              <a:round/>
              <a:headEnd type="arrow" w="med" len="med"/>
              <a:tailEnd type="none" w="med" len="med"/>
            </a:ln>
          </p:spPr>
        </p:sp>
        <p:sp>
          <p:nvSpPr>
            <p:cNvPr id="79880" name="直接连接符 405509"/>
            <p:cNvSpPr/>
            <p:nvPr/>
          </p:nvSpPr>
          <p:spPr>
            <a:xfrm flipH="1">
              <a:off x="2400" y="1200"/>
              <a:ext cx="0" cy="2448"/>
            </a:xfrm>
            <a:prstGeom prst="line">
              <a:avLst/>
            </a:prstGeom>
            <a:ln w="57150" cap="flat" cmpd="sng">
              <a:solidFill>
                <a:schemeClr val="tx1"/>
              </a:solidFill>
              <a:prstDash val="solid"/>
              <a:round/>
              <a:headEnd type="arrow" w="med" len="med"/>
              <a:tailEnd type="none" w="med" len="med"/>
            </a:ln>
          </p:spPr>
        </p:sp>
        <p:sp>
          <p:nvSpPr>
            <p:cNvPr id="79881" name="椭圆 405510"/>
            <p:cNvSpPr/>
            <p:nvPr/>
          </p:nvSpPr>
          <p:spPr>
            <a:xfrm>
              <a:off x="2330" y="2754"/>
              <a:ext cx="119" cy="104"/>
            </a:xfrm>
            <a:prstGeom prst="ellipse">
              <a:avLst/>
            </a:prstGeom>
            <a:solidFill>
              <a:schemeClr val="bg1"/>
            </a:solidFill>
            <a:ln w="28575"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79882" name="直接连接符 405511"/>
            <p:cNvSpPr/>
            <p:nvPr/>
          </p:nvSpPr>
          <p:spPr>
            <a:xfrm rot="404982" flipH="1" flipV="1">
              <a:off x="828" y="1584"/>
              <a:ext cx="2434" cy="1777"/>
            </a:xfrm>
            <a:prstGeom prst="line">
              <a:avLst/>
            </a:prstGeom>
            <a:ln w="57150" cap="flat" cmpd="sng">
              <a:solidFill>
                <a:schemeClr val="tx1"/>
              </a:solidFill>
              <a:prstDash val="sysDot"/>
              <a:round/>
              <a:headEnd type="none" w="med" len="med"/>
              <a:tailEnd type="none" w="med" len="med"/>
            </a:ln>
          </p:spPr>
        </p:sp>
        <p:sp>
          <p:nvSpPr>
            <p:cNvPr id="79883" name="文本框 405512"/>
            <p:cNvSpPr txBox="1"/>
            <p:nvPr/>
          </p:nvSpPr>
          <p:spPr>
            <a:xfrm>
              <a:off x="356" y="1104"/>
              <a:ext cx="700" cy="346"/>
            </a:xfrm>
            <a:prstGeom prst="rect">
              <a:avLst/>
            </a:prstGeom>
            <a:noFill/>
            <a:ln w="9525">
              <a:noFill/>
            </a:ln>
          </p:spPr>
          <p:txBody>
            <a:bodyPr wrap="none" lIns="0" tIns="0" rIns="0" bIns="0" anchor="ctr" anchorCtr="0">
              <a:spAutoFit/>
            </a:bodyPr>
            <a:lstStyle/>
            <a:p>
              <a:pPr algn="ctr">
                <a:spcBef>
                  <a:spcPct val="50000"/>
                </a:spcBef>
              </a:pPr>
              <a:r>
                <a:rPr lang="en-US" altLang="zh-CN" sz="3600" b="1">
                  <a:latin typeface="Tahoma" panose="020B0604030504040204" pitchFamily="34" charset="0"/>
                </a:rPr>
                <a:t>y=-x</a:t>
              </a:r>
            </a:p>
          </p:txBody>
        </p:sp>
        <p:sp>
          <p:nvSpPr>
            <p:cNvPr id="79884" name="文本框 405515"/>
            <p:cNvSpPr txBox="1"/>
            <p:nvPr/>
          </p:nvSpPr>
          <p:spPr>
            <a:xfrm>
              <a:off x="1475" y="1478"/>
              <a:ext cx="183"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1</a:t>
              </a:r>
            </a:p>
          </p:txBody>
        </p:sp>
        <p:sp>
          <p:nvSpPr>
            <p:cNvPr id="79885" name="文本框 405516"/>
            <p:cNvSpPr txBox="1"/>
            <p:nvPr/>
          </p:nvSpPr>
          <p:spPr>
            <a:xfrm>
              <a:off x="2100" y="2178"/>
              <a:ext cx="183"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2</a:t>
              </a:r>
            </a:p>
          </p:txBody>
        </p:sp>
        <p:sp>
          <p:nvSpPr>
            <p:cNvPr id="79886" name="文本框 405517"/>
            <p:cNvSpPr txBox="1"/>
            <p:nvPr/>
          </p:nvSpPr>
          <p:spPr>
            <a:xfrm>
              <a:off x="1008" y="2006"/>
              <a:ext cx="262"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1'</a:t>
              </a:r>
            </a:p>
          </p:txBody>
        </p:sp>
        <p:sp>
          <p:nvSpPr>
            <p:cNvPr id="79887" name="文本框 405518"/>
            <p:cNvSpPr txBox="1"/>
            <p:nvPr/>
          </p:nvSpPr>
          <p:spPr>
            <a:xfrm>
              <a:off x="1755" y="2466"/>
              <a:ext cx="262"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2'</a:t>
              </a:r>
            </a:p>
          </p:txBody>
        </p:sp>
        <p:sp>
          <p:nvSpPr>
            <p:cNvPr id="79888" name="右弧形箭头 405519"/>
            <p:cNvSpPr/>
            <p:nvPr/>
          </p:nvSpPr>
          <p:spPr>
            <a:xfrm flipH="1">
              <a:off x="1249" y="1554"/>
              <a:ext cx="192" cy="576"/>
            </a:xfrm>
            <a:prstGeom prst="curvedLeftArrow">
              <a:avLst>
                <a:gd name="adj1" fmla="val 60000"/>
                <a:gd name="adj2" fmla="val 120000"/>
                <a:gd name="adj3" fmla="val 33328"/>
              </a:avLst>
            </a:prstGeom>
            <a:solidFill>
              <a:schemeClr val="hlink"/>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79889" name="文本框 405520"/>
            <p:cNvSpPr txBox="1"/>
            <p:nvPr/>
          </p:nvSpPr>
          <p:spPr>
            <a:xfrm>
              <a:off x="3457" y="2898"/>
              <a:ext cx="143" cy="346"/>
            </a:xfrm>
            <a:prstGeom prst="rect">
              <a:avLst/>
            </a:prstGeom>
            <a:noFill/>
            <a:ln w="9525">
              <a:noFill/>
            </a:ln>
          </p:spPr>
          <p:txBody>
            <a:bodyPr lIns="0" tIns="0" rIns="0" bIns="0" anchor="ctr" anchorCtr="0">
              <a:spAutoFit/>
            </a:bodyPr>
            <a:lstStyle/>
            <a:p>
              <a:pPr algn="ctr">
                <a:spcBef>
                  <a:spcPct val="50000"/>
                </a:spcBef>
              </a:pPr>
              <a:r>
                <a:rPr lang="en-US" altLang="zh-CN" sz="3600" b="1">
                  <a:latin typeface="Tahoma" panose="020B0604030504040204" pitchFamily="34" charset="0"/>
                </a:rPr>
                <a:t>x</a:t>
              </a:r>
            </a:p>
          </p:txBody>
        </p:sp>
        <p:sp>
          <p:nvSpPr>
            <p:cNvPr id="79890" name="文本框 405521"/>
            <p:cNvSpPr txBox="1"/>
            <p:nvPr/>
          </p:nvSpPr>
          <p:spPr>
            <a:xfrm>
              <a:off x="2114" y="998"/>
              <a:ext cx="144" cy="346"/>
            </a:xfrm>
            <a:prstGeom prst="rect">
              <a:avLst/>
            </a:prstGeom>
            <a:noFill/>
            <a:ln w="9525">
              <a:noFill/>
            </a:ln>
          </p:spPr>
          <p:txBody>
            <a:bodyPr lIns="0" tIns="0" rIns="0" bIns="0" anchor="ctr" anchorCtr="0">
              <a:spAutoFit/>
            </a:bodyPr>
            <a:lstStyle/>
            <a:p>
              <a:pPr algn="ctr">
                <a:spcBef>
                  <a:spcPct val="50000"/>
                </a:spcBef>
              </a:pPr>
              <a:r>
                <a:rPr lang="en-US" altLang="zh-CN" sz="3600" b="1">
                  <a:latin typeface="Tahoma" panose="020B0604030504040204" pitchFamily="34" charset="0"/>
                </a:rPr>
                <a:t>y</a:t>
              </a:r>
            </a:p>
          </p:txBody>
        </p:sp>
        <p:sp>
          <p:nvSpPr>
            <p:cNvPr id="79891" name="任意多边形 405525"/>
            <p:cNvSpPr/>
            <p:nvPr/>
          </p:nvSpPr>
          <p:spPr>
            <a:xfrm>
              <a:off x="1632" y="1680"/>
              <a:ext cx="611" cy="480"/>
            </a:xfrm>
            <a:custGeom>
              <a:avLst/>
              <a:gdLst/>
              <a:ahLst/>
              <a:cxnLst/>
              <a:rect l="0" t="0" r="0" b="0"/>
              <a:pathLst>
                <a:path w="611" h="480">
                  <a:moveTo>
                    <a:pt x="0" y="0"/>
                  </a:moveTo>
                  <a:lnTo>
                    <a:pt x="611" y="159"/>
                  </a:lnTo>
                  <a:lnTo>
                    <a:pt x="576" y="480"/>
                  </a:lnTo>
                  <a:lnTo>
                    <a:pt x="0" y="0"/>
                  </a:lnTo>
                  <a:close/>
                </a:path>
              </a:pathLst>
            </a:cu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79892" name="任意多边形 405526"/>
            <p:cNvSpPr/>
            <p:nvPr/>
          </p:nvSpPr>
          <p:spPr>
            <a:xfrm>
              <a:off x="1248" y="2148"/>
              <a:ext cx="528" cy="540"/>
            </a:xfrm>
            <a:custGeom>
              <a:avLst/>
              <a:gdLst/>
              <a:ahLst/>
              <a:cxnLst/>
              <a:rect l="0" t="0" r="0" b="0"/>
              <a:pathLst>
                <a:path w="528" h="540">
                  <a:moveTo>
                    <a:pt x="0" y="0"/>
                  </a:moveTo>
                  <a:lnTo>
                    <a:pt x="528" y="528"/>
                  </a:lnTo>
                  <a:lnTo>
                    <a:pt x="156" y="540"/>
                  </a:lnTo>
                  <a:lnTo>
                    <a:pt x="0" y="0"/>
                  </a:lnTo>
                  <a:close/>
                </a:path>
              </a:pathLst>
            </a:custGeom>
            <a:solidFill>
              <a:schemeClr val="accent2"/>
            </a:solidFill>
            <a:ln w="9525" cap="flat" cmpd="sng">
              <a:solidFill>
                <a:schemeClr val="tx1"/>
              </a:solidFill>
              <a:prstDash val="solid"/>
              <a:miter/>
              <a:headEnd type="none" w="med" len="med"/>
              <a:tailEnd type="none" w="med" len="med"/>
            </a:ln>
          </p:spPr>
          <p:txBody>
            <a:bodyPr/>
            <a:lstStyle/>
            <a:p>
              <a:endParaRPr lang="zh-CN" altLang="en-US"/>
            </a:p>
          </p:txBody>
        </p:sp>
        <p:sp>
          <p:nvSpPr>
            <p:cNvPr id="79893" name="文本框 405527"/>
            <p:cNvSpPr txBox="1"/>
            <p:nvPr/>
          </p:nvSpPr>
          <p:spPr>
            <a:xfrm>
              <a:off x="2147" y="1488"/>
              <a:ext cx="183"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3</a:t>
              </a:r>
            </a:p>
          </p:txBody>
        </p:sp>
        <p:sp>
          <p:nvSpPr>
            <p:cNvPr id="79894" name="文本框 405528"/>
            <p:cNvSpPr txBox="1"/>
            <p:nvPr/>
          </p:nvSpPr>
          <p:spPr>
            <a:xfrm>
              <a:off x="1130" y="2496"/>
              <a:ext cx="262" cy="346"/>
            </a:xfrm>
            <a:prstGeom prst="rect">
              <a:avLst/>
            </a:prstGeom>
            <a:noFill/>
            <a:ln w="9525">
              <a:noFill/>
            </a:ln>
          </p:spPr>
          <p:txBody>
            <a:bodyPr wrap="none" lIns="0" tIns="0" rIns="0" bIns="0" anchor="ctr" anchorCtr="0">
              <a:spAutoFit/>
            </a:bodyPr>
            <a:lstStyle/>
            <a:p>
              <a:pPr algn="ctr">
                <a:spcBef>
                  <a:spcPct val="50000"/>
                </a:spcBef>
              </a:pPr>
              <a:r>
                <a:rPr lang="zh-CN" altLang="en-US" sz="3600" b="1" dirty="0">
                  <a:latin typeface="Tahoma" panose="020B0604030504040204" pitchFamily="34" charset="0"/>
                </a:rPr>
                <a:t>3'</a:t>
              </a:r>
            </a:p>
          </p:txBody>
        </p:sp>
      </p:gr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pic>
        <p:nvPicPr>
          <p:cNvPr id="3" name="内容占位符 2"/>
          <p:cNvPicPr>
            <a:picLocks noGrp="1" noChangeAspect="1"/>
          </p:cNvPicPr>
          <p:nvPr>
            <p:ph idx="1"/>
          </p:nvPr>
        </p:nvPicPr>
        <p:blipFill>
          <a:blip r:embed="rId3"/>
          <a:stretch>
            <a:fillRect/>
          </a:stretch>
        </p:blipFill>
        <p:spPr>
          <a:xfrm>
            <a:off x="6155690" y="1968500"/>
            <a:ext cx="2047875" cy="2038350"/>
          </a:xfrm>
          <a:prstGeom prst="rect">
            <a:avLst/>
          </a:prstGeom>
        </p:spPr>
      </p:pic>
    </p:spTree>
    <p:custDataLst>
      <p:tags r:id="rId1"/>
    </p:custData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406529"/>
          <p:cNvSpPr>
            <a:spLocks noGrp="1" noRot="1"/>
          </p:cNvSpPr>
          <p:nvPr>
            <p:ph type="title"/>
          </p:nvPr>
        </p:nvSpPr>
        <p:spPr>
          <a:xfrm>
            <a:off x="3131503" y="6021388"/>
            <a:ext cx="7793037" cy="607695"/>
          </a:xfrm>
        </p:spPr>
        <p:txBody>
          <a:bodyPr anchor="ctr" anchorCtr="0">
            <a:spAutoFit/>
          </a:bodyPr>
          <a:lstStyle/>
          <a:p>
            <a:r>
              <a:rPr lang="zh-CN" altLang="zh-CN" sz="2800" dirty="0"/>
              <a:t>错切</a:t>
            </a:r>
          </a:p>
        </p:txBody>
      </p:sp>
      <p:sp>
        <p:nvSpPr>
          <p:cNvPr id="80898" name="文本占位符 406530"/>
          <p:cNvSpPr>
            <a:spLocks noGrp="1" noRot="1"/>
          </p:cNvSpPr>
          <p:nvPr>
            <p:ph idx="1"/>
          </p:nvPr>
        </p:nvSpPr>
        <p:spPr>
          <a:xfrm>
            <a:off x="539115" y="1939608"/>
            <a:ext cx="7751763" cy="1393825"/>
          </a:xfrm>
        </p:spPr>
        <p:txBody>
          <a:bodyPr anchor="t" anchorCtr="0">
            <a:spAutoFit/>
          </a:bodyPr>
          <a:lstStyle/>
          <a:p>
            <a:pPr>
              <a:buNone/>
            </a:pPr>
            <a:r>
              <a:rPr lang="zh-CN" altLang="en-US" sz="2400" dirty="0">
                <a:latin typeface="方正黑体" pitchFamily="34" charset="-122"/>
              </a:rPr>
              <a:t>错切：是一种使对象形状发生变化的变换</a:t>
            </a:r>
            <a:endParaRPr lang="zh-CN" altLang="zh-CN" sz="2400" dirty="0">
              <a:latin typeface="方正黑体" pitchFamily="34" charset="-122"/>
            </a:endParaRPr>
          </a:p>
          <a:p>
            <a:pPr>
              <a:buNone/>
            </a:pPr>
            <a:r>
              <a:rPr lang="zh-CN" altLang="en-US" sz="2400" dirty="0">
                <a:latin typeface="方正黑体" pitchFamily="34" charset="-122"/>
              </a:rPr>
              <a:t>参数：错切系数</a:t>
            </a:r>
          </a:p>
        </p:txBody>
      </p:sp>
      <p:grpSp>
        <p:nvGrpSpPr>
          <p:cNvPr id="80899" name="组合 406549"/>
          <p:cNvGrpSpPr/>
          <p:nvPr/>
        </p:nvGrpSpPr>
        <p:grpSpPr>
          <a:xfrm>
            <a:off x="1847850" y="3257550"/>
            <a:ext cx="5715000" cy="2713038"/>
            <a:chOff x="1164" y="2052"/>
            <a:chExt cx="3600" cy="1709"/>
          </a:xfrm>
        </p:grpSpPr>
        <p:sp>
          <p:nvSpPr>
            <p:cNvPr id="80900" name="直接连接符 406532"/>
            <p:cNvSpPr/>
            <p:nvPr/>
          </p:nvSpPr>
          <p:spPr>
            <a:xfrm>
              <a:off x="1164" y="3444"/>
              <a:ext cx="1200" cy="0"/>
            </a:xfrm>
            <a:prstGeom prst="line">
              <a:avLst/>
            </a:prstGeom>
            <a:ln w="38100" cap="flat" cmpd="sng">
              <a:solidFill>
                <a:schemeClr val="tx1"/>
              </a:solidFill>
              <a:prstDash val="solid"/>
              <a:round/>
              <a:headEnd type="none" w="med" len="med"/>
              <a:tailEnd type="triangle" w="med" len="med"/>
            </a:ln>
          </p:spPr>
        </p:sp>
        <p:sp>
          <p:nvSpPr>
            <p:cNvPr id="80901" name="直接连接符 406533"/>
            <p:cNvSpPr/>
            <p:nvPr/>
          </p:nvSpPr>
          <p:spPr>
            <a:xfrm flipV="1">
              <a:off x="1164" y="2148"/>
              <a:ext cx="0" cy="1296"/>
            </a:xfrm>
            <a:prstGeom prst="line">
              <a:avLst/>
            </a:prstGeom>
            <a:ln w="38100" cap="flat" cmpd="sng">
              <a:solidFill>
                <a:schemeClr val="tx1"/>
              </a:solidFill>
              <a:prstDash val="solid"/>
              <a:round/>
              <a:headEnd type="none" w="med" len="med"/>
              <a:tailEnd type="triangle" w="med" len="med"/>
            </a:ln>
          </p:spPr>
        </p:sp>
        <p:sp>
          <p:nvSpPr>
            <p:cNvPr id="80902" name="矩形 406534"/>
            <p:cNvSpPr/>
            <p:nvPr/>
          </p:nvSpPr>
          <p:spPr>
            <a:xfrm>
              <a:off x="1356" y="2580"/>
              <a:ext cx="720" cy="480"/>
            </a:xfrm>
            <a:prstGeom prst="rect">
              <a:avLst/>
            </a:prstGeom>
            <a:noFill/>
            <a:ln w="38100" cap="flat" cmpd="sng">
              <a:solidFill>
                <a:srgbClr val="FF0000"/>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80903" name="文本框 406535"/>
            <p:cNvSpPr txBox="1"/>
            <p:nvPr/>
          </p:nvSpPr>
          <p:spPr>
            <a:xfrm>
              <a:off x="1212" y="2052"/>
              <a:ext cx="384" cy="365"/>
            </a:xfrm>
            <a:prstGeom prst="rect">
              <a:avLst/>
            </a:prstGeom>
            <a:noFill/>
            <a:ln w="9525">
              <a:noFill/>
            </a:ln>
          </p:spPr>
          <p:txBody>
            <a:bodyPr lIns="92075" tIns="46038" rIns="92075" bIns="46038" anchor="t" anchorCtr="0">
              <a:spAutoFit/>
            </a:bodyPr>
            <a:lstStyle/>
            <a:p>
              <a:pPr eaLnBrk="0" hangingPunct="0">
                <a:spcBef>
                  <a:spcPct val="50000"/>
                </a:spcBef>
                <a:buClr>
                  <a:schemeClr val="accent2"/>
                </a:buClr>
                <a:buSzPct val="80000"/>
                <a:buFont typeface="Wingdings" panose="05000000000000000000" pitchFamily="2" charset="2"/>
              </a:pPr>
              <a:r>
                <a:rPr lang="en-US" altLang="zh-CN" sz="3200" b="1">
                  <a:latin typeface="Times New Roman" panose="02020603050405020304" pitchFamily="18" charset="0"/>
                  <a:ea typeface="SimHei" panose="02010600030101010101" pitchFamily="2" charset="-122"/>
                </a:rPr>
                <a:t>y</a:t>
              </a:r>
            </a:p>
          </p:txBody>
        </p:sp>
        <p:sp>
          <p:nvSpPr>
            <p:cNvPr id="80904" name="文本框 406536"/>
            <p:cNvSpPr txBox="1"/>
            <p:nvPr/>
          </p:nvSpPr>
          <p:spPr>
            <a:xfrm>
              <a:off x="2184" y="3384"/>
              <a:ext cx="384" cy="365"/>
            </a:xfrm>
            <a:prstGeom prst="rect">
              <a:avLst/>
            </a:prstGeom>
            <a:noFill/>
            <a:ln w="9525">
              <a:noFill/>
            </a:ln>
          </p:spPr>
          <p:txBody>
            <a:bodyPr lIns="92075" tIns="46038" rIns="92075" bIns="46038" anchor="t" anchorCtr="0">
              <a:spAutoFit/>
            </a:bodyPr>
            <a:lstStyle/>
            <a:p>
              <a:pPr eaLnBrk="0" hangingPunct="0">
                <a:spcBef>
                  <a:spcPct val="50000"/>
                </a:spcBef>
                <a:buClr>
                  <a:schemeClr val="accent2"/>
                </a:buClr>
                <a:buSzPct val="80000"/>
                <a:buFont typeface="Wingdings" panose="05000000000000000000" pitchFamily="2" charset="2"/>
              </a:pPr>
              <a:r>
                <a:rPr lang="en-US" altLang="zh-CN" sz="3200" b="1">
                  <a:latin typeface="Times New Roman" panose="02020603050405020304" pitchFamily="18" charset="0"/>
                  <a:ea typeface="SimHei" panose="02010600030101010101" pitchFamily="2" charset="-122"/>
                </a:rPr>
                <a:t>x</a:t>
              </a:r>
            </a:p>
          </p:txBody>
        </p:sp>
        <p:sp>
          <p:nvSpPr>
            <p:cNvPr id="80905" name="直接连接符 406537"/>
            <p:cNvSpPr/>
            <p:nvPr/>
          </p:nvSpPr>
          <p:spPr>
            <a:xfrm>
              <a:off x="3132" y="3444"/>
              <a:ext cx="1476" cy="0"/>
            </a:xfrm>
            <a:prstGeom prst="line">
              <a:avLst/>
            </a:prstGeom>
            <a:ln w="38100" cap="flat" cmpd="sng">
              <a:solidFill>
                <a:schemeClr val="tx1"/>
              </a:solidFill>
              <a:prstDash val="solid"/>
              <a:round/>
              <a:headEnd type="none" w="med" len="med"/>
              <a:tailEnd type="triangle" w="med" len="med"/>
            </a:ln>
          </p:spPr>
        </p:sp>
        <p:sp>
          <p:nvSpPr>
            <p:cNvPr id="80906" name="直接连接符 406538"/>
            <p:cNvSpPr/>
            <p:nvPr/>
          </p:nvSpPr>
          <p:spPr>
            <a:xfrm flipV="1">
              <a:off x="3132" y="2148"/>
              <a:ext cx="0" cy="1296"/>
            </a:xfrm>
            <a:prstGeom prst="line">
              <a:avLst/>
            </a:prstGeom>
            <a:ln w="38100" cap="flat" cmpd="sng">
              <a:solidFill>
                <a:schemeClr val="tx1"/>
              </a:solidFill>
              <a:prstDash val="solid"/>
              <a:round/>
              <a:headEnd type="none" w="med" len="med"/>
              <a:tailEnd type="triangle" w="med" len="med"/>
            </a:ln>
          </p:spPr>
        </p:sp>
        <p:grpSp>
          <p:nvGrpSpPr>
            <p:cNvPr id="80907" name="组合 406548"/>
            <p:cNvGrpSpPr/>
            <p:nvPr/>
          </p:nvGrpSpPr>
          <p:grpSpPr>
            <a:xfrm>
              <a:off x="3408" y="2580"/>
              <a:ext cx="960" cy="480"/>
              <a:chOff x="3564" y="2580"/>
              <a:chExt cx="960" cy="480"/>
            </a:xfrm>
          </p:grpSpPr>
          <p:sp>
            <p:nvSpPr>
              <p:cNvPr id="80908" name="直接连接符 406539"/>
              <p:cNvSpPr/>
              <p:nvPr/>
            </p:nvSpPr>
            <p:spPr>
              <a:xfrm>
                <a:off x="3564" y="3060"/>
                <a:ext cx="720" cy="0"/>
              </a:xfrm>
              <a:prstGeom prst="line">
                <a:avLst/>
              </a:prstGeom>
              <a:ln w="38100" cap="flat" cmpd="sng">
                <a:solidFill>
                  <a:srgbClr val="FF0000"/>
                </a:solidFill>
                <a:prstDash val="solid"/>
                <a:round/>
                <a:headEnd type="none" w="med" len="med"/>
                <a:tailEnd type="none" w="med" len="med"/>
              </a:ln>
            </p:spPr>
          </p:sp>
          <p:sp>
            <p:nvSpPr>
              <p:cNvPr id="80909" name="直接连接符 406540"/>
              <p:cNvSpPr/>
              <p:nvPr/>
            </p:nvSpPr>
            <p:spPr>
              <a:xfrm>
                <a:off x="3804" y="2580"/>
                <a:ext cx="720" cy="0"/>
              </a:xfrm>
              <a:prstGeom prst="line">
                <a:avLst/>
              </a:prstGeom>
              <a:ln w="38100" cap="flat" cmpd="sng">
                <a:solidFill>
                  <a:srgbClr val="FF0000"/>
                </a:solidFill>
                <a:prstDash val="solid"/>
                <a:round/>
                <a:headEnd type="none" w="med" len="med"/>
                <a:tailEnd type="none" w="med" len="med"/>
              </a:ln>
            </p:spPr>
          </p:sp>
          <p:sp>
            <p:nvSpPr>
              <p:cNvPr id="80910" name="直接连接符 406541"/>
              <p:cNvSpPr/>
              <p:nvPr/>
            </p:nvSpPr>
            <p:spPr>
              <a:xfrm flipH="1">
                <a:off x="3564" y="2580"/>
                <a:ext cx="240" cy="480"/>
              </a:xfrm>
              <a:prstGeom prst="line">
                <a:avLst/>
              </a:prstGeom>
              <a:ln w="38100" cap="flat" cmpd="sng">
                <a:solidFill>
                  <a:srgbClr val="FF0000"/>
                </a:solidFill>
                <a:prstDash val="solid"/>
                <a:round/>
                <a:headEnd type="none" w="med" len="med"/>
                <a:tailEnd type="none" w="med" len="med"/>
              </a:ln>
            </p:spPr>
          </p:sp>
          <p:sp>
            <p:nvSpPr>
              <p:cNvPr id="80911" name="直接连接符 406542"/>
              <p:cNvSpPr/>
              <p:nvPr/>
            </p:nvSpPr>
            <p:spPr>
              <a:xfrm flipH="1">
                <a:off x="4284" y="2580"/>
                <a:ext cx="240" cy="480"/>
              </a:xfrm>
              <a:prstGeom prst="line">
                <a:avLst/>
              </a:prstGeom>
              <a:ln w="38100" cap="flat" cmpd="sng">
                <a:solidFill>
                  <a:srgbClr val="FF0000"/>
                </a:solidFill>
                <a:prstDash val="solid"/>
                <a:round/>
                <a:headEnd type="none" w="med" len="med"/>
                <a:tailEnd type="none" w="med" len="med"/>
              </a:ln>
            </p:spPr>
          </p:sp>
        </p:grpSp>
        <p:sp>
          <p:nvSpPr>
            <p:cNvPr id="80912" name="直接连接符 406543"/>
            <p:cNvSpPr/>
            <p:nvPr/>
          </p:nvSpPr>
          <p:spPr>
            <a:xfrm>
              <a:off x="2448" y="2820"/>
              <a:ext cx="456" cy="0"/>
            </a:xfrm>
            <a:prstGeom prst="line">
              <a:avLst/>
            </a:prstGeom>
            <a:ln w="76200" cap="flat" cmpd="sng">
              <a:solidFill>
                <a:schemeClr val="hlink"/>
              </a:solidFill>
              <a:prstDash val="solid"/>
              <a:round/>
              <a:headEnd type="none" w="med" len="med"/>
              <a:tailEnd type="triangle" w="med" len="med"/>
            </a:ln>
          </p:spPr>
        </p:sp>
        <p:sp>
          <p:nvSpPr>
            <p:cNvPr id="80913" name="文本框 406544"/>
            <p:cNvSpPr txBox="1"/>
            <p:nvPr/>
          </p:nvSpPr>
          <p:spPr>
            <a:xfrm>
              <a:off x="3180" y="2100"/>
              <a:ext cx="384" cy="365"/>
            </a:xfrm>
            <a:prstGeom prst="rect">
              <a:avLst/>
            </a:prstGeom>
            <a:noFill/>
            <a:ln w="9525">
              <a:noFill/>
            </a:ln>
          </p:spPr>
          <p:txBody>
            <a:bodyPr lIns="92075" tIns="46038" rIns="92075" bIns="46038" anchor="t" anchorCtr="0">
              <a:spAutoFit/>
            </a:bodyPr>
            <a:lstStyle/>
            <a:p>
              <a:pPr eaLnBrk="0" hangingPunct="0">
                <a:spcBef>
                  <a:spcPct val="50000"/>
                </a:spcBef>
                <a:buClr>
                  <a:schemeClr val="accent2"/>
                </a:buClr>
                <a:buSzPct val="80000"/>
                <a:buFont typeface="Wingdings" panose="05000000000000000000" pitchFamily="2" charset="2"/>
              </a:pPr>
              <a:r>
                <a:rPr lang="en-US" altLang="zh-CN" sz="3200" b="1">
                  <a:latin typeface="Times New Roman" panose="02020603050405020304" pitchFamily="18" charset="0"/>
                  <a:ea typeface="SimHei" panose="02010600030101010101" pitchFamily="2" charset="-122"/>
                </a:rPr>
                <a:t>y</a:t>
              </a:r>
            </a:p>
          </p:txBody>
        </p:sp>
        <p:sp>
          <p:nvSpPr>
            <p:cNvPr id="80914" name="文本框 406545"/>
            <p:cNvSpPr txBox="1"/>
            <p:nvPr/>
          </p:nvSpPr>
          <p:spPr>
            <a:xfrm>
              <a:off x="4380" y="3396"/>
              <a:ext cx="384" cy="365"/>
            </a:xfrm>
            <a:prstGeom prst="rect">
              <a:avLst/>
            </a:prstGeom>
            <a:noFill/>
            <a:ln w="9525">
              <a:noFill/>
            </a:ln>
          </p:spPr>
          <p:txBody>
            <a:bodyPr lIns="92075" tIns="46038" rIns="92075" bIns="46038" anchor="t" anchorCtr="0">
              <a:spAutoFit/>
            </a:bodyPr>
            <a:lstStyle/>
            <a:p>
              <a:pPr eaLnBrk="0" hangingPunct="0">
                <a:spcBef>
                  <a:spcPct val="50000"/>
                </a:spcBef>
                <a:buClr>
                  <a:schemeClr val="accent2"/>
                </a:buClr>
                <a:buSzPct val="80000"/>
                <a:buFont typeface="Wingdings" panose="05000000000000000000" pitchFamily="2" charset="2"/>
              </a:pPr>
              <a:r>
                <a:rPr lang="en-US" altLang="zh-CN" sz="3200" b="1">
                  <a:latin typeface="Times New Roman" panose="02020603050405020304" pitchFamily="18" charset="0"/>
                  <a:ea typeface="SimHei" panose="02010600030101010101" pitchFamily="2" charset="-122"/>
                </a:rPr>
                <a:t>x</a:t>
              </a:r>
            </a:p>
          </p:txBody>
        </p:sp>
      </p:gr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
        <p:nvSpPr>
          <p:cNvPr id="2" name="文本框 1"/>
          <p:cNvSpPr txBox="1"/>
          <p:nvPr/>
        </p:nvSpPr>
        <p:spPr>
          <a:xfrm>
            <a:off x="8606790" y="5213350"/>
            <a:ext cx="309880" cy="368300"/>
          </a:xfrm>
          <a:prstGeom prst="rect">
            <a:avLst/>
          </a:prstGeom>
          <a:noFill/>
        </p:spPr>
        <p:txBody>
          <a:bodyPr wrap="none" rtlCol="0">
            <a:spAutoFit/>
          </a:bodyPr>
          <a:lstStyle/>
          <a:p>
            <a:endParaRPr lang="zh-CN" altLang="en-US"/>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395265"/>
          <p:cNvSpPr>
            <a:spLocks noGrp="1" noRot="1"/>
          </p:cNvSpPr>
          <p:nvPr>
            <p:ph type="title"/>
          </p:nvPr>
        </p:nvSpPr>
        <p:spPr>
          <a:xfrm>
            <a:off x="3085148" y="3428683"/>
            <a:ext cx="6592887" cy="607695"/>
          </a:xfrm>
        </p:spPr>
        <p:txBody>
          <a:bodyPr wrap="square" anchor="ctr" anchorCtr="0">
            <a:spAutoFit/>
          </a:bodyPr>
          <a:lstStyle/>
          <a:p>
            <a:r>
              <a:rPr lang="zh-CN" altLang="zh-CN" sz="2800" dirty="0"/>
              <a:t>沿x轴方向错切</a:t>
            </a:r>
          </a:p>
        </p:txBody>
      </p:sp>
      <p:sp>
        <p:nvSpPr>
          <p:cNvPr id="81922" name="文本占位符 395266"/>
          <p:cNvSpPr>
            <a:spLocks noGrp="1" noRot="1"/>
          </p:cNvSpPr>
          <p:nvPr>
            <p:ph idx="1"/>
          </p:nvPr>
        </p:nvSpPr>
        <p:spPr>
          <a:xfrm>
            <a:off x="467360" y="1659890"/>
            <a:ext cx="5461000" cy="1901825"/>
          </a:xfrm>
        </p:spPr>
        <p:txBody>
          <a:bodyPr wrap="square" anchor="t" anchorCtr="0">
            <a:spAutoFit/>
          </a:bodyPr>
          <a:lstStyle/>
          <a:p>
            <a:pPr fontAlgn="auto">
              <a:spcBef>
                <a:spcPts val="100"/>
              </a:spcBef>
              <a:buNone/>
            </a:pPr>
            <a:r>
              <a:rPr lang="zh-CN" altLang="en-US" sz="2400" dirty="0">
                <a:latin typeface="方正黑体" pitchFamily="34" charset="-122"/>
              </a:rPr>
              <a:t>公式：</a:t>
            </a:r>
          </a:p>
          <a:p>
            <a:pPr fontAlgn="auto">
              <a:spcBef>
                <a:spcPts val="100"/>
              </a:spcBef>
              <a:buNone/>
            </a:pPr>
            <a:r>
              <a:rPr lang="zh-CN" altLang="zh-CN" sz="2400" dirty="0">
                <a:latin typeface="方正黑体" pitchFamily="34" charset="-122"/>
              </a:rPr>
              <a:t>	</a:t>
            </a:r>
            <a:r>
              <a:rPr lang="en-US" altLang="zh-CN" sz="2400"/>
              <a:t>x' = x + y · </a:t>
            </a:r>
            <a:r>
              <a:rPr lang="en-US" altLang="zh-CN" sz="2400" err="1"/>
              <a:t>sh</a:t>
            </a:r>
            <a:r>
              <a:rPr lang="en-US" altLang="zh-CN" sz="2400" baseline="-25000" err="1"/>
              <a:t>x</a:t>
            </a:r>
            <a:r>
              <a:rPr lang="en-US" altLang="zh-CN" sz="2400"/>
              <a:t> (sh</a:t>
            </a:r>
            <a:r>
              <a:rPr lang="en-US" altLang="zh-CN" sz="2400" baseline="-25000"/>
              <a:t>x</a:t>
            </a:r>
            <a:r>
              <a:rPr lang="en-US" altLang="zh-CN" sz="2400"/>
              <a:t>≠0)</a:t>
            </a:r>
          </a:p>
          <a:p>
            <a:pPr fontAlgn="auto">
              <a:spcBef>
                <a:spcPts val="100"/>
              </a:spcBef>
              <a:buNone/>
            </a:pPr>
            <a:r>
              <a:rPr lang="en-US" altLang="zh-CN" sz="2400"/>
              <a:t>    y' = y</a:t>
            </a:r>
          </a:p>
          <a:p>
            <a:pPr fontAlgn="auto">
              <a:spcBef>
                <a:spcPts val="100"/>
              </a:spcBef>
              <a:buNone/>
            </a:pPr>
            <a:r>
              <a:rPr lang="en-US" altLang="zh-CN" sz="2400" err="1"/>
              <a:t>sh</a:t>
            </a:r>
            <a:r>
              <a:rPr lang="en-US" altLang="zh-CN" sz="2400" baseline="-25000" err="1"/>
              <a:t>x</a:t>
            </a:r>
            <a:r>
              <a:rPr lang="zh-CN" altLang="en-US" sz="2400" dirty="0">
                <a:latin typeface="方正黑体" pitchFamily="34" charset="-122"/>
              </a:rPr>
              <a:t>为错切系数</a:t>
            </a:r>
          </a:p>
        </p:txBody>
      </p:sp>
      <p:grpSp>
        <p:nvGrpSpPr>
          <p:cNvPr id="81923" name="组合 395288"/>
          <p:cNvGrpSpPr/>
          <p:nvPr/>
        </p:nvGrpSpPr>
        <p:grpSpPr>
          <a:xfrm>
            <a:off x="1903095" y="3861435"/>
            <a:ext cx="5257800" cy="2255838"/>
            <a:chOff x="912" y="2496"/>
            <a:chExt cx="3312" cy="1421"/>
          </a:xfrm>
        </p:grpSpPr>
        <p:sp>
          <p:nvSpPr>
            <p:cNvPr id="81924" name="直接连接符 395268"/>
            <p:cNvSpPr/>
            <p:nvPr/>
          </p:nvSpPr>
          <p:spPr>
            <a:xfrm>
              <a:off x="912" y="3888"/>
              <a:ext cx="1200" cy="0"/>
            </a:xfrm>
            <a:prstGeom prst="line">
              <a:avLst/>
            </a:prstGeom>
            <a:ln w="38100" cap="flat" cmpd="sng">
              <a:solidFill>
                <a:schemeClr val="tx1"/>
              </a:solidFill>
              <a:prstDash val="solid"/>
              <a:round/>
              <a:headEnd type="none" w="med" len="med"/>
              <a:tailEnd type="triangle" w="med" len="med"/>
            </a:ln>
          </p:spPr>
        </p:sp>
        <p:sp>
          <p:nvSpPr>
            <p:cNvPr id="81925" name="直接连接符 395269"/>
            <p:cNvSpPr/>
            <p:nvPr/>
          </p:nvSpPr>
          <p:spPr>
            <a:xfrm flipV="1">
              <a:off x="912" y="2592"/>
              <a:ext cx="0" cy="1296"/>
            </a:xfrm>
            <a:prstGeom prst="line">
              <a:avLst/>
            </a:prstGeom>
            <a:ln w="38100" cap="flat" cmpd="sng">
              <a:solidFill>
                <a:schemeClr val="tx1"/>
              </a:solidFill>
              <a:prstDash val="solid"/>
              <a:round/>
              <a:headEnd type="none" w="med" len="med"/>
              <a:tailEnd type="triangle" w="med" len="med"/>
            </a:ln>
          </p:spPr>
        </p:sp>
        <p:sp>
          <p:nvSpPr>
            <p:cNvPr id="81926" name="文本框 395271"/>
            <p:cNvSpPr txBox="1"/>
            <p:nvPr/>
          </p:nvSpPr>
          <p:spPr>
            <a:xfrm>
              <a:off x="960" y="2496"/>
              <a:ext cx="384" cy="365"/>
            </a:xfrm>
            <a:prstGeom prst="rect">
              <a:avLst/>
            </a:prstGeom>
            <a:noFill/>
            <a:ln w="9525">
              <a:noFill/>
            </a:ln>
          </p:spPr>
          <p:txBody>
            <a:bodyPr lIns="92075" tIns="46038" rIns="92075" bIns="46038" anchor="t" anchorCtr="0">
              <a:spAutoFit/>
            </a:bodyPr>
            <a:lstStyle/>
            <a:p>
              <a:pPr eaLnBrk="0" hangingPunct="0">
                <a:spcBef>
                  <a:spcPct val="50000"/>
                </a:spcBef>
                <a:buClr>
                  <a:schemeClr val="accent2"/>
                </a:buClr>
                <a:buSzPct val="80000"/>
                <a:buFont typeface="Wingdings" panose="05000000000000000000" pitchFamily="2" charset="2"/>
              </a:pPr>
              <a:r>
                <a:rPr lang="en-US" altLang="zh-CN" sz="3200" b="1">
                  <a:latin typeface="Times New Roman" panose="02020603050405020304" pitchFamily="18" charset="0"/>
                  <a:ea typeface="SimHei" panose="02010600030101010101" pitchFamily="2" charset="-122"/>
                </a:rPr>
                <a:t>y</a:t>
              </a:r>
            </a:p>
          </p:txBody>
        </p:sp>
        <p:sp>
          <p:nvSpPr>
            <p:cNvPr id="81927" name="文本框 395272"/>
            <p:cNvSpPr txBox="1"/>
            <p:nvPr/>
          </p:nvSpPr>
          <p:spPr>
            <a:xfrm>
              <a:off x="1872" y="3552"/>
              <a:ext cx="384" cy="365"/>
            </a:xfrm>
            <a:prstGeom prst="rect">
              <a:avLst/>
            </a:prstGeom>
            <a:noFill/>
            <a:ln w="9525">
              <a:noFill/>
            </a:ln>
          </p:spPr>
          <p:txBody>
            <a:bodyPr lIns="92075" tIns="46038" rIns="92075" bIns="46038" anchor="t" anchorCtr="0">
              <a:spAutoFit/>
            </a:bodyPr>
            <a:lstStyle/>
            <a:p>
              <a:pPr eaLnBrk="0" hangingPunct="0">
                <a:spcBef>
                  <a:spcPct val="50000"/>
                </a:spcBef>
                <a:buClr>
                  <a:schemeClr val="accent2"/>
                </a:buClr>
                <a:buSzPct val="80000"/>
                <a:buFont typeface="Wingdings" panose="05000000000000000000" pitchFamily="2" charset="2"/>
              </a:pPr>
              <a:r>
                <a:rPr lang="en-US" altLang="zh-CN" sz="3200" b="1">
                  <a:latin typeface="Times New Roman" panose="02020603050405020304" pitchFamily="18" charset="0"/>
                  <a:ea typeface="SimHei" panose="02010600030101010101" pitchFamily="2" charset="-122"/>
                </a:rPr>
                <a:t>x</a:t>
              </a:r>
            </a:p>
          </p:txBody>
        </p:sp>
        <p:sp>
          <p:nvSpPr>
            <p:cNvPr id="81928" name="直接连接符 395274"/>
            <p:cNvSpPr/>
            <p:nvPr/>
          </p:nvSpPr>
          <p:spPr>
            <a:xfrm>
              <a:off x="2880" y="3888"/>
              <a:ext cx="1200" cy="0"/>
            </a:xfrm>
            <a:prstGeom prst="line">
              <a:avLst/>
            </a:prstGeom>
            <a:ln w="38100" cap="flat" cmpd="sng">
              <a:solidFill>
                <a:schemeClr val="tx1"/>
              </a:solidFill>
              <a:prstDash val="solid"/>
              <a:round/>
              <a:headEnd type="none" w="med" len="med"/>
              <a:tailEnd type="triangle" w="med" len="med"/>
            </a:ln>
          </p:spPr>
        </p:sp>
        <p:sp>
          <p:nvSpPr>
            <p:cNvPr id="81929" name="直接连接符 395275"/>
            <p:cNvSpPr/>
            <p:nvPr/>
          </p:nvSpPr>
          <p:spPr>
            <a:xfrm flipV="1">
              <a:off x="2880" y="2592"/>
              <a:ext cx="0" cy="1296"/>
            </a:xfrm>
            <a:prstGeom prst="line">
              <a:avLst/>
            </a:prstGeom>
            <a:ln w="38100" cap="flat" cmpd="sng">
              <a:solidFill>
                <a:schemeClr val="tx1"/>
              </a:solidFill>
              <a:prstDash val="solid"/>
              <a:round/>
              <a:headEnd type="none" w="med" len="med"/>
              <a:tailEnd type="triangle" w="med" len="med"/>
            </a:ln>
          </p:spPr>
        </p:sp>
        <p:sp>
          <p:nvSpPr>
            <p:cNvPr id="81930" name="直接连接符 395280"/>
            <p:cNvSpPr/>
            <p:nvPr/>
          </p:nvSpPr>
          <p:spPr>
            <a:xfrm>
              <a:off x="2172" y="3264"/>
              <a:ext cx="576" cy="0"/>
            </a:xfrm>
            <a:prstGeom prst="line">
              <a:avLst/>
            </a:prstGeom>
            <a:ln w="76200" cap="flat" cmpd="sng">
              <a:solidFill>
                <a:schemeClr val="tx1"/>
              </a:solidFill>
              <a:prstDash val="solid"/>
              <a:round/>
              <a:headEnd type="none" w="med" len="med"/>
              <a:tailEnd type="triangle" w="med" len="med"/>
            </a:ln>
          </p:spPr>
        </p:sp>
        <p:sp>
          <p:nvSpPr>
            <p:cNvPr id="81931" name="文本框 395281"/>
            <p:cNvSpPr txBox="1"/>
            <p:nvPr/>
          </p:nvSpPr>
          <p:spPr>
            <a:xfrm>
              <a:off x="2928" y="2544"/>
              <a:ext cx="384" cy="365"/>
            </a:xfrm>
            <a:prstGeom prst="rect">
              <a:avLst/>
            </a:prstGeom>
            <a:noFill/>
            <a:ln w="9525">
              <a:noFill/>
            </a:ln>
          </p:spPr>
          <p:txBody>
            <a:bodyPr lIns="92075" tIns="46038" rIns="92075" bIns="46038" anchor="t" anchorCtr="0">
              <a:spAutoFit/>
            </a:bodyPr>
            <a:lstStyle/>
            <a:p>
              <a:pPr eaLnBrk="0" hangingPunct="0">
                <a:spcBef>
                  <a:spcPct val="50000"/>
                </a:spcBef>
                <a:buClr>
                  <a:schemeClr val="accent2"/>
                </a:buClr>
                <a:buSzPct val="80000"/>
                <a:buFont typeface="Wingdings" panose="05000000000000000000" pitchFamily="2" charset="2"/>
              </a:pPr>
              <a:r>
                <a:rPr lang="en-US" altLang="zh-CN" sz="3200" b="1">
                  <a:latin typeface="Times New Roman" panose="02020603050405020304" pitchFamily="18" charset="0"/>
                  <a:ea typeface="SimHei" panose="02010600030101010101" pitchFamily="2" charset="-122"/>
                </a:rPr>
                <a:t>y</a:t>
              </a:r>
            </a:p>
          </p:txBody>
        </p:sp>
        <p:sp>
          <p:nvSpPr>
            <p:cNvPr id="81932" name="文本框 395282"/>
            <p:cNvSpPr txBox="1"/>
            <p:nvPr/>
          </p:nvSpPr>
          <p:spPr>
            <a:xfrm>
              <a:off x="3840" y="3552"/>
              <a:ext cx="384" cy="365"/>
            </a:xfrm>
            <a:prstGeom prst="rect">
              <a:avLst/>
            </a:prstGeom>
            <a:noFill/>
            <a:ln w="9525">
              <a:noFill/>
            </a:ln>
          </p:spPr>
          <p:txBody>
            <a:bodyPr lIns="92075" tIns="46038" rIns="92075" bIns="46038" anchor="t" anchorCtr="0">
              <a:spAutoFit/>
            </a:bodyPr>
            <a:lstStyle/>
            <a:p>
              <a:pPr eaLnBrk="0" hangingPunct="0">
                <a:spcBef>
                  <a:spcPct val="50000"/>
                </a:spcBef>
                <a:buClr>
                  <a:schemeClr val="accent2"/>
                </a:buClr>
                <a:buSzPct val="80000"/>
                <a:buFont typeface="Wingdings" panose="05000000000000000000" pitchFamily="2" charset="2"/>
              </a:pPr>
              <a:r>
                <a:rPr lang="en-US" altLang="zh-CN" sz="3200" b="1">
                  <a:latin typeface="Times New Roman" panose="02020603050405020304" pitchFamily="18" charset="0"/>
                  <a:ea typeface="SimHei" panose="02010600030101010101" pitchFamily="2" charset="-122"/>
                </a:rPr>
                <a:t>x</a:t>
              </a:r>
            </a:p>
          </p:txBody>
        </p:sp>
        <p:sp>
          <p:nvSpPr>
            <p:cNvPr id="81933" name="任意多边形 395283"/>
            <p:cNvSpPr/>
            <p:nvPr/>
          </p:nvSpPr>
          <p:spPr>
            <a:xfrm>
              <a:off x="1152" y="3024"/>
              <a:ext cx="672" cy="480"/>
            </a:xfrm>
            <a:custGeom>
              <a:avLst/>
              <a:gdLst/>
              <a:ahLst/>
              <a:cxnLst/>
              <a:rect l="0" t="0" r="0" b="0"/>
              <a:pathLst>
                <a:path w="672" h="480">
                  <a:moveTo>
                    <a:pt x="0" y="0"/>
                  </a:moveTo>
                  <a:lnTo>
                    <a:pt x="672" y="0"/>
                  </a:lnTo>
                  <a:lnTo>
                    <a:pt x="672" y="480"/>
                  </a:lnTo>
                  <a:lnTo>
                    <a:pt x="0" y="480"/>
                  </a:lnTo>
                  <a:lnTo>
                    <a:pt x="0" y="0"/>
                  </a:lnTo>
                  <a:close/>
                </a:path>
              </a:pathLst>
            </a:cu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81934" name="任意多边形 395284"/>
            <p:cNvSpPr/>
            <p:nvPr/>
          </p:nvSpPr>
          <p:spPr>
            <a:xfrm>
              <a:off x="3216" y="3024"/>
              <a:ext cx="1008" cy="485"/>
            </a:xfrm>
            <a:custGeom>
              <a:avLst/>
              <a:gdLst/>
              <a:ahLst/>
              <a:cxnLst/>
              <a:rect l="0" t="0" r="0" b="0"/>
              <a:pathLst>
                <a:path w="1008" h="485">
                  <a:moveTo>
                    <a:pt x="288" y="0"/>
                  </a:moveTo>
                  <a:lnTo>
                    <a:pt x="1008" y="0"/>
                  </a:lnTo>
                  <a:lnTo>
                    <a:pt x="723" y="485"/>
                  </a:lnTo>
                  <a:lnTo>
                    <a:pt x="0" y="480"/>
                  </a:lnTo>
                  <a:lnTo>
                    <a:pt x="288" y="0"/>
                  </a:lnTo>
                  <a:close/>
                </a:path>
              </a:pathLst>
            </a:custGeom>
            <a:solidFill>
              <a:schemeClr val="accent2"/>
            </a:solidFill>
            <a:ln w="9525" cap="flat" cmpd="sng">
              <a:solidFill>
                <a:schemeClr val="tx1"/>
              </a:solidFill>
              <a:prstDash val="solid"/>
              <a:miter/>
              <a:headEnd type="none" w="med" len="med"/>
              <a:tailEnd type="none" w="med" len="med"/>
            </a:ln>
          </p:spPr>
          <p:txBody>
            <a:bodyPr/>
            <a:lstStyle/>
            <a:p>
              <a:endParaRPr lang="zh-CN" altLang="en-US"/>
            </a:p>
          </p:txBody>
        </p:sp>
      </p:grpSp>
      <p:sp>
        <p:nvSpPr>
          <p:cNvPr id="81935" name="矩形 395285"/>
          <p:cNvSpPr/>
          <p:nvPr/>
        </p:nvSpPr>
        <p:spPr>
          <a:xfrm>
            <a:off x="6343650" y="1524000"/>
            <a:ext cx="2247900" cy="2076450"/>
          </a:xfrm>
          <a:prstGeom prst="rect">
            <a:avLst/>
          </a:prstGeom>
          <a:noFill/>
          <a:ln w="9525">
            <a:noFill/>
          </a:ln>
        </p:spPr>
        <p:txBody>
          <a:bodyPr anchor="t" anchorCtr="0"/>
          <a:lstStyle/>
          <a:p>
            <a:pPr marL="457200" indent="-457200">
              <a:lnSpc>
                <a:spcPct val="120000"/>
              </a:lnSpc>
              <a:spcBef>
                <a:spcPct val="20000"/>
              </a:spcBef>
              <a:buClr>
                <a:srgbClr val="FF0000"/>
              </a:buClr>
              <a:buSzPct val="80000"/>
            </a:pPr>
            <a:r>
              <a:rPr lang="zh-CN" altLang="en-US" sz="3200" b="1" dirty="0">
                <a:latin typeface="Arial" panose="020B0604020202020204" pitchFamily="34" charset="0"/>
              </a:rPr>
              <a:t>1   </a:t>
            </a:r>
            <a:r>
              <a:rPr lang="en-US" altLang="zh-CN" sz="3200" b="1" err="1">
                <a:latin typeface="Arial" panose="020B0604020202020204" pitchFamily="34" charset="0"/>
              </a:rPr>
              <a:t>sh</a:t>
            </a:r>
            <a:r>
              <a:rPr lang="en-US" altLang="zh-CN" sz="3200" b="1" baseline="-25000" err="1">
                <a:latin typeface="Arial" panose="020B0604020202020204" pitchFamily="34" charset="0"/>
              </a:rPr>
              <a:t>x</a:t>
            </a:r>
            <a:r>
              <a:rPr lang="zh-CN" altLang="en-US" sz="3200" b="1" dirty="0" err="1">
                <a:latin typeface="Arial" panose="020B0604020202020204" pitchFamily="34" charset="0"/>
              </a:rPr>
              <a:t>  </a:t>
            </a:r>
            <a:r>
              <a:rPr lang="zh-CN" altLang="en-US" sz="3200" b="1" dirty="0">
                <a:latin typeface="Arial" panose="020B0604020202020204" pitchFamily="34" charset="0"/>
              </a:rPr>
              <a:t>  0</a:t>
            </a:r>
          </a:p>
          <a:p>
            <a:pPr marL="457200" indent="-457200">
              <a:lnSpc>
                <a:spcPct val="120000"/>
              </a:lnSpc>
              <a:spcBef>
                <a:spcPct val="20000"/>
              </a:spcBef>
              <a:buClr>
                <a:srgbClr val="FF0000"/>
              </a:buClr>
              <a:buSzPct val="80000"/>
            </a:pPr>
            <a:r>
              <a:rPr lang="en-US" altLang="zh-CN" sz="3200" b="1">
                <a:latin typeface="Arial" panose="020B0604020202020204" pitchFamily="34" charset="0"/>
              </a:rPr>
              <a:t>0     1     0</a:t>
            </a:r>
          </a:p>
          <a:p>
            <a:pPr marL="457200" indent="-457200">
              <a:lnSpc>
                <a:spcPct val="120000"/>
              </a:lnSpc>
              <a:spcBef>
                <a:spcPct val="20000"/>
              </a:spcBef>
              <a:buClr>
                <a:srgbClr val="FF0000"/>
              </a:buClr>
              <a:buSzPct val="80000"/>
            </a:pPr>
            <a:r>
              <a:rPr lang="zh-CN" altLang="en-US" sz="3200" b="1" dirty="0">
                <a:latin typeface="Arial" panose="020B0604020202020204" pitchFamily="34" charset="0"/>
              </a:rPr>
              <a:t>0     0     1 </a:t>
            </a:r>
          </a:p>
        </p:txBody>
      </p:sp>
      <p:grpSp>
        <p:nvGrpSpPr>
          <p:cNvPr id="81936" name="组合 395289"/>
          <p:cNvGrpSpPr/>
          <p:nvPr/>
        </p:nvGrpSpPr>
        <p:grpSpPr>
          <a:xfrm>
            <a:off x="6134100" y="1752600"/>
            <a:ext cx="2476500" cy="1524000"/>
            <a:chOff x="3792" y="1104"/>
            <a:chExt cx="1560" cy="960"/>
          </a:xfrm>
        </p:grpSpPr>
        <p:sp>
          <p:nvSpPr>
            <p:cNvPr id="81937" name="左中括号 395286"/>
            <p:cNvSpPr/>
            <p:nvPr/>
          </p:nvSpPr>
          <p:spPr>
            <a:xfrm>
              <a:off x="3792" y="1104"/>
              <a:ext cx="48" cy="960"/>
            </a:xfrm>
            <a:prstGeom prst="leftBracket">
              <a:avLst>
                <a:gd name="adj" fmla="val 166666"/>
              </a:avLst>
            </a:prstGeom>
            <a:noFill/>
            <a:ln w="5715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81938" name="右中括号 395287"/>
            <p:cNvSpPr/>
            <p:nvPr/>
          </p:nvSpPr>
          <p:spPr>
            <a:xfrm>
              <a:off x="5256" y="1104"/>
              <a:ext cx="96" cy="960"/>
            </a:xfrm>
            <a:prstGeom prst="rightBracket">
              <a:avLst>
                <a:gd name="adj" fmla="val 83333"/>
              </a:avLst>
            </a:prstGeom>
            <a:noFill/>
            <a:ln w="5715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gr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327681"/>
          <p:cNvSpPr>
            <a:spLocks noGrp="1" noRot="1"/>
          </p:cNvSpPr>
          <p:nvPr>
            <p:ph type="title"/>
          </p:nvPr>
        </p:nvSpPr>
        <p:spPr>
          <a:xfrm>
            <a:off x="395605" y="2348548"/>
            <a:ext cx="8540750" cy="607695"/>
          </a:xfrm>
        </p:spPr>
        <p:txBody>
          <a:bodyPr anchor="ctr" anchorCtr="0">
            <a:spAutoFit/>
          </a:bodyPr>
          <a:lstStyle/>
          <a:p>
            <a:r>
              <a:rPr lang="zh-CN" altLang="zh-CN" sz="2800" dirty="0">
                <a:latin typeface="方正黑体" pitchFamily="34" charset="-122"/>
              </a:rPr>
              <a:t>沿x轴方向错切</a:t>
            </a:r>
          </a:p>
        </p:txBody>
      </p:sp>
      <p:grpSp>
        <p:nvGrpSpPr>
          <p:cNvPr id="82950" name="组合 327723"/>
          <p:cNvGrpSpPr/>
          <p:nvPr/>
        </p:nvGrpSpPr>
        <p:grpSpPr>
          <a:xfrm>
            <a:off x="333375" y="3124200"/>
            <a:ext cx="8316913" cy="3048000"/>
            <a:chOff x="210" y="1968"/>
            <a:chExt cx="5239" cy="1920"/>
          </a:xfrm>
        </p:grpSpPr>
        <p:sp>
          <p:nvSpPr>
            <p:cNvPr id="82951" name="直接连接符 327686"/>
            <p:cNvSpPr/>
            <p:nvPr/>
          </p:nvSpPr>
          <p:spPr>
            <a:xfrm flipH="1">
              <a:off x="3361" y="3492"/>
              <a:ext cx="2088" cy="12"/>
            </a:xfrm>
            <a:prstGeom prst="line">
              <a:avLst/>
            </a:prstGeom>
            <a:ln w="57150" cap="flat" cmpd="sng">
              <a:solidFill>
                <a:schemeClr val="tx1"/>
              </a:solidFill>
              <a:prstDash val="solid"/>
              <a:round/>
              <a:headEnd type="arrow" w="med" len="med"/>
              <a:tailEnd type="none" w="med" len="med"/>
            </a:ln>
          </p:spPr>
        </p:sp>
        <p:sp>
          <p:nvSpPr>
            <p:cNvPr id="82952" name="直接连接符 327687"/>
            <p:cNvSpPr/>
            <p:nvPr/>
          </p:nvSpPr>
          <p:spPr>
            <a:xfrm>
              <a:off x="3361" y="2161"/>
              <a:ext cx="0" cy="1410"/>
            </a:xfrm>
            <a:prstGeom prst="line">
              <a:avLst/>
            </a:prstGeom>
            <a:ln w="57150" cap="flat" cmpd="sng">
              <a:solidFill>
                <a:schemeClr val="tx1"/>
              </a:solidFill>
              <a:prstDash val="solid"/>
              <a:round/>
              <a:headEnd type="arrow" w="med" len="med"/>
              <a:tailEnd type="none" w="med" len="med"/>
            </a:ln>
          </p:spPr>
        </p:sp>
        <p:sp>
          <p:nvSpPr>
            <p:cNvPr id="82953" name="文本框 327689"/>
            <p:cNvSpPr txBox="1"/>
            <p:nvPr/>
          </p:nvSpPr>
          <p:spPr>
            <a:xfrm>
              <a:off x="5305" y="3504"/>
              <a:ext cx="143" cy="346"/>
            </a:xfrm>
            <a:prstGeom prst="rect">
              <a:avLst/>
            </a:prstGeom>
            <a:noFill/>
            <a:ln w="9525">
              <a:noFill/>
            </a:ln>
          </p:spPr>
          <p:txBody>
            <a:bodyPr wrap="none" lIns="0" tIns="0" rIns="0" bIns="0" anchor="ctr" anchorCtr="0">
              <a:spAutoFit/>
            </a:bodyPr>
            <a:lstStyle/>
            <a:p>
              <a:pPr algn="ctr">
                <a:spcBef>
                  <a:spcPct val="50000"/>
                </a:spcBef>
              </a:pPr>
              <a:r>
                <a:rPr lang="en-US" altLang="zh-CN" sz="3600">
                  <a:latin typeface="Tahoma" panose="020B0604030504040204" pitchFamily="34" charset="0"/>
                </a:rPr>
                <a:t>x</a:t>
              </a:r>
            </a:p>
          </p:txBody>
        </p:sp>
        <p:sp>
          <p:nvSpPr>
            <p:cNvPr id="82954" name="文本框 327690"/>
            <p:cNvSpPr txBox="1"/>
            <p:nvPr/>
          </p:nvSpPr>
          <p:spPr>
            <a:xfrm>
              <a:off x="3601" y="1968"/>
              <a:ext cx="143" cy="346"/>
            </a:xfrm>
            <a:prstGeom prst="rect">
              <a:avLst/>
            </a:prstGeom>
            <a:noFill/>
            <a:ln w="9525">
              <a:noFill/>
            </a:ln>
          </p:spPr>
          <p:txBody>
            <a:bodyPr wrap="none" lIns="0" tIns="0" rIns="0" bIns="0" anchor="ctr" anchorCtr="0">
              <a:spAutoFit/>
            </a:bodyPr>
            <a:lstStyle/>
            <a:p>
              <a:pPr algn="ctr">
                <a:spcBef>
                  <a:spcPct val="50000"/>
                </a:spcBef>
              </a:pPr>
              <a:r>
                <a:rPr lang="en-US" altLang="zh-CN" sz="3600">
                  <a:latin typeface="Tahoma" panose="020B0604030504040204" pitchFamily="34" charset="0"/>
                </a:rPr>
                <a:t>y</a:t>
              </a:r>
            </a:p>
          </p:txBody>
        </p:sp>
        <p:sp>
          <p:nvSpPr>
            <p:cNvPr id="82955" name="文本框 327691"/>
            <p:cNvSpPr txBox="1"/>
            <p:nvPr/>
          </p:nvSpPr>
          <p:spPr>
            <a:xfrm>
              <a:off x="3745" y="3542"/>
              <a:ext cx="157"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1</a:t>
              </a:r>
            </a:p>
          </p:txBody>
        </p:sp>
        <p:sp>
          <p:nvSpPr>
            <p:cNvPr id="82956" name="文本框 327692"/>
            <p:cNvSpPr txBox="1"/>
            <p:nvPr/>
          </p:nvSpPr>
          <p:spPr>
            <a:xfrm>
              <a:off x="3116" y="2822"/>
              <a:ext cx="157"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1</a:t>
              </a:r>
            </a:p>
          </p:txBody>
        </p:sp>
        <p:sp>
          <p:nvSpPr>
            <p:cNvPr id="82957" name="文本框 327693"/>
            <p:cNvSpPr txBox="1"/>
            <p:nvPr/>
          </p:nvSpPr>
          <p:spPr>
            <a:xfrm>
              <a:off x="4195" y="3542"/>
              <a:ext cx="157"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2</a:t>
              </a:r>
            </a:p>
          </p:txBody>
        </p:sp>
        <p:sp>
          <p:nvSpPr>
            <p:cNvPr id="82958" name="直接连接符 327697"/>
            <p:cNvSpPr/>
            <p:nvPr/>
          </p:nvSpPr>
          <p:spPr>
            <a:xfrm rot="-5400000">
              <a:off x="3361" y="3072"/>
              <a:ext cx="0" cy="96"/>
            </a:xfrm>
            <a:prstGeom prst="line">
              <a:avLst/>
            </a:prstGeom>
            <a:ln w="76200" cap="flat" cmpd="sng">
              <a:solidFill>
                <a:schemeClr val="tx1"/>
              </a:solidFill>
              <a:prstDash val="solid"/>
              <a:round/>
              <a:headEnd type="none" w="med" len="med"/>
              <a:tailEnd type="none" w="med" len="med"/>
            </a:ln>
          </p:spPr>
        </p:sp>
        <p:sp>
          <p:nvSpPr>
            <p:cNvPr id="82959" name="文本框 327699"/>
            <p:cNvSpPr txBox="1"/>
            <p:nvPr/>
          </p:nvSpPr>
          <p:spPr>
            <a:xfrm>
              <a:off x="4579" y="3523"/>
              <a:ext cx="157"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3</a:t>
              </a:r>
            </a:p>
          </p:txBody>
        </p:sp>
        <p:sp>
          <p:nvSpPr>
            <p:cNvPr id="82960" name="文本框 327703"/>
            <p:cNvSpPr txBox="1"/>
            <p:nvPr/>
          </p:nvSpPr>
          <p:spPr>
            <a:xfrm>
              <a:off x="3553" y="2814"/>
              <a:ext cx="621"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(2,1)</a:t>
              </a:r>
            </a:p>
          </p:txBody>
        </p:sp>
        <p:sp>
          <p:nvSpPr>
            <p:cNvPr id="82961" name="文本框 327704"/>
            <p:cNvSpPr txBox="1"/>
            <p:nvPr/>
          </p:nvSpPr>
          <p:spPr>
            <a:xfrm>
              <a:off x="4758" y="2837"/>
              <a:ext cx="621"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(3,1)</a:t>
              </a:r>
            </a:p>
          </p:txBody>
        </p:sp>
        <p:sp>
          <p:nvSpPr>
            <p:cNvPr id="82962" name="文本框 327714"/>
            <p:cNvSpPr txBox="1"/>
            <p:nvPr/>
          </p:nvSpPr>
          <p:spPr>
            <a:xfrm>
              <a:off x="2163" y="2832"/>
              <a:ext cx="666" cy="307"/>
            </a:xfrm>
            <a:prstGeom prst="rect">
              <a:avLst/>
            </a:prstGeom>
            <a:noFill/>
            <a:ln w="9525">
              <a:noFill/>
            </a:ln>
          </p:spPr>
          <p:txBody>
            <a:bodyPr wrap="none" lIns="0" tIns="0" rIns="0" bIns="0" anchor="ctr" anchorCtr="0">
              <a:spAutoFit/>
            </a:bodyPr>
            <a:lstStyle/>
            <a:p>
              <a:pPr algn="ctr">
                <a:spcBef>
                  <a:spcPct val="50000"/>
                </a:spcBef>
              </a:pPr>
              <a:r>
                <a:rPr lang="en-US" altLang="zh-CN" sz="3200" err="1">
                  <a:latin typeface="Tahoma" panose="020B0604030504040204" pitchFamily="34" charset="0"/>
                </a:rPr>
                <a:t>sh</a:t>
              </a:r>
              <a:r>
                <a:rPr lang="en-US" altLang="zh-CN" sz="3200" baseline="-25000" err="1">
                  <a:latin typeface="Tahoma" panose="020B0604030504040204" pitchFamily="34" charset="0"/>
                </a:rPr>
                <a:t>x</a:t>
              </a:r>
              <a:r>
                <a:rPr lang="en-US" altLang="zh-CN" sz="3200">
                  <a:latin typeface="Tahoma" panose="020B0604030504040204" pitchFamily="34" charset="0"/>
                </a:rPr>
                <a:t>=2</a:t>
              </a:r>
            </a:p>
          </p:txBody>
        </p:sp>
        <p:grpSp>
          <p:nvGrpSpPr>
            <p:cNvPr id="82963" name="组合 327720"/>
            <p:cNvGrpSpPr/>
            <p:nvPr/>
          </p:nvGrpSpPr>
          <p:grpSpPr>
            <a:xfrm>
              <a:off x="210" y="1968"/>
              <a:ext cx="1757" cy="1882"/>
              <a:chOff x="66" y="1968"/>
              <a:chExt cx="1757" cy="1882"/>
            </a:xfrm>
          </p:grpSpPr>
          <p:sp>
            <p:nvSpPr>
              <p:cNvPr id="82964" name="直接连接符 327706"/>
              <p:cNvSpPr/>
              <p:nvPr/>
            </p:nvSpPr>
            <p:spPr>
              <a:xfrm flipH="1" flipV="1">
                <a:off x="311" y="3485"/>
                <a:ext cx="1488" cy="0"/>
              </a:xfrm>
              <a:prstGeom prst="line">
                <a:avLst/>
              </a:prstGeom>
              <a:ln w="57150" cap="flat" cmpd="sng">
                <a:solidFill>
                  <a:schemeClr val="tx1"/>
                </a:solidFill>
                <a:prstDash val="solid"/>
                <a:round/>
                <a:headEnd type="arrow" w="med" len="med"/>
                <a:tailEnd type="none" w="med" len="med"/>
              </a:ln>
            </p:spPr>
          </p:sp>
          <p:sp>
            <p:nvSpPr>
              <p:cNvPr id="82965" name="直接连接符 327707"/>
              <p:cNvSpPr/>
              <p:nvPr/>
            </p:nvSpPr>
            <p:spPr>
              <a:xfrm>
                <a:off x="288" y="2123"/>
                <a:ext cx="0" cy="1410"/>
              </a:xfrm>
              <a:prstGeom prst="line">
                <a:avLst/>
              </a:prstGeom>
              <a:ln w="57150" cap="flat" cmpd="sng">
                <a:solidFill>
                  <a:schemeClr val="tx1"/>
                </a:solidFill>
                <a:prstDash val="solid"/>
                <a:round/>
                <a:headEnd type="arrow" w="med" len="med"/>
                <a:tailEnd type="none" w="med" len="med"/>
              </a:ln>
            </p:spPr>
          </p:sp>
          <p:sp>
            <p:nvSpPr>
              <p:cNvPr id="82966" name="椭圆 327708"/>
              <p:cNvSpPr/>
              <p:nvPr/>
            </p:nvSpPr>
            <p:spPr>
              <a:xfrm>
                <a:off x="240" y="3437"/>
                <a:ext cx="119" cy="104"/>
              </a:xfrm>
              <a:prstGeom prst="ellipse">
                <a:avLst/>
              </a:prstGeom>
              <a:solidFill>
                <a:schemeClr val="bg1"/>
              </a:solidFill>
              <a:ln w="28575"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82967" name="文本框 327709"/>
              <p:cNvSpPr txBox="1"/>
              <p:nvPr/>
            </p:nvSpPr>
            <p:spPr>
              <a:xfrm>
                <a:off x="1680" y="3504"/>
                <a:ext cx="143" cy="346"/>
              </a:xfrm>
              <a:prstGeom prst="rect">
                <a:avLst/>
              </a:prstGeom>
              <a:noFill/>
              <a:ln w="9525">
                <a:noFill/>
              </a:ln>
            </p:spPr>
            <p:txBody>
              <a:bodyPr wrap="none" lIns="0" tIns="0" rIns="0" bIns="0" anchor="ctr" anchorCtr="0">
                <a:spAutoFit/>
              </a:bodyPr>
              <a:lstStyle/>
              <a:p>
                <a:pPr algn="ctr">
                  <a:spcBef>
                    <a:spcPct val="50000"/>
                  </a:spcBef>
                </a:pPr>
                <a:r>
                  <a:rPr lang="en-US" altLang="zh-CN" sz="3600">
                    <a:latin typeface="Tahoma" panose="020B0604030504040204" pitchFamily="34" charset="0"/>
                  </a:rPr>
                  <a:t>x</a:t>
                </a:r>
              </a:p>
            </p:txBody>
          </p:sp>
          <p:sp>
            <p:nvSpPr>
              <p:cNvPr id="82968" name="文本框 327710"/>
              <p:cNvSpPr txBox="1"/>
              <p:nvPr/>
            </p:nvSpPr>
            <p:spPr>
              <a:xfrm>
                <a:off x="96" y="1968"/>
                <a:ext cx="143" cy="346"/>
              </a:xfrm>
              <a:prstGeom prst="rect">
                <a:avLst/>
              </a:prstGeom>
              <a:noFill/>
              <a:ln w="9525">
                <a:noFill/>
              </a:ln>
            </p:spPr>
            <p:txBody>
              <a:bodyPr wrap="none" lIns="0" tIns="0" rIns="0" bIns="0" anchor="ctr" anchorCtr="0">
                <a:spAutoFit/>
              </a:bodyPr>
              <a:lstStyle/>
              <a:p>
                <a:pPr algn="ctr">
                  <a:spcBef>
                    <a:spcPct val="50000"/>
                  </a:spcBef>
                </a:pPr>
                <a:r>
                  <a:rPr lang="en-US" altLang="zh-CN" sz="3600">
                    <a:latin typeface="Tahoma" panose="020B0604030504040204" pitchFamily="34" charset="0"/>
                  </a:rPr>
                  <a:t>y</a:t>
                </a:r>
              </a:p>
            </p:txBody>
          </p:sp>
          <p:sp>
            <p:nvSpPr>
              <p:cNvPr id="82969" name="矩形 327711"/>
              <p:cNvSpPr/>
              <p:nvPr/>
            </p:nvSpPr>
            <p:spPr>
              <a:xfrm>
                <a:off x="288" y="3005"/>
                <a:ext cx="480" cy="480"/>
              </a:xfrm>
              <a:prstGeom prst="rect">
                <a:avLst/>
              </a:prstGeom>
              <a:noFill/>
              <a:ln w="57150" cap="flat" cmpd="sng">
                <a:solidFill>
                  <a:srgbClr val="FF0000"/>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82970" name="文本框 327712"/>
              <p:cNvSpPr txBox="1"/>
              <p:nvPr/>
            </p:nvSpPr>
            <p:spPr>
              <a:xfrm>
                <a:off x="720" y="3504"/>
                <a:ext cx="157"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1</a:t>
                </a:r>
              </a:p>
            </p:txBody>
          </p:sp>
          <p:sp>
            <p:nvSpPr>
              <p:cNvPr id="82971" name="文本框 327713"/>
              <p:cNvSpPr txBox="1"/>
              <p:nvPr/>
            </p:nvSpPr>
            <p:spPr>
              <a:xfrm>
                <a:off x="66" y="2784"/>
                <a:ext cx="157"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1</a:t>
                </a:r>
              </a:p>
            </p:txBody>
          </p:sp>
          <p:sp>
            <p:nvSpPr>
              <p:cNvPr id="82972" name="文本框 327715"/>
              <p:cNvSpPr txBox="1"/>
              <p:nvPr/>
            </p:nvSpPr>
            <p:spPr>
              <a:xfrm>
                <a:off x="864" y="2717"/>
                <a:ext cx="621"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(1,1)</a:t>
                </a:r>
              </a:p>
            </p:txBody>
          </p:sp>
        </p:grpSp>
        <p:sp>
          <p:nvSpPr>
            <p:cNvPr id="82973" name="直接连接符 327718"/>
            <p:cNvSpPr/>
            <p:nvPr/>
          </p:nvSpPr>
          <p:spPr>
            <a:xfrm>
              <a:off x="1872" y="3197"/>
              <a:ext cx="1152" cy="0"/>
            </a:xfrm>
            <a:prstGeom prst="line">
              <a:avLst/>
            </a:prstGeom>
            <a:ln w="76200" cap="flat" cmpd="sng">
              <a:solidFill>
                <a:schemeClr val="tx1"/>
              </a:solidFill>
              <a:prstDash val="solid"/>
              <a:miter/>
              <a:headEnd type="none" w="med" len="med"/>
              <a:tailEnd type="triangle" w="med" len="med"/>
            </a:ln>
          </p:spPr>
        </p:sp>
        <p:sp>
          <p:nvSpPr>
            <p:cNvPr id="82974" name="任意多边形 327719"/>
            <p:cNvSpPr/>
            <p:nvPr/>
          </p:nvSpPr>
          <p:spPr>
            <a:xfrm>
              <a:off x="3339" y="3131"/>
              <a:ext cx="1369" cy="378"/>
            </a:xfrm>
            <a:custGeom>
              <a:avLst/>
              <a:gdLst/>
              <a:ahLst/>
              <a:cxnLst/>
              <a:rect l="0" t="0" r="0" b="0"/>
              <a:pathLst>
                <a:path w="1369" h="378">
                  <a:moveTo>
                    <a:pt x="0" y="378"/>
                  </a:moveTo>
                  <a:lnTo>
                    <a:pt x="821" y="39"/>
                  </a:lnTo>
                  <a:lnTo>
                    <a:pt x="1369" y="0"/>
                  </a:lnTo>
                  <a:lnTo>
                    <a:pt x="508" y="352"/>
                  </a:lnTo>
                  <a:lnTo>
                    <a:pt x="0" y="378"/>
                  </a:lnTo>
                  <a:close/>
                </a:path>
              </a:pathLst>
            </a:custGeom>
            <a:solidFill>
              <a:schemeClr val="accent1"/>
            </a:solidFill>
            <a:ln w="9525" cap="flat" cmpd="sng">
              <a:solidFill>
                <a:srgbClr val="FF0000"/>
              </a:solidFill>
              <a:prstDash val="solid"/>
              <a:miter/>
              <a:headEnd type="none" w="med" len="med"/>
              <a:tailEnd type="none" w="med" len="med"/>
            </a:ln>
          </p:spPr>
          <p:txBody>
            <a:bodyPr/>
            <a:lstStyle/>
            <a:p>
              <a:endParaRPr lang="zh-CN" altLang="en-US"/>
            </a:p>
          </p:txBody>
        </p:sp>
      </p:gr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pic>
        <p:nvPicPr>
          <p:cNvPr id="3" name="图片 2"/>
          <p:cNvPicPr>
            <a:picLocks noChangeAspect="1"/>
          </p:cNvPicPr>
          <p:nvPr/>
        </p:nvPicPr>
        <p:blipFill>
          <a:blip r:embed="rId3"/>
          <a:stretch>
            <a:fillRect/>
          </a:stretch>
        </p:blipFill>
        <p:spPr>
          <a:xfrm>
            <a:off x="5868035" y="1412875"/>
            <a:ext cx="2886075" cy="2038350"/>
          </a:xfrm>
          <a:prstGeom prst="rect">
            <a:avLst/>
          </a:prstGeom>
        </p:spPr>
      </p:pic>
    </p:spTree>
    <p:custDataLst>
      <p:tags r:id="rId1"/>
    </p:custData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文本框 328739"/>
          <p:cNvSpPr txBox="1"/>
          <p:nvPr/>
        </p:nvSpPr>
        <p:spPr>
          <a:xfrm>
            <a:off x="3646488" y="4278313"/>
            <a:ext cx="1058862" cy="487362"/>
          </a:xfrm>
          <a:prstGeom prst="rect">
            <a:avLst/>
          </a:prstGeom>
          <a:noFill/>
          <a:ln w="9525">
            <a:noFill/>
          </a:ln>
        </p:spPr>
        <p:txBody>
          <a:bodyPr wrap="none" lIns="0" tIns="0" rIns="0" bIns="0" anchor="ctr" anchorCtr="0">
            <a:spAutoFit/>
          </a:bodyPr>
          <a:lstStyle/>
          <a:p>
            <a:pPr algn="ctr">
              <a:spcBef>
                <a:spcPct val="50000"/>
              </a:spcBef>
            </a:pPr>
            <a:r>
              <a:rPr lang="en-US" altLang="zh-CN" sz="3200">
                <a:latin typeface="Tahoma" panose="020B0604030504040204" pitchFamily="34" charset="0"/>
              </a:rPr>
              <a:t>sh</a:t>
            </a:r>
            <a:r>
              <a:rPr lang="en-US" altLang="zh-CN" sz="3200" baseline="-25000">
                <a:latin typeface="Tahoma" panose="020B0604030504040204" pitchFamily="34" charset="0"/>
              </a:rPr>
              <a:t>y</a:t>
            </a:r>
            <a:r>
              <a:rPr lang="en-US" altLang="zh-CN" sz="3200">
                <a:latin typeface="Tahoma" panose="020B0604030504040204" pitchFamily="34" charset="0"/>
              </a:rPr>
              <a:t>=2</a:t>
            </a:r>
          </a:p>
        </p:txBody>
      </p:sp>
      <p:grpSp>
        <p:nvGrpSpPr>
          <p:cNvPr id="83974" name="组合 328749"/>
          <p:cNvGrpSpPr/>
          <p:nvPr/>
        </p:nvGrpSpPr>
        <p:grpSpPr>
          <a:xfrm>
            <a:off x="665163" y="2936875"/>
            <a:ext cx="2751137" cy="3022600"/>
            <a:chOff x="131" y="1850"/>
            <a:chExt cx="1733" cy="1904"/>
          </a:xfrm>
        </p:grpSpPr>
        <p:sp>
          <p:nvSpPr>
            <p:cNvPr id="83975" name="直接连接符 328731"/>
            <p:cNvSpPr/>
            <p:nvPr/>
          </p:nvSpPr>
          <p:spPr>
            <a:xfrm flipH="1" flipV="1">
              <a:off x="376" y="3367"/>
              <a:ext cx="1488" cy="0"/>
            </a:xfrm>
            <a:prstGeom prst="line">
              <a:avLst/>
            </a:prstGeom>
            <a:ln w="57150" cap="flat" cmpd="sng">
              <a:solidFill>
                <a:schemeClr val="tx1"/>
              </a:solidFill>
              <a:prstDash val="solid"/>
              <a:round/>
              <a:headEnd type="arrow" w="med" len="med"/>
              <a:tailEnd type="none" w="med" len="med"/>
            </a:ln>
          </p:spPr>
        </p:sp>
        <p:sp>
          <p:nvSpPr>
            <p:cNvPr id="83976" name="直接连接符 328732"/>
            <p:cNvSpPr/>
            <p:nvPr/>
          </p:nvSpPr>
          <p:spPr>
            <a:xfrm>
              <a:off x="376" y="2005"/>
              <a:ext cx="0" cy="1410"/>
            </a:xfrm>
            <a:prstGeom prst="line">
              <a:avLst/>
            </a:prstGeom>
            <a:ln w="57150" cap="flat" cmpd="sng">
              <a:solidFill>
                <a:schemeClr val="tx1"/>
              </a:solidFill>
              <a:prstDash val="solid"/>
              <a:round/>
              <a:headEnd type="arrow" w="med" len="med"/>
              <a:tailEnd type="none" w="med" len="med"/>
            </a:ln>
          </p:spPr>
        </p:sp>
        <p:sp>
          <p:nvSpPr>
            <p:cNvPr id="83977" name="椭圆 328733"/>
            <p:cNvSpPr/>
            <p:nvPr/>
          </p:nvSpPr>
          <p:spPr>
            <a:xfrm>
              <a:off x="305" y="3319"/>
              <a:ext cx="119" cy="104"/>
            </a:xfrm>
            <a:prstGeom prst="ellipse">
              <a:avLst/>
            </a:prstGeom>
            <a:solidFill>
              <a:schemeClr val="tx1"/>
            </a:solidFill>
            <a:ln w="28575"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83978" name="文本框 328734"/>
            <p:cNvSpPr txBox="1"/>
            <p:nvPr/>
          </p:nvSpPr>
          <p:spPr>
            <a:xfrm>
              <a:off x="1697" y="3408"/>
              <a:ext cx="143" cy="346"/>
            </a:xfrm>
            <a:prstGeom prst="rect">
              <a:avLst/>
            </a:prstGeom>
            <a:noFill/>
            <a:ln w="9525">
              <a:noFill/>
            </a:ln>
          </p:spPr>
          <p:txBody>
            <a:bodyPr wrap="none" lIns="0" tIns="0" rIns="0" bIns="0" anchor="ctr" anchorCtr="0">
              <a:spAutoFit/>
            </a:bodyPr>
            <a:lstStyle/>
            <a:p>
              <a:pPr algn="ctr">
                <a:spcBef>
                  <a:spcPct val="50000"/>
                </a:spcBef>
              </a:pPr>
              <a:r>
                <a:rPr lang="en-US" altLang="zh-CN" sz="3600">
                  <a:latin typeface="Tahoma" panose="020B0604030504040204" pitchFamily="34" charset="0"/>
                </a:rPr>
                <a:t>x</a:t>
              </a:r>
            </a:p>
          </p:txBody>
        </p:sp>
        <p:sp>
          <p:nvSpPr>
            <p:cNvPr id="83979" name="文本框 328735"/>
            <p:cNvSpPr txBox="1"/>
            <p:nvPr/>
          </p:nvSpPr>
          <p:spPr>
            <a:xfrm>
              <a:off x="167" y="1850"/>
              <a:ext cx="143" cy="346"/>
            </a:xfrm>
            <a:prstGeom prst="rect">
              <a:avLst/>
            </a:prstGeom>
            <a:noFill/>
            <a:ln w="9525">
              <a:noFill/>
            </a:ln>
          </p:spPr>
          <p:txBody>
            <a:bodyPr wrap="none" lIns="0" tIns="0" rIns="0" bIns="0" anchor="ctr" anchorCtr="0">
              <a:spAutoFit/>
            </a:bodyPr>
            <a:lstStyle/>
            <a:p>
              <a:pPr algn="ctr">
                <a:spcBef>
                  <a:spcPct val="50000"/>
                </a:spcBef>
              </a:pPr>
              <a:r>
                <a:rPr lang="en-US" altLang="zh-CN" sz="3600">
                  <a:latin typeface="Tahoma" panose="020B0604030504040204" pitchFamily="34" charset="0"/>
                </a:rPr>
                <a:t>y</a:t>
              </a:r>
            </a:p>
          </p:txBody>
        </p:sp>
        <p:sp>
          <p:nvSpPr>
            <p:cNvPr id="83980" name="矩形 328736"/>
            <p:cNvSpPr/>
            <p:nvPr/>
          </p:nvSpPr>
          <p:spPr>
            <a:xfrm>
              <a:off x="401" y="2887"/>
              <a:ext cx="480" cy="480"/>
            </a:xfrm>
            <a:prstGeom prst="rect">
              <a:avLst/>
            </a:prstGeom>
            <a:noFill/>
            <a:ln w="57150"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83981" name="文本框 328737"/>
            <p:cNvSpPr txBox="1"/>
            <p:nvPr/>
          </p:nvSpPr>
          <p:spPr>
            <a:xfrm>
              <a:off x="785" y="3386"/>
              <a:ext cx="157"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1</a:t>
              </a:r>
            </a:p>
          </p:txBody>
        </p:sp>
        <p:sp>
          <p:nvSpPr>
            <p:cNvPr id="83982" name="文本框 328738"/>
            <p:cNvSpPr txBox="1"/>
            <p:nvPr/>
          </p:nvSpPr>
          <p:spPr>
            <a:xfrm>
              <a:off x="131" y="2666"/>
              <a:ext cx="157"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1</a:t>
              </a:r>
            </a:p>
          </p:txBody>
        </p:sp>
        <p:sp>
          <p:nvSpPr>
            <p:cNvPr id="83983" name="文本框 328740"/>
            <p:cNvSpPr txBox="1"/>
            <p:nvPr/>
          </p:nvSpPr>
          <p:spPr>
            <a:xfrm>
              <a:off x="929" y="2599"/>
              <a:ext cx="621"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(1,1)</a:t>
              </a:r>
            </a:p>
          </p:txBody>
        </p:sp>
      </p:grpSp>
      <p:sp>
        <p:nvSpPr>
          <p:cNvPr id="83984" name="标题 328746"/>
          <p:cNvSpPr>
            <a:spLocks noGrp="1" noRot="1"/>
          </p:cNvSpPr>
          <p:nvPr>
            <p:ph type="title"/>
          </p:nvPr>
        </p:nvSpPr>
        <p:spPr>
          <a:xfrm>
            <a:off x="467043" y="2204720"/>
            <a:ext cx="7793037" cy="607695"/>
          </a:xfrm>
        </p:spPr>
        <p:txBody>
          <a:bodyPr anchor="b" anchorCtr="0">
            <a:spAutoFit/>
          </a:bodyPr>
          <a:lstStyle/>
          <a:p>
            <a:r>
              <a:rPr lang="zh-CN" altLang="zh-CN" sz="2800" dirty="0"/>
              <a:t>沿y轴方向错切</a:t>
            </a:r>
          </a:p>
        </p:txBody>
      </p:sp>
      <p:grpSp>
        <p:nvGrpSpPr>
          <p:cNvPr id="83985" name="组合 328750"/>
          <p:cNvGrpSpPr/>
          <p:nvPr/>
        </p:nvGrpSpPr>
        <p:grpSpPr>
          <a:xfrm>
            <a:off x="5357813" y="2209800"/>
            <a:ext cx="2870200" cy="3889375"/>
            <a:chOff x="3723" y="1392"/>
            <a:chExt cx="1808" cy="2450"/>
          </a:xfrm>
        </p:grpSpPr>
        <p:sp>
          <p:nvSpPr>
            <p:cNvPr id="83986" name="直接连接符 328711"/>
            <p:cNvSpPr/>
            <p:nvPr/>
          </p:nvSpPr>
          <p:spPr>
            <a:xfrm>
              <a:off x="4024" y="1440"/>
              <a:ext cx="0" cy="2083"/>
            </a:xfrm>
            <a:prstGeom prst="line">
              <a:avLst/>
            </a:prstGeom>
            <a:ln w="57150" cap="flat" cmpd="sng">
              <a:solidFill>
                <a:schemeClr val="tx1"/>
              </a:solidFill>
              <a:prstDash val="solid"/>
              <a:round/>
              <a:headEnd type="arrow" w="med" len="med"/>
              <a:tailEnd type="none" w="med" len="med"/>
            </a:ln>
          </p:spPr>
        </p:sp>
        <p:sp>
          <p:nvSpPr>
            <p:cNvPr id="83987" name="椭圆 328712"/>
            <p:cNvSpPr/>
            <p:nvPr/>
          </p:nvSpPr>
          <p:spPr>
            <a:xfrm>
              <a:off x="3953" y="3427"/>
              <a:ext cx="119" cy="104"/>
            </a:xfrm>
            <a:prstGeom prst="ellipse">
              <a:avLst/>
            </a:prstGeom>
            <a:solidFill>
              <a:schemeClr val="bg1"/>
            </a:solidFill>
            <a:ln w="28575"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83988" name="文本框 328713"/>
            <p:cNvSpPr txBox="1"/>
            <p:nvPr/>
          </p:nvSpPr>
          <p:spPr>
            <a:xfrm>
              <a:off x="5388" y="3496"/>
              <a:ext cx="143" cy="346"/>
            </a:xfrm>
            <a:prstGeom prst="rect">
              <a:avLst/>
            </a:prstGeom>
            <a:noFill/>
            <a:ln w="9525">
              <a:noFill/>
            </a:ln>
          </p:spPr>
          <p:txBody>
            <a:bodyPr wrap="none" lIns="0" tIns="0" rIns="0" bIns="0" anchor="ctr" anchorCtr="0">
              <a:spAutoFit/>
            </a:bodyPr>
            <a:lstStyle/>
            <a:p>
              <a:pPr algn="ctr">
                <a:spcBef>
                  <a:spcPct val="50000"/>
                </a:spcBef>
              </a:pPr>
              <a:r>
                <a:rPr lang="en-US" altLang="zh-CN" sz="3600">
                  <a:latin typeface="Tahoma" panose="020B0604030504040204" pitchFamily="34" charset="0"/>
                </a:rPr>
                <a:t>x</a:t>
              </a:r>
            </a:p>
          </p:txBody>
        </p:sp>
        <p:sp>
          <p:nvSpPr>
            <p:cNvPr id="83989" name="文本框 328714"/>
            <p:cNvSpPr txBox="1"/>
            <p:nvPr/>
          </p:nvSpPr>
          <p:spPr>
            <a:xfrm>
              <a:off x="3784" y="1392"/>
              <a:ext cx="143" cy="346"/>
            </a:xfrm>
            <a:prstGeom prst="rect">
              <a:avLst/>
            </a:prstGeom>
            <a:noFill/>
            <a:ln w="9525">
              <a:noFill/>
            </a:ln>
          </p:spPr>
          <p:txBody>
            <a:bodyPr wrap="none" lIns="0" tIns="0" rIns="0" bIns="0" anchor="ctr" anchorCtr="0">
              <a:spAutoFit/>
            </a:bodyPr>
            <a:lstStyle/>
            <a:p>
              <a:pPr algn="ctr">
                <a:spcBef>
                  <a:spcPct val="50000"/>
                </a:spcBef>
              </a:pPr>
              <a:r>
                <a:rPr lang="en-US" altLang="zh-CN" sz="3600">
                  <a:latin typeface="Tahoma" panose="020B0604030504040204" pitchFamily="34" charset="0"/>
                </a:rPr>
                <a:t>y</a:t>
              </a:r>
            </a:p>
          </p:txBody>
        </p:sp>
        <p:sp>
          <p:nvSpPr>
            <p:cNvPr id="83990" name="文本框 328715"/>
            <p:cNvSpPr txBox="1"/>
            <p:nvPr/>
          </p:nvSpPr>
          <p:spPr>
            <a:xfrm>
              <a:off x="4408" y="3494"/>
              <a:ext cx="157"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1</a:t>
              </a:r>
            </a:p>
          </p:txBody>
        </p:sp>
        <p:sp>
          <p:nvSpPr>
            <p:cNvPr id="83991" name="文本框 328716"/>
            <p:cNvSpPr txBox="1"/>
            <p:nvPr/>
          </p:nvSpPr>
          <p:spPr>
            <a:xfrm>
              <a:off x="3736" y="2880"/>
              <a:ext cx="157"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1</a:t>
              </a:r>
            </a:p>
          </p:txBody>
        </p:sp>
        <p:sp>
          <p:nvSpPr>
            <p:cNvPr id="83992" name="文本框 328717"/>
            <p:cNvSpPr txBox="1"/>
            <p:nvPr/>
          </p:nvSpPr>
          <p:spPr>
            <a:xfrm>
              <a:off x="4858" y="3494"/>
              <a:ext cx="157"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2</a:t>
              </a:r>
            </a:p>
          </p:txBody>
        </p:sp>
        <p:sp>
          <p:nvSpPr>
            <p:cNvPr id="83993" name="直接连接符 328718"/>
            <p:cNvSpPr/>
            <p:nvPr/>
          </p:nvSpPr>
          <p:spPr>
            <a:xfrm>
              <a:off x="4456" y="3408"/>
              <a:ext cx="0" cy="96"/>
            </a:xfrm>
            <a:prstGeom prst="line">
              <a:avLst/>
            </a:prstGeom>
            <a:ln w="76200" cap="flat" cmpd="sng">
              <a:solidFill>
                <a:schemeClr val="tx1"/>
              </a:solidFill>
              <a:prstDash val="solid"/>
              <a:round/>
              <a:headEnd type="none" w="med" len="med"/>
              <a:tailEnd type="none" w="med" len="med"/>
            </a:ln>
          </p:spPr>
        </p:sp>
        <p:sp>
          <p:nvSpPr>
            <p:cNvPr id="83994" name="直接连接符 328719"/>
            <p:cNvSpPr/>
            <p:nvPr/>
          </p:nvSpPr>
          <p:spPr>
            <a:xfrm>
              <a:off x="4888" y="3408"/>
              <a:ext cx="0" cy="96"/>
            </a:xfrm>
            <a:prstGeom prst="line">
              <a:avLst/>
            </a:prstGeom>
            <a:ln w="57150" cap="flat" cmpd="sng">
              <a:solidFill>
                <a:schemeClr val="tx1"/>
              </a:solidFill>
              <a:prstDash val="solid"/>
              <a:round/>
              <a:headEnd type="none" w="med" len="med"/>
              <a:tailEnd type="none" w="med" len="med"/>
            </a:ln>
          </p:spPr>
        </p:sp>
        <p:sp>
          <p:nvSpPr>
            <p:cNvPr id="83995" name="直接连接符 328720"/>
            <p:cNvSpPr/>
            <p:nvPr/>
          </p:nvSpPr>
          <p:spPr>
            <a:xfrm rot="-5400000">
              <a:off x="4024" y="3024"/>
              <a:ext cx="0" cy="96"/>
            </a:xfrm>
            <a:prstGeom prst="line">
              <a:avLst/>
            </a:prstGeom>
            <a:ln w="76200" cap="flat" cmpd="sng">
              <a:solidFill>
                <a:schemeClr val="tx1"/>
              </a:solidFill>
              <a:prstDash val="solid"/>
              <a:round/>
              <a:headEnd type="none" w="med" len="med"/>
              <a:tailEnd type="none" w="med" len="med"/>
            </a:ln>
          </p:spPr>
        </p:sp>
        <p:sp>
          <p:nvSpPr>
            <p:cNvPr id="83996" name="直接连接符 328721"/>
            <p:cNvSpPr/>
            <p:nvPr/>
          </p:nvSpPr>
          <p:spPr>
            <a:xfrm rot="-5400000">
              <a:off x="4024" y="2640"/>
              <a:ext cx="0" cy="96"/>
            </a:xfrm>
            <a:prstGeom prst="line">
              <a:avLst/>
            </a:prstGeom>
            <a:ln w="76200" cap="flat" cmpd="sng">
              <a:solidFill>
                <a:schemeClr val="tx1"/>
              </a:solidFill>
              <a:prstDash val="solid"/>
              <a:round/>
              <a:headEnd type="none" w="med" len="med"/>
              <a:tailEnd type="none" w="med" len="med"/>
            </a:ln>
          </p:spPr>
        </p:sp>
        <p:sp>
          <p:nvSpPr>
            <p:cNvPr id="83997" name="文本框 328722"/>
            <p:cNvSpPr txBox="1"/>
            <p:nvPr/>
          </p:nvSpPr>
          <p:spPr>
            <a:xfrm>
              <a:off x="3736" y="2112"/>
              <a:ext cx="157"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3</a:t>
              </a:r>
            </a:p>
          </p:txBody>
        </p:sp>
        <p:sp>
          <p:nvSpPr>
            <p:cNvPr id="83998" name="直接连接符 328723"/>
            <p:cNvSpPr/>
            <p:nvPr/>
          </p:nvSpPr>
          <p:spPr>
            <a:xfrm rot="-5400000">
              <a:off x="4024" y="2256"/>
              <a:ext cx="0" cy="96"/>
            </a:xfrm>
            <a:prstGeom prst="line">
              <a:avLst/>
            </a:prstGeom>
            <a:ln w="76200" cap="flat" cmpd="sng">
              <a:solidFill>
                <a:schemeClr val="tx1"/>
              </a:solidFill>
              <a:prstDash val="solid"/>
              <a:round/>
              <a:headEnd type="none" w="med" len="med"/>
              <a:tailEnd type="none" w="med" len="med"/>
            </a:ln>
          </p:spPr>
        </p:sp>
        <p:sp>
          <p:nvSpPr>
            <p:cNvPr id="83999" name="文本框 328724"/>
            <p:cNvSpPr txBox="1"/>
            <p:nvPr/>
          </p:nvSpPr>
          <p:spPr>
            <a:xfrm>
              <a:off x="3723" y="2496"/>
              <a:ext cx="157"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2</a:t>
              </a:r>
            </a:p>
          </p:txBody>
        </p:sp>
        <p:sp>
          <p:nvSpPr>
            <p:cNvPr id="84000" name="直接连接符 328725"/>
            <p:cNvSpPr/>
            <p:nvPr/>
          </p:nvSpPr>
          <p:spPr>
            <a:xfrm>
              <a:off x="4408" y="2256"/>
              <a:ext cx="0" cy="480"/>
            </a:xfrm>
            <a:prstGeom prst="line">
              <a:avLst/>
            </a:prstGeom>
            <a:ln w="57150" cap="flat" cmpd="sng">
              <a:solidFill>
                <a:schemeClr val="tx1"/>
              </a:solidFill>
              <a:prstDash val="solid"/>
              <a:round/>
              <a:headEnd type="none" w="med" len="med"/>
              <a:tailEnd type="none" w="med" len="med"/>
            </a:ln>
          </p:spPr>
        </p:sp>
        <p:sp>
          <p:nvSpPr>
            <p:cNvPr id="84001" name="直接连接符 328726"/>
            <p:cNvSpPr/>
            <p:nvPr/>
          </p:nvSpPr>
          <p:spPr>
            <a:xfrm flipH="1">
              <a:off x="4024" y="2256"/>
              <a:ext cx="384" cy="816"/>
            </a:xfrm>
            <a:prstGeom prst="line">
              <a:avLst/>
            </a:prstGeom>
            <a:ln w="57150" cap="flat" cmpd="sng">
              <a:solidFill>
                <a:schemeClr val="tx1"/>
              </a:solidFill>
              <a:prstDash val="solid"/>
              <a:round/>
              <a:headEnd type="none" w="med" len="med"/>
              <a:tailEnd type="none" w="med" len="med"/>
            </a:ln>
          </p:spPr>
        </p:sp>
        <p:sp>
          <p:nvSpPr>
            <p:cNvPr id="84002" name="直接连接符 328727"/>
            <p:cNvSpPr/>
            <p:nvPr/>
          </p:nvSpPr>
          <p:spPr>
            <a:xfrm flipH="1">
              <a:off x="4024" y="2688"/>
              <a:ext cx="384" cy="768"/>
            </a:xfrm>
            <a:prstGeom prst="line">
              <a:avLst/>
            </a:prstGeom>
            <a:ln w="57150" cap="flat" cmpd="sng">
              <a:solidFill>
                <a:schemeClr val="tx1"/>
              </a:solidFill>
              <a:prstDash val="solid"/>
              <a:round/>
              <a:headEnd type="none" w="med" len="med"/>
              <a:tailEnd type="none" w="med" len="med"/>
            </a:ln>
          </p:spPr>
        </p:sp>
        <p:sp>
          <p:nvSpPr>
            <p:cNvPr id="84003" name="文本框 328728"/>
            <p:cNvSpPr txBox="1"/>
            <p:nvPr/>
          </p:nvSpPr>
          <p:spPr>
            <a:xfrm>
              <a:off x="4552" y="2064"/>
              <a:ext cx="621"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(1,3)</a:t>
              </a:r>
            </a:p>
          </p:txBody>
        </p:sp>
        <p:sp>
          <p:nvSpPr>
            <p:cNvPr id="84004" name="文本框 328729"/>
            <p:cNvSpPr txBox="1"/>
            <p:nvPr/>
          </p:nvSpPr>
          <p:spPr>
            <a:xfrm>
              <a:off x="4552" y="2544"/>
              <a:ext cx="621" cy="346"/>
            </a:xfrm>
            <a:prstGeom prst="rect">
              <a:avLst/>
            </a:prstGeom>
            <a:noFill/>
            <a:ln w="9525">
              <a:noFill/>
            </a:ln>
          </p:spPr>
          <p:txBody>
            <a:bodyPr wrap="none" lIns="0" tIns="0" rIns="0" bIns="0" anchor="ctr" anchorCtr="0">
              <a:spAutoFit/>
            </a:bodyPr>
            <a:lstStyle/>
            <a:p>
              <a:pPr algn="ctr">
                <a:spcBef>
                  <a:spcPct val="50000"/>
                </a:spcBef>
              </a:pPr>
              <a:r>
                <a:rPr lang="zh-CN" altLang="en-US" sz="3600" dirty="0">
                  <a:latin typeface="Tahoma" panose="020B0604030504040204" pitchFamily="34" charset="0"/>
                </a:rPr>
                <a:t>(1,2)</a:t>
              </a:r>
            </a:p>
          </p:txBody>
        </p:sp>
        <p:sp>
          <p:nvSpPr>
            <p:cNvPr id="84005" name="直接连接符 328747"/>
            <p:cNvSpPr/>
            <p:nvPr/>
          </p:nvSpPr>
          <p:spPr>
            <a:xfrm flipH="1" flipV="1">
              <a:off x="3979" y="3479"/>
              <a:ext cx="1488" cy="0"/>
            </a:xfrm>
            <a:prstGeom prst="line">
              <a:avLst/>
            </a:prstGeom>
            <a:ln w="57150" cap="flat" cmpd="sng">
              <a:solidFill>
                <a:schemeClr val="tx1"/>
              </a:solidFill>
              <a:prstDash val="solid"/>
              <a:round/>
              <a:headEnd type="arrow" w="med" len="med"/>
              <a:tailEnd type="none" w="med" len="med"/>
            </a:ln>
          </p:spPr>
        </p:sp>
      </p:grpSp>
      <p:sp>
        <p:nvSpPr>
          <p:cNvPr id="84006" name="直接连接符 328748"/>
          <p:cNvSpPr/>
          <p:nvPr/>
        </p:nvSpPr>
        <p:spPr>
          <a:xfrm>
            <a:off x="3343275" y="4972050"/>
            <a:ext cx="1828800" cy="0"/>
          </a:xfrm>
          <a:prstGeom prst="line">
            <a:avLst/>
          </a:prstGeom>
          <a:ln w="76200" cap="flat" cmpd="sng">
            <a:solidFill>
              <a:schemeClr val="tx1"/>
            </a:solidFill>
            <a:prstDash val="solid"/>
            <a:miter/>
            <a:headEnd type="none" w="med" len="med"/>
            <a:tailEnd type="triangle" w="med" len="med"/>
          </a:ln>
        </p:spPr>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pic>
        <p:nvPicPr>
          <p:cNvPr id="3" name="图片 2"/>
          <p:cNvPicPr>
            <a:picLocks noChangeAspect="1"/>
          </p:cNvPicPr>
          <p:nvPr/>
        </p:nvPicPr>
        <p:blipFill>
          <a:blip r:embed="rId3"/>
          <a:stretch>
            <a:fillRect/>
          </a:stretch>
        </p:blipFill>
        <p:spPr>
          <a:xfrm>
            <a:off x="6526530" y="1314450"/>
            <a:ext cx="3000375" cy="2038350"/>
          </a:xfrm>
          <a:prstGeom prst="rect">
            <a:avLst/>
          </a:prstGeom>
        </p:spPr>
      </p:pic>
    </p:spTree>
    <p:custDataLst>
      <p:tags r:id="rId1"/>
    </p:custData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372737"/>
          <p:cNvSpPr>
            <a:spLocks noGrp="1" noRot="1"/>
          </p:cNvSpPr>
          <p:nvPr>
            <p:ph type="title"/>
          </p:nvPr>
        </p:nvSpPr>
        <p:spPr>
          <a:xfrm>
            <a:off x="394653" y="2107565"/>
            <a:ext cx="7793037" cy="607695"/>
          </a:xfrm>
        </p:spPr>
        <p:txBody>
          <a:bodyPr anchor="ctr" anchorCtr="0">
            <a:spAutoFit/>
          </a:bodyPr>
          <a:lstStyle/>
          <a:p>
            <a:r>
              <a:rPr lang="zh-CN" altLang="en-US" sz="2800" dirty="0">
                <a:latin typeface="方正黑体" pitchFamily="34" charset="-122"/>
              </a:rPr>
              <a:t>坐标系间的变换</a:t>
            </a:r>
            <a:endParaRPr lang="zh-CN" altLang="zh-CN" sz="2800" dirty="0">
              <a:latin typeface="方正黑体" pitchFamily="34" charset="-122"/>
            </a:endParaRPr>
          </a:p>
        </p:txBody>
      </p:sp>
      <p:grpSp>
        <p:nvGrpSpPr>
          <p:cNvPr id="84994" name="组合 372758"/>
          <p:cNvGrpSpPr/>
          <p:nvPr/>
        </p:nvGrpSpPr>
        <p:grpSpPr>
          <a:xfrm>
            <a:off x="5187950" y="2349500"/>
            <a:ext cx="3621088" cy="3021013"/>
            <a:chOff x="3340" y="1480"/>
            <a:chExt cx="2281" cy="1903"/>
          </a:xfrm>
        </p:grpSpPr>
        <p:sp>
          <p:nvSpPr>
            <p:cNvPr id="84995" name="直接连接符 372739"/>
            <p:cNvSpPr/>
            <p:nvPr/>
          </p:nvSpPr>
          <p:spPr>
            <a:xfrm>
              <a:off x="3715" y="3011"/>
              <a:ext cx="1776" cy="0"/>
            </a:xfrm>
            <a:prstGeom prst="line">
              <a:avLst/>
            </a:prstGeom>
            <a:ln w="57150" cap="flat" cmpd="sng">
              <a:solidFill>
                <a:schemeClr val="tx1"/>
              </a:solidFill>
              <a:prstDash val="solid"/>
              <a:miter/>
              <a:headEnd type="none" w="med" len="med"/>
              <a:tailEnd type="triangle" w="med" len="med"/>
            </a:ln>
          </p:spPr>
        </p:sp>
        <p:sp>
          <p:nvSpPr>
            <p:cNvPr id="84996" name="直接连接符 372740"/>
            <p:cNvSpPr/>
            <p:nvPr/>
          </p:nvSpPr>
          <p:spPr>
            <a:xfrm>
              <a:off x="3715" y="1571"/>
              <a:ext cx="0" cy="1440"/>
            </a:xfrm>
            <a:prstGeom prst="line">
              <a:avLst/>
            </a:prstGeom>
            <a:ln w="57150" cap="flat" cmpd="sng">
              <a:solidFill>
                <a:schemeClr val="tx1"/>
              </a:solidFill>
              <a:prstDash val="solid"/>
              <a:miter/>
              <a:headEnd type="triangle" w="med" len="med"/>
              <a:tailEnd type="none" w="med" len="med"/>
            </a:ln>
          </p:spPr>
        </p:sp>
        <p:sp>
          <p:nvSpPr>
            <p:cNvPr id="84997" name="直接连接符 372741"/>
            <p:cNvSpPr/>
            <p:nvPr/>
          </p:nvSpPr>
          <p:spPr>
            <a:xfrm flipV="1">
              <a:off x="4291" y="2003"/>
              <a:ext cx="672" cy="672"/>
            </a:xfrm>
            <a:prstGeom prst="line">
              <a:avLst/>
            </a:prstGeom>
            <a:ln w="57150" cap="flat" cmpd="sng">
              <a:solidFill>
                <a:schemeClr val="hlink"/>
              </a:solidFill>
              <a:prstDash val="solid"/>
              <a:miter/>
              <a:headEnd type="none" w="med" len="med"/>
              <a:tailEnd type="triangle" w="med" len="med"/>
            </a:ln>
          </p:spPr>
        </p:sp>
        <p:sp>
          <p:nvSpPr>
            <p:cNvPr id="84998" name="直接连接符 372742"/>
            <p:cNvSpPr/>
            <p:nvPr/>
          </p:nvSpPr>
          <p:spPr>
            <a:xfrm flipH="1" flipV="1">
              <a:off x="3811" y="2051"/>
              <a:ext cx="480" cy="624"/>
            </a:xfrm>
            <a:prstGeom prst="line">
              <a:avLst/>
            </a:prstGeom>
            <a:ln w="57150" cap="flat" cmpd="sng">
              <a:solidFill>
                <a:schemeClr val="hlink"/>
              </a:solidFill>
              <a:prstDash val="solid"/>
              <a:miter/>
              <a:headEnd type="none" w="med" len="med"/>
              <a:tailEnd type="triangle" w="med" len="med"/>
            </a:ln>
          </p:spPr>
        </p:sp>
        <p:sp>
          <p:nvSpPr>
            <p:cNvPr id="84999" name="直接连接符 372743"/>
            <p:cNvSpPr/>
            <p:nvPr/>
          </p:nvSpPr>
          <p:spPr>
            <a:xfrm>
              <a:off x="3715" y="2675"/>
              <a:ext cx="1680" cy="0"/>
            </a:xfrm>
            <a:prstGeom prst="line">
              <a:avLst/>
            </a:prstGeom>
            <a:ln w="57150" cap="flat" cmpd="sng">
              <a:solidFill>
                <a:schemeClr val="tx1"/>
              </a:solidFill>
              <a:prstDash val="dash"/>
              <a:miter/>
              <a:headEnd type="none" w="med" len="med"/>
              <a:tailEnd type="none" w="med" len="med"/>
            </a:ln>
          </p:spPr>
        </p:sp>
        <p:sp>
          <p:nvSpPr>
            <p:cNvPr id="85000" name="文本框 372744"/>
            <p:cNvSpPr txBox="1"/>
            <p:nvPr/>
          </p:nvSpPr>
          <p:spPr>
            <a:xfrm>
              <a:off x="5385" y="3037"/>
              <a:ext cx="236" cy="346"/>
            </a:xfrm>
            <a:prstGeom prst="rect">
              <a:avLst/>
            </a:prstGeom>
            <a:noFill/>
            <a:ln w="57150">
              <a:noFill/>
            </a:ln>
          </p:spPr>
          <p:txBody>
            <a:bodyPr wrap="none" anchor="t" anchorCtr="0">
              <a:spAutoFit/>
            </a:bodyPr>
            <a:lstStyle/>
            <a:p>
              <a:r>
                <a:rPr lang="en-US" altLang="zh-CN" sz="3000" b="1">
                  <a:latin typeface="方正黑体" pitchFamily="34" charset="-122"/>
                  <a:ea typeface="方正黑体" pitchFamily="34" charset="-122"/>
                </a:rPr>
                <a:t>x</a:t>
              </a:r>
            </a:p>
          </p:txBody>
        </p:sp>
        <p:sp>
          <p:nvSpPr>
            <p:cNvPr id="85001" name="文本框 372745"/>
            <p:cNvSpPr txBox="1"/>
            <p:nvPr/>
          </p:nvSpPr>
          <p:spPr>
            <a:xfrm>
              <a:off x="3427" y="1480"/>
              <a:ext cx="236" cy="346"/>
            </a:xfrm>
            <a:prstGeom prst="rect">
              <a:avLst/>
            </a:prstGeom>
            <a:noFill/>
            <a:ln w="57150">
              <a:noFill/>
            </a:ln>
          </p:spPr>
          <p:txBody>
            <a:bodyPr wrap="none" anchor="t" anchorCtr="0">
              <a:spAutoFit/>
            </a:bodyPr>
            <a:lstStyle/>
            <a:p>
              <a:r>
                <a:rPr lang="en-US" altLang="zh-CN" sz="3000" b="1">
                  <a:latin typeface="方正黑体" pitchFamily="34" charset="-122"/>
                  <a:ea typeface="方正黑体" pitchFamily="34" charset="-122"/>
                </a:rPr>
                <a:t>y</a:t>
              </a:r>
            </a:p>
          </p:txBody>
        </p:sp>
        <p:sp>
          <p:nvSpPr>
            <p:cNvPr id="85002" name="文本框 372746"/>
            <p:cNvSpPr txBox="1"/>
            <p:nvPr/>
          </p:nvSpPr>
          <p:spPr>
            <a:xfrm>
              <a:off x="4942" y="1875"/>
              <a:ext cx="356" cy="346"/>
            </a:xfrm>
            <a:prstGeom prst="rect">
              <a:avLst/>
            </a:prstGeom>
            <a:noFill/>
            <a:ln w="57150">
              <a:noFill/>
            </a:ln>
          </p:spPr>
          <p:txBody>
            <a:bodyPr wrap="none" anchor="t" anchorCtr="0">
              <a:spAutoFit/>
            </a:bodyPr>
            <a:lstStyle/>
            <a:p>
              <a:r>
                <a:rPr lang="en-US" altLang="zh-CN" sz="3000" b="1">
                  <a:latin typeface="Times New Roman" panose="02020603050405020304" pitchFamily="18" charset="0"/>
                  <a:ea typeface="方正黑体" pitchFamily="34" charset="-122"/>
                </a:rPr>
                <a:t>X'</a:t>
              </a:r>
            </a:p>
          </p:txBody>
        </p:sp>
        <p:sp>
          <p:nvSpPr>
            <p:cNvPr id="85003" name="文本框 372747"/>
            <p:cNvSpPr txBox="1"/>
            <p:nvPr/>
          </p:nvSpPr>
          <p:spPr>
            <a:xfrm>
              <a:off x="3907" y="1874"/>
              <a:ext cx="356" cy="346"/>
            </a:xfrm>
            <a:prstGeom prst="rect">
              <a:avLst/>
            </a:prstGeom>
            <a:noFill/>
            <a:ln w="57150">
              <a:noFill/>
            </a:ln>
          </p:spPr>
          <p:txBody>
            <a:bodyPr wrap="none" anchor="t" anchorCtr="0">
              <a:spAutoFit/>
            </a:bodyPr>
            <a:lstStyle/>
            <a:p>
              <a:r>
                <a:rPr lang="en-US" altLang="zh-CN" sz="3000" b="1">
                  <a:latin typeface="Times New Roman" panose="02020603050405020304" pitchFamily="18" charset="0"/>
                  <a:ea typeface="方正黑体" pitchFamily="34" charset="-122"/>
                </a:rPr>
                <a:t>Y'</a:t>
              </a:r>
            </a:p>
          </p:txBody>
        </p:sp>
        <p:sp>
          <p:nvSpPr>
            <p:cNvPr id="85004" name="文本框 372748"/>
            <p:cNvSpPr txBox="1"/>
            <p:nvPr/>
          </p:nvSpPr>
          <p:spPr>
            <a:xfrm>
              <a:off x="4195" y="3016"/>
              <a:ext cx="316" cy="346"/>
            </a:xfrm>
            <a:prstGeom prst="rect">
              <a:avLst/>
            </a:prstGeom>
            <a:noFill/>
            <a:ln w="57150">
              <a:noFill/>
            </a:ln>
          </p:spPr>
          <p:txBody>
            <a:bodyPr wrap="none" anchor="t" anchorCtr="0">
              <a:spAutoFit/>
            </a:bodyPr>
            <a:lstStyle/>
            <a:p>
              <a:r>
                <a:rPr lang="en-US" altLang="zh-CN" sz="3000" b="1">
                  <a:latin typeface="方正黑体" pitchFamily="34" charset="-122"/>
                  <a:ea typeface="方正黑体" pitchFamily="34" charset="-122"/>
                </a:rPr>
                <a:t>x</a:t>
              </a:r>
              <a:r>
                <a:rPr lang="en-US" altLang="zh-CN" sz="3000" b="1" baseline="-25000">
                  <a:latin typeface="方正黑体" pitchFamily="34" charset="-122"/>
                  <a:ea typeface="方正黑体" pitchFamily="34" charset="-122"/>
                </a:rPr>
                <a:t>0</a:t>
              </a:r>
            </a:p>
          </p:txBody>
        </p:sp>
        <p:sp>
          <p:nvSpPr>
            <p:cNvPr id="85005" name="直接连接符 372749"/>
            <p:cNvSpPr/>
            <p:nvPr/>
          </p:nvSpPr>
          <p:spPr>
            <a:xfrm>
              <a:off x="4291" y="2675"/>
              <a:ext cx="0" cy="336"/>
            </a:xfrm>
            <a:prstGeom prst="line">
              <a:avLst/>
            </a:prstGeom>
            <a:ln w="57150" cap="flat" cmpd="sng">
              <a:solidFill>
                <a:schemeClr val="tx1"/>
              </a:solidFill>
              <a:prstDash val="sysDot"/>
              <a:miter/>
              <a:headEnd type="none" w="med" len="med"/>
              <a:tailEnd type="none" w="med" len="med"/>
            </a:ln>
          </p:spPr>
        </p:sp>
        <p:sp>
          <p:nvSpPr>
            <p:cNvPr id="85006" name="文本框 372750"/>
            <p:cNvSpPr txBox="1"/>
            <p:nvPr/>
          </p:nvSpPr>
          <p:spPr>
            <a:xfrm>
              <a:off x="3340" y="2440"/>
              <a:ext cx="316" cy="346"/>
            </a:xfrm>
            <a:prstGeom prst="rect">
              <a:avLst/>
            </a:prstGeom>
            <a:noFill/>
            <a:ln w="57150">
              <a:noFill/>
            </a:ln>
          </p:spPr>
          <p:txBody>
            <a:bodyPr wrap="none" anchor="t" anchorCtr="0">
              <a:spAutoFit/>
            </a:bodyPr>
            <a:lstStyle/>
            <a:p>
              <a:r>
                <a:rPr lang="en-US" altLang="zh-CN" sz="3000" b="1">
                  <a:latin typeface="方正黑体" pitchFamily="34" charset="-122"/>
                  <a:ea typeface="方正黑体" pitchFamily="34" charset="-122"/>
                </a:rPr>
                <a:t>y</a:t>
              </a:r>
              <a:r>
                <a:rPr lang="en-US" altLang="zh-CN" sz="3000" b="1" baseline="-25000">
                  <a:latin typeface="方正黑体" pitchFamily="34" charset="-122"/>
                  <a:ea typeface="方正黑体" pitchFamily="34" charset="-122"/>
                </a:rPr>
                <a:t>0</a:t>
              </a:r>
            </a:p>
          </p:txBody>
        </p:sp>
        <p:sp>
          <p:nvSpPr>
            <p:cNvPr id="85007" name="矩形 372751"/>
            <p:cNvSpPr/>
            <p:nvPr/>
          </p:nvSpPr>
          <p:spPr>
            <a:xfrm>
              <a:off x="4627" y="2194"/>
              <a:ext cx="404" cy="404"/>
            </a:xfrm>
            <a:prstGeom prst="rect">
              <a:avLst/>
            </a:prstGeom>
            <a:noFill/>
            <a:ln w="57150">
              <a:noFill/>
            </a:ln>
          </p:spPr>
          <p:txBody>
            <a:bodyPr wrap="none" anchor="t" anchorCtr="0">
              <a:spAutoFit/>
            </a:bodyPr>
            <a:lstStyle/>
            <a:p>
              <a:r>
                <a:rPr lang="en-US" altLang="zh-CN" sz="3600" b="1">
                  <a:latin typeface="方正黑体" pitchFamily="34" charset="-122"/>
                  <a:ea typeface="方正黑体" pitchFamily="34" charset="-122"/>
                </a:rPr>
                <a:t>θ</a:t>
              </a:r>
              <a:endParaRPr lang="zh-CN" altLang="en-US" sz="3600" b="1" dirty="0">
                <a:latin typeface="方正黑体" pitchFamily="34" charset="-122"/>
                <a:ea typeface="方正黑体" pitchFamily="34" charset="-122"/>
              </a:endParaRPr>
            </a:p>
          </p:txBody>
        </p:sp>
      </p:grpSp>
      <p:sp>
        <p:nvSpPr>
          <p:cNvPr id="85008" name="文本框 372752"/>
          <p:cNvSpPr txBox="1"/>
          <p:nvPr/>
        </p:nvSpPr>
        <p:spPr>
          <a:xfrm>
            <a:off x="4572000" y="2133600"/>
            <a:ext cx="184150" cy="457200"/>
          </a:xfrm>
          <a:prstGeom prst="rect">
            <a:avLst/>
          </a:prstGeom>
          <a:noFill/>
          <a:ln w="9525">
            <a:noFill/>
          </a:ln>
        </p:spPr>
        <p:txBody>
          <a:bodyPr wrap="none" anchor="t" anchorCtr="0">
            <a:spAutoFit/>
          </a:bodyPr>
          <a:lstStyle/>
          <a:p>
            <a:endParaRPr lang="zh-CN" altLang="en-US" sz="2400" dirty="0">
              <a:latin typeface="Tahoma" panose="020B0604030504040204" pitchFamily="34" charset="0"/>
            </a:endParaRPr>
          </a:p>
        </p:txBody>
      </p:sp>
      <p:sp>
        <p:nvSpPr>
          <p:cNvPr id="85009" name="文本框 372753"/>
          <p:cNvSpPr txBox="1"/>
          <p:nvPr/>
        </p:nvSpPr>
        <p:spPr>
          <a:xfrm>
            <a:off x="467043" y="2781300"/>
            <a:ext cx="4970462" cy="2305685"/>
          </a:xfrm>
          <a:prstGeom prst="rect">
            <a:avLst/>
          </a:prstGeom>
          <a:noFill/>
          <a:ln w="9525">
            <a:noFill/>
          </a:ln>
        </p:spPr>
        <p:txBody>
          <a:bodyPr anchor="t" anchorCtr="0">
            <a:spAutoFit/>
          </a:bodyPr>
          <a:lstStyle/>
          <a:p>
            <a:pPr>
              <a:lnSpc>
                <a:spcPct val="140000"/>
              </a:lnSpc>
              <a:buClr>
                <a:schemeClr val="folHlink"/>
              </a:buClr>
              <a:buFont typeface="Wingdings" panose="05000000000000000000" pitchFamily="2" charset="2"/>
            </a:pPr>
            <a:r>
              <a:rPr lang="zh-CN" altLang="en-US" sz="2400" b="1" dirty="0">
                <a:latin typeface="Times New Roman" panose="02020603050405020304" pitchFamily="18" charset="0"/>
                <a:ea typeface="方正黑体" pitchFamily="34" charset="-122"/>
              </a:rPr>
              <a:t>从</a:t>
            </a:r>
            <a:r>
              <a:rPr lang="en-US" altLang="zh-CN" sz="2400" b="1" err="1">
                <a:latin typeface="Times New Roman" panose="02020603050405020304" pitchFamily="18" charset="0"/>
                <a:ea typeface="方正黑体" pitchFamily="34" charset="-122"/>
              </a:rPr>
              <a:t>xy</a:t>
            </a:r>
            <a:r>
              <a:rPr lang="zh-CN" altLang="en-US" sz="2400" b="1" dirty="0">
                <a:latin typeface="Times New Roman" panose="02020603050405020304" pitchFamily="18" charset="0"/>
                <a:ea typeface="方正黑体" pitchFamily="34" charset="-122"/>
              </a:rPr>
              <a:t>坐标变换到</a:t>
            </a:r>
            <a:r>
              <a:rPr lang="en-US" altLang="zh-CN" sz="2400" b="1" err="1">
                <a:latin typeface="Times New Roman" panose="02020603050405020304" pitchFamily="18" charset="0"/>
                <a:ea typeface="方正黑体" pitchFamily="34" charset="-122"/>
              </a:rPr>
              <a:t>x'y</a:t>
            </a:r>
            <a:r>
              <a:rPr lang="en-US" altLang="zh-CN" sz="2400" b="1">
                <a:latin typeface="Times New Roman" panose="02020603050405020304" pitchFamily="18" charset="0"/>
                <a:ea typeface="方正黑体" pitchFamily="34" charset="-122"/>
              </a:rPr>
              <a:t>'</a:t>
            </a:r>
            <a:r>
              <a:rPr lang="zh-CN" altLang="en-US" sz="2400" b="1" dirty="0">
                <a:latin typeface="Times New Roman" panose="02020603050405020304" pitchFamily="18" charset="0"/>
                <a:ea typeface="方正黑体" pitchFamily="34" charset="-122"/>
              </a:rPr>
              <a:t>坐标</a:t>
            </a:r>
          </a:p>
          <a:p>
            <a:pPr>
              <a:lnSpc>
                <a:spcPct val="140000"/>
              </a:lnSpc>
              <a:buSzPct val="80000"/>
              <a:buFont typeface="Webdings" panose="05030102010509060703" pitchFamily="18" charset="2"/>
              <a:buChar char="="/>
            </a:pPr>
            <a:r>
              <a:rPr lang="zh-CN" altLang="zh-CN" sz="2400" b="1" dirty="0">
                <a:latin typeface="Times New Roman" panose="02020603050405020304" pitchFamily="18" charset="0"/>
                <a:ea typeface="方正黑体" pitchFamily="34" charset="-122"/>
              </a:rPr>
              <a:t> </a:t>
            </a:r>
            <a:r>
              <a:rPr lang="zh-CN" altLang="en-US" sz="2400" b="1" dirty="0">
                <a:latin typeface="Times New Roman" panose="02020603050405020304" pitchFamily="18" charset="0"/>
                <a:ea typeface="方正黑体" pitchFamily="34" charset="-122"/>
              </a:rPr>
              <a:t>平移: (</a:t>
            </a:r>
            <a:r>
              <a:rPr lang="en-US" altLang="zh-CN" sz="2400" b="1">
                <a:latin typeface="Times New Roman" panose="02020603050405020304" pitchFamily="18" charset="0"/>
                <a:ea typeface="方正黑体" pitchFamily="34" charset="-122"/>
              </a:rPr>
              <a:t>x0, y0) </a:t>
            </a:r>
            <a:r>
              <a:rPr lang="zh-CN" altLang="en-US" sz="2400" b="1" dirty="0">
                <a:latin typeface="Times New Roman" panose="02020603050405020304" pitchFamily="18" charset="0"/>
                <a:ea typeface="方正黑体" pitchFamily="34" charset="-122"/>
              </a:rPr>
              <a:t>到 (0, 0)</a:t>
            </a:r>
          </a:p>
          <a:p>
            <a:pPr>
              <a:lnSpc>
                <a:spcPct val="140000"/>
              </a:lnSpc>
              <a:buSzPct val="80000"/>
              <a:buFont typeface="Webdings" panose="05030102010509060703" pitchFamily="18" charset="2"/>
              <a:buChar char="="/>
            </a:pPr>
            <a:r>
              <a:rPr lang="zh-CN" altLang="zh-CN" sz="2400" b="1" dirty="0">
                <a:latin typeface="Times New Roman" panose="02020603050405020304" pitchFamily="18" charset="0"/>
                <a:ea typeface="方正黑体" pitchFamily="34" charset="-122"/>
              </a:rPr>
              <a:t> </a:t>
            </a:r>
            <a:r>
              <a:rPr lang="zh-CN" altLang="en-US" sz="2400" b="1" dirty="0">
                <a:latin typeface="Times New Roman" panose="02020603050405020304" pitchFamily="18" charset="0"/>
                <a:ea typeface="方正黑体" pitchFamily="34" charset="-122"/>
              </a:rPr>
              <a:t>旋转:使</a:t>
            </a:r>
            <a:r>
              <a:rPr lang="en-US" altLang="zh-CN" sz="2400" b="1">
                <a:latin typeface="Times New Roman" panose="02020603050405020304" pitchFamily="18" charset="0"/>
                <a:ea typeface="方正黑体" pitchFamily="34" charset="-122"/>
              </a:rPr>
              <a:t>x'</a:t>
            </a:r>
            <a:r>
              <a:rPr lang="zh-CN" altLang="en-US" sz="2400" b="1" dirty="0">
                <a:latin typeface="Times New Roman" panose="02020603050405020304" pitchFamily="18" charset="0"/>
                <a:ea typeface="方正黑体" pitchFamily="34" charset="-122"/>
              </a:rPr>
              <a:t>轴与</a:t>
            </a:r>
            <a:r>
              <a:rPr lang="en-US" altLang="zh-CN" sz="2400" b="1">
                <a:latin typeface="Times New Roman" panose="02020603050405020304" pitchFamily="18" charset="0"/>
                <a:ea typeface="方正黑体" pitchFamily="34" charset="-122"/>
              </a:rPr>
              <a:t>x</a:t>
            </a:r>
            <a:r>
              <a:rPr lang="zh-CN" altLang="en-US" sz="2400" b="1" dirty="0">
                <a:latin typeface="Times New Roman" panose="02020603050405020304" pitchFamily="18" charset="0"/>
                <a:ea typeface="方正黑体" pitchFamily="34" charset="-122"/>
              </a:rPr>
              <a:t>轴重合</a:t>
            </a:r>
          </a:p>
          <a:p>
            <a:pPr>
              <a:lnSpc>
                <a:spcPct val="180000"/>
              </a:lnSpc>
              <a:buClr>
                <a:schemeClr val="folHlink"/>
              </a:buClr>
              <a:buFont typeface="Wingdings" panose="05000000000000000000" pitchFamily="2" charset="2"/>
            </a:pPr>
            <a:r>
              <a:rPr lang="en-US" altLang="zh-CN" sz="2400" b="1">
                <a:latin typeface="Arial" panose="020B0604020202020204" pitchFamily="34" charset="0"/>
                <a:ea typeface="方正黑体" pitchFamily="34" charset="-122"/>
              </a:rPr>
              <a:t>M = R(-θ) </a:t>
            </a:r>
            <a:r>
              <a:rPr lang="en-US" altLang="zh-CN" sz="2400" b="1">
                <a:latin typeface="Arial" panose="020B0604020202020204" pitchFamily="34" charset="0"/>
              </a:rPr>
              <a:t>·</a:t>
            </a:r>
            <a:r>
              <a:rPr lang="en-US" altLang="zh-CN" sz="2400" b="1">
                <a:latin typeface="Arial" panose="020B0604020202020204" pitchFamily="34" charset="0"/>
                <a:ea typeface="方正黑体" pitchFamily="34" charset="-122"/>
              </a:rPr>
              <a:t> T(-x</a:t>
            </a:r>
            <a:r>
              <a:rPr lang="en-US" altLang="zh-CN" sz="2400" b="1" baseline="-25000">
                <a:latin typeface="Arial" panose="020B0604020202020204" pitchFamily="34" charset="0"/>
                <a:ea typeface="方正黑体" pitchFamily="34" charset="-122"/>
              </a:rPr>
              <a:t>0</a:t>
            </a:r>
            <a:r>
              <a:rPr lang="en-US" altLang="zh-CN" sz="2400" b="1">
                <a:latin typeface="Arial" panose="020B0604020202020204" pitchFamily="34" charset="0"/>
                <a:ea typeface="方正黑体" pitchFamily="34" charset="-122"/>
              </a:rPr>
              <a:t>, -y</a:t>
            </a:r>
            <a:r>
              <a:rPr lang="en-US" altLang="zh-CN" sz="2400" b="1" baseline="-25000">
                <a:latin typeface="Arial" panose="020B0604020202020204" pitchFamily="34" charset="0"/>
                <a:ea typeface="方正黑体" pitchFamily="34" charset="-122"/>
              </a:rPr>
              <a:t>0</a:t>
            </a:r>
            <a:r>
              <a:rPr lang="en-US" altLang="zh-CN" sz="2400" b="1">
                <a:latin typeface="Arial" panose="020B0604020202020204" pitchFamily="34" charset="0"/>
                <a:ea typeface="方正黑体" pitchFamily="34" charset="-122"/>
              </a:rPr>
              <a:t>)</a:t>
            </a:r>
          </a:p>
        </p:txBody>
      </p:sp>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Tree>
    <p:custDataLst>
      <p:tags r:id="rId1"/>
    </p:custData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
        <p:nvSpPr>
          <p:cNvPr id="84993" name="标题 372737"/>
          <p:cNvSpPr>
            <a:spLocks noGrp="1" noRot="1"/>
          </p:cNvSpPr>
          <p:nvPr/>
        </p:nvSpPr>
        <p:spPr>
          <a:xfrm>
            <a:off x="394653" y="2107565"/>
            <a:ext cx="7793037" cy="607695"/>
          </a:xfrm>
          <a:prstGeom prst="rect">
            <a:avLst/>
          </a:prstGeom>
        </p:spPr>
        <p:txBody>
          <a:bodyPr vert="horz" lIns="91440" tIns="45720" rIns="91440" bIns="45720" rtlCol="0" anchor="ctr" anchorCtr="0">
            <a:spAutoFit/>
          </a:bodyPr>
          <a:lstStyle>
            <a:lvl1pPr algn="l" defTabSz="514350" rtl="0" eaLnBrk="1" latinLnBrk="0" hangingPunct="1">
              <a:lnSpc>
                <a:spcPct val="120000"/>
              </a:lnSpc>
              <a:spcBef>
                <a:spcPct val="0"/>
              </a:spcBef>
              <a:buNone/>
              <a:defRPr sz="2475" kern="1200">
                <a:solidFill>
                  <a:schemeClr val="tx1"/>
                </a:solidFill>
                <a:latin typeface="+mj-lt"/>
                <a:ea typeface="+mj-ea"/>
                <a:cs typeface="+mj-cs"/>
              </a:defRPr>
            </a:lvl1pPr>
          </a:lstStyle>
          <a:p>
            <a:r>
              <a:rPr lang="zh-CN" altLang="en-US" sz="2800" dirty="0">
                <a:latin typeface="方正黑体" pitchFamily="34" charset="-122"/>
              </a:rPr>
              <a:t>矩阵相乘符合结合律</a:t>
            </a:r>
          </a:p>
        </p:txBody>
      </p:sp>
      <p:graphicFrame>
        <p:nvGraphicFramePr>
          <p:cNvPr id="2" name="对象 -2147482347"/>
          <p:cNvGraphicFramePr>
            <a:graphicFrameLocks noChangeAspect="1"/>
          </p:cNvGraphicFramePr>
          <p:nvPr/>
        </p:nvGraphicFramePr>
        <p:xfrm>
          <a:off x="1331595" y="2924810"/>
          <a:ext cx="5208905" cy="450850"/>
        </p:xfrm>
        <a:graphic>
          <a:graphicData uri="http://schemas.openxmlformats.org/presentationml/2006/ole">
            <mc:AlternateContent xmlns:mc="http://schemas.openxmlformats.org/markup-compatibility/2006">
              <mc:Choice xmlns:v="urn:schemas-microsoft-com:vml" Requires="v">
                <p:oleObj r:id="rId3" imgW="2730500" imgH="228600" progId="Equation.DSMT4">
                  <p:embed/>
                </p:oleObj>
              </mc:Choice>
              <mc:Fallback>
                <p:oleObj r:id="rId3" imgW="2730500" imgH="228600" progId="Equation.DSMT4">
                  <p:embed/>
                  <p:pic>
                    <p:nvPicPr>
                      <p:cNvPr id="0" name="图片 3075"/>
                      <p:cNvPicPr/>
                      <p:nvPr/>
                    </p:nvPicPr>
                    <p:blipFill>
                      <a:blip r:embed="rId4"/>
                      <a:stretch>
                        <a:fillRect/>
                      </a:stretch>
                    </p:blipFill>
                    <p:spPr>
                      <a:xfrm>
                        <a:off x="1331595" y="2924810"/>
                        <a:ext cx="5208905" cy="450850"/>
                      </a:xfrm>
                      <a:prstGeom prst="rect">
                        <a:avLst/>
                      </a:prstGeom>
                      <a:noFill/>
                      <a:ln w="38100">
                        <a:noFill/>
                        <a:miter/>
                      </a:ln>
                    </p:spPr>
                  </p:pic>
                </p:oleObj>
              </mc:Fallback>
            </mc:AlternateContent>
          </a:graphicData>
        </a:graphic>
      </p:graphicFrame>
      <p:sp>
        <p:nvSpPr>
          <p:cNvPr id="5" name="标题 372737"/>
          <p:cNvSpPr>
            <a:spLocks noGrp="1" noRot="1"/>
          </p:cNvSpPr>
          <p:nvPr/>
        </p:nvSpPr>
        <p:spPr>
          <a:xfrm>
            <a:off x="394653" y="3789045"/>
            <a:ext cx="7793037" cy="607695"/>
          </a:xfrm>
          <a:prstGeom prst="rect">
            <a:avLst/>
          </a:prstGeom>
        </p:spPr>
        <p:txBody>
          <a:bodyPr vert="horz" lIns="91440" tIns="45720" rIns="91440" bIns="45720" rtlCol="0" anchor="ctr" anchorCtr="0">
            <a:spAutoFit/>
          </a:bodyPr>
          <a:lstStyle>
            <a:lvl1pPr algn="l" defTabSz="514350" rtl="0" eaLnBrk="1" latinLnBrk="0" hangingPunct="1">
              <a:lnSpc>
                <a:spcPct val="120000"/>
              </a:lnSpc>
              <a:spcBef>
                <a:spcPct val="0"/>
              </a:spcBef>
              <a:buNone/>
              <a:defRPr sz="2475" kern="1200">
                <a:solidFill>
                  <a:schemeClr val="tx1"/>
                </a:solidFill>
                <a:latin typeface="+mj-lt"/>
                <a:ea typeface="+mj-ea"/>
                <a:cs typeface="+mj-cs"/>
              </a:defRPr>
            </a:lvl1pPr>
          </a:lstStyle>
          <a:p>
            <a:r>
              <a:rPr lang="zh-CN" altLang="en-US" sz="2800" dirty="0">
                <a:latin typeface="方正黑体" pitchFamily="34" charset="-122"/>
              </a:rPr>
              <a:t>矩阵相乘不满足交换律</a:t>
            </a:r>
          </a:p>
        </p:txBody>
      </p:sp>
      <p:graphicFrame>
        <p:nvGraphicFramePr>
          <p:cNvPr id="3" name="对象 -2147482346"/>
          <p:cNvGraphicFramePr>
            <a:graphicFrameLocks noChangeAspect="1"/>
          </p:cNvGraphicFramePr>
          <p:nvPr/>
        </p:nvGraphicFramePr>
        <p:xfrm>
          <a:off x="539115" y="4581525"/>
          <a:ext cx="828040" cy="356870"/>
        </p:xfrm>
        <a:graphic>
          <a:graphicData uri="http://schemas.openxmlformats.org/presentationml/2006/ole">
            <mc:AlternateContent xmlns:mc="http://schemas.openxmlformats.org/markup-compatibility/2006">
              <mc:Choice xmlns:v="urn:schemas-microsoft-com:vml" Requires="v">
                <p:oleObj r:id="rId5" imgW="520700" imgH="228600" progId="Equation.DSMT4">
                  <p:embed/>
                </p:oleObj>
              </mc:Choice>
              <mc:Fallback>
                <p:oleObj r:id="rId5" imgW="520700" imgH="228600" progId="Equation.DSMT4">
                  <p:embed/>
                  <p:pic>
                    <p:nvPicPr>
                      <p:cNvPr id="0" name="图片 5"/>
                      <p:cNvPicPr/>
                      <p:nvPr/>
                    </p:nvPicPr>
                    <p:blipFill>
                      <a:blip r:embed="rId6"/>
                      <a:stretch>
                        <a:fillRect/>
                      </a:stretch>
                    </p:blipFill>
                    <p:spPr>
                      <a:xfrm>
                        <a:off x="539115" y="4581525"/>
                        <a:ext cx="828040" cy="356870"/>
                      </a:xfrm>
                      <a:prstGeom prst="rect">
                        <a:avLst/>
                      </a:prstGeom>
                      <a:noFill/>
                      <a:ln w="38100">
                        <a:noFill/>
                        <a:miter/>
                      </a:ln>
                    </p:spPr>
                  </p:pic>
                </p:oleObj>
              </mc:Fallback>
            </mc:AlternateContent>
          </a:graphicData>
        </a:graphic>
      </p:graphicFrame>
      <p:graphicFrame>
        <p:nvGraphicFramePr>
          <p:cNvPr id="4" name="对象 -2147482345"/>
          <p:cNvGraphicFramePr>
            <a:graphicFrameLocks noChangeAspect="1"/>
          </p:cNvGraphicFramePr>
          <p:nvPr/>
        </p:nvGraphicFramePr>
        <p:xfrm>
          <a:off x="2051685" y="4599305"/>
          <a:ext cx="719455" cy="315595"/>
        </p:xfrm>
        <a:graphic>
          <a:graphicData uri="http://schemas.openxmlformats.org/presentationml/2006/ole">
            <mc:AlternateContent xmlns:mc="http://schemas.openxmlformats.org/markup-compatibility/2006">
              <mc:Choice xmlns:v="urn:schemas-microsoft-com:vml" Requires="v">
                <p:oleObj r:id="rId7" imgW="520700" imgH="228600" progId="Equation.DSMT4">
                  <p:embed/>
                </p:oleObj>
              </mc:Choice>
              <mc:Fallback>
                <p:oleObj r:id="rId7" imgW="520700" imgH="228600" progId="Equation.DSMT4">
                  <p:embed/>
                  <p:pic>
                    <p:nvPicPr>
                      <p:cNvPr id="0" name="图片 6"/>
                      <p:cNvPicPr/>
                      <p:nvPr/>
                    </p:nvPicPr>
                    <p:blipFill>
                      <a:blip r:embed="rId8"/>
                      <a:stretch>
                        <a:fillRect/>
                      </a:stretch>
                    </p:blipFill>
                    <p:spPr>
                      <a:xfrm>
                        <a:off x="2051685" y="4599305"/>
                        <a:ext cx="719455" cy="315595"/>
                      </a:xfrm>
                      <a:prstGeom prst="rect">
                        <a:avLst/>
                      </a:prstGeom>
                      <a:noFill/>
                      <a:ln w="38100">
                        <a:noFill/>
                        <a:miter/>
                      </a:ln>
                    </p:spPr>
                  </p:pic>
                </p:oleObj>
              </mc:Fallback>
            </mc:AlternateContent>
          </a:graphicData>
        </a:graphic>
      </p:graphicFrame>
      <p:graphicFrame>
        <p:nvGraphicFramePr>
          <p:cNvPr id="8" name="对象 -2147482344"/>
          <p:cNvGraphicFramePr>
            <a:graphicFrameLocks noChangeAspect="1"/>
          </p:cNvGraphicFramePr>
          <p:nvPr/>
        </p:nvGraphicFramePr>
        <p:xfrm>
          <a:off x="3204210" y="4509135"/>
          <a:ext cx="5671820" cy="1922145"/>
        </p:xfrm>
        <a:graphic>
          <a:graphicData uri="http://schemas.openxmlformats.org/presentationml/2006/ole">
            <mc:AlternateContent xmlns:mc="http://schemas.openxmlformats.org/markup-compatibility/2006">
              <mc:Choice xmlns:v="urn:schemas-microsoft-com:vml" Requires="v">
                <p:oleObj r:id="rId9" imgW="4261485" imgH="1459865" progId="Visio.Drawing.15">
                  <p:embed/>
                </p:oleObj>
              </mc:Choice>
              <mc:Fallback>
                <p:oleObj r:id="rId9" imgW="4261485" imgH="1459865" progId="Visio.Drawing.15">
                  <p:embed/>
                  <p:pic>
                    <p:nvPicPr>
                      <p:cNvPr id="0" name="图片 7"/>
                      <p:cNvPicPr/>
                      <p:nvPr/>
                    </p:nvPicPr>
                    <p:blipFill>
                      <a:blip r:embed="rId10"/>
                      <a:stretch>
                        <a:fillRect/>
                      </a:stretch>
                    </p:blipFill>
                    <p:spPr>
                      <a:xfrm>
                        <a:off x="3204210" y="4509135"/>
                        <a:ext cx="5671820" cy="1922145"/>
                      </a:xfrm>
                      <a:prstGeom prst="rect">
                        <a:avLst/>
                      </a:prstGeom>
                      <a:noFill/>
                      <a:ln w="38100">
                        <a:noFill/>
                        <a:miter/>
                      </a:ln>
                    </p:spPr>
                  </p:pic>
                </p:oleObj>
              </mc:Fallback>
            </mc:AlternateContent>
          </a:graphicData>
        </a:graphic>
      </p:graphicFrame>
      <p:sp>
        <p:nvSpPr>
          <p:cNvPr id="111" name="文本框 110"/>
          <p:cNvSpPr txBox="1"/>
          <p:nvPr/>
        </p:nvSpPr>
        <p:spPr>
          <a:xfrm>
            <a:off x="3131820" y="6431280"/>
            <a:ext cx="5911850" cy="368300"/>
          </a:xfrm>
          <a:prstGeom prst="rect">
            <a:avLst/>
          </a:prstGeom>
          <a:noFill/>
          <a:ln w="9525">
            <a:noFill/>
          </a:ln>
        </p:spPr>
        <p:txBody>
          <a:bodyPr wrap="square">
            <a:spAutoFit/>
          </a:bodyPr>
          <a:lstStyle/>
          <a:p>
            <a:r>
              <a:rPr lang="zh-CN" sz="1800">
                <a:ea typeface="SimSun" panose="02010600030101010101" pitchFamily="2" charset="-122"/>
              </a:rPr>
              <a:t>（</a:t>
            </a:r>
            <a:r>
              <a:rPr lang="en-US" sz="1800">
                <a:latin typeface="SimSun" panose="02010600030101010101" pitchFamily="2" charset="-122"/>
                <a:ea typeface="SimSun" panose="02010600030101010101" pitchFamily="2" charset="-122"/>
                <a:cs typeface="Times New Roman" panose="02020603050405020304" pitchFamily="18" charset="0"/>
              </a:rPr>
              <a:t>a</a:t>
            </a:r>
            <a:r>
              <a:rPr lang="zh-CN" sz="1800">
                <a:ea typeface="SimSun" panose="02010600030101010101" pitchFamily="2" charset="-122"/>
              </a:rPr>
              <a:t>）中对象先平移后旋转（b）中对象先选择后平移</a:t>
            </a:r>
            <a:endParaRPr lang="zh-CN" altLang="en-US" sz="1800"/>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01625" y="909638"/>
            <a:ext cx="8540750" cy="75565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二、二维几何变换</a:t>
            </a:r>
            <a:endPar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endParaRPr>
          </a:p>
        </p:txBody>
      </p:sp>
      <p:sp>
        <p:nvSpPr>
          <p:cNvPr id="84993" name="标题 372737"/>
          <p:cNvSpPr>
            <a:spLocks noGrp="1" noRot="1"/>
          </p:cNvSpPr>
          <p:nvPr/>
        </p:nvSpPr>
        <p:spPr>
          <a:xfrm>
            <a:off x="394653" y="2162810"/>
            <a:ext cx="7793037" cy="2158365"/>
          </a:xfrm>
          <a:prstGeom prst="rect">
            <a:avLst/>
          </a:prstGeom>
        </p:spPr>
        <p:txBody>
          <a:bodyPr vert="horz" lIns="91440" tIns="45720" rIns="91440" bIns="45720" rtlCol="0" anchor="ctr" anchorCtr="0">
            <a:spAutoFit/>
          </a:bodyPr>
          <a:lstStyle>
            <a:lvl1pPr algn="l" defTabSz="514350" rtl="0" eaLnBrk="1" latinLnBrk="0" hangingPunct="1">
              <a:lnSpc>
                <a:spcPct val="120000"/>
              </a:lnSpc>
              <a:spcBef>
                <a:spcPct val="0"/>
              </a:spcBef>
              <a:buNone/>
              <a:defRPr sz="2475" kern="1200">
                <a:solidFill>
                  <a:schemeClr val="tx1"/>
                </a:solidFill>
                <a:latin typeface="+mj-lt"/>
                <a:ea typeface="+mj-ea"/>
                <a:cs typeface="+mj-cs"/>
              </a:defRPr>
            </a:lvl1pPr>
          </a:lstStyle>
          <a:p>
            <a:r>
              <a:rPr lang="zh-CN" altLang="en-US" sz="2800" dirty="0">
                <a:latin typeface="方正黑体" pitchFamily="34" charset="-122"/>
              </a:rPr>
              <a:t>管线中矩阵运算的实现</a:t>
            </a:r>
          </a:p>
          <a:p>
            <a:pPr marL="457200" indent="-457200">
              <a:buFont typeface="Wingdings" panose="05000000000000000000" charset="0"/>
              <a:buChar char="Ø"/>
            </a:pPr>
            <a:r>
              <a:rPr lang="en-US" altLang="zh-CN" sz="2800" dirty="0">
                <a:latin typeface="方正黑体" pitchFamily="34" charset="-122"/>
              </a:rPr>
              <a:t>	</a:t>
            </a:r>
            <a:r>
              <a:rPr lang="zh-CN" altLang="en-US" sz="2800" dirty="0">
                <a:latin typeface="方正黑体" pitchFamily="34" charset="-122"/>
              </a:rPr>
              <a:t>堆栈</a:t>
            </a:r>
          </a:p>
          <a:p>
            <a:pPr marL="457200" indent="-457200">
              <a:buFont typeface="Wingdings" panose="05000000000000000000" charset="0"/>
              <a:buChar char="Ø"/>
            </a:pPr>
            <a:r>
              <a:rPr lang="zh-CN" altLang="en-US" sz="2800" dirty="0">
                <a:latin typeface="方正黑体" pitchFamily="34" charset="-122"/>
              </a:rPr>
              <a:t>结合</a:t>
            </a:r>
          </a:p>
          <a:p>
            <a:pPr marL="457200" indent="-457200">
              <a:buFont typeface="Wingdings" panose="05000000000000000000" charset="0"/>
              <a:buChar char="Ø"/>
            </a:pPr>
            <a:endParaRPr lang="zh-CN" altLang="en-US" sz="2800" dirty="0">
              <a:latin typeface="方正黑体" pitchFamily="34" charset="-122"/>
            </a:endParaRPr>
          </a:p>
        </p:txBody>
      </p:sp>
      <p:pic>
        <p:nvPicPr>
          <p:cNvPr id="10" name="图片 9"/>
          <p:cNvPicPr/>
          <p:nvPr/>
        </p:nvPicPr>
        <p:blipFill>
          <a:blip r:embed="rId3"/>
          <a:stretch>
            <a:fillRect/>
          </a:stretch>
        </p:blipFill>
        <p:spPr>
          <a:xfrm>
            <a:off x="539115" y="4321175"/>
            <a:ext cx="4911725" cy="2176145"/>
          </a:xfrm>
          <a:prstGeom prst="rect">
            <a:avLst/>
          </a:prstGeom>
          <a:noFill/>
          <a:ln w="9525">
            <a:noFill/>
          </a:ln>
        </p:spPr>
      </p:pic>
      <p:graphicFrame>
        <p:nvGraphicFramePr>
          <p:cNvPr id="11" name="对象 10"/>
          <p:cNvGraphicFramePr/>
          <p:nvPr/>
        </p:nvGraphicFramePr>
        <p:xfrm>
          <a:off x="4211955" y="2637155"/>
          <a:ext cx="4747260" cy="1744345"/>
        </p:xfrm>
        <a:graphic>
          <a:graphicData uri="http://schemas.openxmlformats.org/presentationml/2006/ole">
            <mc:AlternateContent xmlns:mc="http://schemas.openxmlformats.org/markup-compatibility/2006">
              <mc:Choice xmlns:v="urn:schemas-microsoft-com:vml" Requires="v">
                <p:oleObj r:id="rId4" imgW="4743450" imgH="1743075" progId="Paint.Picture">
                  <p:embed/>
                </p:oleObj>
              </mc:Choice>
              <mc:Fallback>
                <p:oleObj r:id="rId4" imgW="4743450" imgH="1743075" progId="Paint.Picture">
                  <p:embed/>
                  <p:pic>
                    <p:nvPicPr>
                      <p:cNvPr id="0" name="图片 11"/>
                      <p:cNvPicPr/>
                      <p:nvPr/>
                    </p:nvPicPr>
                    <p:blipFill>
                      <a:blip r:embed="rId5"/>
                      <a:stretch>
                        <a:fillRect/>
                      </a:stretch>
                    </p:blipFill>
                    <p:spPr>
                      <a:xfrm>
                        <a:off x="4211955" y="2637155"/>
                        <a:ext cx="4747260" cy="1744345"/>
                      </a:xfrm>
                      <a:prstGeom prst="rect">
                        <a:avLst/>
                      </a:prstGeom>
                    </p:spPr>
                  </p:pic>
                </p:oleObj>
              </mc:Fallback>
            </mc:AlternateContent>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330754" name="Rectangle 2"/>
          <p:cNvSpPr>
            <a:spLocks noGrp="1" noRot="1" noChangeArrowheads="1"/>
          </p:cNvSpPr>
          <p:nvPr>
            <p:ph type="title" idx="4294967295"/>
          </p:nvPr>
        </p:nvSpPr>
        <p:spPr>
          <a:xfrm>
            <a:off x="301625" y="909638"/>
            <a:ext cx="8540750" cy="755650"/>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一、数学基础</a:t>
            </a:r>
          </a:p>
        </p:txBody>
      </p:sp>
      <p:sp>
        <p:nvSpPr>
          <p:cNvPr id="8195" name="Rectangle 3"/>
          <p:cNvSpPr>
            <a:spLocks noGrp="1" noRot="1"/>
          </p:cNvSpPr>
          <p:nvPr>
            <p:ph idx="4294967295"/>
            <p:custDataLst>
              <p:tags r:id="rId2"/>
            </p:custDataLst>
          </p:nvPr>
        </p:nvSpPr>
        <p:spPr>
          <a:xfrm>
            <a:off x="323850" y="1989138"/>
            <a:ext cx="8458200" cy="1875155"/>
          </a:xfrm>
          <a:noFill/>
          <a:ln w="9525">
            <a:noFill/>
          </a:ln>
        </p:spPr>
        <p:txBody>
          <a:bodyPr vert="horz" wrap="square" lIns="91440" tIns="45720" rIns="91440" bIns="45720" rtlCol="0" anchor="t" anchorCtr="0">
            <a:spAutoFit/>
          </a:bodyPr>
          <a:lstStyle>
            <a:lvl1pPr marL="342900" indent="-342900" algn="l" rtl="0" fontAlgn="base">
              <a:spcBef>
                <a:spcPct val="20000"/>
              </a:spcBef>
              <a:spcAft>
                <a:spcPct val="0"/>
              </a:spcAft>
              <a:buClr>
                <a:srgbClr val="FF0000"/>
              </a:buClr>
              <a:buSzPct val="80000"/>
              <a:buFont typeface="Wingdings" panose="05000000000000000000"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tx1"/>
              </a:buClr>
              <a:buSzPct val="80000"/>
              <a:buFont typeface="Wingdings" panose="05000000000000000000" pitchFamily="2" charset="2"/>
              <a:buChar char="Ø"/>
              <a:defRPr sz="2800" b="1">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lvl="1" algn="l" defTabSz="914400">
              <a:lnSpc>
                <a:spcPct val="140000"/>
              </a:lnSpc>
              <a:buChar char="l"/>
            </a:pPr>
            <a:r>
              <a:rPr lang="zh-CN" altLang="en-US" spc="0" dirty="0">
                <a:solidFill>
                  <a:schemeClr val="dk1"/>
                </a:solidFill>
                <a:latin typeface="SimHei" panose="02010600030101010101" pitchFamily="2" charset="-122"/>
                <a:ea typeface="SimHei" panose="02010600030101010101" pitchFamily="2" charset="-122"/>
                <a:sym typeface="+mn-ea"/>
              </a:rPr>
              <a:t>向量</a:t>
            </a:r>
          </a:p>
          <a:p>
            <a:pPr lvl="2" algn="l" defTabSz="914400">
              <a:lnSpc>
                <a:spcPct val="140000"/>
              </a:lnSpc>
              <a:buChar char="l"/>
            </a:pPr>
            <a:r>
              <a:rPr lang="zh-CN" altLang="en-US" dirty="0">
                <a:solidFill>
                  <a:schemeClr val="dk1"/>
                </a:solidFill>
                <a:latin typeface="SimHei" panose="02010600030101010101" pitchFamily="2" charset="-122"/>
                <a:ea typeface="SimHei" panose="02010600030101010101" pitchFamily="2" charset="-122"/>
                <a:sym typeface="+mn-ea"/>
              </a:rPr>
              <a:t>向量外积</a:t>
            </a:r>
          </a:p>
          <a:p>
            <a:pPr lvl="2" algn="l" defTabSz="914400">
              <a:lnSpc>
                <a:spcPct val="140000"/>
              </a:lnSpc>
              <a:buChar char="l"/>
            </a:pPr>
            <a:r>
              <a:rPr lang="en-US" altLang="zh-CN" dirty="0">
                <a:solidFill>
                  <a:schemeClr val="dk1"/>
                </a:solidFill>
                <a:latin typeface="SimHei" panose="02010600030101010101" pitchFamily="2" charset="-122"/>
                <a:ea typeface="SimHei" panose="02010600030101010101" pitchFamily="2" charset="-122"/>
                <a:sym typeface="+mn-ea"/>
              </a:rPr>
              <a:t>向量与的外积是一个向量，记为</a:t>
            </a:r>
          </a:p>
        </p:txBody>
      </p:sp>
      <p:graphicFrame>
        <p:nvGraphicFramePr>
          <p:cNvPr id="2" name="对象 -2147481884"/>
          <p:cNvGraphicFramePr>
            <a:graphicFrameLocks noChangeAspect="1"/>
          </p:cNvGraphicFramePr>
          <p:nvPr/>
        </p:nvGraphicFramePr>
        <p:xfrm>
          <a:off x="5868035" y="3357245"/>
          <a:ext cx="727710" cy="363855"/>
        </p:xfrm>
        <a:graphic>
          <a:graphicData uri="http://schemas.openxmlformats.org/presentationml/2006/ole">
            <mc:AlternateContent xmlns:mc="http://schemas.openxmlformats.org/markup-compatibility/2006">
              <mc:Choice xmlns:v="urn:schemas-microsoft-com:vml" Requires="v">
                <p:oleObj r:id="rId6" imgW="316865" imgH="177800" progId="Equation.DSMT4">
                  <p:embed/>
                </p:oleObj>
              </mc:Choice>
              <mc:Fallback>
                <p:oleObj r:id="rId6" imgW="316865" imgH="177800" progId="Equation.DSMT4">
                  <p:embed/>
                  <p:pic>
                    <p:nvPicPr>
                      <p:cNvPr id="0" name="图片 3075"/>
                      <p:cNvPicPr/>
                      <p:nvPr/>
                    </p:nvPicPr>
                    <p:blipFill>
                      <a:blip r:embed="rId7"/>
                      <a:stretch>
                        <a:fillRect/>
                      </a:stretch>
                    </p:blipFill>
                    <p:spPr>
                      <a:xfrm>
                        <a:off x="5868035" y="3357245"/>
                        <a:ext cx="727710" cy="363855"/>
                      </a:xfrm>
                      <a:prstGeom prst="rect">
                        <a:avLst/>
                      </a:prstGeom>
                      <a:noFill/>
                      <a:ln w="38100">
                        <a:noFill/>
                        <a:miter/>
                      </a:ln>
                    </p:spPr>
                  </p:pic>
                </p:oleObj>
              </mc:Fallback>
            </mc:AlternateContent>
          </a:graphicData>
        </a:graphic>
      </p:graphicFrame>
      <p:graphicFrame>
        <p:nvGraphicFramePr>
          <p:cNvPr id="3" name="对象 -2147482546"/>
          <p:cNvGraphicFramePr>
            <a:graphicFrameLocks noChangeAspect="1"/>
          </p:cNvGraphicFramePr>
          <p:nvPr/>
        </p:nvGraphicFramePr>
        <p:xfrm>
          <a:off x="5507990" y="4653280"/>
          <a:ext cx="2350135" cy="1891665"/>
        </p:xfrm>
        <a:graphic>
          <a:graphicData uri="http://schemas.openxmlformats.org/presentationml/2006/ole">
            <mc:AlternateContent xmlns:mc="http://schemas.openxmlformats.org/markup-compatibility/2006">
              <mc:Choice xmlns:v="urn:schemas-microsoft-com:vml" Requires="v">
                <p:oleObj r:id="rId8" imgW="1635760" imgH="1316990" progId="Visio.Drawing.15">
                  <p:embed/>
                </p:oleObj>
              </mc:Choice>
              <mc:Fallback>
                <p:oleObj r:id="rId8" imgW="1635760" imgH="1316990" progId="Visio.Drawing.15">
                  <p:embed/>
                  <p:pic>
                    <p:nvPicPr>
                      <p:cNvPr id="0" name="图片 1"/>
                      <p:cNvPicPr/>
                      <p:nvPr/>
                    </p:nvPicPr>
                    <p:blipFill>
                      <a:blip r:embed="rId9"/>
                      <a:stretch>
                        <a:fillRect/>
                      </a:stretch>
                    </p:blipFill>
                    <p:spPr>
                      <a:xfrm>
                        <a:off x="5507990" y="4653280"/>
                        <a:ext cx="2350135" cy="1891665"/>
                      </a:xfrm>
                      <a:prstGeom prst="rect">
                        <a:avLst/>
                      </a:prstGeom>
                      <a:noFill/>
                      <a:ln w="38100">
                        <a:noFill/>
                        <a:miter/>
                      </a:ln>
                    </p:spPr>
                  </p:pic>
                </p:oleObj>
              </mc:Fallback>
            </mc:AlternateContent>
          </a:graphicData>
        </a:graphic>
      </p:graphicFrame>
      <p:graphicFrame>
        <p:nvGraphicFramePr>
          <p:cNvPr id="5" name="对象 -2147482543"/>
          <p:cNvGraphicFramePr>
            <a:graphicFrameLocks noChangeAspect="1"/>
          </p:cNvGraphicFramePr>
          <p:nvPr/>
        </p:nvGraphicFramePr>
        <p:xfrm>
          <a:off x="539115" y="3933190"/>
          <a:ext cx="6981825" cy="1162685"/>
        </p:xfrm>
        <a:graphic>
          <a:graphicData uri="http://schemas.openxmlformats.org/presentationml/2006/ole">
            <mc:AlternateContent xmlns:mc="http://schemas.openxmlformats.org/markup-compatibility/2006">
              <mc:Choice xmlns:v="urn:schemas-microsoft-com:vml" Requires="v">
                <p:oleObj r:id="rId10" imgW="3987800" imgH="736600" progId="Equation.DSMT4">
                  <p:embed/>
                </p:oleObj>
              </mc:Choice>
              <mc:Fallback>
                <p:oleObj r:id="rId10" imgW="3987800" imgH="736600" progId="Equation.DSMT4">
                  <p:embed/>
                  <p:pic>
                    <p:nvPicPr>
                      <p:cNvPr id="0" name="图片 2"/>
                      <p:cNvPicPr/>
                      <p:nvPr/>
                    </p:nvPicPr>
                    <p:blipFill>
                      <a:blip r:embed="rId11"/>
                      <a:stretch>
                        <a:fillRect/>
                      </a:stretch>
                    </p:blipFill>
                    <p:spPr>
                      <a:xfrm>
                        <a:off x="539115" y="3933190"/>
                        <a:ext cx="6981825" cy="1162685"/>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
        <p:nvSpPr>
          <p:cNvPr id="84993" name="标题 372737"/>
          <p:cNvSpPr>
            <a:spLocks noGrp="1" noRot="1"/>
          </p:cNvSpPr>
          <p:nvPr/>
        </p:nvSpPr>
        <p:spPr>
          <a:xfrm>
            <a:off x="1049338" y="2132648"/>
            <a:ext cx="7793037" cy="2847340"/>
          </a:xfrm>
          <a:prstGeom prst="rect">
            <a:avLst/>
          </a:prstGeom>
        </p:spPr>
        <p:txBody>
          <a:bodyPr vert="horz" lIns="91440" tIns="45720" rIns="91440" bIns="45720" rtlCol="0" anchor="ctr" anchorCtr="0">
            <a:spAutoFit/>
          </a:bodyPr>
          <a:lstStyle>
            <a:lvl1pPr algn="l" defTabSz="514350" rtl="0" eaLnBrk="1" latinLnBrk="0" hangingPunct="1">
              <a:lnSpc>
                <a:spcPct val="120000"/>
              </a:lnSpc>
              <a:spcBef>
                <a:spcPct val="0"/>
              </a:spcBef>
              <a:buNone/>
              <a:defRPr sz="2475" kern="1200">
                <a:solidFill>
                  <a:schemeClr val="tx1"/>
                </a:solidFill>
                <a:latin typeface="+mj-lt"/>
                <a:ea typeface="+mj-ea"/>
                <a:cs typeface="+mj-cs"/>
              </a:defRPr>
            </a:lvl1pPr>
          </a:lstStyle>
          <a:p>
            <a:r>
              <a:rPr lang="zh-CN" altLang="en-US" sz="2800" dirty="0">
                <a:latin typeface="方正黑体" pitchFamily="34" charset="-122"/>
              </a:rPr>
              <a:t>三维矩阵</a:t>
            </a:r>
          </a:p>
          <a:p>
            <a:pPr marL="457200" indent="-457200">
              <a:buFont typeface="Wingdings" panose="05000000000000000000" charset="0"/>
              <a:buChar char="Ø"/>
            </a:pPr>
            <a:r>
              <a:rPr lang="zh-CN" altLang="zh-CN" sz="2800" dirty="0">
                <a:sym typeface="+mn-ea"/>
              </a:rPr>
              <a:t>基本变换</a:t>
            </a:r>
            <a:r>
              <a:rPr lang="zh-CN" altLang="en-US" sz="2800" dirty="0">
                <a:sym typeface="+mn-ea"/>
              </a:rPr>
              <a:t>：平移、缩放、</a:t>
            </a:r>
            <a:r>
              <a:rPr lang="zh-CN" altLang="zh-CN" sz="2800" dirty="0">
                <a:sym typeface="+mn-ea"/>
              </a:rPr>
              <a:t>旋转</a:t>
            </a:r>
          </a:p>
          <a:p>
            <a:pPr marL="457200" indent="-457200">
              <a:buFont typeface="Wingdings" panose="05000000000000000000" charset="0"/>
              <a:buChar char="Ø"/>
            </a:pPr>
            <a:r>
              <a:rPr lang="zh-CN" altLang="en-US" sz="2800" dirty="0">
                <a:sym typeface="+mn-ea"/>
              </a:rPr>
              <a:t>组合变换</a:t>
            </a:r>
            <a:endParaRPr lang="zh-CN" altLang="zh-CN" sz="2800" dirty="0"/>
          </a:p>
          <a:p>
            <a:pPr>
              <a:spcBef>
                <a:spcPct val="40000"/>
              </a:spcBef>
            </a:pPr>
            <a:endParaRPr lang="zh-CN" altLang="en-US" sz="2800" dirty="0"/>
          </a:p>
          <a:p>
            <a:pPr marL="457200" indent="-457200">
              <a:buFont typeface="Wingdings" panose="05000000000000000000" charset="0"/>
              <a:buChar char="Ø"/>
            </a:pPr>
            <a:endParaRPr lang="zh-CN" altLang="en-US" sz="2800" dirty="0">
              <a:latin typeface="方正黑体" pitchFamily="34" charset="-122"/>
            </a:endParaRP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文本占位符 442370"/>
          <p:cNvSpPr>
            <a:spLocks noGrp="1" noRot="1"/>
          </p:cNvSpPr>
          <p:nvPr>
            <p:ph idx="1"/>
          </p:nvPr>
        </p:nvSpPr>
        <p:spPr>
          <a:xfrm>
            <a:off x="683895" y="1834515"/>
            <a:ext cx="7427913" cy="1971040"/>
          </a:xfrm>
        </p:spPr>
        <p:txBody>
          <a:bodyPr wrap="square" anchor="t" anchorCtr="0">
            <a:spAutoFit/>
          </a:bodyPr>
          <a:lstStyle/>
          <a:p>
            <a:pPr marL="342900" indent="-342900"/>
            <a:r>
              <a:rPr lang="zh-CN" altLang="en-US" sz="2400" dirty="0"/>
              <a:t>平移</a:t>
            </a:r>
          </a:p>
          <a:p>
            <a:pPr marL="819150" lvl="1" indent="-285750"/>
            <a:r>
              <a:rPr lang="zh-CN" altLang="en-US" sz="2400" dirty="0"/>
              <a:t>定义：</a:t>
            </a:r>
          </a:p>
          <a:p>
            <a:pPr marL="819150" lvl="1" indent="-285750"/>
            <a:r>
              <a:rPr lang="zh-CN" altLang="en-US" sz="2400" dirty="0"/>
              <a:t>参数：</a:t>
            </a:r>
            <a:r>
              <a:rPr lang="zh-CN" altLang="zh-CN" sz="2400" dirty="0"/>
              <a:t>平移矢量(</a:t>
            </a:r>
            <a:r>
              <a:rPr lang="en-US" altLang="zh-CN" sz="2400" err="1"/>
              <a:t>t</a:t>
            </a:r>
            <a:r>
              <a:rPr lang="en-US" altLang="zh-CN" sz="2400" baseline="-25000" err="1"/>
              <a:t>x</a:t>
            </a:r>
            <a:r>
              <a:rPr lang="en-US" altLang="zh-CN" sz="2400"/>
              <a:t>, </a:t>
            </a:r>
            <a:r>
              <a:rPr lang="en-US" altLang="zh-CN" sz="2400" err="1"/>
              <a:t>t</a:t>
            </a:r>
            <a:r>
              <a:rPr lang="en-US" altLang="zh-CN" sz="2400" baseline="-25000" err="1"/>
              <a:t>y</a:t>
            </a:r>
            <a:r>
              <a:rPr lang="en-US" altLang="zh-CN" sz="2400"/>
              <a:t>, </a:t>
            </a:r>
            <a:r>
              <a:rPr lang="en-US" altLang="zh-CN" sz="2400" err="1"/>
              <a:t>t</a:t>
            </a:r>
            <a:r>
              <a:rPr lang="en-US" altLang="zh-CN" sz="2400" baseline="-25000" err="1"/>
              <a:t>z</a:t>
            </a:r>
            <a:r>
              <a:rPr lang="zh-CN" altLang="zh-CN" sz="2400" dirty="0"/>
              <a:t>)</a:t>
            </a:r>
          </a:p>
          <a:p>
            <a:pPr marL="819150" lvl="1" indent="-285750"/>
            <a:r>
              <a:rPr lang="zh-CN" altLang="en-US" sz="2400" dirty="0"/>
              <a:t>公式：</a:t>
            </a:r>
            <a:r>
              <a:rPr lang="zh-CN" altLang="zh-CN" dirty="0"/>
              <a:t>	</a:t>
            </a:r>
          </a:p>
        </p:txBody>
      </p:sp>
      <p:grpSp>
        <p:nvGrpSpPr>
          <p:cNvPr id="99331" name="组合 442371"/>
          <p:cNvGrpSpPr/>
          <p:nvPr/>
        </p:nvGrpSpPr>
        <p:grpSpPr>
          <a:xfrm>
            <a:off x="2339975" y="3775075"/>
            <a:ext cx="4402138" cy="2317750"/>
            <a:chOff x="1604" y="2341"/>
            <a:chExt cx="2773" cy="1460"/>
          </a:xfrm>
        </p:grpSpPr>
        <p:sp>
          <p:nvSpPr>
            <p:cNvPr id="99332" name="左中括号 442372"/>
            <p:cNvSpPr/>
            <p:nvPr/>
          </p:nvSpPr>
          <p:spPr>
            <a:xfrm>
              <a:off x="2507" y="2349"/>
              <a:ext cx="35" cy="1323"/>
            </a:xfrm>
            <a:prstGeom prst="leftBracket">
              <a:avLst>
                <a:gd name="adj" fmla="val 315000"/>
              </a:avLst>
            </a:prstGeom>
            <a:noFill/>
            <a:ln w="5715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99333" name="文本框 442373"/>
            <p:cNvSpPr txBox="1"/>
            <p:nvPr/>
          </p:nvSpPr>
          <p:spPr>
            <a:xfrm>
              <a:off x="2522" y="2408"/>
              <a:ext cx="1320" cy="1305"/>
            </a:xfrm>
            <a:prstGeom prst="rect">
              <a:avLst/>
            </a:prstGeom>
            <a:noFill/>
            <a:ln w="9525">
              <a:noFill/>
            </a:ln>
          </p:spPr>
          <p:txBody>
            <a:bodyPr lIns="0" tIns="0" rIns="0" bIns="0" anchor="t" anchorCtr="0">
              <a:spAutoFit/>
            </a:bodyPr>
            <a:lstStyle/>
            <a:p>
              <a:pPr algn="ctr" eaLnBrk="0" hangingPunct="0">
                <a:lnSpc>
                  <a:spcPct val="70000"/>
                </a:lnSpc>
                <a:spcBef>
                  <a:spcPct val="50000"/>
                </a:spcBef>
              </a:pPr>
              <a:r>
                <a:rPr lang="zh-CN" altLang="en-US" sz="3400" b="1" dirty="0">
                  <a:latin typeface="Tahoma" panose="020B0604030504040204" pitchFamily="34" charset="0"/>
                </a:rPr>
                <a:t>1  0  0  </a:t>
              </a:r>
              <a:r>
                <a:rPr lang="en-US" altLang="zh-CN" sz="3400" b="1" err="1">
                  <a:latin typeface="Tahoma" panose="020B0604030504040204" pitchFamily="34" charset="0"/>
                </a:rPr>
                <a:t>t</a:t>
              </a:r>
              <a:r>
                <a:rPr lang="en-US" altLang="zh-CN" sz="3400" b="1" baseline="-25000" err="1">
                  <a:latin typeface="Tahoma" panose="020B0604030504040204" pitchFamily="34" charset="0"/>
                </a:rPr>
                <a:t>x</a:t>
              </a:r>
              <a:endParaRPr lang="en-US" altLang="zh-CN" sz="3400" b="1">
                <a:latin typeface="Tahoma" panose="020B0604030504040204" pitchFamily="34" charset="0"/>
              </a:endParaRPr>
            </a:p>
            <a:p>
              <a:pPr algn="ctr" eaLnBrk="0" hangingPunct="0">
                <a:lnSpc>
                  <a:spcPct val="60000"/>
                </a:lnSpc>
                <a:spcBef>
                  <a:spcPct val="50000"/>
                </a:spcBef>
              </a:pPr>
              <a:r>
                <a:rPr lang="zh-CN" altLang="en-US" sz="3400" b="1" dirty="0">
                  <a:latin typeface="Tahoma" panose="020B0604030504040204" pitchFamily="34" charset="0"/>
                </a:rPr>
                <a:t>0  1  0  </a:t>
              </a:r>
              <a:r>
                <a:rPr lang="en-US" altLang="zh-CN" sz="3400" b="1" err="1">
                  <a:latin typeface="Tahoma" panose="020B0604030504040204" pitchFamily="34" charset="0"/>
                </a:rPr>
                <a:t>t</a:t>
              </a:r>
              <a:r>
                <a:rPr lang="en-US" altLang="zh-CN" sz="3400" b="1" baseline="-25000" err="1">
                  <a:latin typeface="Tahoma" panose="020B0604030504040204" pitchFamily="34" charset="0"/>
                </a:rPr>
                <a:t>y</a:t>
              </a:r>
              <a:endParaRPr lang="en-US" altLang="zh-CN" sz="3400" b="1">
                <a:latin typeface="Tahoma" panose="020B0604030504040204" pitchFamily="34" charset="0"/>
              </a:endParaRPr>
            </a:p>
            <a:p>
              <a:pPr algn="ctr" eaLnBrk="0" hangingPunct="0">
                <a:lnSpc>
                  <a:spcPct val="60000"/>
                </a:lnSpc>
                <a:spcBef>
                  <a:spcPct val="50000"/>
                </a:spcBef>
              </a:pPr>
              <a:r>
                <a:rPr lang="zh-CN" altLang="en-US" sz="3400" b="1" dirty="0">
                  <a:latin typeface="Tahoma" panose="020B0604030504040204" pitchFamily="34" charset="0"/>
                </a:rPr>
                <a:t>0  0  1  </a:t>
              </a:r>
              <a:r>
                <a:rPr lang="en-US" altLang="zh-CN" sz="3400" b="1" err="1">
                  <a:latin typeface="Tahoma" panose="020B0604030504040204" pitchFamily="34" charset="0"/>
                </a:rPr>
                <a:t>t</a:t>
              </a:r>
              <a:r>
                <a:rPr lang="en-US" altLang="zh-CN" sz="3400" b="1" baseline="-25000" err="1">
                  <a:latin typeface="Tahoma" panose="020B0604030504040204" pitchFamily="34" charset="0"/>
                </a:rPr>
                <a:t>z</a:t>
              </a:r>
              <a:endParaRPr lang="en-US" altLang="zh-CN" sz="3400" b="1">
                <a:latin typeface="Tahoma" panose="020B0604030504040204" pitchFamily="34" charset="0"/>
              </a:endParaRPr>
            </a:p>
            <a:p>
              <a:pPr algn="ctr" eaLnBrk="0" hangingPunct="0">
                <a:lnSpc>
                  <a:spcPct val="60000"/>
                </a:lnSpc>
                <a:spcBef>
                  <a:spcPct val="50000"/>
                </a:spcBef>
              </a:pPr>
              <a:r>
                <a:rPr lang="en-US" altLang="zh-CN" sz="3400" b="1">
                  <a:latin typeface="Tahoma" panose="020B0604030504040204" pitchFamily="34" charset="0"/>
                </a:rPr>
                <a:t>0  0  0  1</a:t>
              </a:r>
            </a:p>
          </p:txBody>
        </p:sp>
        <p:sp>
          <p:nvSpPr>
            <p:cNvPr id="99334" name="右中括号 442374"/>
            <p:cNvSpPr/>
            <p:nvPr/>
          </p:nvSpPr>
          <p:spPr>
            <a:xfrm>
              <a:off x="3799" y="2381"/>
              <a:ext cx="38" cy="1289"/>
            </a:xfrm>
            <a:prstGeom prst="rightBracket">
              <a:avLst>
                <a:gd name="adj" fmla="val 282675"/>
              </a:avLst>
            </a:prstGeom>
            <a:noFill/>
            <a:ln w="5715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99335" name="文本框 442375"/>
            <p:cNvSpPr txBox="1"/>
            <p:nvPr/>
          </p:nvSpPr>
          <p:spPr>
            <a:xfrm>
              <a:off x="1684" y="2342"/>
              <a:ext cx="328" cy="1459"/>
            </a:xfrm>
            <a:prstGeom prst="rect">
              <a:avLst/>
            </a:prstGeom>
            <a:noFill/>
            <a:ln w="9525">
              <a:noFill/>
            </a:ln>
          </p:spPr>
          <p:txBody>
            <a:bodyPr wrap="none" anchor="t" anchorCtr="0">
              <a:spAutoFit/>
            </a:bodyPr>
            <a:lstStyle/>
            <a:p>
              <a:pPr>
                <a:lnSpc>
                  <a:spcPct val="70000"/>
                </a:lnSpc>
                <a:spcBef>
                  <a:spcPct val="50000"/>
                </a:spcBef>
              </a:pPr>
              <a:r>
                <a:rPr lang="en-US" altLang="zh-CN" sz="3400" b="1">
                  <a:latin typeface="Times New Roman" panose="02020603050405020304" pitchFamily="18" charset="0"/>
                  <a:ea typeface="方正黑体" pitchFamily="34" charset="-122"/>
                </a:rPr>
                <a:t>x'</a:t>
              </a:r>
            </a:p>
            <a:p>
              <a:pPr>
                <a:lnSpc>
                  <a:spcPct val="70000"/>
                </a:lnSpc>
                <a:spcBef>
                  <a:spcPct val="50000"/>
                </a:spcBef>
              </a:pPr>
              <a:r>
                <a:rPr lang="en-US" altLang="zh-CN" sz="3400" b="1">
                  <a:latin typeface="Times New Roman" panose="02020603050405020304" pitchFamily="18" charset="0"/>
                  <a:ea typeface="方正黑体" pitchFamily="34" charset="-122"/>
                </a:rPr>
                <a:t>y'</a:t>
              </a:r>
            </a:p>
            <a:p>
              <a:pPr>
                <a:lnSpc>
                  <a:spcPct val="70000"/>
                </a:lnSpc>
                <a:spcBef>
                  <a:spcPct val="50000"/>
                </a:spcBef>
              </a:pPr>
              <a:r>
                <a:rPr lang="en-US" altLang="zh-CN" sz="3400" b="1">
                  <a:latin typeface="Times New Roman" panose="02020603050405020304" pitchFamily="18" charset="0"/>
                  <a:ea typeface="方正黑体" pitchFamily="34" charset="-122"/>
                </a:rPr>
                <a:t>z'</a:t>
              </a:r>
            </a:p>
            <a:p>
              <a:pPr>
                <a:lnSpc>
                  <a:spcPct val="70000"/>
                </a:lnSpc>
                <a:spcBef>
                  <a:spcPct val="50000"/>
                </a:spcBef>
              </a:pPr>
              <a:r>
                <a:rPr lang="en-US" altLang="zh-CN" sz="3400" b="1">
                  <a:latin typeface="Times New Roman" panose="02020603050405020304" pitchFamily="18" charset="0"/>
                  <a:ea typeface="方正黑体" pitchFamily="34" charset="-122"/>
                </a:rPr>
                <a:t>1</a:t>
              </a:r>
            </a:p>
          </p:txBody>
        </p:sp>
        <p:sp>
          <p:nvSpPr>
            <p:cNvPr id="99336" name="左中括号 442376"/>
            <p:cNvSpPr/>
            <p:nvPr/>
          </p:nvSpPr>
          <p:spPr>
            <a:xfrm>
              <a:off x="1604" y="2341"/>
              <a:ext cx="35" cy="1323"/>
            </a:xfrm>
            <a:prstGeom prst="leftBracket">
              <a:avLst>
                <a:gd name="adj" fmla="val 315000"/>
              </a:avLst>
            </a:prstGeom>
            <a:noFill/>
            <a:ln w="5715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99337" name="右中括号 442377"/>
            <p:cNvSpPr/>
            <p:nvPr/>
          </p:nvSpPr>
          <p:spPr>
            <a:xfrm>
              <a:off x="1946" y="2378"/>
              <a:ext cx="37" cy="1289"/>
            </a:xfrm>
            <a:prstGeom prst="rightBracket">
              <a:avLst>
                <a:gd name="adj" fmla="val 290315"/>
              </a:avLst>
            </a:prstGeom>
            <a:noFill/>
            <a:ln w="5715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99338" name="文本框 442378"/>
            <p:cNvSpPr txBox="1"/>
            <p:nvPr/>
          </p:nvSpPr>
          <p:spPr>
            <a:xfrm>
              <a:off x="4049" y="2342"/>
              <a:ext cx="328" cy="1459"/>
            </a:xfrm>
            <a:prstGeom prst="rect">
              <a:avLst/>
            </a:prstGeom>
            <a:noFill/>
            <a:ln w="9525">
              <a:noFill/>
            </a:ln>
          </p:spPr>
          <p:txBody>
            <a:bodyPr wrap="none" anchor="t" anchorCtr="0">
              <a:spAutoFit/>
            </a:bodyPr>
            <a:lstStyle/>
            <a:p>
              <a:pPr>
                <a:lnSpc>
                  <a:spcPct val="70000"/>
                </a:lnSpc>
                <a:spcBef>
                  <a:spcPct val="50000"/>
                </a:spcBef>
              </a:pPr>
              <a:r>
                <a:rPr lang="en-US" altLang="zh-CN" sz="3400" b="1">
                  <a:latin typeface="Times New Roman" panose="02020603050405020304" pitchFamily="18" charset="0"/>
                  <a:ea typeface="方正黑体" pitchFamily="34" charset="-122"/>
                </a:rPr>
                <a:t>x'</a:t>
              </a:r>
            </a:p>
            <a:p>
              <a:pPr>
                <a:lnSpc>
                  <a:spcPct val="70000"/>
                </a:lnSpc>
                <a:spcBef>
                  <a:spcPct val="50000"/>
                </a:spcBef>
              </a:pPr>
              <a:r>
                <a:rPr lang="en-US" altLang="zh-CN" sz="3400" b="1">
                  <a:latin typeface="Times New Roman" panose="02020603050405020304" pitchFamily="18" charset="0"/>
                  <a:ea typeface="方正黑体" pitchFamily="34" charset="-122"/>
                </a:rPr>
                <a:t>y'</a:t>
              </a:r>
            </a:p>
            <a:p>
              <a:pPr>
                <a:lnSpc>
                  <a:spcPct val="70000"/>
                </a:lnSpc>
                <a:spcBef>
                  <a:spcPct val="50000"/>
                </a:spcBef>
              </a:pPr>
              <a:r>
                <a:rPr lang="en-US" altLang="zh-CN" sz="3400" b="1">
                  <a:latin typeface="Times New Roman" panose="02020603050405020304" pitchFamily="18" charset="0"/>
                  <a:ea typeface="方正黑体" pitchFamily="34" charset="-122"/>
                </a:rPr>
                <a:t>z'</a:t>
              </a:r>
            </a:p>
            <a:p>
              <a:pPr>
                <a:lnSpc>
                  <a:spcPct val="70000"/>
                </a:lnSpc>
                <a:spcBef>
                  <a:spcPct val="50000"/>
                </a:spcBef>
              </a:pPr>
              <a:r>
                <a:rPr lang="en-US" altLang="zh-CN" sz="3400" b="1">
                  <a:latin typeface="Times New Roman" panose="02020603050405020304" pitchFamily="18" charset="0"/>
                  <a:ea typeface="方正黑体" pitchFamily="34" charset="-122"/>
                </a:rPr>
                <a:t>1</a:t>
              </a:r>
            </a:p>
          </p:txBody>
        </p:sp>
        <p:sp>
          <p:nvSpPr>
            <p:cNvPr id="99339" name="左中括号 442379"/>
            <p:cNvSpPr/>
            <p:nvPr/>
          </p:nvSpPr>
          <p:spPr>
            <a:xfrm>
              <a:off x="3968" y="2363"/>
              <a:ext cx="35" cy="1323"/>
            </a:xfrm>
            <a:prstGeom prst="leftBracket">
              <a:avLst>
                <a:gd name="adj" fmla="val 315000"/>
              </a:avLst>
            </a:prstGeom>
            <a:noFill/>
            <a:ln w="5715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99340" name="右中括号 442380"/>
            <p:cNvSpPr/>
            <p:nvPr/>
          </p:nvSpPr>
          <p:spPr>
            <a:xfrm>
              <a:off x="4309" y="2378"/>
              <a:ext cx="38" cy="1289"/>
            </a:xfrm>
            <a:prstGeom prst="rightBracket">
              <a:avLst>
                <a:gd name="adj" fmla="val 282675"/>
              </a:avLst>
            </a:prstGeom>
            <a:noFill/>
            <a:ln w="5715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99341" name="文本框 442381"/>
            <p:cNvSpPr txBox="1"/>
            <p:nvPr/>
          </p:nvSpPr>
          <p:spPr>
            <a:xfrm>
              <a:off x="2095" y="2857"/>
              <a:ext cx="339" cy="384"/>
            </a:xfrm>
            <a:prstGeom prst="rect">
              <a:avLst/>
            </a:prstGeom>
            <a:noFill/>
            <a:ln w="9525">
              <a:noFill/>
            </a:ln>
          </p:spPr>
          <p:txBody>
            <a:bodyPr wrap="none" anchor="t" anchorCtr="0">
              <a:spAutoFit/>
            </a:bodyPr>
            <a:lstStyle/>
            <a:p>
              <a:pPr>
                <a:spcBef>
                  <a:spcPct val="50000"/>
                </a:spcBef>
              </a:pPr>
              <a:r>
                <a:rPr lang="zh-CN" altLang="en-US" sz="3400" b="1" dirty="0">
                  <a:latin typeface="Tahoma" panose="020B0604030504040204" pitchFamily="34" charset="0"/>
                </a:rPr>
                <a:t>=</a:t>
              </a:r>
            </a:p>
          </p:txBody>
        </p:sp>
      </p:gr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文本占位符 443394"/>
          <p:cNvSpPr>
            <a:spLocks noGrp="1" noRot="1"/>
          </p:cNvSpPr>
          <p:nvPr>
            <p:ph idx="1"/>
          </p:nvPr>
        </p:nvSpPr>
        <p:spPr>
          <a:xfrm>
            <a:off x="467043" y="1783398"/>
            <a:ext cx="7837487" cy="2264410"/>
          </a:xfrm>
        </p:spPr>
        <p:txBody>
          <a:bodyPr wrap="square" anchor="t" anchorCtr="0">
            <a:spAutoFit/>
          </a:bodyPr>
          <a:lstStyle/>
          <a:p>
            <a:pPr marL="342900" indent="-342900">
              <a:lnSpc>
                <a:spcPct val="110000"/>
              </a:lnSpc>
            </a:pPr>
            <a:r>
              <a:rPr lang="zh-CN" altLang="en-US" sz="2400" dirty="0"/>
              <a:t>旋转</a:t>
            </a:r>
          </a:p>
          <a:p>
            <a:pPr marL="819150" lvl="1" indent="-285750">
              <a:lnSpc>
                <a:spcPct val="110000"/>
              </a:lnSpc>
            </a:pPr>
            <a:r>
              <a:rPr lang="zh-CN" altLang="en-US" sz="2400" dirty="0"/>
              <a:t>定义：</a:t>
            </a:r>
          </a:p>
          <a:p>
            <a:pPr marL="819150" lvl="1" indent="-285750">
              <a:lnSpc>
                <a:spcPct val="110000"/>
              </a:lnSpc>
            </a:pPr>
            <a:r>
              <a:rPr lang="zh-CN" altLang="en-US" sz="2400" dirty="0"/>
              <a:t>参数: 旋转轴，旋转角</a:t>
            </a:r>
            <a:r>
              <a:rPr lang="en-US" altLang="zh-CN" sz="2400"/>
              <a:t>θ</a:t>
            </a:r>
            <a:r>
              <a:rPr lang="en-US" altLang="zh-CN" sz="2400">
                <a:latin typeface="SimSun" panose="02010600030101010101" pitchFamily="2" charset="-122"/>
              </a:rPr>
              <a:t>，</a:t>
            </a:r>
            <a:r>
              <a:rPr lang="zh-CN" altLang="en-US" sz="2400" dirty="0">
                <a:latin typeface="SimSun" panose="02010600030101010101" pitchFamily="2" charset="-122"/>
              </a:rPr>
              <a:t>方向</a:t>
            </a:r>
          </a:p>
          <a:p>
            <a:pPr marL="819150" lvl="1" indent="-285750">
              <a:lnSpc>
                <a:spcPct val="110000"/>
              </a:lnSpc>
            </a:pPr>
            <a:r>
              <a:rPr lang="zh-CN" altLang="en-US" sz="2400" dirty="0"/>
              <a:t>公式:</a:t>
            </a:r>
          </a:p>
          <a:p>
            <a:pPr marL="1221105" lvl="2">
              <a:lnSpc>
                <a:spcPct val="110000"/>
              </a:lnSpc>
              <a:buClr>
                <a:schemeClr val="bg1"/>
              </a:buClr>
              <a:buFont typeface="Wingdings" panose="05000000000000000000" pitchFamily="2" charset="2"/>
              <a:buChar char=";"/>
            </a:pPr>
            <a:r>
              <a:rPr lang="zh-CN" altLang="zh-CN" sz="2400"/>
              <a:t> </a:t>
            </a:r>
            <a:r>
              <a:rPr lang="zh-CN" altLang="en-US" sz="2400">
                <a:latin typeface="方正黑体" pitchFamily="34" charset="-122"/>
              </a:rPr>
              <a:t>绕</a:t>
            </a:r>
            <a:r>
              <a:rPr lang="en-US" altLang="zh-CN" sz="2400">
                <a:latin typeface="方正黑体" pitchFamily="34" charset="-122"/>
              </a:rPr>
              <a:t>z</a:t>
            </a:r>
            <a:r>
              <a:rPr lang="zh-CN" altLang="en-US" sz="2400" dirty="0">
                <a:latin typeface="方正黑体" pitchFamily="34" charset="-122"/>
              </a:rPr>
              <a:t>轴旋转</a:t>
            </a:r>
            <a:r>
              <a:rPr lang="zh-CN" altLang="en-US" sz="2400"/>
              <a:t>	</a:t>
            </a:r>
            <a:r>
              <a:rPr lang="zh-CN" altLang="en-US"/>
              <a:t>		</a:t>
            </a:r>
            <a:endParaRPr lang="zh-CN" altLang="zh-CN"/>
          </a:p>
        </p:txBody>
      </p:sp>
      <p:sp>
        <p:nvSpPr>
          <p:cNvPr id="101379" name="左中括号 443395"/>
          <p:cNvSpPr/>
          <p:nvPr/>
        </p:nvSpPr>
        <p:spPr>
          <a:xfrm>
            <a:off x="2051050" y="4221163"/>
            <a:ext cx="76200" cy="1676400"/>
          </a:xfrm>
          <a:prstGeom prst="leftBracket">
            <a:avLst>
              <a:gd name="adj" fmla="val 183333"/>
            </a:avLst>
          </a:prstGeom>
          <a:noFill/>
          <a:ln w="5715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101380" name="右中括号 443396"/>
          <p:cNvSpPr/>
          <p:nvPr/>
        </p:nvSpPr>
        <p:spPr>
          <a:xfrm>
            <a:off x="6172200" y="4114800"/>
            <a:ext cx="76200" cy="1752600"/>
          </a:xfrm>
          <a:prstGeom prst="rightBracket">
            <a:avLst>
              <a:gd name="adj" fmla="val 191666"/>
            </a:avLst>
          </a:prstGeom>
          <a:noFill/>
          <a:ln w="5715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101381" name="文本框 443397"/>
          <p:cNvSpPr txBox="1"/>
          <p:nvPr/>
        </p:nvSpPr>
        <p:spPr>
          <a:xfrm>
            <a:off x="1763713" y="4149725"/>
            <a:ext cx="4337050" cy="1736725"/>
          </a:xfrm>
          <a:prstGeom prst="rect">
            <a:avLst/>
          </a:prstGeom>
          <a:noFill/>
          <a:ln w="9525">
            <a:noFill/>
          </a:ln>
        </p:spPr>
        <p:txBody>
          <a:bodyPr wrap="none" anchor="t" anchorCtr="0">
            <a:spAutoFit/>
          </a:bodyPr>
          <a:lstStyle/>
          <a:p>
            <a:pPr lvl="1" indent="0" eaLnBrk="0" hangingPunct="0">
              <a:lnSpc>
                <a:spcPct val="90000"/>
              </a:lnSpc>
            </a:pPr>
            <a:r>
              <a:rPr lang="en-US" altLang="zh-CN" sz="3000" b="1" err="1">
                <a:latin typeface="方正黑体" pitchFamily="34" charset="-122"/>
                <a:ea typeface="方正黑体" pitchFamily="34" charset="-122"/>
              </a:rPr>
              <a:t>cosθ</a:t>
            </a:r>
            <a:r>
              <a:rPr lang="en-US" altLang="zh-CN" sz="3000" b="1">
                <a:latin typeface="方正黑体" pitchFamily="34" charset="-122"/>
                <a:ea typeface="方正黑体" pitchFamily="34" charset="-122"/>
              </a:rPr>
              <a:t>  -</a:t>
            </a:r>
            <a:r>
              <a:rPr lang="en-US" altLang="zh-CN" sz="3000" b="1" err="1">
                <a:latin typeface="方正黑体" pitchFamily="34" charset="-122"/>
                <a:ea typeface="方正黑体" pitchFamily="34" charset="-122"/>
              </a:rPr>
              <a:t>sinθ</a:t>
            </a:r>
            <a:r>
              <a:rPr lang="en-US" altLang="zh-CN" sz="3000" b="1">
                <a:latin typeface="方正黑体" pitchFamily="34" charset="-122"/>
                <a:ea typeface="方正黑体" pitchFamily="34" charset="-122"/>
              </a:rPr>
              <a:t>  0	 0</a:t>
            </a:r>
          </a:p>
          <a:p>
            <a:pPr lvl="1" indent="0" eaLnBrk="0" hangingPunct="0">
              <a:lnSpc>
                <a:spcPct val="90000"/>
              </a:lnSpc>
            </a:pPr>
            <a:r>
              <a:rPr lang="en-US" altLang="zh-CN" sz="3000" b="1" err="1">
                <a:latin typeface="方正黑体" pitchFamily="34" charset="-122"/>
                <a:ea typeface="方正黑体" pitchFamily="34" charset="-122"/>
              </a:rPr>
              <a:t>sinθ</a:t>
            </a:r>
            <a:r>
              <a:rPr lang="en-US" altLang="zh-CN" sz="3000" b="1">
                <a:latin typeface="方正黑体" pitchFamily="34" charset="-122"/>
                <a:ea typeface="方正黑体" pitchFamily="34" charset="-122"/>
              </a:rPr>
              <a:t>   </a:t>
            </a:r>
            <a:r>
              <a:rPr lang="en-US" altLang="zh-CN" sz="3000" b="1" err="1">
                <a:latin typeface="方正黑体" pitchFamily="34" charset="-122"/>
                <a:ea typeface="方正黑体" pitchFamily="34" charset="-122"/>
              </a:rPr>
              <a:t>cosθ</a:t>
            </a:r>
            <a:r>
              <a:rPr lang="en-US" altLang="zh-CN" sz="3000" b="1">
                <a:latin typeface="方正黑体" pitchFamily="34" charset="-122"/>
                <a:ea typeface="方正黑体" pitchFamily="34" charset="-122"/>
              </a:rPr>
              <a:t>  0  0</a:t>
            </a:r>
          </a:p>
          <a:p>
            <a:pPr lvl="1" indent="0" eaLnBrk="0" hangingPunct="0">
              <a:lnSpc>
                <a:spcPct val="90000"/>
              </a:lnSpc>
            </a:pPr>
            <a:r>
              <a:rPr lang="en-US" altLang="zh-CN" sz="3000" b="1">
                <a:latin typeface="方正黑体" pitchFamily="34" charset="-122"/>
                <a:ea typeface="方正黑体" pitchFamily="34" charset="-122"/>
              </a:rPr>
              <a:t> 0	       0	   1  0</a:t>
            </a:r>
          </a:p>
          <a:p>
            <a:pPr lvl="1" indent="0" eaLnBrk="0" hangingPunct="0">
              <a:lnSpc>
                <a:spcPct val="90000"/>
              </a:lnSpc>
            </a:pPr>
            <a:r>
              <a:rPr lang="en-US" altLang="zh-CN" sz="3000" b="1">
                <a:latin typeface="方正黑体" pitchFamily="34" charset="-122"/>
                <a:ea typeface="方正黑体" pitchFamily="34" charset="-122"/>
              </a:rPr>
              <a:t> 0</a:t>
            </a:r>
            <a:r>
              <a:rPr lang="en-US" altLang="zh-CN" sz="1800" b="1">
                <a:latin typeface="Arial" panose="020B0604020202020204" pitchFamily="34" charset="0"/>
              </a:rPr>
              <a:t>	</a:t>
            </a:r>
            <a:r>
              <a:rPr lang="en-US" altLang="zh-CN" sz="1800">
                <a:latin typeface="Arial" panose="020B0604020202020204" pitchFamily="34" charset="0"/>
              </a:rPr>
              <a:t>                     </a:t>
            </a:r>
            <a:r>
              <a:rPr lang="en-US" altLang="zh-CN" sz="3000" b="1">
                <a:latin typeface="方正黑体" pitchFamily="34" charset="-122"/>
                <a:ea typeface="方正黑体" pitchFamily="34" charset="-122"/>
              </a:rPr>
              <a:t>0     0  1</a:t>
            </a:r>
            <a:endParaRPr lang="zh-CN" altLang="en-US" sz="3000" b="1">
              <a:latin typeface="方正黑体" pitchFamily="34" charset="-122"/>
              <a:ea typeface="方正黑体" pitchFamily="34" charset="-122"/>
            </a:endParaRPr>
          </a:p>
        </p:txBody>
      </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文本占位符 444418"/>
          <p:cNvSpPr>
            <a:spLocks noGrp="1" noRot="1"/>
          </p:cNvSpPr>
          <p:nvPr>
            <p:ph idx="1"/>
          </p:nvPr>
        </p:nvSpPr>
        <p:spPr>
          <a:xfrm>
            <a:off x="971550" y="2420938"/>
            <a:ext cx="8664575" cy="423545"/>
          </a:xfrm>
        </p:spPr>
        <p:txBody>
          <a:bodyPr anchor="t" anchorCtr="0">
            <a:spAutoFit/>
          </a:bodyPr>
          <a:lstStyle/>
          <a:p>
            <a:pPr marL="342900" indent="-342900">
              <a:lnSpc>
                <a:spcPct val="90000"/>
              </a:lnSpc>
            </a:pPr>
            <a:r>
              <a:rPr lang="zh-CN" altLang="en-US" sz="2400"/>
              <a:t>绕</a:t>
            </a:r>
            <a:r>
              <a:rPr lang="en-US" altLang="zh-CN" sz="2400"/>
              <a:t>x</a:t>
            </a:r>
            <a:r>
              <a:rPr lang="zh-CN" altLang="en-US" sz="2400" dirty="0"/>
              <a:t>轴旋转</a:t>
            </a:r>
            <a:r>
              <a:rPr lang="zh-CN" altLang="en-US" dirty="0"/>
              <a:t>		</a:t>
            </a:r>
            <a:endParaRPr lang="zh-CN" altLang="zh-CN"/>
          </a:p>
        </p:txBody>
      </p:sp>
      <p:sp>
        <p:nvSpPr>
          <p:cNvPr id="103427" name="左中括号 444419"/>
          <p:cNvSpPr/>
          <p:nvPr/>
        </p:nvSpPr>
        <p:spPr>
          <a:xfrm>
            <a:off x="2051050" y="3001963"/>
            <a:ext cx="76200" cy="1676400"/>
          </a:xfrm>
          <a:prstGeom prst="leftBracket">
            <a:avLst>
              <a:gd name="adj" fmla="val 183333"/>
            </a:avLst>
          </a:prstGeom>
          <a:noFill/>
          <a:ln w="5715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103428" name="右中括号 444420"/>
          <p:cNvSpPr/>
          <p:nvPr/>
        </p:nvSpPr>
        <p:spPr>
          <a:xfrm>
            <a:off x="6172200" y="2895600"/>
            <a:ext cx="76200" cy="1752600"/>
          </a:xfrm>
          <a:prstGeom prst="rightBracket">
            <a:avLst>
              <a:gd name="adj" fmla="val 191666"/>
            </a:avLst>
          </a:prstGeom>
          <a:noFill/>
          <a:ln w="5715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103429" name="文本框 444421"/>
          <p:cNvSpPr txBox="1"/>
          <p:nvPr/>
        </p:nvSpPr>
        <p:spPr>
          <a:xfrm>
            <a:off x="2195513" y="2895600"/>
            <a:ext cx="3879850" cy="1920875"/>
          </a:xfrm>
          <a:prstGeom prst="rect">
            <a:avLst/>
          </a:prstGeom>
          <a:noFill/>
          <a:ln w="9525">
            <a:noFill/>
          </a:ln>
        </p:spPr>
        <p:txBody>
          <a:bodyPr wrap="none" anchor="t" anchorCtr="0">
            <a:spAutoFit/>
          </a:bodyPr>
          <a:lstStyle/>
          <a:p>
            <a:pPr eaLnBrk="0" hangingPunct="0"/>
            <a:r>
              <a:rPr lang="zh-CN" altLang="en-US" sz="3000" b="1" dirty="0">
                <a:latin typeface="方正黑体" pitchFamily="34" charset="-122"/>
                <a:ea typeface="方正黑体" pitchFamily="34" charset="-122"/>
              </a:rPr>
              <a:t>1	 0	  0     0</a:t>
            </a:r>
          </a:p>
          <a:p>
            <a:pPr eaLnBrk="0" hangingPunct="0"/>
            <a:r>
              <a:rPr lang="zh-CN" altLang="en-US" sz="3000" b="1" dirty="0">
                <a:latin typeface="方正黑体" pitchFamily="34" charset="-122"/>
                <a:ea typeface="方正黑体" pitchFamily="34" charset="-122"/>
              </a:rPr>
              <a:t>0   </a:t>
            </a:r>
            <a:r>
              <a:rPr lang="en-US" altLang="zh-CN" sz="3000" b="1" err="1">
                <a:latin typeface="方正黑体" pitchFamily="34" charset="-122"/>
                <a:ea typeface="方正黑体" pitchFamily="34" charset="-122"/>
              </a:rPr>
              <a:t>cosθ</a:t>
            </a:r>
            <a:r>
              <a:rPr lang="en-US" altLang="zh-CN" sz="3000" b="1">
                <a:latin typeface="方正黑体" pitchFamily="34" charset="-122"/>
                <a:ea typeface="方正黑体" pitchFamily="34" charset="-122"/>
              </a:rPr>
              <a:t> -</a:t>
            </a:r>
            <a:r>
              <a:rPr lang="en-US" altLang="zh-CN" sz="3000" b="1" err="1">
                <a:latin typeface="方正黑体" pitchFamily="34" charset="-122"/>
                <a:ea typeface="方正黑体" pitchFamily="34" charset="-122"/>
              </a:rPr>
              <a:t>sinθ</a:t>
            </a:r>
            <a:r>
              <a:rPr lang="en-US" altLang="zh-CN" sz="3000" b="1">
                <a:latin typeface="方正黑体" pitchFamily="34" charset="-122"/>
                <a:ea typeface="方正黑体" pitchFamily="34" charset="-122"/>
              </a:rPr>
              <a:t>  0</a:t>
            </a:r>
          </a:p>
          <a:p>
            <a:pPr eaLnBrk="0" hangingPunct="0"/>
            <a:r>
              <a:rPr lang="en-US" altLang="zh-CN" sz="3000" b="1">
                <a:latin typeface="方正黑体" pitchFamily="34" charset="-122"/>
                <a:ea typeface="方正黑体" pitchFamily="34" charset="-122"/>
              </a:rPr>
              <a:t>0   </a:t>
            </a:r>
            <a:r>
              <a:rPr lang="en-US" altLang="zh-CN" sz="3000" b="1" err="1">
                <a:latin typeface="方正黑体" pitchFamily="34" charset="-122"/>
                <a:ea typeface="方正黑体" pitchFamily="34" charset="-122"/>
              </a:rPr>
              <a:t>sinθ</a:t>
            </a:r>
            <a:r>
              <a:rPr lang="en-US" altLang="zh-CN" sz="3000" b="1">
                <a:latin typeface="方正黑体" pitchFamily="34" charset="-122"/>
                <a:ea typeface="方正黑体" pitchFamily="34" charset="-122"/>
              </a:rPr>
              <a:t>  </a:t>
            </a:r>
            <a:r>
              <a:rPr lang="en-US" altLang="zh-CN" sz="3000" b="1" err="1">
                <a:latin typeface="方正黑体" pitchFamily="34" charset="-122"/>
                <a:ea typeface="方正黑体" pitchFamily="34" charset="-122"/>
              </a:rPr>
              <a:t>cosθ</a:t>
            </a:r>
            <a:r>
              <a:rPr lang="en-US" altLang="zh-CN" sz="3000" b="1">
                <a:latin typeface="方正黑体" pitchFamily="34" charset="-122"/>
                <a:ea typeface="方正黑体" pitchFamily="34" charset="-122"/>
              </a:rPr>
              <a:t>  0</a:t>
            </a:r>
          </a:p>
          <a:p>
            <a:pPr eaLnBrk="0" hangingPunct="0"/>
            <a:r>
              <a:rPr lang="en-US" altLang="zh-CN" sz="3000" b="1">
                <a:latin typeface="方正黑体" pitchFamily="34" charset="-122"/>
                <a:ea typeface="方正黑体" pitchFamily="34" charset="-122"/>
              </a:rPr>
              <a:t>0	 0	   0	    1</a:t>
            </a:r>
            <a:endParaRPr lang="zh-CN" altLang="en-US" sz="3000" b="1">
              <a:latin typeface="方正黑体" pitchFamily="34" charset="-122"/>
              <a:ea typeface="方正黑体" pitchFamily="34" charset="-122"/>
            </a:endParaRPr>
          </a:p>
        </p:txBody>
      </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标题 467969"/>
          <p:cNvSpPr>
            <a:spLocks noGrp="1" noRot="1"/>
          </p:cNvSpPr>
          <p:nvPr>
            <p:ph type="title"/>
          </p:nvPr>
        </p:nvSpPr>
        <p:spPr>
          <a:xfrm>
            <a:off x="603250" y="1599248"/>
            <a:ext cx="8540750" cy="534035"/>
          </a:xfrm>
        </p:spPr>
        <p:txBody>
          <a:bodyPr anchor="ctr" anchorCtr="0">
            <a:spAutoFit/>
          </a:bodyPr>
          <a:lstStyle/>
          <a:p>
            <a:r>
              <a:rPr lang="zh-CN" altLang="en-US" sz="2400" dirty="0"/>
              <a:t>缩放</a:t>
            </a:r>
            <a:endParaRPr lang="zh-CN" altLang="zh-CN" sz="2400" dirty="0"/>
          </a:p>
        </p:txBody>
      </p:sp>
      <p:grpSp>
        <p:nvGrpSpPr>
          <p:cNvPr id="128002" name="组合 467970"/>
          <p:cNvGrpSpPr/>
          <p:nvPr/>
        </p:nvGrpSpPr>
        <p:grpSpPr>
          <a:xfrm>
            <a:off x="1798638" y="2133600"/>
            <a:ext cx="5581650" cy="2938463"/>
            <a:chOff x="570" y="1536"/>
            <a:chExt cx="3516" cy="1851"/>
          </a:xfrm>
        </p:grpSpPr>
        <p:sp>
          <p:nvSpPr>
            <p:cNvPr id="128003" name="左中括号 467971"/>
            <p:cNvSpPr/>
            <p:nvPr/>
          </p:nvSpPr>
          <p:spPr>
            <a:xfrm>
              <a:off x="1728" y="1547"/>
              <a:ext cx="45" cy="1724"/>
            </a:xfrm>
            <a:prstGeom prst="leftBracket">
              <a:avLst>
                <a:gd name="adj" fmla="val 319259"/>
              </a:avLst>
            </a:prstGeom>
            <a:noFill/>
            <a:ln w="5715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128004" name="文本框 467972"/>
            <p:cNvSpPr txBox="1"/>
            <p:nvPr/>
          </p:nvSpPr>
          <p:spPr>
            <a:xfrm>
              <a:off x="1954" y="1579"/>
              <a:ext cx="1165" cy="1690"/>
            </a:xfrm>
            <a:prstGeom prst="rect">
              <a:avLst/>
            </a:prstGeom>
            <a:noFill/>
            <a:ln w="9525">
              <a:noFill/>
            </a:ln>
          </p:spPr>
          <p:txBody>
            <a:bodyPr wrap="none" lIns="0" tIns="0" rIns="0" bIns="0" anchor="t" anchorCtr="0">
              <a:spAutoFit/>
            </a:bodyPr>
            <a:lstStyle/>
            <a:p>
              <a:pPr algn="ctr" eaLnBrk="0" hangingPunct="0">
                <a:spcBef>
                  <a:spcPct val="50000"/>
                </a:spcBef>
              </a:pPr>
              <a:r>
                <a:rPr lang="en-US" altLang="zh-CN" sz="3200" b="1" err="1">
                  <a:latin typeface="Arial" panose="020B0604020202020204" pitchFamily="34" charset="0"/>
                </a:rPr>
                <a:t>Sx</a:t>
              </a:r>
              <a:r>
                <a:rPr lang="en-US" altLang="zh-CN" sz="3200" b="1">
                  <a:latin typeface="Arial" panose="020B0604020202020204" pitchFamily="34" charset="0"/>
                </a:rPr>
                <a:t>  0  0  0</a:t>
              </a:r>
            </a:p>
            <a:p>
              <a:pPr algn="ctr" eaLnBrk="0" hangingPunct="0">
                <a:spcBef>
                  <a:spcPct val="50000"/>
                </a:spcBef>
              </a:pPr>
              <a:r>
                <a:rPr lang="zh-CN" altLang="en-US" sz="3200" b="1" dirty="0">
                  <a:latin typeface="Arial" panose="020B0604020202020204" pitchFamily="34" charset="0"/>
                </a:rPr>
                <a:t>0  </a:t>
              </a:r>
              <a:r>
                <a:rPr lang="en-US" altLang="zh-CN" sz="3200" b="1" err="1">
                  <a:latin typeface="Arial" panose="020B0604020202020204" pitchFamily="34" charset="0"/>
                </a:rPr>
                <a:t>Sy</a:t>
              </a:r>
              <a:r>
                <a:rPr lang="en-US" altLang="zh-CN" sz="3200" b="1">
                  <a:latin typeface="Arial" panose="020B0604020202020204" pitchFamily="34" charset="0"/>
                </a:rPr>
                <a:t>  0  0</a:t>
              </a:r>
            </a:p>
            <a:p>
              <a:pPr algn="ctr" eaLnBrk="0" hangingPunct="0">
                <a:spcBef>
                  <a:spcPct val="50000"/>
                </a:spcBef>
              </a:pPr>
              <a:r>
                <a:rPr lang="zh-CN" altLang="en-US" sz="3200" b="1" dirty="0">
                  <a:latin typeface="Arial" panose="020B0604020202020204" pitchFamily="34" charset="0"/>
                </a:rPr>
                <a:t>0  0  </a:t>
              </a:r>
              <a:r>
                <a:rPr lang="en-US" altLang="zh-CN" sz="3200" b="1" err="1">
                  <a:latin typeface="Arial" panose="020B0604020202020204" pitchFamily="34" charset="0"/>
                </a:rPr>
                <a:t>Sz</a:t>
              </a:r>
              <a:r>
                <a:rPr lang="en-US" altLang="zh-CN" sz="3200" b="1">
                  <a:latin typeface="Arial" panose="020B0604020202020204" pitchFamily="34" charset="0"/>
                </a:rPr>
                <a:t>  0</a:t>
              </a:r>
            </a:p>
            <a:p>
              <a:pPr algn="ctr" eaLnBrk="0" hangingPunct="0">
                <a:spcBef>
                  <a:spcPct val="50000"/>
                </a:spcBef>
              </a:pPr>
              <a:r>
                <a:rPr lang="en-US" altLang="zh-CN" sz="3200" b="1">
                  <a:latin typeface="Arial" panose="020B0604020202020204" pitchFamily="34" charset="0"/>
                </a:rPr>
                <a:t>0  0  0   1</a:t>
              </a:r>
            </a:p>
          </p:txBody>
        </p:sp>
        <p:sp>
          <p:nvSpPr>
            <p:cNvPr id="128005" name="右中括号 467973"/>
            <p:cNvSpPr/>
            <p:nvPr/>
          </p:nvSpPr>
          <p:spPr>
            <a:xfrm>
              <a:off x="3098" y="1540"/>
              <a:ext cx="48" cy="1584"/>
            </a:xfrm>
            <a:prstGeom prst="rightBracket">
              <a:avLst>
                <a:gd name="adj" fmla="val 275000"/>
              </a:avLst>
            </a:prstGeom>
            <a:noFill/>
            <a:ln w="9525">
              <a:noFill/>
            </a:ln>
          </p:spPr>
          <p:txBody>
            <a:bodyPr anchor="t" anchorCtr="0"/>
            <a:lstStyle/>
            <a:p>
              <a:endParaRPr lang="zh-CN" altLang="en-US">
                <a:latin typeface="Arial" panose="020B0604020202020204" pitchFamily="34" charset="0"/>
              </a:endParaRPr>
            </a:p>
          </p:txBody>
        </p:sp>
        <p:sp>
          <p:nvSpPr>
            <p:cNvPr id="128006" name="右中括号 467974"/>
            <p:cNvSpPr/>
            <p:nvPr/>
          </p:nvSpPr>
          <p:spPr>
            <a:xfrm>
              <a:off x="3270" y="1588"/>
              <a:ext cx="48" cy="1680"/>
            </a:xfrm>
            <a:prstGeom prst="rightBracket">
              <a:avLst>
                <a:gd name="adj" fmla="val 291666"/>
              </a:avLst>
            </a:prstGeom>
            <a:noFill/>
            <a:ln w="5715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128007" name="文本框 467975"/>
            <p:cNvSpPr txBox="1"/>
            <p:nvPr/>
          </p:nvSpPr>
          <p:spPr>
            <a:xfrm>
              <a:off x="672" y="1536"/>
              <a:ext cx="332" cy="1851"/>
            </a:xfrm>
            <a:prstGeom prst="rect">
              <a:avLst/>
            </a:prstGeom>
            <a:noFill/>
            <a:ln w="9525">
              <a:noFill/>
            </a:ln>
          </p:spPr>
          <p:txBody>
            <a:bodyPr wrap="none" anchor="t" anchorCtr="0">
              <a:spAutoFit/>
            </a:bodyPr>
            <a:lstStyle/>
            <a:p>
              <a:pPr>
                <a:spcBef>
                  <a:spcPct val="50000"/>
                </a:spcBef>
              </a:pPr>
              <a:r>
                <a:rPr lang="en-US" altLang="zh-CN" sz="3400" b="1">
                  <a:latin typeface="Arial" panose="020B0604020202020204" pitchFamily="34" charset="0"/>
                  <a:ea typeface="方正黑体" pitchFamily="34" charset="-122"/>
                </a:rPr>
                <a:t>x'</a:t>
              </a:r>
            </a:p>
            <a:p>
              <a:pPr>
                <a:spcBef>
                  <a:spcPct val="50000"/>
                </a:spcBef>
              </a:pPr>
              <a:r>
                <a:rPr lang="en-US" altLang="zh-CN" sz="3400" b="1">
                  <a:latin typeface="Arial" panose="020B0604020202020204" pitchFamily="34" charset="0"/>
                  <a:ea typeface="方正黑体" pitchFamily="34" charset="-122"/>
                </a:rPr>
                <a:t>y'</a:t>
              </a:r>
            </a:p>
            <a:p>
              <a:pPr>
                <a:spcBef>
                  <a:spcPct val="50000"/>
                </a:spcBef>
              </a:pPr>
              <a:r>
                <a:rPr lang="en-US" altLang="zh-CN" sz="3400" b="1">
                  <a:latin typeface="Arial" panose="020B0604020202020204" pitchFamily="34" charset="0"/>
                  <a:ea typeface="方正黑体" pitchFamily="34" charset="-122"/>
                </a:rPr>
                <a:t>z'</a:t>
              </a:r>
            </a:p>
            <a:p>
              <a:pPr>
                <a:spcBef>
                  <a:spcPct val="50000"/>
                </a:spcBef>
              </a:pPr>
              <a:r>
                <a:rPr lang="en-US" altLang="zh-CN" sz="3400" b="1">
                  <a:latin typeface="Arial" panose="020B0604020202020204" pitchFamily="34" charset="0"/>
                  <a:ea typeface="方正黑体" pitchFamily="34" charset="-122"/>
                </a:rPr>
                <a:t>1</a:t>
              </a:r>
            </a:p>
          </p:txBody>
        </p:sp>
        <p:sp>
          <p:nvSpPr>
            <p:cNvPr id="128008" name="左中括号 467976"/>
            <p:cNvSpPr/>
            <p:nvPr/>
          </p:nvSpPr>
          <p:spPr>
            <a:xfrm>
              <a:off x="570" y="1536"/>
              <a:ext cx="45" cy="1724"/>
            </a:xfrm>
            <a:prstGeom prst="leftBracket">
              <a:avLst>
                <a:gd name="adj" fmla="val 319259"/>
              </a:avLst>
            </a:prstGeom>
            <a:noFill/>
            <a:ln w="5715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128009" name="右中括号 467977"/>
            <p:cNvSpPr/>
            <p:nvPr/>
          </p:nvSpPr>
          <p:spPr>
            <a:xfrm>
              <a:off x="1008" y="1584"/>
              <a:ext cx="48" cy="1680"/>
            </a:xfrm>
            <a:prstGeom prst="rightBracket">
              <a:avLst>
                <a:gd name="adj" fmla="val 291666"/>
              </a:avLst>
            </a:prstGeom>
            <a:noFill/>
            <a:ln w="5715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128010" name="文本框 467978"/>
            <p:cNvSpPr txBox="1"/>
            <p:nvPr/>
          </p:nvSpPr>
          <p:spPr>
            <a:xfrm>
              <a:off x="3702" y="1536"/>
              <a:ext cx="267" cy="1851"/>
            </a:xfrm>
            <a:prstGeom prst="rect">
              <a:avLst/>
            </a:prstGeom>
            <a:noFill/>
            <a:ln w="9525">
              <a:noFill/>
            </a:ln>
          </p:spPr>
          <p:txBody>
            <a:bodyPr wrap="none" anchor="t" anchorCtr="0">
              <a:spAutoFit/>
            </a:bodyPr>
            <a:lstStyle/>
            <a:p>
              <a:pPr>
                <a:spcBef>
                  <a:spcPct val="50000"/>
                </a:spcBef>
              </a:pPr>
              <a:r>
                <a:rPr lang="en-US" altLang="zh-CN" sz="3400" b="1">
                  <a:latin typeface="Arial" panose="020B0604020202020204" pitchFamily="34" charset="0"/>
                  <a:ea typeface="方正黑体" pitchFamily="34" charset="-122"/>
                </a:rPr>
                <a:t>x</a:t>
              </a:r>
            </a:p>
            <a:p>
              <a:pPr>
                <a:spcBef>
                  <a:spcPct val="50000"/>
                </a:spcBef>
              </a:pPr>
              <a:r>
                <a:rPr lang="en-US" altLang="zh-CN" sz="3400" b="1">
                  <a:latin typeface="Arial" panose="020B0604020202020204" pitchFamily="34" charset="0"/>
                  <a:ea typeface="方正黑体" pitchFamily="34" charset="-122"/>
                </a:rPr>
                <a:t>y</a:t>
              </a:r>
            </a:p>
            <a:p>
              <a:pPr>
                <a:spcBef>
                  <a:spcPct val="50000"/>
                </a:spcBef>
              </a:pPr>
              <a:r>
                <a:rPr lang="en-US" altLang="zh-CN" sz="3400" b="1">
                  <a:latin typeface="Arial" panose="020B0604020202020204" pitchFamily="34" charset="0"/>
                  <a:ea typeface="方正黑体" pitchFamily="34" charset="-122"/>
                </a:rPr>
                <a:t>z</a:t>
              </a:r>
            </a:p>
            <a:p>
              <a:pPr>
                <a:spcBef>
                  <a:spcPct val="50000"/>
                </a:spcBef>
              </a:pPr>
              <a:r>
                <a:rPr lang="en-US" altLang="zh-CN" sz="3400" b="1">
                  <a:latin typeface="Arial" panose="020B0604020202020204" pitchFamily="34" charset="0"/>
                  <a:ea typeface="方正黑体" pitchFamily="34" charset="-122"/>
                </a:rPr>
                <a:t>1</a:t>
              </a:r>
            </a:p>
          </p:txBody>
        </p:sp>
        <p:sp>
          <p:nvSpPr>
            <p:cNvPr id="128011" name="左中括号 467979"/>
            <p:cNvSpPr/>
            <p:nvPr/>
          </p:nvSpPr>
          <p:spPr>
            <a:xfrm>
              <a:off x="3600" y="1536"/>
              <a:ext cx="45" cy="1724"/>
            </a:xfrm>
            <a:prstGeom prst="leftBracket">
              <a:avLst>
                <a:gd name="adj" fmla="val 319259"/>
              </a:avLst>
            </a:prstGeom>
            <a:noFill/>
            <a:ln w="5715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128012" name="右中括号 467980"/>
            <p:cNvSpPr/>
            <p:nvPr/>
          </p:nvSpPr>
          <p:spPr>
            <a:xfrm>
              <a:off x="4038" y="1584"/>
              <a:ext cx="48" cy="1680"/>
            </a:xfrm>
            <a:prstGeom prst="rightBracket">
              <a:avLst>
                <a:gd name="adj" fmla="val 291666"/>
              </a:avLst>
            </a:prstGeom>
            <a:noFill/>
            <a:ln w="5715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128013" name="文本框 467981"/>
            <p:cNvSpPr txBox="1"/>
            <p:nvPr/>
          </p:nvSpPr>
          <p:spPr>
            <a:xfrm>
              <a:off x="1200" y="2208"/>
              <a:ext cx="275" cy="384"/>
            </a:xfrm>
            <a:prstGeom prst="rect">
              <a:avLst/>
            </a:prstGeom>
            <a:noFill/>
            <a:ln w="9525">
              <a:noFill/>
            </a:ln>
          </p:spPr>
          <p:txBody>
            <a:bodyPr wrap="none" anchor="t" anchorCtr="0">
              <a:spAutoFit/>
            </a:bodyPr>
            <a:lstStyle/>
            <a:p>
              <a:pPr>
                <a:spcBef>
                  <a:spcPct val="50000"/>
                </a:spcBef>
              </a:pPr>
              <a:r>
                <a:rPr lang="zh-CN" altLang="en-US" sz="3400" b="1" dirty="0">
                  <a:latin typeface="Arial" panose="020B0604020202020204" pitchFamily="34" charset="0"/>
                </a:rPr>
                <a:t>=</a:t>
              </a:r>
            </a:p>
          </p:txBody>
        </p:sp>
      </p:gr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
        <p:nvSpPr>
          <p:cNvPr id="84993" name="标题 372737"/>
          <p:cNvSpPr>
            <a:spLocks noGrp="1" noRot="1"/>
          </p:cNvSpPr>
          <p:nvPr/>
        </p:nvSpPr>
        <p:spPr>
          <a:xfrm>
            <a:off x="1042988" y="1658620"/>
            <a:ext cx="7793037" cy="4914265"/>
          </a:xfrm>
          <a:prstGeom prst="rect">
            <a:avLst/>
          </a:prstGeom>
        </p:spPr>
        <p:txBody>
          <a:bodyPr vert="horz" lIns="91440" tIns="45720" rIns="91440" bIns="45720" rtlCol="0" anchor="ctr" anchorCtr="0">
            <a:spAutoFit/>
          </a:bodyPr>
          <a:lstStyle>
            <a:lvl1pPr algn="l" defTabSz="514350" rtl="0" eaLnBrk="1" latinLnBrk="0" hangingPunct="1">
              <a:lnSpc>
                <a:spcPct val="120000"/>
              </a:lnSpc>
              <a:spcBef>
                <a:spcPct val="0"/>
              </a:spcBef>
              <a:buNone/>
              <a:defRPr sz="2475" kern="1200">
                <a:solidFill>
                  <a:schemeClr val="tx1"/>
                </a:solidFill>
                <a:latin typeface="+mj-lt"/>
                <a:ea typeface="+mj-ea"/>
                <a:cs typeface="+mj-cs"/>
              </a:defRPr>
            </a:lvl1pPr>
          </a:lstStyle>
          <a:p>
            <a:r>
              <a:rPr lang="zh-CN" altLang="en-US" sz="2800" dirty="0">
                <a:sym typeface="+mn-ea"/>
              </a:rPr>
              <a:t>组合变换</a:t>
            </a:r>
            <a:endParaRPr lang="zh-CN" altLang="en-US" sz="2800" dirty="0">
              <a:latin typeface="方正黑体" pitchFamily="34" charset="-122"/>
            </a:endParaRPr>
          </a:p>
          <a:p>
            <a:pPr marL="457200" indent="-457200">
              <a:buFont typeface="Wingdings" panose="05000000000000000000" charset="0"/>
              <a:buChar char="Ø"/>
            </a:pPr>
            <a:r>
              <a:rPr lang="zh-CN" altLang="en-US" sz="2800" dirty="0">
                <a:sym typeface="+mn-ea"/>
              </a:rPr>
              <a:t>旋转轴平行于某坐标轴</a:t>
            </a:r>
            <a:endParaRPr lang="zh-CN" altLang="zh-CN" sz="2800"/>
          </a:p>
          <a:p>
            <a:pPr marL="457200" indent="-457200">
              <a:buFont typeface="Wingdings" panose="05000000000000000000" charset="0"/>
              <a:buChar char="Ø"/>
            </a:pPr>
            <a:r>
              <a:rPr lang="zh-CN" altLang="en-US" sz="2800" dirty="0">
                <a:sym typeface="+mn-ea"/>
              </a:rPr>
              <a:t>旋转轴不平行于任何坐标轴</a:t>
            </a:r>
            <a:endParaRPr lang="zh-CN" altLang="zh-CN" sz="2800" dirty="0">
              <a:sym typeface="+mn-ea"/>
            </a:endParaRPr>
          </a:p>
          <a:p>
            <a:pPr marL="457200" indent="-457200">
              <a:buFont typeface="Wingdings" panose="05000000000000000000" charset="0"/>
              <a:buChar char="Ø"/>
            </a:pPr>
            <a:r>
              <a:rPr lang="zh-CN" altLang="en-US" sz="2800" dirty="0">
                <a:sym typeface="+mn-ea"/>
              </a:rPr>
              <a:t>坐标系变换</a:t>
            </a:r>
          </a:p>
          <a:p>
            <a:pPr marL="457200" indent="-457200">
              <a:buFont typeface="Wingdings" panose="05000000000000000000" charset="0"/>
              <a:buChar char="Ø"/>
            </a:pPr>
            <a:r>
              <a:rPr lang="zh-CN" altLang="en-US" sz="2800" dirty="0">
                <a:sym typeface="+mn-ea"/>
              </a:rPr>
              <a:t>观察变换</a:t>
            </a:r>
          </a:p>
          <a:p>
            <a:pPr marL="457200" indent="-457200">
              <a:buFont typeface="Wingdings" panose="05000000000000000000" charset="0"/>
              <a:buChar char="Ø"/>
            </a:pPr>
            <a:r>
              <a:rPr lang="zh-CN" altLang="en-US" sz="2800" dirty="0">
                <a:sym typeface="+mn-ea"/>
              </a:rPr>
              <a:t>投影变换</a:t>
            </a:r>
          </a:p>
          <a:p>
            <a:pPr marL="457200" indent="-457200">
              <a:buFont typeface="Wingdings" panose="05000000000000000000" charset="0"/>
              <a:buChar char="Ø"/>
            </a:pPr>
            <a:endParaRPr lang="zh-CN" altLang="zh-CN" sz="2800" dirty="0"/>
          </a:p>
          <a:p>
            <a:pPr>
              <a:spcBef>
                <a:spcPct val="40000"/>
              </a:spcBef>
            </a:pPr>
            <a:endParaRPr lang="zh-CN" altLang="en-US" sz="2800" dirty="0"/>
          </a:p>
          <a:p>
            <a:pPr marL="457200" indent="-457200">
              <a:buFont typeface="Wingdings" panose="05000000000000000000" charset="0"/>
              <a:buChar char="Ø"/>
            </a:pPr>
            <a:endParaRPr lang="zh-CN" altLang="en-US" sz="2800" dirty="0">
              <a:latin typeface="方正黑体" pitchFamily="34" charset="-122"/>
            </a:endParaRPr>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文本占位符 446466"/>
          <p:cNvSpPr>
            <a:spLocks noGrp="1" noRot="1"/>
          </p:cNvSpPr>
          <p:nvPr>
            <p:ph idx="1"/>
          </p:nvPr>
        </p:nvSpPr>
        <p:spPr>
          <a:xfrm>
            <a:off x="827405" y="2852738"/>
            <a:ext cx="7848600" cy="2044700"/>
          </a:xfrm>
        </p:spPr>
        <p:txBody>
          <a:bodyPr wrap="square" anchor="t" anchorCtr="0">
            <a:spAutoFit/>
          </a:bodyPr>
          <a:lstStyle/>
          <a:p>
            <a:r>
              <a:rPr lang="zh-CN" altLang="en-US" sz="2800" dirty="0"/>
              <a:t>旋转轴平行于某坐标轴</a:t>
            </a:r>
            <a:endParaRPr lang="zh-CN" altLang="zh-CN" sz="2800" dirty="0"/>
          </a:p>
          <a:p>
            <a:pPr lvl="1"/>
            <a:r>
              <a:rPr lang="zh-CN" altLang="zh-CN" sz="2400" dirty="0"/>
              <a:t>平移物体使其旋转轴与平行于该轴的一个坐标轴重合</a:t>
            </a:r>
          </a:p>
          <a:p>
            <a:pPr lvl="1"/>
            <a:r>
              <a:rPr lang="zh-CN" altLang="zh-CN" sz="2400" dirty="0"/>
              <a:t>完成指定的旋转</a:t>
            </a:r>
            <a:r>
              <a:rPr lang="zh-CN" altLang="en-US" sz="2400" dirty="0"/>
              <a:t> </a:t>
            </a:r>
            <a:endParaRPr lang="zh-CN" altLang="zh-CN" sz="2400" dirty="0"/>
          </a:p>
          <a:p>
            <a:pPr lvl="1"/>
            <a:r>
              <a:rPr lang="zh-CN" altLang="zh-CN" sz="2400" dirty="0"/>
              <a:t>反向平移物体使其旋转轴回到原来的位置</a:t>
            </a:r>
          </a:p>
        </p:txBody>
      </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文本占位符 448514"/>
          <p:cNvSpPr>
            <a:spLocks noGrp="1" noRot="1"/>
          </p:cNvSpPr>
          <p:nvPr>
            <p:ph idx="1"/>
          </p:nvPr>
        </p:nvSpPr>
        <p:spPr>
          <a:xfrm>
            <a:off x="899160" y="1917065"/>
            <a:ext cx="8305800" cy="1393825"/>
          </a:xfrm>
        </p:spPr>
        <p:txBody>
          <a:bodyPr anchor="t" anchorCtr="0">
            <a:spAutoFit/>
          </a:bodyPr>
          <a:lstStyle/>
          <a:p>
            <a:r>
              <a:rPr lang="zh-CN" altLang="en-US" sz="2400" dirty="0">
                <a:latin typeface="方正黑体" pitchFamily="34" charset="-122"/>
              </a:rPr>
              <a:t>举例</a:t>
            </a:r>
          </a:p>
          <a:p>
            <a:pPr>
              <a:buNone/>
            </a:pPr>
            <a:r>
              <a:rPr lang="zh-CN" altLang="en-US" sz="2400" dirty="0">
                <a:latin typeface="方正黑体" pitchFamily="34" charset="-122"/>
              </a:rPr>
              <a:t>旋转轴平行于</a:t>
            </a:r>
            <a:r>
              <a:rPr lang="en-US" altLang="zh-CN" sz="2400">
                <a:latin typeface="方正黑体" pitchFamily="34" charset="-122"/>
              </a:rPr>
              <a:t>X</a:t>
            </a:r>
            <a:r>
              <a:rPr lang="zh-CN" altLang="en-US" sz="2400" dirty="0">
                <a:latin typeface="方正黑体" pitchFamily="34" charset="-122"/>
              </a:rPr>
              <a:t>轴</a:t>
            </a:r>
          </a:p>
        </p:txBody>
      </p:sp>
      <p:grpSp>
        <p:nvGrpSpPr>
          <p:cNvPr id="448516" name="组合 448515"/>
          <p:cNvGrpSpPr/>
          <p:nvPr/>
        </p:nvGrpSpPr>
        <p:grpSpPr>
          <a:xfrm>
            <a:off x="4381500" y="1676400"/>
            <a:ext cx="2324100" cy="2606675"/>
            <a:chOff x="4176" y="1104"/>
            <a:chExt cx="1464" cy="1642"/>
          </a:xfrm>
        </p:grpSpPr>
        <p:sp>
          <p:nvSpPr>
            <p:cNvPr id="107524" name="直接连接符 448516"/>
            <p:cNvSpPr/>
            <p:nvPr/>
          </p:nvSpPr>
          <p:spPr>
            <a:xfrm>
              <a:off x="4699" y="1299"/>
              <a:ext cx="0" cy="792"/>
            </a:xfrm>
            <a:prstGeom prst="line">
              <a:avLst/>
            </a:prstGeom>
            <a:ln w="38100" cap="flat" cmpd="sng">
              <a:solidFill>
                <a:schemeClr val="tx1"/>
              </a:solidFill>
              <a:prstDash val="solid"/>
              <a:round/>
              <a:headEnd type="triangle" w="med" len="med"/>
              <a:tailEnd type="none" w="med" len="med"/>
            </a:ln>
          </p:spPr>
        </p:sp>
        <p:sp>
          <p:nvSpPr>
            <p:cNvPr id="107525" name="直接连接符 448517"/>
            <p:cNvSpPr/>
            <p:nvPr/>
          </p:nvSpPr>
          <p:spPr>
            <a:xfrm>
              <a:off x="4699" y="2091"/>
              <a:ext cx="821" cy="0"/>
            </a:xfrm>
            <a:prstGeom prst="line">
              <a:avLst/>
            </a:prstGeom>
            <a:ln w="38100" cap="flat" cmpd="sng">
              <a:solidFill>
                <a:schemeClr val="tx1"/>
              </a:solidFill>
              <a:prstDash val="solid"/>
              <a:round/>
              <a:headEnd type="none" w="med" len="med"/>
              <a:tailEnd type="triangle" w="med" len="med"/>
            </a:ln>
          </p:spPr>
        </p:sp>
        <p:sp>
          <p:nvSpPr>
            <p:cNvPr id="107526" name="直接连接符 448518"/>
            <p:cNvSpPr/>
            <p:nvPr/>
          </p:nvSpPr>
          <p:spPr>
            <a:xfrm flipH="1">
              <a:off x="4176" y="2091"/>
              <a:ext cx="523" cy="415"/>
            </a:xfrm>
            <a:prstGeom prst="line">
              <a:avLst/>
            </a:prstGeom>
            <a:ln w="38100" cap="flat" cmpd="sng">
              <a:solidFill>
                <a:schemeClr val="tx1"/>
              </a:solidFill>
              <a:prstDash val="solid"/>
              <a:round/>
              <a:headEnd type="none" w="med" len="med"/>
              <a:tailEnd type="triangle" w="med" len="med"/>
            </a:ln>
          </p:spPr>
        </p:sp>
        <p:sp>
          <p:nvSpPr>
            <p:cNvPr id="107527" name="文本框 448519"/>
            <p:cNvSpPr txBox="1"/>
            <p:nvPr/>
          </p:nvSpPr>
          <p:spPr>
            <a:xfrm>
              <a:off x="5377" y="2220"/>
              <a:ext cx="135" cy="269"/>
            </a:xfrm>
            <a:prstGeom prst="rect">
              <a:avLst/>
            </a:prstGeom>
            <a:noFill/>
            <a:ln w="9525">
              <a:noFill/>
            </a:ln>
          </p:spPr>
          <p:txBody>
            <a:bodyPr wrap="none" lIns="0" tIns="0" rIns="0" bIns="0" anchor="ctr" anchorCtr="0">
              <a:spAutoFit/>
            </a:bodyPr>
            <a:lstStyle/>
            <a:p>
              <a:pPr algn="ctr">
                <a:spcBef>
                  <a:spcPct val="50000"/>
                </a:spcBef>
              </a:pPr>
              <a:r>
                <a:rPr lang="en-US" altLang="zh-CN" sz="2800" b="1">
                  <a:latin typeface="Tahoma" panose="020B0604030504040204" pitchFamily="34" charset="0"/>
                </a:rPr>
                <a:t>x</a:t>
              </a:r>
              <a:endParaRPr lang="en-US" altLang="zh-CN" sz="2800" b="1" baseline="-25000">
                <a:latin typeface="Tahoma" panose="020B0604030504040204" pitchFamily="34" charset="0"/>
              </a:endParaRPr>
            </a:p>
          </p:txBody>
        </p:sp>
        <p:sp>
          <p:nvSpPr>
            <p:cNvPr id="107528" name="文本框 448520"/>
            <p:cNvSpPr txBox="1"/>
            <p:nvPr/>
          </p:nvSpPr>
          <p:spPr>
            <a:xfrm>
              <a:off x="4802" y="1104"/>
              <a:ext cx="129" cy="269"/>
            </a:xfrm>
            <a:prstGeom prst="rect">
              <a:avLst/>
            </a:prstGeom>
            <a:noFill/>
            <a:ln w="9525">
              <a:noFill/>
            </a:ln>
          </p:spPr>
          <p:txBody>
            <a:bodyPr wrap="none" lIns="0" tIns="0" rIns="0" bIns="0" anchor="ctr" anchorCtr="0">
              <a:spAutoFit/>
            </a:bodyPr>
            <a:lstStyle/>
            <a:p>
              <a:pPr algn="ctr">
                <a:spcBef>
                  <a:spcPct val="50000"/>
                </a:spcBef>
              </a:pPr>
              <a:r>
                <a:rPr lang="en-US" altLang="zh-CN" sz="2800" b="1">
                  <a:latin typeface="Tahoma" panose="020B0604030504040204" pitchFamily="34" charset="0"/>
                </a:rPr>
                <a:t>y</a:t>
              </a:r>
              <a:endParaRPr lang="en-US" altLang="zh-CN" sz="2800" b="1" baseline="-25000">
                <a:latin typeface="Tahoma" panose="020B0604030504040204" pitchFamily="34" charset="0"/>
              </a:endParaRPr>
            </a:p>
          </p:txBody>
        </p:sp>
        <p:sp>
          <p:nvSpPr>
            <p:cNvPr id="107529" name="文本框 448521"/>
            <p:cNvSpPr txBox="1"/>
            <p:nvPr/>
          </p:nvSpPr>
          <p:spPr>
            <a:xfrm>
              <a:off x="4336" y="2477"/>
              <a:ext cx="118" cy="269"/>
            </a:xfrm>
            <a:prstGeom prst="rect">
              <a:avLst/>
            </a:prstGeom>
            <a:noFill/>
            <a:ln w="9525">
              <a:noFill/>
            </a:ln>
          </p:spPr>
          <p:txBody>
            <a:bodyPr wrap="none" lIns="0" tIns="0" rIns="0" bIns="0" anchor="ctr" anchorCtr="0">
              <a:spAutoFit/>
            </a:bodyPr>
            <a:lstStyle/>
            <a:p>
              <a:pPr algn="ctr">
                <a:spcBef>
                  <a:spcPct val="50000"/>
                </a:spcBef>
              </a:pPr>
              <a:r>
                <a:rPr lang="en-US" altLang="zh-CN" sz="2800" b="1">
                  <a:latin typeface="Tahoma" panose="020B0604030504040204" pitchFamily="34" charset="0"/>
                </a:rPr>
                <a:t>z</a:t>
              </a:r>
              <a:endParaRPr lang="en-US" altLang="zh-CN" sz="2800" b="1" baseline="-25000">
                <a:latin typeface="Tahoma" panose="020B0604030504040204" pitchFamily="34" charset="0"/>
              </a:endParaRPr>
            </a:p>
          </p:txBody>
        </p:sp>
        <p:sp>
          <p:nvSpPr>
            <p:cNvPr id="107530" name="直接连接符 448522"/>
            <p:cNvSpPr/>
            <p:nvPr/>
          </p:nvSpPr>
          <p:spPr>
            <a:xfrm>
              <a:off x="4848" y="1824"/>
              <a:ext cx="624" cy="0"/>
            </a:xfrm>
            <a:prstGeom prst="line">
              <a:avLst/>
            </a:prstGeom>
            <a:ln w="57150" cap="flat" cmpd="sng">
              <a:solidFill>
                <a:schemeClr val="tx1"/>
              </a:solidFill>
              <a:prstDash val="solid"/>
              <a:miter/>
              <a:headEnd type="none" w="med" len="med"/>
              <a:tailEnd type="none" w="med" len="med"/>
            </a:ln>
          </p:spPr>
        </p:sp>
        <p:sp>
          <p:nvSpPr>
            <p:cNvPr id="107531" name="文本框 448523"/>
            <p:cNvSpPr txBox="1"/>
            <p:nvPr/>
          </p:nvSpPr>
          <p:spPr>
            <a:xfrm>
              <a:off x="5414" y="1509"/>
              <a:ext cx="226" cy="288"/>
            </a:xfrm>
            <a:prstGeom prst="rect">
              <a:avLst/>
            </a:prstGeom>
            <a:noFill/>
            <a:ln w="9525">
              <a:noFill/>
            </a:ln>
          </p:spPr>
          <p:txBody>
            <a:bodyPr wrap="none" anchor="t" anchorCtr="0">
              <a:spAutoFit/>
            </a:bodyPr>
            <a:lstStyle/>
            <a:p>
              <a:r>
                <a:rPr lang="en-US" altLang="zh-CN" sz="2400" b="1">
                  <a:latin typeface="Tahoma" panose="020B0604030504040204" pitchFamily="34" charset="0"/>
                </a:rPr>
                <a:t>L</a:t>
              </a:r>
            </a:p>
          </p:txBody>
        </p:sp>
      </p:grpSp>
      <p:sp>
        <p:nvSpPr>
          <p:cNvPr id="448525" name="文本框 448524"/>
          <p:cNvSpPr txBox="1"/>
          <p:nvPr/>
        </p:nvSpPr>
        <p:spPr>
          <a:xfrm>
            <a:off x="2915285" y="4437380"/>
            <a:ext cx="4470400" cy="460375"/>
          </a:xfrm>
          <a:prstGeom prst="rect">
            <a:avLst/>
          </a:prstGeom>
          <a:noFill/>
          <a:ln w="9525">
            <a:noFill/>
          </a:ln>
        </p:spPr>
        <p:txBody>
          <a:bodyPr wrap="none" anchor="t" anchorCtr="0">
            <a:spAutoFit/>
          </a:bodyPr>
          <a:lstStyle/>
          <a:p>
            <a:pPr eaLnBrk="0" hangingPunct="0"/>
            <a:r>
              <a:rPr lang="zh-CN" altLang="en-US" sz="2400" b="1" dirty="0">
                <a:latin typeface="方正黑体" pitchFamily="34" charset="-122"/>
                <a:ea typeface="方正黑体" pitchFamily="34" charset="-122"/>
              </a:rPr>
              <a:t>复合变换矩阵  </a:t>
            </a:r>
            <a:r>
              <a:rPr lang="en-US" altLang="zh-CN" sz="2400" b="1">
                <a:latin typeface="方正黑体" pitchFamily="34" charset="-122"/>
                <a:ea typeface="方正黑体" pitchFamily="34" charset="-122"/>
              </a:rPr>
              <a:t>M = T</a:t>
            </a:r>
            <a:r>
              <a:rPr lang="en-US" altLang="zh-CN" sz="2400" b="1" baseline="30000">
                <a:latin typeface="方正黑体" pitchFamily="34" charset="-122"/>
                <a:ea typeface="方正黑体" pitchFamily="34" charset="-122"/>
              </a:rPr>
              <a:t>-1</a:t>
            </a:r>
            <a:r>
              <a:rPr lang="en-US" altLang="zh-CN" sz="2400" b="1">
                <a:latin typeface="方正黑体" pitchFamily="34" charset="-122"/>
                <a:ea typeface="方正黑体" pitchFamily="34" charset="-122"/>
              </a:rPr>
              <a:t> R</a:t>
            </a:r>
            <a:r>
              <a:rPr lang="en-US" altLang="zh-CN" sz="2400" b="1" baseline="-25000">
                <a:latin typeface="方正黑体" pitchFamily="34" charset="-122"/>
                <a:ea typeface="方正黑体" pitchFamily="34" charset="-122"/>
              </a:rPr>
              <a:t>X</a:t>
            </a:r>
            <a:r>
              <a:rPr lang="en-US" altLang="zh-CN" sz="2400" b="1">
                <a:latin typeface="方正黑体" pitchFamily="34" charset="-122"/>
                <a:ea typeface="方正黑体" pitchFamily="34" charset="-122"/>
              </a:rPr>
              <a:t>(θ)T</a:t>
            </a:r>
            <a:endParaRPr lang="zh-CN" altLang="en-US" sz="2400" b="1">
              <a:latin typeface="方正黑体" pitchFamily="34" charset="-122"/>
              <a:ea typeface="方正黑体" pitchFamily="34" charset="-122"/>
            </a:endParaRPr>
          </a:p>
        </p:txBody>
      </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485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8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2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文本占位符 450562"/>
          <p:cNvSpPr>
            <a:spLocks noGrp="1" noRot="1"/>
          </p:cNvSpPr>
          <p:nvPr>
            <p:ph idx="1"/>
          </p:nvPr>
        </p:nvSpPr>
        <p:spPr>
          <a:xfrm>
            <a:off x="971550" y="2277110"/>
            <a:ext cx="7799388" cy="3002915"/>
          </a:xfrm>
        </p:spPr>
        <p:txBody>
          <a:bodyPr wrap="square" anchor="t" anchorCtr="0">
            <a:spAutoFit/>
          </a:bodyPr>
          <a:lstStyle/>
          <a:p>
            <a:r>
              <a:rPr lang="zh-CN" altLang="en-US" sz="2800" dirty="0"/>
              <a:t>旋转轴不平行于任何坐标轴</a:t>
            </a:r>
            <a:endParaRPr lang="zh-CN" altLang="zh-CN" sz="2800" dirty="0"/>
          </a:p>
          <a:p>
            <a:pPr lvl="1"/>
            <a:r>
              <a:rPr lang="zh-CN" altLang="zh-CN" sz="2400" dirty="0"/>
              <a:t>平移物体，使旋转轴通过原点 </a:t>
            </a:r>
          </a:p>
          <a:p>
            <a:pPr lvl="1"/>
            <a:r>
              <a:rPr lang="zh-CN" altLang="zh-CN" sz="2400" dirty="0"/>
              <a:t>旋转物体使旋转轴与某一坐标轴重合</a:t>
            </a:r>
          </a:p>
          <a:p>
            <a:pPr lvl="1"/>
            <a:r>
              <a:rPr lang="zh-CN" altLang="zh-CN" sz="2400" dirty="0"/>
              <a:t>完成指定旋转</a:t>
            </a:r>
          </a:p>
          <a:p>
            <a:pPr lvl="1"/>
            <a:r>
              <a:rPr lang="zh-CN" altLang="zh-CN" sz="2400" dirty="0"/>
              <a:t>反向旋转使旋转轴回到原始方向</a:t>
            </a:r>
          </a:p>
          <a:p>
            <a:pPr lvl="1"/>
            <a:r>
              <a:rPr lang="zh-CN" altLang="zh-CN" sz="2400" dirty="0"/>
              <a:t>反向平移使旋转轴回到原始位置</a:t>
            </a:r>
          </a:p>
        </p:txBody>
      </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文本占位符 451586"/>
          <p:cNvSpPr>
            <a:spLocks noGrp="1" noRot="1"/>
          </p:cNvSpPr>
          <p:nvPr>
            <p:ph idx="1"/>
          </p:nvPr>
        </p:nvSpPr>
        <p:spPr>
          <a:xfrm>
            <a:off x="395288" y="1556703"/>
            <a:ext cx="5689600" cy="4483100"/>
          </a:xfrm>
        </p:spPr>
        <p:txBody>
          <a:bodyPr wrap="square" anchor="t" anchorCtr="0">
            <a:spAutoFit/>
          </a:bodyPr>
          <a:lstStyle/>
          <a:p>
            <a:r>
              <a:rPr lang="zh-CN" altLang="en-US" sz="2400" dirty="0"/>
              <a:t>旋转轴与</a:t>
            </a:r>
            <a:r>
              <a:rPr lang="zh-CN" altLang="en-US" sz="2400" dirty="0">
                <a:sym typeface="Wingdings" panose="05000000000000000000" pitchFamily="2" charset="2"/>
              </a:rPr>
              <a:t>旋转轴矢量</a:t>
            </a:r>
          </a:p>
          <a:p>
            <a:r>
              <a:rPr lang="zh-CN" altLang="en-US" sz="2400" dirty="0"/>
              <a:t>   </a:t>
            </a:r>
            <a:r>
              <a:rPr lang="en-US" altLang="zh-CN" sz="2400"/>
              <a:t>P</a:t>
            </a:r>
            <a:r>
              <a:rPr lang="en-US" altLang="zh-CN" sz="2400" baseline="-25000"/>
              <a:t>1</a:t>
            </a:r>
            <a:r>
              <a:rPr lang="en-US" altLang="zh-CN" sz="2400"/>
              <a:t>(x</a:t>
            </a:r>
            <a:r>
              <a:rPr lang="en-US" altLang="zh-CN" sz="2400" baseline="-25000"/>
              <a:t>1</a:t>
            </a:r>
            <a:r>
              <a:rPr lang="en-US" altLang="zh-CN" sz="2400"/>
              <a:t>, y</a:t>
            </a:r>
            <a:r>
              <a:rPr lang="en-US" altLang="zh-CN" sz="2400" baseline="-25000"/>
              <a:t>1</a:t>
            </a:r>
            <a:r>
              <a:rPr lang="en-US" altLang="zh-CN" sz="2400"/>
              <a:t>, z</a:t>
            </a:r>
            <a:r>
              <a:rPr lang="en-US" altLang="zh-CN" sz="2400" baseline="-25000"/>
              <a:t>1</a:t>
            </a:r>
            <a:r>
              <a:rPr lang="en-US" altLang="zh-CN" sz="2400"/>
              <a:t>) </a:t>
            </a:r>
            <a:r>
              <a:rPr lang="en-US" altLang="zh-CN" sz="2400">
                <a:sym typeface="Wingdings" panose="05000000000000000000" pitchFamily="2" charset="2"/>
              </a:rPr>
              <a:t>  P</a:t>
            </a:r>
            <a:r>
              <a:rPr lang="en-US" altLang="zh-CN" sz="2400" baseline="-25000">
                <a:sym typeface="Wingdings" panose="05000000000000000000" pitchFamily="2" charset="2"/>
              </a:rPr>
              <a:t>2</a:t>
            </a:r>
            <a:r>
              <a:rPr lang="en-US" altLang="zh-CN" sz="2400">
                <a:sym typeface="Wingdings" panose="05000000000000000000" pitchFamily="2" charset="2"/>
              </a:rPr>
              <a:t>(x</a:t>
            </a:r>
            <a:r>
              <a:rPr lang="en-US" altLang="zh-CN" sz="2400" baseline="-25000">
                <a:sym typeface="Wingdings" panose="05000000000000000000" pitchFamily="2" charset="2"/>
              </a:rPr>
              <a:t>2</a:t>
            </a:r>
            <a:r>
              <a:rPr lang="en-US" altLang="zh-CN" sz="2400">
                <a:sym typeface="Wingdings" panose="05000000000000000000" pitchFamily="2" charset="2"/>
              </a:rPr>
              <a:t>, y</a:t>
            </a:r>
            <a:r>
              <a:rPr lang="en-US" altLang="zh-CN" sz="2400" baseline="-25000">
                <a:sym typeface="Wingdings" panose="05000000000000000000" pitchFamily="2" charset="2"/>
              </a:rPr>
              <a:t>2</a:t>
            </a:r>
            <a:r>
              <a:rPr lang="en-US" altLang="zh-CN" sz="2400">
                <a:sym typeface="Wingdings" panose="05000000000000000000" pitchFamily="2" charset="2"/>
              </a:rPr>
              <a:t>, z</a:t>
            </a:r>
            <a:r>
              <a:rPr lang="en-US" altLang="zh-CN" sz="2400" baseline="-25000">
                <a:sym typeface="Wingdings" panose="05000000000000000000" pitchFamily="2" charset="2"/>
              </a:rPr>
              <a:t>2</a:t>
            </a:r>
            <a:r>
              <a:rPr lang="en-US" altLang="zh-CN" sz="2400">
                <a:sym typeface="Wingdings" panose="05000000000000000000" pitchFamily="2" charset="2"/>
              </a:rPr>
              <a:t>)</a:t>
            </a:r>
          </a:p>
          <a:p>
            <a:pPr lvl="1">
              <a:lnSpc>
                <a:spcPct val="110000"/>
              </a:lnSpc>
              <a:buNone/>
            </a:pPr>
            <a:r>
              <a:rPr lang="en-US" altLang="zh-CN" sz="2400"/>
              <a:t>  V = P</a:t>
            </a:r>
            <a:r>
              <a:rPr lang="en-US" altLang="zh-CN" sz="2400" baseline="-25000"/>
              <a:t>2</a:t>
            </a:r>
            <a:r>
              <a:rPr lang="en-US" altLang="zh-CN" sz="2400"/>
              <a:t>－P</a:t>
            </a:r>
            <a:r>
              <a:rPr lang="en-US" altLang="zh-CN" sz="2400" baseline="-25000"/>
              <a:t>1 </a:t>
            </a:r>
            <a:r>
              <a:rPr lang="en-US" altLang="zh-CN" sz="2400"/>
              <a:t>= (</a:t>
            </a:r>
            <a:r>
              <a:rPr lang="en-US" altLang="zh-CN" sz="2400" err="1"/>
              <a:t>V</a:t>
            </a:r>
            <a:r>
              <a:rPr lang="en-US" altLang="zh-CN" sz="2400" baseline="-25000" err="1"/>
              <a:t>x</a:t>
            </a:r>
            <a:r>
              <a:rPr lang="en-US" altLang="zh-CN" sz="2400"/>
              <a:t>, </a:t>
            </a:r>
            <a:r>
              <a:rPr lang="en-US" altLang="zh-CN" sz="2400" err="1"/>
              <a:t>V</a:t>
            </a:r>
            <a:r>
              <a:rPr lang="en-US" altLang="zh-CN" sz="2400" baseline="-25000" err="1"/>
              <a:t>y</a:t>
            </a:r>
            <a:r>
              <a:rPr lang="en-US" altLang="zh-CN" sz="2400"/>
              <a:t>, </a:t>
            </a:r>
            <a:r>
              <a:rPr lang="en-US" altLang="zh-CN" sz="2400" err="1"/>
              <a:t>V</a:t>
            </a:r>
            <a:r>
              <a:rPr lang="en-US" altLang="zh-CN" sz="2400" baseline="-25000" err="1"/>
              <a:t>z</a:t>
            </a:r>
            <a:r>
              <a:rPr lang="en-US" altLang="zh-CN" sz="2400"/>
              <a:t>)</a:t>
            </a:r>
          </a:p>
          <a:p>
            <a:r>
              <a:rPr lang="zh-CN" altLang="en-US" sz="2400" dirty="0">
                <a:sym typeface="Wingdings" panose="05000000000000000000" pitchFamily="2" charset="2"/>
              </a:rPr>
              <a:t>沿旋转轴的</a:t>
            </a:r>
            <a:r>
              <a:rPr lang="zh-CN" altLang="en-US" sz="2400" dirty="0"/>
              <a:t>单位向量</a:t>
            </a:r>
          </a:p>
          <a:p>
            <a:pPr lvl="1">
              <a:buNone/>
            </a:pPr>
            <a:r>
              <a:rPr lang="en-US" altLang="zh-CN" sz="2400"/>
              <a:t>u=V/|V| =(a, b, c)</a:t>
            </a:r>
          </a:p>
          <a:p>
            <a:pPr lvl="2">
              <a:buNone/>
            </a:pPr>
            <a:r>
              <a:rPr lang="en-US" altLang="zh-CN" sz="2165"/>
              <a:t>a=(x</a:t>
            </a:r>
            <a:r>
              <a:rPr lang="en-US" altLang="zh-CN" sz="2165" baseline="-25000"/>
              <a:t>2</a:t>
            </a:r>
            <a:r>
              <a:rPr lang="en-US" altLang="zh-CN" sz="2165"/>
              <a:t>-x</a:t>
            </a:r>
            <a:r>
              <a:rPr lang="en-US" altLang="zh-CN" sz="2165" baseline="-25000"/>
              <a:t>1</a:t>
            </a:r>
            <a:r>
              <a:rPr lang="en-US" altLang="zh-CN" sz="2165"/>
              <a:t>)/|V|</a:t>
            </a:r>
            <a:r>
              <a:rPr lang="zh-CN" altLang="en-US" sz="2165" dirty="0"/>
              <a:t>、</a:t>
            </a:r>
            <a:r>
              <a:rPr lang="en-US" altLang="zh-CN" sz="2165"/>
              <a:t>b=(y</a:t>
            </a:r>
            <a:r>
              <a:rPr lang="en-US" altLang="zh-CN" sz="2165" baseline="-25000"/>
              <a:t>2</a:t>
            </a:r>
            <a:r>
              <a:rPr lang="en-US" altLang="zh-CN" sz="2165"/>
              <a:t>-y</a:t>
            </a:r>
            <a:r>
              <a:rPr lang="en-US" altLang="zh-CN" sz="2165" baseline="-25000"/>
              <a:t>1</a:t>
            </a:r>
            <a:r>
              <a:rPr lang="en-US" altLang="zh-CN" sz="2165"/>
              <a:t>)/|V|</a:t>
            </a:r>
          </a:p>
          <a:p>
            <a:pPr lvl="2">
              <a:buNone/>
            </a:pPr>
            <a:r>
              <a:rPr lang="en-US" altLang="zh-CN" sz="2165"/>
              <a:t>c=(z</a:t>
            </a:r>
            <a:r>
              <a:rPr lang="en-US" altLang="zh-CN" sz="2165" baseline="-25000"/>
              <a:t>2</a:t>
            </a:r>
            <a:r>
              <a:rPr lang="en-US" altLang="zh-CN" sz="2165"/>
              <a:t>-z</a:t>
            </a:r>
            <a:r>
              <a:rPr lang="en-US" altLang="zh-CN" sz="2165" baseline="-25000"/>
              <a:t>1</a:t>
            </a:r>
            <a:r>
              <a:rPr lang="en-US" altLang="zh-CN" sz="2165"/>
              <a:t>)/|V|</a:t>
            </a:r>
          </a:p>
          <a:p>
            <a:pPr lvl="2">
              <a:buNone/>
            </a:pPr>
            <a:r>
              <a:rPr lang="en-US" altLang="zh-CN" sz="2165"/>
              <a:t>|V| = sqrt(V</a:t>
            </a:r>
            <a:r>
              <a:rPr lang="en-US" altLang="zh-CN" sz="2165" baseline="-25000"/>
              <a:t>x</a:t>
            </a:r>
            <a:r>
              <a:rPr lang="en-US" altLang="zh-CN" sz="2165" baseline="30000"/>
              <a:t>2</a:t>
            </a:r>
            <a:r>
              <a:rPr lang="en-US" altLang="zh-CN" sz="2165"/>
              <a:t> + V</a:t>
            </a:r>
            <a:r>
              <a:rPr lang="en-US" altLang="zh-CN" sz="2165" baseline="-25000"/>
              <a:t>y</a:t>
            </a:r>
            <a:r>
              <a:rPr lang="en-US" altLang="zh-CN" sz="2165" baseline="30000"/>
              <a:t>2</a:t>
            </a:r>
            <a:r>
              <a:rPr lang="en-US" altLang="zh-CN" sz="2165"/>
              <a:t> + V</a:t>
            </a:r>
            <a:r>
              <a:rPr lang="en-US" altLang="zh-CN" sz="2165" baseline="-25000"/>
              <a:t>z</a:t>
            </a:r>
            <a:r>
              <a:rPr lang="en-US" altLang="zh-CN" sz="2165" baseline="30000"/>
              <a:t>2</a:t>
            </a:r>
            <a:r>
              <a:rPr lang="en-US" altLang="zh-CN" sz="2165"/>
              <a:t>)</a:t>
            </a:r>
            <a:endParaRPr lang="en-US" altLang="zh-CN" sz="2165" baseline="-25000"/>
          </a:p>
        </p:txBody>
      </p:sp>
      <p:grpSp>
        <p:nvGrpSpPr>
          <p:cNvPr id="111619" name="组合 451587"/>
          <p:cNvGrpSpPr/>
          <p:nvPr/>
        </p:nvGrpSpPr>
        <p:grpSpPr>
          <a:xfrm>
            <a:off x="5486400" y="2133600"/>
            <a:ext cx="3352800" cy="3719513"/>
            <a:chOff x="3456" y="1344"/>
            <a:chExt cx="2112" cy="2343"/>
          </a:xfrm>
        </p:grpSpPr>
        <p:sp>
          <p:nvSpPr>
            <p:cNvPr id="111620" name="直接连接符 451588"/>
            <p:cNvSpPr/>
            <p:nvPr/>
          </p:nvSpPr>
          <p:spPr>
            <a:xfrm flipV="1">
              <a:off x="4272" y="1824"/>
              <a:ext cx="0" cy="1200"/>
            </a:xfrm>
            <a:prstGeom prst="line">
              <a:avLst/>
            </a:prstGeom>
            <a:ln w="38100" cap="flat" cmpd="sng">
              <a:solidFill>
                <a:schemeClr val="tx1"/>
              </a:solidFill>
              <a:prstDash val="solid"/>
              <a:round/>
              <a:headEnd type="none" w="med" len="med"/>
              <a:tailEnd type="triangle" w="med" len="med"/>
            </a:ln>
          </p:spPr>
        </p:sp>
        <p:sp>
          <p:nvSpPr>
            <p:cNvPr id="111621" name="直接连接符 451589"/>
            <p:cNvSpPr/>
            <p:nvPr/>
          </p:nvSpPr>
          <p:spPr>
            <a:xfrm flipV="1">
              <a:off x="4272" y="3024"/>
              <a:ext cx="1104" cy="0"/>
            </a:xfrm>
            <a:prstGeom prst="line">
              <a:avLst/>
            </a:prstGeom>
            <a:ln w="38100" cap="flat" cmpd="sng">
              <a:solidFill>
                <a:schemeClr val="tx1"/>
              </a:solidFill>
              <a:prstDash val="solid"/>
              <a:round/>
              <a:headEnd type="none" w="med" len="med"/>
              <a:tailEnd type="triangle" w="med" len="med"/>
            </a:ln>
          </p:spPr>
        </p:sp>
        <p:sp>
          <p:nvSpPr>
            <p:cNvPr id="111622" name="直接连接符 451590"/>
            <p:cNvSpPr/>
            <p:nvPr/>
          </p:nvSpPr>
          <p:spPr>
            <a:xfrm flipV="1">
              <a:off x="3456" y="3024"/>
              <a:ext cx="816" cy="384"/>
            </a:xfrm>
            <a:prstGeom prst="line">
              <a:avLst/>
            </a:prstGeom>
            <a:ln w="38100" cap="flat" cmpd="sng">
              <a:solidFill>
                <a:schemeClr val="tx1"/>
              </a:solidFill>
              <a:prstDash val="solid"/>
              <a:round/>
              <a:headEnd type="triangle" w="med" len="med"/>
              <a:tailEnd type="none" w="med" len="med"/>
            </a:ln>
          </p:spPr>
        </p:sp>
        <p:sp>
          <p:nvSpPr>
            <p:cNvPr id="111623" name="直接连接符 451591"/>
            <p:cNvSpPr/>
            <p:nvPr/>
          </p:nvSpPr>
          <p:spPr>
            <a:xfrm flipV="1">
              <a:off x="4464" y="1344"/>
              <a:ext cx="1104" cy="2160"/>
            </a:xfrm>
            <a:prstGeom prst="line">
              <a:avLst/>
            </a:prstGeom>
            <a:ln w="57150" cap="flat" cmpd="sng">
              <a:solidFill>
                <a:schemeClr val="tx1"/>
              </a:solidFill>
              <a:prstDash val="sysDot"/>
              <a:round/>
              <a:headEnd type="none" w="med" len="med"/>
              <a:tailEnd type="none" w="med" len="med"/>
            </a:ln>
          </p:spPr>
        </p:sp>
        <p:sp>
          <p:nvSpPr>
            <p:cNvPr id="111624" name="椭圆 451592"/>
            <p:cNvSpPr/>
            <p:nvPr/>
          </p:nvSpPr>
          <p:spPr>
            <a:xfrm>
              <a:off x="5088" y="2112"/>
              <a:ext cx="115" cy="115"/>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11625" name="椭圆 451593"/>
            <p:cNvSpPr/>
            <p:nvPr/>
          </p:nvSpPr>
          <p:spPr>
            <a:xfrm>
              <a:off x="4733" y="2765"/>
              <a:ext cx="115" cy="115"/>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11626" name="文本框 451594"/>
            <p:cNvSpPr txBox="1"/>
            <p:nvPr/>
          </p:nvSpPr>
          <p:spPr>
            <a:xfrm>
              <a:off x="4848" y="2688"/>
              <a:ext cx="297" cy="288"/>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rPr>
                <a:t>P</a:t>
              </a:r>
              <a:r>
                <a:rPr lang="en-US" altLang="zh-CN" sz="2400" b="1" baseline="-25000">
                  <a:latin typeface="Times New Roman" panose="02020603050405020304" pitchFamily="18" charset="0"/>
                </a:rPr>
                <a:t>1</a:t>
              </a:r>
              <a:endParaRPr lang="zh-CN" altLang="en-US" sz="2400" b="1" baseline="-25000">
                <a:latin typeface="Times New Roman" panose="02020603050405020304" pitchFamily="18" charset="0"/>
              </a:endParaRPr>
            </a:p>
          </p:txBody>
        </p:sp>
        <p:sp>
          <p:nvSpPr>
            <p:cNvPr id="111627" name="文本框 451595"/>
            <p:cNvSpPr txBox="1"/>
            <p:nvPr/>
          </p:nvSpPr>
          <p:spPr>
            <a:xfrm>
              <a:off x="5175" y="2112"/>
              <a:ext cx="297" cy="288"/>
            </a:xfrm>
            <a:prstGeom prst="rect">
              <a:avLst/>
            </a:prstGeom>
            <a:noFill/>
            <a:ln w="9525">
              <a:noFill/>
            </a:ln>
          </p:spPr>
          <p:txBody>
            <a:bodyPr wrap="none" anchor="t" anchorCtr="0">
              <a:spAutoFit/>
            </a:bodyPr>
            <a:lstStyle/>
            <a:p>
              <a:pPr>
                <a:spcBef>
                  <a:spcPct val="50000"/>
                </a:spcBef>
              </a:pPr>
              <a:r>
                <a:rPr lang="en-US" altLang="zh-CN" sz="2400" b="1">
                  <a:latin typeface="Times New Roman" panose="02020603050405020304" pitchFamily="18" charset="0"/>
                </a:rPr>
                <a:t>P</a:t>
              </a:r>
              <a:r>
                <a:rPr lang="en-US" altLang="zh-CN" sz="2400" b="1" baseline="-25000">
                  <a:latin typeface="Times New Roman" panose="02020603050405020304" pitchFamily="18" charset="0"/>
                </a:rPr>
                <a:t>2</a:t>
              </a:r>
              <a:endParaRPr lang="zh-CN" altLang="en-US" sz="2400" b="1" baseline="-25000">
                <a:latin typeface="Times New Roman" panose="02020603050405020304" pitchFamily="18" charset="0"/>
              </a:endParaRPr>
            </a:p>
          </p:txBody>
        </p:sp>
        <p:sp>
          <p:nvSpPr>
            <p:cNvPr id="111628" name="文本框 451596"/>
            <p:cNvSpPr txBox="1"/>
            <p:nvPr/>
          </p:nvSpPr>
          <p:spPr>
            <a:xfrm>
              <a:off x="5223" y="3024"/>
              <a:ext cx="228" cy="327"/>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x</a:t>
              </a:r>
              <a:endParaRPr lang="zh-CN" altLang="en-US" sz="2800" b="1" baseline="-25000">
                <a:latin typeface="Times New Roman" panose="02020603050405020304" pitchFamily="18" charset="0"/>
              </a:endParaRPr>
            </a:p>
          </p:txBody>
        </p:sp>
        <p:sp>
          <p:nvSpPr>
            <p:cNvPr id="111629" name="文本框 451597"/>
            <p:cNvSpPr txBox="1"/>
            <p:nvPr/>
          </p:nvSpPr>
          <p:spPr>
            <a:xfrm>
              <a:off x="3504" y="3360"/>
              <a:ext cx="215" cy="327"/>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z</a:t>
              </a:r>
              <a:endParaRPr lang="zh-CN" altLang="en-US" sz="2800" b="1" baseline="-25000">
                <a:latin typeface="Times New Roman" panose="02020603050405020304" pitchFamily="18" charset="0"/>
              </a:endParaRPr>
            </a:p>
          </p:txBody>
        </p:sp>
        <p:sp>
          <p:nvSpPr>
            <p:cNvPr id="111630" name="文本框 451598"/>
            <p:cNvSpPr txBox="1"/>
            <p:nvPr/>
          </p:nvSpPr>
          <p:spPr>
            <a:xfrm>
              <a:off x="4348" y="1728"/>
              <a:ext cx="228" cy="327"/>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y</a:t>
              </a:r>
              <a:endParaRPr lang="zh-CN" altLang="en-US" sz="2800" b="1" baseline="-25000">
                <a:latin typeface="Times New Roman" panose="02020603050405020304" pitchFamily="18" charset="0"/>
              </a:endParaRPr>
            </a:p>
          </p:txBody>
        </p:sp>
      </p:grpSp>
      <p:sp>
        <p:nvSpPr>
          <p:cNvPr id="111631" name="直接连接符 451599"/>
          <p:cNvSpPr/>
          <p:nvPr/>
        </p:nvSpPr>
        <p:spPr>
          <a:xfrm flipV="1">
            <a:off x="6781800" y="4038600"/>
            <a:ext cx="381000" cy="762000"/>
          </a:xfrm>
          <a:prstGeom prst="line">
            <a:avLst/>
          </a:prstGeom>
          <a:ln w="57150" cap="flat" cmpd="sng">
            <a:solidFill>
              <a:schemeClr val="tx1"/>
            </a:solidFill>
            <a:prstDash val="solid"/>
            <a:miter/>
            <a:headEnd type="none" w="med" len="med"/>
            <a:tailEnd type="triangle" w="med" len="med"/>
          </a:ln>
        </p:spPr>
      </p:sp>
      <p:sp>
        <p:nvSpPr>
          <p:cNvPr id="111632" name="文本框 451600"/>
          <p:cNvSpPr txBox="1"/>
          <p:nvPr/>
        </p:nvSpPr>
        <p:spPr>
          <a:xfrm>
            <a:off x="6781800" y="3733800"/>
            <a:ext cx="379413" cy="457200"/>
          </a:xfrm>
          <a:prstGeom prst="rect">
            <a:avLst/>
          </a:prstGeom>
          <a:noFill/>
          <a:ln w="9525">
            <a:noFill/>
          </a:ln>
        </p:spPr>
        <p:txBody>
          <a:bodyPr wrap="none" anchor="t" anchorCtr="0">
            <a:spAutoFit/>
          </a:bodyPr>
          <a:lstStyle/>
          <a:p>
            <a:pPr>
              <a:spcBef>
                <a:spcPct val="50000"/>
              </a:spcBef>
            </a:pPr>
            <a:r>
              <a:rPr lang="en-US" altLang="zh-CN" sz="2400" b="1">
                <a:latin typeface="Tahoma" panose="020B0604030504040204" pitchFamily="34" charset="0"/>
              </a:rPr>
              <a:t>u</a:t>
            </a:r>
          </a:p>
        </p:txBody>
      </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330754" name="Rectangle 2"/>
          <p:cNvSpPr>
            <a:spLocks noGrp="1" noRot="1" noChangeArrowheads="1"/>
          </p:cNvSpPr>
          <p:nvPr>
            <p:ph type="title" idx="4294967295"/>
          </p:nvPr>
        </p:nvSpPr>
        <p:spPr>
          <a:xfrm>
            <a:off x="301625" y="909638"/>
            <a:ext cx="8540750" cy="755650"/>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一、数学基础</a:t>
            </a:r>
          </a:p>
        </p:txBody>
      </p:sp>
      <p:sp>
        <p:nvSpPr>
          <p:cNvPr id="8195" name="Rectangle 3"/>
          <p:cNvSpPr>
            <a:spLocks noGrp="1" noRot="1"/>
          </p:cNvSpPr>
          <p:nvPr>
            <p:ph idx="4294967295"/>
            <p:custDataLst>
              <p:tags r:id="rId2"/>
            </p:custDataLst>
          </p:nvPr>
        </p:nvSpPr>
        <p:spPr>
          <a:xfrm>
            <a:off x="323850" y="1989138"/>
            <a:ext cx="8458200" cy="1875155"/>
          </a:xfrm>
          <a:noFill/>
          <a:ln w="9525">
            <a:noFill/>
          </a:ln>
        </p:spPr>
        <p:txBody>
          <a:bodyPr vert="horz" wrap="square" lIns="91440" tIns="45720" rIns="91440" bIns="45720" rtlCol="0" anchor="t" anchorCtr="0">
            <a:spAutoFit/>
          </a:bodyPr>
          <a:lstStyle>
            <a:lvl1pPr marL="342900" indent="-342900" algn="l" rtl="0" fontAlgn="base">
              <a:spcBef>
                <a:spcPct val="20000"/>
              </a:spcBef>
              <a:spcAft>
                <a:spcPct val="0"/>
              </a:spcAft>
              <a:buClr>
                <a:srgbClr val="FF0000"/>
              </a:buClr>
              <a:buSzPct val="80000"/>
              <a:buFont typeface="Wingdings" panose="05000000000000000000"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tx1"/>
              </a:buClr>
              <a:buSzPct val="80000"/>
              <a:buFont typeface="Wingdings" panose="05000000000000000000" pitchFamily="2" charset="2"/>
              <a:buChar char="Ø"/>
              <a:defRPr sz="2800" b="1">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lvl="1" algn="l" defTabSz="914400">
              <a:lnSpc>
                <a:spcPct val="140000"/>
              </a:lnSpc>
              <a:buChar char="l"/>
            </a:pPr>
            <a:r>
              <a:rPr lang="zh-CN" altLang="en-US" spc="0" dirty="0">
                <a:solidFill>
                  <a:schemeClr val="dk1"/>
                </a:solidFill>
                <a:latin typeface="SimHei" panose="02010600030101010101" pitchFamily="2" charset="-122"/>
                <a:ea typeface="SimHei" panose="02010600030101010101" pitchFamily="2" charset="-122"/>
                <a:sym typeface="+mn-ea"/>
              </a:rPr>
              <a:t>向量</a:t>
            </a:r>
          </a:p>
          <a:p>
            <a:pPr lvl="2" algn="l" defTabSz="914400">
              <a:lnSpc>
                <a:spcPct val="140000"/>
              </a:lnSpc>
              <a:buChar char="l"/>
            </a:pPr>
            <a:r>
              <a:rPr lang="zh-CN">
                <a:ea typeface="SimSun" panose="02010600030101010101" pitchFamily="2" charset="-122"/>
                <a:sym typeface="+mn-ea"/>
              </a:rPr>
              <a:t>以下性质：</a:t>
            </a:r>
            <a:endParaRPr lang="zh-CN" altLang="en-US" dirty="0">
              <a:solidFill>
                <a:schemeClr val="dk1"/>
              </a:solidFill>
              <a:latin typeface="SimHei" panose="02010600030101010101" pitchFamily="2" charset="-122"/>
              <a:ea typeface="SimHei" panose="02010600030101010101" pitchFamily="2" charset="-122"/>
              <a:sym typeface="+mn-ea"/>
            </a:endParaRPr>
          </a:p>
          <a:p>
            <a:pPr lvl="2" algn="l" defTabSz="914400">
              <a:lnSpc>
                <a:spcPct val="140000"/>
              </a:lnSpc>
              <a:buChar char="l"/>
            </a:pPr>
            <a:endParaRPr lang="en-US" altLang="zh-CN" dirty="0">
              <a:solidFill>
                <a:schemeClr val="dk1"/>
              </a:solidFill>
              <a:latin typeface="SimHei" panose="02010600030101010101" pitchFamily="2" charset="-122"/>
              <a:ea typeface="SimHei" panose="02010600030101010101" pitchFamily="2" charset="-122"/>
              <a:sym typeface="+mn-ea"/>
            </a:endParaRPr>
          </a:p>
        </p:txBody>
      </p:sp>
      <p:pic>
        <p:nvPicPr>
          <p:cNvPr id="7" name="图片 6"/>
          <p:cNvPicPr/>
          <p:nvPr/>
        </p:nvPicPr>
        <p:blipFill>
          <a:blip r:embed="rId6"/>
          <a:stretch>
            <a:fillRect/>
          </a:stretch>
        </p:blipFill>
        <p:spPr>
          <a:xfrm>
            <a:off x="1835150" y="3352800"/>
            <a:ext cx="904875" cy="313055"/>
          </a:xfrm>
          <a:prstGeom prst="rect">
            <a:avLst/>
          </a:prstGeom>
          <a:noFill/>
          <a:ln w="9525">
            <a:noFill/>
          </a:ln>
        </p:spPr>
      </p:pic>
      <p:pic>
        <p:nvPicPr>
          <p:cNvPr id="8" name="图片 7"/>
          <p:cNvPicPr/>
          <p:nvPr/>
        </p:nvPicPr>
        <p:blipFill>
          <a:blip r:embed="rId7"/>
          <a:stretch>
            <a:fillRect/>
          </a:stretch>
        </p:blipFill>
        <p:spPr>
          <a:xfrm>
            <a:off x="1907540" y="3789045"/>
            <a:ext cx="832485" cy="227965"/>
          </a:xfrm>
          <a:prstGeom prst="rect">
            <a:avLst/>
          </a:prstGeom>
          <a:noFill/>
          <a:ln w="9525">
            <a:noFill/>
          </a:ln>
        </p:spPr>
      </p:pic>
      <p:pic>
        <p:nvPicPr>
          <p:cNvPr id="9" name="图片 8"/>
          <p:cNvPicPr/>
          <p:nvPr/>
        </p:nvPicPr>
        <p:blipFill>
          <a:blip r:embed="rId8"/>
          <a:stretch>
            <a:fillRect/>
          </a:stretch>
        </p:blipFill>
        <p:spPr>
          <a:xfrm>
            <a:off x="1835150" y="4149090"/>
            <a:ext cx="1006475" cy="229235"/>
          </a:xfrm>
          <a:prstGeom prst="rect">
            <a:avLst/>
          </a:prstGeom>
          <a:noFill/>
          <a:ln w="9525">
            <a:noFill/>
          </a:ln>
        </p:spPr>
      </p:pic>
      <p:pic>
        <p:nvPicPr>
          <p:cNvPr id="10" name="图片 9"/>
          <p:cNvPicPr/>
          <p:nvPr/>
        </p:nvPicPr>
        <p:blipFill>
          <a:blip r:embed="rId9"/>
          <a:stretch>
            <a:fillRect/>
          </a:stretch>
        </p:blipFill>
        <p:spPr>
          <a:xfrm>
            <a:off x="1619250" y="4510405"/>
            <a:ext cx="2182495" cy="247650"/>
          </a:xfrm>
          <a:prstGeom prst="rect">
            <a:avLst/>
          </a:prstGeom>
          <a:noFill/>
          <a:ln w="9525">
            <a:noFill/>
          </a:ln>
        </p:spPr>
      </p:pic>
      <p:pic>
        <p:nvPicPr>
          <p:cNvPr id="11" name="图片 10"/>
          <p:cNvPicPr/>
          <p:nvPr/>
        </p:nvPicPr>
        <p:blipFill>
          <a:blip r:embed="rId10"/>
          <a:stretch>
            <a:fillRect/>
          </a:stretch>
        </p:blipFill>
        <p:spPr>
          <a:xfrm>
            <a:off x="1547495" y="4861560"/>
            <a:ext cx="1964690" cy="295275"/>
          </a:xfrm>
          <a:prstGeom prst="rect">
            <a:avLst/>
          </a:prstGeom>
          <a:noFill/>
          <a:ln w="9525">
            <a:noFill/>
          </a:ln>
        </p:spPr>
      </p:pic>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文本占位符 452610"/>
          <p:cNvSpPr>
            <a:spLocks noGrp="1" noRot="1"/>
          </p:cNvSpPr>
          <p:nvPr>
            <p:ph idx="1"/>
          </p:nvPr>
        </p:nvSpPr>
        <p:spPr>
          <a:xfrm>
            <a:off x="394970" y="1846580"/>
            <a:ext cx="5283200" cy="3002280"/>
          </a:xfrm>
        </p:spPr>
        <p:txBody>
          <a:bodyPr wrap="square" anchor="t" anchorCtr="0">
            <a:spAutoFit/>
          </a:bodyPr>
          <a:lstStyle/>
          <a:p>
            <a:r>
              <a:rPr lang="zh-CN" altLang="en-US" sz="2400" dirty="0"/>
              <a:t>平移矢量</a:t>
            </a:r>
          </a:p>
          <a:p>
            <a:pPr>
              <a:lnSpc>
                <a:spcPct val="110000"/>
              </a:lnSpc>
              <a:buNone/>
            </a:pPr>
            <a:r>
              <a:rPr lang="en-US" altLang="zh-CN" sz="2400"/>
              <a:t>T</a:t>
            </a:r>
            <a:r>
              <a:rPr lang="en-US" altLang="zh-CN" sz="2400" baseline="-25000"/>
              <a:t>1 </a:t>
            </a:r>
            <a:r>
              <a:rPr lang="en-US" altLang="zh-CN" sz="2400"/>
              <a:t>= </a:t>
            </a:r>
            <a:r>
              <a:rPr lang="en-US" altLang="zh-CN" sz="2400" err="1"/>
              <a:t>T(t</a:t>
            </a:r>
            <a:r>
              <a:rPr lang="en-US" altLang="zh-CN" sz="2400" baseline="-25000" err="1"/>
              <a:t>x</a:t>
            </a:r>
            <a:r>
              <a:rPr lang="en-US" altLang="zh-CN" sz="2400"/>
              <a:t>, </a:t>
            </a:r>
            <a:r>
              <a:rPr lang="en-US" altLang="zh-CN" sz="2400" err="1"/>
              <a:t>t</a:t>
            </a:r>
            <a:r>
              <a:rPr lang="en-US" altLang="zh-CN" sz="2400" baseline="-25000" err="1"/>
              <a:t>y</a:t>
            </a:r>
            <a:r>
              <a:rPr lang="en-US" altLang="zh-CN" sz="2400"/>
              <a:t>, </a:t>
            </a:r>
            <a:r>
              <a:rPr lang="en-US" altLang="zh-CN" sz="2400" err="1"/>
              <a:t>t</a:t>
            </a:r>
            <a:r>
              <a:rPr lang="en-US" altLang="zh-CN" sz="2400" baseline="-25000" err="1"/>
              <a:t>z</a:t>
            </a:r>
            <a:r>
              <a:rPr lang="en-US" altLang="zh-CN" sz="2400"/>
              <a:t>)  </a:t>
            </a:r>
          </a:p>
          <a:p>
            <a:pPr>
              <a:lnSpc>
                <a:spcPct val="110000"/>
              </a:lnSpc>
              <a:buNone/>
            </a:pPr>
            <a:r>
              <a:rPr lang="en-US" altLang="zh-CN" sz="2400"/>
              <a:t>   </a:t>
            </a:r>
          </a:p>
          <a:p>
            <a:pPr>
              <a:lnSpc>
                <a:spcPct val="110000"/>
              </a:lnSpc>
              <a:buNone/>
            </a:pPr>
            <a:r>
              <a:rPr lang="en-US" altLang="zh-CN" sz="2400"/>
              <a:t> =</a:t>
            </a:r>
          </a:p>
        </p:txBody>
      </p:sp>
      <p:grpSp>
        <p:nvGrpSpPr>
          <p:cNvPr id="112643" name="组合 452611"/>
          <p:cNvGrpSpPr/>
          <p:nvPr/>
        </p:nvGrpSpPr>
        <p:grpSpPr>
          <a:xfrm>
            <a:off x="5486400" y="1981200"/>
            <a:ext cx="3192463" cy="3683000"/>
            <a:chOff x="3456" y="1248"/>
            <a:chExt cx="2011" cy="2320"/>
          </a:xfrm>
        </p:grpSpPr>
        <p:sp>
          <p:nvSpPr>
            <p:cNvPr id="112644" name="直接连接符 452612"/>
            <p:cNvSpPr/>
            <p:nvPr/>
          </p:nvSpPr>
          <p:spPr>
            <a:xfrm flipV="1">
              <a:off x="4272" y="1536"/>
              <a:ext cx="0" cy="1200"/>
            </a:xfrm>
            <a:prstGeom prst="line">
              <a:avLst/>
            </a:prstGeom>
            <a:ln w="38100" cap="flat" cmpd="sng">
              <a:solidFill>
                <a:schemeClr val="tx1"/>
              </a:solidFill>
              <a:prstDash val="solid"/>
              <a:round/>
              <a:headEnd type="none" w="med" len="med"/>
              <a:tailEnd type="triangle" w="med" len="med"/>
            </a:ln>
          </p:spPr>
        </p:sp>
        <p:sp>
          <p:nvSpPr>
            <p:cNvPr id="112645" name="直接连接符 452613"/>
            <p:cNvSpPr/>
            <p:nvPr/>
          </p:nvSpPr>
          <p:spPr>
            <a:xfrm flipV="1">
              <a:off x="4272" y="2736"/>
              <a:ext cx="1104" cy="0"/>
            </a:xfrm>
            <a:prstGeom prst="line">
              <a:avLst/>
            </a:prstGeom>
            <a:ln w="38100" cap="flat" cmpd="sng">
              <a:solidFill>
                <a:schemeClr val="tx1"/>
              </a:solidFill>
              <a:prstDash val="solid"/>
              <a:round/>
              <a:headEnd type="none" w="med" len="med"/>
              <a:tailEnd type="triangle" w="med" len="med"/>
            </a:ln>
          </p:spPr>
        </p:sp>
        <p:sp>
          <p:nvSpPr>
            <p:cNvPr id="112646" name="直接连接符 452614"/>
            <p:cNvSpPr/>
            <p:nvPr/>
          </p:nvSpPr>
          <p:spPr>
            <a:xfrm flipV="1">
              <a:off x="3456" y="2736"/>
              <a:ext cx="816" cy="384"/>
            </a:xfrm>
            <a:prstGeom prst="line">
              <a:avLst/>
            </a:prstGeom>
            <a:ln w="38100" cap="flat" cmpd="sng">
              <a:solidFill>
                <a:schemeClr val="tx1"/>
              </a:solidFill>
              <a:prstDash val="solid"/>
              <a:round/>
              <a:headEnd type="triangle" w="med" len="med"/>
              <a:tailEnd type="none" w="med" len="med"/>
            </a:ln>
          </p:spPr>
        </p:sp>
        <p:sp>
          <p:nvSpPr>
            <p:cNvPr id="112647" name="文本框 452615"/>
            <p:cNvSpPr txBox="1"/>
            <p:nvPr/>
          </p:nvSpPr>
          <p:spPr>
            <a:xfrm>
              <a:off x="5223" y="2736"/>
              <a:ext cx="244" cy="365"/>
            </a:xfrm>
            <a:prstGeom prst="rect">
              <a:avLst/>
            </a:prstGeom>
            <a:noFill/>
            <a:ln w="9525">
              <a:noFill/>
            </a:ln>
          </p:spPr>
          <p:txBody>
            <a:bodyPr wrap="none" anchor="t" anchorCtr="0">
              <a:spAutoFit/>
            </a:bodyPr>
            <a:lstStyle/>
            <a:p>
              <a:pPr>
                <a:spcBef>
                  <a:spcPct val="50000"/>
                </a:spcBef>
              </a:pPr>
              <a:r>
                <a:rPr lang="en-US" altLang="zh-CN" sz="3200" b="1">
                  <a:latin typeface="Times New Roman" panose="02020603050405020304" pitchFamily="18" charset="0"/>
                </a:rPr>
                <a:t>x</a:t>
              </a:r>
              <a:endParaRPr lang="zh-CN" altLang="en-US" sz="3200" b="1" baseline="-25000">
                <a:latin typeface="Times New Roman" panose="02020603050405020304" pitchFamily="18" charset="0"/>
              </a:endParaRPr>
            </a:p>
          </p:txBody>
        </p:sp>
        <p:sp>
          <p:nvSpPr>
            <p:cNvPr id="112648" name="文本框 452616"/>
            <p:cNvSpPr txBox="1"/>
            <p:nvPr/>
          </p:nvSpPr>
          <p:spPr>
            <a:xfrm>
              <a:off x="3515" y="3203"/>
              <a:ext cx="230" cy="365"/>
            </a:xfrm>
            <a:prstGeom prst="rect">
              <a:avLst/>
            </a:prstGeom>
            <a:noFill/>
            <a:ln w="9525">
              <a:noFill/>
            </a:ln>
          </p:spPr>
          <p:txBody>
            <a:bodyPr wrap="none" anchor="t" anchorCtr="0">
              <a:spAutoFit/>
            </a:bodyPr>
            <a:lstStyle/>
            <a:p>
              <a:pPr>
                <a:spcBef>
                  <a:spcPct val="50000"/>
                </a:spcBef>
              </a:pPr>
              <a:r>
                <a:rPr lang="en-US" altLang="zh-CN" sz="3200" b="1">
                  <a:latin typeface="Times New Roman" panose="02020603050405020304" pitchFamily="18" charset="0"/>
                </a:rPr>
                <a:t>z</a:t>
              </a:r>
              <a:endParaRPr lang="zh-CN" altLang="en-US" sz="3200" b="1" baseline="-25000">
                <a:latin typeface="Times New Roman" panose="02020603050405020304" pitchFamily="18" charset="0"/>
              </a:endParaRPr>
            </a:p>
          </p:txBody>
        </p:sp>
        <p:sp>
          <p:nvSpPr>
            <p:cNvPr id="112649" name="文本框 452617"/>
            <p:cNvSpPr txBox="1"/>
            <p:nvPr/>
          </p:nvSpPr>
          <p:spPr>
            <a:xfrm>
              <a:off x="4348" y="1440"/>
              <a:ext cx="244" cy="365"/>
            </a:xfrm>
            <a:prstGeom prst="rect">
              <a:avLst/>
            </a:prstGeom>
            <a:noFill/>
            <a:ln w="9525">
              <a:noFill/>
            </a:ln>
          </p:spPr>
          <p:txBody>
            <a:bodyPr wrap="none" anchor="t" anchorCtr="0">
              <a:spAutoFit/>
            </a:bodyPr>
            <a:lstStyle/>
            <a:p>
              <a:pPr>
                <a:spcBef>
                  <a:spcPct val="50000"/>
                </a:spcBef>
              </a:pPr>
              <a:r>
                <a:rPr lang="en-US" altLang="zh-CN" sz="3200" b="1">
                  <a:latin typeface="Times New Roman" panose="02020603050405020304" pitchFamily="18" charset="0"/>
                </a:rPr>
                <a:t>y</a:t>
              </a:r>
              <a:endParaRPr lang="zh-CN" altLang="en-US" sz="3200" b="1" baseline="-25000">
                <a:latin typeface="Times New Roman" panose="02020603050405020304" pitchFamily="18" charset="0"/>
              </a:endParaRPr>
            </a:p>
          </p:txBody>
        </p:sp>
        <p:sp>
          <p:nvSpPr>
            <p:cNvPr id="112650" name="直接连接符 452618"/>
            <p:cNvSpPr/>
            <p:nvPr/>
          </p:nvSpPr>
          <p:spPr>
            <a:xfrm flipV="1">
              <a:off x="3936" y="1248"/>
              <a:ext cx="1104" cy="2160"/>
            </a:xfrm>
            <a:prstGeom prst="line">
              <a:avLst/>
            </a:prstGeom>
            <a:ln w="57150" cap="flat" cmpd="sng">
              <a:solidFill>
                <a:schemeClr val="accent2"/>
              </a:solidFill>
              <a:prstDash val="sysDot"/>
              <a:round/>
              <a:headEnd type="none" w="med" len="med"/>
              <a:tailEnd type="none" w="med" len="med"/>
            </a:ln>
          </p:spPr>
        </p:sp>
        <p:sp>
          <p:nvSpPr>
            <p:cNvPr id="112651" name="椭圆 452619"/>
            <p:cNvSpPr/>
            <p:nvPr/>
          </p:nvSpPr>
          <p:spPr>
            <a:xfrm>
              <a:off x="4560" y="2016"/>
              <a:ext cx="115" cy="115"/>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12652" name="椭圆 452620"/>
            <p:cNvSpPr/>
            <p:nvPr/>
          </p:nvSpPr>
          <p:spPr>
            <a:xfrm>
              <a:off x="4205" y="2669"/>
              <a:ext cx="115" cy="115"/>
            </a:xfrm>
            <a:prstGeom prst="ellipse">
              <a:avLst/>
            </a:prstGeom>
            <a:solidFill>
              <a:schemeClr val="accent1"/>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12653" name="文本框 452621"/>
            <p:cNvSpPr txBox="1"/>
            <p:nvPr/>
          </p:nvSpPr>
          <p:spPr>
            <a:xfrm>
              <a:off x="4222" y="2793"/>
              <a:ext cx="427" cy="365"/>
            </a:xfrm>
            <a:prstGeom prst="rect">
              <a:avLst/>
            </a:prstGeom>
            <a:noFill/>
            <a:ln w="9525">
              <a:noFill/>
            </a:ln>
          </p:spPr>
          <p:txBody>
            <a:bodyPr wrap="none" anchor="t" anchorCtr="0">
              <a:spAutoFit/>
            </a:bodyPr>
            <a:lstStyle/>
            <a:p>
              <a:pPr>
                <a:spcBef>
                  <a:spcPct val="50000"/>
                </a:spcBef>
              </a:pPr>
              <a:r>
                <a:rPr lang="en-US" altLang="zh-CN" sz="3200" b="1">
                  <a:latin typeface="Times New Roman" panose="02020603050405020304" pitchFamily="18" charset="0"/>
                </a:rPr>
                <a:t>P</a:t>
              </a:r>
              <a:r>
                <a:rPr lang="en-US" altLang="zh-CN" sz="3200" b="1" baseline="-25000">
                  <a:latin typeface="Times New Roman" panose="02020603050405020304" pitchFamily="18" charset="0"/>
                </a:rPr>
                <a:t>1</a:t>
              </a:r>
              <a:r>
                <a:rPr lang="en-US" altLang="zh-CN" sz="3200" b="1">
                  <a:latin typeface="Times New Roman" panose="02020603050405020304" pitchFamily="18" charset="0"/>
                </a:rPr>
                <a:t>'</a:t>
              </a:r>
              <a:endParaRPr lang="zh-CN" altLang="en-US" sz="3200" b="1">
                <a:latin typeface="Times New Roman" panose="02020603050405020304" pitchFamily="18" charset="0"/>
              </a:endParaRPr>
            </a:p>
          </p:txBody>
        </p:sp>
        <p:sp>
          <p:nvSpPr>
            <p:cNvPr id="112654" name="文本框 452622"/>
            <p:cNvSpPr txBox="1"/>
            <p:nvPr/>
          </p:nvSpPr>
          <p:spPr>
            <a:xfrm>
              <a:off x="4647" y="2016"/>
              <a:ext cx="427" cy="396"/>
            </a:xfrm>
            <a:prstGeom prst="rect">
              <a:avLst/>
            </a:prstGeom>
            <a:noFill/>
            <a:ln w="9525">
              <a:noFill/>
            </a:ln>
          </p:spPr>
          <p:txBody>
            <a:bodyPr wrap="none" anchor="t" anchorCtr="0">
              <a:spAutoFit/>
            </a:bodyPr>
            <a:lstStyle/>
            <a:p>
              <a:pPr>
                <a:lnSpc>
                  <a:spcPct val="110000"/>
                </a:lnSpc>
                <a:spcBef>
                  <a:spcPct val="50000"/>
                </a:spcBef>
              </a:pPr>
              <a:r>
                <a:rPr lang="en-US" altLang="zh-CN" sz="3200" b="1">
                  <a:latin typeface="Times New Roman" panose="02020603050405020304" pitchFamily="18" charset="0"/>
                </a:rPr>
                <a:t>P</a:t>
              </a:r>
              <a:r>
                <a:rPr lang="en-US" altLang="zh-CN" sz="3200" b="1" baseline="-25000">
                  <a:latin typeface="Times New Roman" panose="02020603050405020304" pitchFamily="18" charset="0"/>
                </a:rPr>
                <a:t>2</a:t>
              </a:r>
              <a:r>
                <a:rPr lang="en-US" altLang="zh-CN" sz="3200" b="1">
                  <a:latin typeface="Times New Roman" panose="02020603050405020304" pitchFamily="18" charset="0"/>
                </a:rPr>
                <a:t>'</a:t>
              </a:r>
              <a:endParaRPr lang="zh-CN" altLang="en-US" sz="3200" b="1">
                <a:latin typeface="Times New Roman" panose="02020603050405020304" pitchFamily="18" charset="0"/>
              </a:endParaRPr>
            </a:p>
          </p:txBody>
        </p:sp>
      </p:grpSp>
      <p:grpSp>
        <p:nvGrpSpPr>
          <p:cNvPr id="112655" name="组合 452623"/>
          <p:cNvGrpSpPr/>
          <p:nvPr/>
        </p:nvGrpSpPr>
        <p:grpSpPr>
          <a:xfrm>
            <a:off x="1066800" y="3565525"/>
            <a:ext cx="3581400" cy="2073275"/>
            <a:chOff x="672" y="2246"/>
            <a:chExt cx="2256" cy="1306"/>
          </a:xfrm>
        </p:grpSpPr>
        <p:grpSp>
          <p:nvGrpSpPr>
            <p:cNvPr id="112656" name="组合 452624"/>
            <p:cNvGrpSpPr/>
            <p:nvPr/>
          </p:nvGrpSpPr>
          <p:grpSpPr>
            <a:xfrm>
              <a:off x="672" y="2256"/>
              <a:ext cx="2256" cy="1296"/>
              <a:chOff x="672" y="2256"/>
              <a:chExt cx="2256" cy="1296"/>
            </a:xfrm>
          </p:grpSpPr>
          <p:sp>
            <p:nvSpPr>
              <p:cNvPr id="112657" name="左中括号 452625"/>
              <p:cNvSpPr/>
              <p:nvPr/>
            </p:nvSpPr>
            <p:spPr>
              <a:xfrm>
                <a:off x="672" y="2256"/>
                <a:ext cx="48" cy="1296"/>
              </a:xfrm>
              <a:prstGeom prst="leftBracket">
                <a:avLst>
                  <a:gd name="adj" fmla="val 225000"/>
                </a:avLst>
              </a:prstGeom>
              <a:noFill/>
              <a:ln w="3810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112658" name="右中括号 452626"/>
              <p:cNvSpPr/>
              <p:nvPr/>
            </p:nvSpPr>
            <p:spPr>
              <a:xfrm>
                <a:off x="2880" y="2294"/>
                <a:ext cx="48" cy="1200"/>
              </a:xfrm>
              <a:prstGeom prst="rightBracket">
                <a:avLst>
                  <a:gd name="adj" fmla="val 208333"/>
                </a:avLst>
              </a:prstGeom>
              <a:noFill/>
              <a:ln w="3810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grpSp>
        <p:sp>
          <p:nvSpPr>
            <p:cNvPr id="112659" name="文本框 452627"/>
            <p:cNvSpPr txBox="1"/>
            <p:nvPr/>
          </p:nvSpPr>
          <p:spPr>
            <a:xfrm>
              <a:off x="745" y="2246"/>
              <a:ext cx="2141" cy="1286"/>
            </a:xfrm>
            <a:prstGeom prst="rect">
              <a:avLst/>
            </a:prstGeom>
            <a:noFill/>
            <a:ln w="9525">
              <a:noFill/>
            </a:ln>
          </p:spPr>
          <p:txBody>
            <a:bodyPr wrap="none" anchor="t" anchorCtr="0">
              <a:spAutoFit/>
            </a:bodyPr>
            <a:lstStyle/>
            <a:p>
              <a:pPr eaLnBrk="0" hangingPunct="0"/>
              <a:r>
                <a:rPr lang="zh-CN" altLang="en-US" sz="3200" b="1" dirty="0">
                  <a:latin typeface="Times New Roman" panose="02020603050405020304" pitchFamily="18" charset="0"/>
                </a:rPr>
                <a:t>1	0	0	-</a:t>
              </a:r>
              <a:r>
                <a:rPr lang="en-US" altLang="zh-CN" sz="3200" b="1">
                  <a:latin typeface="Times New Roman" panose="02020603050405020304" pitchFamily="18" charset="0"/>
                </a:rPr>
                <a:t>x</a:t>
              </a:r>
              <a:r>
                <a:rPr lang="en-US" altLang="zh-CN" sz="3200" b="1" baseline="-25000">
                  <a:latin typeface="Times New Roman" panose="02020603050405020304" pitchFamily="18" charset="0"/>
                </a:rPr>
                <a:t>1</a:t>
              </a:r>
              <a:endParaRPr lang="en-US" altLang="zh-CN" sz="3200" b="1">
                <a:latin typeface="Times New Roman" panose="02020603050405020304" pitchFamily="18" charset="0"/>
              </a:endParaRPr>
            </a:p>
            <a:p>
              <a:pPr eaLnBrk="0" hangingPunct="0"/>
              <a:r>
                <a:rPr lang="en-US" altLang="zh-CN" sz="3200" b="1">
                  <a:latin typeface="Times New Roman" panose="02020603050405020304" pitchFamily="18" charset="0"/>
                </a:rPr>
                <a:t>0	1	0	</a:t>
              </a:r>
              <a:r>
                <a:rPr lang="zh-CN" altLang="en-US" sz="3200" b="1">
                  <a:latin typeface="Times New Roman" panose="02020603050405020304" pitchFamily="18" charset="0"/>
                </a:rPr>
                <a:t>-</a:t>
              </a:r>
              <a:r>
                <a:rPr lang="en-US" altLang="zh-CN" sz="3200" b="1">
                  <a:latin typeface="Times New Roman" panose="02020603050405020304" pitchFamily="18" charset="0"/>
                </a:rPr>
                <a:t>y</a:t>
              </a:r>
              <a:r>
                <a:rPr lang="en-US" altLang="zh-CN" sz="3200" b="1" baseline="-25000">
                  <a:latin typeface="Times New Roman" panose="02020603050405020304" pitchFamily="18" charset="0"/>
                </a:rPr>
                <a:t>1</a:t>
              </a:r>
              <a:endParaRPr lang="en-US" altLang="zh-CN" sz="3200" b="1">
                <a:latin typeface="Times New Roman" panose="02020603050405020304" pitchFamily="18" charset="0"/>
              </a:endParaRPr>
            </a:p>
            <a:p>
              <a:pPr eaLnBrk="0" hangingPunct="0"/>
              <a:r>
                <a:rPr lang="en-US" altLang="zh-CN" sz="3200" b="1">
                  <a:latin typeface="Times New Roman" panose="02020603050405020304" pitchFamily="18" charset="0"/>
                </a:rPr>
                <a:t>0	0	1	</a:t>
              </a:r>
              <a:r>
                <a:rPr lang="zh-CN" altLang="en-US" sz="3200" b="1">
                  <a:latin typeface="Times New Roman" panose="02020603050405020304" pitchFamily="18" charset="0"/>
                </a:rPr>
                <a:t>-</a:t>
              </a:r>
              <a:r>
                <a:rPr lang="en-US" altLang="zh-CN" sz="3200" b="1">
                  <a:latin typeface="Times New Roman" panose="02020603050405020304" pitchFamily="18" charset="0"/>
                </a:rPr>
                <a:t>z</a:t>
              </a:r>
              <a:r>
                <a:rPr lang="en-US" altLang="zh-CN" sz="3200" b="1" baseline="-25000">
                  <a:latin typeface="Times New Roman" panose="02020603050405020304" pitchFamily="18" charset="0"/>
                </a:rPr>
                <a:t>1</a:t>
              </a:r>
              <a:endParaRPr lang="en-US" altLang="zh-CN" sz="3200" b="1">
                <a:latin typeface="Times New Roman" panose="02020603050405020304" pitchFamily="18" charset="0"/>
              </a:endParaRPr>
            </a:p>
            <a:p>
              <a:pPr eaLnBrk="0" hangingPunct="0"/>
              <a:r>
                <a:rPr lang="en-US" altLang="zh-CN" sz="3200" b="1">
                  <a:latin typeface="Times New Roman" panose="02020603050405020304" pitchFamily="18" charset="0"/>
                </a:rPr>
                <a:t>0	0	0	 1</a:t>
              </a:r>
              <a:endParaRPr lang="zh-CN" altLang="en-US" sz="3200" b="1">
                <a:latin typeface="Times New Roman" panose="02020603050405020304" pitchFamily="18" charset="0"/>
              </a:endParaRPr>
            </a:p>
          </p:txBody>
        </p:sp>
      </p:gr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下弧形箭头 453633"/>
          <p:cNvSpPr/>
          <p:nvPr/>
        </p:nvSpPr>
        <p:spPr>
          <a:xfrm flipH="1" flipV="1">
            <a:off x="5943600" y="3810000"/>
            <a:ext cx="1066800" cy="685800"/>
          </a:xfrm>
          <a:prstGeom prst="curvedUpArrow">
            <a:avLst>
              <a:gd name="adj1" fmla="val 31111"/>
              <a:gd name="adj2" fmla="val 62222"/>
              <a:gd name="adj3" fmla="val 33328"/>
            </a:avLst>
          </a:prstGeom>
          <a:solidFill>
            <a:schemeClr val="hlink"/>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13667" name="文本占位符 453635"/>
          <p:cNvSpPr>
            <a:spLocks noGrp="1" noRot="1"/>
          </p:cNvSpPr>
          <p:nvPr>
            <p:ph idx="1"/>
          </p:nvPr>
        </p:nvSpPr>
        <p:spPr>
          <a:xfrm>
            <a:off x="394653" y="1641793"/>
            <a:ext cx="8178800" cy="1565910"/>
          </a:xfrm>
        </p:spPr>
        <p:txBody>
          <a:bodyPr anchor="t" anchorCtr="0">
            <a:spAutoFit/>
          </a:bodyPr>
          <a:lstStyle/>
          <a:p>
            <a:r>
              <a:rPr lang="zh-CN" altLang="zh-CN" sz="2800" dirty="0"/>
              <a:t>旋转物体使旋转轴与z轴重合</a:t>
            </a:r>
            <a:r>
              <a:rPr lang="zh-CN" altLang="en-US" sz="2800" dirty="0"/>
              <a:t>分两步</a:t>
            </a:r>
          </a:p>
          <a:p>
            <a:pPr lvl="1"/>
            <a:r>
              <a:rPr lang="zh-CN" altLang="en-US" sz="2400" dirty="0"/>
              <a:t>将向量</a:t>
            </a:r>
            <a:r>
              <a:rPr lang="en-US" altLang="zh-CN" sz="2400"/>
              <a:t>U</a:t>
            </a:r>
            <a:r>
              <a:rPr lang="zh-CN" altLang="en-US" sz="2400"/>
              <a:t>绕</a:t>
            </a:r>
            <a:r>
              <a:rPr lang="en-US" altLang="zh-CN" sz="2400"/>
              <a:t>x</a:t>
            </a:r>
            <a:r>
              <a:rPr lang="zh-CN" altLang="en-US" sz="2400" dirty="0"/>
              <a:t>轴旋转到</a:t>
            </a:r>
            <a:r>
              <a:rPr lang="en-US" altLang="zh-CN" sz="2400" err="1"/>
              <a:t>xz</a:t>
            </a:r>
            <a:r>
              <a:rPr lang="zh-CN" altLang="en-US" sz="2400" dirty="0"/>
              <a:t>平面上: </a:t>
            </a:r>
            <a:r>
              <a:rPr lang="en-US" altLang="zh-CN" sz="2400">
                <a:latin typeface="Times New Roman" panose="02020603050405020304" pitchFamily="18" charset="0"/>
              </a:rPr>
              <a:t>R</a:t>
            </a:r>
            <a:r>
              <a:rPr lang="en-US" altLang="zh-CN" sz="2400" baseline="-25000">
                <a:latin typeface="Times New Roman" panose="02020603050405020304" pitchFamily="18" charset="0"/>
              </a:rPr>
              <a:t>x</a:t>
            </a:r>
            <a:r>
              <a:rPr lang="en-US" altLang="zh-CN" sz="2400">
                <a:latin typeface="Times New Roman" panose="02020603050405020304" pitchFamily="18" charset="0"/>
              </a:rPr>
              <a:t>(α)</a:t>
            </a:r>
            <a:endParaRPr lang="zh-CN" altLang="en-US" sz="2400"/>
          </a:p>
          <a:p>
            <a:pPr lvl="1"/>
            <a:r>
              <a:rPr lang="zh-CN" altLang="en-US" sz="2400" dirty="0"/>
              <a:t>将向量</a:t>
            </a:r>
            <a:r>
              <a:rPr lang="en-US" altLang="zh-CN" sz="2400"/>
              <a:t>U</a:t>
            </a:r>
            <a:r>
              <a:rPr lang="zh-CN" altLang="en-US" sz="2400"/>
              <a:t>绕</a:t>
            </a:r>
            <a:r>
              <a:rPr lang="en-US" altLang="zh-CN" sz="2400"/>
              <a:t>y</a:t>
            </a:r>
            <a:r>
              <a:rPr lang="zh-CN" altLang="en-US" sz="2400" dirty="0"/>
              <a:t>轴旋转到</a:t>
            </a:r>
            <a:r>
              <a:rPr lang="en-US" altLang="zh-CN" sz="2400"/>
              <a:t>z</a:t>
            </a:r>
            <a:r>
              <a:rPr lang="zh-CN" altLang="en-US" sz="2400" dirty="0"/>
              <a:t>轴上: </a:t>
            </a:r>
            <a:r>
              <a:rPr lang="en-US" altLang="zh-CN" sz="2400" err="1">
                <a:latin typeface="Times New Roman" panose="02020603050405020304" pitchFamily="18" charset="0"/>
              </a:rPr>
              <a:t>R</a:t>
            </a:r>
            <a:r>
              <a:rPr lang="en-US" altLang="zh-CN" sz="2400" baseline="-25000" err="1">
                <a:latin typeface="Times New Roman" panose="02020603050405020304" pitchFamily="18" charset="0"/>
              </a:rPr>
              <a:t>y</a:t>
            </a:r>
            <a:r>
              <a:rPr lang="en-US" altLang="zh-CN" sz="2400" err="1">
                <a:latin typeface="Times New Roman" panose="02020603050405020304" pitchFamily="18" charset="0"/>
              </a:rPr>
              <a:t>(β</a:t>
            </a:r>
            <a:r>
              <a:rPr lang="en-US" altLang="zh-CN" sz="2400">
                <a:latin typeface="Times New Roman" panose="02020603050405020304" pitchFamily="18" charset="0"/>
              </a:rPr>
              <a:t>)</a:t>
            </a:r>
            <a:endParaRPr lang="zh-CN" altLang="en-US" sz="2400">
              <a:latin typeface="Times New Roman" panose="02020603050405020304" pitchFamily="18" charset="0"/>
            </a:endParaRPr>
          </a:p>
        </p:txBody>
      </p:sp>
      <p:sp>
        <p:nvSpPr>
          <p:cNvPr id="113668" name="直接连接符 453636"/>
          <p:cNvSpPr/>
          <p:nvPr/>
        </p:nvSpPr>
        <p:spPr>
          <a:xfrm flipV="1">
            <a:off x="2209800" y="3276600"/>
            <a:ext cx="0" cy="1905000"/>
          </a:xfrm>
          <a:prstGeom prst="line">
            <a:avLst/>
          </a:prstGeom>
          <a:ln w="38100" cap="flat" cmpd="sng">
            <a:solidFill>
              <a:schemeClr val="tx1"/>
            </a:solidFill>
            <a:prstDash val="solid"/>
            <a:round/>
            <a:headEnd type="none" w="med" len="med"/>
            <a:tailEnd type="triangle" w="med" len="med"/>
          </a:ln>
        </p:spPr>
      </p:sp>
      <p:sp>
        <p:nvSpPr>
          <p:cNvPr id="113669" name="直接连接符 453637"/>
          <p:cNvSpPr/>
          <p:nvPr/>
        </p:nvSpPr>
        <p:spPr>
          <a:xfrm flipV="1">
            <a:off x="2209800" y="5181600"/>
            <a:ext cx="1752600" cy="0"/>
          </a:xfrm>
          <a:prstGeom prst="line">
            <a:avLst/>
          </a:prstGeom>
          <a:ln w="38100" cap="flat" cmpd="sng">
            <a:solidFill>
              <a:schemeClr val="tx1"/>
            </a:solidFill>
            <a:prstDash val="solid"/>
            <a:round/>
            <a:headEnd type="none" w="med" len="med"/>
            <a:tailEnd type="triangle" w="med" len="med"/>
          </a:ln>
        </p:spPr>
      </p:sp>
      <p:sp>
        <p:nvSpPr>
          <p:cNvPr id="113670" name="直接连接符 453638"/>
          <p:cNvSpPr/>
          <p:nvPr/>
        </p:nvSpPr>
        <p:spPr>
          <a:xfrm flipV="1">
            <a:off x="914400" y="5181600"/>
            <a:ext cx="1295400" cy="609600"/>
          </a:xfrm>
          <a:prstGeom prst="line">
            <a:avLst/>
          </a:prstGeom>
          <a:ln w="38100" cap="flat" cmpd="sng">
            <a:solidFill>
              <a:schemeClr val="tx1"/>
            </a:solidFill>
            <a:prstDash val="solid"/>
            <a:round/>
            <a:headEnd type="triangle" w="med" len="med"/>
            <a:tailEnd type="none" w="med" len="med"/>
          </a:ln>
        </p:spPr>
      </p:sp>
      <p:sp>
        <p:nvSpPr>
          <p:cNvPr id="113671" name="文本框 453639"/>
          <p:cNvSpPr txBox="1"/>
          <p:nvPr/>
        </p:nvSpPr>
        <p:spPr>
          <a:xfrm>
            <a:off x="3719513" y="5181600"/>
            <a:ext cx="361950" cy="519113"/>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x</a:t>
            </a:r>
            <a:endParaRPr lang="zh-CN" altLang="en-US" sz="2800" b="1" baseline="-25000">
              <a:latin typeface="Times New Roman" panose="02020603050405020304" pitchFamily="18" charset="0"/>
            </a:endParaRPr>
          </a:p>
        </p:txBody>
      </p:sp>
      <p:sp>
        <p:nvSpPr>
          <p:cNvPr id="113672" name="文本框 453640"/>
          <p:cNvSpPr txBox="1"/>
          <p:nvPr/>
        </p:nvSpPr>
        <p:spPr>
          <a:xfrm>
            <a:off x="990600" y="5715000"/>
            <a:ext cx="341313" cy="519113"/>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z</a:t>
            </a:r>
            <a:endParaRPr lang="zh-CN" altLang="en-US" sz="2800" b="1" baseline="-25000">
              <a:latin typeface="Times New Roman" panose="02020603050405020304" pitchFamily="18" charset="0"/>
            </a:endParaRPr>
          </a:p>
        </p:txBody>
      </p:sp>
      <p:sp>
        <p:nvSpPr>
          <p:cNvPr id="113673" name="文本框 453641"/>
          <p:cNvSpPr txBox="1"/>
          <p:nvPr/>
        </p:nvSpPr>
        <p:spPr>
          <a:xfrm>
            <a:off x="2330450" y="3124200"/>
            <a:ext cx="361950" cy="519113"/>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y</a:t>
            </a:r>
            <a:endParaRPr lang="zh-CN" altLang="en-US" sz="2800" b="1" baseline="-25000">
              <a:latin typeface="Times New Roman" panose="02020603050405020304" pitchFamily="18" charset="0"/>
            </a:endParaRPr>
          </a:p>
        </p:txBody>
      </p:sp>
      <p:sp>
        <p:nvSpPr>
          <p:cNvPr id="113674" name="直接连接符 453642"/>
          <p:cNvSpPr/>
          <p:nvPr/>
        </p:nvSpPr>
        <p:spPr>
          <a:xfrm flipV="1">
            <a:off x="2209800" y="4419600"/>
            <a:ext cx="381000" cy="762000"/>
          </a:xfrm>
          <a:prstGeom prst="line">
            <a:avLst/>
          </a:prstGeom>
          <a:ln w="57150" cap="flat" cmpd="sng">
            <a:solidFill>
              <a:srgbClr val="FF0000"/>
            </a:solidFill>
            <a:prstDash val="solid"/>
            <a:miter/>
            <a:headEnd type="none" w="med" len="med"/>
            <a:tailEnd type="triangle" w="med" len="med"/>
          </a:ln>
        </p:spPr>
      </p:sp>
      <p:sp>
        <p:nvSpPr>
          <p:cNvPr id="113675" name="文本框 453643"/>
          <p:cNvSpPr txBox="1"/>
          <p:nvPr/>
        </p:nvSpPr>
        <p:spPr>
          <a:xfrm>
            <a:off x="2209800" y="4038600"/>
            <a:ext cx="1582738" cy="519113"/>
          </a:xfrm>
          <a:prstGeom prst="rect">
            <a:avLst/>
          </a:prstGeom>
          <a:noFill/>
          <a:ln w="9525">
            <a:noFill/>
          </a:ln>
        </p:spPr>
        <p:txBody>
          <a:bodyPr wrap="none" anchor="t" anchorCtr="0">
            <a:spAutoFit/>
          </a:bodyPr>
          <a:lstStyle/>
          <a:p>
            <a:pPr>
              <a:spcBef>
                <a:spcPct val="50000"/>
              </a:spcBef>
            </a:pPr>
            <a:r>
              <a:rPr lang="en-US" altLang="zh-CN" sz="2800" b="1">
                <a:latin typeface="Tahoma" panose="020B0604030504040204" pitchFamily="34" charset="0"/>
              </a:rPr>
              <a:t>u(a,b,c)</a:t>
            </a:r>
          </a:p>
        </p:txBody>
      </p:sp>
      <p:sp>
        <p:nvSpPr>
          <p:cNvPr id="113676" name="左弧形箭头 453644"/>
          <p:cNvSpPr/>
          <p:nvPr/>
        </p:nvSpPr>
        <p:spPr>
          <a:xfrm>
            <a:off x="2895600" y="4648200"/>
            <a:ext cx="533400" cy="990600"/>
          </a:xfrm>
          <a:prstGeom prst="curvedRightArrow">
            <a:avLst>
              <a:gd name="adj1" fmla="val 37142"/>
              <a:gd name="adj2" fmla="val 74285"/>
              <a:gd name="adj3" fmla="val 33328"/>
            </a:avLst>
          </a:prstGeom>
          <a:solidFill>
            <a:schemeClr val="hlink"/>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13677" name="直接连接符 453645"/>
          <p:cNvSpPr/>
          <p:nvPr/>
        </p:nvSpPr>
        <p:spPr>
          <a:xfrm>
            <a:off x="2209800" y="5181600"/>
            <a:ext cx="304800" cy="533400"/>
          </a:xfrm>
          <a:prstGeom prst="line">
            <a:avLst/>
          </a:prstGeom>
          <a:ln w="57150" cap="flat" cmpd="sng">
            <a:solidFill>
              <a:schemeClr val="accent2"/>
            </a:solidFill>
            <a:prstDash val="solid"/>
            <a:miter/>
            <a:headEnd type="none" w="med" len="med"/>
            <a:tailEnd type="triangle" w="med" len="med"/>
          </a:ln>
        </p:spPr>
      </p:sp>
      <p:sp>
        <p:nvSpPr>
          <p:cNvPr id="113678" name="文本框 453646"/>
          <p:cNvSpPr txBox="1"/>
          <p:nvPr/>
        </p:nvSpPr>
        <p:spPr>
          <a:xfrm>
            <a:off x="3124200" y="4800600"/>
            <a:ext cx="541338" cy="519113"/>
          </a:xfrm>
          <a:prstGeom prst="rect">
            <a:avLst/>
          </a:prstGeom>
          <a:noFill/>
          <a:ln w="9525">
            <a:noFill/>
          </a:ln>
        </p:spPr>
        <p:txBody>
          <a:bodyPr wrap="none" anchor="t" anchorCtr="0">
            <a:spAutoFit/>
          </a:bodyPr>
          <a:lstStyle/>
          <a:p>
            <a:pPr>
              <a:spcBef>
                <a:spcPct val="50000"/>
              </a:spcBef>
            </a:pPr>
            <a:r>
              <a:rPr lang="en-US" altLang="zh-CN" sz="2800" b="1">
                <a:latin typeface="Tahoma" panose="020B0604030504040204" pitchFamily="34" charset="0"/>
              </a:rPr>
              <a:t>α</a:t>
            </a:r>
          </a:p>
        </p:txBody>
      </p:sp>
      <p:sp>
        <p:nvSpPr>
          <p:cNvPr id="113679" name="直接连接符 453647"/>
          <p:cNvSpPr/>
          <p:nvPr/>
        </p:nvSpPr>
        <p:spPr>
          <a:xfrm flipV="1">
            <a:off x="6535738" y="3276600"/>
            <a:ext cx="0" cy="1905000"/>
          </a:xfrm>
          <a:prstGeom prst="line">
            <a:avLst/>
          </a:prstGeom>
          <a:ln w="38100" cap="flat" cmpd="sng">
            <a:solidFill>
              <a:schemeClr val="tx1"/>
            </a:solidFill>
            <a:prstDash val="solid"/>
            <a:round/>
            <a:headEnd type="none" w="med" len="med"/>
            <a:tailEnd type="triangle" w="med" len="med"/>
          </a:ln>
        </p:spPr>
      </p:sp>
      <p:sp>
        <p:nvSpPr>
          <p:cNvPr id="113680" name="直接连接符 453648"/>
          <p:cNvSpPr/>
          <p:nvPr/>
        </p:nvSpPr>
        <p:spPr>
          <a:xfrm flipV="1">
            <a:off x="6535738" y="5181600"/>
            <a:ext cx="1752600" cy="0"/>
          </a:xfrm>
          <a:prstGeom prst="line">
            <a:avLst/>
          </a:prstGeom>
          <a:ln w="38100" cap="flat" cmpd="sng">
            <a:solidFill>
              <a:schemeClr val="tx1"/>
            </a:solidFill>
            <a:prstDash val="solid"/>
            <a:round/>
            <a:headEnd type="none" w="med" len="med"/>
            <a:tailEnd type="triangle" w="med" len="med"/>
          </a:ln>
        </p:spPr>
      </p:sp>
      <p:sp>
        <p:nvSpPr>
          <p:cNvPr id="113681" name="直接连接符 453649"/>
          <p:cNvSpPr/>
          <p:nvPr/>
        </p:nvSpPr>
        <p:spPr>
          <a:xfrm flipV="1">
            <a:off x="5240338" y="5181600"/>
            <a:ext cx="1295400" cy="609600"/>
          </a:xfrm>
          <a:prstGeom prst="line">
            <a:avLst/>
          </a:prstGeom>
          <a:ln w="38100" cap="flat" cmpd="sng">
            <a:solidFill>
              <a:schemeClr val="tx1"/>
            </a:solidFill>
            <a:prstDash val="solid"/>
            <a:round/>
            <a:headEnd type="triangle" w="med" len="med"/>
            <a:tailEnd type="none" w="med" len="med"/>
          </a:ln>
        </p:spPr>
      </p:sp>
      <p:sp>
        <p:nvSpPr>
          <p:cNvPr id="113682" name="文本框 453650"/>
          <p:cNvSpPr txBox="1"/>
          <p:nvPr/>
        </p:nvSpPr>
        <p:spPr>
          <a:xfrm>
            <a:off x="8045450" y="5181600"/>
            <a:ext cx="361950" cy="519113"/>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x</a:t>
            </a:r>
            <a:endParaRPr lang="zh-CN" altLang="en-US" sz="2800" b="1" baseline="-25000">
              <a:latin typeface="Times New Roman" panose="02020603050405020304" pitchFamily="18" charset="0"/>
            </a:endParaRPr>
          </a:p>
        </p:txBody>
      </p:sp>
      <p:sp>
        <p:nvSpPr>
          <p:cNvPr id="113683" name="文本框 453651"/>
          <p:cNvSpPr txBox="1"/>
          <p:nvPr/>
        </p:nvSpPr>
        <p:spPr>
          <a:xfrm>
            <a:off x="5316538" y="5715000"/>
            <a:ext cx="341312" cy="519113"/>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z</a:t>
            </a:r>
            <a:endParaRPr lang="zh-CN" altLang="en-US" sz="2800" b="1" baseline="-25000">
              <a:latin typeface="Times New Roman" panose="02020603050405020304" pitchFamily="18" charset="0"/>
            </a:endParaRPr>
          </a:p>
        </p:txBody>
      </p:sp>
      <p:sp>
        <p:nvSpPr>
          <p:cNvPr id="113684" name="文本框 453652"/>
          <p:cNvSpPr txBox="1"/>
          <p:nvPr/>
        </p:nvSpPr>
        <p:spPr>
          <a:xfrm>
            <a:off x="6656388" y="3124200"/>
            <a:ext cx="361950" cy="519113"/>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y</a:t>
            </a:r>
            <a:endParaRPr lang="zh-CN" altLang="en-US" sz="2800" b="1" baseline="-25000">
              <a:latin typeface="Times New Roman" panose="02020603050405020304" pitchFamily="18" charset="0"/>
            </a:endParaRPr>
          </a:p>
        </p:txBody>
      </p:sp>
      <p:sp>
        <p:nvSpPr>
          <p:cNvPr id="113685" name="直接连接符 453653"/>
          <p:cNvSpPr/>
          <p:nvPr/>
        </p:nvSpPr>
        <p:spPr>
          <a:xfrm flipH="1">
            <a:off x="5867400" y="5181600"/>
            <a:ext cx="668338" cy="304800"/>
          </a:xfrm>
          <a:prstGeom prst="line">
            <a:avLst/>
          </a:prstGeom>
          <a:ln w="57150" cap="flat" cmpd="sng">
            <a:solidFill>
              <a:schemeClr val="tx1"/>
            </a:solidFill>
            <a:prstDash val="solid"/>
            <a:miter/>
            <a:headEnd type="none" w="med" len="med"/>
            <a:tailEnd type="triangle" w="med" len="med"/>
          </a:ln>
        </p:spPr>
      </p:sp>
      <p:sp>
        <p:nvSpPr>
          <p:cNvPr id="113686" name="直接连接符 453654"/>
          <p:cNvSpPr/>
          <p:nvPr/>
        </p:nvSpPr>
        <p:spPr>
          <a:xfrm>
            <a:off x="6535738" y="5181600"/>
            <a:ext cx="304800" cy="533400"/>
          </a:xfrm>
          <a:prstGeom prst="line">
            <a:avLst/>
          </a:prstGeom>
          <a:ln w="57150" cap="flat" cmpd="sng">
            <a:solidFill>
              <a:schemeClr val="tx1"/>
            </a:solidFill>
            <a:prstDash val="solid"/>
            <a:miter/>
            <a:headEnd type="none" w="med" len="med"/>
            <a:tailEnd type="triangle" w="med" len="med"/>
          </a:ln>
        </p:spPr>
      </p:sp>
      <p:sp>
        <p:nvSpPr>
          <p:cNvPr id="113687" name="文本框 453655"/>
          <p:cNvSpPr txBox="1"/>
          <p:nvPr/>
        </p:nvSpPr>
        <p:spPr>
          <a:xfrm>
            <a:off x="6456363" y="4114800"/>
            <a:ext cx="541337" cy="519113"/>
          </a:xfrm>
          <a:prstGeom prst="rect">
            <a:avLst/>
          </a:prstGeom>
          <a:noFill/>
          <a:ln w="9525">
            <a:noFill/>
          </a:ln>
        </p:spPr>
        <p:txBody>
          <a:bodyPr wrap="none" anchor="t" anchorCtr="0">
            <a:spAutoFit/>
          </a:bodyPr>
          <a:lstStyle/>
          <a:p>
            <a:pPr>
              <a:spcBef>
                <a:spcPct val="50000"/>
              </a:spcBef>
            </a:pPr>
            <a:r>
              <a:rPr lang="en-US" altLang="zh-CN" sz="2800" b="1">
                <a:latin typeface="Tahoma" panose="020B0604030504040204" pitchFamily="34" charset="0"/>
              </a:rPr>
              <a:t>β</a:t>
            </a:r>
          </a:p>
        </p:txBody>
      </p:sp>
      <p:sp>
        <p:nvSpPr>
          <p:cNvPr id="113688" name="文本框 453656"/>
          <p:cNvSpPr txBox="1"/>
          <p:nvPr/>
        </p:nvSpPr>
        <p:spPr>
          <a:xfrm>
            <a:off x="2438400" y="5486400"/>
            <a:ext cx="1922463" cy="519113"/>
          </a:xfrm>
          <a:prstGeom prst="rect">
            <a:avLst/>
          </a:prstGeom>
          <a:noFill/>
          <a:ln w="9525">
            <a:noFill/>
          </a:ln>
        </p:spPr>
        <p:txBody>
          <a:bodyPr wrap="none" anchor="t" anchorCtr="0">
            <a:spAutoFit/>
          </a:bodyPr>
          <a:lstStyle/>
          <a:p>
            <a:pPr>
              <a:spcBef>
                <a:spcPct val="50000"/>
              </a:spcBef>
            </a:pPr>
            <a:r>
              <a:rPr lang="en-US" altLang="zh-CN" sz="2800" b="1">
                <a:latin typeface="Tahoma" panose="020B0604030504040204" pitchFamily="34" charset="0"/>
              </a:rPr>
              <a:t>u'' (a,0,d)</a:t>
            </a:r>
          </a:p>
        </p:txBody>
      </p:sp>
      <p:sp>
        <p:nvSpPr>
          <p:cNvPr id="113689" name="文本框 453657"/>
          <p:cNvSpPr txBox="1"/>
          <p:nvPr/>
        </p:nvSpPr>
        <p:spPr>
          <a:xfrm>
            <a:off x="6781800" y="5486400"/>
            <a:ext cx="1922463" cy="519113"/>
          </a:xfrm>
          <a:prstGeom prst="rect">
            <a:avLst/>
          </a:prstGeom>
          <a:noFill/>
          <a:ln w="9525">
            <a:noFill/>
          </a:ln>
        </p:spPr>
        <p:txBody>
          <a:bodyPr wrap="none" anchor="t" anchorCtr="0">
            <a:spAutoFit/>
          </a:bodyPr>
          <a:lstStyle/>
          <a:p>
            <a:pPr>
              <a:spcBef>
                <a:spcPct val="50000"/>
              </a:spcBef>
            </a:pPr>
            <a:r>
              <a:rPr lang="en-US" altLang="zh-CN" sz="2800" b="1">
                <a:latin typeface="Tahoma" panose="020B0604030504040204" pitchFamily="34" charset="0"/>
              </a:rPr>
              <a:t>u'' (a,0,d)</a:t>
            </a:r>
          </a:p>
        </p:txBody>
      </p:sp>
      <p:sp>
        <p:nvSpPr>
          <p:cNvPr id="113690" name="文本框 453658"/>
          <p:cNvSpPr txBox="1"/>
          <p:nvPr/>
        </p:nvSpPr>
        <p:spPr>
          <a:xfrm>
            <a:off x="4716463" y="4724400"/>
            <a:ext cx="1765300" cy="561975"/>
          </a:xfrm>
          <a:prstGeom prst="rect">
            <a:avLst/>
          </a:prstGeom>
          <a:noFill/>
          <a:ln w="9525">
            <a:noFill/>
          </a:ln>
        </p:spPr>
        <p:txBody>
          <a:bodyPr wrap="none" anchor="t" anchorCtr="0">
            <a:spAutoFit/>
          </a:bodyPr>
          <a:lstStyle/>
          <a:p>
            <a:pPr>
              <a:lnSpc>
                <a:spcPct val="110000"/>
              </a:lnSpc>
              <a:spcBef>
                <a:spcPct val="50000"/>
              </a:spcBef>
            </a:pPr>
            <a:r>
              <a:rPr lang="en-US" altLang="zh-CN" sz="2800" b="1">
                <a:latin typeface="Tahoma" panose="020B0604030504040204" pitchFamily="34" charset="0"/>
              </a:rPr>
              <a:t>u</a:t>
            </a:r>
            <a:r>
              <a:rPr lang="en-US" altLang="zh-CN" sz="2800" b="1" baseline="-25000">
                <a:latin typeface="Tahoma" panose="020B0604030504040204" pitchFamily="34" charset="0"/>
              </a:rPr>
              <a:t>z</a:t>
            </a:r>
            <a:r>
              <a:rPr lang="en-US" altLang="zh-CN" sz="2800" b="1">
                <a:latin typeface="Tahoma" panose="020B0604030504040204" pitchFamily="34" charset="0"/>
              </a:rPr>
              <a:t>(0,0,1)</a:t>
            </a:r>
          </a:p>
        </p:txBody>
      </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文本占位符 455682"/>
          <p:cNvSpPr>
            <a:spLocks noGrp="1" noRot="1"/>
          </p:cNvSpPr>
          <p:nvPr>
            <p:ph idx="1"/>
          </p:nvPr>
        </p:nvSpPr>
        <p:spPr>
          <a:xfrm>
            <a:off x="467043" y="1766253"/>
            <a:ext cx="8178800" cy="1013460"/>
          </a:xfrm>
        </p:spPr>
        <p:txBody>
          <a:bodyPr anchor="t" anchorCtr="0">
            <a:spAutoFit/>
          </a:bodyPr>
          <a:lstStyle/>
          <a:p>
            <a:r>
              <a:rPr lang="zh-CN" altLang="en-US" sz="2400" dirty="0">
                <a:latin typeface="Times New Roman" panose="02020603050405020304" pitchFamily="18" charset="0"/>
              </a:rPr>
              <a:t>第二步的第一小步</a:t>
            </a:r>
            <a:endParaRPr lang="zh-CN" altLang="en-US" sz="2400" dirty="0"/>
          </a:p>
          <a:p>
            <a:pPr lvl="1"/>
            <a:r>
              <a:rPr lang="zh-CN" altLang="en-US" sz="2400" dirty="0"/>
              <a:t>将向量</a:t>
            </a:r>
            <a:r>
              <a:rPr lang="en-US" altLang="zh-CN" sz="2400"/>
              <a:t>U</a:t>
            </a:r>
            <a:r>
              <a:rPr lang="zh-CN" altLang="en-US" sz="2400"/>
              <a:t>绕</a:t>
            </a:r>
            <a:r>
              <a:rPr lang="en-US" altLang="zh-CN" sz="2400"/>
              <a:t>x</a:t>
            </a:r>
            <a:r>
              <a:rPr lang="zh-CN" altLang="en-US" sz="2400" dirty="0"/>
              <a:t>轴旋转到</a:t>
            </a:r>
            <a:r>
              <a:rPr lang="en-US" altLang="zh-CN" sz="2400" err="1"/>
              <a:t>xz</a:t>
            </a:r>
            <a:r>
              <a:rPr lang="zh-CN" altLang="en-US" sz="2400" dirty="0"/>
              <a:t>平面上: </a:t>
            </a:r>
            <a:r>
              <a:rPr lang="en-US" altLang="zh-CN" sz="2400">
                <a:latin typeface="Times New Roman" panose="02020603050405020304" pitchFamily="18" charset="0"/>
              </a:rPr>
              <a:t>R</a:t>
            </a:r>
            <a:r>
              <a:rPr lang="en-US" altLang="zh-CN" sz="2400" baseline="-25000">
                <a:latin typeface="Times New Roman" panose="02020603050405020304" pitchFamily="18" charset="0"/>
              </a:rPr>
              <a:t>x</a:t>
            </a:r>
            <a:r>
              <a:rPr lang="en-US" altLang="zh-CN" sz="2400">
                <a:latin typeface="Times New Roman" panose="02020603050405020304" pitchFamily="18" charset="0"/>
              </a:rPr>
              <a:t>(α)</a:t>
            </a:r>
            <a:endParaRPr lang="zh-CN" altLang="en-US" sz="2400">
              <a:latin typeface="Times New Roman" panose="02020603050405020304" pitchFamily="18" charset="0"/>
            </a:endParaRPr>
          </a:p>
        </p:txBody>
      </p:sp>
      <p:sp>
        <p:nvSpPr>
          <p:cNvPr id="455684" name="文本框 455683"/>
          <p:cNvSpPr txBox="1"/>
          <p:nvPr/>
        </p:nvSpPr>
        <p:spPr>
          <a:xfrm>
            <a:off x="2627313" y="5949950"/>
            <a:ext cx="3859212" cy="519113"/>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ea typeface="方正黑体" pitchFamily="34" charset="-122"/>
              </a:rPr>
              <a:t>u'</a:t>
            </a:r>
            <a:r>
              <a:rPr lang="zh-CN" altLang="en-US" sz="2800" b="1">
                <a:latin typeface="Times New Roman" panose="02020603050405020304" pitchFamily="18" charset="0"/>
                <a:ea typeface="方正黑体" pitchFamily="34" charset="-122"/>
              </a:rPr>
              <a:t>为</a:t>
            </a:r>
            <a:r>
              <a:rPr lang="en-US" altLang="zh-CN" sz="2800" b="1">
                <a:latin typeface="Times New Roman" panose="02020603050405020304" pitchFamily="18" charset="0"/>
                <a:ea typeface="方正黑体" pitchFamily="34" charset="-122"/>
              </a:rPr>
              <a:t>u</a:t>
            </a:r>
            <a:r>
              <a:rPr lang="zh-CN" altLang="en-US" sz="2800" b="1">
                <a:latin typeface="Times New Roman" panose="02020603050405020304" pitchFamily="18" charset="0"/>
                <a:ea typeface="方正黑体" pitchFamily="34" charset="-122"/>
              </a:rPr>
              <a:t>在</a:t>
            </a:r>
            <a:r>
              <a:rPr lang="en-US" altLang="zh-CN" sz="2800" b="1" err="1">
                <a:latin typeface="Times New Roman" panose="02020603050405020304" pitchFamily="18" charset="0"/>
                <a:ea typeface="方正黑体" pitchFamily="34" charset="-122"/>
              </a:rPr>
              <a:t>yz</a:t>
            </a:r>
            <a:r>
              <a:rPr lang="zh-CN" altLang="en-US" sz="2800" b="1" dirty="0">
                <a:latin typeface="Times New Roman" panose="02020603050405020304" pitchFamily="18" charset="0"/>
                <a:ea typeface="方正黑体" pitchFamily="34" charset="-122"/>
              </a:rPr>
              <a:t>平面上的投影</a:t>
            </a:r>
          </a:p>
        </p:txBody>
      </p:sp>
      <p:grpSp>
        <p:nvGrpSpPr>
          <p:cNvPr id="115716" name="组合 455684"/>
          <p:cNvGrpSpPr/>
          <p:nvPr/>
        </p:nvGrpSpPr>
        <p:grpSpPr>
          <a:xfrm>
            <a:off x="2635250" y="2708275"/>
            <a:ext cx="3665538" cy="3040063"/>
            <a:chOff x="1156" y="1797"/>
            <a:chExt cx="2309" cy="1915"/>
          </a:xfrm>
        </p:grpSpPr>
        <p:grpSp>
          <p:nvGrpSpPr>
            <p:cNvPr id="115717" name="组合 455685"/>
            <p:cNvGrpSpPr/>
            <p:nvPr/>
          </p:nvGrpSpPr>
          <p:grpSpPr>
            <a:xfrm>
              <a:off x="1200" y="2400"/>
              <a:ext cx="1248" cy="672"/>
              <a:chOff x="1200" y="2400"/>
              <a:chExt cx="1248" cy="672"/>
            </a:xfrm>
          </p:grpSpPr>
          <p:sp>
            <p:nvSpPr>
              <p:cNvPr id="115718" name="直接连接符 455686"/>
              <p:cNvSpPr/>
              <p:nvPr/>
            </p:nvSpPr>
            <p:spPr>
              <a:xfrm flipH="1" flipV="1">
                <a:off x="1968" y="2640"/>
                <a:ext cx="240" cy="432"/>
              </a:xfrm>
              <a:prstGeom prst="line">
                <a:avLst/>
              </a:prstGeom>
              <a:ln w="57150" cap="flat" cmpd="sng">
                <a:solidFill>
                  <a:srgbClr val="C71DBB"/>
                </a:solidFill>
                <a:prstDash val="solid"/>
                <a:miter/>
                <a:headEnd type="none" w="med" len="med"/>
                <a:tailEnd type="triangle" w="med" len="med"/>
              </a:ln>
            </p:spPr>
          </p:sp>
          <p:sp>
            <p:nvSpPr>
              <p:cNvPr id="115719" name="文本框 455687"/>
              <p:cNvSpPr txBox="1"/>
              <p:nvPr/>
            </p:nvSpPr>
            <p:spPr>
              <a:xfrm>
                <a:off x="1200" y="2400"/>
                <a:ext cx="901" cy="327"/>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u'(0,b,c)</a:t>
                </a:r>
              </a:p>
            </p:txBody>
          </p:sp>
          <p:sp>
            <p:nvSpPr>
              <p:cNvPr id="115720" name="直接连接符 455688"/>
              <p:cNvSpPr/>
              <p:nvPr/>
            </p:nvSpPr>
            <p:spPr>
              <a:xfrm flipH="1">
                <a:off x="1584" y="2640"/>
                <a:ext cx="864" cy="0"/>
              </a:xfrm>
              <a:prstGeom prst="line">
                <a:avLst/>
              </a:prstGeom>
              <a:ln w="9525" cap="flat" cmpd="sng">
                <a:solidFill>
                  <a:srgbClr val="FF0000"/>
                </a:solidFill>
                <a:prstDash val="sysDot"/>
                <a:miter/>
                <a:headEnd type="none" w="med" len="med"/>
                <a:tailEnd type="none" w="med" len="med"/>
              </a:ln>
            </p:spPr>
          </p:sp>
        </p:grpSp>
        <p:grpSp>
          <p:nvGrpSpPr>
            <p:cNvPr id="115721" name="组合 455689"/>
            <p:cNvGrpSpPr/>
            <p:nvPr/>
          </p:nvGrpSpPr>
          <p:grpSpPr>
            <a:xfrm>
              <a:off x="1776" y="2832"/>
              <a:ext cx="341" cy="327"/>
              <a:chOff x="1680" y="2880"/>
              <a:chExt cx="341" cy="327"/>
            </a:xfrm>
          </p:grpSpPr>
          <p:sp>
            <p:nvSpPr>
              <p:cNvPr id="115722" name="左弧形箭头 455690"/>
              <p:cNvSpPr/>
              <p:nvPr/>
            </p:nvSpPr>
            <p:spPr>
              <a:xfrm>
                <a:off x="1920" y="2928"/>
                <a:ext cx="48" cy="240"/>
              </a:xfrm>
              <a:prstGeom prst="curvedRightArrow">
                <a:avLst>
                  <a:gd name="adj1" fmla="val 100000"/>
                  <a:gd name="adj2" fmla="val 200000"/>
                  <a:gd name="adj3" fmla="val 33328"/>
                </a:avLst>
              </a:prstGeom>
              <a:solidFill>
                <a:schemeClr val="hlink"/>
              </a:solidFill>
              <a:ln w="9525" cap="flat" cmpd="sng">
                <a:solidFill>
                  <a:schemeClr val="hlink"/>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15723" name="文本框 455691"/>
              <p:cNvSpPr txBox="1"/>
              <p:nvPr/>
            </p:nvSpPr>
            <p:spPr>
              <a:xfrm>
                <a:off x="1680" y="2880"/>
                <a:ext cx="341" cy="327"/>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α</a:t>
                </a:r>
              </a:p>
            </p:txBody>
          </p:sp>
        </p:grpSp>
        <p:sp>
          <p:nvSpPr>
            <p:cNvPr id="115724" name="直接连接符 455692"/>
            <p:cNvSpPr/>
            <p:nvPr/>
          </p:nvSpPr>
          <p:spPr>
            <a:xfrm flipV="1">
              <a:off x="2199" y="1893"/>
              <a:ext cx="0" cy="1200"/>
            </a:xfrm>
            <a:prstGeom prst="line">
              <a:avLst/>
            </a:prstGeom>
            <a:ln w="38100" cap="flat" cmpd="sng">
              <a:solidFill>
                <a:schemeClr val="tx1"/>
              </a:solidFill>
              <a:prstDash val="solid"/>
              <a:round/>
              <a:headEnd type="none" w="med" len="med"/>
              <a:tailEnd type="triangle" w="med" len="med"/>
            </a:ln>
          </p:spPr>
        </p:sp>
        <p:sp>
          <p:nvSpPr>
            <p:cNvPr id="115725" name="直接连接符 455693"/>
            <p:cNvSpPr/>
            <p:nvPr/>
          </p:nvSpPr>
          <p:spPr>
            <a:xfrm flipV="1">
              <a:off x="2199" y="3093"/>
              <a:ext cx="1104" cy="0"/>
            </a:xfrm>
            <a:prstGeom prst="line">
              <a:avLst/>
            </a:prstGeom>
            <a:ln w="38100" cap="flat" cmpd="sng">
              <a:solidFill>
                <a:schemeClr val="tx1"/>
              </a:solidFill>
              <a:prstDash val="solid"/>
              <a:round/>
              <a:headEnd type="none" w="med" len="med"/>
              <a:tailEnd type="triangle" w="med" len="med"/>
            </a:ln>
          </p:spPr>
        </p:sp>
        <p:sp>
          <p:nvSpPr>
            <p:cNvPr id="115726" name="直接连接符 455694"/>
            <p:cNvSpPr/>
            <p:nvPr/>
          </p:nvSpPr>
          <p:spPr>
            <a:xfrm flipV="1">
              <a:off x="1383" y="3093"/>
              <a:ext cx="816" cy="384"/>
            </a:xfrm>
            <a:prstGeom prst="line">
              <a:avLst/>
            </a:prstGeom>
            <a:ln w="38100" cap="flat" cmpd="sng">
              <a:solidFill>
                <a:schemeClr val="tx1"/>
              </a:solidFill>
              <a:prstDash val="solid"/>
              <a:round/>
              <a:headEnd type="triangle" w="med" len="med"/>
              <a:tailEnd type="none" w="med" len="med"/>
            </a:ln>
          </p:spPr>
        </p:sp>
        <p:sp>
          <p:nvSpPr>
            <p:cNvPr id="115727" name="文本框 455695"/>
            <p:cNvSpPr txBox="1"/>
            <p:nvPr/>
          </p:nvSpPr>
          <p:spPr>
            <a:xfrm>
              <a:off x="3150" y="3093"/>
              <a:ext cx="228" cy="327"/>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x</a:t>
              </a:r>
              <a:endParaRPr lang="zh-CN" altLang="en-US" sz="2800" b="1" baseline="-25000">
                <a:latin typeface="Times New Roman" panose="02020603050405020304" pitchFamily="18" charset="0"/>
              </a:endParaRPr>
            </a:p>
          </p:txBody>
        </p:sp>
        <p:sp>
          <p:nvSpPr>
            <p:cNvPr id="115728" name="文本框 455696"/>
            <p:cNvSpPr txBox="1"/>
            <p:nvPr/>
          </p:nvSpPr>
          <p:spPr>
            <a:xfrm>
              <a:off x="1156" y="3385"/>
              <a:ext cx="215" cy="327"/>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z</a:t>
              </a:r>
              <a:endParaRPr lang="zh-CN" altLang="en-US" sz="2800" b="1" baseline="-25000">
                <a:latin typeface="Times New Roman" panose="02020603050405020304" pitchFamily="18" charset="0"/>
              </a:endParaRPr>
            </a:p>
          </p:txBody>
        </p:sp>
        <p:sp>
          <p:nvSpPr>
            <p:cNvPr id="115729" name="文本框 455697"/>
            <p:cNvSpPr txBox="1"/>
            <p:nvPr/>
          </p:nvSpPr>
          <p:spPr>
            <a:xfrm>
              <a:off x="2275" y="1797"/>
              <a:ext cx="228" cy="327"/>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y</a:t>
              </a:r>
              <a:endParaRPr lang="zh-CN" altLang="en-US" sz="2800" b="1" baseline="-25000">
                <a:latin typeface="Times New Roman" panose="02020603050405020304" pitchFamily="18" charset="0"/>
              </a:endParaRPr>
            </a:p>
          </p:txBody>
        </p:sp>
        <p:sp>
          <p:nvSpPr>
            <p:cNvPr id="115730" name="直接连接符 455698"/>
            <p:cNvSpPr/>
            <p:nvPr/>
          </p:nvSpPr>
          <p:spPr>
            <a:xfrm flipV="1">
              <a:off x="2199" y="2613"/>
              <a:ext cx="240" cy="480"/>
            </a:xfrm>
            <a:prstGeom prst="line">
              <a:avLst/>
            </a:prstGeom>
            <a:ln w="57150" cap="flat" cmpd="sng">
              <a:solidFill>
                <a:srgbClr val="FF0000"/>
              </a:solidFill>
              <a:prstDash val="solid"/>
              <a:miter/>
              <a:headEnd type="none" w="med" len="med"/>
              <a:tailEnd type="triangle" w="med" len="med"/>
            </a:ln>
          </p:spPr>
        </p:sp>
        <p:sp>
          <p:nvSpPr>
            <p:cNvPr id="115731" name="文本框 455699"/>
            <p:cNvSpPr txBox="1"/>
            <p:nvPr/>
          </p:nvSpPr>
          <p:spPr>
            <a:xfrm>
              <a:off x="2199" y="2421"/>
              <a:ext cx="839" cy="327"/>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u(a,b,c)</a:t>
              </a:r>
            </a:p>
          </p:txBody>
        </p:sp>
        <p:sp>
          <p:nvSpPr>
            <p:cNvPr id="115732" name="左弧形箭头 455700"/>
            <p:cNvSpPr/>
            <p:nvPr/>
          </p:nvSpPr>
          <p:spPr>
            <a:xfrm>
              <a:off x="2631" y="2757"/>
              <a:ext cx="336" cy="624"/>
            </a:xfrm>
            <a:prstGeom prst="curvedRightArrow">
              <a:avLst>
                <a:gd name="adj1" fmla="val 37142"/>
                <a:gd name="adj2" fmla="val 74285"/>
                <a:gd name="adj3" fmla="val 33328"/>
              </a:avLst>
            </a:prstGeom>
            <a:solidFill>
              <a:schemeClr val="hlink"/>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15733" name="直接连接符 455701"/>
            <p:cNvSpPr/>
            <p:nvPr/>
          </p:nvSpPr>
          <p:spPr>
            <a:xfrm>
              <a:off x="2199" y="3093"/>
              <a:ext cx="251" cy="336"/>
            </a:xfrm>
            <a:prstGeom prst="line">
              <a:avLst/>
            </a:prstGeom>
            <a:ln w="57150" cap="flat" cmpd="sng">
              <a:solidFill>
                <a:schemeClr val="accent2"/>
              </a:solidFill>
              <a:prstDash val="solid"/>
              <a:miter/>
              <a:headEnd type="none" w="med" len="med"/>
              <a:tailEnd type="triangle" w="med" len="med"/>
            </a:ln>
          </p:spPr>
        </p:sp>
        <p:sp>
          <p:nvSpPr>
            <p:cNvPr id="115734" name="文本框 455702"/>
            <p:cNvSpPr txBox="1"/>
            <p:nvPr/>
          </p:nvSpPr>
          <p:spPr>
            <a:xfrm>
              <a:off x="2775" y="2853"/>
              <a:ext cx="341" cy="327"/>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α</a:t>
              </a:r>
            </a:p>
          </p:txBody>
        </p:sp>
        <p:sp>
          <p:nvSpPr>
            <p:cNvPr id="115735" name="文本框 455703"/>
            <p:cNvSpPr txBox="1"/>
            <p:nvPr/>
          </p:nvSpPr>
          <p:spPr>
            <a:xfrm>
              <a:off x="2433" y="3256"/>
              <a:ext cx="1032" cy="354"/>
            </a:xfrm>
            <a:prstGeom prst="rect">
              <a:avLst/>
            </a:prstGeom>
            <a:noFill/>
            <a:ln w="9525">
              <a:noFill/>
            </a:ln>
          </p:spPr>
          <p:txBody>
            <a:bodyPr wrap="none" anchor="t" anchorCtr="0">
              <a:spAutoFit/>
            </a:bodyPr>
            <a:lstStyle/>
            <a:p>
              <a:pPr>
                <a:lnSpc>
                  <a:spcPct val="110000"/>
                </a:lnSpc>
                <a:spcBef>
                  <a:spcPct val="50000"/>
                </a:spcBef>
              </a:pPr>
              <a:r>
                <a:rPr lang="en-US" altLang="zh-CN" sz="2800" b="1">
                  <a:latin typeface="Times New Roman" panose="02020603050405020304" pitchFamily="18" charset="0"/>
                </a:rPr>
                <a:t>u'' (a,0,d)</a:t>
              </a:r>
            </a:p>
          </p:txBody>
        </p:sp>
        <p:sp>
          <p:nvSpPr>
            <p:cNvPr id="115736" name="直接连接符 455704"/>
            <p:cNvSpPr/>
            <p:nvPr/>
          </p:nvSpPr>
          <p:spPr>
            <a:xfrm>
              <a:off x="2450" y="2661"/>
              <a:ext cx="0" cy="768"/>
            </a:xfrm>
            <a:prstGeom prst="line">
              <a:avLst/>
            </a:prstGeom>
            <a:ln w="9525" cap="flat" cmpd="sng">
              <a:solidFill>
                <a:srgbClr val="FF0000"/>
              </a:solidFill>
              <a:prstDash val="sysDot"/>
              <a:miter/>
              <a:headEnd type="none" w="med" len="med"/>
              <a:tailEnd type="none" w="med" len="med"/>
            </a:ln>
          </p:spPr>
        </p:sp>
        <p:sp>
          <p:nvSpPr>
            <p:cNvPr id="115737" name="直接连接符 455705"/>
            <p:cNvSpPr/>
            <p:nvPr/>
          </p:nvSpPr>
          <p:spPr>
            <a:xfrm flipH="1">
              <a:off x="1826" y="3093"/>
              <a:ext cx="421" cy="192"/>
            </a:xfrm>
            <a:prstGeom prst="line">
              <a:avLst/>
            </a:prstGeom>
            <a:ln w="57150" cap="flat" cmpd="sng">
              <a:solidFill>
                <a:srgbClr val="000000"/>
              </a:solidFill>
              <a:prstDash val="solid"/>
              <a:miter/>
              <a:headEnd type="none" w="med" len="med"/>
              <a:tailEnd type="triangle" w="med" len="med"/>
            </a:ln>
          </p:spPr>
        </p:sp>
        <p:sp>
          <p:nvSpPr>
            <p:cNvPr id="115738" name="文本框 455706"/>
            <p:cNvSpPr txBox="1"/>
            <p:nvPr/>
          </p:nvSpPr>
          <p:spPr>
            <a:xfrm>
              <a:off x="1577" y="3285"/>
              <a:ext cx="906" cy="327"/>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u</a:t>
              </a:r>
              <a:r>
                <a:rPr lang="en-US" altLang="zh-CN" sz="2800" b="1" baseline="-25000">
                  <a:latin typeface="Times New Roman" panose="02020603050405020304" pitchFamily="18" charset="0"/>
                </a:rPr>
                <a:t>z</a:t>
              </a:r>
              <a:r>
                <a:rPr lang="en-US" altLang="zh-CN" sz="2800" b="1">
                  <a:latin typeface="Times New Roman" panose="02020603050405020304" pitchFamily="18" charset="0"/>
                </a:rPr>
                <a:t>(0,0,1)</a:t>
              </a:r>
            </a:p>
          </p:txBody>
        </p:sp>
      </p:gr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5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文本占位符 457730"/>
          <p:cNvSpPr>
            <a:spLocks noGrp="1" noRot="1"/>
          </p:cNvSpPr>
          <p:nvPr>
            <p:ph idx="1"/>
          </p:nvPr>
        </p:nvSpPr>
        <p:spPr>
          <a:xfrm>
            <a:off x="1187450" y="1700213"/>
            <a:ext cx="7369175" cy="4514850"/>
          </a:xfrm>
        </p:spPr>
        <p:txBody>
          <a:bodyPr wrap="square" anchor="t" anchorCtr="0">
            <a:spAutoFit/>
          </a:bodyPr>
          <a:lstStyle/>
          <a:p>
            <a:r>
              <a:rPr lang="en-US" altLang="zh-CN" sz="2400" err="1"/>
              <a:t>cos(</a:t>
            </a:r>
            <a:r>
              <a:rPr lang="en-US" altLang="zh-CN" sz="2400" b="0" err="1"/>
              <a:t>α</a:t>
            </a:r>
            <a:r>
              <a:rPr lang="en-US" altLang="zh-CN" sz="2400" err="1"/>
              <a:t>)，sin(</a:t>
            </a:r>
            <a:r>
              <a:rPr lang="en-US" altLang="zh-CN" sz="2400" b="0" err="1"/>
              <a:t>α</a:t>
            </a:r>
            <a:r>
              <a:rPr lang="en-US" altLang="zh-CN" sz="2400"/>
              <a:t>)</a:t>
            </a:r>
            <a:r>
              <a:rPr lang="zh-CN" altLang="en-US" sz="2400" dirty="0"/>
              <a:t>求解</a:t>
            </a:r>
            <a:endParaRPr lang="zh-CN" altLang="zh-CN" sz="2400"/>
          </a:p>
          <a:p>
            <a:r>
              <a:rPr lang="zh-CN" altLang="en-US" sz="2400" dirty="0"/>
              <a:t>利用向量的点乘运算确定余弦项</a:t>
            </a:r>
          </a:p>
          <a:p>
            <a:pPr>
              <a:buNone/>
            </a:pPr>
            <a:r>
              <a:rPr lang="zh-CN" altLang="zh-CN" sz="2400" dirty="0"/>
              <a:t>    </a:t>
            </a:r>
            <a:r>
              <a:rPr lang="en-US" altLang="zh-CN" sz="2400" err="1"/>
              <a:t>cos(</a:t>
            </a:r>
            <a:r>
              <a:rPr lang="en-US" altLang="zh-CN" sz="2400" b="0" err="1"/>
              <a:t>α</a:t>
            </a:r>
            <a:r>
              <a:rPr lang="en-US" altLang="zh-CN" sz="2400"/>
              <a:t>)=</a:t>
            </a:r>
            <a:r>
              <a:rPr lang="en-US" altLang="zh-CN" sz="2400" err="1"/>
              <a:t>u'.u</a:t>
            </a:r>
            <a:r>
              <a:rPr lang="en-US" altLang="zh-CN" sz="2400" baseline="-25000" err="1"/>
              <a:t>z</a:t>
            </a:r>
            <a:r>
              <a:rPr lang="en-US" altLang="zh-CN" sz="2400" err="1"/>
              <a:t>/(|u'|.|u</a:t>
            </a:r>
            <a:r>
              <a:rPr lang="en-US" altLang="zh-CN" sz="2400" baseline="-25000" err="1"/>
              <a:t>z</a:t>
            </a:r>
            <a:r>
              <a:rPr lang="en-US" altLang="zh-CN" sz="2400"/>
              <a:t>|)=c/d</a:t>
            </a:r>
          </a:p>
          <a:p>
            <a:pPr lvl="1">
              <a:buNone/>
            </a:pPr>
            <a:r>
              <a:rPr lang="en-US" altLang="zh-CN" sz="2400"/>
              <a:t>|</a:t>
            </a:r>
            <a:r>
              <a:rPr lang="en-US" altLang="zh-CN" sz="2400" err="1"/>
              <a:t>u</a:t>
            </a:r>
            <a:r>
              <a:rPr lang="en-US" altLang="zh-CN" sz="2400" baseline="-25000" err="1"/>
              <a:t>z</a:t>
            </a:r>
            <a:r>
              <a:rPr lang="en-US" altLang="zh-CN" sz="2400"/>
              <a:t>|=1  </a:t>
            </a:r>
            <a:r>
              <a:rPr lang="zh-CN" altLang="en-US" sz="2400" dirty="0"/>
              <a:t>及  |</a:t>
            </a:r>
            <a:r>
              <a:rPr lang="en-US" altLang="zh-CN" sz="2400"/>
              <a:t>u'|=d=sqrt(b</a:t>
            </a:r>
            <a:r>
              <a:rPr lang="en-US" altLang="zh-CN" sz="2400" baseline="30000"/>
              <a:t>2</a:t>
            </a:r>
            <a:r>
              <a:rPr lang="en-US" altLang="zh-CN" sz="2400"/>
              <a:t>+c</a:t>
            </a:r>
            <a:r>
              <a:rPr lang="en-US" altLang="zh-CN" sz="2400" baseline="30000"/>
              <a:t>2</a:t>
            </a:r>
            <a:r>
              <a:rPr lang="en-US" altLang="zh-CN" sz="2400"/>
              <a:t>)</a:t>
            </a:r>
          </a:p>
          <a:p>
            <a:r>
              <a:rPr lang="zh-CN" altLang="en-US" sz="2400" dirty="0"/>
              <a:t>利用向量的叉乘运算确定正弦项</a:t>
            </a:r>
            <a:r>
              <a:rPr lang="en-US" altLang="zh-CN" sz="2400" err="1"/>
              <a:t>u'</a:t>
            </a:r>
            <a:r>
              <a:rPr lang="en-US" altLang="zh-CN" sz="2400" b="0" err="1"/>
              <a:t>×</a:t>
            </a:r>
            <a:r>
              <a:rPr lang="en-US" altLang="zh-CN" sz="2400" err="1"/>
              <a:t>u</a:t>
            </a:r>
            <a:r>
              <a:rPr lang="en-US" altLang="zh-CN" sz="2400" baseline="-25000" err="1"/>
              <a:t>z</a:t>
            </a:r>
            <a:r>
              <a:rPr lang="en-US" altLang="zh-CN" sz="2400"/>
              <a:t>=</a:t>
            </a:r>
            <a:r>
              <a:rPr lang="en-US" altLang="zh-CN" sz="2400" err="1"/>
              <a:t>u</a:t>
            </a:r>
            <a:r>
              <a:rPr lang="en-US" altLang="zh-CN" sz="2400" baseline="-25000" err="1"/>
              <a:t>x</a:t>
            </a:r>
            <a:r>
              <a:rPr lang="en-US" altLang="zh-CN" sz="2400" err="1"/>
              <a:t>|u'|.|u</a:t>
            </a:r>
            <a:r>
              <a:rPr lang="en-US" altLang="zh-CN" sz="2400" baseline="-25000" err="1"/>
              <a:t>z</a:t>
            </a:r>
            <a:r>
              <a:rPr lang="en-US" altLang="zh-CN" sz="2400" err="1"/>
              <a:t>|sin(</a:t>
            </a:r>
            <a:r>
              <a:rPr lang="en-US" altLang="zh-CN" sz="2400" b="0" err="1"/>
              <a:t>α</a:t>
            </a:r>
            <a:r>
              <a:rPr lang="en-US" altLang="zh-CN" sz="2400"/>
              <a:t>)=</a:t>
            </a:r>
            <a:r>
              <a:rPr lang="en-US" altLang="zh-CN" sz="2400" err="1"/>
              <a:t>b.u</a:t>
            </a:r>
            <a:r>
              <a:rPr lang="en-US" altLang="zh-CN" sz="2400" baseline="-25000" err="1"/>
              <a:t>x</a:t>
            </a:r>
            <a:endParaRPr lang="en-US" altLang="zh-CN" sz="2400" baseline="-25000"/>
          </a:p>
          <a:p>
            <a:pPr lvl="1">
              <a:buNone/>
            </a:pPr>
            <a:r>
              <a:rPr lang="en-US" altLang="zh-CN" sz="2400"/>
              <a:t>sin(</a:t>
            </a:r>
            <a:r>
              <a:rPr lang="en-US" altLang="zh-CN" sz="2400" b="0"/>
              <a:t>α</a:t>
            </a:r>
            <a:r>
              <a:rPr lang="en-US" altLang="zh-CN" sz="2400"/>
              <a:t>)=b/d</a:t>
            </a:r>
            <a:endParaRPr lang="zh-CN" altLang="zh-CN" sz="2400"/>
          </a:p>
        </p:txBody>
      </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文本占位符 458754"/>
          <p:cNvSpPr>
            <a:spLocks noGrp="1" noRot="1"/>
          </p:cNvSpPr>
          <p:nvPr>
            <p:ph idx="1"/>
          </p:nvPr>
        </p:nvSpPr>
        <p:spPr>
          <a:xfrm>
            <a:off x="1979295" y="2498090"/>
            <a:ext cx="6524625" cy="1199515"/>
          </a:xfrm>
        </p:spPr>
        <p:txBody>
          <a:bodyPr wrap="square" anchor="t" anchorCtr="0">
            <a:spAutoFit/>
          </a:bodyPr>
          <a:lstStyle/>
          <a:p>
            <a:pPr>
              <a:buNone/>
            </a:pPr>
            <a:r>
              <a:rPr lang="zh-CN" altLang="zh-CN" dirty="0"/>
              <a:t>		</a:t>
            </a:r>
          </a:p>
          <a:p>
            <a:pPr>
              <a:buNone/>
            </a:pPr>
            <a:r>
              <a:rPr lang="en-US" altLang="zh-CN" sz="2400"/>
              <a:t>Rx(</a:t>
            </a:r>
            <a:r>
              <a:rPr lang="en-US" altLang="zh-CN" sz="2400" b="0"/>
              <a:t>α</a:t>
            </a:r>
            <a:r>
              <a:rPr lang="en-US" altLang="zh-CN" sz="2400"/>
              <a:t>)=</a:t>
            </a:r>
            <a:endParaRPr lang="zh-CN" altLang="zh-CN" sz="2400"/>
          </a:p>
        </p:txBody>
      </p:sp>
      <p:grpSp>
        <p:nvGrpSpPr>
          <p:cNvPr id="118787" name="组合 458755"/>
          <p:cNvGrpSpPr/>
          <p:nvPr/>
        </p:nvGrpSpPr>
        <p:grpSpPr>
          <a:xfrm>
            <a:off x="3563303" y="2493010"/>
            <a:ext cx="3436937" cy="2057400"/>
            <a:chOff x="1429" y="1162"/>
            <a:chExt cx="2147" cy="1296"/>
          </a:xfrm>
        </p:grpSpPr>
        <p:sp>
          <p:nvSpPr>
            <p:cNvPr id="118788" name="左中括号 458756"/>
            <p:cNvSpPr/>
            <p:nvPr/>
          </p:nvSpPr>
          <p:spPr>
            <a:xfrm>
              <a:off x="1429" y="1162"/>
              <a:ext cx="48" cy="1296"/>
            </a:xfrm>
            <a:prstGeom prst="leftBracket">
              <a:avLst>
                <a:gd name="adj" fmla="val 225000"/>
              </a:avLst>
            </a:prstGeom>
            <a:noFill/>
            <a:ln w="3810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118789" name="右中括号 458757"/>
            <p:cNvSpPr/>
            <p:nvPr/>
          </p:nvSpPr>
          <p:spPr>
            <a:xfrm>
              <a:off x="3515" y="1165"/>
              <a:ext cx="61" cy="1283"/>
            </a:xfrm>
            <a:prstGeom prst="rightBracket">
              <a:avLst>
                <a:gd name="adj" fmla="val 175273"/>
              </a:avLst>
            </a:prstGeom>
            <a:noFill/>
            <a:ln w="3810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118790" name="文本框 458758"/>
            <p:cNvSpPr txBox="1"/>
            <p:nvPr/>
          </p:nvSpPr>
          <p:spPr>
            <a:xfrm>
              <a:off x="1536" y="1200"/>
              <a:ext cx="1948" cy="1210"/>
            </a:xfrm>
            <a:prstGeom prst="rect">
              <a:avLst/>
            </a:prstGeom>
            <a:noFill/>
            <a:ln w="9525">
              <a:noFill/>
            </a:ln>
          </p:spPr>
          <p:txBody>
            <a:bodyPr wrap="none" anchor="t" anchorCtr="0">
              <a:spAutoFit/>
            </a:bodyPr>
            <a:lstStyle/>
            <a:p>
              <a:pPr eaLnBrk="0" hangingPunct="0"/>
              <a:r>
                <a:rPr lang="zh-CN" altLang="zh-CN" sz="3000" b="1" dirty="0">
                  <a:latin typeface="Times New Roman" panose="02020603050405020304" pitchFamily="18" charset="0"/>
                </a:rPr>
                <a:t>1	0	0	0</a:t>
              </a:r>
            </a:p>
            <a:p>
              <a:pPr eaLnBrk="0" hangingPunct="0"/>
              <a:r>
                <a:rPr lang="zh-CN" altLang="zh-CN" sz="3000" b="1" dirty="0">
                  <a:latin typeface="Times New Roman" panose="02020603050405020304" pitchFamily="18" charset="0"/>
                </a:rPr>
                <a:t>0      </a:t>
              </a:r>
              <a:r>
                <a:rPr lang="en-US" altLang="zh-CN" sz="3000" b="1">
                  <a:latin typeface="Times New Roman" panose="02020603050405020304" pitchFamily="18" charset="0"/>
                </a:rPr>
                <a:t>c/d   -b/d	0</a:t>
              </a:r>
            </a:p>
            <a:p>
              <a:pPr eaLnBrk="0" hangingPunct="0"/>
              <a:r>
                <a:rPr lang="en-US" altLang="zh-CN" sz="3000" b="1">
                  <a:latin typeface="Times New Roman" panose="02020603050405020304" pitchFamily="18" charset="0"/>
                </a:rPr>
                <a:t>0      b/d    c/d	0</a:t>
              </a:r>
            </a:p>
            <a:p>
              <a:pPr eaLnBrk="0" hangingPunct="0"/>
              <a:r>
                <a:rPr lang="en-US" altLang="zh-CN" sz="3000" b="1">
                  <a:latin typeface="Times New Roman" panose="02020603050405020304" pitchFamily="18" charset="0"/>
                </a:rPr>
                <a:t>0	0       0	1</a:t>
              </a:r>
              <a:endParaRPr lang="zh-CN" altLang="en-US" sz="3000" b="1">
                <a:latin typeface="Tahoma" panose="020B0604030504040204" pitchFamily="34" charset="0"/>
              </a:endParaRPr>
            </a:p>
          </p:txBody>
        </p:sp>
      </p:gr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文本占位符 459778"/>
          <p:cNvSpPr>
            <a:spLocks noGrp="1" noRot="1"/>
          </p:cNvSpPr>
          <p:nvPr>
            <p:ph idx="1"/>
          </p:nvPr>
        </p:nvSpPr>
        <p:spPr>
          <a:xfrm>
            <a:off x="482600" y="2050415"/>
            <a:ext cx="8178800" cy="1013460"/>
          </a:xfrm>
        </p:spPr>
        <p:txBody>
          <a:bodyPr anchor="t" anchorCtr="0">
            <a:spAutoFit/>
          </a:bodyPr>
          <a:lstStyle/>
          <a:p>
            <a:r>
              <a:rPr lang="zh-CN" altLang="en-US" sz="2400" dirty="0">
                <a:latin typeface="Times New Roman" panose="02020603050405020304" pitchFamily="18" charset="0"/>
              </a:rPr>
              <a:t>第二步的第二小步</a:t>
            </a:r>
          </a:p>
          <a:p>
            <a:pPr lvl="1"/>
            <a:r>
              <a:rPr lang="zh-CN" altLang="en-US" sz="2400" dirty="0"/>
              <a:t>将向量</a:t>
            </a:r>
            <a:r>
              <a:rPr lang="en-US" altLang="zh-CN" sz="2400"/>
              <a:t>U</a:t>
            </a:r>
            <a:r>
              <a:rPr lang="zh-CN" altLang="en-US" sz="2400"/>
              <a:t>绕</a:t>
            </a:r>
            <a:r>
              <a:rPr lang="en-US" altLang="zh-CN" sz="2400"/>
              <a:t>y</a:t>
            </a:r>
            <a:r>
              <a:rPr lang="zh-CN" altLang="en-US" sz="2400" dirty="0"/>
              <a:t>轴旋转到</a:t>
            </a:r>
            <a:r>
              <a:rPr lang="en-US" altLang="zh-CN" sz="2400"/>
              <a:t>z</a:t>
            </a:r>
            <a:r>
              <a:rPr lang="zh-CN" altLang="en-US" sz="2400" dirty="0"/>
              <a:t>轴上: </a:t>
            </a:r>
            <a:r>
              <a:rPr lang="en-US" altLang="zh-CN" sz="2400" err="1">
                <a:latin typeface="Times New Roman" panose="02020603050405020304" pitchFamily="18" charset="0"/>
              </a:rPr>
              <a:t>Ry(</a:t>
            </a:r>
            <a:r>
              <a:rPr lang="en-US" altLang="zh-CN" sz="2400" b="0" err="1"/>
              <a:t>β</a:t>
            </a:r>
            <a:r>
              <a:rPr lang="en-US" altLang="zh-CN" sz="2400">
                <a:latin typeface="Times New Roman" panose="02020603050405020304" pitchFamily="18" charset="0"/>
              </a:rPr>
              <a:t>)</a:t>
            </a:r>
            <a:endParaRPr lang="zh-CN" altLang="en-US" sz="2400">
              <a:latin typeface="Times New Roman" panose="02020603050405020304" pitchFamily="18" charset="0"/>
            </a:endParaRPr>
          </a:p>
        </p:txBody>
      </p:sp>
      <p:grpSp>
        <p:nvGrpSpPr>
          <p:cNvPr id="119811" name="组合 459779"/>
          <p:cNvGrpSpPr/>
          <p:nvPr/>
        </p:nvGrpSpPr>
        <p:grpSpPr>
          <a:xfrm>
            <a:off x="2484438" y="2911475"/>
            <a:ext cx="4010025" cy="3109913"/>
            <a:chOff x="1565" y="1661"/>
            <a:chExt cx="2526" cy="1959"/>
          </a:xfrm>
        </p:grpSpPr>
        <p:sp>
          <p:nvSpPr>
            <p:cNvPr id="119812" name="下弧形箭头 459780"/>
            <p:cNvSpPr/>
            <p:nvPr/>
          </p:nvSpPr>
          <p:spPr>
            <a:xfrm flipH="1" flipV="1">
              <a:off x="2352" y="2093"/>
              <a:ext cx="672" cy="432"/>
            </a:xfrm>
            <a:prstGeom prst="curvedUpArrow">
              <a:avLst>
                <a:gd name="adj1" fmla="val 31111"/>
                <a:gd name="adj2" fmla="val 62222"/>
                <a:gd name="adj3" fmla="val 33328"/>
              </a:avLst>
            </a:prstGeom>
            <a:solidFill>
              <a:schemeClr val="hlink"/>
            </a:solidFill>
            <a:ln w="9525" cap="flat" cmpd="sng">
              <a:solidFill>
                <a:schemeClr val="tx1"/>
              </a:solidFill>
              <a:prstDash val="solid"/>
              <a:miter/>
              <a:headEnd type="none" w="med" len="med"/>
              <a:tailEnd type="none" w="med" len="med"/>
            </a:ln>
          </p:spPr>
          <p:txBody>
            <a:bodyPr anchor="t" anchorCtr="0"/>
            <a:lstStyle/>
            <a:p>
              <a:endParaRPr lang="zh-CN" altLang="en-US">
                <a:latin typeface="Arial" panose="020B0604020202020204" pitchFamily="34" charset="0"/>
              </a:endParaRPr>
            </a:p>
          </p:txBody>
        </p:sp>
        <p:sp>
          <p:nvSpPr>
            <p:cNvPr id="119813" name="直接连接符 459781"/>
            <p:cNvSpPr/>
            <p:nvPr/>
          </p:nvSpPr>
          <p:spPr>
            <a:xfrm flipV="1">
              <a:off x="2725" y="1757"/>
              <a:ext cx="0" cy="1200"/>
            </a:xfrm>
            <a:prstGeom prst="line">
              <a:avLst/>
            </a:prstGeom>
            <a:ln w="38100" cap="flat" cmpd="sng">
              <a:solidFill>
                <a:schemeClr val="tx1"/>
              </a:solidFill>
              <a:prstDash val="solid"/>
              <a:round/>
              <a:headEnd type="none" w="med" len="med"/>
              <a:tailEnd type="triangle" w="med" len="med"/>
            </a:ln>
          </p:spPr>
        </p:sp>
        <p:sp>
          <p:nvSpPr>
            <p:cNvPr id="119814" name="直接连接符 459782"/>
            <p:cNvSpPr/>
            <p:nvPr/>
          </p:nvSpPr>
          <p:spPr>
            <a:xfrm flipV="1">
              <a:off x="2725" y="2957"/>
              <a:ext cx="1104" cy="0"/>
            </a:xfrm>
            <a:prstGeom prst="line">
              <a:avLst/>
            </a:prstGeom>
            <a:ln w="38100" cap="flat" cmpd="sng">
              <a:solidFill>
                <a:schemeClr val="tx1"/>
              </a:solidFill>
              <a:prstDash val="solid"/>
              <a:round/>
              <a:headEnd type="none" w="med" len="med"/>
              <a:tailEnd type="triangle" w="med" len="med"/>
            </a:ln>
          </p:spPr>
        </p:sp>
        <p:sp>
          <p:nvSpPr>
            <p:cNvPr id="119815" name="直接连接符 459783"/>
            <p:cNvSpPr/>
            <p:nvPr/>
          </p:nvSpPr>
          <p:spPr>
            <a:xfrm flipV="1">
              <a:off x="1909" y="2957"/>
              <a:ext cx="816" cy="384"/>
            </a:xfrm>
            <a:prstGeom prst="line">
              <a:avLst/>
            </a:prstGeom>
            <a:ln w="38100" cap="flat" cmpd="sng">
              <a:solidFill>
                <a:schemeClr val="tx1"/>
              </a:solidFill>
              <a:prstDash val="solid"/>
              <a:round/>
              <a:headEnd type="triangle" w="med" len="med"/>
              <a:tailEnd type="none" w="med" len="med"/>
            </a:ln>
          </p:spPr>
        </p:sp>
        <p:sp>
          <p:nvSpPr>
            <p:cNvPr id="119816" name="文本框 459784"/>
            <p:cNvSpPr txBox="1"/>
            <p:nvPr/>
          </p:nvSpPr>
          <p:spPr>
            <a:xfrm>
              <a:off x="3648" y="2669"/>
              <a:ext cx="228" cy="327"/>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x</a:t>
              </a:r>
              <a:endParaRPr lang="zh-CN" altLang="en-US" sz="2800" b="1" baseline="-25000">
                <a:latin typeface="Times New Roman" panose="02020603050405020304" pitchFamily="18" charset="0"/>
              </a:endParaRPr>
            </a:p>
          </p:txBody>
        </p:sp>
        <p:sp>
          <p:nvSpPr>
            <p:cNvPr id="119817" name="文本框 459785"/>
            <p:cNvSpPr txBox="1"/>
            <p:nvPr/>
          </p:nvSpPr>
          <p:spPr>
            <a:xfrm>
              <a:off x="1957" y="3293"/>
              <a:ext cx="215" cy="327"/>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z</a:t>
              </a:r>
              <a:endParaRPr lang="zh-CN" altLang="en-US" sz="2800" b="1" baseline="-25000">
                <a:latin typeface="Times New Roman" panose="02020603050405020304" pitchFamily="18" charset="0"/>
              </a:endParaRPr>
            </a:p>
          </p:txBody>
        </p:sp>
        <p:sp>
          <p:nvSpPr>
            <p:cNvPr id="119818" name="文本框 459786"/>
            <p:cNvSpPr txBox="1"/>
            <p:nvPr/>
          </p:nvSpPr>
          <p:spPr>
            <a:xfrm>
              <a:off x="2801" y="1661"/>
              <a:ext cx="228" cy="327"/>
            </a:xfrm>
            <a:prstGeom prst="rect">
              <a:avLst/>
            </a:prstGeom>
            <a:noFill/>
            <a:ln w="9525">
              <a:noFill/>
            </a:ln>
          </p:spPr>
          <p:txBody>
            <a:bodyPr wrap="none" anchor="t" anchorCtr="0">
              <a:spAutoFit/>
            </a:bodyPr>
            <a:lstStyle/>
            <a:p>
              <a:pPr>
                <a:spcBef>
                  <a:spcPct val="50000"/>
                </a:spcBef>
              </a:pPr>
              <a:r>
                <a:rPr lang="en-US" altLang="zh-CN" sz="2800" b="1">
                  <a:latin typeface="Times New Roman" panose="02020603050405020304" pitchFamily="18" charset="0"/>
                </a:rPr>
                <a:t>y</a:t>
              </a:r>
              <a:endParaRPr lang="zh-CN" altLang="en-US" sz="2800" b="1" baseline="-25000">
                <a:latin typeface="Times New Roman" panose="02020603050405020304" pitchFamily="18" charset="0"/>
              </a:endParaRPr>
            </a:p>
          </p:txBody>
        </p:sp>
        <p:sp>
          <p:nvSpPr>
            <p:cNvPr id="119819" name="直接连接符 459787"/>
            <p:cNvSpPr/>
            <p:nvPr/>
          </p:nvSpPr>
          <p:spPr>
            <a:xfrm flipH="1">
              <a:off x="2304" y="2957"/>
              <a:ext cx="421" cy="192"/>
            </a:xfrm>
            <a:prstGeom prst="line">
              <a:avLst/>
            </a:prstGeom>
            <a:ln w="57150" cap="flat" cmpd="sng">
              <a:solidFill>
                <a:srgbClr val="FF0000"/>
              </a:solidFill>
              <a:prstDash val="solid"/>
              <a:miter/>
              <a:headEnd type="none" w="med" len="med"/>
              <a:tailEnd type="triangle" w="med" len="med"/>
            </a:ln>
          </p:spPr>
        </p:sp>
        <p:sp>
          <p:nvSpPr>
            <p:cNvPr id="119820" name="直接连接符 459788"/>
            <p:cNvSpPr/>
            <p:nvPr/>
          </p:nvSpPr>
          <p:spPr>
            <a:xfrm>
              <a:off x="2725" y="2957"/>
              <a:ext cx="192" cy="336"/>
            </a:xfrm>
            <a:prstGeom prst="line">
              <a:avLst/>
            </a:prstGeom>
            <a:ln w="57150" cap="flat" cmpd="sng">
              <a:solidFill>
                <a:schemeClr val="accent2"/>
              </a:solidFill>
              <a:prstDash val="solid"/>
              <a:miter/>
              <a:headEnd type="none" w="med" len="med"/>
              <a:tailEnd type="triangle" w="med" len="med"/>
            </a:ln>
          </p:spPr>
        </p:sp>
        <p:sp>
          <p:nvSpPr>
            <p:cNvPr id="119821" name="文本框 459789"/>
            <p:cNvSpPr txBox="1"/>
            <p:nvPr/>
          </p:nvSpPr>
          <p:spPr>
            <a:xfrm>
              <a:off x="2653" y="2478"/>
              <a:ext cx="341" cy="327"/>
            </a:xfrm>
            <a:prstGeom prst="rect">
              <a:avLst/>
            </a:prstGeom>
            <a:noFill/>
            <a:ln w="9525">
              <a:noFill/>
            </a:ln>
          </p:spPr>
          <p:txBody>
            <a:bodyPr wrap="none" anchor="t" anchorCtr="0">
              <a:spAutoFit/>
            </a:bodyPr>
            <a:lstStyle/>
            <a:p>
              <a:pPr>
                <a:spcBef>
                  <a:spcPct val="50000"/>
                </a:spcBef>
              </a:pPr>
              <a:r>
                <a:rPr lang="en-US" altLang="zh-CN" sz="2800" b="1">
                  <a:latin typeface="Tahoma" panose="020B0604030504040204" pitchFamily="34" charset="0"/>
                </a:rPr>
                <a:t>β</a:t>
              </a:r>
            </a:p>
          </p:txBody>
        </p:sp>
        <p:sp>
          <p:nvSpPr>
            <p:cNvPr id="119822" name="文本框 459790"/>
            <p:cNvSpPr txBox="1"/>
            <p:nvPr/>
          </p:nvSpPr>
          <p:spPr>
            <a:xfrm>
              <a:off x="2880" y="3101"/>
              <a:ext cx="1211" cy="327"/>
            </a:xfrm>
            <a:prstGeom prst="rect">
              <a:avLst/>
            </a:prstGeom>
            <a:noFill/>
            <a:ln w="9525">
              <a:noFill/>
            </a:ln>
          </p:spPr>
          <p:txBody>
            <a:bodyPr wrap="none" anchor="t" anchorCtr="0">
              <a:spAutoFit/>
            </a:bodyPr>
            <a:lstStyle/>
            <a:p>
              <a:pPr>
                <a:spcBef>
                  <a:spcPct val="50000"/>
                </a:spcBef>
              </a:pPr>
              <a:r>
                <a:rPr lang="en-US" altLang="zh-CN" sz="2800" b="1">
                  <a:latin typeface="Tahoma" panose="020B0604030504040204" pitchFamily="34" charset="0"/>
                </a:rPr>
                <a:t>u'' (a,0,d)</a:t>
              </a:r>
            </a:p>
          </p:txBody>
        </p:sp>
        <p:sp>
          <p:nvSpPr>
            <p:cNvPr id="119823" name="文本框 459791"/>
            <p:cNvSpPr txBox="1"/>
            <p:nvPr/>
          </p:nvSpPr>
          <p:spPr>
            <a:xfrm>
              <a:off x="1565" y="2640"/>
              <a:ext cx="1112" cy="354"/>
            </a:xfrm>
            <a:prstGeom prst="rect">
              <a:avLst/>
            </a:prstGeom>
            <a:noFill/>
            <a:ln w="9525">
              <a:noFill/>
            </a:ln>
          </p:spPr>
          <p:txBody>
            <a:bodyPr wrap="none" anchor="t" anchorCtr="0">
              <a:spAutoFit/>
            </a:bodyPr>
            <a:lstStyle/>
            <a:p>
              <a:pPr>
                <a:lnSpc>
                  <a:spcPct val="110000"/>
                </a:lnSpc>
                <a:spcBef>
                  <a:spcPct val="50000"/>
                </a:spcBef>
              </a:pPr>
              <a:r>
                <a:rPr lang="en-US" altLang="zh-CN" sz="2800" b="1">
                  <a:latin typeface="Tahoma" panose="020B0604030504040204" pitchFamily="34" charset="0"/>
                </a:rPr>
                <a:t>u</a:t>
              </a:r>
              <a:r>
                <a:rPr lang="en-US" altLang="zh-CN" sz="2800" b="1" baseline="-25000">
                  <a:latin typeface="Tahoma" panose="020B0604030504040204" pitchFamily="34" charset="0"/>
                </a:rPr>
                <a:t>z</a:t>
              </a:r>
              <a:r>
                <a:rPr lang="en-US" altLang="zh-CN" sz="2800" b="1">
                  <a:latin typeface="Tahoma" panose="020B0604030504040204" pitchFamily="34" charset="0"/>
                </a:rPr>
                <a:t>(0,0,1)</a:t>
              </a:r>
            </a:p>
          </p:txBody>
        </p:sp>
      </p:gr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文本占位符 460802"/>
          <p:cNvSpPr>
            <a:spLocks noGrp="1" noRot="1"/>
          </p:cNvSpPr>
          <p:nvPr>
            <p:ph idx="1"/>
          </p:nvPr>
        </p:nvSpPr>
        <p:spPr>
          <a:xfrm>
            <a:off x="536258" y="2492693"/>
            <a:ext cx="8305800" cy="3655060"/>
          </a:xfrm>
        </p:spPr>
        <p:txBody>
          <a:bodyPr wrap="square" anchor="t" anchorCtr="0">
            <a:spAutoFit/>
          </a:bodyPr>
          <a:lstStyle/>
          <a:p>
            <a:r>
              <a:rPr lang="en-US" altLang="zh-CN" sz="2400" err="1"/>
              <a:t>cos(</a:t>
            </a:r>
            <a:r>
              <a:rPr lang="en-US" altLang="zh-CN" sz="2400" b="0" err="1"/>
              <a:t>β</a:t>
            </a:r>
            <a:r>
              <a:rPr lang="en-US" altLang="zh-CN" sz="2400" err="1"/>
              <a:t>)，sin(</a:t>
            </a:r>
            <a:r>
              <a:rPr lang="en-US" altLang="zh-CN" sz="2400" b="0" err="1"/>
              <a:t>β</a:t>
            </a:r>
            <a:r>
              <a:rPr lang="en-US" altLang="zh-CN" sz="2400"/>
              <a:t>)</a:t>
            </a:r>
            <a:r>
              <a:rPr lang="zh-CN" altLang="en-US" sz="2400" dirty="0"/>
              <a:t>求解</a:t>
            </a:r>
            <a:endParaRPr lang="zh-CN" altLang="zh-CN" sz="2400"/>
          </a:p>
          <a:p>
            <a:r>
              <a:rPr lang="zh-CN" altLang="en-US" sz="2400" dirty="0"/>
              <a:t>利用向量的点乘运算确定余弦项</a:t>
            </a:r>
            <a:r>
              <a:rPr lang="en-US" altLang="zh-CN" sz="2400" err="1"/>
              <a:t>cos(</a:t>
            </a:r>
            <a:r>
              <a:rPr lang="en-US" altLang="zh-CN" sz="2400" b="0" err="1"/>
              <a:t>β</a:t>
            </a:r>
            <a:r>
              <a:rPr lang="en-US" altLang="zh-CN" sz="2400"/>
              <a:t>)=</a:t>
            </a:r>
            <a:r>
              <a:rPr lang="en-US" altLang="zh-CN" sz="2400" err="1"/>
              <a:t>u''.u</a:t>
            </a:r>
            <a:r>
              <a:rPr lang="en-US" altLang="zh-CN" sz="2400" baseline="-25000" err="1"/>
              <a:t>z</a:t>
            </a:r>
            <a:r>
              <a:rPr lang="en-US" altLang="zh-CN" sz="2400" err="1"/>
              <a:t>/(|u''|.|u</a:t>
            </a:r>
            <a:r>
              <a:rPr lang="en-US" altLang="zh-CN" sz="2400" baseline="-25000" err="1"/>
              <a:t>z</a:t>
            </a:r>
            <a:r>
              <a:rPr lang="en-US" altLang="zh-CN" sz="2400"/>
              <a:t>|)=d</a:t>
            </a:r>
          </a:p>
          <a:p>
            <a:pPr lvl="1">
              <a:buNone/>
            </a:pPr>
            <a:r>
              <a:rPr lang="en-US" altLang="zh-CN" sz="2400"/>
              <a:t>|</a:t>
            </a:r>
            <a:r>
              <a:rPr lang="en-US" altLang="zh-CN" sz="2400" err="1"/>
              <a:t>u</a:t>
            </a:r>
            <a:r>
              <a:rPr lang="en-US" altLang="zh-CN" sz="2400" baseline="-25000" err="1"/>
              <a:t>z</a:t>
            </a:r>
            <a:r>
              <a:rPr lang="en-US" altLang="zh-CN" sz="2400"/>
              <a:t>|=1 </a:t>
            </a:r>
            <a:r>
              <a:rPr lang="zh-CN" altLang="en-US" sz="2400" dirty="0"/>
              <a:t>及 </a:t>
            </a:r>
            <a:r>
              <a:rPr lang="zh-CN" altLang="zh-CN" sz="2400"/>
              <a:t>|</a:t>
            </a:r>
            <a:r>
              <a:rPr lang="en-US" altLang="zh-CN" sz="2400"/>
              <a:t>u''| = sqrt(d</a:t>
            </a:r>
            <a:r>
              <a:rPr lang="en-US" altLang="zh-CN" sz="2400" baseline="30000"/>
              <a:t>2 </a:t>
            </a:r>
            <a:r>
              <a:rPr lang="en-US" altLang="zh-CN" sz="2400"/>
              <a:t>+ a</a:t>
            </a:r>
            <a:r>
              <a:rPr lang="en-US" altLang="zh-CN" sz="2400" baseline="30000"/>
              <a:t>2</a:t>
            </a:r>
            <a:r>
              <a:rPr lang="en-US" altLang="zh-CN" sz="2400"/>
              <a:t>) = |u| = 1</a:t>
            </a:r>
          </a:p>
          <a:p>
            <a:r>
              <a:rPr lang="zh-CN" altLang="en-US" sz="2400" dirty="0"/>
              <a:t>利用向量的叉乘运算确定正弦项</a:t>
            </a:r>
            <a:r>
              <a:rPr lang="en-US" altLang="zh-CN" sz="2400" err="1"/>
              <a:t>u''×u</a:t>
            </a:r>
            <a:r>
              <a:rPr lang="en-US" altLang="zh-CN" sz="2400" baseline="-25000" err="1"/>
              <a:t>z</a:t>
            </a:r>
            <a:r>
              <a:rPr lang="en-US" altLang="zh-CN" sz="2400"/>
              <a:t>=</a:t>
            </a:r>
            <a:r>
              <a:rPr lang="en-US" altLang="zh-CN" sz="2400" err="1"/>
              <a:t>u</a:t>
            </a:r>
            <a:r>
              <a:rPr lang="en-US" altLang="zh-CN" sz="2400" baseline="-25000" err="1"/>
              <a:t>y</a:t>
            </a:r>
            <a:r>
              <a:rPr lang="en-US" altLang="zh-CN" sz="2400" err="1"/>
              <a:t>|u''||u</a:t>
            </a:r>
            <a:r>
              <a:rPr lang="en-US" altLang="zh-CN" sz="2400" baseline="-25000" err="1"/>
              <a:t>z</a:t>
            </a:r>
            <a:r>
              <a:rPr lang="en-US" altLang="zh-CN" sz="2400" err="1"/>
              <a:t>|sin(</a:t>
            </a:r>
            <a:r>
              <a:rPr lang="en-US" altLang="zh-CN" sz="2400" b="0" err="1"/>
              <a:t>β</a:t>
            </a:r>
            <a:r>
              <a:rPr lang="en-US" altLang="zh-CN" sz="2400"/>
              <a:t>)=-</a:t>
            </a:r>
            <a:r>
              <a:rPr lang="en-US" altLang="zh-CN" sz="2400" err="1"/>
              <a:t>a.u</a:t>
            </a:r>
            <a:r>
              <a:rPr lang="en-US" altLang="zh-CN" sz="2400" baseline="-25000" err="1"/>
              <a:t>y</a:t>
            </a:r>
            <a:endParaRPr lang="en-US" altLang="zh-CN" sz="2400"/>
          </a:p>
          <a:p>
            <a:pPr lvl="1">
              <a:buNone/>
            </a:pPr>
            <a:r>
              <a:rPr lang="en-US" altLang="zh-CN" sz="2400"/>
              <a:t>sin(</a:t>
            </a:r>
            <a:r>
              <a:rPr lang="en-US" altLang="zh-CN" sz="2400" b="0"/>
              <a:t>β</a:t>
            </a:r>
            <a:r>
              <a:rPr lang="en-US" altLang="zh-CN" sz="2400"/>
              <a:t>)=-a</a:t>
            </a:r>
            <a:endParaRPr lang="zh-CN" altLang="zh-CN" sz="2400"/>
          </a:p>
        </p:txBody>
      </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461825"/>
          <p:cNvSpPr>
            <a:spLocks noGrp="1" noRot="1"/>
          </p:cNvSpPr>
          <p:nvPr>
            <p:ph type="title"/>
          </p:nvPr>
        </p:nvSpPr>
        <p:spPr>
          <a:xfrm>
            <a:off x="538798" y="2133601"/>
            <a:ext cx="7343775" cy="607695"/>
          </a:xfrm>
        </p:spPr>
        <p:txBody>
          <a:bodyPr anchor="ctr" anchorCtr="0">
            <a:spAutoFit/>
          </a:bodyPr>
          <a:lstStyle/>
          <a:p>
            <a:r>
              <a:rPr lang="zh-CN" altLang="en-US" sz="2800" dirty="0"/>
              <a:t>将向量</a:t>
            </a:r>
            <a:r>
              <a:rPr lang="en-US" altLang="zh-CN" sz="2800"/>
              <a:t>U</a:t>
            </a:r>
            <a:r>
              <a:rPr lang="zh-CN" altLang="en-US" sz="2800"/>
              <a:t>绕</a:t>
            </a:r>
            <a:r>
              <a:rPr lang="en-US" altLang="zh-CN" sz="2800"/>
              <a:t>y</a:t>
            </a:r>
            <a:r>
              <a:rPr lang="zh-CN" altLang="en-US" sz="2800" dirty="0"/>
              <a:t>轴旋转到</a:t>
            </a:r>
            <a:r>
              <a:rPr lang="en-US" altLang="zh-CN" sz="2800"/>
              <a:t>z</a:t>
            </a:r>
            <a:r>
              <a:rPr lang="zh-CN" altLang="en-US" sz="2800" dirty="0"/>
              <a:t>轴上：</a:t>
            </a:r>
            <a:r>
              <a:rPr lang="en-US" altLang="zh-CN" sz="2800" err="1"/>
              <a:t>Ry(β</a:t>
            </a:r>
            <a:r>
              <a:rPr lang="en-US" altLang="zh-CN" sz="2800"/>
              <a:t>)</a:t>
            </a:r>
            <a:endParaRPr lang="zh-CN" altLang="en-US" sz="2800"/>
          </a:p>
        </p:txBody>
      </p:sp>
      <p:sp>
        <p:nvSpPr>
          <p:cNvPr id="121858" name="文本占位符 461826"/>
          <p:cNvSpPr>
            <a:spLocks noGrp="1" noRot="1"/>
          </p:cNvSpPr>
          <p:nvPr>
            <p:ph idx="1"/>
          </p:nvPr>
        </p:nvSpPr>
        <p:spPr>
          <a:xfrm>
            <a:off x="538798" y="2924493"/>
            <a:ext cx="8207375" cy="1315085"/>
          </a:xfrm>
        </p:spPr>
        <p:txBody>
          <a:bodyPr anchor="t" anchorCtr="0">
            <a:spAutoFit/>
          </a:bodyPr>
          <a:lstStyle/>
          <a:p>
            <a:pPr>
              <a:lnSpc>
                <a:spcPct val="140000"/>
              </a:lnSpc>
              <a:buNone/>
            </a:pPr>
            <a:r>
              <a:rPr lang="zh-CN" altLang="zh-CN" dirty="0"/>
              <a:t>			</a:t>
            </a:r>
          </a:p>
          <a:p>
            <a:pPr>
              <a:lnSpc>
                <a:spcPct val="140000"/>
              </a:lnSpc>
              <a:buNone/>
            </a:pPr>
            <a:r>
              <a:rPr lang="en-US" altLang="zh-CN" sz="2400" err="1"/>
              <a:t>R</a:t>
            </a:r>
            <a:r>
              <a:rPr lang="en-US" altLang="zh-CN" sz="2400" baseline="-25000" err="1"/>
              <a:t>y</a:t>
            </a:r>
            <a:r>
              <a:rPr lang="en-US" altLang="zh-CN" sz="2400" err="1"/>
              <a:t>(β</a:t>
            </a:r>
            <a:r>
              <a:rPr lang="en-US" altLang="zh-CN" sz="2400"/>
              <a:t>)=</a:t>
            </a:r>
            <a:endParaRPr lang="zh-CN" altLang="zh-CN" sz="2400"/>
          </a:p>
        </p:txBody>
      </p:sp>
      <p:grpSp>
        <p:nvGrpSpPr>
          <p:cNvPr id="121859" name="组合 461827"/>
          <p:cNvGrpSpPr/>
          <p:nvPr/>
        </p:nvGrpSpPr>
        <p:grpSpPr>
          <a:xfrm>
            <a:off x="2123123" y="3141345"/>
            <a:ext cx="3387725" cy="1976438"/>
            <a:chOff x="1429" y="1152"/>
            <a:chExt cx="2134" cy="1245"/>
          </a:xfrm>
        </p:grpSpPr>
        <p:sp>
          <p:nvSpPr>
            <p:cNvPr id="121860" name="左中括号 461828"/>
            <p:cNvSpPr/>
            <p:nvPr/>
          </p:nvSpPr>
          <p:spPr>
            <a:xfrm>
              <a:off x="1429" y="1152"/>
              <a:ext cx="107" cy="1200"/>
            </a:xfrm>
            <a:prstGeom prst="leftBracket">
              <a:avLst>
                <a:gd name="adj" fmla="val 93457"/>
              </a:avLst>
            </a:prstGeom>
            <a:noFill/>
            <a:ln w="3810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121861" name="右中括号 461829"/>
            <p:cNvSpPr/>
            <p:nvPr/>
          </p:nvSpPr>
          <p:spPr>
            <a:xfrm>
              <a:off x="3515" y="1197"/>
              <a:ext cx="48" cy="1200"/>
            </a:xfrm>
            <a:prstGeom prst="rightBracket">
              <a:avLst>
                <a:gd name="adj" fmla="val 208333"/>
              </a:avLst>
            </a:prstGeom>
            <a:noFill/>
            <a:ln w="3810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121862" name="文本框 461830"/>
            <p:cNvSpPr txBox="1"/>
            <p:nvPr/>
          </p:nvSpPr>
          <p:spPr>
            <a:xfrm>
              <a:off x="1488" y="1152"/>
              <a:ext cx="1964" cy="1210"/>
            </a:xfrm>
            <a:prstGeom prst="rect">
              <a:avLst/>
            </a:prstGeom>
            <a:noFill/>
            <a:ln w="9525">
              <a:noFill/>
            </a:ln>
          </p:spPr>
          <p:txBody>
            <a:bodyPr wrap="none" anchor="t" anchorCtr="0">
              <a:spAutoFit/>
            </a:bodyPr>
            <a:lstStyle/>
            <a:p>
              <a:pPr eaLnBrk="0" hangingPunct="0"/>
              <a:r>
                <a:rPr lang="en-US" altLang="zh-CN" sz="3000" b="1">
                  <a:latin typeface="Times New Roman" panose="02020603050405020304" pitchFamily="18" charset="0"/>
                </a:rPr>
                <a:t>d	0	-a	0</a:t>
              </a:r>
            </a:p>
            <a:p>
              <a:pPr eaLnBrk="0" hangingPunct="0"/>
              <a:r>
                <a:rPr lang="en-US" altLang="zh-CN" sz="3000" b="1">
                  <a:latin typeface="Times New Roman" panose="02020603050405020304" pitchFamily="18" charset="0"/>
                </a:rPr>
                <a:t>0	1	0	0</a:t>
              </a:r>
            </a:p>
            <a:p>
              <a:pPr eaLnBrk="0" hangingPunct="0"/>
              <a:r>
                <a:rPr lang="en-US" altLang="zh-CN" sz="3000" b="1">
                  <a:latin typeface="Times New Roman" panose="02020603050405020304" pitchFamily="18" charset="0"/>
                </a:rPr>
                <a:t>a	0	d	0</a:t>
              </a:r>
            </a:p>
            <a:p>
              <a:pPr eaLnBrk="0" hangingPunct="0"/>
              <a:r>
                <a:rPr lang="en-US" altLang="zh-CN" sz="3000" b="1">
                  <a:latin typeface="Times New Roman" panose="02020603050405020304" pitchFamily="18" charset="0"/>
                </a:rPr>
                <a:t>0	0	0	1</a:t>
              </a:r>
              <a:endParaRPr lang="zh-CN" altLang="en-US" sz="3000" b="1">
                <a:latin typeface="Times New Roman" panose="02020603050405020304" pitchFamily="18" charset="0"/>
              </a:endParaRPr>
            </a:p>
          </p:txBody>
        </p:sp>
      </p:gr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标题 462849"/>
          <p:cNvSpPr>
            <a:spLocks noGrp="1" noRot="1"/>
          </p:cNvSpPr>
          <p:nvPr>
            <p:ph type="title"/>
          </p:nvPr>
        </p:nvSpPr>
        <p:spPr>
          <a:xfrm>
            <a:off x="538798" y="2348548"/>
            <a:ext cx="7343775" cy="534035"/>
          </a:xfrm>
        </p:spPr>
        <p:txBody>
          <a:bodyPr anchor="ctr" anchorCtr="0">
            <a:spAutoFit/>
          </a:bodyPr>
          <a:lstStyle/>
          <a:p>
            <a:r>
              <a:rPr lang="zh-CN" altLang="en-US" sz="2400" dirty="0"/>
              <a:t>完成指定旋转 </a:t>
            </a:r>
            <a:r>
              <a:rPr lang="en-US" altLang="zh-CN" sz="2400" err="1"/>
              <a:t>R</a:t>
            </a:r>
            <a:r>
              <a:rPr lang="en-US" altLang="zh-CN" sz="2400" baseline="-25000" err="1"/>
              <a:t>z</a:t>
            </a:r>
            <a:r>
              <a:rPr lang="en-US" altLang="zh-CN" sz="2400" err="1"/>
              <a:t>(θ</a:t>
            </a:r>
            <a:r>
              <a:rPr lang="en-US" altLang="zh-CN" sz="2400"/>
              <a:t>)</a:t>
            </a:r>
          </a:p>
        </p:txBody>
      </p:sp>
      <p:sp>
        <p:nvSpPr>
          <p:cNvPr id="122882" name="文本占位符 462850"/>
          <p:cNvSpPr>
            <a:spLocks noGrp="1" noRot="1"/>
          </p:cNvSpPr>
          <p:nvPr>
            <p:ph idx="1"/>
          </p:nvPr>
        </p:nvSpPr>
        <p:spPr>
          <a:xfrm>
            <a:off x="755015" y="3284577"/>
            <a:ext cx="7886700" cy="1199515"/>
          </a:xfrm>
        </p:spPr>
        <p:txBody>
          <a:bodyPr vert="horz" wrap="square" lIns="91440" tIns="45720" rIns="91440" bIns="45720" anchor="t" anchorCtr="0">
            <a:spAutoFit/>
          </a:bodyPr>
          <a:lstStyle/>
          <a:p>
            <a:pPr>
              <a:buNone/>
            </a:pPr>
            <a:r>
              <a:rPr lang="zh-CN" altLang="zh-CN" dirty="0"/>
              <a:t>		</a:t>
            </a:r>
          </a:p>
          <a:p>
            <a:pPr>
              <a:buNone/>
            </a:pPr>
            <a:r>
              <a:rPr lang="en-US" altLang="zh-CN" sz="2400" err="1"/>
              <a:t>Rz(</a:t>
            </a:r>
            <a:r>
              <a:rPr lang="en-US" altLang="zh-CN" sz="2400" b="0" err="1"/>
              <a:t>θ</a:t>
            </a:r>
            <a:r>
              <a:rPr lang="en-US" altLang="zh-CN" sz="2400"/>
              <a:t>)=</a:t>
            </a:r>
            <a:endParaRPr lang="zh-CN" altLang="zh-CN" sz="2400"/>
          </a:p>
        </p:txBody>
      </p:sp>
      <p:grpSp>
        <p:nvGrpSpPr>
          <p:cNvPr id="122883" name="组合 462851"/>
          <p:cNvGrpSpPr/>
          <p:nvPr/>
        </p:nvGrpSpPr>
        <p:grpSpPr>
          <a:xfrm>
            <a:off x="2411730" y="3141345"/>
            <a:ext cx="4267200" cy="1920875"/>
            <a:chOff x="1344" y="1286"/>
            <a:chExt cx="2688" cy="1210"/>
          </a:xfrm>
        </p:grpSpPr>
        <p:sp>
          <p:nvSpPr>
            <p:cNvPr id="122884" name="左中括号 462852"/>
            <p:cNvSpPr/>
            <p:nvPr/>
          </p:nvSpPr>
          <p:spPr>
            <a:xfrm>
              <a:off x="1344" y="1344"/>
              <a:ext cx="48" cy="1104"/>
            </a:xfrm>
            <a:prstGeom prst="leftBracket">
              <a:avLst>
                <a:gd name="adj" fmla="val 191666"/>
              </a:avLst>
            </a:prstGeom>
            <a:noFill/>
            <a:ln w="3810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122885" name="右中括号 462853"/>
            <p:cNvSpPr/>
            <p:nvPr/>
          </p:nvSpPr>
          <p:spPr>
            <a:xfrm>
              <a:off x="3984" y="1344"/>
              <a:ext cx="48" cy="1152"/>
            </a:xfrm>
            <a:prstGeom prst="rightBracket">
              <a:avLst>
                <a:gd name="adj" fmla="val 200000"/>
              </a:avLst>
            </a:prstGeom>
            <a:noFill/>
            <a:ln w="3810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122886" name="文本框 462854"/>
            <p:cNvSpPr txBox="1"/>
            <p:nvPr/>
          </p:nvSpPr>
          <p:spPr>
            <a:xfrm>
              <a:off x="1440" y="1286"/>
              <a:ext cx="2540" cy="1210"/>
            </a:xfrm>
            <a:prstGeom prst="rect">
              <a:avLst/>
            </a:prstGeom>
            <a:noFill/>
            <a:ln w="9525">
              <a:noFill/>
            </a:ln>
          </p:spPr>
          <p:txBody>
            <a:bodyPr wrap="none" anchor="t" anchorCtr="0">
              <a:spAutoFit/>
            </a:bodyPr>
            <a:lstStyle/>
            <a:p>
              <a:pPr eaLnBrk="0" hangingPunct="0"/>
              <a:r>
                <a:rPr lang="en-US" altLang="zh-CN" sz="3000" b="1" err="1">
                  <a:latin typeface="Times New Roman" panose="02020603050405020304" pitchFamily="18" charset="0"/>
                </a:rPr>
                <a:t>cosθ</a:t>
              </a:r>
              <a:r>
                <a:rPr lang="en-US" altLang="zh-CN" sz="3000" b="1">
                  <a:latin typeface="Times New Roman" panose="02020603050405020304" pitchFamily="18" charset="0"/>
                </a:rPr>
                <a:t>   -</a:t>
              </a:r>
              <a:r>
                <a:rPr lang="en-US" altLang="zh-CN" sz="3000" b="1" err="1">
                  <a:latin typeface="Times New Roman" panose="02020603050405020304" pitchFamily="18" charset="0"/>
                </a:rPr>
                <a:t>sinθ</a:t>
              </a:r>
              <a:r>
                <a:rPr lang="en-US" altLang="zh-CN" sz="3000" b="1">
                  <a:latin typeface="Times New Roman" panose="02020603050405020304" pitchFamily="18" charset="0"/>
                </a:rPr>
                <a:t>	0	0</a:t>
              </a:r>
            </a:p>
            <a:p>
              <a:pPr eaLnBrk="0" hangingPunct="0"/>
              <a:r>
                <a:rPr lang="en-US" altLang="zh-CN" sz="3000" b="1" err="1">
                  <a:latin typeface="Times New Roman" panose="02020603050405020304" pitchFamily="18" charset="0"/>
                </a:rPr>
                <a:t>sinθ</a:t>
              </a:r>
              <a:r>
                <a:rPr lang="en-US" altLang="zh-CN" sz="3000" b="1">
                  <a:latin typeface="Times New Roman" panose="02020603050405020304" pitchFamily="18" charset="0"/>
                </a:rPr>
                <a:t>	    </a:t>
              </a:r>
              <a:r>
                <a:rPr lang="en-US" altLang="zh-CN" sz="3000" b="1" err="1">
                  <a:latin typeface="Times New Roman" panose="02020603050405020304" pitchFamily="18" charset="0"/>
                </a:rPr>
                <a:t>cosθ</a:t>
              </a:r>
              <a:r>
                <a:rPr lang="en-US" altLang="zh-CN" sz="3000" b="1">
                  <a:latin typeface="Times New Roman" panose="02020603050405020304" pitchFamily="18" charset="0"/>
                </a:rPr>
                <a:t>	0	0</a:t>
              </a:r>
            </a:p>
            <a:p>
              <a:pPr eaLnBrk="0" hangingPunct="0"/>
              <a:r>
                <a:rPr lang="en-US" altLang="zh-CN" sz="3000" b="1">
                  <a:latin typeface="Times New Roman" panose="02020603050405020304" pitchFamily="18" charset="0"/>
                </a:rPr>
                <a:t>0	      0		1	0</a:t>
              </a:r>
            </a:p>
            <a:p>
              <a:pPr eaLnBrk="0" hangingPunct="0"/>
              <a:r>
                <a:rPr lang="en-US" altLang="zh-CN" sz="3000" b="1">
                  <a:latin typeface="Times New Roman" panose="02020603050405020304" pitchFamily="18" charset="0"/>
                </a:rPr>
                <a:t>0	      0		0	1</a:t>
              </a:r>
              <a:endParaRPr lang="zh-CN" altLang="en-US" sz="3000" b="1">
                <a:latin typeface="Tahoma" panose="020B0604030504040204" pitchFamily="34" charset="0"/>
              </a:endParaRPr>
            </a:p>
          </p:txBody>
        </p:sp>
      </p:gr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463873"/>
          <p:cNvSpPr>
            <a:spLocks noGrp="1" noRot="1"/>
          </p:cNvSpPr>
          <p:nvPr>
            <p:ph type="title"/>
          </p:nvPr>
        </p:nvSpPr>
        <p:spPr>
          <a:xfrm>
            <a:off x="754698" y="2856548"/>
            <a:ext cx="6808787" cy="534035"/>
          </a:xfrm>
        </p:spPr>
        <p:txBody>
          <a:bodyPr anchor="ctr" anchorCtr="0">
            <a:spAutoFit/>
          </a:bodyPr>
          <a:lstStyle/>
          <a:p>
            <a:r>
              <a:rPr lang="zh-CN" altLang="zh-CN" sz="2400" dirty="0"/>
              <a:t>反向旋转使旋转轴回到原始方向</a:t>
            </a:r>
            <a:endParaRPr lang="zh-CN" altLang="en-US" sz="2400"/>
          </a:p>
        </p:txBody>
      </p:sp>
      <p:sp>
        <p:nvSpPr>
          <p:cNvPr id="123906" name="文本占位符 463874"/>
          <p:cNvSpPr>
            <a:spLocks noGrp="1" noRot="1"/>
          </p:cNvSpPr>
          <p:nvPr>
            <p:ph idx="1"/>
          </p:nvPr>
        </p:nvSpPr>
        <p:spPr>
          <a:xfrm>
            <a:off x="2771775" y="3932873"/>
            <a:ext cx="4195763" cy="1467485"/>
          </a:xfrm>
        </p:spPr>
        <p:txBody>
          <a:bodyPr anchor="t" anchorCtr="0">
            <a:spAutoFit/>
          </a:bodyPr>
          <a:lstStyle/>
          <a:p>
            <a:pPr>
              <a:lnSpc>
                <a:spcPct val="130000"/>
              </a:lnSpc>
              <a:buNone/>
            </a:pPr>
            <a:r>
              <a:rPr lang="en-US" altLang="zh-CN" sz="2400" err="1"/>
              <a:t>R</a:t>
            </a:r>
            <a:r>
              <a:rPr lang="en-US" altLang="zh-CN" sz="2400" baseline="-25000" err="1"/>
              <a:t>y</a:t>
            </a:r>
            <a:r>
              <a:rPr lang="en-US" altLang="zh-CN" sz="2400" err="1"/>
              <a:t>(-β</a:t>
            </a:r>
            <a:r>
              <a:rPr lang="en-US" altLang="zh-CN" sz="2400"/>
              <a:t>)= R</a:t>
            </a:r>
            <a:r>
              <a:rPr lang="en-US" altLang="zh-CN" sz="2400" baseline="-25000"/>
              <a:t>y</a:t>
            </a:r>
            <a:r>
              <a:rPr lang="en-US" altLang="zh-CN" sz="2400" baseline="30000"/>
              <a:t>-1</a:t>
            </a:r>
            <a:r>
              <a:rPr lang="en-US" altLang="zh-CN" sz="2400"/>
              <a:t> (β)</a:t>
            </a:r>
          </a:p>
          <a:p>
            <a:pPr>
              <a:lnSpc>
                <a:spcPct val="130000"/>
              </a:lnSpc>
              <a:buNone/>
            </a:pPr>
            <a:r>
              <a:rPr lang="en-US" altLang="zh-CN" sz="2400"/>
              <a:t>R</a:t>
            </a:r>
            <a:r>
              <a:rPr lang="en-US" altLang="zh-CN" sz="2400" baseline="-25000"/>
              <a:t>x</a:t>
            </a:r>
            <a:r>
              <a:rPr lang="en-US" altLang="zh-CN" sz="2400"/>
              <a:t>(-α)= R</a:t>
            </a:r>
            <a:r>
              <a:rPr lang="en-US" altLang="zh-CN" sz="2400" baseline="-25000"/>
              <a:t>x</a:t>
            </a:r>
            <a:r>
              <a:rPr lang="en-US" altLang="zh-CN" sz="2400" baseline="30000"/>
              <a:t>-1</a:t>
            </a:r>
            <a:r>
              <a:rPr lang="en-US" altLang="zh-CN" sz="2400"/>
              <a:t> (α)</a:t>
            </a:r>
          </a:p>
        </p:txBody>
      </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330754" name="Rectangle 2"/>
          <p:cNvSpPr>
            <a:spLocks noGrp="1" noRot="1" noChangeArrowheads="1"/>
          </p:cNvSpPr>
          <p:nvPr>
            <p:ph type="title" idx="4294967295"/>
          </p:nvPr>
        </p:nvSpPr>
        <p:spPr>
          <a:xfrm>
            <a:off x="301625" y="909638"/>
            <a:ext cx="8540750" cy="755650"/>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一、数学基础</a:t>
            </a:r>
          </a:p>
        </p:txBody>
      </p:sp>
      <p:sp>
        <p:nvSpPr>
          <p:cNvPr id="8195" name="Rectangle 3"/>
          <p:cNvSpPr>
            <a:spLocks noGrp="1" noRot="1"/>
          </p:cNvSpPr>
          <p:nvPr>
            <p:ph idx="4294967295"/>
            <p:custDataLst>
              <p:tags r:id="rId2"/>
            </p:custDataLst>
          </p:nvPr>
        </p:nvSpPr>
        <p:spPr>
          <a:xfrm>
            <a:off x="323850" y="1989138"/>
            <a:ext cx="8458200" cy="1875155"/>
          </a:xfrm>
          <a:noFill/>
          <a:ln w="9525">
            <a:noFill/>
          </a:ln>
        </p:spPr>
        <p:txBody>
          <a:bodyPr vert="horz" wrap="square" lIns="91440" tIns="45720" rIns="91440" bIns="45720" rtlCol="0" anchor="t" anchorCtr="0">
            <a:spAutoFit/>
          </a:bodyPr>
          <a:lstStyle>
            <a:lvl1pPr marL="342900" indent="-342900" algn="l" rtl="0" fontAlgn="base">
              <a:spcBef>
                <a:spcPct val="20000"/>
              </a:spcBef>
              <a:spcAft>
                <a:spcPct val="0"/>
              </a:spcAft>
              <a:buClr>
                <a:srgbClr val="FF0000"/>
              </a:buClr>
              <a:buSzPct val="80000"/>
              <a:buFont typeface="Wingdings" panose="05000000000000000000"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tx1"/>
              </a:buClr>
              <a:buSzPct val="80000"/>
              <a:buFont typeface="Wingdings" panose="05000000000000000000" pitchFamily="2" charset="2"/>
              <a:buChar char="Ø"/>
              <a:defRPr sz="2800" b="1">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lvl="1" algn="l" defTabSz="914400">
              <a:lnSpc>
                <a:spcPct val="140000"/>
              </a:lnSpc>
              <a:buChar char="l"/>
            </a:pPr>
            <a:r>
              <a:rPr lang="zh-CN" altLang="en-US" spc="0" dirty="0">
                <a:solidFill>
                  <a:schemeClr val="dk1"/>
                </a:solidFill>
                <a:latin typeface="SimHei" panose="02010600030101010101" pitchFamily="2" charset="-122"/>
                <a:ea typeface="SimHei" panose="02010600030101010101" pitchFamily="2" charset="-122"/>
                <a:sym typeface="+mn-ea"/>
              </a:rPr>
              <a:t>矩阵</a:t>
            </a:r>
          </a:p>
          <a:p>
            <a:pPr lvl="2" algn="l" defTabSz="914400">
              <a:lnSpc>
                <a:spcPct val="140000"/>
              </a:lnSpc>
              <a:buChar char="l"/>
            </a:pPr>
            <a:r>
              <a:rPr lang="en-US" altLang="zh-CN">
                <a:ea typeface="SimSun" panose="02010600030101010101" pitchFamily="2" charset="-122"/>
                <a:sym typeface="+mn-ea"/>
              </a:rPr>
              <a:t>m*n</a:t>
            </a:r>
            <a:r>
              <a:rPr lang="zh-CN" altLang="en-US">
                <a:ea typeface="SimSun" panose="02010600030101010101" pitchFamily="2" charset="-122"/>
                <a:sym typeface="+mn-ea"/>
              </a:rPr>
              <a:t>的矩阵</a:t>
            </a:r>
            <a:r>
              <a:rPr lang="zh-CN">
                <a:ea typeface="SimSun" panose="02010600030101010101" pitchFamily="2" charset="-122"/>
                <a:sym typeface="+mn-ea"/>
              </a:rPr>
              <a:t>：</a:t>
            </a:r>
            <a:endParaRPr lang="zh-CN" altLang="en-US" dirty="0">
              <a:solidFill>
                <a:schemeClr val="dk1"/>
              </a:solidFill>
              <a:latin typeface="SimHei" panose="02010600030101010101" pitchFamily="2" charset="-122"/>
              <a:ea typeface="SimHei" panose="02010600030101010101" pitchFamily="2" charset="-122"/>
              <a:sym typeface="+mn-ea"/>
            </a:endParaRPr>
          </a:p>
          <a:p>
            <a:pPr lvl="2" algn="l" defTabSz="914400">
              <a:lnSpc>
                <a:spcPct val="140000"/>
              </a:lnSpc>
              <a:buChar char="l"/>
            </a:pPr>
            <a:r>
              <a:rPr lang="en-US" altLang="zh-CN" dirty="0">
                <a:solidFill>
                  <a:schemeClr val="dk1"/>
                </a:solidFill>
                <a:latin typeface="SimHei" panose="02010600030101010101" pitchFamily="2" charset="-122"/>
                <a:ea typeface="SimHei" panose="02010600030101010101" pitchFamily="2" charset="-122"/>
                <a:sym typeface="+mn-ea"/>
              </a:rPr>
              <a:t>单位矩阵</a:t>
            </a:r>
          </a:p>
        </p:txBody>
      </p:sp>
      <p:graphicFrame>
        <p:nvGraphicFramePr>
          <p:cNvPr id="2" name="对象 -2147482525"/>
          <p:cNvGraphicFramePr>
            <a:graphicFrameLocks noChangeAspect="1"/>
          </p:cNvGraphicFramePr>
          <p:nvPr/>
        </p:nvGraphicFramePr>
        <p:xfrm>
          <a:off x="4283710" y="2204720"/>
          <a:ext cx="2882900" cy="1919605"/>
        </p:xfrm>
        <a:graphic>
          <a:graphicData uri="http://schemas.openxmlformats.org/presentationml/2006/ole">
            <mc:AlternateContent xmlns:mc="http://schemas.openxmlformats.org/markup-compatibility/2006">
              <mc:Choice xmlns:v="urn:schemas-microsoft-com:vml" Requires="v">
                <p:oleObj r:id="rId6" imgW="1346200" imgH="939800" progId="Equation.DSMT4">
                  <p:embed/>
                </p:oleObj>
              </mc:Choice>
              <mc:Fallback>
                <p:oleObj r:id="rId6" imgW="1346200" imgH="939800" progId="Equation.DSMT4">
                  <p:embed/>
                  <p:pic>
                    <p:nvPicPr>
                      <p:cNvPr id="0" name="图片 3075"/>
                      <p:cNvPicPr/>
                      <p:nvPr/>
                    </p:nvPicPr>
                    <p:blipFill>
                      <a:blip r:embed="rId7"/>
                      <a:stretch>
                        <a:fillRect/>
                      </a:stretch>
                    </p:blipFill>
                    <p:spPr>
                      <a:xfrm>
                        <a:off x="4283710" y="2204720"/>
                        <a:ext cx="2882900" cy="1919605"/>
                      </a:xfrm>
                      <a:prstGeom prst="rect">
                        <a:avLst/>
                      </a:prstGeom>
                      <a:noFill/>
                      <a:ln w="38100">
                        <a:noFill/>
                        <a:miter/>
                      </a:ln>
                    </p:spPr>
                  </p:pic>
                </p:oleObj>
              </mc:Fallback>
            </mc:AlternateContent>
          </a:graphicData>
        </a:graphic>
      </p:graphicFrame>
      <p:graphicFrame>
        <p:nvGraphicFramePr>
          <p:cNvPr id="3" name="对象 -2147482511"/>
          <p:cNvGraphicFramePr>
            <a:graphicFrameLocks noChangeAspect="1"/>
          </p:cNvGraphicFramePr>
          <p:nvPr/>
        </p:nvGraphicFramePr>
        <p:xfrm>
          <a:off x="2267585" y="4364990"/>
          <a:ext cx="2595245" cy="1939290"/>
        </p:xfrm>
        <a:graphic>
          <a:graphicData uri="http://schemas.openxmlformats.org/presentationml/2006/ole">
            <mc:AlternateContent xmlns:mc="http://schemas.openxmlformats.org/markup-compatibility/2006">
              <mc:Choice xmlns:v="urn:schemas-microsoft-com:vml" Requires="v">
                <p:oleObj r:id="rId8" imgW="1193800" imgH="914400" progId="Equation.DSMT4">
                  <p:embed/>
                </p:oleObj>
              </mc:Choice>
              <mc:Fallback>
                <p:oleObj r:id="rId8" imgW="1193800" imgH="914400" progId="Equation.DSMT4">
                  <p:embed/>
                  <p:pic>
                    <p:nvPicPr>
                      <p:cNvPr id="0" name="图片 1"/>
                      <p:cNvPicPr/>
                      <p:nvPr/>
                    </p:nvPicPr>
                    <p:blipFill>
                      <a:blip r:embed="rId9"/>
                      <a:stretch>
                        <a:fillRect/>
                      </a:stretch>
                    </p:blipFill>
                    <p:spPr>
                      <a:xfrm>
                        <a:off x="2267585" y="4364990"/>
                        <a:ext cx="2595245" cy="1939290"/>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标题 464897"/>
          <p:cNvSpPr>
            <a:spLocks noGrp="1" noRot="1"/>
          </p:cNvSpPr>
          <p:nvPr>
            <p:ph type="title"/>
          </p:nvPr>
        </p:nvSpPr>
        <p:spPr>
          <a:xfrm>
            <a:off x="754698" y="2492693"/>
            <a:ext cx="6961187" cy="534035"/>
          </a:xfrm>
        </p:spPr>
        <p:txBody>
          <a:bodyPr anchor="ctr" anchorCtr="0">
            <a:spAutoFit/>
          </a:bodyPr>
          <a:lstStyle/>
          <a:p>
            <a:r>
              <a:rPr lang="zh-CN" altLang="zh-CN" sz="2400" dirty="0"/>
              <a:t>反向平移使旋转轴回到原始位置</a:t>
            </a:r>
            <a:endParaRPr lang="zh-CN" altLang="en-US" sz="2400" b="0" dirty="0"/>
          </a:p>
        </p:txBody>
      </p:sp>
      <p:sp>
        <p:nvSpPr>
          <p:cNvPr id="124930" name="文本占位符 464898"/>
          <p:cNvSpPr>
            <a:spLocks noGrp="1" noRot="1"/>
          </p:cNvSpPr>
          <p:nvPr>
            <p:ph idx="1"/>
          </p:nvPr>
        </p:nvSpPr>
        <p:spPr>
          <a:xfrm>
            <a:off x="1763395" y="3723958"/>
            <a:ext cx="1008063" cy="497205"/>
          </a:xfrm>
        </p:spPr>
        <p:txBody>
          <a:bodyPr wrap="square" anchor="t" anchorCtr="0">
            <a:spAutoFit/>
          </a:bodyPr>
          <a:lstStyle/>
          <a:p>
            <a:pPr>
              <a:lnSpc>
                <a:spcPct val="110000"/>
              </a:lnSpc>
              <a:buNone/>
            </a:pPr>
            <a:r>
              <a:rPr lang="en-US" altLang="zh-CN" sz="2400"/>
              <a:t>T</a:t>
            </a:r>
            <a:r>
              <a:rPr lang="en-US" altLang="zh-CN" sz="2400" baseline="-25000"/>
              <a:t>2</a:t>
            </a:r>
            <a:r>
              <a:rPr lang="en-US" altLang="zh-CN" sz="2400"/>
              <a:t>=</a:t>
            </a:r>
          </a:p>
        </p:txBody>
      </p:sp>
      <p:grpSp>
        <p:nvGrpSpPr>
          <p:cNvPr id="124931" name="组合 464899"/>
          <p:cNvGrpSpPr/>
          <p:nvPr/>
        </p:nvGrpSpPr>
        <p:grpSpPr>
          <a:xfrm>
            <a:off x="2771458" y="3212783"/>
            <a:ext cx="3773487" cy="1920875"/>
            <a:chOff x="975" y="1389"/>
            <a:chExt cx="2377" cy="1210"/>
          </a:xfrm>
        </p:grpSpPr>
        <p:sp>
          <p:nvSpPr>
            <p:cNvPr id="124932" name="左中括号 464900"/>
            <p:cNvSpPr/>
            <p:nvPr/>
          </p:nvSpPr>
          <p:spPr>
            <a:xfrm>
              <a:off x="975" y="1495"/>
              <a:ext cx="48" cy="1008"/>
            </a:xfrm>
            <a:prstGeom prst="leftBracket">
              <a:avLst>
                <a:gd name="adj" fmla="val 175000"/>
              </a:avLst>
            </a:prstGeom>
            <a:noFill/>
            <a:ln w="3810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124933" name="右中括号 464901"/>
            <p:cNvSpPr/>
            <p:nvPr/>
          </p:nvSpPr>
          <p:spPr>
            <a:xfrm>
              <a:off x="2514" y="1522"/>
              <a:ext cx="48" cy="981"/>
            </a:xfrm>
            <a:prstGeom prst="rightBracket">
              <a:avLst>
                <a:gd name="adj" fmla="val 170312"/>
              </a:avLst>
            </a:prstGeom>
            <a:noFill/>
            <a:ln w="38100" cap="flat" cmpd="sng">
              <a:solidFill>
                <a:schemeClr val="tx1"/>
              </a:solidFill>
              <a:prstDash val="solid"/>
              <a:round/>
              <a:headEnd type="none" w="med" len="med"/>
              <a:tailEnd type="none" w="med" len="med"/>
            </a:ln>
          </p:spPr>
          <p:txBody>
            <a:bodyPr anchor="t" anchorCtr="0"/>
            <a:lstStyle/>
            <a:p>
              <a:endParaRPr lang="zh-CN" altLang="en-US">
                <a:latin typeface="Arial" panose="020B0604020202020204" pitchFamily="34" charset="0"/>
              </a:endParaRPr>
            </a:p>
          </p:txBody>
        </p:sp>
        <p:sp>
          <p:nvSpPr>
            <p:cNvPr id="124934" name="文本框 464902"/>
            <p:cNvSpPr txBox="1"/>
            <p:nvPr/>
          </p:nvSpPr>
          <p:spPr>
            <a:xfrm>
              <a:off x="1051" y="1389"/>
              <a:ext cx="1421" cy="1210"/>
            </a:xfrm>
            <a:prstGeom prst="rect">
              <a:avLst/>
            </a:prstGeom>
            <a:noFill/>
            <a:ln w="9525">
              <a:noFill/>
            </a:ln>
          </p:spPr>
          <p:txBody>
            <a:bodyPr anchor="t" anchorCtr="0">
              <a:spAutoFit/>
            </a:bodyPr>
            <a:lstStyle/>
            <a:p>
              <a:pPr eaLnBrk="0" hangingPunct="0"/>
              <a:r>
                <a:rPr lang="zh-CN" altLang="en-US" sz="3000" b="1" dirty="0">
                  <a:latin typeface="Times New Roman" panose="02020603050405020304" pitchFamily="18" charset="0"/>
                </a:rPr>
                <a:t>1   0   0    </a:t>
              </a:r>
              <a:r>
                <a:rPr lang="en-US" altLang="zh-CN" sz="3000" b="1">
                  <a:latin typeface="Times New Roman" panose="02020603050405020304" pitchFamily="18" charset="0"/>
                </a:rPr>
                <a:t>x1</a:t>
              </a:r>
            </a:p>
            <a:p>
              <a:pPr eaLnBrk="0" hangingPunct="0"/>
              <a:r>
                <a:rPr lang="en-US" altLang="zh-CN" sz="3000" b="1">
                  <a:latin typeface="Times New Roman" panose="02020603050405020304" pitchFamily="18" charset="0"/>
                </a:rPr>
                <a:t>0   1   0    y1</a:t>
              </a:r>
            </a:p>
            <a:p>
              <a:pPr eaLnBrk="0" hangingPunct="0"/>
              <a:r>
                <a:rPr lang="en-US" altLang="zh-CN" sz="3000" b="1">
                  <a:latin typeface="Times New Roman" panose="02020603050405020304" pitchFamily="18" charset="0"/>
                </a:rPr>
                <a:t>0   0   1    z1</a:t>
              </a:r>
            </a:p>
            <a:p>
              <a:pPr eaLnBrk="0" hangingPunct="0"/>
              <a:r>
                <a:rPr lang="en-US" altLang="zh-CN" sz="3000" b="1">
                  <a:latin typeface="Times New Roman" panose="02020603050405020304" pitchFamily="18" charset="0"/>
                </a:rPr>
                <a:t>0   0   0     1</a:t>
              </a:r>
              <a:endParaRPr lang="zh-CN" altLang="en-US" sz="3000" b="1" dirty="0">
                <a:latin typeface="Tahoma" panose="020B0604030504040204" pitchFamily="34" charset="0"/>
              </a:endParaRPr>
            </a:p>
          </p:txBody>
        </p:sp>
        <p:sp>
          <p:nvSpPr>
            <p:cNvPr id="124935" name="文本框 464903"/>
            <p:cNvSpPr txBox="1"/>
            <p:nvPr/>
          </p:nvSpPr>
          <p:spPr>
            <a:xfrm>
              <a:off x="2688" y="1776"/>
              <a:ext cx="664" cy="365"/>
            </a:xfrm>
            <a:prstGeom prst="rect">
              <a:avLst/>
            </a:prstGeom>
            <a:noFill/>
            <a:ln w="9525">
              <a:noFill/>
            </a:ln>
          </p:spPr>
          <p:txBody>
            <a:bodyPr wrap="none" anchor="t" anchorCtr="0">
              <a:spAutoFit/>
            </a:bodyPr>
            <a:lstStyle/>
            <a:p>
              <a:pPr>
                <a:spcBef>
                  <a:spcPct val="50000"/>
                </a:spcBef>
              </a:pPr>
              <a:r>
                <a:rPr lang="zh-CN" altLang="zh-CN" sz="3200" b="1" dirty="0">
                  <a:latin typeface="Arial" panose="020B0604020202020204" pitchFamily="34" charset="0"/>
                  <a:ea typeface="方正黑体" pitchFamily="34" charset="-122"/>
                </a:rPr>
                <a:t>=</a:t>
              </a:r>
              <a:r>
                <a:rPr lang="en-US" altLang="zh-CN" sz="3200" b="1">
                  <a:latin typeface="Arial" panose="020B0604020202020204" pitchFamily="34" charset="0"/>
                  <a:ea typeface="方正黑体" pitchFamily="34" charset="-122"/>
                </a:rPr>
                <a:t>T</a:t>
              </a:r>
              <a:r>
                <a:rPr lang="en-US" altLang="zh-CN" sz="3200" b="1" baseline="-25000">
                  <a:latin typeface="Arial" panose="020B0604020202020204" pitchFamily="34" charset="0"/>
                  <a:ea typeface="方正黑体" pitchFamily="34" charset="-122"/>
                </a:rPr>
                <a:t>1</a:t>
              </a:r>
              <a:r>
                <a:rPr lang="en-US" altLang="zh-CN" sz="3200" b="1" baseline="30000">
                  <a:latin typeface="Arial" panose="020B0604020202020204" pitchFamily="34" charset="0"/>
                  <a:ea typeface="方正黑体" pitchFamily="34" charset="-122"/>
                </a:rPr>
                <a:t>-1</a:t>
              </a:r>
              <a:endParaRPr lang="zh-CN" altLang="en-US" sz="3200" b="1" baseline="30000" dirty="0">
                <a:latin typeface="Arial" panose="020B0604020202020204" pitchFamily="34" charset="0"/>
                <a:ea typeface="方正黑体" pitchFamily="34" charset="-122"/>
              </a:endParaRPr>
            </a:p>
          </p:txBody>
        </p:sp>
      </p:gr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465921"/>
          <p:cNvSpPr>
            <a:spLocks noGrp="1" noRot="1"/>
          </p:cNvSpPr>
          <p:nvPr>
            <p:ph type="title"/>
          </p:nvPr>
        </p:nvSpPr>
        <p:spPr>
          <a:xfrm>
            <a:off x="611505" y="2781301"/>
            <a:ext cx="7761288" cy="534035"/>
          </a:xfrm>
        </p:spPr>
        <p:txBody>
          <a:bodyPr wrap="square" anchor="ctr" anchorCtr="0">
            <a:spAutoFit/>
          </a:bodyPr>
          <a:lstStyle/>
          <a:p>
            <a:r>
              <a:rPr lang="zh-CN" altLang="en-US" sz="2400" dirty="0"/>
              <a:t>相对于任意轴旋转的复合矩阵</a:t>
            </a:r>
          </a:p>
        </p:txBody>
      </p:sp>
      <p:sp>
        <p:nvSpPr>
          <p:cNvPr id="125954" name="文本框 465922"/>
          <p:cNvSpPr txBox="1"/>
          <p:nvPr/>
        </p:nvSpPr>
        <p:spPr>
          <a:xfrm>
            <a:off x="251460" y="3789045"/>
            <a:ext cx="8689975" cy="519113"/>
          </a:xfrm>
          <a:prstGeom prst="rect">
            <a:avLst/>
          </a:prstGeom>
          <a:noFill/>
          <a:ln w="9525">
            <a:noFill/>
          </a:ln>
        </p:spPr>
        <p:txBody>
          <a:bodyPr wrap="none" anchor="t" anchorCtr="0">
            <a:spAutoFit/>
          </a:bodyPr>
          <a:lstStyle/>
          <a:p>
            <a:pPr>
              <a:spcBef>
                <a:spcPct val="50000"/>
              </a:spcBef>
            </a:pPr>
            <a:r>
              <a:rPr lang="en-US" altLang="zh-CN" sz="2800" b="1" err="1">
                <a:latin typeface="Tahoma" panose="020B0604030504040204" pitchFamily="34" charset="0"/>
              </a:rPr>
              <a:t>R(</a:t>
            </a:r>
            <a:r>
              <a:rPr lang="en-US" altLang="zh-CN" sz="2800" b="1" err="1">
                <a:latin typeface="Times New Roman" panose="02020603050405020304" pitchFamily="18" charset="0"/>
              </a:rPr>
              <a:t>θ</a:t>
            </a:r>
            <a:r>
              <a:rPr lang="en-US" altLang="zh-CN" sz="2800" b="1">
                <a:latin typeface="Tahoma" panose="020B0604030504040204" pitchFamily="34" charset="0"/>
              </a:rPr>
              <a:t>)=T</a:t>
            </a:r>
            <a:r>
              <a:rPr lang="en-US" altLang="zh-CN" sz="2800" b="1" baseline="30000">
                <a:latin typeface="Tahoma" panose="020B0604030504040204" pitchFamily="34" charset="0"/>
              </a:rPr>
              <a:t>-1</a:t>
            </a:r>
            <a:r>
              <a:rPr lang="en-US" altLang="zh-CN" sz="2800" b="1">
                <a:latin typeface="Tahoma" panose="020B0604030504040204" pitchFamily="34" charset="0"/>
              </a:rPr>
              <a:t>.R</a:t>
            </a:r>
            <a:r>
              <a:rPr lang="en-US" altLang="zh-CN" sz="2800" b="1" baseline="-25000">
                <a:latin typeface="Tahoma" panose="020B0604030504040204" pitchFamily="34" charset="0"/>
              </a:rPr>
              <a:t>x</a:t>
            </a:r>
            <a:r>
              <a:rPr lang="en-US" altLang="zh-CN" sz="2800" b="1" baseline="30000">
                <a:latin typeface="Tahoma" panose="020B0604030504040204" pitchFamily="34" charset="0"/>
              </a:rPr>
              <a:t>-1</a:t>
            </a:r>
            <a:r>
              <a:rPr lang="en-US" altLang="zh-CN" sz="2800" b="1">
                <a:latin typeface="Tahoma" panose="020B0604030504040204" pitchFamily="34" charset="0"/>
              </a:rPr>
              <a:t>(α).R</a:t>
            </a:r>
            <a:r>
              <a:rPr lang="en-US" altLang="zh-CN" sz="2800" b="1" baseline="-25000">
                <a:latin typeface="Tahoma" panose="020B0604030504040204" pitchFamily="34" charset="0"/>
              </a:rPr>
              <a:t>y</a:t>
            </a:r>
            <a:r>
              <a:rPr lang="en-US" altLang="zh-CN" sz="2800" b="1" baseline="30000">
                <a:latin typeface="Tahoma" panose="020B0604030504040204" pitchFamily="34" charset="0"/>
              </a:rPr>
              <a:t>-1</a:t>
            </a:r>
            <a:r>
              <a:rPr lang="en-US" altLang="zh-CN" sz="2800" b="1">
                <a:latin typeface="Tahoma" panose="020B0604030504040204" pitchFamily="34" charset="0"/>
              </a:rPr>
              <a:t>(β).R</a:t>
            </a:r>
            <a:r>
              <a:rPr lang="en-US" altLang="zh-CN" sz="2800" b="1" baseline="-25000">
                <a:latin typeface="Tahoma" panose="020B0604030504040204" pitchFamily="34" charset="0"/>
              </a:rPr>
              <a:t>z</a:t>
            </a:r>
            <a:r>
              <a:rPr lang="en-US" altLang="zh-CN" sz="2800" b="1">
                <a:latin typeface="Tahoma" panose="020B0604030504040204" pitchFamily="34" charset="0"/>
              </a:rPr>
              <a:t>(</a:t>
            </a:r>
            <a:r>
              <a:rPr lang="en-US" altLang="zh-CN" sz="2800" b="1">
                <a:latin typeface="Times New Roman" panose="02020603050405020304" pitchFamily="18" charset="0"/>
              </a:rPr>
              <a:t>θ</a:t>
            </a:r>
            <a:r>
              <a:rPr lang="en-US" altLang="zh-CN" sz="2800" b="1">
                <a:latin typeface="Tahoma" panose="020B0604030504040204" pitchFamily="34" charset="0"/>
              </a:rPr>
              <a:t>).R</a:t>
            </a:r>
            <a:r>
              <a:rPr lang="en-US" altLang="zh-CN" sz="2800" b="1" baseline="-25000">
                <a:latin typeface="Tahoma" panose="020B0604030504040204" pitchFamily="34" charset="0"/>
              </a:rPr>
              <a:t>y</a:t>
            </a:r>
            <a:r>
              <a:rPr lang="en-US" altLang="zh-CN" sz="2800" b="1">
                <a:latin typeface="Tahoma" panose="020B0604030504040204" pitchFamily="34" charset="0"/>
              </a:rPr>
              <a:t>(β).R</a:t>
            </a:r>
            <a:r>
              <a:rPr lang="en-US" altLang="zh-CN" sz="2800" b="1" baseline="-25000">
                <a:latin typeface="Tahoma" panose="020B0604030504040204" pitchFamily="34" charset="0"/>
              </a:rPr>
              <a:t>x</a:t>
            </a:r>
            <a:r>
              <a:rPr lang="en-US" altLang="zh-CN" sz="2800" b="1">
                <a:latin typeface="Tahoma" panose="020B0604030504040204" pitchFamily="34" charset="0"/>
              </a:rPr>
              <a:t>(α).T</a:t>
            </a:r>
          </a:p>
        </p:txBody>
      </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95" name="文本框 427094"/>
          <p:cNvSpPr txBox="1"/>
          <p:nvPr/>
        </p:nvSpPr>
        <p:spPr>
          <a:xfrm>
            <a:off x="8078788" y="3094038"/>
            <a:ext cx="531812" cy="493712"/>
          </a:xfrm>
          <a:prstGeom prst="rect">
            <a:avLst/>
          </a:prstGeom>
          <a:noFill/>
          <a:ln w="9525">
            <a:noFill/>
          </a:ln>
        </p:spPr>
        <p:txBody>
          <a:bodyPr wrap="none" anchor="t" anchorCtr="0">
            <a:spAutoFit/>
          </a:bodyPr>
          <a:lstStyle/>
          <a:p>
            <a:pPr>
              <a:lnSpc>
                <a:spcPct val="110000"/>
              </a:lnSpc>
            </a:pPr>
            <a:r>
              <a:rPr lang="en-US" altLang="zh-CN" sz="2400" b="1">
                <a:latin typeface="Tahoma" panose="020B0604030504040204" pitchFamily="34" charset="0"/>
              </a:rPr>
              <a:t>R</a:t>
            </a:r>
            <a:r>
              <a:rPr lang="en-US" altLang="zh-CN" sz="2400" b="1" baseline="-25000">
                <a:latin typeface="Tahoma" panose="020B0604030504040204" pitchFamily="34" charset="0"/>
              </a:rPr>
              <a:t>Z</a:t>
            </a:r>
          </a:p>
        </p:txBody>
      </p:sp>
      <p:sp>
        <p:nvSpPr>
          <p:cNvPr id="427097" name="文本框 427096"/>
          <p:cNvSpPr txBox="1"/>
          <p:nvPr/>
        </p:nvSpPr>
        <p:spPr>
          <a:xfrm>
            <a:off x="3124200" y="2528888"/>
            <a:ext cx="3130550" cy="519112"/>
          </a:xfrm>
          <a:prstGeom prst="rect">
            <a:avLst/>
          </a:prstGeom>
          <a:noFill/>
          <a:ln w="9525">
            <a:noFill/>
          </a:ln>
        </p:spPr>
        <p:txBody>
          <a:bodyPr wrap="none" anchor="t" anchorCtr="0">
            <a:spAutoFit/>
          </a:bodyPr>
          <a:lstStyle/>
          <a:p>
            <a:r>
              <a:rPr lang="en-US" altLang="zh-CN" sz="2800" b="1">
                <a:latin typeface="Tahoma" panose="020B0604030504040204" pitchFamily="34" charset="0"/>
              </a:rPr>
              <a:t>M= R</a:t>
            </a:r>
            <a:r>
              <a:rPr lang="en-US" altLang="zh-CN" sz="2800" b="1" baseline="-25000">
                <a:latin typeface="Tahoma" panose="020B0604030504040204" pitchFamily="34" charset="0"/>
              </a:rPr>
              <a:t>Z </a:t>
            </a:r>
            <a:r>
              <a:rPr lang="en-US" altLang="zh-CN" sz="2800" b="1">
                <a:latin typeface="Tahoma" panose="020B0604030504040204" pitchFamily="34" charset="0"/>
              </a:rPr>
              <a:t>.</a:t>
            </a:r>
            <a:r>
              <a:rPr lang="en-US" altLang="zh-CN" sz="2800" b="1" baseline="-25000">
                <a:latin typeface="Tahoma" panose="020B0604030504040204" pitchFamily="34" charset="0"/>
              </a:rPr>
              <a:t> </a:t>
            </a:r>
            <a:r>
              <a:rPr lang="en-US" altLang="zh-CN" sz="2800" b="1">
                <a:latin typeface="Tahoma" panose="020B0604030504040204" pitchFamily="34" charset="0"/>
              </a:rPr>
              <a:t>R</a:t>
            </a:r>
            <a:r>
              <a:rPr lang="en-US" altLang="zh-CN" sz="2800" b="1" baseline="-25000">
                <a:latin typeface="Tahoma" panose="020B0604030504040204" pitchFamily="34" charset="0"/>
              </a:rPr>
              <a:t>Y </a:t>
            </a:r>
            <a:r>
              <a:rPr lang="en-US" altLang="zh-CN" sz="2800" b="1">
                <a:latin typeface="Tahoma" panose="020B0604030504040204" pitchFamily="34" charset="0"/>
              </a:rPr>
              <a:t>.</a:t>
            </a:r>
            <a:r>
              <a:rPr lang="en-US" altLang="zh-CN" sz="2800" b="1" baseline="-25000">
                <a:latin typeface="Tahoma" panose="020B0604030504040204" pitchFamily="34" charset="0"/>
              </a:rPr>
              <a:t> </a:t>
            </a:r>
            <a:r>
              <a:rPr lang="en-US" altLang="zh-CN" sz="2800" b="1">
                <a:latin typeface="Tahoma" panose="020B0604030504040204" pitchFamily="34" charset="0"/>
              </a:rPr>
              <a:t>R</a:t>
            </a:r>
            <a:r>
              <a:rPr lang="en-US" altLang="zh-CN" sz="2800" b="1" baseline="-25000">
                <a:latin typeface="Tahoma" panose="020B0604030504040204" pitchFamily="34" charset="0"/>
              </a:rPr>
              <a:t>X </a:t>
            </a:r>
            <a:r>
              <a:rPr lang="en-US" altLang="zh-CN" sz="2800" b="1">
                <a:latin typeface="Tahoma" panose="020B0604030504040204" pitchFamily="34" charset="0"/>
              </a:rPr>
              <a:t>.</a:t>
            </a:r>
            <a:r>
              <a:rPr lang="en-US" altLang="zh-CN" sz="2800" b="1" baseline="-25000">
                <a:latin typeface="Tahoma" panose="020B0604030504040204" pitchFamily="34" charset="0"/>
              </a:rPr>
              <a:t> </a:t>
            </a:r>
            <a:r>
              <a:rPr lang="en-US" altLang="zh-CN" sz="2800" b="1">
                <a:latin typeface="Tahoma" panose="020B0604030504040204" pitchFamily="34" charset="0"/>
              </a:rPr>
              <a:t>T</a:t>
            </a:r>
          </a:p>
        </p:txBody>
      </p:sp>
      <p:grpSp>
        <p:nvGrpSpPr>
          <p:cNvPr id="427180" name="组合 427179"/>
          <p:cNvGrpSpPr/>
          <p:nvPr/>
        </p:nvGrpSpPr>
        <p:grpSpPr>
          <a:xfrm>
            <a:off x="457200" y="749300"/>
            <a:ext cx="2841625" cy="2420938"/>
            <a:chOff x="370" y="472"/>
            <a:chExt cx="1790" cy="1525"/>
          </a:xfrm>
        </p:grpSpPr>
        <p:grpSp>
          <p:nvGrpSpPr>
            <p:cNvPr id="427179" name="组合 427178"/>
            <p:cNvGrpSpPr/>
            <p:nvPr/>
          </p:nvGrpSpPr>
          <p:grpSpPr>
            <a:xfrm>
              <a:off x="370" y="499"/>
              <a:ext cx="1389" cy="1498"/>
              <a:chOff x="370" y="499"/>
              <a:chExt cx="1389" cy="1498"/>
            </a:xfrm>
          </p:grpSpPr>
          <p:sp>
            <p:nvSpPr>
              <p:cNvPr id="427099" name="直接连接符 427098"/>
              <p:cNvSpPr/>
              <p:nvPr/>
            </p:nvSpPr>
            <p:spPr>
              <a:xfrm>
                <a:off x="887" y="694"/>
                <a:ext cx="0" cy="792"/>
              </a:xfrm>
              <a:prstGeom prst="line">
                <a:avLst/>
              </a:prstGeom>
              <a:ln w="38100" cap="flat" cmpd="sng">
                <a:solidFill>
                  <a:schemeClr val="tx1"/>
                </a:solidFill>
                <a:prstDash val="solid"/>
                <a:headEnd type="triangle" w="med" len="med"/>
                <a:tailEnd type="none" w="med" len="med"/>
              </a:ln>
            </p:spPr>
          </p:sp>
          <p:sp>
            <p:nvSpPr>
              <p:cNvPr id="427100" name="直接连接符 427099"/>
              <p:cNvSpPr/>
              <p:nvPr/>
            </p:nvSpPr>
            <p:spPr>
              <a:xfrm>
                <a:off x="887" y="1486"/>
                <a:ext cx="811" cy="0"/>
              </a:xfrm>
              <a:prstGeom prst="line">
                <a:avLst/>
              </a:prstGeom>
              <a:ln w="38100" cap="flat" cmpd="sng">
                <a:solidFill>
                  <a:schemeClr val="tx1"/>
                </a:solidFill>
                <a:prstDash val="solid"/>
                <a:headEnd type="none" w="med" len="med"/>
                <a:tailEnd type="triangle" w="med" len="med"/>
              </a:ln>
            </p:spPr>
          </p:sp>
          <p:sp>
            <p:nvSpPr>
              <p:cNvPr id="427101" name="直接连接符 427100"/>
              <p:cNvSpPr/>
              <p:nvPr/>
            </p:nvSpPr>
            <p:spPr>
              <a:xfrm flipH="1">
                <a:off x="370" y="1486"/>
                <a:ext cx="517" cy="415"/>
              </a:xfrm>
              <a:prstGeom prst="line">
                <a:avLst/>
              </a:prstGeom>
              <a:ln w="38100" cap="flat" cmpd="sng">
                <a:solidFill>
                  <a:schemeClr val="tx1"/>
                </a:solidFill>
                <a:prstDash val="solid"/>
                <a:headEnd type="none" w="med" len="med"/>
                <a:tailEnd type="triangle" w="med" len="med"/>
              </a:ln>
            </p:spPr>
          </p:sp>
          <p:sp>
            <p:nvSpPr>
              <p:cNvPr id="427102" name="文本框 427101"/>
              <p:cNvSpPr txBox="1"/>
              <p:nvPr/>
            </p:nvSpPr>
            <p:spPr>
              <a:xfrm>
                <a:off x="1489" y="1442"/>
                <a:ext cx="270"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x</a:t>
                </a:r>
                <a:r>
                  <a:rPr lang="en-US" altLang="zh-CN" sz="2800" b="1" baseline="-25000" err="1">
                    <a:latin typeface="Tahoma" panose="020B0604030504040204" pitchFamily="34" charset="0"/>
                  </a:rPr>
                  <a:t>w</a:t>
                </a:r>
                <a:endParaRPr lang="en-US" altLang="zh-CN" sz="2800" b="1" baseline="-25000">
                  <a:latin typeface="Tahoma" panose="020B0604030504040204" pitchFamily="34" charset="0"/>
                </a:endParaRPr>
              </a:p>
            </p:txBody>
          </p:sp>
          <p:sp>
            <p:nvSpPr>
              <p:cNvPr id="427103" name="文本框 427102"/>
              <p:cNvSpPr txBox="1"/>
              <p:nvPr/>
            </p:nvSpPr>
            <p:spPr>
              <a:xfrm>
                <a:off x="921" y="499"/>
                <a:ext cx="264"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y</a:t>
                </a:r>
                <a:r>
                  <a:rPr lang="en-US" altLang="zh-CN" sz="2800" b="1" baseline="-25000" err="1">
                    <a:latin typeface="Tahoma" panose="020B0604030504040204" pitchFamily="34" charset="0"/>
                  </a:rPr>
                  <a:t>w</a:t>
                </a:r>
                <a:endParaRPr lang="en-US" altLang="zh-CN" sz="2800" b="1" baseline="-25000">
                  <a:latin typeface="Tahoma" panose="020B0604030504040204" pitchFamily="34" charset="0"/>
                </a:endParaRPr>
              </a:p>
            </p:txBody>
          </p:sp>
          <p:sp>
            <p:nvSpPr>
              <p:cNvPr id="427104" name="文本框 427103"/>
              <p:cNvSpPr txBox="1"/>
              <p:nvPr/>
            </p:nvSpPr>
            <p:spPr>
              <a:xfrm>
                <a:off x="563" y="1728"/>
                <a:ext cx="253"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z</a:t>
                </a:r>
                <a:r>
                  <a:rPr lang="en-US" altLang="zh-CN" sz="2800" b="1" baseline="-25000" err="1">
                    <a:latin typeface="Tahoma" panose="020B0604030504040204" pitchFamily="34" charset="0"/>
                  </a:rPr>
                  <a:t>w</a:t>
                </a:r>
                <a:endParaRPr lang="en-US" altLang="zh-CN" sz="2800" b="1" baseline="-25000">
                  <a:latin typeface="Tahoma" panose="020B0604030504040204" pitchFamily="34" charset="0"/>
                </a:endParaRPr>
              </a:p>
            </p:txBody>
          </p:sp>
        </p:grpSp>
        <p:grpSp>
          <p:nvGrpSpPr>
            <p:cNvPr id="427105" name="组合 427104"/>
            <p:cNvGrpSpPr/>
            <p:nvPr/>
          </p:nvGrpSpPr>
          <p:grpSpPr>
            <a:xfrm>
              <a:off x="1345" y="472"/>
              <a:ext cx="815" cy="728"/>
              <a:chOff x="2284" y="1143"/>
              <a:chExt cx="965" cy="777"/>
            </a:xfrm>
          </p:grpSpPr>
          <p:sp>
            <p:nvSpPr>
              <p:cNvPr id="427106" name="直接连接符 427105"/>
              <p:cNvSpPr/>
              <p:nvPr/>
            </p:nvSpPr>
            <p:spPr>
              <a:xfrm>
                <a:off x="2400" y="1440"/>
                <a:ext cx="144" cy="480"/>
              </a:xfrm>
              <a:prstGeom prst="line">
                <a:avLst/>
              </a:prstGeom>
              <a:ln w="38100" cap="flat" cmpd="sng">
                <a:solidFill>
                  <a:srgbClr val="FF0000"/>
                </a:solidFill>
                <a:prstDash val="solid"/>
                <a:headEnd type="triangle" w="med" len="med"/>
                <a:tailEnd type="none" w="med" len="med"/>
              </a:ln>
            </p:spPr>
          </p:sp>
          <p:sp>
            <p:nvSpPr>
              <p:cNvPr id="427107" name="直接连接符 427106"/>
              <p:cNvSpPr/>
              <p:nvPr/>
            </p:nvSpPr>
            <p:spPr>
              <a:xfrm flipV="1">
                <a:off x="2544" y="1488"/>
                <a:ext cx="192" cy="432"/>
              </a:xfrm>
              <a:prstGeom prst="line">
                <a:avLst/>
              </a:prstGeom>
              <a:ln w="38100" cap="flat" cmpd="sng">
                <a:solidFill>
                  <a:srgbClr val="FF0000"/>
                </a:solidFill>
                <a:prstDash val="solid"/>
                <a:headEnd type="none" w="med" len="med"/>
                <a:tailEnd type="triangle" w="med" len="med"/>
              </a:ln>
            </p:spPr>
          </p:sp>
          <p:sp>
            <p:nvSpPr>
              <p:cNvPr id="427108" name="直接连接符 427107"/>
              <p:cNvSpPr/>
              <p:nvPr/>
            </p:nvSpPr>
            <p:spPr>
              <a:xfrm flipH="1">
                <a:off x="2544" y="1680"/>
                <a:ext cx="432" cy="240"/>
              </a:xfrm>
              <a:prstGeom prst="line">
                <a:avLst/>
              </a:prstGeom>
              <a:ln w="38100" cap="flat" cmpd="sng">
                <a:solidFill>
                  <a:srgbClr val="FF0000"/>
                </a:solidFill>
                <a:prstDash val="solid"/>
                <a:headEnd type="triangle" w="med" len="med"/>
                <a:tailEnd type="none" w="med" len="med"/>
              </a:ln>
            </p:spPr>
          </p:sp>
          <p:sp>
            <p:nvSpPr>
              <p:cNvPr id="427109" name="文本框 427108"/>
              <p:cNvSpPr txBox="1"/>
              <p:nvPr/>
            </p:nvSpPr>
            <p:spPr>
              <a:xfrm>
                <a:off x="2668" y="1239"/>
                <a:ext cx="264" cy="287"/>
              </a:xfrm>
              <a:prstGeom prst="rect">
                <a:avLst/>
              </a:prstGeom>
              <a:noFill/>
              <a:ln w="9525">
                <a:noFill/>
              </a:ln>
            </p:spPr>
            <p:txBody>
              <a:bodyPr wrap="none" lIns="0" tIns="0" rIns="0" bIns="0" anchor="ctr" anchorCtr="0">
                <a:spAutoFit/>
              </a:bodyPr>
              <a:lstStyle/>
              <a:p>
                <a:pPr algn="ctr">
                  <a:spcBef>
                    <a:spcPct val="50000"/>
                  </a:spcBef>
                </a:pPr>
                <a:r>
                  <a:rPr lang="en-US" altLang="zh-CN" sz="2800" b="1">
                    <a:latin typeface="Tahoma" panose="020B0604030504040204" pitchFamily="34" charset="0"/>
                  </a:rPr>
                  <a:t>x</a:t>
                </a:r>
                <a:r>
                  <a:rPr lang="en-US" altLang="zh-CN" sz="2800" b="1" baseline="-25000">
                    <a:latin typeface="Tahoma" panose="020B0604030504040204" pitchFamily="34" charset="0"/>
                  </a:rPr>
                  <a:t>v</a:t>
                </a:r>
              </a:p>
            </p:txBody>
          </p:sp>
          <p:sp>
            <p:nvSpPr>
              <p:cNvPr id="427110" name="文本框 427109"/>
              <p:cNvSpPr txBox="1"/>
              <p:nvPr/>
            </p:nvSpPr>
            <p:spPr>
              <a:xfrm>
                <a:off x="2284" y="1143"/>
                <a:ext cx="257" cy="287"/>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y</a:t>
                </a:r>
                <a:r>
                  <a:rPr lang="en-US" altLang="zh-CN" sz="2800" b="1" baseline="-25000" err="1">
                    <a:latin typeface="Tahoma" panose="020B0604030504040204" pitchFamily="34" charset="0"/>
                  </a:rPr>
                  <a:t>v</a:t>
                </a:r>
                <a:endParaRPr lang="en-US" altLang="zh-CN" sz="2800" b="1" baseline="-25000">
                  <a:latin typeface="Tahoma" panose="020B0604030504040204" pitchFamily="34" charset="0"/>
                </a:endParaRPr>
              </a:p>
            </p:txBody>
          </p:sp>
          <p:sp>
            <p:nvSpPr>
              <p:cNvPr id="427111" name="文本框 427110"/>
              <p:cNvSpPr txBox="1"/>
              <p:nvPr/>
            </p:nvSpPr>
            <p:spPr>
              <a:xfrm>
                <a:off x="3005" y="1623"/>
                <a:ext cx="244" cy="287"/>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z</a:t>
                </a:r>
                <a:r>
                  <a:rPr lang="en-US" altLang="zh-CN" sz="2800" b="1" baseline="-25000" err="1">
                    <a:latin typeface="Tahoma" panose="020B0604030504040204" pitchFamily="34" charset="0"/>
                  </a:rPr>
                  <a:t>v</a:t>
                </a:r>
                <a:endParaRPr lang="en-US" altLang="zh-CN" sz="2800" b="1" baseline="-25000">
                  <a:latin typeface="Tahoma" panose="020B0604030504040204" pitchFamily="34" charset="0"/>
                </a:endParaRPr>
              </a:p>
            </p:txBody>
          </p:sp>
        </p:grpSp>
      </p:grpSp>
      <p:grpSp>
        <p:nvGrpSpPr>
          <p:cNvPr id="427183" name="组合 427182"/>
          <p:cNvGrpSpPr/>
          <p:nvPr/>
        </p:nvGrpSpPr>
        <p:grpSpPr>
          <a:xfrm>
            <a:off x="533400" y="3938588"/>
            <a:ext cx="2205038" cy="2408237"/>
            <a:chOff x="336" y="2256"/>
            <a:chExt cx="1389" cy="1517"/>
          </a:xfrm>
        </p:grpSpPr>
        <p:grpSp>
          <p:nvGrpSpPr>
            <p:cNvPr id="427181" name="组合 427180"/>
            <p:cNvGrpSpPr/>
            <p:nvPr/>
          </p:nvGrpSpPr>
          <p:grpSpPr>
            <a:xfrm>
              <a:off x="336" y="2256"/>
              <a:ext cx="1389" cy="1517"/>
              <a:chOff x="336" y="2256"/>
              <a:chExt cx="1389" cy="1517"/>
            </a:xfrm>
          </p:grpSpPr>
          <p:sp>
            <p:nvSpPr>
              <p:cNvPr id="427113" name="直接连接符 427112"/>
              <p:cNvSpPr/>
              <p:nvPr/>
            </p:nvSpPr>
            <p:spPr>
              <a:xfrm>
                <a:off x="853" y="2451"/>
                <a:ext cx="0" cy="792"/>
              </a:xfrm>
              <a:prstGeom prst="line">
                <a:avLst/>
              </a:prstGeom>
              <a:ln w="38100" cap="flat" cmpd="sng">
                <a:solidFill>
                  <a:schemeClr val="tx1"/>
                </a:solidFill>
                <a:prstDash val="solid"/>
                <a:headEnd type="triangle" w="med" len="med"/>
                <a:tailEnd type="none" w="med" len="med"/>
              </a:ln>
            </p:spPr>
          </p:sp>
          <p:sp>
            <p:nvSpPr>
              <p:cNvPr id="427114" name="直接连接符 427113"/>
              <p:cNvSpPr/>
              <p:nvPr/>
            </p:nvSpPr>
            <p:spPr>
              <a:xfrm>
                <a:off x="853" y="3243"/>
                <a:ext cx="811" cy="0"/>
              </a:xfrm>
              <a:prstGeom prst="line">
                <a:avLst/>
              </a:prstGeom>
              <a:ln w="38100" cap="flat" cmpd="sng">
                <a:solidFill>
                  <a:schemeClr val="tx1"/>
                </a:solidFill>
                <a:prstDash val="solid"/>
                <a:headEnd type="none" w="med" len="med"/>
                <a:tailEnd type="triangle" w="med" len="med"/>
              </a:ln>
            </p:spPr>
          </p:sp>
          <p:sp>
            <p:nvSpPr>
              <p:cNvPr id="427115" name="直接连接符 427114"/>
              <p:cNvSpPr/>
              <p:nvPr/>
            </p:nvSpPr>
            <p:spPr>
              <a:xfrm flipH="1">
                <a:off x="336" y="3243"/>
                <a:ext cx="517" cy="415"/>
              </a:xfrm>
              <a:prstGeom prst="line">
                <a:avLst/>
              </a:prstGeom>
              <a:ln w="38100" cap="flat" cmpd="sng">
                <a:solidFill>
                  <a:schemeClr val="tx1"/>
                </a:solidFill>
                <a:prstDash val="solid"/>
                <a:headEnd type="none" w="med" len="med"/>
                <a:tailEnd type="triangle" w="med" len="med"/>
              </a:ln>
            </p:spPr>
          </p:sp>
          <p:sp>
            <p:nvSpPr>
              <p:cNvPr id="427116" name="文本框 427115"/>
              <p:cNvSpPr txBox="1"/>
              <p:nvPr/>
            </p:nvSpPr>
            <p:spPr>
              <a:xfrm>
                <a:off x="1455" y="3199"/>
                <a:ext cx="270"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x</a:t>
                </a:r>
                <a:r>
                  <a:rPr lang="en-US" altLang="zh-CN" sz="2800" b="1" baseline="-25000" err="1">
                    <a:latin typeface="Tahoma" panose="020B0604030504040204" pitchFamily="34" charset="0"/>
                  </a:rPr>
                  <a:t>w</a:t>
                </a:r>
                <a:endParaRPr lang="en-US" altLang="zh-CN" sz="2800" b="1" baseline="-25000">
                  <a:latin typeface="Tahoma" panose="020B0604030504040204" pitchFamily="34" charset="0"/>
                </a:endParaRPr>
              </a:p>
            </p:txBody>
          </p:sp>
          <p:sp>
            <p:nvSpPr>
              <p:cNvPr id="427117" name="文本框 427116"/>
              <p:cNvSpPr txBox="1"/>
              <p:nvPr/>
            </p:nvSpPr>
            <p:spPr>
              <a:xfrm>
                <a:off x="887" y="2256"/>
                <a:ext cx="264"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y</a:t>
                </a:r>
                <a:r>
                  <a:rPr lang="en-US" altLang="zh-CN" sz="2800" b="1" baseline="-25000" err="1">
                    <a:latin typeface="Tahoma" panose="020B0604030504040204" pitchFamily="34" charset="0"/>
                  </a:rPr>
                  <a:t>w</a:t>
                </a:r>
                <a:endParaRPr lang="en-US" altLang="zh-CN" sz="2800" b="1" baseline="-25000">
                  <a:latin typeface="Tahoma" panose="020B0604030504040204" pitchFamily="34" charset="0"/>
                </a:endParaRPr>
              </a:p>
            </p:txBody>
          </p:sp>
          <p:sp>
            <p:nvSpPr>
              <p:cNvPr id="427118" name="文本框 427117"/>
              <p:cNvSpPr txBox="1"/>
              <p:nvPr/>
            </p:nvSpPr>
            <p:spPr>
              <a:xfrm>
                <a:off x="515" y="3504"/>
                <a:ext cx="253"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z</a:t>
                </a:r>
                <a:r>
                  <a:rPr lang="en-US" altLang="zh-CN" sz="2800" b="1" baseline="-25000" err="1">
                    <a:latin typeface="Tahoma" panose="020B0604030504040204" pitchFamily="34" charset="0"/>
                  </a:rPr>
                  <a:t>w</a:t>
                </a:r>
                <a:endParaRPr lang="en-US" altLang="zh-CN" sz="2800" b="1" baseline="-25000">
                  <a:latin typeface="Tahoma" panose="020B0604030504040204" pitchFamily="34" charset="0"/>
                </a:endParaRPr>
              </a:p>
            </p:txBody>
          </p:sp>
        </p:grpSp>
        <p:grpSp>
          <p:nvGrpSpPr>
            <p:cNvPr id="427119" name="组合 427118"/>
            <p:cNvGrpSpPr/>
            <p:nvPr/>
          </p:nvGrpSpPr>
          <p:grpSpPr>
            <a:xfrm>
              <a:off x="624" y="2496"/>
              <a:ext cx="815" cy="728"/>
              <a:chOff x="2284" y="1143"/>
              <a:chExt cx="965" cy="777"/>
            </a:xfrm>
          </p:grpSpPr>
          <p:sp>
            <p:nvSpPr>
              <p:cNvPr id="427120" name="直接连接符 427119"/>
              <p:cNvSpPr/>
              <p:nvPr/>
            </p:nvSpPr>
            <p:spPr>
              <a:xfrm>
                <a:off x="2400" y="1440"/>
                <a:ext cx="144" cy="480"/>
              </a:xfrm>
              <a:prstGeom prst="line">
                <a:avLst/>
              </a:prstGeom>
              <a:ln w="38100" cap="flat" cmpd="sng">
                <a:solidFill>
                  <a:srgbClr val="FF0000"/>
                </a:solidFill>
                <a:prstDash val="solid"/>
                <a:headEnd type="triangle" w="med" len="med"/>
                <a:tailEnd type="none" w="med" len="med"/>
              </a:ln>
            </p:spPr>
          </p:sp>
          <p:sp>
            <p:nvSpPr>
              <p:cNvPr id="427121" name="直接连接符 427120"/>
              <p:cNvSpPr/>
              <p:nvPr/>
            </p:nvSpPr>
            <p:spPr>
              <a:xfrm flipV="1">
                <a:off x="2544" y="1488"/>
                <a:ext cx="192" cy="432"/>
              </a:xfrm>
              <a:prstGeom prst="line">
                <a:avLst/>
              </a:prstGeom>
              <a:ln w="38100" cap="flat" cmpd="sng">
                <a:solidFill>
                  <a:srgbClr val="FF0000"/>
                </a:solidFill>
                <a:prstDash val="solid"/>
                <a:headEnd type="none" w="med" len="med"/>
                <a:tailEnd type="triangle" w="med" len="med"/>
              </a:ln>
            </p:spPr>
          </p:sp>
          <p:sp>
            <p:nvSpPr>
              <p:cNvPr id="427122" name="直接连接符 427121"/>
              <p:cNvSpPr/>
              <p:nvPr/>
            </p:nvSpPr>
            <p:spPr>
              <a:xfrm flipH="1">
                <a:off x="2544" y="1680"/>
                <a:ext cx="432" cy="240"/>
              </a:xfrm>
              <a:prstGeom prst="line">
                <a:avLst/>
              </a:prstGeom>
              <a:ln w="38100" cap="flat" cmpd="sng">
                <a:solidFill>
                  <a:srgbClr val="FF0000"/>
                </a:solidFill>
                <a:prstDash val="solid"/>
                <a:headEnd type="triangle" w="med" len="med"/>
                <a:tailEnd type="none" w="med" len="med"/>
              </a:ln>
            </p:spPr>
          </p:sp>
          <p:sp>
            <p:nvSpPr>
              <p:cNvPr id="427123" name="文本框 427122"/>
              <p:cNvSpPr txBox="1"/>
              <p:nvPr/>
            </p:nvSpPr>
            <p:spPr>
              <a:xfrm>
                <a:off x="2668" y="1239"/>
                <a:ext cx="264" cy="287"/>
              </a:xfrm>
              <a:prstGeom prst="rect">
                <a:avLst/>
              </a:prstGeom>
              <a:noFill/>
              <a:ln w="9525">
                <a:noFill/>
              </a:ln>
            </p:spPr>
            <p:txBody>
              <a:bodyPr wrap="none" lIns="0" tIns="0" rIns="0" bIns="0" anchor="ctr" anchorCtr="0">
                <a:spAutoFit/>
              </a:bodyPr>
              <a:lstStyle/>
              <a:p>
                <a:pPr algn="ctr">
                  <a:spcBef>
                    <a:spcPct val="50000"/>
                  </a:spcBef>
                </a:pPr>
                <a:r>
                  <a:rPr lang="en-US" altLang="zh-CN" sz="2800" b="1">
                    <a:latin typeface="Tahoma" panose="020B0604030504040204" pitchFamily="34" charset="0"/>
                  </a:rPr>
                  <a:t>x</a:t>
                </a:r>
                <a:r>
                  <a:rPr lang="en-US" altLang="zh-CN" sz="2800" b="1" baseline="-25000">
                    <a:latin typeface="Tahoma" panose="020B0604030504040204" pitchFamily="34" charset="0"/>
                  </a:rPr>
                  <a:t>v</a:t>
                </a:r>
              </a:p>
            </p:txBody>
          </p:sp>
          <p:sp>
            <p:nvSpPr>
              <p:cNvPr id="427124" name="文本框 427123"/>
              <p:cNvSpPr txBox="1"/>
              <p:nvPr/>
            </p:nvSpPr>
            <p:spPr>
              <a:xfrm>
                <a:off x="2284" y="1143"/>
                <a:ext cx="257" cy="287"/>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y</a:t>
                </a:r>
                <a:r>
                  <a:rPr lang="en-US" altLang="zh-CN" sz="2800" b="1" baseline="-25000" err="1">
                    <a:latin typeface="Tahoma" panose="020B0604030504040204" pitchFamily="34" charset="0"/>
                  </a:rPr>
                  <a:t>v</a:t>
                </a:r>
                <a:endParaRPr lang="en-US" altLang="zh-CN" sz="2800" b="1" baseline="-25000">
                  <a:latin typeface="Tahoma" panose="020B0604030504040204" pitchFamily="34" charset="0"/>
                </a:endParaRPr>
              </a:p>
            </p:txBody>
          </p:sp>
          <p:sp>
            <p:nvSpPr>
              <p:cNvPr id="427125" name="文本框 427124"/>
              <p:cNvSpPr txBox="1"/>
              <p:nvPr/>
            </p:nvSpPr>
            <p:spPr>
              <a:xfrm>
                <a:off x="3005" y="1623"/>
                <a:ext cx="244" cy="287"/>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z</a:t>
                </a:r>
                <a:r>
                  <a:rPr lang="en-US" altLang="zh-CN" sz="2800" b="1" baseline="-25000" err="1">
                    <a:latin typeface="Tahoma" panose="020B0604030504040204" pitchFamily="34" charset="0"/>
                  </a:rPr>
                  <a:t>v</a:t>
                </a:r>
                <a:endParaRPr lang="en-US" altLang="zh-CN" sz="2800" b="1" baseline="-25000">
                  <a:latin typeface="Tahoma" panose="020B0604030504040204" pitchFamily="34" charset="0"/>
                </a:endParaRPr>
              </a:p>
            </p:txBody>
          </p:sp>
        </p:grpSp>
      </p:grpSp>
      <p:grpSp>
        <p:nvGrpSpPr>
          <p:cNvPr id="427185" name="组合 427184"/>
          <p:cNvGrpSpPr/>
          <p:nvPr/>
        </p:nvGrpSpPr>
        <p:grpSpPr>
          <a:xfrm>
            <a:off x="3738563" y="3938588"/>
            <a:ext cx="2205037" cy="2408237"/>
            <a:chOff x="2355" y="2256"/>
            <a:chExt cx="1389" cy="1517"/>
          </a:xfrm>
        </p:grpSpPr>
        <p:grpSp>
          <p:nvGrpSpPr>
            <p:cNvPr id="427184" name="组合 427183"/>
            <p:cNvGrpSpPr/>
            <p:nvPr/>
          </p:nvGrpSpPr>
          <p:grpSpPr>
            <a:xfrm>
              <a:off x="2355" y="2256"/>
              <a:ext cx="1389" cy="1517"/>
              <a:chOff x="2355" y="2256"/>
              <a:chExt cx="1389" cy="1517"/>
            </a:xfrm>
          </p:grpSpPr>
          <p:sp>
            <p:nvSpPr>
              <p:cNvPr id="427127" name="直接连接符 427126"/>
              <p:cNvSpPr/>
              <p:nvPr/>
            </p:nvSpPr>
            <p:spPr>
              <a:xfrm>
                <a:off x="2872" y="2451"/>
                <a:ext cx="0" cy="792"/>
              </a:xfrm>
              <a:prstGeom prst="line">
                <a:avLst/>
              </a:prstGeom>
              <a:ln w="38100" cap="flat" cmpd="sng">
                <a:solidFill>
                  <a:schemeClr val="tx1"/>
                </a:solidFill>
                <a:prstDash val="solid"/>
                <a:headEnd type="triangle" w="med" len="med"/>
                <a:tailEnd type="none" w="med" len="med"/>
              </a:ln>
            </p:spPr>
          </p:sp>
          <p:sp>
            <p:nvSpPr>
              <p:cNvPr id="427128" name="直接连接符 427127"/>
              <p:cNvSpPr/>
              <p:nvPr/>
            </p:nvSpPr>
            <p:spPr>
              <a:xfrm>
                <a:off x="2872" y="3243"/>
                <a:ext cx="811" cy="0"/>
              </a:xfrm>
              <a:prstGeom prst="line">
                <a:avLst/>
              </a:prstGeom>
              <a:ln w="38100" cap="flat" cmpd="sng">
                <a:solidFill>
                  <a:schemeClr val="tx1"/>
                </a:solidFill>
                <a:prstDash val="solid"/>
                <a:headEnd type="none" w="med" len="med"/>
                <a:tailEnd type="triangle" w="med" len="med"/>
              </a:ln>
            </p:spPr>
          </p:sp>
          <p:sp>
            <p:nvSpPr>
              <p:cNvPr id="427129" name="直接连接符 427128"/>
              <p:cNvSpPr/>
              <p:nvPr/>
            </p:nvSpPr>
            <p:spPr>
              <a:xfrm flipH="1">
                <a:off x="2355" y="3243"/>
                <a:ext cx="517" cy="415"/>
              </a:xfrm>
              <a:prstGeom prst="line">
                <a:avLst/>
              </a:prstGeom>
              <a:ln w="38100" cap="flat" cmpd="sng">
                <a:solidFill>
                  <a:schemeClr val="tx1"/>
                </a:solidFill>
                <a:prstDash val="solid"/>
                <a:headEnd type="none" w="med" len="med"/>
                <a:tailEnd type="triangle" w="med" len="med"/>
              </a:ln>
            </p:spPr>
          </p:sp>
          <p:sp>
            <p:nvSpPr>
              <p:cNvPr id="427130" name="文本框 427129"/>
              <p:cNvSpPr txBox="1"/>
              <p:nvPr/>
            </p:nvSpPr>
            <p:spPr>
              <a:xfrm>
                <a:off x="3474" y="3199"/>
                <a:ext cx="270"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x</a:t>
                </a:r>
                <a:r>
                  <a:rPr lang="en-US" altLang="zh-CN" sz="2800" b="1" baseline="-25000" err="1">
                    <a:latin typeface="Tahoma" panose="020B0604030504040204" pitchFamily="34" charset="0"/>
                  </a:rPr>
                  <a:t>w</a:t>
                </a:r>
                <a:endParaRPr lang="en-US" altLang="zh-CN" sz="2800" b="1" baseline="-25000">
                  <a:latin typeface="Tahoma" panose="020B0604030504040204" pitchFamily="34" charset="0"/>
                </a:endParaRPr>
              </a:p>
            </p:txBody>
          </p:sp>
          <p:sp>
            <p:nvSpPr>
              <p:cNvPr id="427131" name="文本框 427130"/>
              <p:cNvSpPr txBox="1"/>
              <p:nvPr/>
            </p:nvSpPr>
            <p:spPr>
              <a:xfrm>
                <a:off x="2906" y="2256"/>
                <a:ext cx="264"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y</a:t>
                </a:r>
                <a:r>
                  <a:rPr lang="en-US" altLang="zh-CN" sz="2800" b="1" baseline="-25000" err="1">
                    <a:latin typeface="Tahoma" panose="020B0604030504040204" pitchFamily="34" charset="0"/>
                  </a:rPr>
                  <a:t>w</a:t>
                </a:r>
                <a:endParaRPr lang="en-US" altLang="zh-CN" sz="2800" b="1" baseline="-25000">
                  <a:latin typeface="Tahoma" panose="020B0604030504040204" pitchFamily="34" charset="0"/>
                </a:endParaRPr>
              </a:p>
            </p:txBody>
          </p:sp>
          <p:sp>
            <p:nvSpPr>
              <p:cNvPr id="427132" name="文本框 427131"/>
              <p:cNvSpPr txBox="1"/>
              <p:nvPr/>
            </p:nvSpPr>
            <p:spPr>
              <a:xfrm>
                <a:off x="2496" y="3504"/>
                <a:ext cx="253"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z</a:t>
                </a:r>
                <a:r>
                  <a:rPr lang="en-US" altLang="zh-CN" sz="2800" b="1" baseline="-25000" err="1">
                    <a:latin typeface="Tahoma" panose="020B0604030504040204" pitchFamily="34" charset="0"/>
                  </a:rPr>
                  <a:t>w</a:t>
                </a:r>
                <a:endParaRPr lang="en-US" altLang="zh-CN" sz="2800" b="1" baseline="-25000">
                  <a:latin typeface="Tahoma" panose="020B0604030504040204" pitchFamily="34" charset="0"/>
                </a:endParaRPr>
              </a:p>
            </p:txBody>
          </p:sp>
        </p:grpSp>
        <p:sp>
          <p:nvSpPr>
            <p:cNvPr id="427134" name="直接连接符 427133"/>
            <p:cNvSpPr/>
            <p:nvPr/>
          </p:nvSpPr>
          <p:spPr>
            <a:xfrm>
              <a:off x="2592" y="3120"/>
              <a:ext cx="271" cy="104"/>
            </a:xfrm>
            <a:prstGeom prst="line">
              <a:avLst/>
            </a:prstGeom>
            <a:ln w="38100" cap="flat" cmpd="sng">
              <a:solidFill>
                <a:srgbClr val="FF0000"/>
              </a:solidFill>
              <a:prstDash val="solid"/>
              <a:headEnd type="triangle" w="med" len="med"/>
              <a:tailEnd type="none" w="med" len="med"/>
            </a:ln>
          </p:spPr>
        </p:sp>
        <p:sp>
          <p:nvSpPr>
            <p:cNvPr id="427135" name="直接连接符 427134"/>
            <p:cNvSpPr/>
            <p:nvPr/>
          </p:nvSpPr>
          <p:spPr>
            <a:xfrm flipV="1">
              <a:off x="2863" y="2976"/>
              <a:ext cx="305" cy="248"/>
            </a:xfrm>
            <a:prstGeom prst="line">
              <a:avLst/>
            </a:prstGeom>
            <a:ln w="38100" cap="flat" cmpd="sng">
              <a:solidFill>
                <a:srgbClr val="FF0000"/>
              </a:solidFill>
              <a:prstDash val="solid"/>
              <a:headEnd type="none" w="med" len="med"/>
              <a:tailEnd type="triangle" w="med" len="med"/>
            </a:ln>
          </p:spPr>
        </p:sp>
        <p:sp>
          <p:nvSpPr>
            <p:cNvPr id="427136" name="直接连接符 427135"/>
            <p:cNvSpPr/>
            <p:nvPr/>
          </p:nvSpPr>
          <p:spPr>
            <a:xfrm flipH="1" flipV="1">
              <a:off x="2863" y="3224"/>
              <a:ext cx="305" cy="232"/>
            </a:xfrm>
            <a:prstGeom prst="line">
              <a:avLst/>
            </a:prstGeom>
            <a:ln w="38100" cap="flat" cmpd="sng">
              <a:solidFill>
                <a:srgbClr val="FF0000"/>
              </a:solidFill>
              <a:prstDash val="solid"/>
              <a:headEnd type="triangle" w="med" len="med"/>
              <a:tailEnd type="none" w="med" len="med"/>
            </a:ln>
          </p:spPr>
        </p:sp>
        <p:sp>
          <p:nvSpPr>
            <p:cNvPr id="427137" name="文本框 427136"/>
            <p:cNvSpPr txBox="1"/>
            <p:nvPr/>
          </p:nvSpPr>
          <p:spPr>
            <a:xfrm>
              <a:off x="2993" y="2707"/>
              <a:ext cx="223" cy="269"/>
            </a:xfrm>
            <a:prstGeom prst="rect">
              <a:avLst/>
            </a:prstGeom>
            <a:noFill/>
            <a:ln w="9525">
              <a:noFill/>
            </a:ln>
          </p:spPr>
          <p:txBody>
            <a:bodyPr wrap="none" lIns="0" tIns="0" rIns="0" bIns="0" anchor="ctr" anchorCtr="0">
              <a:spAutoFit/>
            </a:bodyPr>
            <a:lstStyle/>
            <a:p>
              <a:pPr algn="ctr">
                <a:spcBef>
                  <a:spcPct val="50000"/>
                </a:spcBef>
              </a:pPr>
              <a:r>
                <a:rPr lang="en-US" altLang="zh-CN" sz="2800" b="1">
                  <a:latin typeface="Tahoma" panose="020B0604030504040204" pitchFamily="34" charset="0"/>
                </a:rPr>
                <a:t>x</a:t>
              </a:r>
              <a:r>
                <a:rPr lang="en-US" altLang="zh-CN" sz="2800" b="1" baseline="-25000">
                  <a:latin typeface="Tahoma" panose="020B0604030504040204" pitchFamily="34" charset="0"/>
                </a:rPr>
                <a:t>v</a:t>
              </a:r>
            </a:p>
          </p:txBody>
        </p:sp>
        <p:sp>
          <p:nvSpPr>
            <p:cNvPr id="427138" name="文本框 427137"/>
            <p:cNvSpPr txBox="1"/>
            <p:nvPr/>
          </p:nvSpPr>
          <p:spPr>
            <a:xfrm>
              <a:off x="2544" y="2803"/>
              <a:ext cx="217"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y</a:t>
              </a:r>
              <a:r>
                <a:rPr lang="en-US" altLang="zh-CN" sz="2800" b="1" baseline="-25000" err="1">
                  <a:latin typeface="Tahoma" panose="020B0604030504040204" pitchFamily="34" charset="0"/>
                </a:rPr>
                <a:t>v</a:t>
              </a:r>
              <a:endParaRPr lang="en-US" altLang="zh-CN" sz="2800" b="1" baseline="-25000">
                <a:latin typeface="Tahoma" panose="020B0604030504040204" pitchFamily="34" charset="0"/>
              </a:endParaRPr>
            </a:p>
          </p:txBody>
        </p:sp>
        <p:sp>
          <p:nvSpPr>
            <p:cNvPr id="427139" name="文本框 427138"/>
            <p:cNvSpPr txBox="1"/>
            <p:nvPr/>
          </p:nvSpPr>
          <p:spPr>
            <a:xfrm>
              <a:off x="3120" y="3379"/>
              <a:ext cx="206"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z</a:t>
              </a:r>
              <a:r>
                <a:rPr lang="en-US" altLang="zh-CN" sz="2800" b="1" baseline="-25000" err="1">
                  <a:latin typeface="Tahoma" panose="020B0604030504040204" pitchFamily="34" charset="0"/>
                </a:rPr>
                <a:t>v</a:t>
              </a:r>
              <a:endParaRPr lang="en-US" altLang="zh-CN" sz="2800" b="1" baseline="-25000">
                <a:latin typeface="Tahoma" panose="020B0604030504040204" pitchFamily="34" charset="0"/>
              </a:endParaRPr>
            </a:p>
          </p:txBody>
        </p:sp>
      </p:grpSp>
      <p:grpSp>
        <p:nvGrpSpPr>
          <p:cNvPr id="427187" name="组合 427186"/>
          <p:cNvGrpSpPr/>
          <p:nvPr/>
        </p:nvGrpSpPr>
        <p:grpSpPr>
          <a:xfrm>
            <a:off x="6710363" y="4029075"/>
            <a:ext cx="2205037" cy="2424113"/>
            <a:chOff x="4227" y="2246"/>
            <a:chExt cx="1389" cy="1527"/>
          </a:xfrm>
        </p:grpSpPr>
        <p:grpSp>
          <p:nvGrpSpPr>
            <p:cNvPr id="427186" name="组合 427185"/>
            <p:cNvGrpSpPr/>
            <p:nvPr/>
          </p:nvGrpSpPr>
          <p:grpSpPr>
            <a:xfrm>
              <a:off x="4227" y="2246"/>
              <a:ext cx="1389" cy="1527"/>
              <a:chOff x="4227" y="2246"/>
              <a:chExt cx="1389" cy="1527"/>
            </a:xfrm>
          </p:grpSpPr>
          <p:sp>
            <p:nvSpPr>
              <p:cNvPr id="427141" name="直接连接符 427140"/>
              <p:cNvSpPr/>
              <p:nvPr/>
            </p:nvSpPr>
            <p:spPr>
              <a:xfrm>
                <a:off x="4744" y="2441"/>
                <a:ext cx="0" cy="792"/>
              </a:xfrm>
              <a:prstGeom prst="line">
                <a:avLst/>
              </a:prstGeom>
              <a:ln w="38100" cap="flat" cmpd="sng">
                <a:solidFill>
                  <a:schemeClr val="tx1"/>
                </a:solidFill>
                <a:prstDash val="solid"/>
                <a:headEnd type="triangle" w="med" len="med"/>
                <a:tailEnd type="none" w="med" len="med"/>
              </a:ln>
            </p:spPr>
          </p:sp>
          <p:sp>
            <p:nvSpPr>
              <p:cNvPr id="427142" name="直接连接符 427141"/>
              <p:cNvSpPr/>
              <p:nvPr/>
            </p:nvSpPr>
            <p:spPr>
              <a:xfrm>
                <a:off x="4744" y="3233"/>
                <a:ext cx="811" cy="0"/>
              </a:xfrm>
              <a:prstGeom prst="line">
                <a:avLst/>
              </a:prstGeom>
              <a:ln w="38100" cap="flat" cmpd="sng">
                <a:solidFill>
                  <a:schemeClr val="tx1"/>
                </a:solidFill>
                <a:prstDash val="solid"/>
                <a:headEnd type="none" w="med" len="med"/>
                <a:tailEnd type="triangle" w="med" len="med"/>
              </a:ln>
            </p:spPr>
          </p:sp>
          <p:sp>
            <p:nvSpPr>
              <p:cNvPr id="427143" name="直接连接符 427142"/>
              <p:cNvSpPr/>
              <p:nvPr/>
            </p:nvSpPr>
            <p:spPr>
              <a:xfrm flipH="1">
                <a:off x="4227" y="3233"/>
                <a:ext cx="517" cy="415"/>
              </a:xfrm>
              <a:prstGeom prst="line">
                <a:avLst/>
              </a:prstGeom>
              <a:ln w="38100" cap="flat" cmpd="sng">
                <a:solidFill>
                  <a:schemeClr val="tx1"/>
                </a:solidFill>
                <a:prstDash val="solid"/>
                <a:headEnd type="none" w="med" len="med"/>
                <a:tailEnd type="triangle" w="med" len="med"/>
              </a:ln>
            </p:spPr>
          </p:sp>
          <p:sp>
            <p:nvSpPr>
              <p:cNvPr id="427144" name="文本框 427143"/>
              <p:cNvSpPr txBox="1"/>
              <p:nvPr/>
            </p:nvSpPr>
            <p:spPr>
              <a:xfrm>
                <a:off x="5346" y="3189"/>
                <a:ext cx="270"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x</a:t>
                </a:r>
                <a:r>
                  <a:rPr lang="en-US" altLang="zh-CN" sz="2800" b="1" baseline="-25000" err="1">
                    <a:latin typeface="Tahoma" panose="020B0604030504040204" pitchFamily="34" charset="0"/>
                  </a:rPr>
                  <a:t>w</a:t>
                </a:r>
                <a:endParaRPr lang="en-US" altLang="zh-CN" sz="2800" b="1" baseline="-25000">
                  <a:latin typeface="Tahoma" panose="020B0604030504040204" pitchFamily="34" charset="0"/>
                </a:endParaRPr>
              </a:p>
            </p:txBody>
          </p:sp>
          <p:sp>
            <p:nvSpPr>
              <p:cNvPr id="427145" name="文本框 427144"/>
              <p:cNvSpPr txBox="1"/>
              <p:nvPr/>
            </p:nvSpPr>
            <p:spPr>
              <a:xfrm>
                <a:off x="4778" y="2246"/>
                <a:ext cx="264"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y</a:t>
                </a:r>
                <a:r>
                  <a:rPr lang="en-US" altLang="zh-CN" sz="2800" b="1" baseline="-25000" err="1">
                    <a:latin typeface="Tahoma" panose="020B0604030504040204" pitchFamily="34" charset="0"/>
                  </a:rPr>
                  <a:t>w</a:t>
                </a:r>
                <a:endParaRPr lang="en-US" altLang="zh-CN" sz="2800" b="1" baseline="-25000">
                  <a:latin typeface="Tahoma" panose="020B0604030504040204" pitchFamily="34" charset="0"/>
                </a:endParaRPr>
              </a:p>
            </p:txBody>
          </p:sp>
          <p:sp>
            <p:nvSpPr>
              <p:cNvPr id="427146" name="文本框 427145"/>
              <p:cNvSpPr txBox="1"/>
              <p:nvPr/>
            </p:nvSpPr>
            <p:spPr>
              <a:xfrm>
                <a:off x="4403" y="3504"/>
                <a:ext cx="253"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z</a:t>
                </a:r>
                <a:r>
                  <a:rPr lang="en-US" altLang="zh-CN" sz="2800" b="1" baseline="-25000" err="1">
                    <a:latin typeface="Tahoma" panose="020B0604030504040204" pitchFamily="34" charset="0"/>
                  </a:rPr>
                  <a:t>w</a:t>
                </a:r>
                <a:endParaRPr lang="en-US" altLang="zh-CN" sz="2800" b="1" baseline="-25000">
                  <a:latin typeface="Tahoma" panose="020B0604030504040204" pitchFamily="34" charset="0"/>
                </a:endParaRPr>
              </a:p>
            </p:txBody>
          </p:sp>
        </p:grpSp>
        <p:sp>
          <p:nvSpPr>
            <p:cNvPr id="427147" name="直接连接符 427146"/>
            <p:cNvSpPr/>
            <p:nvPr/>
          </p:nvSpPr>
          <p:spPr>
            <a:xfrm>
              <a:off x="4608" y="2928"/>
              <a:ext cx="127" cy="286"/>
            </a:xfrm>
            <a:prstGeom prst="line">
              <a:avLst/>
            </a:prstGeom>
            <a:ln w="38100" cap="flat" cmpd="sng">
              <a:solidFill>
                <a:srgbClr val="FF0000"/>
              </a:solidFill>
              <a:prstDash val="solid"/>
              <a:headEnd type="triangle" w="med" len="med"/>
              <a:tailEnd type="none" w="med" len="med"/>
            </a:ln>
          </p:spPr>
        </p:sp>
        <p:sp>
          <p:nvSpPr>
            <p:cNvPr id="427148" name="直接连接符 427147"/>
            <p:cNvSpPr/>
            <p:nvPr/>
          </p:nvSpPr>
          <p:spPr>
            <a:xfrm flipV="1">
              <a:off x="4735" y="3120"/>
              <a:ext cx="353" cy="94"/>
            </a:xfrm>
            <a:prstGeom prst="line">
              <a:avLst/>
            </a:prstGeom>
            <a:ln w="38100" cap="flat" cmpd="sng">
              <a:solidFill>
                <a:srgbClr val="FF0000"/>
              </a:solidFill>
              <a:prstDash val="solid"/>
              <a:headEnd type="none" w="med" len="med"/>
              <a:tailEnd type="triangle" w="med" len="med"/>
            </a:ln>
          </p:spPr>
        </p:sp>
        <p:sp>
          <p:nvSpPr>
            <p:cNvPr id="427149" name="直接连接符 427148"/>
            <p:cNvSpPr/>
            <p:nvPr/>
          </p:nvSpPr>
          <p:spPr>
            <a:xfrm flipV="1">
              <a:off x="4512" y="3216"/>
              <a:ext cx="240" cy="192"/>
            </a:xfrm>
            <a:prstGeom prst="line">
              <a:avLst/>
            </a:prstGeom>
            <a:ln w="38100" cap="flat" cmpd="sng">
              <a:solidFill>
                <a:srgbClr val="FF0000"/>
              </a:solidFill>
              <a:prstDash val="solid"/>
              <a:headEnd type="triangle" w="med" len="med"/>
              <a:tailEnd type="none" w="med" len="med"/>
            </a:ln>
          </p:spPr>
        </p:sp>
        <p:sp>
          <p:nvSpPr>
            <p:cNvPr id="427150" name="文本框 427149"/>
            <p:cNvSpPr txBox="1"/>
            <p:nvPr/>
          </p:nvSpPr>
          <p:spPr>
            <a:xfrm>
              <a:off x="5057" y="2803"/>
              <a:ext cx="223" cy="269"/>
            </a:xfrm>
            <a:prstGeom prst="rect">
              <a:avLst/>
            </a:prstGeom>
            <a:noFill/>
            <a:ln w="9525">
              <a:noFill/>
            </a:ln>
          </p:spPr>
          <p:txBody>
            <a:bodyPr wrap="none" lIns="0" tIns="0" rIns="0" bIns="0" anchor="ctr" anchorCtr="0">
              <a:spAutoFit/>
            </a:bodyPr>
            <a:lstStyle/>
            <a:p>
              <a:pPr algn="ctr">
                <a:spcBef>
                  <a:spcPct val="50000"/>
                </a:spcBef>
              </a:pPr>
              <a:r>
                <a:rPr lang="en-US" altLang="zh-CN" sz="2800" b="1">
                  <a:latin typeface="Tahoma" panose="020B0604030504040204" pitchFamily="34" charset="0"/>
                </a:rPr>
                <a:t>x</a:t>
              </a:r>
              <a:r>
                <a:rPr lang="en-US" altLang="zh-CN" sz="2800" b="1" baseline="-25000">
                  <a:latin typeface="Tahoma" panose="020B0604030504040204" pitchFamily="34" charset="0"/>
                </a:rPr>
                <a:t>v</a:t>
              </a:r>
            </a:p>
          </p:txBody>
        </p:sp>
        <p:sp>
          <p:nvSpPr>
            <p:cNvPr id="427151" name="文本框 427150"/>
            <p:cNvSpPr txBox="1"/>
            <p:nvPr/>
          </p:nvSpPr>
          <p:spPr>
            <a:xfrm>
              <a:off x="4416" y="2640"/>
              <a:ext cx="217"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y</a:t>
              </a:r>
              <a:r>
                <a:rPr lang="en-US" altLang="zh-CN" sz="2800" b="1" baseline="-25000" err="1">
                  <a:latin typeface="Tahoma" panose="020B0604030504040204" pitchFamily="34" charset="0"/>
                </a:rPr>
                <a:t>v</a:t>
              </a:r>
              <a:endParaRPr lang="en-US" altLang="zh-CN" sz="2800" b="1" baseline="-25000">
                <a:latin typeface="Tahoma" panose="020B0604030504040204" pitchFamily="34" charset="0"/>
              </a:endParaRPr>
            </a:p>
          </p:txBody>
        </p:sp>
        <p:sp>
          <p:nvSpPr>
            <p:cNvPr id="427152" name="文本框 427151"/>
            <p:cNvSpPr txBox="1"/>
            <p:nvPr/>
          </p:nvSpPr>
          <p:spPr>
            <a:xfrm>
              <a:off x="4608" y="3360"/>
              <a:ext cx="206"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z</a:t>
              </a:r>
              <a:r>
                <a:rPr lang="en-US" altLang="zh-CN" sz="2800" b="1" baseline="-25000" err="1">
                  <a:latin typeface="Tahoma" panose="020B0604030504040204" pitchFamily="34" charset="0"/>
                </a:rPr>
                <a:t>v</a:t>
              </a:r>
              <a:endParaRPr lang="en-US" altLang="zh-CN" sz="2800" b="1" baseline="-25000">
                <a:latin typeface="Tahoma" panose="020B0604030504040204" pitchFamily="34" charset="0"/>
              </a:endParaRPr>
            </a:p>
          </p:txBody>
        </p:sp>
      </p:grpSp>
      <p:grpSp>
        <p:nvGrpSpPr>
          <p:cNvPr id="427188" name="组合 427187"/>
          <p:cNvGrpSpPr/>
          <p:nvPr/>
        </p:nvGrpSpPr>
        <p:grpSpPr>
          <a:xfrm>
            <a:off x="6629400" y="606425"/>
            <a:ext cx="2205038" cy="2606675"/>
            <a:chOff x="4176" y="382"/>
            <a:chExt cx="1389" cy="1642"/>
          </a:xfrm>
        </p:grpSpPr>
        <p:sp>
          <p:nvSpPr>
            <p:cNvPr id="427154" name="直接连接符 427153"/>
            <p:cNvSpPr/>
            <p:nvPr/>
          </p:nvSpPr>
          <p:spPr>
            <a:xfrm>
              <a:off x="4693" y="577"/>
              <a:ext cx="0" cy="792"/>
            </a:xfrm>
            <a:prstGeom prst="line">
              <a:avLst/>
            </a:prstGeom>
            <a:ln w="38100" cap="flat" cmpd="sng">
              <a:solidFill>
                <a:schemeClr val="tx1"/>
              </a:solidFill>
              <a:prstDash val="solid"/>
              <a:headEnd type="triangle" w="med" len="med"/>
              <a:tailEnd type="none" w="med" len="med"/>
            </a:ln>
          </p:spPr>
        </p:sp>
        <p:sp>
          <p:nvSpPr>
            <p:cNvPr id="427155" name="直接连接符 427154"/>
            <p:cNvSpPr/>
            <p:nvPr/>
          </p:nvSpPr>
          <p:spPr>
            <a:xfrm>
              <a:off x="4693" y="1369"/>
              <a:ext cx="811" cy="0"/>
            </a:xfrm>
            <a:prstGeom prst="line">
              <a:avLst/>
            </a:prstGeom>
            <a:ln w="38100" cap="flat" cmpd="sng">
              <a:solidFill>
                <a:schemeClr val="tx1"/>
              </a:solidFill>
              <a:prstDash val="solid"/>
              <a:headEnd type="none" w="med" len="med"/>
              <a:tailEnd type="triangle" w="med" len="med"/>
            </a:ln>
          </p:spPr>
        </p:sp>
        <p:sp>
          <p:nvSpPr>
            <p:cNvPr id="427156" name="直接连接符 427155"/>
            <p:cNvSpPr/>
            <p:nvPr/>
          </p:nvSpPr>
          <p:spPr>
            <a:xfrm flipH="1">
              <a:off x="4176" y="1369"/>
              <a:ext cx="517" cy="415"/>
            </a:xfrm>
            <a:prstGeom prst="line">
              <a:avLst/>
            </a:prstGeom>
            <a:ln w="38100" cap="flat" cmpd="sng">
              <a:solidFill>
                <a:schemeClr val="tx1"/>
              </a:solidFill>
              <a:prstDash val="solid"/>
              <a:headEnd type="none" w="med" len="med"/>
              <a:tailEnd type="triangle" w="med" len="med"/>
            </a:ln>
          </p:spPr>
        </p:sp>
        <p:sp>
          <p:nvSpPr>
            <p:cNvPr id="427157" name="文本框 427156"/>
            <p:cNvSpPr txBox="1"/>
            <p:nvPr/>
          </p:nvSpPr>
          <p:spPr>
            <a:xfrm>
              <a:off x="5295" y="1344"/>
              <a:ext cx="270"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x</a:t>
              </a:r>
              <a:r>
                <a:rPr lang="en-US" altLang="zh-CN" sz="2800" b="1" baseline="-25000" err="1">
                  <a:latin typeface="Tahoma" panose="020B0604030504040204" pitchFamily="34" charset="0"/>
                </a:rPr>
                <a:t>w</a:t>
              </a:r>
              <a:endParaRPr lang="en-US" altLang="zh-CN" sz="2800" b="1" baseline="-25000">
                <a:latin typeface="Tahoma" panose="020B0604030504040204" pitchFamily="34" charset="0"/>
              </a:endParaRPr>
            </a:p>
          </p:txBody>
        </p:sp>
        <p:sp>
          <p:nvSpPr>
            <p:cNvPr id="427158" name="文本框 427157"/>
            <p:cNvSpPr txBox="1"/>
            <p:nvPr/>
          </p:nvSpPr>
          <p:spPr>
            <a:xfrm>
              <a:off x="4727" y="382"/>
              <a:ext cx="264"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y</a:t>
              </a:r>
              <a:r>
                <a:rPr lang="en-US" altLang="zh-CN" sz="2800" b="1" baseline="-25000" err="1">
                  <a:latin typeface="Tahoma" panose="020B0604030504040204" pitchFamily="34" charset="0"/>
                </a:rPr>
                <a:t>w</a:t>
              </a:r>
              <a:endParaRPr lang="en-US" altLang="zh-CN" sz="2800" b="1" baseline="-25000">
                <a:latin typeface="Tahoma" panose="020B0604030504040204" pitchFamily="34" charset="0"/>
              </a:endParaRPr>
            </a:p>
          </p:txBody>
        </p:sp>
        <p:sp>
          <p:nvSpPr>
            <p:cNvPr id="427159" name="文本框 427158"/>
            <p:cNvSpPr txBox="1"/>
            <p:nvPr/>
          </p:nvSpPr>
          <p:spPr>
            <a:xfrm>
              <a:off x="4184" y="1755"/>
              <a:ext cx="253"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z</a:t>
              </a:r>
              <a:r>
                <a:rPr lang="en-US" altLang="zh-CN" sz="2800" b="1" baseline="-25000" err="1">
                  <a:latin typeface="Tahoma" panose="020B0604030504040204" pitchFamily="34" charset="0"/>
                </a:rPr>
                <a:t>w</a:t>
              </a:r>
              <a:endParaRPr lang="en-US" altLang="zh-CN" sz="2800" b="1" baseline="-25000">
                <a:latin typeface="Tahoma" panose="020B0604030504040204" pitchFamily="34" charset="0"/>
              </a:endParaRPr>
            </a:p>
          </p:txBody>
        </p:sp>
        <p:sp>
          <p:nvSpPr>
            <p:cNvPr id="427160" name="直接连接符 427159"/>
            <p:cNvSpPr/>
            <p:nvPr/>
          </p:nvSpPr>
          <p:spPr>
            <a:xfrm flipH="1">
              <a:off x="4684" y="977"/>
              <a:ext cx="20" cy="382"/>
            </a:xfrm>
            <a:prstGeom prst="line">
              <a:avLst/>
            </a:prstGeom>
            <a:ln w="38100" cap="flat" cmpd="sng">
              <a:solidFill>
                <a:srgbClr val="FF0000"/>
              </a:solidFill>
              <a:prstDash val="solid"/>
              <a:headEnd type="triangle" w="med" len="med"/>
              <a:tailEnd type="none" w="med" len="med"/>
            </a:ln>
          </p:spPr>
        </p:sp>
        <p:sp>
          <p:nvSpPr>
            <p:cNvPr id="427161" name="直接连接符 427160"/>
            <p:cNvSpPr/>
            <p:nvPr/>
          </p:nvSpPr>
          <p:spPr>
            <a:xfrm>
              <a:off x="4684" y="1359"/>
              <a:ext cx="356" cy="2"/>
            </a:xfrm>
            <a:prstGeom prst="line">
              <a:avLst/>
            </a:prstGeom>
            <a:ln w="38100" cap="flat" cmpd="sng">
              <a:solidFill>
                <a:srgbClr val="FF0000"/>
              </a:solidFill>
              <a:prstDash val="solid"/>
              <a:headEnd type="none" w="med" len="med"/>
              <a:tailEnd type="triangle" w="med" len="med"/>
            </a:ln>
          </p:spPr>
        </p:sp>
        <p:sp>
          <p:nvSpPr>
            <p:cNvPr id="427162" name="直接连接符 427161"/>
            <p:cNvSpPr/>
            <p:nvPr/>
          </p:nvSpPr>
          <p:spPr>
            <a:xfrm flipV="1">
              <a:off x="4461" y="1361"/>
              <a:ext cx="240" cy="192"/>
            </a:xfrm>
            <a:prstGeom prst="line">
              <a:avLst/>
            </a:prstGeom>
            <a:ln w="38100" cap="flat" cmpd="sng">
              <a:solidFill>
                <a:srgbClr val="FF0000"/>
              </a:solidFill>
              <a:prstDash val="solid"/>
              <a:headEnd type="triangle" w="med" len="med"/>
              <a:tailEnd type="none" w="med" len="med"/>
            </a:ln>
          </p:spPr>
        </p:sp>
        <p:sp>
          <p:nvSpPr>
            <p:cNvPr id="427163" name="文本框 427162"/>
            <p:cNvSpPr txBox="1"/>
            <p:nvPr/>
          </p:nvSpPr>
          <p:spPr>
            <a:xfrm>
              <a:off x="5006" y="1073"/>
              <a:ext cx="223" cy="269"/>
            </a:xfrm>
            <a:prstGeom prst="rect">
              <a:avLst/>
            </a:prstGeom>
            <a:noFill/>
            <a:ln w="9525">
              <a:noFill/>
            </a:ln>
          </p:spPr>
          <p:txBody>
            <a:bodyPr wrap="none" lIns="0" tIns="0" rIns="0" bIns="0" anchor="ctr" anchorCtr="0">
              <a:spAutoFit/>
            </a:bodyPr>
            <a:lstStyle/>
            <a:p>
              <a:pPr algn="ctr">
                <a:spcBef>
                  <a:spcPct val="50000"/>
                </a:spcBef>
              </a:pPr>
              <a:r>
                <a:rPr lang="en-US" altLang="zh-CN" sz="2800" b="1">
                  <a:latin typeface="Tahoma" panose="020B0604030504040204" pitchFamily="34" charset="0"/>
                </a:rPr>
                <a:t>x</a:t>
              </a:r>
              <a:r>
                <a:rPr lang="en-US" altLang="zh-CN" sz="2800" b="1" baseline="-25000">
                  <a:latin typeface="Tahoma" panose="020B0604030504040204" pitchFamily="34" charset="0"/>
                </a:rPr>
                <a:t>v</a:t>
              </a:r>
            </a:p>
          </p:txBody>
        </p:sp>
        <p:sp>
          <p:nvSpPr>
            <p:cNvPr id="427164" name="文本框 427163"/>
            <p:cNvSpPr txBox="1"/>
            <p:nvPr/>
          </p:nvSpPr>
          <p:spPr>
            <a:xfrm>
              <a:off x="4416" y="785"/>
              <a:ext cx="217"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y</a:t>
              </a:r>
              <a:r>
                <a:rPr lang="en-US" altLang="zh-CN" sz="2800" b="1" baseline="-25000" err="1">
                  <a:latin typeface="Tahoma" panose="020B0604030504040204" pitchFamily="34" charset="0"/>
                </a:rPr>
                <a:t>v</a:t>
              </a:r>
              <a:endParaRPr lang="en-US" altLang="zh-CN" sz="2800" b="1" baseline="-25000">
                <a:latin typeface="Tahoma" panose="020B0604030504040204" pitchFamily="34" charset="0"/>
              </a:endParaRPr>
            </a:p>
          </p:txBody>
        </p:sp>
        <p:sp>
          <p:nvSpPr>
            <p:cNvPr id="427165" name="文本框 427164"/>
            <p:cNvSpPr txBox="1"/>
            <p:nvPr/>
          </p:nvSpPr>
          <p:spPr>
            <a:xfrm>
              <a:off x="4557" y="1505"/>
              <a:ext cx="206" cy="269"/>
            </a:xfrm>
            <a:prstGeom prst="rect">
              <a:avLst/>
            </a:prstGeom>
            <a:noFill/>
            <a:ln w="9525">
              <a:noFill/>
            </a:ln>
          </p:spPr>
          <p:txBody>
            <a:bodyPr wrap="none" lIns="0" tIns="0" rIns="0" bIns="0" anchor="ctr" anchorCtr="0">
              <a:spAutoFit/>
            </a:bodyPr>
            <a:lstStyle/>
            <a:p>
              <a:pPr algn="ctr">
                <a:spcBef>
                  <a:spcPct val="50000"/>
                </a:spcBef>
              </a:pPr>
              <a:r>
                <a:rPr lang="en-US" altLang="zh-CN" sz="2800" b="1" err="1">
                  <a:latin typeface="Tahoma" panose="020B0604030504040204" pitchFamily="34" charset="0"/>
                </a:rPr>
                <a:t>z</a:t>
              </a:r>
              <a:r>
                <a:rPr lang="en-US" altLang="zh-CN" sz="2800" b="1" baseline="-25000" err="1">
                  <a:latin typeface="Tahoma" panose="020B0604030504040204" pitchFamily="34" charset="0"/>
                </a:rPr>
                <a:t>v</a:t>
              </a:r>
              <a:endParaRPr lang="en-US" altLang="zh-CN" sz="2800" b="1" baseline="-25000">
                <a:latin typeface="Tahoma" panose="020B0604030504040204" pitchFamily="34" charset="0"/>
              </a:endParaRPr>
            </a:p>
          </p:txBody>
        </p:sp>
      </p:grpSp>
      <p:grpSp>
        <p:nvGrpSpPr>
          <p:cNvPr id="427172" name="组合 427171"/>
          <p:cNvGrpSpPr/>
          <p:nvPr/>
        </p:nvGrpSpPr>
        <p:grpSpPr>
          <a:xfrm>
            <a:off x="304800" y="3429000"/>
            <a:ext cx="685800" cy="1066800"/>
            <a:chOff x="48" y="2304"/>
            <a:chExt cx="432" cy="672"/>
          </a:xfrm>
        </p:grpSpPr>
        <p:sp>
          <p:nvSpPr>
            <p:cNvPr id="427087" name="文本框 427086"/>
            <p:cNvSpPr txBox="1"/>
            <p:nvPr/>
          </p:nvSpPr>
          <p:spPr>
            <a:xfrm>
              <a:off x="240" y="2448"/>
              <a:ext cx="234" cy="288"/>
            </a:xfrm>
            <a:prstGeom prst="rect">
              <a:avLst/>
            </a:prstGeom>
            <a:noFill/>
            <a:ln w="9525">
              <a:noFill/>
            </a:ln>
          </p:spPr>
          <p:txBody>
            <a:bodyPr wrap="none" anchor="t" anchorCtr="0">
              <a:spAutoFit/>
            </a:bodyPr>
            <a:lstStyle/>
            <a:p>
              <a:r>
                <a:rPr lang="en-US" altLang="zh-CN" sz="2400" b="1">
                  <a:latin typeface="Tahoma" panose="020B0604030504040204" pitchFamily="34" charset="0"/>
                </a:rPr>
                <a:t>T</a:t>
              </a:r>
            </a:p>
          </p:txBody>
        </p:sp>
        <p:sp>
          <p:nvSpPr>
            <p:cNvPr id="427171" name="左弧形箭头 427170"/>
            <p:cNvSpPr/>
            <p:nvPr/>
          </p:nvSpPr>
          <p:spPr>
            <a:xfrm>
              <a:off x="48" y="2304"/>
              <a:ext cx="432" cy="672"/>
            </a:xfrm>
            <a:prstGeom prst="curvedRightArrow">
              <a:avLst>
                <a:gd name="adj1" fmla="val 31111"/>
                <a:gd name="adj2" fmla="val 62222"/>
                <a:gd name="adj3" fmla="val 33333"/>
              </a:avLst>
            </a:prstGeom>
            <a:solidFill>
              <a:schemeClr val="hlink"/>
            </a:solidFill>
            <a:ln w="9525">
              <a:noFill/>
            </a:ln>
          </p:spPr>
          <p:txBody>
            <a:bodyPr/>
            <a:lstStyle/>
            <a:p>
              <a:endParaRPr lang="zh-CN" altLang="en-US"/>
            </a:p>
          </p:txBody>
        </p:sp>
      </p:grpSp>
      <p:grpSp>
        <p:nvGrpSpPr>
          <p:cNvPr id="427175" name="组合 427174"/>
          <p:cNvGrpSpPr/>
          <p:nvPr/>
        </p:nvGrpSpPr>
        <p:grpSpPr>
          <a:xfrm>
            <a:off x="2819400" y="5181600"/>
            <a:ext cx="990600" cy="762000"/>
            <a:chOff x="1776" y="3264"/>
            <a:chExt cx="624" cy="480"/>
          </a:xfrm>
        </p:grpSpPr>
        <p:sp>
          <p:nvSpPr>
            <p:cNvPr id="427090" name="文本框 427089"/>
            <p:cNvSpPr txBox="1"/>
            <p:nvPr/>
          </p:nvSpPr>
          <p:spPr>
            <a:xfrm>
              <a:off x="1872" y="3264"/>
              <a:ext cx="343" cy="288"/>
            </a:xfrm>
            <a:prstGeom prst="rect">
              <a:avLst/>
            </a:prstGeom>
            <a:noFill/>
            <a:ln w="9525">
              <a:noFill/>
            </a:ln>
          </p:spPr>
          <p:txBody>
            <a:bodyPr wrap="none" anchor="t" anchorCtr="0">
              <a:spAutoFit/>
            </a:bodyPr>
            <a:lstStyle/>
            <a:p>
              <a:r>
                <a:rPr lang="en-US" altLang="zh-CN" sz="2400" b="1">
                  <a:latin typeface="Tahoma" panose="020B0604030504040204" pitchFamily="34" charset="0"/>
                </a:rPr>
                <a:t>R</a:t>
              </a:r>
              <a:r>
                <a:rPr lang="en-US" altLang="zh-CN" sz="2400" b="1" baseline="-25000">
                  <a:latin typeface="Tahoma" panose="020B0604030504040204" pitchFamily="34" charset="0"/>
                </a:rPr>
                <a:t>X</a:t>
              </a:r>
            </a:p>
          </p:txBody>
        </p:sp>
        <p:sp>
          <p:nvSpPr>
            <p:cNvPr id="427173" name="下弧形箭头 427172"/>
            <p:cNvSpPr/>
            <p:nvPr/>
          </p:nvSpPr>
          <p:spPr>
            <a:xfrm>
              <a:off x="1776" y="3408"/>
              <a:ext cx="624" cy="336"/>
            </a:xfrm>
            <a:prstGeom prst="curvedUpArrow">
              <a:avLst>
                <a:gd name="adj1" fmla="val 37142"/>
                <a:gd name="adj2" fmla="val 74285"/>
                <a:gd name="adj3" fmla="val 33333"/>
              </a:avLst>
            </a:prstGeom>
            <a:solidFill>
              <a:schemeClr val="hlink"/>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427177" name="组合 427176"/>
          <p:cNvGrpSpPr/>
          <p:nvPr/>
        </p:nvGrpSpPr>
        <p:grpSpPr>
          <a:xfrm>
            <a:off x="5943600" y="4816475"/>
            <a:ext cx="990600" cy="928688"/>
            <a:chOff x="3744" y="2967"/>
            <a:chExt cx="624" cy="585"/>
          </a:xfrm>
        </p:grpSpPr>
        <p:sp>
          <p:nvSpPr>
            <p:cNvPr id="427092" name="文本框 427091"/>
            <p:cNvSpPr txBox="1"/>
            <p:nvPr/>
          </p:nvSpPr>
          <p:spPr>
            <a:xfrm>
              <a:off x="3840" y="2967"/>
              <a:ext cx="341" cy="357"/>
            </a:xfrm>
            <a:prstGeom prst="rect">
              <a:avLst/>
            </a:prstGeom>
            <a:noFill/>
            <a:ln w="9525">
              <a:noFill/>
            </a:ln>
          </p:spPr>
          <p:txBody>
            <a:bodyPr wrap="none" anchor="t" anchorCtr="0">
              <a:spAutoFit/>
            </a:bodyPr>
            <a:lstStyle/>
            <a:p>
              <a:pPr>
                <a:lnSpc>
                  <a:spcPct val="130000"/>
                </a:lnSpc>
              </a:pPr>
              <a:r>
                <a:rPr lang="en-US" altLang="zh-CN" sz="2400" b="1">
                  <a:latin typeface="Tahoma" panose="020B0604030504040204" pitchFamily="34" charset="0"/>
                </a:rPr>
                <a:t>R</a:t>
              </a:r>
              <a:r>
                <a:rPr lang="en-US" altLang="zh-CN" sz="2400" b="1" baseline="-25000">
                  <a:latin typeface="Tahoma" panose="020B0604030504040204" pitchFamily="34" charset="0"/>
                </a:rPr>
                <a:t>Y</a:t>
              </a:r>
            </a:p>
          </p:txBody>
        </p:sp>
        <p:sp>
          <p:nvSpPr>
            <p:cNvPr id="427176" name="下弧形箭头 427175"/>
            <p:cNvSpPr/>
            <p:nvPr/>
          </p:nvSpPr>
          <p:spPr>
            <a:xfrm>
              <a:off x="3744" y="3168"/>
              <a:ext cx="624" cy="384"/>
            </a:xfrm>
            <a:prstGeom prst="curvedUpArrow">
              <a:avLst>
                <a:gd name="adj1" fmla="val 32500"/>
                <a:gd name="adj2" fmla="val 65000"/>
                <a:gd name="adj3" fmla="val 33333"/>
              </a:avLst>
            </a:prstGeom>
            <a:solidFill>
              <a:schemeClr val="hlink"/>
            </a:solidFill>
            <a:ln w="9525" cap="flat" cmpd="sng">
              <a:solidFill>
                <a:schemeClr val="tx1"/>
              </a:solidFill>
              <a:prstDash val="solid"/>
              <a:miter/>
              <a:headEnd type="none" w="med" len="med"/>
              <a:tailEnd type="none" w="med" len="med"/>
            </a:ln>
          </p:spPr>
          <p:txBody>
            <a:bodyPr/>
            <a:lstStyle/>
            <a:p>
              <a:endParaRPr lang="zh-CN" altLang="en-US"/>
            </a:p>
          </p:txBody>
        </p:sp>
      </p:grpSp>
      <p:sp>
        <p:nvSpPr>
          <p:cNvPr id="427178" name="右弧形箭头 427177"/>
          <p:cNvSpPr/>
          <p:nvPr/>
        </p:nvSpPr>
        <p:spPr>
          <a:xfrm flipV="1">
            <a:off x="8077200" y="2895600"/>
            <a:ext cx="685800" cy="914400"/>
          </a:xfrm>
          <a:prstGeom prst="curvedLeftArrow">
            <a:avLst>
              <a:gd name="adj1" fmla="val 26666"/>
              <a:gd name="adj2" fmla="val 53333"/>
              <a:gd name="adj3" fmla="val 33333"/>
            </a:avLst>
          </a:prstGeom>
          <a:solidFill>
            <a:schemeClr val="hlink"/>
          </a:solidFill>
          <a:ln w="9525" cap="flat" cmpd="sng">
            <a:solidFill>
              <a:schemeClr val="tx1"/>
            </a:solidFill>
            <a:prstDash val="solid"/>
            <a:miter/>
            <a:headEnd type="none" w="med" len="med"/>
            <a:tailEnd type="none" w="med" len="med"/>
          </a:ln>
        </p:spPr>
        <p:txBody>
          <a:bodyPr/>
          <a:lstStyle/>
          <a:p>
            <a:endParaRPr lang="zh-CN" altLang="en-US"/>
          </a:p>
        </p:txBody>
      </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2718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27172"/>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4" name="CAMERA.WAV"/>
                                        </p:tgtEl>
                                      </p:cMediaNode>
                                    </p:audio>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27183"/>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4" name="CAMERA.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27175"/>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4"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27185"/>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4"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27177"/>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4" name="CAMERA.WAV"/>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27187"/>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4" name="CAMERA.WAV"/>
                                        </p:tgtEl>
                                      </p:cMediaNode>
                                    </p:audio>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27178"/>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4" name="CAMERA.WAV"/>
                                        </p:tgtEl>
                                      </p:cMediaNode>
                                    </p:audio>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27097"/>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9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标题 468993"/>
          <p:cNvSpPr>
            <a:spLocks noGrp="1" noRot="1"/>
          </p:cNvSpPr>
          <p:nvPr>
            <p:ph type="title"/>
          </p:nvPr>
        </p:nvSpPr>
        <p:spPr>
          <a:xfrm>
            <a:off x="755015" y="1884998"/>
            <a:ext cx="8540750" cy="607695"/>
          </a:xfrm>
        </p:spPr>
        <p:txBody>
          <a:bodyPr anchor="ctr" anchorCtr="0">
            <a:spAutoFit/>
          </a:bodyPr>
          <a:lstStyle/>
          <a:p>
            <a:r>
              <a:rPr lang="zh-CN" altLang="zh-CN" sz="2800" dirty="0"/>
              <a:t>其他变换</a:t>
            </a:r>
          </a:p>
        </p:txBody>
      </p:sp>
      <p:sp>
        <p:nvSpPr>
          <p:cNvPr id="129026" name="文本占位符 468994"/>
          <p:cNvSpPr>
            <a:spLocks noGrp="1" noRot="1"/>
          </p:cNvSpPr>
          <p:nvPr>
            <p:ph idx="1"/>
          </p:nvPr>
        </p:nvSpPr>
        <p:spPr>
          <a:xfrm>
            <a:off x="1907540" y="2492693"/>
            <a:ext cx="6800850" cy="3970655"/>
          </a:xfrm>
        </p:spPr>
        <p:txBody>
          <a:bodyPr wrap="square" anchor="t" anchorCtr="0">
            <a:spAutoFit/>
          </a:bodyPr>
          <a:lstStyle/>
          <a:p>
            <a:pPr>
              <a:lnSpc>
                <a:spcPct val="110000"/>
              </a:lnSpc>
            </a:pPr>
            <a:r>
              <a:rPr lang="zh-CN" altLang="zh-CN" sz="2400" dirty="0"/>
              <a:t>反射</a:t>
            </a:r>
          </a:p>
          <a:p>
            <a:pPr lvl="1">
              <a:lnSpc>
                <a:spcPct val="110000"/>
              </a:lnSpc>
            </a:pPr>
            <a:r>
              <a:rPr lang="zh-CN" altLang="en-US" sz="2400" dirty="0"/>
              <a:t>关于 </a:t>
            </a:r>
            <a:r>
              <a:rPr lang="en-US" altLang="zh-CN" sz="2400" err="1"/>
              <a:t>xy</a:t>
            </a:r>
            <a:r>
              <a:rPr lang="zh-CN" altLang="en-US" sz="2400" dirty="0"/>
              <a:t>平面反射</a:t>
            </a:r>
          </a:p>
          <a:p>
            <a:pPr lvl="1">
              <a:lnSpc>
                <a:spcPct val="110000"/>
              </a:lnSpc>
            </a:pPr>
            <a:r>
              <a:rPr lang="zh-CN" altLang="en-US" sz="2400" dirty="0"/>
              <a:t>关于</a:t>
            </a:r>
            <a:r>
              <a:rPr lang="en-US" altLang="zh-CN" sz="2400" err="1"/>
              <a:t>xz</a:t>
            </a:r>
            <a:r>
              <a:rPr lang="zh-CN" altLang="en-US" sz="2400" dirty="0"/>
              <a:t>平面反射</a:t>
            </a:r>
          </a:p>
          <a:p>
            <a:pPr lvl="1">
              <a:lnSpc>
                <a:spcPct val="110000"/>
              </a:lnSpc>
            </a:pPr>
            <a:r>
              <a:rPr lang="zh-CN" altLang="en-US" sz="2400" dirty="0"/>
              <a:t>关于</a:t>
            </a:r>
            <a:r>
              <a:rPr lang="en-US" altLang="zh-CN" sz="2400" err="1"/>
              <a:t>yz</a:t>
            </a:r>
            <a:r>
              <a:rPr lang="zh-CN" altLang="en-US" sz="2400" dirty="0"/>
              <a:t>平面反射</a:t>
            </a:r>
          </a:p>
          <a:p>
            <a:pPr>
              <a:lnSpc>
                <a:spcPct val="110000"/>
              </a:lnSpc>
            </a:pPr>
            <a:r>
              <a:rPr lang="zh-CN" altLang="zh-CN" sz="2400" dirty="0"/>
              <a:t>错切</a:t>
            </a:r>
          </a:p>
          <a:p>
            <a:pPr lvl="1">
              <a:lnSpc>
                <a:spcPct val="110000"/>
              </a:lnSpc>
            </a:pPr>
            <a:r>
              <a:rPr lang="zh-CN" altLang="en-US" sz="2400" dirty="0"/>
              <a:t>产生</a:t>
            </a:r>
            <a:r>
              <a:rPr lang="zh-CN" altLang="zh-CN" sz="2400" dirty="0"/>
              <a:t>X轴错切</a:t>
            </a:r>
          </a:p>
          <a:p>
            <a:pPr lvl="1">
              <a:lnSpc>
                <a:spcPct val="110000"/>
              </a:lnSpc>
            </a:pPr>
            <a:r>
              <a:rPr lang="zh-CN" altLang="en-US" sz="2400" dirty="0"/>
              <a:t>产生</a:t>
            </a:r>
            <a:r>
              <a:rPr lang="en-US" altLang="zh-CN" sz="2400"/>
              <a:t>y</a:t>
            </a:r>
            <a:r>
              <a:rPr lang="zh-CN" altLang="zh-CN" sz="2400" dirty="0"/>
              <a:t>轴错切</a:t>
            </a:r>
            <a:endParaRPr lang="zh-CN" altLang="en-US" sz="2400" dirty="0"/>
          </a:p>
          <a:p>
            <a:pPr lvl="1">
              <a:lnSpc>
                <a:spcPct val="110000"/>
              </a:lnSpc>
            </a:pPr>
            <a:r>
              <a:rPr lang="zh-CN" altLang="en-US" sz="2400" dirty="0"/>
              <a:t>产生</a:t>
            </a:r>
            <a:r>
              <a:rPr lang="en-US" altLang="zh-CN" sz="2400"/>
              <a:t>z</a:t>
            </a:r>
            <a:r>
              <a:rPr lang="zh-CN" altLang="zh-CN" sz="2400" dirty="0"/>
              <a:t>轴错切</a:t>
            </a:r>
          </a:p>
        </p:txBody>
      </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Tree>
    <p:custDataLst>
      <p:tags r:id="rId1"/>
    </p:custData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标题 470017"/>
          <p:cNvSpPr>
            <a:spLocks noGrp="1" noRot="1"/>
          </p:cNvSpPr>
          <p:nvPr>
            <p:ph type="title"/>
          </p:nvPr>
        </p:nvSpPr>
        <p:spPr>
          <a:xfrm>
            <a:off x="1042988" y="2035810"/>
            <a:ext cx="7343775" cy="607695"/>
          </a:xfrm>
        </p:spPr>
        <p:txBody>
          <a:bodyPr anchor="ctr" anchorCtr="0">
            <a:spAutoFit/>
          </a:bodyPr>
          <a:lstStyle/>
          <a:p>
            <a:r>
              <a:rPr lang="zh-CN" altLang="en-US" sz="2800" dirty="0"/>
              <a:t>相对于</a:t>
            </a:r>
            <a:r>
              <a:rPr lang="en-US" altLang="zh-CN" sz="2800" err="1"/>
              <a:t>xy</a:t>
            </a:r>
            <a:r>
              <a:rPr lang="zh-CN" altLang="en-US" sz="2800" dirty="0"/>
              <a:t>平面反射</a:t>
            </a:r>
            <a:endParaRPr lang="zh-CN" altLang="en-US" sz="2800" b="0" dirty="0"/>
          </a:p>
        </p:txBody>
      </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pic>
        <p:nvPicPr>
          <p:cNvPr id="3" name="图片 2"/>
          <p:cNvPicPr>
            <a:picLocks noChangeAspect="1"/>
          </p:cNvPicPr>
          <p:nvPr/>
        </p:nvPicPr>
        <p:blipFill>
          <a:blip r:embed="rId3"/>
          <a:stretch>
            <a:fillRect/>
          </a:stretch>
        </p:blipFill>
        <p:spPr>
          <a:xfrm>
            <a:off x="2319020" y="2781300"/>
            <a:ext cx="4505325" cy="2724150"/>
          </a:xfrm>
          <a:prstGeom prst="rect">
            <a:avLst/>
          </a:prstGeom>
        </p:spPr>
      </p:pic>
    </p:spTree>
    <p:custDataLst>
      <p:tags r:id="rId1"/>
    </p:custData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标题 471041"/>
          <p:cNvSpPr>
            <a:spLocks noGrp="1" noRot="1"/>
          </p:cNvSpPr>
          <p:nvPr>
            <p:ph type="title"/>
          </p:nvPr>
        </p:nvSpPr>
        <p:spPr>
          <a:xfrm>
            <a:off x="467360" y="1772603"/>
            <a:ext cx="8540750" cy="607695"/>
          </a:xfrm>
        </p:spPr>
        <p:txBody>
          <a:bodyPr anchor="ctr" anchorCtr="0">
            <a:spAutoFit/>
          </a:bodyPr>
          <a:lstStyle/>
          <a:p>
            <a:r>
              <a:rPr lang="zh-CN" altLang="en-US" sz="2800" dirty="0"/>
              <a:t>相对于</a:t>
            </a:r>
            <a:r>
              <a:rPr lang="en-US" altLang="zh-CN" sz="2800" err="1"/>
              <a:t>xz</a:t>
            </a:r>
            <a:r>
              <a:rPr lang="zh-CN" altLang="en-US" sz="2800" dirty="0"/>
              <a:t>平面反射</a:t>
            </a:r>
          </a:p>
        </p:txBody>
      </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pic>
        <p:nvPicPr>
          <p:cNvPr id="3" name="图片 2"/>
          <p:cNvPicPr>
            <a:picLocks noChangeAspect="1"/>
          </p:cNvPicPr>
          <p:nvPr/>
        </p:nvPicPr>
        <p:blipFill>
          <a:blip r:embed="rId3"/>
          <a:stretch>
            <a:fillRect/>
          </a:stretch>
        </p:blipFill>
        <p:spPr>
          <a:xfrm>
            <a:off x="2195830" y="2924810"/>
            <a:ext cx="5305425" cy="2752725"/>
          </a:xfrm>
          <a:prstGeom prst="rect">
            <a:avLst/>
          </a:prstGeom>
        </p:spPr>
      </p:pic>
    </p:spTree>
    <p:custDataLst>
      <p:tags r:id="rId1"/>
    </p:custData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标题 472065"/>
          <p:cNvSpPr>
            <a:spLocks noGrp="1" noRot="1"/>
          </p:cNvSpPr>
          <p:nvPr>
            <p:ph type="title"/>
          </p:nvPr>
        </p:nvSpPr>
        <p:spPr>
          <a:xfrm>
            <a:off x="395605" y="2276793"/>
            <a:ext cx="8540750" cy="607695"/>
          </a:xfrm>
        </p:spPr>
        <p:txBody>
          <a:bodyPr anchor="ctr" anchorCtr="0">
            <a:spAutoFit/>
          </a:bodyPr>
          <a:lstStyle/>
          <a:p>
            <a:r>
              <a:rPr lang="zh-CN" altLang="en-US" sz="2800" dirty="0"/>
              <a:t>相对于</a:t>
            </a:r>
            <a:r>
              <a:rPr lang="en-US" altLang="zh-CN" sz="2800" err="1"/>
              <a:t>yz</a:t>
            </a:r>
            <a:r>
              <a:rPr lang="zh-CN" altLang="en-US" sz="2800" dirty="0"/>
              <a:t>平面反射</a:t>
            </a:r>
          </a:p>
        </p:txBody>
      </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pic>
        <p:nvPicPr>
          <p:cNvPr id="3" name="图片 2"/>
          <p:cNvPicPr>
            <a:picLocks noChangeAspect="1"/>
          </p:cNvPicPr>
          <p:nvPr/>
        </p:nvPicPr>
        <p:blipFill>
          <a:blip r:embed="rId3"/>
          <a:stretch>
            <a:fillRect/>
          </a:stretch>
        </p:blipFill>
        <p:spPr>
          <a:xfrm>
            <a:off x="2013585" y="2997200"/>
            <a:ext cx="5305425" cy="2676525"/>
          </a:xfrm>
          <a:prstGeom prst="rect">
            <a:avLst/>
          </a:prstGeom>
        </p:spPr>
      </p:pic>
    </p:spTree>
    <p:custDataLst>
      <p:tags r:id="rId1"/>
    </p:custData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矩形 473093"/>
          <p:cNvSpPr/>
          <p:nvPr/>
        </p:nvSpPr>
        <p:spPr>
          <a:xfrm>
            <a:off x="755015" y="1610360"/>
            <a:ext cx="4205288" cy="742950"/>
          </a:xfrm>
          <a:prstGeom prst="rect">
            <a:avLst/>
          </a:prstGeom>
          <a:noFill/>
          <a:ln w="9525">
            <a:noFill/>
          </a:ln>
        </p:spPr>
        <p:txBody>
          <a:bodyPr anchor="b" anchorCtr="0"/>
          <a:lstStyle/>
          <a:p>
            <a:pPr algn="ctr"/>
            <a:r>
              <a:rPr lang="zh-CN" altLang="en-US" sz="2800" b="1" dirty="0">
                <a:solidFill>
                  <a:schemeClr val="tx1"/>
                </a:solidFill>
                <a:latin typeface="Times New Roman" panose="02020603050405020304" pitchFamily="18" charset="0"/>
              </a:rPr>
              <a:t> </a:t>
            </a:r>
            <a:r>
              <a:rPr lang="zh-CN" altLang="zh-CN" sz="2800" b="1" dirty="0">
                <a:solidFill>
                  <a:schemeClr val="tx1"/>
                </a:solidFill>
                <a:latin typeface="Times New Roman" panose="02020603050405020304" pitchFamily="18" charset="0"/>
              </a:rPr>
              <a:t>3</a:t>
            </a:r>
            <a:r>
              <a:rPr lang="en-US" altLang="zh-CN" sz="2800" b="1">
                <a:solidFill>
                  <a:schemeClr val="tx1"/>
                </a:solidFill>
                <a:latin typeface="Times New Roman" panose="02020603050405020304" pitchFamily="18" charset="0"/>
              </a:rPr>
              <a:t>D</a:t>
            </a:r>
            <a:r>
              <a:rPr lang="zh-CN" altLang="en-US" sz="2800" b="1" dirty="0">
                <a:solidFill>
                  <a:schemeClr val="tx1"/>
                </a:solidFill>
                <a:latin typeface="Times New Roman" panose="02020603050405020304" pitchFamily="18" charset="0"/>
              </a:rPr>
              <a:t>错切</a:t>
            </a:r>
          </a:p>
        </p:txBody>
      </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pic>
        <p:nvPicPr>
          <p:cNvPr id="3" name="图片 2"/>
          <p:cNvPicPr>
            <a:picLocks noChangeAspect="1"/>
          </p:cNvPicPr>
          <p:nvPr/>
        </p:nvPicPr>
        <p:blipFill>
          <a:blip r:embed="rId3"/>
          <a:stretch>
            <a:fillRect/>
          </a:stretch>
        </p:blipFill>
        <p:spPr>
          <a:xfrm>
            <a:off x="2339340" y="2493010"/>
            <a:ext cx="4762500" cy="2724150"/>
          </a:xfrm>
          <a:prstGeom prst="rect">
            <a:avLst/>
          </a:prstGeom>
        </p:spPr>
      </p:pic>
    </p:spTree>
    <p:custDataLst>
      <p:tags r:id="rId1"/>
    </p:custData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标题 474113"/>
          <p:cNvSpPr>
            <a:spLocks noGrp="1" noRot="1"/>
          </p:cNvSpPr>
          <p:nvPr>
            <p:ph type="title"/>
          </p:nvPr>
        </p:nvSpPr>
        <p:spPr>
          <a:xfrm>
            <a:off x="683260" y="1773079"/>
            <a:ext cx="7886700" cy="607695"/>
          </a:xfrm>
        </p:spPr>
        <p:txBody>
          <a:bodyPr anchor="ctr" anchorCtr="0">
            <a:spAutoFit/>
          </a:bodyPr>
          <a:lstStyle/>
          <a:p>
            <a:r>
              <a:rPr lang="zh-CN" altLang="en-US" sz="2800" dirty="0"/>
              <a:t>产生</a:t>
            </a:r>
            <a:r>
              <a:rPr lang="zh-CN" altLang="zh-CN" sz="2800" dirty="0"/>
              <a:t>y轴错移</a:t>
            </a:r>
          </a:p>
        </p:txBody>
      </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pic>
        <p:nvPicPr>
          <p:cNvPr id="3" name="图片 2"/>
          <p:cNvPicPr>
            <a:picLocks noChangeAspect="1"/>
          </p:cNvPicPr>
          <p:nvPr/>
        </p:nvPicPr>
        <p:blipFill>
          <a:blip r:embed="rId3"/>
          <a:stretch>
            <a:fillRect/>
          </a:stretch>
        </p:blipFill>
        <p:spPr>
          <a:xfrm>
            <a:off x="2195195" y="2781300"/>
            <a:ext cx="4895850" cy="2724150"/>
          </a:xfrm>
          <a:prstGeom prst="rect">
            <a:avLst/>
          </a:prstGeom>
        </p:spPr>
      </p:pic>
    </p:spTree>
    <p:custDataLst>
      <p:tags r:id="rId1"/>
    </p:custData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标题 475137"/>
          <p:cNvSpPr>
            <a:spLocks noGrp="1" noRot="1"/>
          </p:cNvSpPr>
          <p:nvPr>
            <p:ph type="title"/>
          </p:nvPr>
        </p:nvSpPr>
        <p:spPr>
          <a:xfrm>
            <a:off x="971550" y="1701324"/>
            <a:ext cx="7886700" cy="607695"/>
          </a:xfrm>
        </p:spPr>
        <p:txBody>
          <a:bodyPr anchor="ctr" anchorCtr="0">
            <a:spAutoFit/>
          </a:bodyPr>
          <a:lstStyle/>
          <a:p>
            <a:r>
              <a:rPr lang="zh-CN" altLang="en-US" sz="2800" dirty="0"/>
              <a:t>产生</a:t>
            </a:r>
            <a:r>
              <a:rPr lang="zh-CN" altLang="zh-CN" sz="2800" dirty="0"/>
              <a:t>z轴错移</a:t>
            </a:r>
          </a:p>
        </p:txBody>
      </p:sp>
      <p:sp>
        <p:nvSpPr>
          <p:cNvPr id="330754" name="Rectangle 2"/>
          <p:cNvSpPr>
            <a:spLocks noGrp="1" noRot="1" noChangeArrowheads="1"/>
          </p:cNvSpPr>
          <p:nvPr/>
        </p:nvSpPr>
        <p:spPr>
          <a:xfrm>
            <a:off x="301625" y="96488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pic>
        <p:nvPicPr>
          <p:cNvPr id="3" name="图片 2"/>
          <p:cNvPicPr>
            <a:picLocks noChangeAspect="1"/>
          </p:cNvPicPr>
          <p:nvPr/>
        </p:nvPicPr>
        <p:blipFill>
          <a:blip r:embed="rId3"/>
          <a:stretch>
            <a:fillRect/>
          </a:stretch>
        </p:blipFill>
        <p:spPr>
          <a:xfrm>
            <a:off x="2152650" y="2399665"/>
            <a:ext cx="4838700" cy="2676525"/>
          </a:xfrm>
          <a:prstGeom prst="rect">
            <a:avLst/>
          </a:prstGeom>
        </p:spPr>
      </p:pic>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330754" name="Rectangle 2"/>
          <p:cNvSpPr>
            <a:spLocks noGrp="1" noRot="1" noChangeArrowheads="1"/>
          </p:cNvSpPr>
          <p:nvPr>
            <p:ph type="title" idx="4294967295"/>
          </p:nvPr>
        </p:nvSpPr>
        <p:spPr>
          <a:xfrm>
            <a:off x="301625" y="909638"/>
            <a:ext cx="8540750" cy="755650"/>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一、数学基础</a:t>
            </a:r>
          </a:p>
        </p:txBody>
      </p:sp>
      <p:sp>
        <p:nvSpPr>
          <p:cNvPr id="8195" name="Rectangle 3"/>
          <p:cNvSpPr>
            <a:spLocks noGrp="1" noRot="1"/>
          </p:cNvSpPr>
          <p:nvPr>
            <p:ph idx="4294967295"/>
            <p:custDataLst>
              <p:tags r:id="rId2"/>
            </p:custDataLst>
          </p:nvPr>
        </p:nvSpPr>
        <p:spPr>
          <a:xfrm>
            <a:off x="323850" y="1989138"/>
            <a:ext cx="8458200" cy="1875155"/>
          </a:xfrm>
          <a:noFill/>
          <a:ln w="9525">
            <a:noFill/>
          </a:ln>
        </p:spPr>
        <p:txBody>
          <a:bodyPr vert="horz" wrap="square" lIns="91440" tIns="45720" rIns="91440" bIns="45720" rtlCol="0" anchor="t" anchorCtr="0">
            <a:spAutoFit/>
          </a:bodyPr>
          <a:lstStyle>
            <a:lvl1pPr marL="342900" indent="-342900" algn="l" rtl="0" fontAlgn="base">
              <a:spcBef>
                <a:spcPct val="20000"/>
              </a:spcBef>
              <a:spcAft>
                <a:spcPct val="0"/>
              </a:spcAft>
              <a:buClr>
                <a:srgbClr val="FF0000"/>
              </a:buClr>
              <a:buSzPct val="80000"/>
              <a:buFont typeface="Wingdings" panose="05000000000000000000"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tx1"/>
              </a:buClr>
              <a:buSzPct val="80000"/>
              <a:buFont typeface="Wingdings" panose="05000000000000000000" pitchFamily="2" charset="2"/>
              <a:buChar char="Ø"/>
              <a:defRPr sz="2800" b="1">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lvl="1" algn="l" defTabSz="914400">
              <a:lnSpc>
                <a:spcPct val="140000"/>
              </a:lnSpc>
              <a:buChar char="l"/>
            </a:pPr>
            <a:r>
              <a:rPr lang="zh-CN" altLang="en-US" spc="0" dirty="0">
                <a:solidFill>
                  <a:schemeClr val="dk1"/>
                </a:solidFill>
                <a:latin typeface="SimHei" panose="02010600030101010101" pitchFamily="2" charset="-122"/>
                <a:ea typeface="SimHei" panose="02010600030101010101" pitchFamily="2" charset="-122"/>
                <a:sym typeface="+mn-ea"/>
              </a:rPr>
              <a:t>矩阵</a:t>
            </a:r>
          </a:p>
          <a:p>
            <a:pPr lvl="2" algn="l" defTabSz="914400">
              <a:lnSpc>
                <a:spcPct val="140000"/>
              </a:lnSpc>
              <a:buChar char="l"/>
            </a:pPr>
            <a:r>
              <a:rPr>
                <a:ea typeface="SimSun" panose="02010600030101010101" pitchFamily="2" charset="-122"/>
                <a:sym typeface="+mn-ea"/>
              </a:rPr>
              <a:t>矩阵加法</a:t>
            </a:r>
            <a:r>
              <a:rPr lang="zh-CN">
                <a:ea typeface="SimSun" panose="02010600030101010101" pitchFamily="2" charset="-122"/>
                <a:sym typeface="+mn-ea"/>
              </a:rPr>
              <a:t>：</a:t>
            </a:r>
            <a:endParaRPr lang="zh-CN" altLang="en-US" dirty="0">
              <a:solidFill>
                <a:schemeClr val="dk1"/>
              </a:solidFill>
              <a:latin typeface="SimHei" panose="02010600030101010101" pitchFamily="2" charset="-122"/>
              <a:ea typeface="SimHei" panose="02010600030101010101" pitchFamily="2" charset="-122"/>
              <a:sym typeface="+mn-ea"/>
            </a:endParaRPr>
          </a:p>
          <a:p>
            <a:pPr lvl="2" algn="l" defTabSz="914400">
              <a:lnSpc>
                <a:spcPct val="140000"/>
              </a:lnSpc>
              <a:buChar char="l"/>
            </a:pPr>
            <a:endParaRPr lang="en-US" altLang="zh-CN" dirty="0">
              <a:solidFill>
                <a:schemeClr val="dk1"/>
              </a:solidFill>
              <a:latin typeface="SimHei" panose="02010600030101010101" pitchFamily="2" charset="-122"/>
              <a:ea typeface="SimHei" panose="02010600030101010101" pitchFamily="2" charset="-122"/>
              <a:sym typeface="+mn-ea"/>
            </a:endParaRPr>
          </a:p>
        </p:txBody>
      </p:sp>
      <p:graphicFrame>
        <p:nvGraphicFramePr>
          <p:cNvPr id="2" name="对象 -2147482509"/>
          <p:cNvGraphicFramePr>
            <a:graphicFrameLocks noChangeAspect="1"/>
          </p:cNvGraphicFramePr>
          <p:nvPr/>
        </p:nvGraphicFramePr>
        <p:xfrm>
          <a:off x="3131820" y="2637155"/>
          <a:ext cx="5332730" cy="1494155"/>
        </p:xfrm>
        <a:graphic>
          <a:graphicData uri="http://schemas.openxmlformats.org/presentationml/2006/ole">
            <mc:AlternateContent xmlns:mc="http://schemas.openxmlformats.org/markup-compatibility/2006">
              <mc:Choice xmlns:v="urn:schemas-microsoft-com:vml" Requires="v">
                <p:oleObj r:id="rId6" imgW="3200400" imgH="939800" progId="Equation.DSMT4">
                  <p:embed/>
                </p:oleObj>
              </mc:Choice>
              <mc:Fallback>
                <p:oleObj r:id="rId6" imgW="3200400" imgH="939800" progId="Equation.DSMT4">
                  <p:embed/>
                  <p:pic>
                    <p:nvPicPr>
                      <p:cNvPr id="0" name="图片 2"/>
                      <p:cNvPicPr/>
                      <p:nvPr/>
                    </p:nvPicPr>
                    <p:blipFill>
                      <a:blip r:embed="rId7"/>
                      <a:stretch>
                        <a:fillRect/>
                      </a:stretch>
                    </p:blipFill>
                    <p:spPr>
                      <a:xfrm>
                        <a:off x="3131820" y="2637155"/>
                        <a:ext cx="5332730" cy="1494155"/>
                      </a:xfrm>
                      <a:prstGeom prst="rect">
                        <a:avLst/>
                      </a:prstGeom>
                      <a:noFill/>
                      <a:ln w="38100">
                        <a:noFill/>
                        <a:miter/>
                      </a:ln>
                    </p:spPr>
                  </p:pic>
                </p:oleObj>
              </mc:Fallback>
            </mc:AlternateContent>
          </a:graphicData>
        </a:graphic>
      </p:graphicFrame>
      <p:graphicFrame>
        <p:nvGraphicFramePr>
          <p:cNvPr id="4" name="对象 -2147482506"/>
          <p:cNvGraphicFramePr>
            <a:graphicFrameLocks noChangeAspect="1"/>
          </p:cNvGraphicFramePr>
          <p:nvPr/>
        </p:nvGraphicFramePr>
        <p:xfrm>
          <a:off x="2843530" y="4653280"/>
          <a:ext cx="4570730" cy="1682115"/>
        </p:xfrm>
        <a:graphic>
          <a:graphicData uri="http://schemas.openxmlformats.org/presentationml/2006/ole">
            <mc:AlternateContent xmlns:mc="http://schemas.openxmlformats.org/markup-compatibility/2006">
              <mc:Choice xmlns:v="urn:schemas-microsoft-com:vml" Requires="v">
                <p:oleObj r:id="rId8" imgW="2451100" imgH="939800" progId="Equation.DSMT4">
                  <p:embed/>
                </p:oleObj>
              </mc:Choice>
              <mc:Fallback>
                <p:oleObj r:id="rId8" imgW="2451100" imgH="939800" progId="Equation.DSMT4">
                  <p:embed/>
                  <p:pic>
                    <p:nvPicPr>
                      <p:cNvPr id="0" name="图片 3"/>
                      <p:cNvPicPr/>
                      <p:nvPr/>
                    </p:nvPicPr>
                    <p:blipFill>
                      <a:blip r:embed="rId9"/>
                      <a:stretch>
                        <a:fillRect/>
                      </a:stretch>
                    </p:blipFill>
                    <p:spPr>
                      <a:xfrm>
                        <a:off x="2843530" y="4653280"/>
                        <a:ext cx="4570730" cy="1682115"/>
                      </a:xfrm>
                      <a:prstGeom prst="rect">
                        <a:avLst/>
                      </a:prstGeom>
                      <a:noFill/>
                      <a:ln w="38100">
                        <a:noFill/>
                        <a:miter/>
                      </a:ln>
                    </p:spPr>
                  </p:pic>
                </p:oleObj>
              </mc:Fallback>
            </mc:AlternateContent>
          </a:graphicData>
        </a:graphic>
      </p:graphicFrame>
      <p:graphicFrame>
        <p:nvGraphicFramePr>
          <p:cNvPr id="6" name="对象 -2147481883"/>
          <p:cNvGraphicFramePr>
            <a:graphicFrameLocks noChangeAspect="1"/>
          </p:cNvGraphicFramePr>
          <p:nvPr/>
        </p:nvGraphicFramePr>
        <p:xfrm>
          <a:off x="1115060" y="5013325"/>
          <a:ext cx="1342390" cy="352425"/>
        </p:xfrm>
        <a:graphic>
          <a:graphicData uri="http://schemas.openxmlformats.org/presentationml/2006/ole">
            <mc:AlternateContent xmlns:mc="http://schemas.openxmlformats.org/markup-compatibility/2006">
              <mc:Choice xmlns:v="urn:schemas-microsoft-com:vml" Requires="v">
                <p:oleObj r:id="rId10" imgW="672465" imgH="177800" progId="Equation.DSMT4">
                  <p:embed/>
                </p:oleObj>
              </mc:Choice>
              <mc:Fallback>
                <p:oleObj r:id="rId10" imgW="672465" imgH="177800" progId="Equation.DSMT4">
                  <p:embed/>
                  <p:pic>
                    <p:nvPicPr>
                      <p:cNvPr id="0" name="图片 4"/>
                      <p:cNvPicPr/>
                      <p:nvPr/>
                    </p:nvPicPr>
                    <p:blipFill>
                      <a:blip r:embed="rId11"/>
                      <a:stretch>
                        <a:fillRect/>
                      </a:stretch>
                    </p:blipFill>
                    <p:spPr>
                      <a:xfrm>
                        <a:off x="1115060" y="5013325"/>
                        <a:ext cx="1342390" cy="352425"/>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94970"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
        <p:nvSpPr>
          <p:cNvPr id="135169" name="标题 475137"/>
          <p:cNvSpPr>
            <a:spLocks noGrp="1" noRot="1"/>
          </p:cNvSpPr>
          <p:nvPr>
            <p:ph type="title"/>
          </p:nvPr>
        </p:nvSpPr>
        <p:spPr>
          <a:xfrm>
            <a:off x="755650" y="1917224"/>
            <a:ext cx="7886700" cy="607695"/>
          </a:xfrm>
        </p:spPr>
        <p:txBody>
          <a:bodyPr anchor="ctr" anchorCtr="0">
            <a:spAutoFit/>
          </a:bodyPr>
          <a:lstStyle/>
          <a:p>
            <a:r>
              <a:rPr lang="zh-CN" altLang="en-US" sz="2800" dirty="0"/>
              <a:t>四元组</a:t>
            </a:r>
          </a:p>
        </p:txBody>
      </p:sp>
      <p:sp>
        <p:nvSpPr>
          <p:cNvPr id="129026" name="文本占位符 468994"/>
          <p:cNvSpPr>
            <a:spLocks noGrp="1" noRot="1"/>
          </p:cNvSpPr>
          <p:nvPr>
            <p:ph idx="1"/>
          </p:nvPr>
        </p:nvSpPr>
        <p:spPr>
          <a:xfrm>
            <a:off x="1475740" y="2564448"/>
            <a:ext cx="6800850" cy="2537460"/>
          </a:xfrm>
        </p:spPr>
        <p:txBody>
          <a:bodyPr wrap="square" anchor="t" anchorCtr="0">
            <a:spAutoFit/>
          </a:bodyPr>
          <a:lstStyle/>
          <a:p>
            <a:pPr>
              <a:lnSpc>
                <a:spcPct val="110000"/>
              </a:lnSpc>
            </a:pPr>
            <a:r>
              <a:rPr lang="zh-CN" altLang="zh-CN" sz="2400" dirty="0"/>
              <a:t>基于矩阵描述的旋转，不直观，并且在旋转插值时存在控制的多义性问题，参数过多互相之间很大的关联</a:t>
            </a:r>
          </a:p>
          <a:p>
            <a:pPr>
              <a:lnSpc>
                <a:spcPct val="110000"/>
              </a:lnSpc>
            </a:pPr>
            <a:r>
              <a:rPr lang="zh-CN" altLang="zh-CN" sz="2400" dirty="0"/>
              <a:t>在极坐标系下对旋转的表达较为便利，可以采用复数方式来表达极坐标下的旋转。根据欧拉公式：</a:t>
            </a:r>
          </a:p>
        </p:txBody>
      </p:sp>
      <p:graphicFrame>
        <p:nvGraphicFramePr>
          <p:cNvPr id="2" name="对象 -2147482316"/>
          <p:cNvGraphicFramePr>
            <a:graphicFrameLocks noChangeAspect="1"/>
          </p:cNvGraphicFramePr>
          <p:nvPr/>
        </p:nvGraphicFramePr>
        <p:xfrm>
          <a:off x="3275965" y="5373370"/>
          <a:ext cx="2553970" cy="450850"/>
        </p:xfrm>
        <a:graphic>
          <a:graphicData uri="http://schemas.openxmlformats.org/presentationml/2006/ole">
            <mc:AlternateContent xmlns:mc="http://schemas.openxmlformats.org/markup-compatibility/2006">
              <mc:Choice xmlns:v="urn:schemas-microsoft-com:vml" Requires="v">
                <p:oleObj r:id="rId3" imgW="1155700" imgH="203200" progId="Equation.DSMT4">
                  <p:embed/>
                </p:oleObj>
              </mc:Choice>
              <mc:Fallback>
                <p:oleObj r:id="rId3" imgW="1155700" imgH="203200" progId="Equation.DSMT4">
                  <p:embed/>
                  <p:pic>
                    <p:nvPicPr>
                      <p:cNvPr id="0" name="图片 3075"/>
                      <p:cNvPicPr/>
                      <p:nvPr/>
                    </p:nvPicPr>
                    <p:blipFill>
                      <a:blip r:embed="rId4"/>
                      <a:stretch>
                        <a:fillRect/>
                      </a:stretch>
                    </p:blipFill>
                    <p:spPr>
                      <a:xfrm>
                        <a:off x="3275965" y="5373370"/>
                        <a:ext cx="2553970" cy="450850"/>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94970"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
        <p:nvSpPr>
          <p:cNvPr id="135169" name="标题 475137"/>
          <p:cNvSpPr>
            <a:spLocks noGrp="1" noRot="1"/>
          </p:cNvSpPr>
          <p:nvPr>
            <p:ph type="title"/>
          </p:nvPr>
        </p:nvSpPr>
        <p:spPr>
          <a:xfrm>
            <a:off x="755650" y="1917224"/>
            <a:ext cx="7886700" cy="607695"/>
          </a:xfrm>
        </p:spPr>
        <p:txBody>
          <a:bodyPr anchor="ctr" anchorCtr="0">
            <a:spAutoFit/>
          </a:bodyPr>
          <a:lstStyle/>
          <a:p>
            <a:r>
              <a:rPr lang="zh-CN" altLang="en-US" sz="2800" dirty="0"/>
              <a:t>四元组</a:t>
            </a:r>
          </a:p>
        </p:txBody>
      </p:sp>
      <p:sp>
        <p:nvSpPr>
          <p:cNvPr id="129026" name="文本占位符 468994"/>
          <p:cNvSpPr>
            <a:spLocks noGrp="1" noRot="1"/>
          </p:cNvSpPr>
          <p:nvPr>
            <p:ph idx="1"/>
          </p:nvPr>
        </p:nvSpPr>
        <p:spPr>
          <a:xfrm>
            <a:off x="1475740" y="2564448"/>
            <a:ext cx="6800850" cy="4610735"/>
          </a:xfrm>
        </p:spPr>
        <p:txBody>
          <a:bodyPr wrap="square" anchor="t" anchorCtr="0">
            <a:spAutoFit/>
          </a:bodyPr>
          <a:lstStyle/>
          <a:p>
            <a:pPr>
              <a:lnSpc>
                <a:spcPct val="110000"/>
              </a:lnSpc>
            </a:pPr>
            <a:r>
              <a:rPr lang="zh-CN" altLang="zh-CN" sz="2400" dirty="0"/>
              <a:t>一个复数的极坐标对应</a:t>
            </a:r>
          </a:p>
          <a:p>
            <a:pPr marL="635" indent="0">
              <a:lnSpc>
                <a:spcPct val="110000"/>
              </a:lnSpc>
              <a:buNone/>
            </a:pPr>
            <a:r>
              <a:rPr lang="en-US" altLang="zh-CN" sz="2400" dirty="0"/>
              <a:t>       </a:t>
            </a:r>
          </a:p>
          <a:p>
            <a:pPr marL="635" indent="0">
              <a:lnSpc>
                <a:spcPct val="110000"/>
              </a:lnSpc>
              <a:buNone/>
            </a:pPr>
            <a:r>
              <a:rPr lang="zh-CN" altLang="en-US" sz="2400" dirty="0"/>
              <a:t>其中</a:t>
            </a:r>
            <a:endParaRPr lang="zh-CN" altLang="zh-CN" sz="2400" dirty="0"/>
          </a:p>
          <a:p>
            <a:pPr>
              <a:lnSpc>
                <a:spcPct val="110000"/>
              </a:lnSpc>
            </a:pPr>
            <a:endParaRPr lang="zh-CN" altLang="zh-CN" sz="2400" dirty="0"/>
          </a:p>
          <a:p>
            <a:pPr>
              <a:lnSpc>
                <a:spcPct val="110000"/>
              </a:lnSpc>
            </a:pPr>
            <a:endParaRPr lang="zh-CN" altLang="zh-CN" sz="2400" dirty="0"/>
          </a:p>
          <a:p>
            <a:pPr>
              <a:lnSpc>
                <a:spcPct val="110000"/>
              </a:lnSpc>
            </a:pPr>
            <a:endParaRPr lang="zh-CN" altLang="zh-CN" sz="2400" dirty="0"/>
          </a:p>
        </p:txBody>
      </p:sp>
      <p:graphicFrame>
        <p:nvGraphicFramePr>
          <p:cNvPr id="2" name="对象 -2147481885"/>
          <p:cNvGraphicFramePr>
            <a:graphicFrameLocks noChangeAspect="1"/>
          </p:cNvGraphicFramePr>
          <p:nvPr/>
        </p:nvGraphicFramePr>
        <p:xfrm>
          <a:off x="3531235" y="3068955"/>
          <a:ext cx="2267585" cy="477520"/>
        </p:xfrm>
        <a:graphic>
          <a:graphicData uri="http://schemas.openxmlformats.org/presentationml/2006/ole">
            <mc:AlternateContent xmlns:mc="http://schemas.openxmlformats.org/markup-compatibility/2006">
              <mc:Choice xmlns:v="urn:schemas-microsoft-com:vml" Requires="v">
                <p:oleObj r:id="rId4" imgW="965200" imgH="203200" progId="Equation.DSMT4">
                  <p:embed/>
                </p:oleObj>
              </mc:Choice>
              <mc:Fallback>
                <p:oleObj r:id="rId4" imgW="965200" imgH="203200" progId="Equation.DSMT4">
                  <p:embed/>
                  <p:pic>
                    <p:nvPicPr>
                      <p:cNvPr id="0" name="图片 2"/>
                      <p:cNvPicPr/>
                      <p:nvPr/>
                    </p:nvPicPr>
                    <p:blipFill>
                      <a:blip r:embed="rId5"/>
                      <a:stretch>
                        <a:fillRect/>
                      </a:stretch>
                    </p:blipFill>
                    <p:spPr>
                      <a:xfrm>
                        <a:off x="3531235" y="3068955"/>
                        <a:ext cx="2267585" cy="477520"/>
                      </a:xfrm>
                      <a:prstGeom prst="rect">
                        <a:avLst/>
                      </a:prstGeom>
                      <a:noFill/>
                      <a:ln w="38100">
                        <a:noFill/>
                        <a:miter/>
                      </a:ln>
                    </p:spPr>
                  </p:pic>
                </p:oleObj>
              </mc:Fallback>
            </mc:AlternateContent>
          </a:graphicData>
        </a:graphic>
      </p:graphicFrame>
      <p:graphicFrame>
        <p:nvGraphicFramePr>
          <p:cNvPr id="4" name="对象 -2147482313"/>
          <p:cNvGraphicFramePr>
            <a:graphicFrameLocks noChangeAspect="1"/>
          </p:cNvGraphicFramePr>
          <p:nvPr/>
        </p:nvGraphicFramePr>
        <p:xfrm>
          <a:off x="2411730" y="4090670"/>
          <a:ext cx="1245870" cy="398780"/>
        </p:xfrm>
        <a:graphic>
          <a:graphicData uri="http://schemas.openxmlformats.org/presentationml/2006/ole">
            <mc:AlternateContent xmlns:mc="http://schemas.openxmlformats.org/markup-compatibility/2006">
              <mc:Choice xmlns:v="urn:schemas-microsoft-com:vml" Requires="v">
                <p:oleObj r:id="rId6" imgW="799465" imgH="254000" progId="Equation.DSMT4">
                  <p:embed/>
                </p:oleObj>
              </mc:Choice>
              <mc:Fallback>
                <p:oleObj r:id="rId6" imgW="799465" imgH="254000" progId="Equation.DSMT4">
                  <p:embed/>
                  <p:pic>
                    <p:nvPicPr>
                      <p:cNvPr id="0" name="图片 3"/>
                      <p:cNvPicPr/>
                      <p:nvPr/>
                    </p:nvPicPr>
                    <p:blipFill>
                      <a:blip r:embed="rId7"/>
                      <a:stretch>
                        <a:fillRect/>
                      </a:stretch>
                    </p:blipFill>
                    <p:spPr>
                      <a:xfrm>
                        <a:off x="2411730" y="4090670"/>
                        <a:ext cx="1245870" cy="398780"/>
                      </a:xfrm>
                      <a:prstGeom prst="rect">
                        <a:avLst/>
                      </a:prstGeom>
                      <a:noFill/>
                      <a:ln w="38100">
                        <a:noFill/>
                        <a:miter/>
                      </a:ln>
                    </p:spPr>
                  </p:pic>
                </p:oleObj>
              </mc:Fallback>
            </mc:AlternateContent>
          </a:graphicData>
        </a:graphic>
      </p:graphicFrame>
      <p:graphicFrame>
        <p:nvGraphicFramePr>
          <p:cNvPr id="6" name="对象 -2147482312"/>
          <p:cNvGraphicFramePr>
            <a:graphicFrameLocks noChangeAspect="1"/>
          </p:cNvGraphicFramePr>
          <p:nvPr/>
        </p:nvGraphicFramePr>
        <p:xfrm>
          <a:off x="3996055" y="4090670"/>
          <a:ext cx="1601470" cy="321945"/>
        </p:xfrm>
        <a:graphic>
          <a:graphicData uri="http://schemas.openxmlformats.org/presentationml/2006/ole">
            <mc:AlternateContent xmlns:mc="http://schemas.openxmlformats.org/markup-compatibility/2006">
              <mc:Choice xmlns:v="urn:schemas-microsoft-com:vml" Requires="v">
                <p:oleObj r:id="rId8" imgW="888365" imgH="177800" progId="Equation.DSMT4">
                  <p:embed/>
                </p:oleObj>
              </mc:Choice>
              <mc:Fallback>
                <p:oleObj r:id="rId8" imgW="888365" imgH="177800" progId="Equation.DSMT4">
                  <p:embed/>
                  <p:pic>
                    <p:nvPicPr>
                      <p:cNvPr id="0" name="图片 4"/>
                      <p:cNvPicPr/>
                      <p:nvPr/>
                    </p:nvPicPr>
                    <p:blipFill>
                      <a:blip r:embed="rId9"/>
                      <a:stretch>
                        <a:fillRect/>
                      </a:stretch>
                    </p:blipFill>
                    <p:spPr>
                      <a:xfrm>
                        <a:off x="3996055" y="4090670"/>
                        <a:ext cx="1601470" cy="321945"/>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94970"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
        <p:nvSpPr>
          <p:cNvPr id="135169" name="标题 475137"/>
          <p:cNvSpPr>
            <a:spLocks noGrp="1" noRot="1"/>
          </p:cNvSpPr>
          <p:nvPr>
            <p:ph type="title"/>
          </p:nvPr>
        </p:nvSpPr>
        <p:spPr>
          <a:xfrm>
            <a:off x="755650" y="1917224"/>
            <a:ext cx="7886700" cy="607695"/>
          </a:xfrm>
        </p:spPr>
        <p:txBody>
          <a:bodyPr anchor="ctr" anchorCtr="0">
            <a:spAutoFit/>
          </a:bodyPr>
          <a:lstStyle/>
          <a:p>
            <a:r>
              <a:rPr lang="zh-CN" altLang="en-US" sz="2800" dirty="0"/>
              <a:t>四元组</a:t>
            </a:r>
          </a:p>
        </p:txBody>
      </p:sp>
      <p:sp>
        <p:nvSpPr>
          <p:cNvPr id="129026" name="文本占位符 468994"/>
          <p:cNvSpPr>
            <a:spLocks noGrp="1" noRot="1"/>
          </p:cNvSpPr>
          <p:nvPr>
            <p:ph idx="1"/>
          </p:nvPr>
        </p:nvSpPr>
        <p:spPr>
          <a:xfrm>
            <a:off x="1475740" y="2564448"/>
            <a:ext cx="6800850" cy="4610735"/>
          </a:xfrm>
        </p:spPr>
        <p:txBody>
          <a:bodyPr wrap="square" anchor="t" anchorCtr="0">
            <a:spAutoFit/>
          </a:bodyPr>
          <a:lstStyle/>
          <a:p>
            <a:pPr>
              <a:lnSpc>
                <a:spcPct val="110000"/>
              </a:lnSpc>
            </a:pPr>
            <a:r>
              <a:rPr lang="en-US" altLang="zh-CN" sz="2400" dirty="0"/>
              <a:t>c</a:t>
            </a:r>
            <a:r>
              <a:rPr lang="zh-CN" altLang="en-US" sz="2400" dirty="0"/>
              <a:t>旋转一个角度之后</a:t>
            </a:r>
            <a:endParaRPr lang="zh-CN" altLang="zh-CN" sz="2400" dirty="0"/>
          </a:p>
          <a:p>
            <a:pPr marL="635" indent="0">
              <a:lnSpc>
                <a:spcPct val="110000"/>
              </a:lnSpc>
              <a:buNone/>
            </a:pPr>
            <a:r>
              <a:rPr lang="en-US" altLang="zh-CN" sz="2400" dirty="0"/>
              <a:t>       </a:t>
            </a:r>
          </a:p>
          <a:p>
            <a:pPr marL="635" indent="0">
              <a:lnSpc>
                <a:spcPct val="110000"/>
              </a:lnSpc>
              <a:buNone/>
            </a:pPr>
            <a:r>
              <a:rPr lang="zh-CN" altLang="en-US" sz="2400" dirty="0"/>
              <a:t>其中</a:t>
            </a:r>
            <a:r>
              <a:rPr lang="en-US" altLang="zh-CN" sz="2400" dirty="0"/>
              <a:t>      </a:t>
            </a:r>
            <a:r>
              <a:rPr lang="zh-CN" altLang="en-US" sz="2400" dirty="0"/>
              <a:t>在复平面中的一个旋转算子</a:t>
            </a:r>
          </a:p>
          <a:p>
            <a:pPr>
              <a:lnSpc>
                <a:spcPct val="110000"/>
              </a:lnSpc>
            </a:pPr>
            <a:endParaRPr lang="zh-CN" altLang="zh-CN" sz="2400" dirty="0"/>
          </a:p>
          <a:p>
            <a:pPr>
              <a:lnSpc>
                <a:spcPct val="110000"/>
              </a:lnSpc>
            </a:pPr>
            <a:endParaRPr lang="zh-CN" altLang="zh-CN" sz="2400" dirty="0"/>
          </a:p>
          <a:p>
            <a:pPr>
              <a:lnSpc>
                <a:spcPct val="110000"/>
              </a:lnSpc>
            </a:pPr>
            <a:endParaRPr lang="zh-CN" altLang="zh-CN" sz="2400" dirty="0"/>
          </a:p>
        </p:txBody>
      </p:sp>
      <p:graphicFrame>
        <p:nvGraphicFramePr>
          <p:cNvPr id="2" name="对象 -2147482307"/>
          <p:cNvGraphicFramePr>
            <a:graphicFrameLocks noChangeAspect="1"/>
          </p:cNvGraphicFramePr>
          <p:nvPr/>
        </p:nvGraphicFramePr>
        <p:xfrm>
          <a:off x="3131820" y="3213100"/>
          <a:ext cx="2901950" cy="481965"/>
        </p:xfrm>
        <a:graphic>
          <a:graphicData uri="http://schemas.openxmlformats.org/presentationml/2006/ole">
            <mc:AlternateContent xmlns:mc="http://schemas.openxmlformats.org/markup-compatibility/2006">
              <mc:Choice xmlns:v="urn:schemas-microsoft-com:vml" Requires="v">
                <p:oleObj r:id="rId4" imgW="1218565" imgH="203200" progId="Equation.DSMT4">
                  <p:embed/>
                </p:oleObj>
              </mc:Choice>
              <mc:Fallback>
                <p:oleObj r:id="rId4" imgW="1218565" imgH="203200" progId="Equation.DSMT4">
                  <p:embed/>
                  <p:pic>
                    <p:nvPicPr>
                      <p:cNvPr id="0" name="图片 3075"/>
                      <p:cNvPicPr/>
                      <p:nvPr/>
                    </p:nvPicPr>
                    <p:blipFill>
                      <a:blip r:embed="rId5"/>
                      <a:stretch>
                        <a:fillRect/>
                      </a:stretch>
                    </p:blipFill>
                    <p:spPr>
                      <a:xfrm>
                        <a:off x="3131820" y="3213100"/>
                        <a:ext cx="2901950" cy="481965"/>
                      </a:xfrm>
                      <a:prstGeom prst="rect">
                        <a:avLst/>
                      </a:prstGeom>
                      <a:noFill/>
                      <a:ln w="38100">
                        <a:noFill/>
                        <a:miter/>
                      </a:ln>
                    </p:spPr>
                  </p:pic>
                </p:oleObj>
              </mc:Fallback>
            </mc:AlternateContent>
          </a:graphicData>
        </a:graphic>
      </p:graphicFrame>
      <p:graphicFrame>
        <p:nvGraphicFramePr>
          <p:cNvPr id="3" name="对象 -2147481884"/>
          <p:cNvGraphicFramePr>
            <a:graphicFrameLocks noChangeAspect="1"/>
          </p:cNvGraphicFramePr>
          <p:nvPr/>
        </p:nvGraphicFramePr>
        <p:xfrm>
          <a:off x="2267585" y="4221480"/>
          <a:ext cx="414655" cy="442595"/>
        </p:xfrm>
        <a:graphic>
          <a:graphicData uri="http://schemas.openxmlformats.org/presentationml/2006/ole">
            <mc:AlternateContent xmlns:mc="http://schemas.openxmlformats.org/markup-compatibility/2006">
              <mc:Choice xmlns:v="urn:schemas-microsoft-com:vml" Requires="v">
                <p:oleObj r:id="rId6" imgW="190500" imgH="203200" progId="Equation.DSMT4">
                  <p:embed/>
                </p:oleObj>
              </mc:Choice>
              <mc:Fallback>
                <p:oleObj r:id="rId6" imgW="190500" imgH="203200" progId="Equation.DSMT4">
                  <p:embed/>
                  <p:pic>
                    <p:nvPicPr>
                      <p:cNvPr id="0" name="图片 7"/>
                      <p:cNvPicPr/>
                      <p:nvPr/>
                    </p:nvPicPr>
                    <p:blipFill>
                      <a:blip r:embed="rId7"/>
                      <a:stretch>
                        <a:fillRect/>
                      </a:stretch>
                    </p:blipFill>
                    <p:spPr>
                      <a:xfrm>
                        <a:off x="2267585" y="4221480"/>
                        <a:ext cx="414655" cy="442595"/>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94970"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
        <p:nvSpPr>
          <p:cNvPr id="135169" name="标题 475137"/>
          <p:cNvSpPr>
            <a:spLocks noGrp="1" noRot="1"/>
          </p:cNvSpPr>
          <p:nvPr>
            <p:ph type="title"/>
          </p:nvPr>
        </p:nvSpPr>
        <p:spPr>
          <a:xfrm>
            <a:off x="755650" y="1917224"/>
            <a:ext cx="7886700" cy="607695"/>
          </a:xfrm>
        </p:spPr>
        <p:txBody>
          <a:bodyPr anchor="ctr" anchorCtr="0">
            <a:spAutoFit/>
          </a:bodyPr>
          <a:lstStyle/>
          <a:p>
            <a:r>
              <a:rPr lang="zh-CN" altLang="en-US" sz="2800" dirty="0"/>
              <a:t>四元组</a:t>
            </a:r>
          </a:p>
        </p:txBody>
      </p:sp>
      <p:sp>
        <p:nvSpPr>
          <p:cNvPr id="129026" name="文本占位符 468994"/>
          <p:cNvSpPr>
            <a:spLocks noGrp="1" noRot="1"/>
          </p:cNvSpPr>
          <p:nvPr>
            <p:ph idx="1"/>
          </p:nvPr>
        </p:nvSpPr>
        <p:spPr>
          <a:xfrm>
            <a:off x="1403985" y="2492693"/>
            <a:ext cx="6800850" cy="2964815"/>
          </a:xfrm>
        </p:spPr>
        <p:txBody>
          <a:bodyPr wrap="square" anchor="t" anchorCtr="0">
            <a:spAutoFit/>
          </a:bodyPr>
          <a:lstStyle/>
          <a:p>
            <a:pPr marL="635" indent="0">
              <a:lnSpc>
                <a:spcPct val="110000"/>
              </a:lnSpc>
              <a:buNone/>
            </a:pPr>
            <a:r>
              <a:rPr lang="zh-CN" altLang="en-US" sz="2400" dirty="0"/>
              <a:t>定义</a:t>
            </a:r>
          </a:p>
          <a:p>
            <a:pPr marL="635" indent="0">
              <a:lnSpc>
                <a:spcPct val="110000"/>
              </a:lnSpc>
              <a:buNone/>
            </a:pPr>
            <a:r>
              <a:rPr lang="zh-CN" altLang="en-US" sz="2400" dirty="0"/>
              <a:t>由向量</a:t>
            </a:r>
            <a:r>
              <a:rPr lang="en-US" altLang="zh-CN" sz="2400" dirty="0"/>
              <a:t>                        </a:t>
            </a:r>
            <a:r>
              <a:rPr lang="zh-CN" altLang="en-US" sz="2400" dirty="0"/>
              <a:t>和</a:t>
            </a:r>
            <a:r>
              <a:rPr lang="en-US" altLang="zh-CN" sz="2400" dirty="0"/>
              <a:t>  q</a:t>
            </a:r>
            <a:r>
              <a:rPr lang="zh-CN" altLang="en-US" sz="2400" dirty="0"/>
              <a:t>组成</a:t>
            </a:r>
          </a:p>
          <a:p>
            <a:pPr marL="635" indent="0">
              <a:lnSpc>
                <a:spcPct val="110000"/>
              </a:lnSpc>
              <a:buNone/>
            </a:pPr>
            <a:r>
              <a:rPr lang="zh-CN" altLang="en-US" sz="2400" dirty="0"/>
              <a:t>向量</a:t>
            </a:r>
            <a:endParaRPr lang="en-US" altLang="zh-CN" sz="2400" dirty="0"/>
          </a:p>
          <a:p>
            <a:pPr>
              <a:lnSpc>
                <a:spcPct val="110000"/>
              </a:lnSpc>
            </a:pPr>
            <a:endParaRPr lang="zh-CN" altLang="zh-CN" sz="2400" dirty="0"/>
          </a:p>
        </p:txBody>
      </p:sp>
      <p:graphicFrame>
        <p:nvGraphicFramePr>
          <p:cNvPr id="2" name="对象 -2147482305"/>
          <p:cNvGraphicFramePr>
            <a:graphicFrameLocks noChangeAspect="1"/>
          </p:cNvGraphicFramePr>
          <p:nvPr/>
        </p:nvGraphicFramePr>
        <p:xfrm>
          <a:off x="2339975" y="2524760"/>
          <a:ext cx="3316605" cy="485775"/>
        </p:xfrm>
        <a:graphic>
          <a:graphicData uri="http://schemas.openxmlformats.org/presentationml/2006/ole">
            <mc:AlternateContent xmlns:mc="http://schemas.openxmlformats.org/markup-compatibility/2006">
              <mc:Choice xmlns:v="urn:schemas-microsoft-com:vml" Requires="v">
                <p:oleObj r:id="rId4" imgW="1600200" imgH="228600" progId="Equation.DSMT4">
                  <p:embed/>
                </p:oleObj>
              </mc:Choice>
              <mc:Fallback>
                <p:oleObj r:id="rId4" imgW="1600200" imgH="228600" progId="Equation.DSMT4">
                  <p:embed/>
                  <p:pic>
                    <p:nvPicPr>
                      <p:cNvPr id="0" name="图片 3"/>
                      <p:cNvPicPr/>
                      <p:nvPr/>
                    </p:nvPicPr>
                    <p:blipFill>
                      <a:blip r:embed="rId5"/>
                      <a:stretch>
                        <a:fillRect/>
                      </a:stretch>
                    </p:blipFill>
                    <p:spPr>
                      <a:xfrm>
                        <a:off x="2339975" y="2524760"/>
                        <a:ext cx="3316605" cy="485775"/>
                      </a:xfrm>
                      <a:prstGeom prst="rect">
                        <a:avLst/>
                      </a:prstGeom>
                      <a:noFill/>
                      <a:ln w="38100">
                        <a:noFill/>
                        <a:miter/>
                      </a:ln>
                    </p:spPr>
                  </p:pic>
                </p:oleObj>
              </mc:Fallback>
            </mc:AlternateContent>
          </a:graphicData>
        </a:graphic>
      </p:graphicFrame>
      <p:graphicFrame>
        <p:nvGraphicFramePr>
          <p:cNvPr id="3" name="对象 -2147482304"/>
          <p:cNvGraphicFramePr>
            <a:graphicFrameLocks noChangeAspect="1"/>
          </p:cNvGraphicFramePr>
          <p:nvPr/>
        </p:nvGraphicFramePr>
        <p:xfrm>
          <a:off x="2555875" y="3319780"/>
          <a:ext cx="1808480" cy="488950"/>
        </p:xfrm>
        <a:graphic>
          <a:graphicData uri="http://schemas.openxmlformats.org/presentationml/2006/ole">
            <mc:AlternateContent xmlns:mc="http://schemas.openxmlformats.org/markup-compatibility/2006">
              <mc:Choice xmlns:v="urn:schemas-microsoft-com:vml" Requires="v">
                <p:oleObj r:id="rId6" imgW="876300" imgH="228600" progId="Equation.DSMT4">
                  <p:embed/>
                </p:oleObj>
              </mc:Choice>
              <mc:Fallback>
                <p:oleObj r:id="rId6" imgW="876300" imgH="228600" progId="Equation.DSMT4">
                  <p:embed/>
                  <p:pic>
                    <p:nvPicPr>
                      <p:cNvPr id="0" name="图片 4"/>
                      <p:cNvPicPr/>
                      <p:nvPr/>
                    </p:nvPicPr>
                    <p:blipFill>
                      <a:blip r:embed="rId7"/>
                      <a:stretch>
                        <a:fillRect/>
                      </a:stretch>
                    </p:blipFill>
                    <p:spPr>
                      <a:xfrm>
                        <a:off x="2555875" y="3319780"/>
                        <a:ext cx="1808480" cy="488950"/>
                      </a:xfrm>
                      <a:prstGeom prst="rect">
                        <a:avLst/>
                      </a:prstGeom>
                      <a:noFill/>
                      <a:ln w="38100">
                        <a:noFill/>
                        <a:miter/>
                      </a:ln>
                    </p:spPr>
                  </p:pic>
                </p:oleObj>
              </mc:Fallback>
            </mc:AlternateContent>
          </a:graphicData>
        </a:graphic>
      </p:graphicFrame>
      <p:graphicFrame>
        <p:nvGraphicFramePr>
          <p:cNvPr id="6" name="对象 -2147481883"/>
          <p:cNvGraphicFramePr>
            <a:graphicFrameLocks noChangeAspect="1"/>
          </p:cNvGraphicFramePr>
          <p:nvPr/>
        </p:nvGraphicFramePr>
        <p:xfrm>
          <a:off x="2339975" y="4221480"/>
          <a:ext cx="1962150" cy="415925"/>
        </p:xfrm>
        <a:graphic>
          <a:graphicData uri="http://schemas.openxmlformats.org/presentationml/2006/ole">
            <mc:AlternateContent xmlns:mc="http://schemas.openxmlformats.org/markup-compatibility/2006">
              <mc:Choice xmlns:v="urn:schemas-microsoft-com:vml" Requires="v">
                <p:oleObj r:id="rId8" imgW="1117600" imgH="228600" progId="Equation.DSMT4">
                  <p:embed/>
                </p:oleObj>
              </mc:Choice>
              <mc:Fallback>
                <p:oleObj r:id="rId8" imgW="1117600" imgH="228600" progId="Equation.DSMT4">
                  <p:embed/>
                  <p:pic>
                    <p:nvPicPr>
                      <p:cNvPr id="0" name="图片 5"/>
                      <p:cNvPicPr/>
                      <p:nvPr/>
                    </p:nvPicPr>
                    <p:blipFill>
                      <a:blip r:embed="rId9"/>
                      <a:stretch>
                        <a:fillRect/>
                      </a:stretch>
                    </p:blipFill>
                    <p:spPr>
                      <a:xfrm>
                        <a:off x="2339975" y="4221480"/>
                        <a:ext cx="1962150" cy="415925"/>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94970"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
        <p:nvSpPr>
          <p:cNvPr id="135169" name="标题 475137"/>
          <p:cNvSpPr>
            <a:spLocks noGrp="1" noRot="1"/>
          </p:cNvSpPr>
          <p:nvPr>
            <p:ph type="title"/>
          </p:nvPr>
        </p:nvSpPr>
        <p:spPr>
          <a:xfrm>
            <a:off x="755650" y="1917224"/>
            <a:ext cx="7886700" cy="607695"/>
          </a:xfrm>
        </p:spPr>
        <p:txBody>
          <a:bodyPr anchor="ctr" anchorCtr="0">
            <a:spAutoFit/>
          </a:bodyPr>
          <a:lstStyle/>
          <a:p>
            <a:r>
              <a:rPr lang="zh-CN" altLang="en-US" sz="2800" dirty="0"/>
              <a:t>四元组</a:t>
            </a:r>
          </a:p>
        </p:txBody>
      </p:sp>
      <p:sp>
        <p:nvSpPr>
          <p:cNvPr id="129026" name="文本占位符 468994"/>
          <p:cNvSpPr>
            <a:spLocks noGrp="1" noRot="1"/>
          </p:cNvSpPr>
          <p:nvPr>
            <p:ph idx="1"/>
          </p:nvPr>
        </p:nvSpPr>
        <p:spPr>
          <a:xfrm>
            <a:off x="1403985" y="2492693"/>
            <a:ext cx="6800850" cy="4610735"/>
          </a:xfrm>
        </p:spPr>
        <p:txBody>
          <a:bodyPr wrap="square" anchor="t" anchorCtr="0">
            <a:spAutoFit/>
          </a:bodyPr>
          <a:lstStyle/>
          <a:p>
            <a:pPr>
              <a:lnSpc>
                <a:spcPct val="110000"/>
              </a:lnSpc>
            </a:pPr>
            <a:r>
              <a:rPr lang="zh-CN" altLang="zh-CN" sz="2400" dirty="0"/>
              <a:t>加法运算</a:t>
            </a:r>
          </a:p>
          <a:p>
            <a:pPr>
              <a:lnSpc>
                <a:spcPct val="110000"/>
              </a:lnSpc>
            </a:pPr>
            <a:endParaRPr lang="zh-CN" altLang="zh-CN" sz="2400" dirty="0"/>
          </a:p>
          <a:p>
            <a:pPr>
              <a:lnSpc>
                <a:spcPct val="110000"/>
              </a:lnSpc>
            </a:pPr>
            <a:endParaRPr lang="zh-CN" altLang="zh-CN" sz="2400" dirty="0"/>
          </a:p>
          <a:p>
            <a:pPr>
              <a:lnSpc>
                <a:spcPct val="110000"/>
              </a:lnSpc>
            </a:pPr>
            <a:r>
              <a:rPr lang="zh-CN" altLang="zh-CN" sz="2400" dirty="0"/>
              <a:t>点乘</a:t>
            </a:r>
          </a:p>
          <a:p>
            <a:pPr>
              <a:lnSpc>
                <a:spcPct val="110000"/>
              </a:lnSpc>
            </a:pPr>
            <a:endParaRPr lang="zh-CN" altLang="zh-CN" sz="2400" dirty="0"/>
          </a:p>
          <a:p>
            <a:pPr>
              <a:lnSpc>
                <a:spcPct val="110000"/>
              </a:lnSpc>
            </a:pPr>
            <a:endParaRPr lang="zh-CN" altLang="zh-CN" sz="2400" dirty="0"/>
          </a:p>
        </p:txBody>
      </p:sp>
      <p:graphicFrame>
        <p:nvGraphicFramePr>
          <p:cNvPr id="2" name="对象 -2147482297"/>
          <p:cNvGraphicFramePr>
            <a:graphicFrameLocks noChangeAspect="1"/>
          </p:cNvGraphicFramePr>
          <p:nvPr/>
        </p:nvGraphicFramePr>
        <p:xfrm>
          <a:off x="4716145" y="3145790"/>
          <a:ext cx="1024890" cy="349885"/>
        </p:xfrm>
        <a:graphic>
          <a:graphicData uri="http://schemas.openxmlformats.org/presentationml/2006/ole">
            <mc:AlternateContent xmlns:mc="http://schemas.openxmlformats.org/markup-compatibility/2006">
              <mc:Choice xmlns:v="urn:schemas-microsoft-com:vml" Requires="v">
                <p:oleObj r:id="rId4" imgW="685800" imgH="228600" progId="Equation.DSMT4">
                  <p:embed/>
                </p:oleObj>
              </mc:Choice>
              <mc:Fallback>
                <p:oleObj r:id="rId4" imgW="685800" imgH="228600" progId="Equation.DSMT4">
                  <p:embed/>
                  <p:pic>
                    <p:nvPicPr>
                      <p:cNvPr id="0" name="图片 3075"/>
                      <p:cNvPicPr/>
                      <p:nvPr/>
                    </p:nvPicPr>
                    <p:blipFill>
                      <a:blip r:embed="rId5"/>
                      <a:stretch>
                        <a:fillRect/>
                      </a:stretch>
                    </p:blipFill>
                    <p:spPr>
                      <a:xfrm>
                        <a:off x="4716145" y="3145790"/>
                        <a:ext cx="1024890" cy="349885"/>
                      </a:xfrm>
                      <a:prstGeom prst="rect">
                        <a:avLst/>
                      </a:prstGeom>
                      <a:noFill/>
                      <a:ln w="38100">
                        <a:noFill/>
                        <a:miter/>
                      </a:ln>
                    </p:spPr>
                  </p:pic>
                </p:oleObj>
              </mc:Fallback>
            </mc:AlternateContent>
          </a:graphicData>
        </a:graphic>
      </p:graphicFrame>
      <p:graphicFrame>
        <p:nvGraphicFramePr>
          <p:cNvPr id="3" name="对象 -2147482305"/>
          <p:cNvGraphicFramePr>
            <a:graphicFrameLocks noChangeAspect="1"/>
          </p:cNvGraphicFramePr>
          <p:nvPr/>
        </p:nvGraphicFramePr>
        <p:xfrm>
          <a:off x="1835785" y="3125470"/>
          <a:ext cx="2527300" cy="370205"/>
        </p:xfrm>
        <a:graphic>
          <a:graphicData uri="http://schemas.openxmlformats.org/presentationml/2006/ole">
            <mc:AlternateContent xmlns:mc="http://schemas.openxmlformats.org/markup-compatibility/2006">
              <mc:Choice xmlns:v="urn:schemas-microsoft-com:vml" Requires="v">
                <p:oleObj r:id="rId6" imgW="1600200" imgH="228600" progId="Equation.DSMT4">
                  <p:embed/>
                </p:oleObj>
              </mc:Choice>
              <mc:Fallback>
                <p:oleObj r:id="rId6" imgW="1600200" imgH="228600" progId="Equation.DSMT4">
                  <p:embed/>
                  <p:pic>
                    <p:nvPicPr>
                      <p:cNvPr id="0" name="图片 7"/>
                      <p:cNvPicPr/>
                      <p:nvPr/>
                    </p:nvPicPr>
                    <p:blipFill>
                      <a:blip r:embed="rId7"/>
                      <a:stretch>
                        <a:fillRect/>
                      </a:stretch>
                    </p:blipFill>
                    <p:spPr>
                      <a:xfrm>
                        <a:off x="1835785" y="3125470"/>
                        <a:ext cx="2527300" cy="370205"/>
                      </a:xfrm>
                      <a:prstGeom prst="rect">
                        <a:avLst/>
                      </a:prstGeom>
                      <a:noFill/>
                      <a:ln w="38100">
                        <a:noFill/>
                        <a:miter/>
                      </a:ln>
                    </p:spPr>
                  </p:pic>
                </p:oleObj>
              </mc:Fallback>
            </mc:AlternateContent>
          </a:graphicData>
        </a:graphic>
      </p:graphicFrame>
      <p:graphicFrame>
        <p:nvGraphicFramePr>
          <p:cNvPr id="4" name="对象 -2147482296"/>
          <p:cNvGraphicFramePr>
            <a:graphicFrameLocks noChangeAspect="1"/>
          </p:cNvGraphicFramePr>
          <p:nvPr/>
        </p:nvGraphicFramePr>
        <p:xfrm>
          <a:off x="2195830" y="4004945"/>
          <a:ext cx="2674620" cy="452120"/>
        </p:xfrm>
        <a:graphic>
          <a:graphicData uri="http://schemas.openxmlformats.org/presentationml/2006/ole">
            <mc:AlternateContent xmlns:mc="http://schemas.openxmlformats.org/markup-compatibility/2006">
              <mc:Choice xmlns:v="urn:schemas-microsoft-com:vml" Requires="v">
                <p:oleObj r:id="rId8" imgW="1384300" imgH="228600" progId="Equation.DSMT4">
                  <p:embed/>
                </p:oleObj>
              </mc:Choice>
              <mc:Fallback>
                <p:oleObj r:id="rId8" imgW="1384300" imgH="228600" progId="Equation.DSMT4">
                  <p:embed/>
                  <p:pic>
                    <p:nvPicPr>
                      <p:cNvPr id="0" name="图片 8"/>
                      <p:cNvPicPr/>
                      <p:nvPr/>
                    </p:nvPicPr>
                    <p:blipFill>
                      <a:blip r:embed="rId9"/>
                      <a:stretch>
                        <a:fillRect/>
                      </a:stretch>
                    </p:blipFill>
                    <p:spPr>
                      <a:xfrm>
                        <a:off x="2195830" y="4004945"/>
                        <a:ext cx="2674620" cy="452120"/>
                      </a:xfrm>
                      <a:prstGeom prst="rect">
                        <a:avLst/>
                      </a:prstGeom>
                      <a:noFill/>
                      <a:ln w="38100">
                        <a:noFill/>
                        <a:miter/>
                      </a:ln>
                    </p:spPr>
                  </p:pic>
                </p:oleObj>
              </mc:Fallback>
            </mc:AlternateContent>
          </a:graphicData>
        </a:graphic>
      </p:graphicFrame>
      <p:graphicFrame>
        <p:nvGraphicFramePr>
          <p:cNvPr id="5" name="对象 -2147482295"/>
          <p:cNvGraphicFramePr>
            <a:graphicFrameLocks noChangeAspect="1"/>
          </p:cNvGraphicFramePr>
          <p:nvPr/>
        </p:nvGraphicFramePr>
        <p:xfrm>
          <a:off x="2771775" y="5085080"/>
          <a:ext cx="4087495" cy="443230"/>
        </p:xfrm>
        <a:graphic>
          <a:graphicData uri="http://schemas.openxmlformats.org/presentationml/2006/ole">
            <mc:AlternateContent xmlns:mc="http://schemas.openxmlformats.org/markup-compatibility/2006">
              <mc:Choice xmlns:v="urn:schemas-microsoft-com:vml" Requires="v">
                <p:oleObj r:id="rId10" imgW="2197100" imgH="228600" progId="Equation.DSMT4">
                  <p:embed/>
                </p:oleObj>
              </mc:Choice>
              <mc:Fallback>
                <p:oleObj r:id="rId10" imgW="2197100" imgH="228600" progId="Equation.DSMT4">
                  <p:embed/>
                  <p:pic>
                    <p:nvPicPr>
                      <p:cNvPr id="0" name="图片 9"/>
                      <p:cNvPicPr/>
                      <p:nvPr/>
                    </p:nvPicPr>
                    <p:blipFill>
                      <a:blip r:embed="rId11"/>
                      <a:stretch>
                        <a:fillRect/>
                      </a:stretch>
                    </p:blipFill>
                    <p:spPr>
                      <a:xfrm>
                        <a:off x="2771775" y="5085080"/>
                        <a:ext cx="4087495" cy="443230"/>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94970"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sp>
        <p:nvSpPr>
          <p:cNvPr id="135169" name="标题 475137"/>
          <p:cNvSpPr>
            <a:spLocks noGrp="1" noRot="1"/>
          </p:cNvSpPr>
          <p:nvPr>
            <p:ph type="title"/>
          </p:nvPr>
        </p:nvSpPr>
        <p:spPr>
          <a:xfrm>
            <a:off x="755650" y="1917224"/>
            <a:ext cx="7886700" cy="607695"/>
          </a:xfrm>
        </p:spPr>
        <p:txBody>
          <a:bodyPr anchor="ctr" anchorCtr="0">
            <a:spAutoFit/>
          </a:bodyPr>
          <a:lstStyle/>
          <a:p>
            <a:r>
              <a:rPr lang="zh-CN" altLang="en-US" sz="2800" dirty="0"/>
              <a:t>四元组</a:t>
            </a:r>
          </a:p>
        </p:txBody>
      </p:sp>
      <p:sp>
        <p:nvSpPr>
          <p:cNvPr id="129026" name="文本占位符 468994"/>
          <p:cNvSpPr>
            <a:spLocks noGrp="1" noRot="1"/>
          </p:cNvSpPr>
          <p:nvPr>
            <p:ph idx="1"/>
          </p:nvPr>
        </p:nvSpPr>
        <p:spPr>
          <a:xfrm>
            <a:off x="1403985" y="2492693"/>
            <a:ext cx="6800850" cy="3787775"/>
          </a:xfrm>
        </p:spPr>
        <p:txBody>
          <a:bodyPr wrap="square" anchor="t" anchorCtr="0">
            <a:spAutoFit/>
          </a:bodyPr>
          <a:lstStyle/>
          <a:p>
            <a:pPr>
              <a:lnSpc>
                <a:spcPct val="110000"/>
              </a:lnSpc>
            </a:pPr>
            <a:r>
              <a:rPr lang="zh-CN" altLang="zh-CN" sz="2400" dirty="0"/>
              <a:t>模</a:t>
            </a:r>
          </a:p>
          <a:p>
            <a:pPr>
              <a:lnSpc>
                <a:spcPct val="110000"/>
              </a:lnSpc>
            </a:pPr>
            <a:r>
              <a:rPr lang="zh-CN" altLang="zh-CN" sz="2400" dirty="0"/>
              <a:t>逆</a:t>
            </a:r>
          </a:p>
          <a:p>
            <a:pPr>
              <a:lnSpc>
                <a:spcPct val="110000"/>
              </a:lnSpc>
            </a:pPr>
            <a:endParaRPr lang="zh-CN" altLang="zh-CN" sz="2400" dirty="0"/>
          </a:p>
          <a:p>
            <a:pPr>
              <a:lnSpc>
                <a:spcPct val="110000"/>
              </a:lnSpc>
            </a:pPr>
            <a:endParaRPr lang="zh-CN" altLang="zh-CN" sz="2400" dirty="0"/>
          </a:p>
          <a:p>
            <a:pPr>
              <a:lnSpc>
                <a:spcPct val="110000"/>
              </a:lnSpc>
            </a:pPr>
            <a:endParaRPr lang="zh-CN" altLang="zh-CN" sz="2400" dirty="0"/>
          </a:p>
        </p:txBody>
      </p:sp>
      <p:graphicFrame>
        <p:nvGraphicFramePr>
          <p:cNvPr id="2" name="对象 -2147482294"/>
          <p:cNvGraphicFramePr>
            <a:graphicFrameLocks noChangeAspect="1"/>
          </p:cNvGraphicFramePr>
          <p:nvPr/>
        </p:nvGraphicFramePr>
        <p:xfrm>
          <a:off x="2411730" y="2671445"/>
          <a:ext cx="4167505" cy="558165"/>
        </p:xfrm>
        <a:graphic>
          <a:graphicData uri="http://schemas.openxmlformats.org/presentationml/2006/ole">
            <mc:AlternateContent xmlns:mc="http://schemas.openxmlformats.org/markup-compatibility/2006">
              <mc:Choice xmlns:v="urn:schemas-microsoft-com:vml" Requires="v">
                <p:oleObj r:id="rId4" imgW="2044700" imgH="279400" progId="Equation.DSMT4">
                  <p:embed/>
                </p:oleObj>
              </mc:Choice>
              <mc:Fallback>
                <p:oleObj r:id="rId4" imgW="2044700" imgH="279400" progId="Equation.DSMT4">
                  <p:embed/>
                  <p:pic>
                    <p:nvPicPr>
                      <p:cNvPr id="0" name="图片 5"/>
                      <p:cNvPicPr/>
                      <p:nvPr/>
                    </p:nvPicPr>
                    <p:blipFill>
                      <a:blip r:embed="rId5"/>
                      <a:stretch>
                        <a:fillRect/>
                      </a:stretch>
                    </p:blipFill>
                    <p:spPr>
                      <a:xfrm>
                        <a:off x="2411730" y="2671445"/>
                        <a:ext cx="4167505" cy="558165"/>
                      </a:xfrm>
                      <a:prstGeom prst="rect">
                        <a:avLst/>
                      </a:prstGeom>
                      <a:noFill/>
                      <a:ln w="38100">
                        <a:noFill/>
                        <a:miter/>
                      </a:ln>
                    </p:spPr>
                  </p:pic>
                </p:oleObj>
              </mc:Fallback>
            </mc:AlternateContent>
          </a:graphicData>
        </a:graphic>
      </p:graphicFrame>
      <p:graphicFrame>
        <p:nvGraphicFramePr>
          <p:cNvPr id="3" name="对象 -2147482292"/>
          <p:cNvGraphicFramePr>
            <a:graphicFrameLocks noChangeAspect="1"/>
          </p:cNvGraphicFramePr>
          <p:nvPr/>
        </p:nvGraphicFramePr>
        <p:xfrm>
          <a:off x="2627630" y="3376295"/>
          <a:ext cx="1529715" cy="673100"/>
        </p:xfrm>
        <a:graphic>
          <a:graphicData uri="http://schemas.openxmlformats.org/presentationml/2006/ole">
            <mc:AlternateContent xmlns:mc="http://schemas.openxmlformats.org/markup-compatibility/2006">
              <mc:Choice xmlns:v="urn:schemas-microsoft-com:vml" Requires="v">
                <p:oleObj r:id="rId6" imgW="1015365" imgH="444500" progId="Equation.DSMT4">
                  <p:embed/>
                </p:oleObj>
              </mc:Choice>
              <mc:Fallback>
                <p:oleObj r:id="rId6" imgW="1015365" imgH="444500" progId="Equation.DSMT4">
                  <p:embed/>
                  <p:pic>
                    <p:nvPicPr>
                      <p:cNvPr id="0" name="图片 6"/>
                      <p:cNvPicPr/>
                      <p:nvPr/>
                    </p:nvPicPr>
                    <p:blipFill>
                      <a:blip r:embed="rId7"/>
                      <a:stretch>
                        <a:fillRect/>
                      </a:stretch>
                    </p:blipFill>
                    <p:spPr>
                      <a:xfrm>
                        <a:off x="2627630" y="3376295"/>
                        <a:ext cx="1529715" cy="673100"/>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9285" y="2348587"/>
            <a:ext cx="7886700" cy="3263503"/>
          </a:xfrm>
        </p:spPr>
        <p:txBody>
          <a:bodyPr>
            <a:normAutofit/>
          </a:bodyPr>
          <a:lstStyle/>
          <a:p>
            <a:r>
              <a:rPr lang="en-US" altLang="zh-CN" sz="2400"/>
              <a:t>     </a:t>
            </a:r>
            <a:r>
              <a:rPr lang="zh-CN" altLang="en-US" sz="2400"/>
              <a:t>是</a:t>
            </a:r>
            <a:r>
              <a:rPr lang="en-US" altLang="zh-CN" sz="2400"/>
              <a:t>   </a:t>
            </a:r>
            <a:r>
              <a:rPr lang="zh-CN" altLang="en-US" sz="2400"/>
              <a:t>绕向量</a:t>
            </a:r>
            <a:r>
              <a:rPr lang="en-US" altLang="zh-CN" sz="2400"/>
              <a:t>    </a:t>
            </a:r>
            <a:r>
              <a:rPr lang="zh-CN" altLang="en-US" sz="2400"/>
              <a:t>旋转</a:t>
            </a:r>
            <a:r>
              <a:rPr lang="en-US" altLang="zh-CN" sz="2400"/>
              <a:t>   </a:t>
            </a:r>
            <a:r>
              <a:rPr lang="zh-CN" altLang="en-US" sz="2400"/>
              <a:t>角度后的位置</a:t>
            </a:r>
          </a:p>
          <a:p>
            <a:pPr lvl="1">
              <a:buFont typeface="Wingdings" panose="05000000000000000000" charset="0"/>
              <a:buChar char="Ø"/>
            </a:pPr>
            <a:r>
              <a:rPr lang="zh-CN" altLang="en-US" sz="2000"/>
              <a:t>定义</a:t>
            </a:r>
            <a:r>
              <a:rPr lang="en-US" altLang="zh-CN" sz="2000"/>
              <a:t>                                 </a:t>
            </a:r>
            <a:r>
              <a:rPr lang="zh-CN" altLang="en-US" sz="2000"/>
              <a:t>则</a:t>
            </a:r>
            <a:r>
              <a:rPr lang="en-US" altLang="zh-CN" sz="2000"/>
              <a:t> </a:t>
            </a:r>
          </a:p>
          <a:p>
            <a:pPr lvl="1">
              <a:buFont typeface="Wingdings" panose="05000000000000000000" charset="0"/>
              <a:buChar char="Ø"/>
            </a:pPr>
            <a:endParaRPr lang="en-US" altLang="zh-CN" sz="2000"/>
          </a:p>
          <a:p>
            <a:pPr lvl="1">
              <a:buFont typeface="Wingdings" panose="05000000000000000000" charset="0"/>
              <a:buChar char="Ø"/>
            </a:pPr>
            <a:endParaRPr lang="en-US" altLang="zh-CN" sz="2000"/>
          </a:p>
          <a:p>
            <a:pPr lvl="1">
              <a:buFont typeface="Wingdings" panose="05000000000000000000" charset="0"/>
              <a:buChar char="Ø"/>
            </a:pPr>
            <a:r>
              <a:rPr lang="zh-CN" altLang="en-US" sz="2000"/>
              <a:t>所以有</a:t>
            </a:r>
            <a:endParaRPr lang="zh-CN" altLang="en-US" sz="2400"/>
          </a:p>
          <a:p>
            <a:pPr lvl="1">
              <a:buFont typeface="Wingdings" panose="05000000000000000000" charset="0"/>
              <a:buChar char="Ø"/>
            </a:pPr>
            <a:endParaRPr lang="zh-CN" altLang="en-US" sz="2400"/>
          </a:p>
        </p:txBody>
      </p:sp>
      <p:sp>
        <p:nvSpPr>
          <p:cNvPr id="330754" name="Rectangle 2"/>
          <p:cNvSpPr>
            <a:spLocks noGrp="1" noRot="1" noChangeArrowheads="1"/>
          </p:cNvSpPr>
          <p:nvPr/>
        </p:nvSpPr>
        <p:spPr>
          <a:xfrm>
            <a:off x="394970"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graphicFrame>
        <p:nvGraphicFramePr>
          <p:cNvPr id="2" name="对象 -2147482279"/>
          <p:cNvGraphicFramePr>
            <a:graphicFrameLocks noChangeAspect="1"/>
          </p:cNvGraphicFramePr>
          <p:nvPr/>
        </p:nvGraphicFramePr>
        <p:xfrm>
          <a:off x="899795" y="2493010"/>
          <a:ext cx="296545" cy="316230"/>
        </p:xfrm>
        <a:graphic>
          <a:graphicData uri="http://schemas.openxmlformats.org/presentationml/2006/ole">
            <mc:AlternateContent xmlns:mc="http://schemas.openxmlformats.org/markup-compatibility/2006">
              <mc:Choice xmlns:v="urn:schemas-microsoft-com:vml" Requires="v">
                <p:oleObj r:id="rId4" imgW="190500" imgH="203200" progId="Equation.DSMT4">
                  <p:embed/>
                </p:oleObj>
              </mc:Choice>
              <mc:Fallback>
                <p:oleObj r:id="rId4" imgW="190500" imgH="203200" progId="Equation.DSMT4">
                  <p:embed/>
                  <p:pic>
                    <p:nvPicPr>
                      <p:cNvPr id="0" name="图片 3075"/>
                      <p:cNvPicPr/>
                      <p:nvPr/>
                    </p:nvPicPr>
                    <p:blipFill>
                      <a:blip r:embed="rId5"/>
                      <a:stretch>
                        <a:fillRect/>
                      </a:stretch>
                    </p:blipFill>
                    <p:spPr>
                      <a:xfrm>
                        <a:off x="899795" y="2493010"/>
                        <a:ext cx="296545" cy="316230"/>
                      </a:xfrm>
                      <a:prstGeom prst="rect">
                        <a:avLst/>
                      </a:prstGeom>
                      <a:noFill/>
                      <a:ln w="38100">
                        <a:noFill/>
                        <a:miter/>
                      </a:ln>
                    </p:spPr>
                  </p:pic>
                </p:oleObj>
              </mc:Fallback>
            </mc:AlternateContent>
          </a:graphicData>
        </a:graphic>
      </p:graphicFrame>
      <p:graphicFrame>
        <p:nvGraphicFramePr>
          <p:cNvPr id="4" name="对象 -2147482278"/>
          <p:cNvGraphicFramePr>
            <a:graphicFrameLocks noChangeAspect="1"/>
          </p:cNvGraphicFramePr>
          <p:nvPr/>
        </p:nvGraphicFramePr>
        <p:xfrm>
          <a:off x="1547495" y="2493010"/>
          <a:ext cx="274955" cy="289560"/>
        </p:xfrm>
        <a:graphic>
          <a:graphicData uri="http://schemas.openxmlformats.org/presentationml/2006/ole">
            <mc:AlternateContent xmlns:mc="http://schemas.openxmlformats.org/markup-compatibility/2006">
              <mc:Choice xmlns:v="urn:schemas-microsoft-com:vml" Requires="v">
                <p:oleObj r:id="rId6" imgW="152400" imgH="165100" progId="Equation.DSMT4">
                  <p:embed/>
                </p:oleObj>
              </mc:Choice>
              <mc:Fallback>
                <p:oleObj r:id="rId6" imgW="152400" imgH="165100" progId="Equation.DSMT4">
                  <p:embed/>
                  <p:pic>
                    <p:nvPicPr>
                      <p:cNvPr id="0" name="图片 3"/>
                      <p:cNvPicPr/>
                      <p:nvPr/>
                    </p:nvPicPr>
                    <p:blipFill>
                      <a:blip r:embed="rId7"/>
                      <a:stretch>
                        <a:fillRect/>
                      </a:stretch>
                    </p:blipFill>
                    <p:spPr>
                      <a:xfrm>
                        <a:off x="1547495" y="2493010"/>
                        <a:ext cx="274955" cy="289560"/>
                      </a:xfrm>
                      <a:prstGeom prst="rect">
                        <a:avLst/>
                      </a:prstGeom>
                      <a:noFill/>
                      <a:ln w="38100">
                        <a:noFill/>
                        <a:miter/>
                      </a:ln>
                    </p:spPr>
                  </p:pic>
                </p:oleObj>
              </mc:Fallback>
            </mc:AlternateContent>
          </a:graphicData>
        </a:graphic>
      </p:graphicFrame>
      <p:graphicFrame>
        <p:nvGraphicFramePr>
          <p:cNvPr id="6" name="对象 -2147482277"/>
          <p:cNvGraphicFramePr>
            <a:graphicFrameLocks noChangeAspect="1"/>
          </p:cNvGraphicFramePr>
          <p:nvPr/>
        </p:nvGraphicFramePr>
        <p:xfrm>
          <a:off x="2771775" y="2517775"/>
          <a:ext cx="264160" cy="291465"/>
        </p:xfrm>
        <a:graphic>
          <a:graphicData uri="http://schemas.openxmlformats.org/presentationml/2006/ole">
            <mc:AlternateContent xmlns:mc="http://schemas.openxmlformats.org/markup-compatibility/2006">
              <mc:Choice xmlns:v="urn:schemas-microsoft-com:vml" Requires="v">
                <p:oleObj r:id="rId8" imgW="127000" imgH="139700" progId="Equation.DSMT4">
                  <p:embed/>
                </p:oleObj>
              </mc:Choice>
              <mc:Fallback>
                <p:oleObj r:id="rId8" imgW="127000" imgH="139700" progId="Equation.DSMT4">
                  <p:embed/>
                  <p:pic>
                    <p:nvPicPr>
                      <p:cNvPr id="0" name="图片 4"/>
                      <p:cNvPicPr/>
                      <p:nvPr/>
                    </p:nvPicPr>
                    <p:blipFill>
                      <a:blip r:embed="rId9"/>
                      <a:stretch>
                        <a:fillRect/>
                      </a:stretch>
                    </p:blipFill>
                    <p:spPr>
                      <a:xfrm>
                        <a:off x="2771775" y="2517775"/>
                        <a:ext cx="264160" cy="291465"/>
                      </a:xfrm>
                      <a:prstGeom prst="rect">
                        <a:avLst/>
                      </a:prstGeom>
                      <a:noFill/>
                      <a:ln w="38100">
                        <a:noFill/>
                        <a:miter/>
                      </a:ln>
                    </p:spPr>
                  </p:pic>
                </p:oleObj>
              </mc:Fallback>
            </mc:AlternateContent>
          </a:graphicData>
        </a:graphic>
      </p:graphicFrame>
      <p:graphicFrame>
        <p:nvGraphicFramePr>
          <p:cNvPr id="8" name="对象 -2147482276"/>
          <p:cNvGraphicFramePr>
            <a:graphicFrameLocks noChangeAspect="1"/>
          </p:cNvGraphicFramePr>
          <p:nvPr/>
        </p:nvGraphicFramePr>
        <p:xfrm>
          <a:off x="3707765" y="2493010"/>
          <a:ext cx="236220" cy="342900"/>
        </p:xfrm>
        <a:graphic>
          <a:graphicData uri="http://schemas.openxmlformats.org/presentationml/2006/ole">
            <mc:AlternateContent xmlns:mc="http://schemas.openxmlformats.org/markup-compatibility/2006">
              <mc:Choice xmlns:v="urn:schemas-microsoft-com:vml" Requires="v">
                <p:oleObj r:id="rId10" imgW="127000" imgH="177165" progId="Equation.DSMT4">
                  <p:embed/>
                </p:oleObj>
              </mc:Choice>
              <mc:Fallback>
                <p:oleObj r:id="rId10" imgW="127000" imgH="177165" progId="Equation.DSMT4">
                  <p:embed/>
                  <p:pic>
                    <p:nvPicPr>
                      <p:cNvPr id="0" name="图片 5"/>
                      <p:cNvPicPr/>
                      <p:nvPr/>
                    </p:nvPicPr>
                    <p:blipFill>
                      <a:blip r:embed="rId11"/>
                      <a:stretch>
                        <a:fillRect/>
                      </a:stretch>
                    </p:blipFill>
                    <p:spPr>
                      <a:xfrm>
                        <a:off x="3707765" y="2493010"/>
                        <a:ext cx="236220" cy="342900"/>
                      </a:xfrm>
                      <a:prstGeom prst="rect">
                        <a:avLst/>
                      </a:prstGeom>
                      <a:noFill/>
                      <a:ln w="38100">
                        <a:noFill/>
                        <a:miter/>
                      </a:ln>
                    </p:spPr>
                  </p:pic>
                </p:oleObj>
              </mc:Fallback>
            </mc:AlternateContent>
          </a:graphicData>
        </a:graphic>
      </p:graphicFrame>
      <p:graphicFrame>
        <p:nvGraphicFramePr>
          <p:cNvPr id="10" name="对象 -2147482289"/>
          <p:cNvGraphicFramePr>
            <a:graphicFrameLocks noChangeAspect="1"/>
          </p:cNvGraphicFramePr>
          <p:nvPr/>
        </p:nvGraphicFramePr>
        <p:xfrm>
          <a:off x="1907540" y="2924810"/>
          <a:ext cx="1875155" cy="627380"/>
        </p:xfrm>
        <a:graphic>
          <a:graphicData uri="http://schemas.openxmlformats.org/presentationml/2006/ole">
            <mc:AlternateContent xmlns:mc="http://schemas.openxmlformats.org/markup-compatibility/2006">
              <mc:Choice xmlns:v="urn:schemas-microsoft-com:vml" Requires="v">
                <p:oleObj r:id="rId12" imgW="1180465" imgH="393700" progId="Equation.DSMT4">
                  <p:embed/>
                </p:oleObj>
              </mc:Choice>
              <mc:Fallback>
                <p:oleObj r:id="rId12" imgW="1180465" imgH="393700" progId="Equation.DSMT4">
                  <p:embed/>
                  <p:pic>
                    <p:nvPicPr>
                      <p:cNvPr id="0" name="图片 6"/>
                      <p:cNvPicPr/>
                      <p:nvPr/>
                    </p:nvPicPr>
                    <p:blipFill>
                      <a:blip r:embed="rId13"/>
                      <a:stretch>
                        <a:fillRect/>
                      </a:stretch>
                    </p:blipFill>
                    <p:spPr>
                      <a:xfrm>
                        <a:off x="1907540" y="2924810"/>
                        <a:ext cx="1875155" cy="627380"/>
                      </a:xfrm>
                      <a:prstGeom prst="rect">
                        <a:avLst/>
                      </a:prstGeom>
                      <a:noFill/>
                      <a:ln w="38100">
                        <a:noFill/>
                        <a:miter/>
                      </a:ln>
                    </p:spPr>
                  </p:pic>
                </p:oleObj>
              </mc:Fallback>
            </mc:AlternateContent>
          </a:graphicData>
        </a:graphic>
      </p:graphicFrame>
      <p:graphicFrame>
        <p:nvGraphicFramePr>
          <p:cNvPr id="12" name="对象 -2147482286"/>
          <p:cNvGraphicFramePr>
            <a:graphicFrameLocks noChangeAspect="1"/>
          </p:cNvGraphicFramePr>
          <p:nvPr/>
        </p:nvGraphicFramePr>
        <p:xfrm>
          <a:off x="4427855" y="2924810"/>
          <a:ext cx="2105025" cy="623570"/>
        </p:xfrm>
        <a:graphic>
          <a:graphicData uri="http://schemas.openxmlformats.org/presentationml/2006/ole">
            <mc:AlternateContent xmlns:mc="http://schemas.openxmlformats.org/markup-compatibility/2006">
              <mc:Choice xmlns:v="urn:schemas-microsoft-com:vml" Requires="v">
                <p:oleObj r:id="rId14" imgW="1320165" imgH="393700" progId="Equation.DSMT4">
                  <p:embed/>
                </p:oleObj>
              </mc:Choice>
              <mc:Fallback>
                <p:oleObj r:id="rId14" imgW="1320165" imgH="393700" progId="Equation.DSMT4">
                  <p:embed/>
                  <p:pic>
                    <p:nvPicPr>
                      <p:cNvPr id="0" name="图片 7"/>
                      <p:cNvPicPr/>
                      <p:nvPr/>
                    </p:nvPicPr>
                    <p:blipFill>
                      <a:blip r:embed="rId15"/>
                      <a:stretch>
                        <a:fillRect/>
                      </a:stretch>
                    </p:blipFill>
                    <p:spPr>
                      <a:xfrm>
                        <a:off x="4427855" y="2924810"/>
                        <a:ext cx="2105025" cy="623570"/>
                      </a:xfrm>
                      <a:prstGeom prst="rect">
                        <a:avLst/>
                      </a:prstGeom>
                      <a:noFill/>
                      <a:ln w="38100">
                        <a:noFill/>
                        <a:miter/>
                      </a:ln>
                    </p:spPr>
                  </p:pic>
                </p:oleObj>
              </mc:Fallback>
            </mc:AlternateContent>
          </a:graphicData>
        </a:graphic>
      </p:graphicFrame>
      <p:graphicFrame>
        <p:nvGraphicFramePr>
          <p:cNvPr id="14" name="对象 -2147482285"/>
          <p:cNvGraphicFramePr>
            <a:graphicFrameLocks noChangeAspect="1"/>
          </p:cNvGraphicFramePr>
          <p:nvPr/>
        </p:nvGraphicFramePr>
        <p:xfrm>
          <a:off x="2484120" y="4149090"/>
          <a:ext cx="1247775" cy="462280"/>
        </p:xfrm>
        <a:graphic>
          <a:graphicData uri="http://schemas.openxmlformats.org/presentationml/2006/ole">
            <mc:AlternateContent xmlns:mc="http://schemas.openxmlformats.org/markup-compatibility/2006">
              <mc:Choice xmlns:v="urn:schemas-microsoft-com:vml" Requires="v">
                <p:oleObj r:id="rId16" imgW="635000" imgH="228600" progId="Equation.DSMT4">
                  <p:embed/>
                </p:oleObj>
              </mc:Choice>
              <mc:Fallback>
                <p:oleObj r:id="rId16" imgW="635000" imgH="228600" progId="Equation.DSMT4">
                  <p:embed/>
                  <p:pic>
                    <p:nvPicPr>
                      <p:cNvPr id="0" name="图片 8"/>
                      <p:cNvPicPr/>
                      <p:nvPr/>
                    </p:nvPicPr>
                    <p:blipFill>
                      <a:blip r:embed="rId17"/>
                      <a:stretch>
                        <a:fillRect/>
                      </a:stretch>
                    </p:blipFill>
                    <p:spPr>
                      <a:xfrm>
                        <a:off x="2484120" y="4149090"/>
                        <a:ext cx="1247775" cy="462280"/>
                      </a:xfrm>
                      <a:prstGeom prst="rect">
                        <a:avLst/>
                      </a:prstGeom>
                      <a:noFill/>
                      <a:ln w="38100">
                        <a:noFill/>
                        <a:miter/>
                      </a:ln>
                    </p:spPr>
                  </p:pic>
                </p:oleObj>
              </mc:Fallback>
            </mc:AlternateContent>
          </a:graphicData>
        </a:graphic>
      </p:graphicFrame>
      <p:sp>
        <p:nvSpPr>
          <p:cNvPr id="17" name="文本框 16"/>
          <p:cNvSpPr txBox="1"/>
          <p:nvPr/>
        </p:nvSpPr>
        <p:spPr>
          <a:xfrm>
            <a:off x="346075" y="5157470"/>
            <a:ext cx="8452485" cy="922020"/>
          </a:xfrm>
          <a:prstGeom prst="rect">
            <a:avLst/>
          </a:prstGeom>
          <a:noFill/>
        </p:spPr>
        <p:txBody>
          <a:bodyPr wrap="square" rtlCol="0" anchor="t">
            <a:spAutoFit/>
          </a:bodyPr>
          <a:lstStyle/>
          <a:p>
            <a:r>
              <a:rPr lang="zh-CN">
                <a:sym typeface="+mn-ea"/>
              </a:rPr>
              <a:t>以原点为不动点绕任意轴的旋转除了可以用矩阵表示以外，还可以用四元数乘法表示。四元数表示所需的运算次数更少，因而速度更快，并且现在的硬件和软件都支持四元数运算。</a:t>
            </a:r>
            <a:endParaRPr lang="zh-CN" altLang="en-US"/>
          </a:p>
        </p:txBody>
      </p:sp>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1995" y="2204442"/>
            <a:ext cx="7886700" cy="3263503"/>
          </a:xfrm>
        </p:spPr>
        <p:txBody>
          <a:bodyPr>
            <a:normAutofit/>
          </a:bodyPr>
          <a:lstStyle/>
          <a:p>
            <a:r>
              <a:rPr lang="en-US" altLang="zh-CN" sz="2400"/>
              <a:t>  </a:t>
            </a:r>
            <a:r>
              <a:rPr lang="zh-CN" altLang="en-US" sz="2400"/>
              <a:t>例如，构造绕</a:t>
            </a:r>
            <a:r>
              <a:rPr lang="en-US" altLang="zh-CN" sz="2400"/>
              <a:t>z</a:t>
            </a:r>
            <a:r>
              <a:rPr lang="zh-CN" altLang="en-US" sz="2400"/>
              <a:t>轴旋转角度</a:t>
            </a:r>
          </a:p>
          <a:p>
            <a:pPr lvl="1">
              <a:buFont typeface="Wingdings" panose="05000000000000000000" charset="0"/>
              <a:buChar char="Ø"/>
            </a:pPr>
            <a:r>
              <a:rPr lang="zh-CN" altLang="en-US" sz="2000"/>
              <a:t>单位向量</a:t>
            </a:r>
            <a:r>
              <a:rPr lang="en-US" altLang="zh-CN" sz="2000"/>
              <a:t>     </a:t>
            </a:r>
            <a:r>
              <a:rPr lang="zh-CN" altLang="en-US" sz="2000"/>
              <a:t>为：</a:t>
            </a:r>
            <a:r>
              <a:rPr lang="en-US" altLang="zh-CN" sz="2000"/>
              <a:t>            </a:t>
            </a:r>
          </a:p>
          <a:p>
            <a:pPr lvl="1">
              <a:buFont typeface="Wingdings" panose="05000000000000000000" charset="0"/>
              <a:buChar char="Ø"/>
            </a:pPr>
            <a:r>
              <a:rPr lang="zh-CN" altLang="en-US" sz="2000"/>
              <a:t>则四元组</a:t>
            </a:r>
            <a:r>
              <a:rPr lang="en-US" altLang="zh-CN" sz="2000"/>
              <a:t>  </a:t>
            </a:r>
            <a:r>
              <a:rPr lang="zh-CN" altLang="en-US" sz="2000"/>
              <a:t>为</a:t>
            </a:r>
            <a:r>
              <a:rPr lang="en-US" altLang="zh-CN" sz="2000"/>
              <a:t>   </a:t>
            </a:r>
          </a:p>
          <a:p>
            <a:pPr lvl="1">
              <a:buFont typeface="Wingdings" panose="05000000000000000000" charset="0"/>
              <a:buChar char="Ø"/>
            </a:pPr>
            <a:endParaRPr lang="en-US" altLang="zh-CN" sz="2000"/>
          </a:p>
          <a:p>
            <a:pPr lvl="1">
              <a:buFont typeface="Wingdings" panose="05000000000000000000" charset="0"/>
              <a:buChar char="Ø"/>
            </a:pPr>
            <a:endParaRPr lang="en-US" altLang="zh-CN" sz="2000"/>
          </a:p>
          <a:p>
            <a:pPr lvl="1">
              <a:buFont typeface="Wingdings" panose="05000000000000000000" charset="0"/>
              <a:buChar char="Ø"/>
            </a:pPr>
            <a:r>
              <a:rPr lang="zh-CN" altLang="en-US" sz="2000"/>
              <a:t>所以有</a:t>
            </a:r>
            <a:endParaRPr lang="zh-CN" altLang="en-US" sz="2400"/>
          </a:p>
          <a:p>
            <a:pPr lvl="1">
              <a:buFont typeface="Wingdings" panose="05000000000000000000" charset="0"/>
              <a:buChar char="Ø"/>
            </a:pPr>
            <a:endParaRPr lang="zh-CN" altLang="en-US" sz="2400"/>
          </a:p>
        </p:txBody>
      </p:sp>
      <p:sp>
        <p:nvSpPr>
          <p:cNvPr id="330754" name="Rectangle 2"/>
          <p:cNvSpPr>
            <a:spLocks noGrp="1" noRot="1" noChangeArrowheads="1"/>
          </p:cNvSpPr>
          <p:nvPr/>
        </p:nvSpPr>
        <p:spPr>
          <a:xfrm>
            <a:off x="394970"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三、三维变换</a:t>
            </a:r>
          </a:p>
        </p:txBody>
      </p:sp>
      <p:graphicFrame>
        <p:nvGraphicFramePr>
          <p:cNvPr id="2" name="对象 -2147482273"/>
          <p:cNvGraphicFramePr>
            <a:graphicFrameLocks noChangeAspect="1"/>
          </p:cNvGraphicFramePr>
          <p:nvPr/>
        </p:nvGraphicFramePr>
        <p:xfrm>
          <a:off x="4572000" y="2277110"/>
          <a:ext cx="245110" cy="355600"/>
        </p:xfrm>
        <a:graphic>
          <a:graphicData uri="http://schemas.openxmlformats.org/presentationml/2006/ole">
            <mc:AlternateContent xmlns:mc="http://schemas.openxmlformats.org/markup-compatibility/2006">
              <mc:Choice xmlns:v="urn:schemas-microsoft-com:vml" Requires="v">
                <p:oleObj r:id="rId5" imgW="127000" imgH="177165" progId="Equation.DSMT4">
                  <p:embed/>
                </p:oleObj>
              </mc:Choice>
              <mc:Fallback>
                <p:oleObj r:id="rId5" imgW="127000" imgH="177165" progId="Equation.DSMT4">
                  <p:embed/>
                  <p:pic>
                    <p:nvPicPr>
                      <p:cNvPr id="0" name="图片 15"/>
                      <p:cNvPicPr/>
                      <p:nvPr/>
                    </p:nvPicPr>
                    <p:blipFill>
                      <a:blip r:embed="rId6"/>
                      <a:stretch>
                        <a:fillRect/>
                      </a:stretch>
                    </p:blipFill>
                    <p:spPr>
                      <a:xfrm>
                        <a:off x="4572000" y="2277110"/>
                        <a:ext cx="245110" cy="355600"/>
                      </a:xfrm>
                      <a:prstGeom prst="rect">
                        <a:avLst/>
                      </a:prstGeom>
                      <a:noFill/>
                      <a:ln w="38100">
                        <a:noFill/>
                        <a:miter/>
                      </a:ln>
                    </p:spPr>
                  </p:pic>
                </p:oleObj>
              </mc:Fallback>
            </mc:AlternateContent>
          </a:graphicData>
        </a:graphic>
      </p:graphicFrame>
      <p:graphicFrame>
        <p:nvGraphicFramePr>
          <p:cNvPr id="4" name="对象 -2147481883"/>
          <p:cNvGraphicFramePr>
            <a:graphicFrameLocks noChangeAspect="1"/>
          </p:cNvGraphicFramePr>
          <p:nvPr/>
        </p:nvGraphicFramePr>
        <p:xfrm>
          <a:off x="2267585" y="2757805"/>
          <a:ext cx="231775" cy="255905"/>
        </p:xfrm>
        <a:graphic>
          <a:graphicData uri="http://schemas.openxmlformats.org/presentationml/2006/ole">
            <mc:AlternateContent xmlns:mc="http://schemas.openxmlformats.org/markup-compatibility/2006">
              <mc:Choice xmlns:v="urn:schemas-microsoft-com:vml" Requires="v">
                <p:oleObj r:id="rId7" imgW="127000" imgH="139700" progId="Equation.DSMT4">
                  <p:embed/>
                </p:oleObj>
              </mc:Choice>
              <mc:Fallback>
                <p:oleObj r:id="rId7" imgW="127000" imgH="139700" progId="Equation.DSMT4">
                  <p:embed/>
                  <p:pic>
                    <p:nvPicPr>
                      <p:cNvPr id="0" name="图片 17"/>
                      <p:cNvPicPr/>
                      <p:nvPr/>
                    </p:nvPicPr>
                    <p:blipFill>
                      <a:blip r:embed="rId8"/>
                      <a:stretch>
                        <a:fillRect/>
                      </a:stretch>
                    </p:blipFill>
                    <p:spPr>
                      <a:xfrm>
                        <a:off x="2267585" y="2757805"/>
                        <a:ext cx="231775" cy="255905"/>
                      </a:xfrm>
                      <a:prstGeom prst="rect">
                        <a:avLst/>
                      </a:prstGeom>
                      <a:noFill/>
                      <a:ln w="38100">
                        <a:noFill/>
                        <a:miter/>
                      </a:ln>
                    </p:spPr>
                  </p:pic>
                </p:oleObj>
              </mc:Fallback>
            </mc:AlternateContent>
          </a:graphicData>
        </a:graphic>
      </p:graphicFrame>
      <p:graphicFrame>
        <p:nvGraphicFramePr>
          <p:cNvPr id="5" name="对象 -2147482271"/>
          <p:cNvGraphicFramePr>
            <a:graphicFrameLocks noChangeAspect="1"/>
          </p:cNvGraphicFramePr>
          <p:nvPr/>
        </p:nvGraphicFramePr>
        <p:xfrm>
          <a:off x="3347720" y="2732405"/>
          <a:ext cx="697230" cy="306705"/>
        </p:xfrm>
        <a:graphic>
          <a:graphicData uri="http://schemas.openxmlformats.org/presentationml/2006/ole">
            <mc:AlternateContent xmlns:mc="http://schemas.openxmlformats.org/markup-compatibility/2006">
              <mc:Choice xmlns:v="urn:schemas-microsoft-com:vml" Requires="v">
                <p:oleObj r:id="rId9" imgW="457200" imgH="203200" progId="Equation.DSMT4">
                  <p:embed/>
                </p:oleObj>
              </mc:Choice>
              <mc:Fallback>
                <p:oleObj r:id="rId9" imgW="457200" imgH="203200" progId="Equation.DSMT4">
                  <p:embed/>
                  <p:pic>
                    <p:nvPicPr>
                      <p:cNvPr id="0" name="图片 18"/>
                      <p:cNvPicPr/>
                      <p:nvPr/>
                    </p:nvPicPr>
                    <p:blipFill>
                      <a:blip r:embed="rId10"/>
                      <a:stretch>
                        <a:fillRect/>
                      </a:stretch>
                    </p:blipFill>
                    <p:spPr>
                      <a:xfrm>
                        <a:off x="3347720" y="2732405"/>
                        <a:ext cx="697230" cy="306705"/>
                      </a:xfrm>
                      <a:prstGeom prst="rect">
                        <a:avLst/>
                      </a:prstGeom>
                      <a:noFill/>
                      <a:ln w="38100">
                        <a:noFill/>
                        <a:miter/>
                      </a:ln>
                    </p:spPr>
                  </p:pic>
                </p:oleObj>
              </mc:Fallback>
            </mc:AlternateContent>
          </a:graphicData>
        </a:graphic>
      </p:graphicFrame>
      <p:graphicFrame>
        <p:nvGraphicFramePr>
          <p:cNvPr id="6" name="对象 -2147481882"/>
          <p:cNvGraphicFramePr>
            <a:graphicFrameLocks noChangeAspect="1"/>
          </p:cNvGraphicFramePr>
          <p:nvPr/>
        </p:nvGraphicFramePr>
        <p:xfrm>
          <a:off x="2844165" y="3039110"/>
          <a:ext cx="1776730" cy="474980"/>
        </p:xfrm>
        <a:graphic>
          <a:graphicData uri="http://schemas.openxmlformats.org/presentationml/2006/ole">
            <mc:AlternateContent xmlns:mc="http://schemas.openxmlformats.org/markup-compatibility/2006">
              <mc:Choice xmlns:v="urn:schemas-microsoft-com:vml" Requires="v">
                <p:oleObj r:id="rId11" imgW="1473200" imgH="393700" progId="Equation.DSMT4">
                  <p:embed/>
                </p:oleObj>
              </mc:Choice>
              <mc:Fallback>
                <p:oleObj r:id="rId11" imgW="1473200" imgH="393700" progId="Equation.DSMT4">
                  <p:embed/>
                  <p:pic>
                    <p:nvPicPr>
                      <p:cNvPr id="0" name="图片 19"/>
                      <p:cNvPicPr/>
                      <p:nvPr/>
                    </p:nvPicPr>
                    <p:blipFill>
                      <a:blip r:embed="rId12"/>
                      <a:stretch>
                        <a:fillRect/>
                      </a:stretch>
                    </p:blipFill>
                    <p:spPr>
                      <a:xfrm>
                        <a:off x="2844165" y="3039110"/>
                        <a:ext cx="1776730" cy="474980"/>
                      </a:xfrm>
                      <a:prstGeom prst="rect">
                        <a:avLst/>
                      </a:prstGeom>
                      <a:noFill/>
                      <a:ln w="38100">
                        <a:noFill/>
                        <a:miter/>
                      </a:ln>
                    </p:spPr>
                  </p:pic>
                </p:oleObj>
              </mc:Fallback>
            </mc:AlternateContent>
          </a:graphicData>
        </a:graphic>
      </p:graphicFrame>
      <p:graphicFrame>
        <p:nvGraphicFramePr>
          <p:cNvPr id="7" name="对象 -2147482267"/>
          <p:cNvGraphicFramePr>
            <a:graphicFrameLocks noChangeAspect="1"/>
          </p:cNvGraphicFramePr>
          <p:nvPr/>
        </p:nvGraphicFramePr>
        <p:xfrm>
          <a:off x="2339975" y="4149090"/>
          <a:ext cx="3185160" cy="394335"/>
        </p:xfrm>
        <a:graphic>
          <a:graphicData uri="http://schemas.openxmlformats.org/presentationml/2006/ole">
            <mc:AlternateContent xmlns:mc="http://schemas.openxmlformats.org/markup-compatibility/2006">
              <mc:Choice xmlns:v="urn:schemas-microsoft-com:vml" Requires="v">
                <p:oleObj r:id="rId13" imgW="1905000" imgH="228600" progId="Equation.DSMT4">
                  <p:embed/>
                </p:oleObj>
              </mc:Choice>
              <mc:Fallback>
                <p:oleObj r:id="rId13" imgW="1905000" imgH="228600" progId="Equation.DSMT4">
                  <p:embed/>
                  <p:pic>
                    <p:nvPicPr>
                      <p:cNvPr id="0" name="图片 20"/>
                      <p:cNvPicPr/>
                      <p:nvPr/>
                    </p:nvPicPr>
                    <p:blipFill>
                      <a:blip r:embed="rId14"/>
                      <a:stretch>
                        <a:fillRect/>
                      </a:stretch>
                    </p:blipFill>
                    <p:spPr>
                      <a:xfrm>
                        <a:off x="2339975" y="4149090"/>
                        <a:ext cx="3185160" cy="394335"/>
                      </a:xfrm>
                      <a:prstGeom prst="rect">
                        <a:avLst/>
                      </a:prstGeom>
                      <a:noFill/>
                      <a:ln w="38100">
                        <a:noFill/>
                        <a:miter/>
                      </a:ln>
                    </p:spPr>
                  </p:pic>
                </p:oleObj>
              </mc:Fallback>
            </mc:AlternateContent>
          </a:graphicData>
        </a:graphic>
      </p:graphicFrame>
      <p:pic>
        <p:nvPicPr>
          <p:cNvPr id="9" name="图片 8"/>
          <p:cNvPicPr>
            <a:picLocks noChangeAspect="1"/>
          </p:cNvPicPr>
          <p:nvPr>
            <p:custDataLst>
              <p:tags r:id="rId2"/>
            </p:custDataLst>
          </p:nvPr>
        </p:nvPicPr>
        <p:blipFill>
          <a:blip r:embed="rId15"/>
          <a:stretch>
            <a:fillRect/>
          </a:stretch>
        </p:blipFill>
        <p:spPr>
          <a:xfrm>
            <a:off x="-180975" y="4897755"/>
            <a:ext cx="9459595" cy="716915"/>
          </a:xfrm>
          <a:prstGeom prst="rect">
            <a:avLst/>
          </a:prstGeom>
        </p:spPr>
      </p:pic>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1995" y="2204442"/>
            <a:ext cx="7886700" cy="3263503"/>
          </a:xfrm>
        </p:spPr>
        <p:txBody>
          <a:bodyPr>
            <a:normAutofit fontScale="25000" lnSpcReduction="20000"/>
          </a:bodyPr>
          <a:lstStyle/>
          <a:p>
            <a:r>
              <a:rPr lang="en-US" altLang="zh-CN" sz="7000"/>
              <a:t>  </a:t>
            </a:r>
            <a:r>
              <a:rPr lang="zh-CN" altLang="en-US" sz="7000">
                <a:solidFill>
                  <a:srgbClr val="FF0000"/>
                </a:solidFill>
              </a:rPr>
              <a:t>思考一下，在管线的哪个位置？</a:t>
            </a:r>
            <a:endParaRPr lang="zh-CN" altLang="en-US" sz="7000"/>
          </a:p>
          <a:p>
            <a:pPr algn="l">
              <a:buClrTx/>
              <a:buSzTx/>
              <a:buFont typeface="Wingdings" panose="05000000000000000000" charset="0"/>
              <a:buChar char="l"/>
            </a:pPr>
            <a:r>
              <a:rPr lang="zh-CN" altLang="en-US" sz="8000"/>
              <a:t>投影的三要素：            </a:t>
            </a:r>
          </a:p>
          <a:p>
            <a:pPr lvl="1" algn="l">
              <a:spcBef>
                <a:spcPts val="280"/>
              </a:spcBef>
              <a:buClrTx/>
              <a:buSzTx/>
              <a:buFont typeface="Wingdings" panose="05000000000000000000" charset="0"/>
              <a:buChar char="Ø"/>
            </a:pPr>
            <a:r>
              <a:rPr lang="zh-CN" altLang="en-US" sz="8000"/>
              <a:t>投影中心</a:t>
            </a:r>
          </a:p>
          <a:p>
            <a:pPr lvl="1" algn="l">
              <a:spcBef>
                <a:spcPts val="280"/>
              </a:spcBef>
              <a:buClrTx/>
              <a:buSzTx/>
              <a:buFont typeface="Wingdings" panose="05000000000000000000" charset="0"/>
              <a:buChar char="Ø"/>
            </a:pPr>
            <a:r>
              <a:rPr lang="zh-CN" altLang="en-US" sz="8000"/>
              <a:t>投影平面   </a:t>
            </a:r>
          </a:p>
          <a:p>
            <a:pPr lvl="1" algn="l">
              <a:spcBef>
                <a:spcPts val="280"/>
              </a:spcBef>
              <a:buClrTx/>
              <a:buSzTx/>
              <a:buFont typeface="Wingdings" panose="05000000000000000000" charset="0"/>
              <a:buChar char="Ø"/>
            </a:pPr>
            <a:r>
              <a:rPr lang="zh-CN" altLang="en-US" sz="8000">
                <a:sym typeface="+mn-ea"/>
              </a:rPr>
              <a:t>投影射线</a:t>
            </a:r>
            <a:endParaRPr lang="zh-CN" altLang="en-US" sz="8000"/>
          </a:p>
          <a:p>
            <a:pPr lvl="0">
              <a:buFont typeface="Wingdings" panose="05000000000000000000" charset="0"/>
              <a:buChar char="l"/>
            </a:pPr>
            <a:r>
              <a:rPr lang="zh-CN" altLang="en-US" sz="8000"/>
              <a:t>投影类型又分为：</a:t>
            </a:r>
          </a:p>
          <a:p>
            <a:pPr lvl="1">
              <a:buFont typeface="Wingdings" panose="05000000000000000000" charset="0"/>
              <a:buChar char="Ø"/>
            </a:pPr>
            <a:r>
              <a:rPr lang="zh-CN" altLang="en-US" sz="8000"/>
              <a:t>透视投影</a:t>
            </a:r>
          </a:p>
          <a:p>
            <a:pPr lvl="1">
              <a:buFont typeface="Wingdings" panose="05000000000000000000" charset="0"/>
              <a:buChar char="Ø"/>
            </a:pPr>
            <a:r>
              <a:rPr lang="zh-CN" altLang="en-US" sz="8000"/>
              <a:t>平行投影。</a:t>
            </a:r>
          </a:p>
        </p:txBody>
      </p:sp>
      <p:sp>
        <p:nvSpPr>
          <p:cNvPr id="330754" name="Rectangle 2"/>
          <p:cNvSpPr>
            <a:spLocks noGrp="1" noRot="1" noChangeArrowheads="1"/>
          </p:cNvSpPr>
          <p:nvPr/>
        </p:nvSpPr>
        <p:spPr>
          <a:xfrm>
            <a:off x="394970"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四、投影变换</a:t>
            </a:r>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nvSpPr>
        <p:spPr>
          <a:xfrm>
            <a:off x="394970" y="1124903"/>
            <a:ext cx="8540750" cy="645160"/>
          </a:xfrm>
          <a:prstGeom prst="rect">
            <a:avLst/>
          </a:prstGeo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noProof="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四、投影变换</a:t>
            </a:r>
          </a:p>
        </p:txBody>
      </p:sp>
      <p:sp>
        <p:nvSpPr>
          <p:cNvPr id="100" name="文本框 99"/>
          <p:cNvSpPr txBox="1"/>
          <p:nvPr/>
        </p:nvSpPr>
        <p:spPr>
          <a:xfrm>
            <a:off x="899795" y="2275205"/>
            <a:ext cx="7374890" cy="1938020"/>
          </a:xfrm>
          <a:prstGeom prst="rect">
            <a:avLst/>
          </a:prstGeom>
          <a:noFill/>
          <a:ln w="9525">
            <a:noFill/>
          </a:ln>
        </p:spPr>
        <p:txBody>
          <a:bodyPr wrap="square">
            <a:spAutoFit/>
          </a:bodyPr>
          <a:lstStyle/>
          <a:p>
            <a:r>
              <a:rPr lang="zh-CN" sz="2400">
                <a:solidFill>
                  <a:srgbClr val="FF0000"/>
                </a:solidFill>
                <a:ea typeface="SimSun" panose="02010600030101010101" pitchFamily="2" charset="-122"/>
              </a:rPr>
              <a:t>投影变换</a:t>
            </a:r>
            <a:r>
              <a:rPr lang="zh-CN" sz="2400">
                <a:ea typeface="SimSun" panose="02010600030101010101" pitchFamily="2" charset="-122"/>
              </a:rPr>
              <a:t>是从</a:t>
            </a:r>
            <a:r>
              <a:rPr lang="zh-CN" sz="2400" u="sng">
                <a:ea typeface="SimSun" panose="02010600030101010101" pitchFamily="2" charset="-122"/>
              </a:rPr>
              <a:t>场景空间</a:t>
            </a:r>
            <a:r>
              <a:rPr lang="zh-CN" sz="2400">
                <a:ea typeface="SimSun" panose="02010600030101010101" pitchFamily="2" charset="-122"/>
              </a:rPr>
              <a:t>到</a:t>
            </a:r>
            <a:r>
              <a:rPr lang="zh-CN" sz="2400" u="sng">
                <a:ea typeface="SimSun" panose="02010600030101010101" pitchFamily="2" charset="-122"/>
              </a:rPr>
              <a:t>像平面</a:t>
            </a:r>
            <a:r>
              <a:rPr lang="zh-CN" sz="2400">
                <a:ea typeface="SimSun" panose="02010600030101010101" pitchFamily="2" charset="-122"/>
              </a:rPr>
              <a:t>的几何变换，其变换矩阵，也称为投影矩阵。</a:t>
            </a:r>
          </a:p>
          <a:p>
            <a:r>
              <a:rPr lang="zh-CN" sz="2400">
                <a:solidFill>
                  <a:srgbClr val="FF0000"/>
                </a:solidFill>
                <a:sym typeface="+mn-ea"/>
              </a:rPr>
              <a:t>投影变换</a:t>
            </a:r>
            <a:r>
              <a:rPr lang="zh-CN" sz="2400">
                <a:ea typeface="SimSun" panose="02010600030101010101" pitchFamily="2" charset="-122"/>
              </a:rPr>
              <a:t>是实现将模型从照相机坐标系中的视可见体变换到裁剪坐标系中的裁剪立方体的内部，最后再映射到像平面。</a:t>
            </a:r>
            <a:endParaRPr lang="zh-CN" altLang="en-US" sz="240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WI0YTUwMmE2NTg5ZDAxMjgwNzFlMjhkZTU0NTczODcifQ=="/>
  <p:tag name="KSO_WPP_MARK_KEY" val="9e7c739e-8b92-4d71-988f-0db8a723cdd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DVSHAPEID" val="rUHnL9ukjSBGPzTheCqKwa"/>
</p:tagLst>
</file>

<file path=ppt/tags/tag115.xml><?xml version="1.0" encoding="utf-8"?>
<p:tagLst xmlns:a="http://schemas.openxmlformats.org/drawingml/2006/main" xmlns:r="http://schemas.openxmlformats.org/officeDocument/2006/relationships" xmlns:p="http://schemas.openxmlformats.org/presentationml/2006/main">
  <p:tag name="DVSHAPEID" val="oFvdBP9Y0Je3TYf0AxnaeO"/>
</p:tagLst>
</file>

<file path=ppt/tags/tag116.xml><?xml version="1.0" encoding="utf-8"?>
<p:tagLst xmlns:a="http://schemas.openxmlformats.org/drawingml/2006/main" xmlns:r="http://schemas.openxmlformats.org/officeDocument/2006/relationships" xmlns:p="http://schemas.openxmlformats.org/presentationml/2006/main">
  <p:tag name="DVSHAPEID" val="jtEGFJxLUYEhw2SxxFakRR"/>
</p:tagLst>
</file>

<file path=ppt/tags/tag117.xml><?xml version="1.0" encoding="utf-8"?>
<p:tagLst xmlns:a="http://schemas.openxmlformats.org/drawingml/2006/main" xmlns:r="http://schemas.openxmlformats.org/officeDocument/2006/relationships" xmlns:p="http://schemas.openxmlformats.org/presentationml/2006/main">
  <p:tag name="DVSHAPEID" val="oCsc830I0TWr0S0KHjK1Ai"/>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e"/>
  <p:tag name="KSO_WM_SLIDE_LAYOUT_CNT" val="1_1"/>
  <p:tag name="KSO_WM_SLIDE_TYPE" val="sectionTitle"/>
  <p:tag name="KSO_WM_BEAUTIFY_FLAG" val="#wm#"/>
  <p:tag name="KSO_WM_COMBINE_RELATE_SLIDE_ID" val="background20176421_6"/>
  <p:tag name="KSO_WM_TEMPLATE_CATEGORY" val="custom"/>
  <p:tag name="KSO_WM_TEMPLATE_INDEX" val="20177098"/>
  <p:tag name="KSO_WM_SLIDE_ID" val="custom20177098_11"/>
  <p:tag name="KSO_WM_SLIDE_INDEX" val="11"/>
  <p:tag name="KSO_WM_TEMPLATE_SUBCATEGORY" val="0"/>
  <p:tag name="KSO_WM_SLIDE_SUBTYPE" val="pureTxt"/>
  <p:tag name="KSO_WM_TEMPLATE_MASTER_TYPE" val="1"/>
  <p:tag name="KSO_WM_TEMPLATE_COLOR_TYPE" val="0"/>
  <p:tag name="KSO_WM_SPECIAL_SOURCE" val="bdnull"/>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5_7*i*1"/>
  <p:tag name="KSO_WM_TEMPLATE_CATEGORY" val="custom"/>
  <p:tag name="KSO_WM_TEMPLATE_INDEX" val="20202545"/>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098"/>
  <p:tag name="KSO_WM_TAG_VERSION" val="1.0"/>
  <p:tag name="KSO_WM_BEAUTIFY_FLAG" val="#wm#"/>
  <p:tag name="KSO_WM_UNIT_TYPE" val="a"/>
  <p:tag name="KSO_WM_UNIT_INDEX" val="1"/>
  <p:tag name="KSO_WM_UNIT_LAYERLEVEL" val="1"/>
  <p:tag name="KSO_WM_UNIT_VALUE" val="13"/>
  <p:tag name="KSO_WM_UNIT_ISCONTENTSTITLE" val="0"/>
  <p:tag name="KSO_WM_UNIT_HIGHLIGHT" val="0"/>
  <p:tag name="KSO_WM_UNIT_COMPATIBLE" val="0"/>
  <p:tag name="KSO_WM_UNIT_ID" val="custom20177098_11*a*1"/>
  <p:tag name="KSO_WM_UNIT_NOCLEAR" val="0"/>
  <p:tag name="KSO_WM_UNIT_DIAGRAM_ISNUMVISUAL" val="0"/>
  <p:tag name="KSO_WM_UNIT_DIAGRAM_ISREFERUNIT" val="0"/>
  <p:tag name="KSO_WM_UNIT_PRESET_TEXT" val="请在此输入您的标题"/>
  <p:tag name="KSO_WM_UNIT_ISNUMDGMTITLE" val="0"/>
</p:tagLst>
</file>

<file path=ppt/tags/tag1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098"/>
  <p:tag name="KSO_WM_TAG_VERSION" val="1.0"/>
  <p:tag name="KSO_WM_BEAUTIFY_FLAG" val="#wm#"/>
  <p:tag name="KSO_WM_UNIT_TYPE" val="e"/>
  <p:tag name="KSO_WM_UNIT_INDEX" val="1"/>
  <p:tag name="KSO_WM_UNIT_LAYERLEVEL" val="1"/>
  <p:tag name="KSO_WM_UNIT_VALUE" val="1"/>
  <p:tag name="KSO_WM_UNIT_HIGHLIGHT" val="0"/>
  <p:tag name="KSO_WM_UNIT_COMPATIBLE" val="1"/>
  <p:tag name="KSO_WM_UNIT_ID" val="custom20177098_11*e*1"/>
  <p:tag name="KSO_WM_UNIT_PRESET_TEXT" val="1"/>
  <p:tag name="KSO_WM_UNIT_NOCLEAR" val="0"/>
  <p:tag name="KSO_WM_UNIT_DIAGRAM_ISNUMVISUAL" val="0"/>
  <p:tag name="KSO_WM_UNIT_DIAGRAM_ISREFERUNIT" val="0"/>
  <p:tag name="KSO_WM_UNIT_TEXT_FILL_FORE_SCHEMECOLOR_INDEX_BRIGHTNESS" val="0"/>
  <p:tag name="KSO_WM_UNIT_TEXT_FILL_FORE_SCHEMECOLOR_INDEX" val="10"/>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 name="KSO_WM_SPECIAL_SOURCE" val="bdnull"/>
</p:tagLst>
</file>

<file path=ppt/tags/tag1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 name="KSO_WM_SPECIAL_SOURCE" val="bdnull"/>
</p:tagLst>
</file>

<file path=ppt/tags/tag12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 name="KSO_WM_SPECIAL_SOURCE" val="bdnull"/>
</p:tagLst>
</file>

<file path=ppt/tags/tag12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8.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 name="KSO_WM_SPECIAL_SOURCE" val="bdnull"/>
</p:tagLst>
</file>

<file path=ppt/tags/tag12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 name="KSO_WM_SPECIAL_SOURCE" val="bdnull"/>
</p:tagLst>
</file>

<file path=ppt/tags/tag13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 name="KSO_WM_SPECIAL_SOURCE" val="bdnull"/>
</p:tagLst>
</file>

<file path=ppt/tags/tag13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4.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 name="KSO_WM_SPECIAL_SOURCE" val="bdnull"/>
</p:tagLst>
</file>

<file path=ppt/tags/tag13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 name="KSO_WM_SPECIAL_SOURCE" val="bdnull"/>
</p:tagLst>
</file>

<file path=ppt/tags/tag13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 name="KSO_WM_SPECIAL_SOURCE" val="bdnull"/>
</p:tagLst>
</file>

<file path=ppt/tags/tag13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 name="KSO_WM_SPECIAL_SOURCE" val="bdnull"/>
</p:tagLst>
</file>

<file path=ppt/tags/tag14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2.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 name="KSO_WM_SPECIAL_SOURCE" val="bdnull"/>
</p:tagLst>
</file>

<file path=ppt/tags/tag14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4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4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4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4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4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5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5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5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5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5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5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5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5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5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6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6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6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6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6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6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6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6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6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7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7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7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7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7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7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7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7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7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8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8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8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8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8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8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8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8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8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9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9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9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9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9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9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9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9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9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7709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0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0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0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0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0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0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0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0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0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1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1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1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1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1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1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1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1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1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2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2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2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2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2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2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2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2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2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30,&quot;width&quot;:8310}"/>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3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3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3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3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3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606,&quot;width&quot;:5280}"/>
</p:tagLst>
</file>

<file path=ppt/tags/tag23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3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3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3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4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4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4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4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455,&quot;width&quot;:9480}"/>
</p:tagLst>
</file>

<file path=ppt/tags/tag24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4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4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4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4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5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5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5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5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5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5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5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5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5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6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6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6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6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6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6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6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6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6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7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7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7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7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7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7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7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7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7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8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8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8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8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8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8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8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8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8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9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9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9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9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9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9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9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9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9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77098"/>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0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0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0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0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0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0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0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0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0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1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1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1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1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1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1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1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1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1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2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51,&quot;width&quot;:6890}"/>
</p:tagLst>
</file>

<file path=ppt/tags/tag32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2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2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2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76421_1"/>
  <p:tag name="KSO_WM_TEMPLATE_CATEGORY" val="custom"/>
  <p:tag name="KSO_WM_TEMPLATE_INDEX" val="20177098"/>
  <p:tag name="KSO_WM_TEMPLATE_SUBCATEGORY" val="0"/>
  <p:tag name="KSO_WM_TEMPLATE_THUMBS_INDEX" val="1、6、11、12、17、18、23、24、30、31"/>
  <p:tag name="KSO_WM_TEMPLATE_TOPIC_ID" val="2869567"/>
  <p:tag name="KSO_WM_TEMPLATE_OUTLINE_ID" val="15"/>
  <p:tag name="KSO_WM_TEMPLATE_SCENE_ID" val="1"/>
  <p:tag name="KSO_WM_TEMPLATE_JOB_ID" val="2"/>
  <p:tag name="KSO_WM_TEMPLATE_TOPIC_DEFAULT" val="1"/>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7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20177098">
      <a:dk1>
        <a:srgbClr val="000000"/>
      </a:dk1>
      <a:lt1>
        <a:srgbClr val="FFFFFF"/>
      </a:lt1>
      <a:dk2>
        <a:srgbClr val="E8EEF8"/>
      </a:dk2>
      <a:lt2>
        <a:srgbClr val="F7FBF9"/>
      </a:lt2>
      <a:accent1>
        <a:srgbClr val="5AA0B4"/>
      </a:accent1>
      <a:accent2>
        <a:srgbClr val="ED9C94"/>
      </a:accent2>
      <a:accent3>
        <a:srgbClr val="BFCFE9"/>
      </a:accent3>
      <a:accent4>
        <a:srgbClr val="BFDFD3"/>
      </a:accent4>
      <a:accent5>
        <a:srgbClr val="83B9DD"/>
      </a:accent5>
      <a:accent6>
        <a:srgbClr val="4FA2CD"/>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330</TotalTime>
  <Words>11345</Words>
  <Application>Microsoft Office PowerPoint</Application>
  <PresentationFormat>全屏显示(4:3)</PresentationFormat>
  <Paragraphs>1713</Paragraphs>
  <Slides>190</Slides>
  <Notes>114</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3</vt:i4>
      </vt:variant>
      <vt:variant>
        <vt:lpstr>幻灯片标题</vt:lpstr>
      </vt:variant>
      <vt:variant>
        <vt:i4>190</vt:i4>
      </vt:variant>
    </vt:vector>
  </HeadingPairs>
  <TitlesOfParts>
    <vt:vector size="207" baseType="lpstr">
      <vt:lpstr>方正黑体</vt:lpstr>
      <vt:lpstr>SimHei</vt:lpstr>
      <vt:lpstr>金体</vt:lpstr>
      <vt:lpstr>SimSun</vt:lpstr>
      <vt:lpstr>Microsoft YaHei</vt:lpstr>
      <vt:lpstr>Arial</vt:lpstr>
      <vt:lpstr>Microsoft Sans Serif</vt:lpstr>
      <vt:lpstr>Symbol</vt:lpstr>
      <vt:lpstr>Tahoma</vt:lpstr>
      <vt:lpstr>Times New Roman</vt:lpstr>
      <vt:lpstr>Webdings</vt:lpstr>
      <vt:lpstr>Wingdings</vt:lpstr>
      <vt:lpstr>古瓶荷花</vt:lpstr>
      <vt:lpstr>1_自定义设计方案</vt:lpstr>
      <vt:lpstr>Paintbrush Picture</vt:lpstr>
      <vt:lpstr>Equation.DSMT4</vt:lpstr>
      <vt:lpstr>Visio.Drawing.15</vt:lpstr>
      <vt:lpstr>第五章 几何变换</vt:lpstr>
      <vt:lpstr>一、数学基础</vt:lpstr>
      <vt:lpstr>一、数学基础</vt:lpstr>
      <vt:lpstr>一、数学基础</vt:lpstr>
      <vt:lpstr>一、数学基础</vt:lpstr>
      <vt:lpstr>一、数学基础</vt:lpstr>
      <vt:lpstr>一、数学基础</vt:lpstr>
      <vt:lpstr>一、数学基础</vt:lpstr>
      <vt:lpstr>一、数学基础</vt:lpstr>
      <vt:lpstr>一、数学基础</vt:lpstr>
      <vt:lpstr>二、二维几何变换</vt:lpstr>
      <vt:lpstr>二、二维几何变换</vt:lpstr>
      <vt:lpstr>PowerPoint 演示文稿</vt:lpstr>
      <vt:lpstr>PowerPoint 演示文稿</vt:lpstr>
      <vt:lpstr>PowerPoint 演示文稿</vt:lpstr>
      <vt:lpstr>PowerPoint 演示文稿</vt:lpstr>
      <vt:lpstr>PowerPoint 演示文稿</vt:lpstr>
      <vt:lpstr>5.1.2 旋转</vt:lpstr>
      <vt:lpstr>PowerPoint 演示文稿</vt:lpstr>
      <vt:lpstr>PowerPoint 演示文稿</vt:lpstr>
      <vt:lpstr>2D缩放讨论</vt:lpstr>
      <vt:lpstr>PowerPoint 演示文稿</vt:lpstr>
      <vt:lpstr>2D变换的矩阵表示 </vt:lpstr>
      <vt:lpstr>2D变换的矩阵表示 </vt:lpstr>
      <vt:lpstr>PowerPoint 演示文稿</vt:lpstr>
      <vt:lpstr>2D变换的矩阵表示 </vt:lpstr>
      <vt:lpstr>2D变换的矩阵表示 </vt:lpstr>
      <vt:lpstr>PowerPoint 演示文稿</vt:lpstr>
      <vt:lpstr>PowerPoint 演示文稿</vt:lpstr>
      <vt:lpstr>PowerPoint 演示文稿</vt:lpstr>
      <vt:lpstr> 复合变换 </vt:lpstr>
      <vt:lpstr>PowerPoint 演示文稿</vt:lpstr>
      <vt:lpstr> 连续平移 </vt:lpstr>
      <vt:lpstr>连续旋转 </vt:lpstr>
      <vt:lpstr>连续变比 </vt:lpstr>
      <vt:lpstr>2D变换的矩阵表示 </vt:lpstr>
      <vt:lpstr>针对任意点变换</vt:lpstr>
      <vt:lpstr>针对固定点旋转 </vt:lpstr>
      <vt:lpstr>针对固定点旋转 </vt:lpstr>
      <vt:lpstr>针对固定点旋转</vt:lpstr>
      <vt:lpstr>针对固定点缩放</vt:lpstr>
      <vt:lpstr> 针对任意方向变换</vt:lpstr>
      <vt:lpstr>沿指定方向缩放 </vt:lpstr>
      <vt:lpstr>例:沿指定方向缩放 </vt:lpstr>
      <vt:lpstr>PowerPoint 演示文稿</vt:lpstr>
      <vt:lpstr>2D 其他变换 </vt:lpstr>
      <vt:lpstr>PowerPoint 演示文稿</vt:lpstr>
      <vt:lpstr>PowerPoint 演示文稿</vt:lpstr>
      <vt:lpstr>PowerPoint 演示文稿</vt:lpstr>
      <vt:lpstr>沿直线y=x反射</vt:lpstr>
      <vt:lpstr>PowerPoint 演示文稿</vt:lpstr>
      <vt:lpstr>PowerPoint 演示文稿</vt:lpstr>
      <vt:lpstr>错切</vt:lpstr>
      <vt:lpstr>沿x轴方向错切</vt:lpstr>
      <vt:lpstr>沿x轴方向错切</vt:lpstr>
      <vt:lpstr>沿y轴方向错切</vt:lpstr>
      <vt:lpstr>坐标系间的变换</vt:lpstr>
      <vt:lpstr>PowerPoint 演示文稿</vt:lpstr>
      <vt:lpstr>PowerPoint 演示文稿</vt:lpstr>
      <vt:lpstr>PowerPoint 演示文稿</vt:lpstr>
      <vt:lpstr>PowerPoint 演示文稿</vt:lpstr>
      <vt:lpstr>PowerPoint 演示文稿</vt:lpstr>
      <vt:lpstr>PowerPoint 演示文稿</vt:lpstr>
      <vt:lpstr>缩放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将向量U绕y轴旋转到z轴上：Ry(β)</vt:lpstr>
      <vt:lpstr>完成指定旋转 Rz(θ)</vt:lpstr>
      <vt:lpstr>反向旋转使旋转轴回到原始方向</vt:lpstr>
      <vt:lpstr>反向平移使旋转轴回到原始位置</vt:lpstr>
      <vt:lpstr>相对于任意轴旋转的复合矩阵</vt:lpstr>
      <vt:lpstr>PowerPoint 演示文稿</vt:lpstr>
      <vt:lpstr>其他变换</vt:lpstr>
      <vt:lpstr>相对于xy平面反射</vt:lpstr>
      <vt:lpstr>相对于xz平面反射</vt:lpstr>
      <vt:lpstr>相对于yz平面反射</vt:lpstr>
      <vt:lpstr>PowerPoint 演示文稿</vt:lpstr>
      <vt:lpstr>产生y轴错移</vt:lpstr>
      <vt:lpstr>产生z轴错移</vt:lpstr>
      <vt:lpstr>四元组</vt:lpstr>
      <vt:lpstr>四元组</vt:lpstr>
      <vt:lpstr>四元组</vt:lpstr>
      <vt:lpstr>四元组</vt:lpstr>
      <vt:lpstr>四元组</vt:lpstr>
      <vt:lpstr>四元组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点的剪裁 </vt:lpstr>
      <vt:lpstr>线段的剪裁 </vt:lpstr>
      <vt:lpstr>线段的剪裁</vt:lpstr>
      <vt:lpstr>线段的剪裁</vt:lpstr>
      <vt:lpstr>PowerPoint 演示文稿</vt:lpstr>
      <vt:lpstr>线段的剪裁</vt:lpstr>
      <vt:lpstr> Cohen-Sutherland 线段剪裁 </vt:lpstr>
      <vt:lpstr>CS算法 编码方案</vt:lpstr>
      <vt:lpstr>CS 算法描述</vt:lpstr>
      <vt:lpstr>CS 算法描述</vt:lpstr>
      <vt:lpstr>CS线段剪裁算法 举例</vt:lpstr>
      <vt:lpstr>CS线段剪裁算法 举例</vt:lpstr>
      <vt:lpstr>CS线段剪裁算法小结:</vt:lpstr>
      <vt:lpstr>CS线段剪裁算法课堂练习</vt:lpstr>
      <vt:lpstr>线段的中点剪裁算法 </vt:lpstr>
      <vt:lpstr>线段的中点剪裁算法 </vt:lpstr>
      <vt:lpstr>Liang-Barsky 线段剪裁算法</vt:lpstr>
      <vt:lpstr>Liang-Barsky 线段剪裁算法</vt:lpstr>
      <vt:lpstr>Liang-Barsky 线段剪裁算法</vt:lpstr>
      <vt:lpstr>LB线段剪裁算法</vt:lpstr>
      <vt:lpstr>Liang-Barsky 线段剪裁算法</vt:lpstr>
      <vt:lpstr>LB线段剪裁算法 举例</vt:lpstr>
      <vt:lpstr>LB线段剪裁算法 举例1 已知：线段的两个端点(3,4)，(8,2)， 窗口边界x=1, x=4, y=1, y=3</vt:lpstr>
      <vt:lpstr>例2</vt:lpstr>
      <vt:lpstr>例2</vt:lpstr>
      <vt:lpstr>Liang-Barsky 线段剪裁算法</vt:lpstr>
      <vt:lpstr>LB线段剪裁算法   作业</vt:lpstr>
      <vt:lpstr>Nicholl-Lee-Nicholl直线剪裁</vt:lpstr>
      <vt:lpstr>Nicholl-Lee-Nicholl直线剪裁</vt:lpstr>
      <vt:lpstr>Nicholl-Lee-Nicholl直线剪裁</vt:lpstr>
      <vt:lpstr>PowerPoint 演示文稿</vt:lpstr>
      <vt:lpstr>PowerPoint 演示文稿</vt:lpstr>
      <vt:lpstr>PowerPoint 演示文稿</vt:lpstr>
      <vt:lpstr>PowerPoint 演示文稿</vt:lpstr>
      <vt:lpstr>PowerPoint 演示文稿</vt:lpstr>
      <vt:lpstr>NLN直线剪裁</vt:lpstr>
      <vt:lpstr>NLN直线剪裁</vt:lpstr>
      <vt:lpstr>NLN直线剪裁算法</vt:lpstr>
      <vt:lpstr>多边形的线段剪裁</vt:lpstr>
      <vt:lpstr>多边形的剪裁 </vt:lpstr>
      <vt:lpstr>多边形的剪裁 </vt:lpstr>
      <vt:lpstr>多边形的剪裁 </vt:lpstr>
      <vt:lpstr>多边形剪裁</vt:lpstr>
      <vt:lpstr>Sutherland-Hodgman 算法 </vt:lpstr>
      <vt:lpstr>Sutherland-Hodgman 多边形剪裁 </vt:lpstr>
      <vt:lpstr>Sutherland-Hodgman 多边形剪裁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Sutherland-Hodgman 多边形剪裁 </vt:lpstr>
      <vt:lpstr>Sutherland-Hodgman 多边形剪裁 </vt:lpstr>
      <vt:lpstr>PowerPoint 演示文稿</vt:lpstr>
      <vt:lpstr>文字的裁剪</vt:lpstr>
      <vt:lpstr>文本剪裁 </vt:lpstr>
      <vt:lpstr>PowerPoint 演示文稿</vt:lpstr>
      <vt:lpstr>PowerPoint 演示文稿</vt:lpstr>
      <vt:lpstr>三维裁剪</vt:lpstr>
      <vt:lpstr>PowerPoint 演示文稿</vt:lpstr>
      <vt:lpstr>PowerPoint 演示文稿</vt:lpstr>
      <vt:lpstr>PowerPoint 演示文稿</vt:lpstr>
      <vt:lpstr>PowerPoint 演示文稿</vt:lpstr>
      <vt:lpstr>PowerPoint 演示文稿</vt:lpstr>
      <vt:lpstr> 3D裁剪</vt:lpstr>
      <vt:lpstr>PowerPoint 演示文稿</vt:lpstr>
      <vt:lpstr>PowerPoint 演示文稿</vt:lpstr>
      <vt:lpstr>PowerPoint 演示文稿</vt:lpstr>
      <vt:lpstr>3D裁剪</vt:lpstr>
      <vt:lpstr>PowerPoint 演示文稿</vt:lpstr>
      <vt:lpstr>CS裁剪</vt:lpstr>
      <vt:lpstr>PowerPoint 演示文稿</vt:lpstr>
      <vt:lpstr>PowerPoint 演示文稿</vt:lpstr>
      <vt:lpstr>PowerPoint 演示文稿</vt:lpstr>
      <vt:lpstr>LB线段剪裁算法</vt:lpstr>
      <vt:lpstr>LB线段剪裁算法</vt:lpstr>
      <vt:lpstr>PowerPoint 演示文稿</vt:lpstr>
      <vt:lpstr>PowerPoint 演示文稿</vt:lpstr>
      <vt:lpstr>PowerPoint 演示文稿</vt:lpstr>
      <vt:lpstr>PowerPoint 演示文稿</vt:lpstr>
      <vt:lpstr>PowerPoint 演示文稿</vt:lpstr>
    </vt:vector>
  </TitlesOfParts>
  <Company>UESTC CCSE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dc:title>
  <dc:subject>CG</dc:subject>
  <dc:creator>FANGCL</dc:creator>
  <cp:lastModifiedBy>host G</cp:lastModifiedBy>
  <cp:revision>433</cp:revision>
  <dcterms:created xsi:type="dcterms:W3CDTF">2002-05-07T05:51:00Z</dcterms:created>
  <dcterms:modified xsi:type="dcterms:W3CDTF">2024-12-29T12:20:11Z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LCID">
    <vt:i4>2052</vt:i4>
  </property>
  <property fmtid="{D5CDD505-2E9C-101B-9397-08002B2CF9AE}" pid="4" name="ICV">
    <vt:lpwstr>368BDDAAC69C40A19C5BB5A785C9680C</vt:lpwstr>
  </property>
  <property fmtid="{D5CDD505-2E9C-101B-9397-08002B2CF9AE}" pid="5" name="KSOProductBuildVer">
    <vt:lpwstr>2052-11.1.0.12302</vt:lpwstr>
  </property>
</Properties>
</file>