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xml" ContentType="application/vnd.openxmlformats-officedocument.presentationml.notesSlide+xml"/>
  <Override PartName="/ppt/tags/tag125.xml" ContentType="application/vnd.openxmlformats-officedocument.presentationml.tags+xml"/>
  <Override PartName="/ppt/notesSlides/notesSlide3.xml" ContentType="application/vnd.openxmlformats-officedocument.presentationml.notesSlide+xml"/>
  <Override PartName="/ppt/tags/tag126.xml" ContentType="application/vnd.openxmlformats-officedocument.presentationml.tags+xml"/>
  <Override PartName="/ppt/notesSlides/notesSlide4.xml" ContentType="application/vnd.openxmlformats-officedocument.presentationml.notesSlide+xml"/>
  <Override PartName="/ppt/tags/tag127.xml" ContentType="application/vnd.openxmlformats-officedocument.presentationml.tags+xml"/>
  <Override PartName="/ppt/notesSlides/notesSlide5.xml" ContentType="application/vnd.openxmlformats-officedocument.presentationml.notesSlide+xml"/>
  <Override PartName="/ppt/tags/tag128.xml" ContentType="application/vnd.openxmlformats-officedocument.presentationml.tags+xml"/>
  <Override PartName="/ppt/notesSlides/notesSlide6.xml" ContentType="application/vnd.openxmlformats-officedocument.presentationml.notesSlide+xml"/>
  <Override PartName="/ppt/tags/tag129.xml" ContentType="application/vnd.openxmlformats-officedocument.presentationml.tags+xml"/>
  <Override PartName="/ppt/notesSlides/notesSlide7.xml" ContentType="application/vnd.openxmlformats-officedocument.presentationml.notesSlide+xml"/>
  <Override PartName="/ppt/tags/tag130.xml" ContentType="application/vnd.openxmlformats-officedocument.presentationml.tags+xml"/>
  <Override PartName="/ppt/notesSlides/notesSlide8.xml" ContentType="application/vnd.openxmlformats-officedocument.presentationml.notesSlide+xml"/>
  <Override PartName="/ppt/tags/tag131.xml" ContentType="application/vnd.openxmlformats-officedocument.presentationml.tags+xml"/>
  <Override PartName="/ppt/notesSlides/notesSlide9.xml" ContentType="application/vnd.openxmlformats-officedocument.presentationml.notesSlide+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notesSlides/notesSlide11.xml" ContentType="application/vnd.openxmlformats-officedocument.presentationml.notesSlide+xml"/>
  <Override PartName="/ppt/tags/tag134.xml" ContentType="application/vnd.openxmlformats-officedocument.presentationml.tags+xml"/>
  <Override PartName="/ppt/notesSlides/notesSlide12.xml" ContentType="application/vnd.openxmlformats-officedocument.presentationml.notesSlide+xml"/>
  <Override PartName="/ppt/tags/tag135.xml" ContentType="application/vnd.openxmlformats-officedocument.presentationml.tags+xml"/>
  <Override PartName="/ppt/notesSlides/notesSlide13.xml" ContentType="application/vnd.openxmlformats-officedocument.presentationml.notesSlide+xml"/>
  <Override PartName="/ppt/tags/tag136.xml" ContentType="application/vnd.openxmlformats-officedocument.presentationml.tags+xml"/>
  <Override PartName="/ppt/notesSlides/notesSlide14.xml" ContentType="application/vnd.openxmlformats-officedocument.presentationml.notesSlide+xml"/>
  <Override PartName="/ppt/tags/tag137.xml" ContentType="application/vnd.openxmlformats-officedocument.presentationml.tags+xml"/>
  <Override PartName="/ppt/notesSlides/notesSlide15.xml" ContentType="application/vnd.openxmlformats-officedocument.presentationml.notesSlide+xml"/>
  <Override PartName="/ppt/tags/tag138.xml" ContentType="application/vnd.openxmlformats-officedocument.presentationml.tags+xml"/>
  <Override PartName="/ppt/notesSlides/notesSlide16.xml" ContentType="application/vnd.openxmlformats-officedocument.presentationml.notesSlide+xml"/>
  <Override PartName="/ppt/tags/tag139.xml" ContentType="application/vnd.openxmlformats-officedocument.presentationml.tags+xml"/>
  <Override PartName="/ppt/notesSlides/notesSlide17.xml" ContentType="application/vnd.openxmlformats-officedocument.presentationml.notesSlide+xml"/>
  <Override PartName="/ppt/tags/tag140.xml" ContentType="application/vnd.openxmlformats-officedocument.presentationml.tags+xml"/>
  <Override PartName="/ppt/notesSlides/notesSlide18.xml" ContentType="application/vnd.openxmlformats-officedocument.presentationml.notesSlide+xml"/>
  <Override PartName="/ppt/tags/tag141.xml" ContentType="application/vnd.openxmlformats-officedocument.presentationml.tags+xml"/>
  <Override PartName="/ppt/notesSlides/notesSlide19.xml" ContentType="application/vnd.openxmlformats-officedocument.presentationml.notesSlide+xml"/>
  <Override PartName="/ppt/tags/tag142.xml" ContentType="application/vnd.openxmlformats-officedocument.presentationml.tags+xml"/>
  <Override PartName="/ppt/notesSlides/notesSlide20.xml" ContentType="application/vnd.openxmlformats-officedocument.presentationml.notesSlide+xml"/>
  <Override PartName="/ppt/tags/tag143.xml" ContentType="application/vnd.openxmlformats-officedocument.presentationml.tags+xml"/>
  <Override PartName="/ppt/notesSlides/notesSlide21.xml" ContentType="application/vnd.openxmlformats-officedocument.presentationml.notesSlide+xml"/>
  <Override PartName="/ppt/tags/tag144.xml" ContentType="application/vnd.openxmlformats-officedocument.presentationml.tags+xml"/>
  <Override PartName="/ppt/notesSlides/notesSlide22.xml" ContentType="application/vnd.openxmlformats-officedocument.presentationml.notesSlide+xml"/>
  <Override PartName="/ppt/tags/tag145.xml" ContentType="application/vnd.openxmlformats-officedocument.presentationml.tags+xml"/>
  <Override PartName="/ppt/notesSlides/notesSlide23.xml" ContentType="application/vnd.openxmlformats-officedocument.presentationml.notesSlide+xml"/>
  <Override PartName="/ppt/tags/tag146.xml" ContentType="application/vnd.openxmlformats-officedocument.presentationml.tags+xml"/>
  <Override PartName="/ppt/notesSlides/notesSlide24.xml" ContentType="application/vnd.openxmlformats-officedocument.presentationml.notesSlide+xml"/>
  <Override PartName="/ppt/tags/tag147.xml" ContentType="application/vnd.openxmlformats-officedocument.presentationml.tags+xml"/>
  <Override PartName="/ppt/notesSlides/notesSlide25.xml" ContentType="application/vnd.openxmlformats-officedocument.presentationml.notesSlide+xml"/>
  <Override PartName="/ppt/tags/tag148.xml" ContentType="application/vnd.openxmlformats-officedocument.presentationml.tags+xml"/>
  <Override PartName="/ppt/notesSlides/notesSlide26.xml" ContentType="application/vnd.openxmlformats-officedocument.presentationml.notesSlide+xml"/>
  <Override PartName="/ppt/tags/tag149.xml" ContentType="application/vnd.openxmlformats-officedocument.presentationml.tags+xml"/>
  <Override PartName="/ppt/notesSlides/notesSlide27.xml" ContentType="application/vnd.openxmlformats-officedocument.presentationml.notesSlide+xml"/>
  <Override PartName="/ppt/tags/tag150.xml" ContentType="application/vnd.openxmlformats-officedocument.presentationml.tags+xml"/>
  <Override PartName="/ppt/notesSlides/notesSlide28.xml" ContentType="application/vnd.openxmlformats-officedocument.presentationml.notesSlide+xml"/>
  <Override PartName="/ppt/tags/tag151.xml" ContentType="application/vnd.openxmlformats-officedocument.presentationml.tags+xml"/>
  <Override PartName="/ppt/notesSlides/notesSlide29.xml" ContentType="application/vnd.openxmlformats-officedocument.presentationml.notesSlide+xml"/>
  <Override PartName="/ppt/tags/tag152.xml" ContentType="application/vnd.openxmlformats-officedocument.presentationml.tags+xml"/>
  <Override PartName="/ppt/notesSlides/notesSlide30.xml" ContentType="application/vnd.openxmlformats-officedocument.presentationml.notesSlide+xml"/>
  <Override PartName="/ppt/tags/tag153.xml" ContentType="application/vnd.openxmlformats-officedocument.presentationml.tags+xml"/>
  <Override PartName="/ppt/notesSlides/notesSlide31.xml" ContentType="application/vnd.openxmlformats-officedocument.presentationml.notesSlide+xml"/>
  <Override PartName="/ppt/tags/tag154.xml" ContentType="application/vnd.openxmlformats-officedocument.presentationml.tags+xml"/>
  <Override PartName="/ppt/notesSlides/notesSlide32.xml" ContentType="application/vnd.openxmlformats-officedocument.presentationml.notesSlide+xml"/>
  <Override PartName="/ppt/tags/tag155.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39"/>
  </p:notesMasterIdLst>
  <p:handoutMasterIdLst>
    <p:handoutMasterId r:id="rId40"/>
  </p:handoutMasterIdLst>
  <p:sldIdLst>
    <p:sldId id="568" r:id="rId3"/>
    <p:sldId id="572" r:id="rId4"/>
    <p:sldId id="574" r:id="rId5"/>
    <p:sldId id="575" r:id="rId6"/>
    <p:sldId id="576" r:id="rId7"/>
    <p:sldId id="577" r:id="rId8"/>
    <p:sldId id="578" r:id="rId9"/>
    <p:sldId id="579" r:id="rId10"/>
    <p:sldId id="580" r:id="rId11"/>
    <p:sldId id="581" r:id="rId12"/>
    <p:sldId id="582" r:id="rId13"/>
    <p:sldId id="583" r:id="rId14"/>
    <p:sldId id="584" r:id="rId15"/>
    <p:sldId id="585" r:id="rId16"/>
    <p:sldId id="586" r:id="rId17"/>
    <p:sldId id="587" r:id="rId18"/>
    <p:sldId id="589" r:id="rId19"/>
    <p:sldId id="588" r:id="rId20"/>
    <p:sldId id="590" r:id="rId21"/>
    <p:sldId id="591" r:id="rId22"/>
    <p:sldId id="592" r:id="rId23"/>
    <p:sldId id="605" r:id="rId24"/>
    <p:sldId id="593" r:id="rId25"/>
    <p:sldId id="594" r:id="rId26"/>
    <p:sldId id="595" r:id="rId27"/>
    <p:sldId id="596" r:id="rId28"/>
    <p:sldId id="606" r:id="rId29"/>
    <p:sldId id="597" r:id="rId30"/>
    <p:sldId id="598" r:id="rId31"/>
    <p:sldId id="599" r:id="rId32"/>
    <p:sldId id="600" r:id="rId33"/>
    <p:sldId id="601" r:id="rId34"/>
    <p:sldId id="602" r:id="rId35"/>
    <p:sldId id="603" r:id="rId36"/>
    <p:sldId id="604" r:id="rId37"/>
    <p:sldId id="607" r:id="rId38"/>
  </p:sldIdLst>
  <p:sldSz cx="9144000" cy="6858000" type="screen4x3"/>
  <p:notesSz cx="6858000" cy="9144000"/>
  <p:custDataLst>
    <p:tags r:id="rId41"/>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FF"/>
    <a:srgbClr val="FFFFCC"/>
    <a:srgbClr val="FFFFFF"/>
    <a:srgbClr val="EFEFFF"/>
    <a:srgbClr val="0066FF"/>
    <a:srgbClr val="FF9900"/>
    <a:srgbClr val="C02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0541"/>
  </p:normalViewPr>
  <p:slideViewPr>
    <p:cSldViewPr showGuides="1">
      <p:cViewPr varScale="1">
        <p:scale>
          <a:sx n="98" d="100"/>
          <a:sy n="98" d="100"/>
        </p:scale>
        <p:origin x="1472" y="60"/>
      </p:cViewPr>
      <p:guideLst>
        <p:guide orient="horz" pos="2160"/>
        <p:guide pos="2918"/>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75" d="100"/>
        <a:sy n="75" d="100"/>
      </p:scale>
      <p:origin x="0" y="66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789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789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450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单击此处编辑母版文本样式</a:t>
            </a: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第二级</a:t>
            </a: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第三级</a:t>
            </a: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第四级</a:t>
            </a: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rPr>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SimSun" panose="02010600030101010101" pitchFamily="2" charset="-122"/>
              <a:cs typeface="+mn-cs"/>
            </a:endParaRPr>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rPr>
              <a:t>‹#›</a:t>
            </a:fld>
            <a:endParaRPr lang="en-US" altLang="zh-CN"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1</a:t>
            </a:fld>
            <a:endParaRPr lang="en-US" altLang="zh-CN" sz="1200" dirty="0">
              <a:latin typeface="Times New Roman" panose="02020603050405020304" pitchFamily="18" charset="0"/>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p:txBody>
          <a:bodyPr wrap="square" lIns="91440" tIns="45720" rIns="91440" bIns="45720" anchor="t" anchorCtr="0"/>
          <a:lstStyle/>
          <a:p>
            <a:pPr lvl="0" eaLnBrk="1" hangingPunct="1"/>
            <a:r>
              <a:rPr lang="zh-CN" altLang="en-US" dirty="0"/>
              <a:t>先作几分钟教师介绍，本章主要是</a:t>
            </a:r>
            <a:r>
              <a:rPr lang="en-US" altLang="zh-CN" dirty="0"/>
              <a:t>2</a:t>
            </a:r>
            <a:r>
              <a:rPr lang="zh-CN" altLang="en-US" dirty="0"/>
              <a:t>个课时，第</a:t>
            </a:r>
            <a:r>
              <a:rPr lang="en-US" altLang="zh-CN" dirty="0"/>
              <a:t>1</a:t>
            </a:r>
            <a:r>
              <a:rPr lang="zh-CN" altLang="en-US" dirty="0"/>
              <a:t>节课主要是讲到图形学的发展，第</a:t>
            </a:r>
            <a:r>
              <a:rPr lang="en-US" altLang="zh-CN" dirty="0"/>
              <a:t>2</a:t>
            </a:r>
            <a:r>
              <a:rPr lang="zh-CN" altLang="en-US" dirty="0"/>
              <a:t>节课就是通过图形学应用以直观图片展示让学生产生兴趣，然后留一定时间与学生交流。</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10</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180457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11</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4270041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12</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577034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13</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1289871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14</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1279109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15</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588447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16</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48314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17</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154796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18</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273552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19</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416404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Times New Roman" panose="02020603050405020304" pitchFamily="18" charset="0"/>
              </a:rPr>
              <a:t>2</a:t>
            </a:fld>
            <a:endParaRPr lang="en-US" altLang="zh-CN" sz="1200" dirty="0">
              <a:latin typeface="Times New Roman" panose="02020603050405020304" pitchFamily="18" charset="0"/>
            </a:endParaRPr>
          </a:p>
        </p:txBody>
      </p:sp>
      <p:sp>
        <p:nvSpPr>
          <p:cNvPr id="49155" name="Rectangle 2"/>
          <p:cNvSpPr>
            <a:spLocks noGrp="1" noRot="1" noChangeAspect="1" noTextEdit="1"/>
          </p:cNvSpPr>
          <p:nvPr>
            <p:ph type="sldImg"/>
          </p:nvPr>
        </p:nvSpPr>
        <p:spPr/>
      </p:sp>
      <p:sp>
        <p:nvSpPr>
          <p:cNvPr id="49156" name="Rectangle 3"/>
          <p:cNvSpPr>
            <a:spLocks noGrp="1"/>
          </p:cNvSpPr>
          <p:nvPr>
            <p:ph type="body" idx="1"/>
          </p:nvPr>
        </p:nvSpPr>
        <p:spPr/>
        <p:txBody>
          <a:bodyPr wrap="square" lIns="91440" tIns="45720" rIns="91440" bIns="45720" anchor="t" anchorCtr="0"/>
          <a:lstStyle/>
          <a:p>
            <a:pPr lvl="0" eaLnBrk="1" hangingPunct="1"/>
            <a:r>
              <a:rPr lang="zh-CN" altLang="en-US" dirty="0"/>
              <a:t>第一章内容是让学生对计算机图形学的整体认识，内容涉及计算机图形硬件、软件系统。另一方面，这章的内容还将从各个应用领域对计算机图形的发展进行阐述，让学生对计算机图形产生直观影响，加大学生学习的动力。</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20</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067917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21</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711933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23</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979806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24</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27393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25</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895303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26</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1247993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28</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980978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29</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660021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30</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803083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31</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06208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32</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184729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33</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514045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34</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791848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35</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91654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4</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14710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5</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245769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6</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81229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7</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63001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8</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386593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eaLnBrk="1" hangingPunct="1"/>
            <a:fld id="{9A0DB2DC-4C9A-4742-B13C-FB6460FD3503}" type="slidenum">
              <a:rPr lang="zh-CN" altLang="en-US" sz="1200" dirty="0">
                <a:latin typeface="Tahoma" panose="020B0604030504040204" pitchFamily="34" charset="0"/>
              </a:rPr>
              <a:t>9</a:t>
            </a:fld>
            <a:endParaRPr lang="zh-CN" altLang="en-US" sz="1200" dirty="0">
              <a:latin typeface="Tahoma" panose="020B0604030504040204" pitchFamily="34" charset="0"/>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14400" y="4343400"/>
            <a:ext cx="5029200" cy="2260600"/>
          </a:xfrm>
        </p:spPr>
        <p:txBody>
          <a:bodyPr wrap="square" lIns="91440" tIns="45720" rIns="91440" bIns="45720" anchor="t" anchorCtr="0"/>
          <a:lstStyle/>
          <a:p>
            <a:pPr lvl="0" eaLnBrk="1" hangingPunct="1"/>
            <a:r>
              <a:rPr lang="zh-CN" altLang="en-US" sz="800" dirty="0">
                <a:solidFill>
                  <a:schemeClr val="accent2"/>
                </a:solidFill>
                <a:latin typeface="楷体_GB2312" pitchFamily="49" charset="-122"/>
                <a:ea typeface="楷体_GB2312" pitchFamily="49" charset="-122"/>
              </a:rPr>
              <a:t>本章计划用</a:t>
            </a:r>
            <a:r>
              <a:rPr lang="en-US" altLang="zh-CN" sz="800" dirty="0">
                <a:solidFill>
                  <a:schemeClr val="accent2"/>
                </a:solidFill>
                <a:latin typeface="楷体_GB2312" pitchFamily="49" charset="-122"/>
                <a:ea typeface="楷体_GB2312" pitchFamily="49" charset="-122"/>
              </a:rPr>
              <a:t>2</a:t>
            </a:r>
            <a:r>
              <a:rPr lang="zh-CN" altLang="en-US" sz="800" dirty="0">
                <a:solidFill>
                  <a:schemeClr val="accent2"/>
                </a:solidFill>
                <a:latin typeface="楷体_GB2312" pitchFamily="49" charset="-122"/>
                <a:ea typeface="楷体_GB2312" pitchFamily="49" charset="-122"/>
              </a:rPr>
              <a:t>次课完成，共计</a:t>
            </a:r>
            <a:r>
              <a:rPr lang="en-US" altLang="zh-CN" sz="800" dirty="0">
                <a:solidFill>
                  <a:schemeClr val="accent2"/>
                </a:solidFill>
                <a:latin typeface="楷体_GB2312" pitchFamily="49" charset="-122"/>
                <a:ea typeface="楷体_GB2312" pitchFamily="49" charset="-122"/>
              </a:rPr>
              <a:t>4</a:t>
            </a:r>
            <a:r>
              <a:rPr lang="zh-CN" altLang="en-US" sz="800" dirty="0">
                <a:solidFill>
                  <a:schemeClr val="accent2"/>
                </a:solidFill>
                <a:latin typeface="楷体_GB2312" pitchFamily="49" charset="-122"/>
                <a:ea typeface="楷体_GB2312" pitchFamily="49" charset="-122"/>
              </a:rPr>
              <a:t>个学时</a:t>
            </a:r>
          </a:p>
          <a:p>
            <a:pPr lvl="0" eaLnBrk="1" hangingPunct="1"/>
            <a:r>
              <a:rPr lang="zh-CN" altLang="en-US" sz="800" dirty="0">
                <a:solidFill>
                  <a:schemeClr val="accent2"/>
                </a:solidFill>
                <a:latin typeface="楷体_GB2312" pitchFamily="49" charset="-122"/>
                <a:ea typeface="楷体_GB2312" pitchFamily="49" charset="-122"/>
              </a:rPr>
              <a:t>第一个学时：三维实体模型表示方法</a:t>
            </a:r>
          </a:p>
          <a:p>
            <a:pPr lvl="0" eaLnBrk="1" hangingPunct="1"/>
            <a:r>
              <a:rPr lang="zh-CN" altLang="en-US" sz="800" dirty="0">
                <a:solidFill>
                  <a:schemeClr val="accent2"/>
                </a:solidFill>
                <a:latin typeface="楷体_GB2312" pitchFamily="49" charset="-122"/>
                <a:ea typeface="楷体_GB2312" pitchFamily="49" charset="-122"/>
              </a:rPr>
              <a:t>第二个学时：曲面构造的意义，以及主要内容简介，</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曲线的部分内容</a:t>
            </a:r>
          </a:p>
          <a:p>
            <a:pPr lvl="0" eaLnBrk="1" hangingPunct="1"/>
            <a:r>
              <a:rPr lang="zh-CN" altLang="en-US" sz="800" dirty="0">
                <a:solidFill>
                  <a:schemeClr val="accent2"/>
                </a:solidFill>
                <a:latin typeface="楷体_GB2312" pitchFamily="49" charset="-122"/>
                <a:ea typeface="楷体_GB2312" pitchFamily="49" charset="-122"/>
              </a:rPr>
              <a:t>第三个学时：</a:t>
            </a:r>
            <a:r>
              <a:rPr lang="en-US" altLang="zh-CN" sz="800" dirty="0">
                <a:solidFill>
                  <a:schemeClr val="accent2"/>
                </a:solidFill>
                <a:latin typeface="楷体_GB2312" pitchFamily="49" charset="-122"/>
                <a:ea typeface="楷体_GB2312" pitchFamily="49" charset="-122"/>
              </a:rPr>
              <a:t>bezier</a:t>
            </a:r>
            <a:r>
              <a:rPr lang="zh-CN" altLang="en-US" sz="800" dirty="0">
                <a:solidFill>
                  <a:schemeClr val="accent2"/>
                </a:solidFill>
                <a:latin typeface="楷体_GB2312" pitchFamily="49" charset="-122"/>
                <a:ea typeface="楷体_GB2312" pitchFamily="49" charset="-122"/>
              </a:rPr>
              <a:t>曲线主要内容</a:t>
            </a:r>
          </a:p>
          <a:p>
            <a:pPr lvl="0" eaLnBrk="1" hangingPunct="1"/>
            <a:r>
              <a:rPr lang="zh-CN" altLang="en-US" sz="800" dirty="0">
                <a:solidFill>
                  <a:schemeClr val="accent2"/>
                </a:solidFill>
                <a:latin typeface="楷体_GB2312" pitchFamily="49" charset="-122"/>
                <a:ea typeface="楷体_GB2312" pitchFamily="49" charset="-122"/>
              </a:rPr>
              <a:t>第四个学时：分形以及总结本章内容。</a:t>
            </a:r>
          </a:p>
          <a:p>
            <a:pPr lvl="0" eaLnBrk="1" hangingPunct="1"/>
            <a:r>
              <a:rPr lang="zh-CN" altLang="en-US" sz="800" dirty="0">
                <a:solidFill>
                  <a:schemeClr val="accent2"/>
                </a:solidFill>
                <a:latin typeface="楷体_GB2312" pitchFamily="49" charset="-122"/>
                <a:ea typeface="楷体_GB2312" pitchFamily="49" charset="-122"/>
              </a:rPr>
              <a:t>图形场景</a:t>
            </a:r>
            <a:r>
              <a:rPr lang="zh-CN" altLang="en-US" sz="800" dirty="0">
                <a:latin typeface="楷体_GB2312" pitchFamily="49" charset="-122"/>
                <a:ea typeface="楷体_GB2312" pitchFamily="49" charset="-122"/>
              </a:rPr>
              <a:t>能包括很多种不同类型的物体</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但是又不存在某一种方法描述所有的具有不同特征的物体</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例如</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飞机在天空中飞翔</a:t>
            </a:r>
            <a:r>
              <a:rPr lang="zh-CN" altLang="en-US"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 </a:t>
            </a:r>
            <a:br>
              <a:rPr lang="zh-CN" altLang="en-US" sz="800" dirty="0">
                <a:latin typeface="楷体_GB2312" pitchFamily="49" charset="-122"/>
                <a:ea typeface="楷体_GB2312" pitchFamily="49" charset="-122"/>
              </a:rPr>
            </a:br>
            <a:r>
              <a:rPr lang="zh-CN" altLang="en-US" sz="800" dirty="0">
                <a:latin typeface="楷体_GB2312" pitchFamily="49" charset="-122"/>
                <a:ea typeface="楷体_GB2312" pitchFamily="49" charset="-122"/>
              </a:rPr>
              <a:t>    为了产生景物的真实性显示</a:t>
            </a:r>
            <a:r>
              <a:rPr lang="en-US" altLang="zh-CN" sz="800" dirty="0">
                <a:latin typeface="楷体_GB2312" pitchFamily="49" charset="-122"/>
                <a:ea typeface="楷体_GB2312" pitchFamily="49" charset="-122"/>
              </a:rPr>
              <a:t>,</a:t>
            </a:r>
            <a:r>
              <a:rPr lang="zh-CN" altLang="en-US" sz="800" dirty="0">
                <a:latin typeface="楷体_GB2312" pitchFamily="49" charset="-122"/>
                <a:ea typeface="楷体_GB2312" pitchFamily="49" charset="-122"/>
              </a:rPr>
              <a:t>需要使用能精确地建立物体特征的表示</a:t>
            </a:r>
            <a:r>
              <a:rPr lang="zh-CN" altLang="en-US" dirty="0">
                <a:latin typeface="楷体_GB2312" pitchFamily="49" charset="-122"/>
                <a:ea typeface="楷体_GB2312" pitchFamily="49" charset="-122"/>
              </a:rPr>
              <a:t>。</a:t>
            </a:r>
          </a:p>
          <a:p>
            <a:pPr lvl="0" eaLnBrk="1" hangingPunct="1"/>
            <a:r>
              <a:rPr lang="zh-CN" altLang="en-US" dirty="0"/>
              <a:t>举例：</a:t>
            </a:r>
          </a:p>
          <a:p>
            <a:pPr lvl="0" eaLnBrk="1" hangingPunct="1"/>
            <a:r>
              <a:rPr lang="zh-CN" altLang="en-US" dirty="0"/>
              <a:t>多边形、二次曲面，欧氏对象</a:t>
            </a:r>
          </a:p>
          <a:p>
            <a:pPr lvl="0" eaLnBrk="1" hangingPunct="1"/>
            <a:r>
              <a:rPr lang="zh-CN" altLang="en-US" dirty="0"/>
              <a:t>云、草，分形结构和微粒系统</a:t>
            </a:r>
          </a:p>
          <a:p>
            <a:pPr lvl="0" eaLnBrk="1" hangingPunct="1"/>
            <a:r>
              <a:rPr lang="zh-CN" altLang="en-US" dirty="0"/>
              <a:t>布料动画，基于物理的建模</a:t>
            </a:r>
          </a:p>
          <a:p>
            <a:pPr lvl="0" eaLnBrk="1" hangingPunct="1"/>
            <a:r>
              <a:rPr lang="zh-CN" altLang="en-US" dirty="0"/>
              <a:t>最好在此章开始前，先把先面所讲章节的关系再重复一下，关键是本章在整个图形学中的位置，还是以计算机图形系统，显卡的作用，以及</a:t>
            </a:r>
          </a:p>
          <a:p>
            <a:pPr lvl="0" eaLnBrk="1" hangingPunct="1"/>
            <a:r>
              <a:rPr lang="zh-CN" altLang="en-US" dirty="0"/>
              <a:t>本章所处的位置，主要是建立三维空间模型，是一种数学标示模型。然后才引入一个问题，如何来表示三维物体呢？</a:t>
            </a:r>
          </a:p>
          <a:p>
            <a:pPr lvl="0" eaLnBrk="1" hangingPunct="1"/>
            <a:r>
              <a:rPr lang="zh-CN" altLang="en-US" dirty="0"/>
              <a:t>如果只是关注物体的表面特征，那么只需要考虑物体的表面就可以。</a:t>
            </a:r>
          </a:p>
          <a:p>
            <a:pPr lvl="0" eaLnBrk="1" hangingPunct="1"/>
            <a:r>
              <a:rPr lang="zh-CN" altLang="en-US" dirty="0"/>
              <a:t>如果要关注物体内部特征（举例如医学上的人体，地质研究中的剖分）</a:t>
            </a:r>
          </a:p>
          <a:p>
            <a:pPr lvl="0" eaLnBrk="1" hangingPunct="1"/>
            <a:r>
              <a:rPr lang="zh-CN" altLang="en-US" dirty="0"/>
              <a:t>总之一句话就是要让学生对本章所要达到什么目的有一个清楚的认识。</a:t>
            </a:r>
          </a:p>
        </p:txBody>
      </p:sp>
    </p:spTree>
    <p:extLst>
      <p:ext uri="{BB962C8B-B14F-4D97-AF65-F5344CB8AC3E}">
        <p14:creationId xmlns:p14="http://schemas.microsoft.com/office/powerpoint/2010/main" val="759689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2.xml"/><Relationship Id="rId5" Type="http://schemas.openxmlformats.org/officeDocument/2006/relationships/tags" Target="../tags/tag18.xml"/><Relationship Id="rId4"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5.png"/><Relationship Id="rId4" Type="http://schemas.openxmlformats.org/officeDocument/2006/relationships/tags" Target="../tags/tag22.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0.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Master" Target="../slideMasters/slideMaster2.xml"/><Relationship Id="rId4" Type="http://schemas.openxmlformats.org/officeDocument/2006/relationships/tags" Target="../tags/tag44.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2.xml"/><Relationship Id="rId5" Type="http://schemas.openxmlformats.org/officeDocument/2006/relationships/tags" Target="../tags/tag58.xml"/><Relationship Id="rId4" Type="http://schemas.openxmlformats.org/officeDocument/2006/relationships/tags" Target="../tags/tag57.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2.xml"/><Relationship Id="rId4" Type="http://schemas.openxmlformats.org/officeDocument/2006/relationships/tags" Target="../tags/tag6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4.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2.xml"/><Relationship Id="rId5" Type="http://schemas.openxmlformats.org/officeDocument/2006/relationships/tags" Target="../tags/tag67.xml"/><Relationship Id="rId4" Type="http://schemas.openxmlformats.org/officeDocument/2006/relationships/tags" Target="../tags/tag66.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7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74.xml"/><Relationship Id="rId7" Type="http://schemas.openxmlformats.org/officeDocument/2006/relationships/slideMaster" Target="../slideMasters/slideMaster2.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0.xml"/><Relationship Id="rId7" Type="http://schemas.openxmlformats.org/officeDocument/2006/relationships/tags" Target="../tags/tag84.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3.jpeg"/></Relationships>
</file>

<file path=ppt/slideLayouts/_rels/slideLayout3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4.xml"/><Relationship Id="rId7" Type="http://schemas.openxmlformats.org/officeDocument/2006/relationships/tags" Target="../tags/tag98.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9" Type="http://schemas.openxmlformats.org/officeDocument/2006/relationships/image" Target="../media/image3.jpeg"/></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image" Target="../media/image3.jpeg"/><Relationship Id="rId5" Type="http://schemas.openxmlformats.org/officeDocument/2006/relationships/tags" Target="../tags/tag103.xml"/><Relationship Id="rId10" Type="http://schemas.openxmlformats.org/officeDocument/2006/relationships/slideMaster" Target="../slideMasters/slideMaster2.xml"/><Relationship Id="rId4" Type="http://schemas.openxmlformats.org/officeDocument/2006/relationships/tags" Target="../tags/tag102.xml"/><Relationship Id="rId9" Type="http://schemas.openxmlformats.org/officeDocument/2006/relationships/tags" Target="../tags/tag107.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10.xml"/><Relationship Id="rId7" Type="http://schemas.openxmlformats.org/officeDocument/2006/relationships/slideMaster" Target="../slideMasters/slideMaster2.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22562" name="Rectangle 2"/>
          <p:cNvSpPr>
            <a:spLocks noGrp="1" noRot="1" noChangeArrowheads="1"/>
          </p:cNvSpPr>
          <p:nvPr>
            <p:ph type="ctrTitle"/>
          </p:nvPr>
        </p:nvSpPr>
        <p:spPr>
          <a:xfrm>
            <a:off x="3962400" y="1066800"/>
            <a:ext cx="4648200" cy="1981200"/>
          </a:xfrm>
        </p:spPr>
        <p:txBody>
          <a:bodyPr/>
          <a:lstStyle>
            <a:lvl1pPr>
              <a:defRPr/>
            </a:lvl1pPr>
          </a:lstStyle>
          <a:p>
            <a:pPr lvl="0"/>
            <a:r>
              <a:rPr lang="zh-CN" altLang="en-US" noProof="0"/>
              <a:t>单击此处编辑母版标题样式</a:t>
            </a:r>
          </a:p>
        </p:txBody>
      </p:sp>
      <p:sp>
        <p:nvSpPr>
          <p:cNvPr id="32256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7" name="Rectangle 4"/>
          <p:cNvSpPr>
            <a:spLocks noGrp="1" noChangeArrowheads="1"/>
          </p:cNvSpPr>
          <p:nvPr>
            <p:ph type="dt" sz="half" idx="2"/>
          </p:nvPr>
        </p:nvSpPr>
        <p:spPr bwMode="auto">
          <a:xfrm>
            <a:off x="301625" y="6076950"/>
            <a:ext cx="228917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5"/>
          <p:cNvSpPr>
            <a:spLocks noGrp="1" noChangeArrowheads="1"/>
          </p:cNvSpPr>
          <p:nvPr>
            <p:ph type="ftr" sz="quarter" idx="3"/>
          </p:nvPr>
        </p:nvSpPr>
        <p:spPr bwMode="auto">
          <a:xfrm>
            <a:off x="3124200" y="6076950"/>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Rectangle 6"/>
          <p:cNvSpPr>
            <a:spLocks noGrp="1" noChangeArrowheads="1"/>
          </p:cNvSpPr>
          <p:nvPr>
            <p:ph type="sldNum" sz="quarter" idx="4"/>
          </p:nvPr>
        </p:nvSpPr>
        <p:spPr bwMode="auto">
          <a:xfrm>
            <a:off x="6553200" y="6076950"/>
            <a:ext cx="2289175"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876300"/>
            <a:ext cx="2135187" cy="33655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876300"/>
            <a:ext cx="6256338" cy="33655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226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226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r>
              <a:rPr lang="zh-CN" altLang="en-US"/>
              <a:t>单击此处编辑母版标题样式</a:t>
            </a:r>
          </a:p>
        </p:txBody>
      </p:sp>
      <p:sp>
        <p:nvSpPr>
          <p:cNvPr id="3" name="表格占位符 2"/>
          <p:cNvSpPr>
            <a:spLocks noGrp="1"/>
          </p:cNvSpPr>
          <p:nvPr>
            <p:ph type="tbl" idx="1"/>
          </p:nvPr>
        </p:nvSpPr>
        <p:spPr>
          <a:xfrm>
            <a:off x="304800" y="1981200"/>
            <a:ext cx="8540750" cy="2260600"/>
          </a:xfrm>
        </p:spPr>
        <p:txBody>
          <a:bodyPr vert="horz" wrap="square" lIns="91440" tIns="45720" rIns="91440" bIns="45720" numCol="1" anchor="t" anchorCtr="0" compatLnSpc="1">
            <a:spAutoFit/>
          </a:bodyPr>
          <a:lstStyle/>
          <a:p>
            <a:pPr marL="342900" marR="0" lvl="0" indent="-34290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876300"/>
            <a:ext cx="8540750" cy="762000"/>
          </a:xfrm>
        </p:spPr>
        <p:txBody>
          <a:bodyPr/>
          <a:lstStyle/>
          <a:p>
            <a:r>
              <a:rPr lang="zh-CN" altLang="en-US"/>
              <a:t>单击此处编辑母版标题样式</a:t>
            </a:r>
          </a:p>
        </p:txBody>
      </p:sp>
      <p:sp>
        <p:nvSpPr>
          <p:cNvPr id="3" name="内容占位符 2"/>
          <p:cNvSpPr>
            <a:spLocks noGrp="1"/>
          </p:cNvSpPr>
          <p:nvPr>
            <p:ph sz="quarter" idx="1"/>
          </p:nvPr>
        </p:nvSpPr>
        <p:spPr>
          <a:xfrm>
            <a:off x="304800" y="19812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1375" y="19812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04800" y="31877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51375" y="31877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226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1375" y="19812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1375" y="3187700"/>
            <a:ext cx="4194175" cy="105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4621201" y="3557403"/>
            <a:ext cx="4366931" cy="2595440"/>
          </a:xfrm>
          <a:prstGeom prst="rect">
            <a:avLst/>
          </a:prstGeom>
        </p:spPr>
      </p:pic>
      <p:sp>
        <p:nvSpPr>
          <p:cNvPr id="2" name="标题 1"/>
          <p:cNvSpPr>
            <a:spLocks noGrp="1"/>
          </p:cNvSpPr>
          <p:nvPr>
            <p:ph type="ctrTitle"/>
            <p:custDataLst>
              <p:tags r:id="rId2"/>
            </p:custDataLst>
          </p:nvPr>
        </p:nvSpPr>
        <p:spPr>
          <a:xfrm>
            <a:off x="628650" y="2108198"/>
            <a:ext cx="5829300" cy="708439"/>
          </a:xfrm>
        </p:spPr>
        <p:txBody>
          <a:bodyPr wrap="square" lIns="90000" tIns="46800" rIns="90000" bIns="46800" anchor="b">
            <a:normAutofit/>
          </a:bodyPr>
          <a:lstStyle>
            <a:lvl1pPr algn="l">
              <a:defRPr sz="2475">
                <a:solidFill>
                  <a:schemeClr val="accent6"/>
                </a:solidFill>
              </a:defRPr>
            </a:lvl1pPr>
          </a:lstStyle>
          <a:p>
            <a:r>
              <a:rPr lang="zh-CN" altLang="en-US" dirty="0"/>
              <a:t>单击此处编辑母版标题样式</a:t>
            </a:r>
          </a:p>
        </p:txBody>
      </p:sp>
      <p:sp>
        <p:nvSpPr>
          <p:cNvPr id="3" name="副标题 2"/>
          <p:cNvSpPr>
            <a:spLocks noGrp="1"/>
          </p:cNvSpPr>
          <p:nvPr>
            <p:ph type="subTitle" idx="1"/>
            <p:custDataLst>
              <p:tags r:id="rId3"/>
            </p:custDataLst>
          </p:nvPr>
        </p:nvSpPr>
        <p:spPr>
          <a:xfrm>
            <a:off x="628650" y="3071796"/>
            <a:ext cx="5829300" cy="570602"/>
          </a:xfrm>
        </p:spPr>
        <p:txBody>
          <a:bodyPr wrap="square" lIns="90000" tIns="46800" rIns="90000" bIns="46800">
            <a:normAutofit/>
          </a:bodyPr>
          <a:lstStyle>
            <a:lvl1pPr marL="0" indent="0" algn="l">
              <a:buNone/>
              <a:defRPr sz="1125">
                <a:solidFill>
                  <a:schemeClr val="accent6"/>
                </a:solidFill>
              </a:defRPr>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a:t>单击此处编辑母版副标题样式</a:t>
            </a:r>
          </a:p>
        </p:txBody>
      </p:sp>
      <p:sp>
        <p:nvSpPr>
          <p:cNvPr id="4" name="日期占位符 3"/>
          <p:cNvSpPr>
            <a:spLocks noGrp="1"/>
          </p:cNvSpPr>
          <p:nvPr>
            <p:ph type="dt" sz="half" idx="10"/>
            <p:custDataLst>
              <p:tags r:id="rId4"/>
            </p:custDataLst>
          </p:nvPr>
        </p:nvSpPr>
        <p:spPr>
          <a:xfrm>
            <a:off x="628650" y="6401991"/>
            <a:ext cx="2057400" cy="273844"/>
          </a:xfrm>
        </p:spPr>
        <p:txBody>
          <a:bodyPr/>
          <a:lstStyle/>
          <a:p>
            <a:fld id="{89DFA5F8-3355-465E-A68C-099EA57D8F58}" type="datetimeFigureOut">
              <a:rPr lang="zh-CN" altLang="en-US" smtClean="0"/>
              <a:t>2024/12/4</a:t>
            </a:fld>
            <a:endParaRPr lang="zh-CN" altLang="en-US"/>
          </a:p>
        </p:txBody>
      </p:sp>
      <p:sp>
        <p:nvSpPr>
          <p:cNvPr id="5" name="页脚占位符 4"/>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457950" y="6401991"/>
            <a:ext cx="2057400" cy="273844"/>
          </a:xfrm>
        </p:spPr>
        <p:txBody>
          <a:bodyPr/>
          <a:lstStyle/>
          <a:p>
            <a:fld id="{644D3036-D038-4ABE-9F0E-69061AA000CF}"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530820"/>
            <a:ext cx="7886700" cy="994172"/>
          </a:xfrm>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a:xfrm>
            <a:off x="628650" y="2369542"/>
            <a:ext cx="7886700" cy="3263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5" name="页脚占位符 4"/>
          <p:cNvSpPr>
            <a:spLocks noGrp="1"/>
          </p:cNvSpPr>
          <p:nvPr>
            <p:ph type="ftr" sz="quarter" idx="11"/>
            <p:custDataLst>
              <p:tags r:id="rId4"/>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椭圆 6"/>
          <p:cNvSpPr/>
          <p:nvPr>
            <p:custDataLst>
              <p:tags r:id="rId1"/>
            </p:custDataLst>
          </p:nvPr>
        </p:nvSpPr>
        <p:spPr>
          <a:xfrm>
            <a:off x="2682282" y="2439147"/>
            <a:ext cx="1403791" cy="1403791"/>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椭圆 7"/>
          <p:cNvSpPr/>
          <p:nvPr>
            <p:custDataLst>
              <p:tags r:id="rId2"/>
            </p:custDataLst>
          </p:nvPr>
        </p:nvSpPr>
        <p:spPr>
          <a:xfrm>
            <a:off x="2736274" y="2493668"/>
            <a:ext cx="1295807" cy="1295807"/>
          </a:xfrm>
          <a:prstGeom prst="ellipse">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accent6"/>
              </a:solidFill>
            </a:endParaRPr>
          </a:p>
        </p:txBody>
      </p:sp>
      <p:sp>
        <p:nvSpPr>
          <p:cNvPr id="9" name="矩形 2"/>
          <p:cNvSpPr/>
          <p:nvPr>
            <p:custDataLst>
              <p:tags r:id="rId3"/>
            </p:custDataLst>
          </p:nvPr>
        </p:nvSpPr>
        <p:spPr>
          <a:xfrm>
            <a:off x="3728225" y="2479455"/>
            <a:ext cx="5415775" cy="1369242"/>
          </a:xfrm>
          <a:custGeom>
            <a:avLst/>
            <a:gdLst>
              <a:gd name="connsiteX0" fmla="*/ 0 w 6097587"/>
              <a:gd name="connsiteY0" fmla="*/ 0 h 1872208"/>
              <a:gd name="connsiteX1" fmla="*/ 6097587 w 6097587"/>
              <a:gd name="connsiteY1" fmla="*/ 0 h 1872208"/>
              <a:gd name="connsiteX2" fmla="*/ 6097587 w 6097587"/>
              <a:gd name="connsiteY2" fmla="*/ 1872208 h 1872208"/>
              <a:gd name="connsiteX3" fmla="*/ 0 w 6097587"/>
              <a:gd name="connsiteY3" fmla="*/ 1872208 h 1872208"/>
              <a:gd name="connsiteX4" fmla="*/ 0 w 6097587"/>
              <a:gd name="connsiteY4" fmla="*/ 0 h 1872208"/>
              <a:gd name="connsiteX0-1" fmla="*/ 617 w 6098204"/>
              <a:gd name="connsiteY0-2" fmla="*/ 0 h 1872208"/>
              <a:gd name="connsiteX1-3" fmla="*/ 6098204 w 6098204"/>
              <a:gd name="connsiteY1-4" fmla="*/ 0 h 1872208"/>
              <a:gd name="connsiteX2-5" fmla="*/ 6098204 w 6098204"/>
              <a:gd name="connsiteY2-6" fmla="*/ 1872208 h 1872208"/>
              <a:gd name="connsiteX3-7" fmla="*/ 617 w 6098204"/>
              <a:gd name="connsiteY3-8" fmla="*/ 1872208 h 1872208"/>
              <a:gd name="connsiteX4-9" fmla="*/ 0 w 6098204"/>
              <a:gd name="connsiteY4-10" fmla="*/ 922922 h 1872208"/>
              <a:gd name="connsiteX5" fmla="*/ 617 w 6098204"/>
              <a:gd name="connsiteY5" fmla="*/ 0 h 1872208"/>
              <a:gd name="connsiteX0-11" fmla="*/ 617 w 6098204"/>
              <a:gd name="connsiteY0-12" fmla="*/ 0 h 1872208"/>
              <a:gd name="connsiteX1-13" fmla="*/ 6098204 w 6098204"/>
              <a:gd name="connsiteY1-14" fmla="*/ 0 h 1872208"/>
              <a:gd name="connsiteX2-15" fmla="*/ 6098204 w 6098204"/>
              <a:gd name="connsiteY2-16" fmla="*/ 1872208 h 1872208"/>
              <a:gd name="connsiteX3-17" fmla="*/ 617 w 6098204"/>
              <a:gd name="connsiteY3-18" fmla="*/ 1872208 h 1872208"/>
              <a:gd name="connsiteX4-19" fmla="*/ 0 w 6098204"/>
              <a:gd name="connsiteY4-20" fmla="*/ 922922 h 1872208"/>
              <a:gd name="connsiteX5-21" fmla="*/ 617 w 6098204"/>
              <a:gd name="connsiteY5-22" fmla="*/ 0 h 1872208"/>
              <a:gd name="connsiteX0-23" fmla="*/ 1 w 6097588"/>
              <a:gd name="connsiteY0-24" fmla="*/ 0 h 1872208"/>
              <a:gd name="connsiteX1-25" fmla="*/ 6097588 w 6097588"/>
              <a:gd name="connsiteY1-26" fmla="*/ 0 h 1872208"/>
              <a:gd name="connsiteX2-27" fmla="*/ 6097588 w 6097588"/>
              <a:gd name="connsiteY2-28" fmla="*/ 1872208 h 1872208"/>
              <a:gd name="connsiteX3-29" fmla="*/ 1 w 6097588"/>
              <a:gd name="connsiteY3-30" fmla="*/ 1872208 h 1872208"/>
              <a:gd name="connsiteX4-31" fmla="*/ 665132 w 6097588"/>
              <a:gd name="connsiteY4-32" fmla="*/ 987090 h 1872208"/>
              <a:gd name="connsiteX5-33" fmla="*/ 1 w 6097588"/>
              <a:gd name="connsiteY5-34" fmla="*/ 0 h 1872208"/>
              <a:gd name="connsiteX0-35" fmla="*/ 0 w 6097587"/>
              <a:gd name="connsiteY0-36" fmla="*/ 0 h 1872208"/>
              <a:gd name="connsiteX1-37" fmla="*/ 6097587 w 6097587"/>
              <a:gd name="connsiteY1-38" fmla="*/ 0 h 1872208"/>
              <a:gd name="connsiteX2-39" fmla="*/ 6097587 w 6097587"/>
              <a:gd name="connsiteY2-40" fmla="*/ 1872208 h 1872208"/>
              <a:gd name="connsiteX3-41" fmla="*/ 0 w 6097587"/>
              <a:gd name="connsiteY3-42" fmla="*/ 1872208 h 1872208"/>
              <a:gd name="connsiteX4-43" fmla="*/ 665131 w 6097587"/>
              <a:gd name="connsiteY4-44" fmla="*/ 987090 h 1872208"/>
              <a:gd name="connsiteX5-45" fmla="*/ 0 w 6097587"/>
              <a:gd name="connsiteY5-46" fmla="*/ 0 h 1872208"/>
              <a:gd name="connsiteX0-47" fmla="*/ 0 w 6097587"/>
              <a:gd name="connsiteY0-48" fmla="*/ 0 h 1872208"/>
              <a:gd name="connsiteX1-49" fmla="*/ 6097587 w 6097587"/>
              <a:gd name="connsiteY1-50" fmla="*/ 0 h 1872208"/>
              <a:gd name="connsiteX2-51" fmla="*/ 6097587 w 6097587"/>
              <a:gd name="connsiteY2-52" fmla="*/ 1872208 h 1872208"/>
              <a:gd name="connsiteX3-53" fmla="*/ 0 w 6097587"/>
              <a:gd name="connsiteY3-54" fmla="*/ 1872208 h 1872208"/>
              <a:gd name="connsiteX4-55" fmla="*/ 649089 w 6097587"/>
              <a:gd name="connsiteY4-56" fmla="*/ 963027 h 1872208"/>
              <a:gd name="connsiteX5-57" fmla="*/ 0 w 6097587"/>
              <a:gd name="connsiteY5-58" fmla="*/ 0 h 1872208"/>
              <a:gd name="connsiteX0-59" fmla="*/ 0 w 6097587"/>
              <a:gd name="connsiteY0-60" fmla="*/ 0 h 1872208"/>
              <a:gd name="connsiteX1-61" fmla="*/ 6097587 w 6097587"/>
              <a:gd name="connsiteY1-62" fmla="*/ 0 h 1872208"/>
              <a:gd name="connsiteX2-63" fmla="*/ 6097587 w 6097587"/>
              <a:gd name="connsiteY2-64" fmla="*/ 1872208 h 1872208"/>
              <a:gd name="connsiteX3-65" fmla="*/ 0 w 6097587"/>
              <a:gd name="connsiteY3-66" fmla="*/ 1872208 h 1872208"/>
              <a:gd name="connsiteX4-67" fmla="*/ 649089 w 6097587"/>
              <a:gd name="connsiteY4-68" fmla="*/ 963027 h 1872208"/>
              <a:gd name="connsiteX5-69" fmla="*/ 0 w 6097587"/>
              <a:gd name="connsiteY5-70" fmla="*/ 0 h 1872208"/>
              <a:gd name="connsiteX0-71" fmla="*/ 0 w 6097587"/>
              <a:gd name="connsiteY0-72" fmla="*/ 0 h 1872208"/>
              <a:gd name="connsiteX1-73" fmla="*/ 6097587 w 6097587"/>
              <a:gd name="connsiteY1-74" fmla="*/ 0 h 1872208"/>
              <a:gd name="connsiteX2-75" fmla="*/ 6097587 w 6097587"/>
              <a:gd name="connsiteY2-76" fmla="*/ 1872208 h 1872208"/>
              <a:gd name="connsiteX3-77" fmla="*/ 0 w 6097587"/>
              <a:gd name="connsiteY3-78" fmla="*/ 1872208 h 1872208"/>
              <a:gd name="connsiteX4-79" fmla="*/ 649089 w 6097587"/>
              <a:gd name="connsiteY4-80" fmla="*/ 963027 h 1872208"/>
              <a:gd name="connsiteX5-81" fmla="*/ 0 w 6097587"/>
              <a:gd name="connsiteY5-82" fmla="*/ 0 h 1872208"/>
              <a:gd name="connsiteX0-83" fmla="*/ 0 w 6097587"/>
              <a:gd name="connsiteY0-84" fmla="*/ 0 h 1872208"/>
              <a:gd name="connsiteX1-85" fmla="*/ 6097587 w 6097587"/>
              <a:gd name="connsiteY1-86" fmla="*/ 0 h 1872208"/>
              <a:gd name="connsiteX2-87" fmla="*/ 6097587 w 6097587"/>
              <a:gd name="connsiteY2-88" fmla="*/ 1872208 h 1872208"/>
              <a:gd name="connsiteX3-89" fmla="*/ 0 w 6097587"/>
              <a:gd name="connsiteY3-90" fmla="*/ 1872208 h 1872208"/>
              <a:gd name="connsiteX4-91" fmla="*/ 649089 w 6097587"/>
              <a:gd name="connsiteY4-92" fmla="*/ 963027 h 1872208"/>
              <a:gd name="connsiteX5-93" fmla="*/ 0 w 6097587"/>
              <a:gd name="connsiteY5-94" fmla="*/ 0 h 1872208"/>
              <a:gd name="connsiteX0-95" fmla="*/ 0 w 6097587"/>
              <a:gd name="connsiteY0-96" fmla="*/ 0 h 1872208"/>
              <a:gd name="connsiteX1-97" fmla="*/ 6097587 w 6097587"/>
              <a:gd name="connsiteY1-98" fmla="*/ 0 h 1872208"/>
              <a:gd name="connsiteX2-99" fmla="*/ 6097587 w 6097587"/>
              <a:gd name="connsiteY2-100" fmla="*/ 1872208 h 1872208"/>
              <a:gd name="connsiteX3-101" fmla="*/ 0 w 6097587"/>
              <a:gd name="connsiteY3-102" fmla="*/ 1872208 h 1872208"/>
              <a:gd name="connsiteX4-103" fmla="*/ 649089 w 6097587"/>
              <a:gd name="connsiteY4-104" fmla="*/ 963027 h 1872208"/>
              <a:gd name="connsiteX5-105" fmla="*/ 0 w 6097587"/>
              <a:gd name="connsiteY5-106" fmla="*/ 0 h 1872208"/>
              <a:gd name="connsiteX0-107" fmla="*/ 21125 w 6097587"/>
              <a:gd name="connsiteY0-108" fmla="*/ 0 h 1872208"/>
              <a:gd name="connsiteX1-109" fmla="*/ 6097587 w 6097587"/>
              <a:gd name="connsiteY1-110" fmla="*/ 0 h 1872208"/>
              <a:gd name="connsiteX2-111" fmla="*/ 6097587 w 6097587"/>
              <a:gd name="connsiteY2-112" fmla="*/ 1872208 h 1872208"/>
              <a:gd name="connsiteX3-113" fmla="*/ 0 w 6097587"/>
              <a:gd name="connsiteY3-114" fmla="*/ 1872208 h 1872208"/>
              <a:gd name="connsiteX4-115" fmla="*/ 649089 w 6097587"/>
              <a:gd name="connsiteY4-116" fmla="*/ 963027 h 1872208"/>
              <a:gd name="connsiteX5-117" fmla="*/ 21125 w 6097587"/>
              <a:gd name="connsiteY5-118" fmla="*/ 0 h 1872208"/>
              <a:gd name="connsiteX0-119" fmla="*/ 45268 w 6097587"/>
              <a:gd name="connsiteY0-120" fmla="*/ 0 h 1875225"/>
              <a:gd name="connsiteX1-121" fmla="*/ 6097587 w 6097587"/>
              <a:gd name="connsiteY1-122" fmla="*/ 3017 h 1875225"/>
              <a:gd name="connsiteX2-123" fmla="*/ 6097587 w 6097587"/>
              <a:gd name="connsiteY2-124" fmla="*/ 1875225 h 1875225"/>
              <a:gd name="connsiteX3-125" fmla="*/ 0 w 6097587"/>
              <a:gd name="connsiteY3-126" fmla="*/ 1875225 h 1875225"/>
              <a:gd name="connsiteX4-127" fmla="*/ 649089 w 6097587"/>
              <a:gd name="connsiteY4-128" fmla="*/ 966044 h 1875225"/>
              <a:gd name="connsiteX5-129" fmla="*/ 45268 w 6097587"/>
              <a:gd name="connsiteY5-130" fmla="*/ 0 h 1875225"/>
              <a:gd name="connsiteX0-131" fmla="*/ 45268 w 6097587"/>
              <a:gd name="connsiteY0-132" fmla="*/ 0 h 1875225"/>
              <a:gd name="connsiteX1-133" fmla="*/ 6097587 w 6097587"/>
              <a:gd name="connsiteY1-134" fmla="*/ 3017 h 1875225"/>
              <a:gd name="connsiteX2-135" fmla="*/ 6097587 w 6097587"/>
              <a:gd name="connsiteY2-136" fmla="*/ 1875225 h 1875225"/>
              <a:gd name="connsiteX3-137" fmla="*/ 0 w 6097587"/>
              <a:gd name="connsiteY3-138" fmla="*/ 1875225 h 1875225"/>
              <a:gd name="connsiteX4-139" fmla="*/ 649089 w 6097587"/>
              <a:gd name="connsiteY4-140" fmla="*/ 966044 h 1875225"/>
              <a:gd name="connsiteX5-141" fmla="*/ 45268 w 6097587"/>
              <a:gd name="connsiteY5-142" fmla="*/ 0 h 1875225"/>
              <a:gd name="connsiteX0-143" fmla="*/ 0 w 6052319"/>
              <a:gd name="connsiteY0-144" fmla="*/ 0 h 1875225"/>
              <a:gd name="connsiteX1-145" fmla="*/ 6052319 w 6052319"/>
              <a:gd name="connsiteY1-146" fmla="*/ 3017 h 1875225"/>
              <a:gd name="connsiteX2-147" fmla="*/ 6052319 w 6052319"/>
              <a:gd name="connsiteY2-148" fmla="*/ 1875225 h 1875225"/>
              <a:gd name="connsiteX3-149" fmla="*/ 18106 w 6052319"/>
              <a:gd name="connsiteY3-150" fmla="*/ 1872207 h 1875225"/>
              <a:gd name="connsiteX4-151" fmla="*/ 603821 w 6052319"/>
              <a:gd name="connsiteY4-152" fmla="*/ 966044 h 1875225"/>
              <a:gd name="connsiteX5-153" fmla="*/ 0 w 6052319"/>
              <a:gd name="connsiteY5-154" fmla="*/ 0 h 1875225"/>
              <a:gd name="connsiteX0-155" fmla="*/ 0 w 6052319"/>
              <a:gd name="connsiteY0-156" fmla="*/ 0 h 1875225"/>
              <a:gd name="connsiteX1-157" fmla="*/ 6052319 w 6052319"/>
              <a:gd name="connsiteY1-158" fmla="*/ 3017 h 1875225"/>
              <a:gd name="connsiteX2-159" fmla="*/ 6052319 w 6052319"/>
              <a:gd name="connsiteY2-160" fmla="*/ 1875225 h 1875225"/>
              <a:gd name="connsiteX3-161" fmla="*/ 18106 w 6052319"/>
              <a:gd name="connsiteY3-162" fmla="*/ 1872207 h 1875225"/>
              <a:gd name="connsiteX4-163" fmla="*/ 603821 w 6052319"/>
              <a:gd name="connsiteY4-164" fmla="*/ 966044 h 1875225"/>
              <a:gd name="connsiteX5-165" fmla="*/ 0 w 6052319"/>
              <a:gd name="connsiteY5-166" fmla="*/ 0 h 1875225"/>
              <a:gd name="connsiteX0-167" fmla="*/ 0 w 6777029"/>
              <a:gd name="connsiteY0-168" fmla="*/ 1847 h 1877072"/>
              <a:gd name="connsiteX1-169" fmla="*/ 6777029 w 6777029"/>
              <a:gd name="connsiteY1-170" fmla="*/ 0 h 1877072"/>
              <a:gd name="connsiteX2-171" fmla="*/ 6052319 w 6777029"/>
              <a:gd name="connsiteY2-172" fmla="*/ 1877072 h 1877072"/>
              <a:gd name="connsiteX3-173" fmla="*/ 18106 w 6777029"/>
              <a:gd name="connsiteY3-174" fmla="*/ 1874054 h 1877072"/>
              <a:gd name="connsiteX4-175" fmla="*/ 603821 w 6777029"/>
              <a:gd name="connsiteY4-176" fmla="*/ 967891 h 1877072"/>
              <a:gd name="connsiteX5-177" fmla="*/ 0 w 6777029"/>
              <a:gd name="connsiteY5-178" fmla="*/ 1847 h 1877072"/>
              <a:gd name="connsiteX0-179" fmla="*/ 0 w 6781893"/>
              <a:gd name="connsiteY0-180" fmla="*/ 1847 h 1881936"/>
              <a:gd name="connsiteX1-181" fmla="*/ 6777029 w 6781893"/>
              <a:gd name="connsiteY1-182" fmla="*/ 0 h 1881936"/>
              <a:gd name="connsiteX2-183" fmla="*/ 6781893 w 6781893"/>
              <a:gd name="connsiteY2-184" fmla="*/ 1881936 h 1881936"/>
              <a:gd name="connsiteX3-185" fmla="*/ 18106 w 6781893"/>
              <a:gd name="connsiteY3-186" fmla="*/ 1874054 h 1881936"/>
              <a:gd name="connsiteX4-187" fmla="*/ 603821 w 6781893"/>
              <a:gd name="connsiteY4-188" fmla="*/ 967891 h 1881936"/>
              <a:gd name="connsiteX5-189" fmla="*/ 0 w 6781893"/>
              <a:gd name="connsiteY5-190" fmla="*/ 1847 h 1881936"/>
              <a:gd name="connsiteX0-191" fmla="*/ 0 w 6781893"/>
              <a:gd name="connsiteY0-192" fmla="*/ 1847 h 1881936"/>
              <a:gd name="connsiteX1-193" fmla="*/ 6777029 w 6781893"/>
              <a:gd name="connsiteY1-194" fmla="*/ 0 h 1881936"/>
              <a:gd name="connsiteX2-195" fmla="*/ 6781893 w 6781893"/>
              <a:gd name="connsiteY2-196" fmla="*/ 1881936 h 1881936"/>
              <a:gd name="connsiteX3-197" fmla="*/ 43388 w 6781893"/>
              <a:gd name="connsiteY3-198" fmla="*/ 1874054 h 1881936"/>
              <a:gd name="connsiteX4-199" fmla="*/ 603821 w 6781893"/>
              <a:gd name="connsiteY4-200" fmla="*/ 967891 h 1881936"/>
              <a:gd name="connsiteX5-201" fmla="*/ 0 w 6781893"/>
              <a:gd name="connsiteY5-202" fmla="*/ 1847 h 1881936"/>
              <a:gd name="connsiteX0-203" fmla="*/ 0 w 6781893"/>
              <a:gd name="connsiteY0-204" fmla="*/ 1847 h 1881936"/>
              <a:gd name="connsiteX1-205" fmla="*/ 6777029 w 6781893"/>
              <a:gd name="connsiteY1-206" fmla="*/ 0 h 1881936"/>
              <a:gd name="connsiteX2-207" fmla="*/ 6781893 w 6781893"/>
              <a:gd name="connsiteY2-208" fmla="*/ 1881936 h 1881936"/>
              <a:gd name="connsiteX3-209" fmla="*/ 43388 w 6781893"/>
              <a:gd name="connsiteY3-210" fmla="*/ 1874054 h 1881936"/>
              <a:gd name="connsiteX4-211" fmla="*/ 603821 w 6781893"/>
              <a:gd name="connsiteY4-212" fmla="*/ 967891 h 1881936"/>
              <a:gd name="connsiteX5-213" fmla="*/ 0 w 6781893"/>
              <a:gd name="connsiteY5-214" fmla="*/ 1847 h 1881936"/>
              <a:gd name="connsiteX0-215" fmla="*/ 0 w 7456652"/>
              <a:gd name="connsiteY0-216" fmla="*/ 0 h 1880089"/>
              <a:gd name="connsiteX1-217" fmla="*/ 7456650 w 7456652"/>
              <a:gd name="connsiteY1-218" fmla="*/ 4331 h 1880089"/>
              <a:gd name="connsiteX2-219" fmla="*/ 6781893 w 7456652"/>
              <a:gd name="connsiteY2-220" fmla="*/ 1880089 h 1880089"/>
              <a:gd name="connsiteX3-221" fmla="*/ 43388 w 7456652"/>
              <a:gd name="connsiteY3-222" fmla="*/ 1872207 h 1880089"/>
              <a:gd name="connsiteX4-223" fmla="*/ 603821 w 7456652"/>
              <a:gd name="connsiteY4-224" fmla="*/ 966044 h 1880089"/>
              <a:gd name="connsiteX5-225" fmla="*/ 0 w 7456652"/>
              <a:gd name="connsiteY5-226" fmla="*/ 0 h 1880089"/>
              <a:gd name="connsiteX0-227" fmla="*/ 0 w 7456659"/>
              <a:gd name="connsiteY0-228" fmla="*/ 0 h 1886267"/>
              <a:gd name="connsiteX1-229" fmla="*/ 7456650 w 7456659"/>
              <a:gd name="connsiteY1-230" fmla="*/ 4331 h 1886267"/>
              <a:gd name="connsiteX2-231" fmla="*/ 7263807 w 7456659"/>
              <a:gd name="connsiteY2-232" fmla="*/ 1886267 h 1886267"/>
              <a:gd name="connsiteX3-233" fmla="*/ 43388 w 7456659"/>
              <a:gd name="connsiteY3-234" fmla="*/ 1872207 h 1886267"/>
              <a:gd name="connsiteX4-235" fmla="*/ 603821 w 7456659"/>
              <a:gd name="connsiteY4-236" fmla="*/ 966044 h 1886267"/>
              <a:gd name="connsiteX5-237" fmla="*/ 0 w 7456659"/>
              <a:gd name="connsiteY5-238" fmla="*/ 0 h 1886267"/>
              <a:gd name="connsiteX0-239" fmla="*/ 0 w 7263807"/>
              <a:gd name="connsiteY0-240" fmla="*/ 0 h 1886267"/>
              <a:gd name="connsiteX1-241" fmla="*/ 7252764 w 7263807"/>
              <a:gd name="connsiteY1-242" fmla="*/ 16688 h 1886267"/>
              <a:gd name="connsiteX2-243" fmla="*/ 7263807 w 7263807"/>
              <a:gd name="connsiteY2-244" fmla="*/ 1886267 h 1886267"/>
              <a:gd name="connsiteX3-245" fmla="*/ 43388 w 7263807"/>
              <a:gd name="connsiteY3-246" fmla="*/ 1872207 h 1886267"/>
              <a:gd name="connsiteX4-247" fmla="*/ 603821 w 7263807"/>
              <a:gd name="connsiteY4-248" fmla="*/ 966044 h 1886267"/>
              <a:gd name="connsiteX5-249" fmla="*/ 0 w 7263807"/>
              <a:gd name="connsiteY5-250" fmla="*/ 0 h 1886267"/>
              <a:gd name="connsiteX0-251" fmla="*/ 0 w 7263807"/>
              <a:gd name="connsiteY0-252" fmla="*/ 0 h 1886267"/>
              <a:gd name="connsiteX1-253" fmla="*/ 7252764 w 7263807"/>
              <a:gd name="connsiteY1-254" fmla="*/ 16688 h 1886267"/>
              <a:gd name="connsiteX2-255" fmla="*/ 7263807 w 7263807"/>
              <a:gd name="connsiteY2-256" fmla="*/ 1886267 h 1886267"/>
              <a:gd name="connsiteX3-257" fmla="*/ 66834 w 7263807"/>
              <a:gd name="connsiteY3-258" fmla="*/ 1872207 h 1886267"/>
              <a:gd name="connsiteX4-259" fmla="*/ 603821 w 7263807"/>
              <a:gd name="connsiteY4-260" fmla="*/ 966044 h 1886267"/>
              <a:gd name="connsiteX5-261" fmla="*/ 0 w 7263807"/>
              <a:gd name="connsiteY5-262" fmla="*/ 0 h 1886267"/>
              <a:gd name="connsiteX0-263" fmla="*/ 5556 w 7269363"/>
              <a:gd name="connsiteY0-264" fmla="*/ 0 h 1886267"/>
              <a:gd name="connsiteX1-265" fmla="*/ 7258320 w 7269363"/>
              <a:gd name="connsiteY1-266" fmla="*/ 16688 h 1886267"/>
              <a:gd name="connsiteX2-267" fmla="*/ 7269363 w 7269363"/>
              <a:gd name="connsiteY2-268" fmla="*/ 1886267 h 1886267"/>
              <a:gd name="connsiteX3-269" fmla="*/ 0 w 7269363"/>
              <a:gd name="connsiteY3-270" fmla="*/ 1876142 h 1886267"/>
              <a:gd name="connsiteX4-271" fmla="*/ 609377 w 7269363"/>
              <a:gd name="connsiteY4-272" fmla="*/ 966044 h 1886267"/>
              <a:gd name="connsiteX5-273" fmla="*/ 5556 w 7269363"/>
              <a:gd name="connsiteY5-274" fmla="*/ 0 h 1886267"/>
              <a:gd name="connsiteX0-275" fmla="*/ 5556 w 7269363"/>
              <a:gd name="connsiteY0-276" fmla="*/ 0 h 1886267"/>
              <a:gd name="connsiteX1-277" fmla="*/ 7258320 w 7269363"/>
              <a:gd name="connsiteY1-278" fmla="*/ 16688 h 1886267"/>
              <a:gd name="connsiteX2-279" fmla="*/ 7269363 w 7269363"/>
              <a:gd name="connsiteY2-280" fmla="*/ 1886267 h 1886267"/>
              <a:gd name="connsiteX3-281" fmla="*/ 0 w 7269363"/>
              <a:gd name="connsiteY3-282" fmla="*/ 1876142 h 1886267"/>
              <a:gd name="connsiteX4-283" fmla="*/ 571277 w 7269363"/>
              <a:gd name="connsiteY4-284" fmla="*/ 973915 h 1886267"/>
              <a:gd name="connsiteX5-285" fmla="*/ 5556 w 7269363"/>
              <a:gd name="connsiteY5-286" fmla="*/ 0 h 188626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269363" h="1886267">
                <a:moveTo>
                  <a:pt x="5556" y="0"/>
                </a:moveTo>
                <a:lnTo>
                  <a:pt x="7258320" y="16688"/>
                </a:lnTo>
                <a:cubicBezTo>
                  <a:pt x="7259941" y="644000"/>
                  <a:pt x="7267742" y="1258955"/>
                  <a:pt x="7269363" y="1886267"/>
                </a:cubicBezTo>
                <a:lnTo>
                  <a:pt x="0" y="1876142"/>
                </a:lnTo>
                <a:cubicBezTo>
                  <a:pt x="411803" y="1636152"/>
                  <a:pt x="571483" y="1290344"/>
                  <a:pt x="571277" y="973915"/>
                </a:cubicBezTo>
                <a:cubicBezTo>
                  <a:pt x="571483" y="666274"/>
                  <a:pt x="512912" y="229377"/>
                  <a:pt x="555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pic>
        <p:nvPicPr>
          <p:cNvPr id="10" name="图片 9"/>
          <p:cNvPicPr>
            <a:picLocks noChangeAspect="1"/>
          </p:cNvPicPr>
          <p:nvPr>
            <p:custDataLst>
              <p:tags r:id="rId4"/>
            </p:custDataLst>
          </p:nvPr>
        </p:nvPicPr>
        <p:blipFill>
          <a:blip r:embed="rId10"/>
          <a:stretch>
            <a:fillRect/>
          </a:stretch>
        </p:blipFill>
        <p:spPr>
          <a:xfrm>
            <a:off x="166189" y="3828213"/>
            <a:ext cx="3969938" cy="2359490"/>
          </a:xfrm>
          <a:prstGeom prst="rect">
            <a:avLst/>
          </a:prstGeom>
        </p:spPr>
      </p:pic>
      <p:sp>
        <p:nvSpPr>
          <p:cNvPr id="2" name="标题 1"/>
          <p:cNvSpPr>
            <a:spLocks noGrp="1"/>
          </p:cNvSpPr>
          <p:nvPr>
            <p:ph type="title" hasCustomPrompt="1"/>
            <p:custDataLst>
              <p:tags r:id="rId5"/>
            </p:custDataLst>
          </p:nvPr>
        </p:nvSpPr>
        <p:spPr>
          <a:xfrm>
            <a:off x="4341180" y="2698712"/>
            <a:ext cx="4654118" cy="907379"/>
          </a:xfrm>
        </p:spPr>
        <p:txBody>
          <a:bodyPr anchor="ctr">
            <a:normAutofit/>
          </a:bodyPr>
          <a:lstStyle>
            <a:lvl1pPr algn="ctr">
              <a:defRPr sz="2250">
                <a:solidFill>
                  <a:schemeClr val="accent6"/>
                </a:solidFill>
              </a:defRPr>
            </a:lvl1pPr>
          </a:lstStyle>
          <a:p>
            <a:r>
              <a:rPr lang="zh-CN" altLang="en-US" dirty="0"/>
              <a:t>单击此处编辑标题</a:t>
            </a:r>
          </a:p>
        </p:txBody>
      </p:sp>
      <p:sp>
        <p:nvSpPr>
          <p:cNvPr id="4" name="日期占位符 3"/>
          <p:cNvSpPr>
            <a:spLocks noGrp="1"/>
          </p:cNvSpPr>
          <p:nvPr>
            <p:ph type="dt" sz="half" idx="10"/>
            <p:custDataLst>
              <p:tags r:id="rId6"/>
            </p:custDataLst>
          </p:nvPr>
        </p:nvSpPr>
        <p:spPr>
          <a:xfrm>
            <a:off x="628650" y="6401991"/>
            <a:ext cx="2057400" cy="273844"/>
          </a:xfrm>
        </p:spPr>
        <p:txBody>
          <a:bodyPr/>
          <a:lstStyle/>
          <a:p>
            <a:fld id="{89DFA5F8-3355-465E-A68C-099EA57D8F58}" type="datetimeFigureOut">
              <a:rPr lang="zh-CN" altLang="en-US" smtClean="0"/>
              <a:t>2024/12/4</a:t>
            </a:fld>
            <a:endParaRPr lang="zh-CN" altLang="en-US"/>
          </a:p>
        </p:txBody>
      </p:sp>
      <p:sp>
        <p:nvSpPr>
          <p:cNvPr id="5" name="页脚占位符 4"/>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6457950" y="6401991"/>
            <a:ext cx="2057400" cy="273844"/>
          </a:xfrm>
        </p:spPr>
        <p:txBody>
          <a:bodyPr/>
          <a:lstStyle/>
          <a:p>
            <a:fld id="{644D3036-D038-4ABE-9F0E-69061AA000CF}"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530820"/>
            <a:ext cx="7886700" cy="994172"/>
          </a:xfrm>
        </p:spPr>
        <p:txBody>
          <a:bodyPr/>
          <a:lstStyle/>
          <a:p>
            <a:r>
              <a:rPr lang="zh-CN" altLang="en-US"/>
              <a:t>单击此处编辑母版标题样式</a:t>
            </a:r>
          </a:p>
        </p:txBody>
      </p:sp>
      <p:sp>
        <p:nvSpPr>
          <p:cNvPr id="3" name="内容占位符 2"/>
          <p:cNvSpPr>
            <a:spLocks noGrp="1"/>
          </p:cNvSpPr>
          <p:nvPr>
            <p:ph sz="half" idx="1"/>
            <p:custDataLst>
              <p:tags r:id="rId2"/>
            </p:custDataLst>
          </p:nvPr>
        </p:nvSpPr>
        <p:spPr>
          <a:xfrm>
            <a:off x="628650" y="2369542"/>
            <a:ext cx="3886200" cy="3263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4629150" y="2369542"/>
            <a:ext cx="3886200" cy="326350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6" name="页脚占位符 5"/>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1" y="530820"/>
            <a:ext cx="7886700" cy="994172"/>
          </a:xfrm>
        </p:spPr>
        <p:txBody>
          <a:bodyPr/>
          <a:lstStyle/>
          <a:p>
            <a:r>
              <a:rPr lang="zh-CN" altLang="en-US"/>
              <a:t>单击此处编辑母版标题样式</a:t>
            </a:r>
          </a:p>
        </p:txBody>
      </p:sp>
      <p:sp>
        <p:nvSpPr>
          <p:cNvPr id="3" name="文本占位符 2"/>
          <p:cNvSpPr>
            <a:spLocks noGrp="1"/>
          </p:cNvSpPr>
          <p:nvPr>
            <p:ph type="body" idx="1"/>
            <p:custDataLst>
              <p:tags r:id="rId2"/>
            </p:custDataLst>
          </p:nvPr>
        </p:nvSpPr>
        <p:spPr>
          <a:xfrm>
            <a:off x="629841" y="1847950"/>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29841" y="3062366"/>
            <a:ext cx="3868340" cy="26805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4629150" y="1847950"/>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4629150" y="3062366"/>
            <a:ext cx="3887391" cy="26805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8" name="页脚占位符 7"/>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28650" y="6401991"/>
            <a:ext cx="2057400" cy="273844"/>
          </a:xfrm>
        </p:spPr>
        <p:txBody>
          <a:bodyPr/>
          <a:lstStyle/>
          <a:p>
            <a:fld id="{89DFA5F8-3355-465E-A68C-099EA57D8F58}" type="datetimeFigureOut">
              <a:rPr lang="zh-CN" altLang="en-US" smtClean="0"/>
              <a:t>2024/12/4</a:t>
            </a:fld>
            <a:endParaRPr lang="zh-CN" altLang="en-US"/>
          </a:p>
        </p:txBody>
      </p:sp>
      <p:sp>
        <p:nvSpPr>
          <p:cNvPr id="4" name="页脚占位符 3"/>
          <p:cNvSpPr>
            <a:spLocks noGrp="1"/>
          </p:cNvSpPr>
          <p:nvPr>
            <p:ph type="ftr" sz="quarter" idx="11"/>
            <p:custDataLst>
              <p:tags r:id="rId2"/>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6457950" y="6401991"/>
            <a:ext cx="2057400" cy="273844"/>
          </a:xfrm>
        </p:spPr>
        <p:txBody>
          <a:bodyPr/>
          <a:lstStyle/>
          <a:p>
            <a:fld id="{644D3036-D038-4ABE-9F0E-69061AA000CF}" type="slidenum">
              <a:rPr lang="zh-CN" altLang="en-US" smtClean="0"/>
              <a:t>‹#›</a:t>
            </a:fld>
            <a:endParaRPr lang="zh-CN" altLang="en-US"/>
          </a:p>
        </p:txBody>
      </p:sp>
      <p:sp>
        <p:nvSpPr>
          <p:cNvPr id="7" name="标题 6"/>
          <p:cNvSpPr>
            <a:spLocks noGrp="1"/>
          </p:cNvSpPr>
          <p:nvPr>
            <p:ph type="title"/>
            <p:custDataLst>
              <p:tags r:id="rId4"/>
            </p:custDataLst>
          </p:nvPr>
        </p:nvSpPr>
        <p:spPr>
          <a:xfrm>
            <a:off x="628650" y="530820"/>
            <a:ext cx="7886700" cy="994172"/>
          </a:xfrm>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28650" y="6401991"/>
            <a:ext cx="2057400" cy="273844"/>
          </a:xfrm>
        </p:spPr>
        <p:txBody>
          <a:bodyPr/>
          <a:lstStyle/>
          <a:p>
            <a:fld id="{89DFA5F8-3355-465E-A68C-099EA57D8F58}" type="datetimeFigureOut">
              <a:rPr lang="zh-CN" altLang="en-US" smtClean="0"/>
              <a:t>2024/12/4</a:t>
            </a:fld>
            <a:endParaRPr lang="zh-CN" altLang="en-US"/>
          </a:p>
        </p:txBody>
      </p:sp>
      <p:sp>
        <p:nvSpPr>
          <p:cNvPr id="3" name="页脚占位符 2"/>
          <p:cNvSpPr>
            <a:spLocks noGrp="1"/>
          </p:cNvSpPr>
          <p:nvPr>
            <p:ph type="ftr" sz="quarter" idx="11"/>
            <p:custDataLst>
              <p:tags r:id="rId2"/>
            </p:custDataLst>
          </p:nvPr>
        </p:nvSpPr>
        <p:spPr>
          <a:xfrm>
            <a:off x="3028950" y="6401991"/>
            <a:ext cx="3086100" cy="273844"/>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6457950" y="6401991"/>
            <a:ext cx="2057400" cy="273844"/>
          </a:xfrm>
        </p:spPr>
        <p:txBody>
          <a:bodyPr/>
          <a:lstStyle/>
          <a:p>
            <a:fld id="{644D3036-D038-4ABE-9F0E-69061AA000C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9840" y="657225"/>
            <a:ext cx="3123900" cy="1200150"/>
          </a:xfrm>
        </p:spPr>
        <p:txBody>
          <a:bodyPr anchor="t" anchorCtr="0">
            <a:normAutofit/>
          </a:bodyPr>
          <a:lstStyle>
            <a:lvl1pPr>
              <a:defRPr sz="2025"/>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3888000" y="1132650"/>
            <a:ext cx="4627800" cy="40527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dirty="0"/>
          </a:p>
        </p:txBody>
      </p:sp>
      <p:sp>
        <p:nvSpPr>
          <p:cNvPr id="4" name="文本占位符 3"/>
          <p:cNvSpPr>
            <a:spLocks noGrp="1"/>
          </p:cNvSpPr>
          <p:nvPr>
            <p:ph type="body" sz="half" idx="2"/>
            <p:custDataLst>
              <p:tags r:id="rId3"/>
            </p:custDataLst>
          </p:nvPr>
        </p:nvSpPr>
        <p:spPr>
          <a:xfrm>
            <a:off x="629840" y="2533849"/>
            <a:ext cx="3123900" cy="2858691"/>
          </a:xfrm>
        </p:spPr>
        <p:txBody>
          <a:bodyPr>
            <a:normAutofit/>
          </a:bodyPr>
          <a:lstStyle>
            <a:lvl1pPr marL="0" indent="0">
              <a:buNone/>
              <a:defRPr sz="1125"/>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a:xfrm>
            <a:off x="628650" y="6401991"/>
            <a:ext cx="2057400" cy="273844"/>
          </a:xfrm>
        </p:spPr>
        <p:txBody>
          <a:bodyPr/>
          <a:lstStyle/>
          <a:p>
            <a:fld id="{9EFD9D74-47D9-4702-A33C-335B63B48DBF}" type="datetimeFigureOut">
              <a:rPr lang="zh-CN" altLang="en-US" smtClean="0"/>
              <a:t>2024/12/4</a:t>
            </a:fld>
            <a:endParaRPr lang="zh-CN" altLang="en-US" dirty="0"/>
          </a:p>
        </p:txBody>
      </p:sp>
      <p:sp>
        <p:nvSpPr>
          <p:cNvPr id="6" name="页脚占位符 5"/>
          <p:cNvSpPr>
            <a:spLocks noGrp="1"/>
          </p:cNvSpPr>
          <p:nvPr>
            <p:ph type="ftr" sz="quarter" idx="11"/>
            <p:custDataLst>
              <p:tags r:id="rId5"/>
            </p:custDataLst>
          </p:nvPr>
        </p:nvSpPr>
        <p:spPr>
          <a:xfrm>
            <a:off x="3028950" y="6401991"/>
            <a:ext cx="3086100" cy="273844"/>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6457950" y="6401991"/>
            <a:ext cx="2057400" cy="273844"/>
          </a:xfrm>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368363" y="1091605"/>
            <a:ext cx="1146987" cy="4358879"/>
          </a:xfrm>
        </p:spPr>
        <p:txBody>
          <a:bodyPr vert="eaVert">
            <a:normAutofit/>
          </a:bodyPr>
          <a:lstStyle>
            <a:lvl1pPr>
              <a:defRPr sz="2025"/>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628650" y="1091605"/>
            <a:ext cx="6659968" cy="4358879"/>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5" name="页脚占位符 4"/>
          <p:cNvSpPr>
            <a:spLocks noGrp="1"/>
          </p:cNvSpPr>
          <p:nvPr>
            <p:ph type="ftr" sz="quarter" idx="11"/>
            <p:custDataLst>
              <p:tags r:id="rId4"/>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2"/>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6457950" y="6401991"/>
            <a:ext cx="2057400" cy="273844"/>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8650" y="1246414"/>
            <a:ext cx="7886700" cy="416922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7"/>
          <a:stretch>
            <a:fillRect/>
          </a:stretch>
        </p:blipFill>
        <p:spPr>
          <a:xfrm>
            <a:off x="4621201" y="3557403"/>
            <a:ext cx="4366931" cy="2595440"/>
          </a:xfrm>
          <a:prstGeom prst="rect">
            <a:avLst/>
          </a:prstGeom>
        </p:spPr>
      </p:pic>
      <p:sp>
        <p:nvSpPr>
          <p:cNvPr id="2" name="标题 1"/>
          <p:cNvSpPr>
            <a:spLocks noGrp="1"/>
          </p:cNvSpPr>
          <p:nvPr>
            <p:ph type="title"/>
            <p:custDataLst>
              <p:tags r:id="rId2"/>
            </p:custDataLst>
          </p:nvPr>
        </p:nvSpPr>
        <p:spPr>
          <a:xfrm>
            <a:off x="628650" y="2643707"/>
            <a:ext cx="7886700" cy="994172"/>
          </a:xfrm>
        </p:spPr>
        <p:txBody>
          <a:bodyPr vert="horz" lIns="90000" tIns="46800" rIns="90000" bIns="46800" rtlCol="0" anchor="ctr" anchorCtr="0">
            <a:normAutofit/>
          </a:bodyPr>
          <a:lstStyle>
            <a:lvl1pPr marL="0" marR="0" algn="ctr" defTabSz="914400" rtl="0" eaLnBrk="1" fontAlgn="auto" latinLnBrk="0" hangingPunct="1">
              <a:lnSpc>
                <a:spcPct val="120000"/>
              </a:lnSpc>
              <a:buNone/>
              <a:defRPr kumimoji="0" lang="zh-CN" altLang="en-US" sz="2475" b="0" i="0" u="none" strike="noStrike" kern="1200" cap="none" spc="0" normalizeH="0" baseline="0" noProof="1" dirty="0">
                <a:solidFill>
                  <a:schemeClr val="accent6"/>
                </a:solidFill>
                <a:uFillTx/>
                <a:latin typeface="Microsoft YaHei" panose="020B0503020204020204" charset="-122"/>
                <a:ea typeface="Microsoft YaHei" panose="020B0503020204020204" charset="-122"/>
                <a:cs typeface="+mj-cs"/>
                <a:sym typeface="+mn-ea"/>
              </a:defRPr>
            </a:lvl1pPr>
          </a:lstStyle>
          <a:p>
            <a:pPr lvl="0"/>
            <a:r>
              <a:rPr lang="zh-CN" altLang="en-US" dirty="0">
                <a:sym typeface="+mn-ea"/>
              </a:rPr>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lvl1pPr>
              <a:defRPr>
                <a:latin typeface="Microsoft YaHei" panose="020B0503020204020204" charset="-122"/>
                <a:ea typeface="Microsoft YaHei" panose="020B0503020204020204" charset="-122"/>
              </a:defRPr>
            </a:lvl1p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lvl1pPr>
              <a:defRPr>
                <a:latin typeface="Microsoft YaHei" panose="020B0503020204020204" charset="-122"/>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lvl1pPr>
              <a:defRPr>
                <a:latin typeface="Microsoft YaHei" panose="020B0503020204020204" charset="-122"/>
                <a:ea typeface="Microsoft YaHei" panose="020B0503020204020204" charset="-122"/>
              </a:defRPr>
            </a:lvl1p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8650" y="530820"/>
            <a:ext cx="7886700" cy="994172"/>
          </a:xfrm>
        </p:spPr>
        <p:txBody>
          <a:bodyPr/>
          <a:lstStyle>
            <a:lvl1pPr>
              <a:defRPr baseline="0">
                <a:latin typeface="Arial" panose="020B0604020202020204" pitchFamily="34" charset="0"/>
                <a:ea typeface="Microsoft YaHei"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3"/>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4"/>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8"/>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9600" y="304200"/>
            <a:ext cx="8704800" cy="62496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2"/>
            </p:custDataLst>
          </p:nvPr>
        </p:nvSpPr>
        <p:spPr>
          <a:xfrm>
            <a:off x="961200" y="1339650"/>
            <a:ext cx="7219800" cy="542700"/>
          </a:xfrm>
        </p:spPr>
        <p:txBody>
          <a:bodyPr anchor="ctr"/>
          <a:lstStyle>
            <a:lvl1pPr>
              <a:defRPr sz="1800" baseline="0">
                <a:solidFill>
                  <a:schemeClr val="tx1"/>
                </a:solidFill>
                <a:latin typeface="Arial" panose="020B0604020202020204" pitchFamily="34" charset="0"/>
                <a:ea typeface="Microsoft YaHei"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960835" y="2594250"/>
            <a:ext cx="7219950" cy="25839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5"/>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3617595" cy="6866255"/>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2" name="标题 1"/>
          <p:cNvSpPr>
            <a:spLocks noGrp="1"/>
          </p:cNvSpPr>
          <p:nvPr>
            <p:ph type="title" hasCustomPrompt="1"/>
            <p:custDataLst>
              <p:tags r:id="rId2"/>
            </p:custDataLst>
          </p:nvPr>
        </p:nvSpPr>
        <p:spPr>
          <a:xfrm>
            <a:off x="437400" y="880650"/>
            <a:ext cx="2970000" cy="661500"/>
          </a:xfrm>
        </p:spPr>
        <p:txBody>
          <a:bodyPr anchor="ctr"/>
          <a:lstStyle>
            <a:lvl1pPr>
              <a:defRPr sz="2025" baseline="0">
                <a:solidFill>
                  <a:schemeClr val="tx1"/>
                </a:solidFill>
                <a:latin typeface="Arial" panose="020B0604020202020204" pitchFamily="34" charset="0"/>
                <a:ea typeface="Microsoft YaHei"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40100" y="2275650"/>
            <a:ext cx="2967300" cy="30699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3825900" y="1405930"/>
            <a:ext cx="4860000" cy="3815953"/>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9"/>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2664000"/>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2"/>
            </p:custDataLst>
          </p:nvPr>
        </p:nvSpPr>
        <p:spPr>
          <a:xfrm>
            <a:off x="459000" y="859500"/>
            <a:ext cx="8232300" cy="469800"/>
          </a:xfrm>
        </p:spPr>
        <p:txBody>
          <a:bodyPr anchor="ctr"/>
          <a:lstStyle>
            <a:lvl1pPr algn="ctr">
              <a:defRPr sz="2025" baseline="0">
                <a:solidFill>
                  <a:schemeClr val="tx1"/>
                </a:solidFill>
                <a:latin typeface="Arial" panose="020B0604020202020204" pitchFamily="34" charset="0"/>
                <a:ea typeface="Microsoft YaHei"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459581" y="3236850"/>
            <a:ext cx="8224200" cy="25731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9144000" cy="1828799"/>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2"/>
            </p:custDataLst>
          </p:nvPr>
        </p:nvSpPr>
        <p:spPr>
          <a:xfrm>
            <a:off x="453600" y="740250"/>
            <a:ext cx="8232300" cy="423900"/>
          </a:xfrm>
        </p:spPr>
        <p:txBody>
          <a:bodyPr anchor="ctr"/>
          <a:lstStyle>
            <a:lvl1pPr algn="ctr">
              <a:defRPr sz="1800"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453628" y="2082600"/>
            <a:ext cx="8243100" cy="24084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445500" y="5306850"/>
            <a:ext cx="8251200" cy="758700"/>
          </a:xfrm>
        </p:spPr>
        <p:txBody>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11"/>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914400"/>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2"/>
            </p:custDataLst>
          </p:nvPr>
        </p:nvSpPr>
        <p:spPr>
          <a:xfrm>
            <a:off x="434700" y="292846"/>
            <a:ext cx="8278200" cy="331473"/>
          </a:xfrm>
        </p:spPr>
        <p:txBody>
          <a:bodyPr/>
          <a:lstStyle>
            <a:lvl1pPr>
              <a:defRPr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434700" y="2025000"/>
            <a:ext cx="4006800" cy="21708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4681800" y="2025000"/>
            <a:ext cx="4025700" cy="2170800"/>
          </a:xfrm>
        </p:spPr>
        <p:txBody>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429300" y="4914450"/>
            <a:ext cx="4006800" cy="585900"/>
          </a:xfrm>
        </p:spPr>
        <p:txBody>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4689900" y="4910850"/>
            <a:ext cx="4025700" cy="585900"/>
          </a:xfrm>
        </p:spPr>
        <p:txBody>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8"/>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1576668"/>
            <a:ext cx="9144000" cy="3704665"/>
          </a:xfrm>
          <a:prstGeom prst="rect">
            <a:avLst/>
          </a:prstGeom>
          <a:solidFill>
            <a:schemeClr val="accent1">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2"/>
            </p:custDataLst>
          </p:nvPr>
        </p:nvSpPr>
        <p:spPr>
          <a:xfrm>
            <a:off x="1142100" y="1637550"/>
            <a:ext cx="6858000" cy="1790100"/>
          </a:xfrm>
        </p:spPr>
        <p:txBody>
          <a:bodyPr anchor="b"/>
          <a:lstStyle>
            <a:lvl1pPr algn="ctr">
              <a:defRPr sz="3375" baseline="0">
                <a:solidFill>
                  <a:schemeClr val="tx1"/>
                </a:solidFill>
                <a:latin typeface="Arial" panose="020B0604020202020204" pitchFamily="34" charset="0"/>
                <a:ea typeface="Microsoft YaHei"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a:xfrm>
            <a:off x="628650" y="6401991"/>
            <a:ext cx="2057400" cy="273844"/>
          </a:xfrm>
        </p:spPr>
        <p:txBody>
          <a:bodyPr/>
          <a:lstStyle/>
          <a:p>
            <a:fld id="{760FBDFE-C587-4B4C-A407-44438C67B59E}" type="datetimeFigureOut">
              <a:rPr lang="zh-CN" altLang="en-US" smtClean="0"/>
              <a:t>2024/12/4</a:t>
            </a:fld>
            <a:endParaRPr lang="zh-CN" altLang="en-US"/>
          </a:p>
        </p:txBody>
      </p:sp>
      <p:sp>
        <p:nvSpPr>
          <p:cNvPr id="4" name="页脚占位符 3"/>
          <p:cNvSpPr>
            <a:spLocks noGrp="1"/>
          </p:cNvSpPr>
          <p:nvPr>
            <p:ph type="ftr" sz="quarter" idx="11"/>
            <p:custDataLst>
              <p:tags r:id="rId4"/>
            </p:custDataLst>
          </p:nvPr>
        </p:nvSpPr>
        <p:spPr>
          <a:xfrm>
            <a:off x="3028950" y="6401991"/>
            <a:ext cx="3086100" cy="273844"/>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6457950" y="6401991"/>
            <a:ext cx="2057400" cy="273844"/>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custDataLst>
              <p:tags r:id="rId1"/>
            </p:custDataLst>
          </p:nvPr>
        </p:nvSpPr>
        <p:spPr>
          <a:xfrm>
            <a:off x="457200" y="1447800"/>
            <a:ext cx="8229600" cy="4800600"/>
          </a:xfrm>
        </p:spPr>
        <p:txBody>
          <a:bodyPr>
            <a:normAutofit/>
          </a:bodyPr>
          <a:lstStyle>
            <a:lvl1pPr>
              <a:defRPr sz="2800"/>
            </a:lvl1pPr>
            <a:lvl2pPr>
              <a:defRPr sz="2400"/>
            </a:lvl2pPr>
            <a:lvl3pPr>
              <a:defRPr sz="2000"/>
            </a:lvl3pPr>
            <a:lvl4pPr>
              <a:defRPr sz="1800"/>
            </a:lvl4pPr>
            <a:lvl5pPr>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5" name="Straight Connector 14"/>
          <p:cNvSpPr>
            <a:spLocks noChangeShapeType="1"/>
          </p:cNvSpPr>
          <p:nvPr>
            <p:custDataLst>
              <p:tags r:id="rId2"/>
            </p:custDataLst>
          </p:nvPr>
        </p:nvSpPr>
        <p:spPr bwMode="auto">
          <a:xfrm>
            <a:off x="457200" y="632460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ooter Placeholder 5"/>
          <p:cNvSpPr>
            <a:spLocks noGrp="1"/>
          </p:cNvSpPr>
          <p:nvPr>
            <p:ph type="ftr" sz="quarter" idx="3"/>
            <p:custDataLst>
              <p:tags r:id="rId3"/>
            </p:custDataLst>
          </p:nvPr>
        </p:nvSpPr>
        <p:spPr>
          <a:xfrm>
            <a:off x="2133600" y="6400800"/>
            <a:ext cx="5257800" cy="321311"/>
          </a:xfrm>
          <a:prstGeom prst="rect">
            <a:avLst/>
          </a:prstGeom>
          <a:noFill/>
        </p:spPr>
        <p:txBody>
          <a:bodyPr/>
          <a:lstStyle>
            <a:lvl1pPr algn="l">
              <a:defRPr sz="1400">
                <a:solidFill>
                  <a:schemeClr val="tx1"/>
                </a:solidFill>
              </a:defRPr>
            </a:lvl1pPr>
          </a:lstStyle>
          <a:p>
            <a:r>
              <a:rPr lang="en-US"/>
              <a:t>Introduction</a:t>
            </a:r>
          </a:p>
        </p:txBody>
      </p:sp>
      <p:sp>
        <p:nvSpPr>
          <p:cNvPr id="11" name="Title 10"/>
          <p:cNvSpPr>
            <a:spLocks noGrp="1"/>
          </p:cNvSpPr>
          <p:nvPr>
            <p:ph type="title"/>
            <p:custDataLst>
              <p:tags r:id="rId4"/>
            </p:custDataLst>
          </p:nvPr>
        </p:nvSpPr>
        <p:spPr/>
        <p:txBody>
          <a:bodyPr/>
          <a:lstStyle/>
          <a:p>
            <a:r>
              <a:rPr lang="en-US"/>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876300"/>
            <a:ext cx="8540750" cy="7620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04800" y="1981200"/>
            <a:ext cx="8540750" cy="3070225"/>
          </a:xfrm>
        </p:spPr>
        <p:txBody>
          <a:bodyPr vert="horz" wrap="square" lIns="91440" tIns="45720" rIns="91440" bIns="45720" numCol="1" anchor="t" anchorCtr="0" compatLnSpc="1">
            <a:spAutoFit/>
          </a:bodyPr>
          <a:lstStyle/>
          <a:p>
            <a:pPr marL="342900" marR="0" lvl="0" indent="-342900" algn="l" defTabSz="914400" rtl="0" eaLnBrk="1" fontAlgn="base" latinLnBrk="0" hangingPunct="1">
              <a:lnSpc>
                <a:spcPct val="120000"/>
              </a:lnSpc>
              <a:spcBef>
                <a:spcPct val="20000"/>
              </a:spcBef>
              <a:spcAft>
                <a:spcPct val="0"/>
              </a:spcAft>
              <a:buClr>
                <a:srgbClr val="FF0000"/>
              </a:buClr>
              <a:buSzPct val="80000"/>
              <a:buFont typeface="Wingdings" panose="05000000000000000000" pitchFamily="2" charset="2"/>
              <a:buChar char="l"/>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rgbClr val="FF0000"/>
              </a:buClr>
              <a:buSzPct val="8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tags" Target="../tags/tag6.xml"/><Relationship Id="rId3" Type="http://schemas.openxmlformats.org/officeDocument/2006/relationships/slideLayout" Target="../slideLayouts/slideLayout18.xml"/><Relationship Id="rId21"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tags" Target="../tags/tag5.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tags" Target="../tags/tag4.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ags" Target="../tags/tag3.xml"/><Relationship Id="rId28" Type="http://schemas.openxmlformats.org/officeDocument/2006/relationships/image" Target="../media/image3.jpeg"/><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tags" Target="../tags/tag2.xml"/><Relationship Id="rId27"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p:cNvSpPr>
          <p:nvPr>
            <p:ph type="title"/>
          </p:nvPr>
        </p:nvSpPr>
        <p:spPr>
          <a:xfrm>
            <a:off x="301625" y="876300"/>
            <a:ext cx="8540750" cy="762000"/>
          </a:xfrm>
          <a:prstGeom prst="rect">
            <a:avLst/>
          </a:prstGeom>
          <a:noFill/>
          <a:ln w="9525">
            <a:noFill/>
          </a:ln>
        </p:spPr>
        <p:txBody>
          <a:bodyPr anchor="ctr" anchorCtr="0">
            <a:spAutoFit/>
          </a:bodyPr>
          <a:lstStyle/>
          <a:p>
            <a:pPr lvl="0"/>
            <a:r>
              <a:rPr lang="zh-CN" altLang="en-US" dirty="0"/>
              <a:t>单击此处编辑母版标题样式</a:t>
            </a:r>
          </a:p>
        </p:txBody>
      </p:sp>
      <p:sp>
        <p:nvSpPr>
          <p:cNvPr id="2051" name="Rectangle 3"/>
          <p:cNvSpPr>
            <a:spLocks noGrp="1" noRot="1"/>
          </p:cNvSpPr>
          <p:nvPr>
            <p:ph type="body" idx="1"/>
          </p:nvPr>
        </p:nvSpPr>
        <p:spPr>
          <a:xfrm>
            <a:off x="304800" y="1981200"/>
            <a:ext cx="8540750" cy="2260600"/>
          </a:xfrm>
          <a:prstGeom prst="rect">
            <a:avLst/>
          </a:prstGeom>
          <a:noFill/>
          <a:ln w="9525">
            <a:noFill/>
          </a:ln>
        </p:spPr>
        <p:txBody>
          <a:bodyPr>
            <a:sp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21540" name="Rectangle 4"/>
          <p:cNvSpPr>
            <a:spLocks noGrp="1" noChangeArrowheads="1"/>
          </p:cNvSpPr>
          <p:nvPr>
            <p:ph type="dt" sz="half" idx="2"/>
          </p:nvPr>
        </p:nvSpPr>
        <p:spPr bwMode="auto">
          <a:xfrm>
            <a:off x="301625"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21541" name="Rectangle 5"/>
          <p:cNvSpPr>
            <a:spLocks noGrp="1" noChangeArrowheads="1"/>
          </p:cNvSpPr>
          <p:nvPr>
            <p:ph type="ftr" sz="quarter" idx="3"/>
          </p:nvPr>
        </p:nvSpPr>
        <p:spPr bwMode="auto">
          <a:xfrm>
            <a:off x="3124200" y="60198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21542" name="Rectangle 6"/>
          <p:cNvSpPr>
            <a:spLocks noGrp="1" noChangeArrowheads="1"/>
          </p:cNvSpPr>
          <p:nvPr>
            <p:ph type="sldNum" sz="quarter" idx="4"/>
          </p:nvPr>
        </p:nvSpPr>
        <p:spPr bwMode="auto">
          <a:xfrm>
            <a:off x="6553200" y="6019800"/>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lr>
          <a:srgbClr val="FF0000"/>
        </a:buClr>
        <a:buSzPct val="80000"/>
        <a:buFont typeface="Wingdings" panose="05000000000000000000" pitchFamily="2" charset="2"/>
        <a:buChar char="l"/>
        <a:defRPr sz="3200" b="1">
          <a:solidFill>
            <a:schemeClr val="tx1"/>
          </a:solidFill>
          <a:latin typeface="+mn-lt"/>
          <a:ea typeface="+mn-ea"/>
          <a:cs typeface="+mn-cs"/>
        </a:defRPr>
      </a:lvl1pPr>
      <a:lvl2pPr marL="742950" indent="-285750" algn="l" rtl="0" fontAlgn="base">
        <a:spcBef>
          <a:spcPct val="20000"/>
        </a:spcBef>
        <a:spcAft>
          <a:spcPct val="0"/>
        </a:spcAft>
        <a:buClr>
          <a:schemeClr val="tx1"/>
        </a:buClr>
        <a:buSzPct val="80000"/>
        <a:buFont typeface="Wingdings" panose="05000000000000000000" pitchFamily="2" charset="2"/>
        <a:buChar char="Ø"/>
        <a:defRPr sz="2800" b="1">
          <a:solidFill>
            <a:schemeClr val="tx1"/>
          </a:solidFill>
          <a:latin typeface="+mn-lt"/>
          <a:ea typeface="+mn-ea"/>
        </a:defRPr>
      </a:lvl2pPr>
      <a:lvl3pPr marL="1143000" indent="-228600" algn="l" rtl="0" fontAlgn="base">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28650" y="113109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23"/>
            </p:custDataLst>
          </p:nvPr>
        </p:nvSpPr>
        <p:spPr>
          <a:xfrm>
            <a:off x="628650" y="222646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628650" y="5624513"/>
            <a:ext cx="2057400" cy="273844"/>
          </a:xfrm>
          <a:prstGeom prst="rect">
            <a:avLst/>
          </a:prstGeom>
        </p:spPr>
        <p:txBody>
          <a:bodyPr vert="horz" lIns="91440" tIns="45720" rIns="91440" bIns="45720" rtlCol="0" anchor="ctr">
            <a:normAutofit/>
          </a:bodyPr>
          <a:lstStyle>
            <a:lvl1pPr algn="l">
              <a:defRPr sz="675">
                <a:solidFill>
                  <a:schemeClr val="tx1">
                    <a:lumMod val="50000"/>
                    <a:lumOff val="50000"/>
                  </a:schemeClr>
                </a:solidFill>
              </a:defRPr>
            </a:lvl1pPr>
          </a:lstStyle>
          <a:p>
            <a:fld id="{89DFA5F8-3355-465E-A68C-099EA57D8F58}" type="datetimeFigureOut">
              <a:rPr lang="zh-CN" altLang="en-US" smtClean="0"/>
              <a:t>2024/12/4</a:t>
            </a:fld>
            <a:endParaRPr lang="zh-CN" altLang="en-US"/>
          </a:p>
        </p:txBody>
      </p:sp>
      <p:sp>
        <p:nvSpPr>
          <p:cNvPr id="5" name="页脚占位符 4"/>
          <p:cNvSpPr>
            <a:spLocks noGrp="1"/>
          </p:cNvSpPr>
          <p:nvPr>
            <p:ph type="ftr" sz="quarter" idx="3"/>
            <p:custDataLst>
              <p:tags r:id="rId25"/>
            </p:custDataLst>
          </p:nvPr>
        </p:nvSpPr>
        <p:spPr>
          <a:xfrm>
            <a:off x="3028950" y="5624513"/>
            <a:ext cx="3086100" cy="273844"/>
          </a:xfrm>
          <a:prstGeom prst="rect">
            <a:avLst/>
          </a:prstGeom>
        </p:spPr>
        <p:txBody>
          <a:bodyPr vert="horz" lIns="91440" tIns="45720" rIns="91440" bIns="45720" rtlCol="0" anchor="ctr">
            <a:normAutofit/>
          </a:bodyPr>
          <a:lstStyle>
            <a:lvl1pPr algn="ctr">
              <a:defRPr sz="675">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custDataLst>
              <p:tags r:id="rId26"/>
            </p:custDataLst>
          </p:nvPr>
        </p:nvSpPr>
        <p:spPr>
          <a:xfrm>
            <a:off x="6457950" y="5624513"/>
            <a:ext cx="2057400" cy="273844"/>
          </a:xfrm>
          <a:prstGeom prst="rect">
            <a:avLst/>
          </a:prstGeom>
        </p:spPr>
        <p:txBody>
          <a:bodyPr vert="horz" lIns="91440" tIns="45720" rIns="91440" bIns="45720" rtlCol="0" anchor="ctr">
            <a:normAutofit/>
          </a:bodyPr>
          <a:lstStyle>
            <a:lvl1pPr algn="r">
              <a:defRPr sz="675">
                <a:solidFill>
                  <a:schemeClr val="tx1">
                    <a:lumMod val="50000"/>
                    <a:lumOff val="50000"/>
                  </a:schemeClr>
                </a:solidFill>
              </a:defRPr>
            </a:lvl1pPr>
          </a:lstStyle>
          <a:p>
            <a:fld id="{644D3036-D038-4ABE-9F0E-69061AA000CF}" type="slidenum">
              <a:rPr lang="zh-CN" altLang="en-US" smtClean="0"/>
              <a:t>‹#›</a:t>
            </a:fld>
            <a:endParaRPr lang="zh-CN" altLang="en-US"/>
          </a:p>
        </p:txBody>
      </p:sp>
      <p:sp>
        <p:nvSpPr>
          <p:cNvPr id="7" name="KSO_TEMPLATE" hidden="1"/>
          <p:cNvSpPr/>
          <p:nvPr>
            <p:custDataLst>
              <p:tags r:id="rId27"/>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Lst>
  <p:txStyles>
    <p:titleStyle>
      <a:lvl1pPr algn="l" defTabSz="514350" rtl="0" eaLnBrk="1" latinLnBrk="0" hangingPunct="1">
        <a:lnSpc>
          <a:spcPct val="120000"/>
        </a:lnSpc>
        <a:spcBef>
          <a:spcPct val="0"/>
        </a:spcBef>
        <a:buNone/>
        <a:defRPr sz="2475" kern="1200">
          <a:solidFill>
            <a:schemeClr val="tx1"/>
          </a:solidFill>
          <a:latin typeface="+mj-lt"/>
          <a:ea typeface="+mj-ea"/>
          <a:cs typeface="+mj-cs"/>
        </a:defRPr>
      </a:lvl1pPr>
    </p:titleStyle>
    <p:bodyStyle>
      <a:lvl1pPr marL="128905" indent="-128270" algn="l" defTabSz="514350" rtl="0" eaLnBrk="1" latinLnBrk="0" hangingPunct="1">
        <a:lnSpc>
          <a:spcPct val="120000"/>
        </a:lnSpc>
        <a:spcBef>
          <a:spcPct val="113000"/>
        </a:spcBef>
        <a:buFont typeface="Arial" panose="020B0604020202020204" pitchFamily="34" charset="0"/>
        <a:buChar char="•"/>
        <a:defRPr sz="1350" kern="1200">
          <a:solidFill>
            <a:schemeClr val="tx1"/>
          </a:solidFill>
          <a:latin typeface="+mn-lt"/>
          <a:ea typeface="+mn-ea"/>
          <a:cs typeface="+mn-cs"/>
        </a:defRPr>
      </a:lvl1pPr>
      <a:lvl2pPr marL="386080" indent="-128270" algn="l" defTabSz="514350" rtl="0" eaLnBrk="1" latinLnBrk="0" hangingPunct="1">
        <a:lnSpc>
          <a:spcPct val="120000"/>
        </a:lnSpc>
        <a:spcBef>
          <a:spcPts val="280"/>
        </a:spcBef>
        <a:buFont typeface="Arial" panose="020B0604020202020204" pitchFamily="34" charset="0"/>
        <a:buChar char="•"/>
        <a:defRPr sz="1125" kern="1200">
          <a:solidFill>
            <a:schemeClr val="tx1"/>
          </a:solidFill>
          <a:latin typeface="+mn-lt"/>
          <a:ea typeface="+mn-ea"/>
          <a:cs typeface="+mn-cs"/>
        </a:defRPr>
      </a:lvl2pPr>
      <a:lvl3pPr marL="64325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3pPr>
      <a:lvl4pPr marL="900430"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notesSlide" Target="../notesSlides/notesSlide1.xml"/><Relationship Id="rId4"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13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tags" Target="../tags/tag13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13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13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136.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3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13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3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14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4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tags" Target="../tags/tag1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4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4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7.xml"/><Relationship Id="rId1" Type="http://schemas.openxmlformats.org/officeDocument/2006/relationships/tags" Target="../tags/tag14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4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tags" Target="../tags/tag14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147.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hyperlink" Target="https://www.scribd.com/document/325644096/webgl-tutorial-pdf" TargetMode="Externa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14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149.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12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15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15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15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153.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154.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155.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hyperlink" Target="https://webgl-shaders.com/" TargetMode="External"/><Relationship Id="rId2" Type="http://schemas.openxmlformats.org/officeDocument/2006/relationships/hyperlink" Target="https://www.shadertoy.com/new" TargetMode="External"/><Relationship Id="rId1" Type="http://schemas.openxmlformats.org/officeDocument/2006/relationships/slideLayout" Target="../slideLayouts/slideLayout17.xml"/><Relationship Id="rId4" Type="http://schemas.openxmlformats.org/officeDocument/2006/relationships/hyperlink" Target="https://waelyasmina.net/articles/glsl-and-shaders-tutorial-for-beginners-webgl-threejs/"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12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12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12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13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ctrTitle"/>
            <p:custDataLst>
              <p:tags r:id="rId2"/>
            </p:custDataLst>
          </p:nvPr>
        </p:nvSpPr>
        <p:spPr>
          <a:xfrm>
            <a:off x="628650" y="2108198"/>
            <a:ext cx="5829300" cy="708439"/>
          </a:xfrm>
        </p:spPr>
        <p:txBody>
          <a:bodyPr>
            <a:noAutofit/>
          </a:bodyPr>
          <a:lstStyle/>
          <a:p>
            <a:pPr marL="0" indent="0" algn="l">
              <a:lnSpc>
                <a:spcPct val="120000"/>
              </a:lnSpc>
              <a:spcBef>
                <a:spcPts val="0"/>
              </a:spcBef>
              <a:spcAft>
                <a:spcPts val="0"/>
              </a:spcAft>
              <a:buSzPct val="100000"/>
              <a:buNone/>
            </a:pPr>
            <a:r>
              <a:rPr lang="zh-CN" altLang="en-US" sz="4800" u="none" strike="noStrike" baseline="0">
                <a:solidFill>
                  <a:schemeClr val="accent1">
                    <a:lumMod val="75000"/>
                  </a:schemeClr>
                </a:solidFill>
                <a:uLnTx/>
                <a:uFillTx/>
              </a:rPr>
              <a:t>图形与动画</a:t>
            </a:r>
            <a:r>
              <a:rPr lang="en-US" altLang="zh-CN" sz="4800" u="none" strike="noStrike" baseline="0">
                <a:solidFill>
                  <a:schemeClr val="accent1">
                    <a:lumMod val="75000"/>
                  </a:schemeClr>
                </a:solidFill>
                <a:uLnTx/>
                <a:uFillTx/>
              </a:rPr>
              <a:t>1</a:t>
            </a:r>
          </a:p>
        </p:txBody>
      </p:sp>
      <p:sp>
        <p:nvSpPr>
          <p:cNvPr id="21" name="副标题 20"/>
          <p:cNvSpPr>
            <a:spLocks noGrp="1"/>
          </p:cNvSpPr>
          <p:nvPr>
            <p:ph type="subTitle" idx="1"/>
            <p:custDataLst>
              <p:tags r:id="rId3"/>
            </p:custDataLst>
          </p:nvPr>
        </p:nvSpPr>
        <p:spPr>
          <a:xfrm>
            <a:off x="628650" y="3071796"/>
            <a:ext cx="5829300" cy="570602"/>
          </a:xfrm>
        </p:spPr>
        <p:txBody>
          <a:bodyPr>
            <a:noAutofit/>
          </a:body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700" dirty="0">
                <a:solidFill>
                  <a:schemeClr val="accent6">
                    <a:lumMod val="75000"/>
                  </a:schemeClr>
                </a:solidFill>
              </a:rPr>
              <a:t>何明耘 </a:t>
            </a:r>
          </a:p>
          <a:p>
            <a:pPr marL="0" lvl="0" indent="-285750" algn="l" fontAlgn="ctr">
              <a:lnSpc>
                <a:spcPct val="130000"/>
              </a:lnSpc>
              <a:spcBef>
                <a:spcPts val="1000"/>
              </a:spcBef>
              <a:spcAft>
                <a:spcPts val="0"/>
              </a:spcAft>
              <a:buSzPct val="100000"/>
              <a:buFont typeface="Wingdings" panose="05000000000000000000" charset="0"/>
              <a:buNone/>
            </a:pPr>
            <a:r>
              <a:rPr lang="zh-CN" altLang="en-US" sz="2700" dirty="0">
                <a:solidFill>
                  <a:schemeClr val="accent6">
                    <a:lumMod val="75000"/>
                  </a:schemeClr>
                </a:solidFill>
              </a:rPr>
              <a:t>电子科技大学</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992505" y="1844824"/>
            <a:ext cx="7416800" cy="654988"/>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关键字</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3" name="图片 2">
            <a:extLst>
              <a:ext uri="{FF2B5EF4-FFF2-40B4-BE49-F238E27FC236}">
                <a16:creationId xmlns:a16="http://schemas.microsoft.com/office/drawing/2014/main" id="{04059D11-19EA-4F4C-9168-CA13162424A1}"/>
              </a:ext>
            </a:extLst>
          </p:cNvPr>
          <p:cNvPicPr>
            <a:picLocks noChangeAspect="1"/>
          </p:cNvPicPr>
          <p:nvPr/>
        </p:nvPicPr>
        <p:blipFill>
          <a:blip r:embed="rId4"/>
          <a:stretch>
            <a:fillRect/>
          </a:stretch>
        </p:blipFill>
        <p:spPr>
          <a:xfrm>
            <a:off x="0" y="2636912"/>
            <a:ext cx="9144000" cy="3863662"/>
          </a:xfrm>
          <a:prstGeom prst="rect">
            <a:avLst/>
          </a:prstGeom>
        </p:spPr>
      </p:pic>
    </p:spTree>
    <p:custDataLst>
      <p:tags r:id="rId1"/>
    </p:custDataLst>
    <p:extLst>
      <p:ext uri="{BB962C8B-B14F-4D97-AF65-F5344CB8AC3E}">
        <p14:creationId xmlns:p14="http://schemas.microsoft.com/office/powerpoint/2010/main" val="2870932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283651">
                                            <p:txEl>
                                              <p:charRg st="8" end="8"/>
                                            </p:txEl>
                                          </p:spTgt>
                                        </p:tgtEl>
                                        <p:attrNameLst>
                                          <p:attrName>style.visibility</p:attrName>
                                        </p:attrNameLst>
                                      </p:cBhvr>
                                      <p:to>
                                        <p:strVal val="visible"/>
                                      </p:to>
                                    </p:set>
                                    <p:animEffect transition="in" filter="blinds(horizontal)">
                                      <p:cBhvr>
                                        <p:cTn id="11" dur="500"/>
                                        <p:tgtEl>
                                          <p:spTgt spid="283651">
                                            <p:txEl>
                                              <p:char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654988"/>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保留字</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4" name="图片 3">
            <a:extLst>
              <a:ext uri="{FF2B5EF4-FFF2-40B4-BE49-F238E27FC236}">
                <a16:creationId xmlns:a16="http://schemas.microsoft.com/office/drawing/2014/main" id="{81B9FC00-1EB2-46A5-B349-37A1D94ABEF9}"/>
              </a:ext>
            </a:extLst>
          </p:cNvPr>
          <p:cNvPicPr>
            <a:picLocks noChangeAspect="1"/>
          </p:cNvPicPr>
          <p:nvPr/>
        </p:nvPicPr>
        <p:blipFill>
          <a:blip r:embed="rId4"/>
          <a:stretch>
            <a:fillRect/>
          </a:stretch>
        </p:blipFill>
        <p:spPr>
          <a:xfrm>
            <a:off x="1403648" y="1812278"/>
            <a:ext cx="7416801" cy="5093242"/>
          </a:xfrm>
          <a:prstGeom prst="rect">
            <a:avLst/>
          </a:prstGeom>
        </p:spPr>
      </p:pic>
    </p:spTree>
    <p:custDataLst>
      <p:tags r:id="rId1"/>
    </p:custDataLst>
    <p:extLst>
      <p:ext uri="{BB962C8B-B14F-4D97-AF65-F5344CB8AC3E}">
        <p14:creationId xmlns:p14="http://schemas.microsoft.com/office/powerpoint/2010/main" val="441726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5165"/>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类型</a:t>
            </a:r>
            <a:endParaRPr lang="en-US" altLang="zh-CN" sz="2800" b="1" dirty="0"/>
          </a:p>
          <a:p>
            <a:pPr marL="635" indent="0">
              <a:lnSpc>
                <a:spcPct val="150000"/>
              </a:lnSpc>
              <a:spcBef>
                <a:spcPts val="0"/>
              </a:spcBef>
              <a:buNone/>
            </a:pPr>
            <a:r>
              <a:rPr lang="en-US" altLang="zh-CN" sz="2800" b="1" dirty="0"/>
              <a:t>       </a:t>
            </a:r>
            <a:r>
              <a:rPr lang="zh-CN" altLang="en-US" sz="2800" dirty="0"/>
              <a:t>基本</a:t>
            </a:r>
            <a:r>
              <a:rPr lang="en-US" altLang="zh-CN" sz="2800" dirty="0"/>
              <a:t>void</a:t>
            </a:r>
            <a:r>
              <a:rPr lang="zh-CN" altLang="en-US" sz="2800" dirty="0"/>
              <a:t>，</a:t>
            </a:r>
            <a:r>
              <a:rPr lang="en-US" altLang="zh-CN" sz="2800" dirty="0"/>
              <a:t>bool, int,  float</a:t>
            </a:r>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3" name="图片 2">
            <a:extLst>
              <a:ext uri="{FF2B5EF4-FFF2-40B4-BE49-F238E27FC236}">
                <a16:creationId xmlns:a16="http://schemas.microsoft.com/office/drawing/2014/main" id="{A4100527-24CE-4EC6-9E39-EB99DDB55132}"/>
              </a:ext>
            </a:extLst>
          </p:cNvPr>
          <p:cNvPicPr>
            <a:picLocks noChangeAspect="1"/>
          </p:cNvPicPr>
          <p:nvPr/>
        </p:nvPicPr>
        <p:blipFill>
          <a:blip r:embed="rId4"/>
          <a:stretch>
            <a:fillRect/>
          </a:stretch>
        </p:blipFill>
        <p:spPr>
          <a:xfrm>
            <a:off x="447675" y="2852936"/>
            <a:ext cx="8248650" cy="3400425"/>
          </a:xfrm>
          <a:prstGeom prst="rect">
            <a:avLst/>
          </a:prstGeom>
        </p:spPr>
      </p:pic>
    </p:spTree>
    <p:custDataLst>
      <p:tags r:id="rId1"/>
    </p:custDataLst>
    <p:extLst>
      <p:ext uri="{BB962C8B-B14F-4D97-AF65-F5344CB8AC3E}">
        <p14:creationId xmlns:p14="http://schemas.microsoft.com/office/powerpoint/2010/main" val="3326382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5165"/>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向量访问</a:t>
            </a:r>
            <a:endParaRPr lang="en-US" altLang="zh-CN" sz="2800" b="1" dirty="0"/>
          </a:p>
          <a:p>
            <a:pPr marL="635" indent="0">
              <a:lnSpc>
                <a:spcPct val="150000"/>
              </a:lnSpc>
              <a:spcBef>
                <a:spcPts val="0"/>
              </a:spcBef>
              <a:buNone/>
            </a:pPr>
            <a:r>
              <a:rPr lang="en-US" altLang="zh-CN" sz="2800" b="1" dirty="0"/>
              <a:t>       </a:t>
            </a:r>
            <a:endParaRPr lang="en-US" altLang="zh-CN" sz="28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5" name="图片 4">
            <a:extLst>
              <a:ext uri="{FF2B5EF4-FFF2-40B4-BE49-F238E27FC236}">
                <a16:creationId xmlns:a16="http://schemas.microsoft.com/office/drawing/2014/main" id="{C041BF60-E074-4E92-AA8A-9F45799844B4}"/>
              </a:ext>
            </a:extLst>
          </p:cNvPr>
          <p:cNvPicPr>
            <a:picLocks noChangeAspect="1"/>
          </p:cNvPicPr>
          <p:nvPr/>
        </p:nvPicPr>
        <p:blipFill>
          <a:blip r:embed="rId4"/>
          <a:stretch>
            <a:fillRect/>
          </a:stretch>
        </p:blipFill>
        <p:spPr>
          <a:xfrm>
            <a:off x="581025" y="2335534"/>
            <a:ext cx="7981950" cy="1971675"/>
          </a:xfrm>
          <a:prstGeom prst="rect">
            <a:avLst/>
          </a:prstGeom>
        </p:spPr>
      </p:pic>
      <p:pic>
        <p:nvPicPr>
          <p:cNvPr id="4" name="图片 3">
            <a:extLst>
              <a:ext uri="{FF2B5EF4-FFF2-40B4-BE49-F238E27FC236}">
                <a16:creationId xmlns:a16="http://schemas.microsoft.com/office/drawing/2014/main" id="{F0AFF00D-7314-47AC-BE32-18882C0436BC}"/>
              </a:ext>
            </a:extLst>
          </p:cNvPr>
          <p:cNvPicPr>
            <a:picLocks noChangeAspect="1"/>
          </p:cNvPicPr>
          <p:nvPr/>
        </p:nvPicPr>
        <p:blipFill>
          <a:blip r:embed="rId5"/>
          <a:stretch>
            <a:fillRect/>
          </a:stretch>
        </p:blipFill>
        <p:spPr>
          <a:xfrm>
            <a:off x="1639813" y="4797152"/>
            <a:ext cx="5648325" cy="1638300"/>
          </a:xfrm>
          <a:prstGeom prst="rect">
            <a:avLst/>
          </a:prstGeom>
        </p:spPr>
      </p:pic>
    </p:spTree>
    <p:custDataLst>
      <p:tags r:id="rId1"/>
    </p:custDataLst>
    <p:extLst>
      <p:ext uri="{BB962C8B-B14F-4D97-AF65-F5344CB8AC3E}">
        <p14:creationId xmlns:p14="http://schemas.microsoft.com/office/powerpoint/2010/main" val="22756834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5165"/>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矩阵访问</a:t>
            </a:r>
            <a:endParaRPr lang="en-US" altLang="zh-CN" sz="2800" b="1" dirty="0"/>
          </a:p>
          <a:p>
            <a:pPr marL="635" indent="0">
              <a:lnSpc>
                <a:spcPct val="150000"/>
              </a:lnSpc>
              <a:spcBef>
                <a:spcPts val="0"/>
              </a:spcBef>
              <a:buNone/>
            </a:pPr>
            <a:r>
              <a:rPr lang="zh-CN" altLang="en-US" sz="2800" dirty="0"/>
              <a:t>矩阵数据按照列主序，并从序号</a:t>
            </a:r>
            <a:r>
              <a:rPr lang="en-US" altLang="zh-CN" sz="2800" dirty="0"/>
              <a:t>0</a:t>
            </a:r>
            <a:r>
              <a:rPr lang="zh-CN" altLang="en-US" sz="2800" dirty="0"/>
              <a:t>开始</a:t>
            </a:r>
            <a:endParaRPr lang="en-US" altLang="zh-CN" sz="28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7" name="图片 6">
            <a:extLst>
              <a:ext uri="{FF2B5EF4-FFF2-40B4-BE49-F238E27FC236}">
                <a16:creationId xmlns:a16="http://schemas.microsoft.com/office/drawing/2014/main" id="{9E6E1BE7-ABB9-4032-BBD6-DCDC70059650}"/>
              </a:ext>
            </a:extLst>
          </p:cNvPr>
          <p:cNvPicPr>
            <a:picLocks noChangeAspect="1"/>
          </p:cNvPicPr>
          <p:nvPr/>
        </p:nvPicPr>
        <p:blipFill>
          <a:blip r:embed="rId4"/>
          <a:stretch>
            <a:fillRect/>
          </a:stretch>
        </p:blipFill>
        <p:spPr>
          <a:xfrm>
            <a:off x="1403648" y="2996952"/>
            <a:ext cx="5400675" cy="1304925"/>
          </a:xfrm>
          <a:prstGeom prst="rect">
            <a:avLst/>
          </a:prstGeom>
        </p:spPr>
      </p:pic>
      <p:pic>
        <p:nvPicPr>
          <p:cNvPr id="9" name="图片 8">
            <a:extLst>
              <a:ext uri="{FF2B5EF4-FFF2-40B4-BE49-F238E27FC236}">
                <a16:creationId xmlns:a16="http://schemas.microsoft.com/office/drawing/2014/main" id="{623ABD6E-22D4-4DA0-AA17-E955876F8195}"/>
              </a:ext>
            </a:extLst>
          </p:cNvPr>
          <p:cNvPicPr>
            <a:picLocks noChangeAspect="1"/>
          </p:cNvPicPr>
          <p:nvPr/>
        </p:nvPicPr>
        <p:blipFill>
          <a:blip r:embed="rId5"/>
          <a:stretch>
            <a:fillRect/>
          </a:stretch>
        </p:blipFill>
        <p:spPr>
          <a:xfrm>
            <a:off x="3287638" y="4301877"/>
            <a:ext cx="2352675" cy="1790700"/>
          </a:xfrm>
          <a:prstGeom prst="rect">
            <a:avLst/>
          </a:prstGeom>
        </p:spPr>
      </p:pic>
    </p:spTree>
    <p:custDataLst>
      <p:tags r:id="rId1"/>
    </p:custDataLst>
    <p:extLst>
      <p:ext uri="{BB962C8B-B14F-4D97-AF65-F5344CB8AC3E}">
        <p14:creationId xmlns:p14="http://schemas.microsoft.com/office/powerpoint/2010/main" val="1424494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5165"/>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矩阵访问</a:t>
            </a:r>
            <a:endParaRPr lang="en-US" altLang="zh-CN" sz="2800" b="1" dirty="0"/>
          </a:p>
          <a:p>
            <a:pPr marL="635" indent="0">
              <a:lnSpc>
                <a:spcPct val="150000"/>
              </a:lnSpc>
              <a:spcBef>
                <a:spcPts val="0"/>
              </a:spcBef>
              <a:buNone/>
            </a:pPr>
            <a:r>
              <a:rPr lang="zh-CN" altLang="en-US" sz="2800" dirty="0"/>
              <a:t>矩阵数据按照列主序，并从序号</a:t>
            </a:r>
            <a:r>
              <a:rPr lang="en-US" altLang="zh-CN" sz="2800" dirty="0"/>
              <a:t>0</a:t>
            </a:r>
            <a:r>
              <a:rPr lang="zh-CN" altLang="en-US" sz="2800" dirty="0"/>
              <a:t>开始</a:t>
            </a:r>
            <a:endParaRPr lang="en-US" altLang="zh-CN" sz="28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
        <p:nvSpPr>
          <p:cNvPr id="8" name="文本框 7">
            <a:extLst>
              <a:ext uri="{FF2B5EF4-FFF2-40B4-BE49-F238E27FC236}">
                <a16:creationId xmlns:a16="http://schemas.microsoft.com/office/drawing/2014/main" id="{508C163B-53AF-43D3-989C-F67ED8A96467}"/>
              </a:ext>
            </a:extLst>
          </p:cNvPr>
          <p:cNvSpPr txBox="1"/>
          <p:nvPr/>
        </p:nvSpPr>
        <p:spPr>
          <a:xfrm>
            <a:off x="3275856" y="4581128"/>
            <a:ext cx="4572000" cy="646331"/>
          </a:xfrm>
          <a:prstGeom prst="rect">
            <a:avLst/>
          </a:prstGeom>
          <a:noFill/>
        </p:spPr>
        <p:txBody>
          <a:bodyPr wrap="square">
            <a:spAutoFit/>
          </a:bodyPr>
          <a:lstStyle/>
          <a:p>
            <a:r>
              <a:rPr lang="zh-CN" altLang="en-US" dirty="0">
                <a:solidFill>
                  <a:srgbClr val="FF0000"/>
                </a:solidFill>
              </a:rPr>
              <a:t>m4[3][2]</a:t>
            </a:r>
            <a:r>
              <a:rPr lang="zh-CN" altLang="en-US" dirty="0"/>
              <a:t>表示第 4 列向量的第 3 行分量，其值为 8.0</a:t>
            </a:r>
          </a:p>
        </p:txBody>
      </p:sp>
      <p:pic>
        <p:nvPicPr>
          <p:cNvPr id="10" name="图片 9">
            <a:extLst>
              <a:ext uri="{FF2B5EF4-FFF2-40B4-BE49-F238E27FC236}">
                <a16:creationId xmlns:a16="http://schemas.microsoft.com/office/drawing/2014/main" id="{635FC760-2387-4EF6-8EEB-52C808070EBF}"/>
              </a:ext>
            </a:extLst>
          </p:cNvPr>
          <p:cNvPicPr>
            <a:picLocks noChangeAspect="1"/>
          </p:cNvPicPr>
          <p:nvPr/>
        </p:nvPicPr>
        <p:blipFill>
          <a:blip r:embed="rId4"/>
          <a:stretch>
            <a:fillRect/>
          </a:stretch>
        </p:blipFill>
        <p:spPr>
          <a:xfrm>
            <a:off x="611560" y="2996952"/>
            <a:ext cx="2352675" cy="1790700"/>
          </a:xfrm>
          <a:prstGeom prst="rect">
            <a:avLst/>
          </a:prstGeom>
        </p:spPr>
      </p:pic>
    </p:spTree>
    <p:custDataLst>
      <p:tags r:id="rId1"/>
    </p:custDataLst>
    <p:extLst>
      <p:ext uri="{BB962C8B-B14F-4D97-AF65-F5344CB8AC3E}">
        <p14:creationId xmlns:p14="http://schemas.microsoft.com/office/powerpoint/2010/main" val="4086942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2597827"/>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纹理访问</a:t>
            </a:r>
            <a:endParaRPr lang="en-US" altLang="zh-CN" sz="2800" b="1" dirty="0"/>
          </a:p>
          <a:p>
            <a:pPr marL="635" indent="0">
              <a:lnSpc>
                <a:spcPct val="150000"/>
              </a:lnSpc>
              <a:spcBef>
                <a:spcPts val="0"/>
              </a:spcBef>
              <a:buNone/>
            </a:pPr>
            <a:r>
              <a:rPr lang="zh-CN" altLang="en-US" sz="2800" dirty="0"/>
              <a:t>采用</a:t>
            </a:r>
            <a:r>
              <a:rPr lang="en-US" altLang="zh-CN" sz="2800" dirty="0"/>
              <a:t>uniform</a:t>
            </a:r>
            <a:r>
              <a:rPr lang="zh-CN" altLang="en-US" sz="2800" dirty="0"/>
              <a:t>限定的采样器从应用程序中获取</a:t>
            </a:r>
            <a:endParaRPr lang="en-US" altLang="zh-CN" sz="2800" dirty="0"/>
          </a:p>
          <a:p>
            <a:pPr marL="635" indent="0">
              <a:lnSpc>
                <a:spcPct val="150000"/>
              </a:lnSpc>
              <a:spcBef>
                <a:spcPts val="0"/>
              </a:spcBef>
              <a:buNone/>
            </a:pPr>
            <a:r>
              <a:rPr lang="zh-CN" altLang="en-US" sz="2800" dirty="0"/>
              <a:t>采样器不能被修改，但可作为函数参数，进行访问</a:t>
            </a:r>
            <a:endParaRPr lang="en-US" altLang="zh-CN" sz="28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
        <p:nvSpPr>
          <p:cNvPr id="7" name="文本框 6">
            <a:extLst>
              <a:ext uri="{FF2B5EF4-FFF2-40B4-BE49-F238E27FC236}">
                <a16:creationId xmlns:a16="http://schemas.microsoft.com/office/drawing/2014/main" id="{5F30DE56-4456-4005-9581-DA3329C6FBEF}"/>
              </a:ext>
            </a:extLst>
          </p:cNvPr>
          <p:cNvSpPr txBox="1"/>
          <p:nvPr/>
        </p:nvSpPr>
        <p:spPr>
          <a:xfrm>
            <a:off x="1547664" y="4365104"/>
            <a:ext cx="6984776" cy="369332"/>
          </a:xfrm>
          <a:prstGeom prst="rect">
            <a:avLst/>
          </a:prstGeom>
          <a:noFill/>
        </p:spPr>
        <p:txBody>
          <a:bodyPr wrap="square">
            <a:spAutoFit/>
          </a:bodyPr>
          <a:lstStyle/>
          <a:p>
            <a:r>
              <a:rPr lang="zh-CN" altLang="en-US" dirty="0">
                <a:solidFill>
                  <a:srgbClr val="0070C0"/>
                </a:solidFill>
              </a:rPr>
              <a:t>uniform sampler2D Grass;  </a:t>
            </a:r>
            <a:r>
              <a:rPr lang="en-US" altLang="zh-CN" dirty="0">
                <a:solidFill>
                  <a:srgbClr val="0070C0"/>
                </a:solidFill>
              </a:rPr>
              <a:t>//</a:t>
            </a:r>
            <a:r>
              <a:rPr lang="zh-CN" altLang="en-US" dirty="0">
                <a:solidFill>
                  <a:srgbClr val="0070C0"/>
                </a:solidFill>
              </a:rPr>
              <a:t>从外部接受的一个纹理采样器变量</a:t>
            </a:r>
          </a:p>
        </p:txBody>
      </p:sp>
      <p:pic>
        <p:nvPicPr>
          <p:cNvPr id="4" name="图片 3">
            <a:extLst>
              <a:ext uri="{FF2B5EF4-FFF2-40B4-BE49-F238E27FC236}">
                <a16:creationId xmlns:a16="http://schemas.microsoft.com/office/drawing/2014/main" id="{5EDEB84B-A6AE-41DD-AD7B-E5E913838D9B}"/>
              </a:ext>
            </a:extLst>
          </p:cNvPr>
          <p:cNvPicPr>
            <a:picLocks noChangeAspect="1"/>
          </p:cNvPicPr>
          <p:nvPr/>
        </p:nvPicPr>
        <p:blipFill>
          <a:blip r:embed="rId4"/>
          <a:stretch>
            <a:fillRect/>
          </a:stretch>
        </p:blipFill>
        <p:spPr>
          <a:xfrm>
            <a:off x="1547664" y="5213249"/>
            <a:ext cx="5610225" cy="685800"/>
          </a:xfrm>
          <a:prstGeom prst="rect">
            <a:avLst/>
          </a:prstGeom>
        </p:spPr>
      </p:pic>
    </p:spTree>
    <p:custDataLst>
      <p:tags r:id="rId1"/>
    </p:custDataLst>
    <p:extLst>
      <p:ext uri="{BB962C8B-B14F-4D97-AF65-F5344CB8AC3E}">
        <p14:creationId xmlns:p14="http://schemas.microsoft.com/office/powerpoint/2010/main" val="3447496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5179303"/>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变量作用域</a:t>
            </a:r>
            <a:endParaRPr lang="en-US" altLang="zh-CN" sz="2800" b="1" dirty="0"/>
          </a:p>
          <a:p>
            <a:pPr marL="635" indent="0">
              <a:lnSpc>
                <a:spcPct val="150000"/>
              </a:lnSpc>
              <a:spcBef>
                <a:spcPts val="0"/>
              </a:spcBef>
              <a:buNone/>
            </a:pPr>
            <a:r>
              <a:rPr lang="zh-CN" altLang="en-US" sz="2800" dirty="0"/>
              <a:t>全局变量可以在程序的任意位置使用，而局部变量只能在有限的区域使用</a:t>
            </a:r>
            <a:endParaRPr lang="en-US" altLang="zh-CN" sz="2800" dirty="0"/>
          </a:p>
          <a:p>
            <a:pPr marL="635" indent="0">
              <a:lnSpc>
                <a:spcPct val="150000"/>
              </a:lnSpc>
              <a:spcBef>
                <a:spcPts val="0"/>
              </a:spcBef>
              <a:buNone/>
            </a:pPr>
            <a:r>
              <a:rPr lang="en-US" altLang="zh-CN" sz="2800" dirty="0"/>
              <a:t>3 </a:t>
            </a:r>
            <a:r>
              <a:rPr lang="zh-CN" altLang="en-US" sz="2800" dirty="0"/>
              <a:t>种类型的公共变量：</a:t>
            </a:r>
            <a:r>
              <a:rPr lang="en-US" altLang="zh-CN" sz="2800" dirty="0"/>
              <a:t>attribute </a:t>
            </a:r>
            <a:r>
              <a:rPr lang="zh-CN" altLang="en-US" sz="2800" dirty="0"/>
              <a:t>变量、</a:t>
            </a:r>
            <a:r>
              <a:rPr lang="en-US" altLang="zh-CN" sz="2800" dirty="0"/>
              <a:t>uniform </a:t>
            </a:r>
            <a:r>
              <a:rPr lang="zh-CN" altLang="en-US" sz="2800" dirty="0"/>
              <a:t>变量及 </a:t>
            </a:r>
            <a:r>
              <a:rPr lang="en-US" altLang="zh-CN" sz="2800" dirty="0"/>
              <a:t>varying </a:t>
            </a:r>
            <a:r>
              <a:rPr lang="zh-CN" altLang="en-US" sz="2800" dirty="0"/>
              <a:t>变量</a:t>
            </a:r>
            <a:endParaRPr lang="en-US" altLang="zh-CN" sz="2800" dirty="0"/>
          </a:p>
          <a:p>
            <a:pPr marL="635" indent="0">
              <a:lnSpc>
                <a:spcPct val="150000"/>
              </a:lnSpc>
              <a:spcBef>
                <a:spcPts val="0"/>
              </a:spcBef>
              <a:buNone/>
            </a:pPr>
            <a:r>
              <a:rPr lang="zh-CN" altLang="en-US" sz="2800" dirty="0">
                <a:solidFill>
                  <a:srgbClr val="0070C0"/>
                </a:solidFill>
              </a:rPr>
              <a:t>共享全局变量</a:t>
            </a:r>
            <a:endParaRPr lang="en-US" altLang="zh-CN" sz="2800" dirty="0">
              <a:solidFill>
                <a:srgbClr val="0070C0"/>
              </a:solidFill>
            </a:endParaRPr>
          </a:p>
          <a:p>
            <a:pPr marL="635" indent="0">
              <a:lnSpc>
                <a:spcPct val="150000"/>
              </a:lnSpc>
              <a:spcBef>
                <a:spcPts val="0"/>
              </a:spcBef>
              <a:buNone/>
            </a:pPr>
            <a:r>
              <a:rPr lang="zh-CN" altLang="en-US" sz="2800" dirty="0"/>
              <a:t>是指可由多个编译单元，唯一的共享全局变量是</a:t>
            </a:r>
            <a:r>
              <a:rPr lang="en-US" altLang="zh-CN" sz="2800" dirty="0"/>
              <a:t>uniform</a:t>
            </a:r>
            <a:r>
              <a:rPr lang="zh-CN" altLang="en-US" sz="2800" dirty="0"/>
              <a:t>访问的变量</a:t>
            </a:r>
            <a:endParaRPr lang="en-US" altLang="zh-CN" sz="28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1745217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4532972"/>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变量作用域</a:t>
            </a:r>
            <a:endParaRPr lang="en-US" altLang="zh-CN" sz="2800" b="1" dirty="0"/>
          </a:p>
          <a:p>
            <a:pPr marL="635" indent="0">
              <a:lnSpc>
                <a:spcPct val="150000"/>
              </a:lnSpc>
              <a:spcBef>
                <a:spcPts val="0"/>
              </a:spcBef>
              <a:buNone/>
            </a:pPr>
            <a:r>
              <a:rPr lang="en-US" altLang="zh-CN" sz="2800" b="1" dirty="0">
                <a:solidFill>
                  <a:srgbClr val="0070C0"/>
                </a:solidFill>
              </a:rPr>
              <a:t>attribute </a:t>
            </a:r>
            <a:r>
              <a:rPr lang="zh-CN" altLang="en-US" sz="2800" b="1" dirty="0">
                <a:solidFill>
                  <a:srgbClr val="0070C0"/>
                </a:solidFill>
              </a:rPr>
              <a:t>变量</a:t>
            </a:r>
            <a:endParaRPr lang="en-US" altLang="zh-CN" sz="2800" b="1" dirty="0">
              <a:solidFill>
                <a:srgbClr val="0070C0"/>
              </a:solidFill>
            </a:endParaRPr>
          </a:p>
          <a:p>
            <a:pPr marL="635" indent="0">
              <a:lnSpc>
                <a:spcPct val="150000"/>
              </a:lnSpc>
              <a:spcBef>
                <a:spcPts val="0"/>
              </a:spcBef>
              <a:buNone/>
            </a:pPr>
            <a:r>
              <a:rPr lang="zh-CN" altLang="en-US" sz="2800" b="1" dirty="0"/>
              <a:t>只能在顶点着色器中使用</a:t>
            </a:r>
            <a:endParaRPr lang="en-US" altLang="zh-CN" sz="2800" b="1" dirty="0"/>
          </a:p>
          <a:p>
            <a:pPr marL="635" indent="0">
              <a:lnSpc>
                <a:spcPct val="150000"/>
              </a:lnSpc>
              <a:spcBef>
                <a:spcPts val="0"/>
              </a:spcBef>
              <a:buNone/>
            </a:pPr>
            <a:r>
              <a:rPr lang="zh-CN" altLang="en-US" sz="2800" b="1" dirty="0"/>
              <a:t>一般用 </a:t>
            </a:r>
            <a:r>
              <a:rPr lang="en-US" altLang="zh-CN" sz="2800" b="1" dirty="0"/>
              <a:t>attribute </a:t>
            </a:r>
            <a:r>
              <a:rPr lang="zh-CN" altLang="en-US" sz="2800" b="1" dirty="0"/>
              <a:t>变量表示一些顶点的数据，如顶点坐标、法线、纹理坐标、顶点颜色等</a:t>
            </a:r>
            <a:endParaRPr lang="en-US" altLang="zh-CN" sz="2800" b="1" dirty="0"/>
          </a:p>
          <a:p>
            <a:pPr marL="635" indent="0">
              <a:lnSpc>
                <a:spcPct val="150000"/>
              </a:lnSpc>
              <a:spcBef>
                <a:spcPts val="0"/>
              </a:spcBef>
              <a:buNone/>
            </a:pPr>
            <a:r>
              <a:rPr lang="zh-CN" altLang="en-US" sz="2800" b="1" dirty="0"/>
              <a:t>用以实现上层应用程序将经常修改的数据传递到顶点着色器中</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22188118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3" end="3"/>
                                            </p:txEl>
                                          </p:spTgt>
                                        </p:tgtEl>
                                        <p:attrNameLst>
                                          <p:attrName>style.visibility</p:attrName>
                                        </p:attrNameLst>
                                      </p:cBhvr>
                                      <p:to>
                                        <p:strVal val="visible"/>
                                      </p:to>
                                    </p:set>
                                    <p:anim calcmode="lin" valueType="num">
                                      <p:cBhvr additive="base">
                                        <p:cTn id="25"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3651">
                                            <p:txEl>
                                              <p:pRg st="4" end="4"/>
                                            </p:txEl>
                                          </p:spTgt>
                                        </p:tgtEl>
                                        <p:attrNameLst>
                                          <p:attrName>style.visibility</p:attrName>
                                        </p:attrNameLst>
                                      </p:cBhvr>
                                      <p:to>
                                        <p:strVal val="visible"/>
                                      </p:to>
                                    </p:set>
                                    <p:anim calcmode="lin" valueType="num">
                                      <p:cBhvr additive="base">
                                        <p:cTn id="31"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947649"/>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变量作用域</a:t>
            </a:r>
            <a:endParaRPr lang="en-US" altLang="zh-CN" sz="2800" b="1" dirty="0"/>
          </a:p>
          <a:p>
            <a:pPr marL="635" indent="0">
              <a:lnSpc>
                <a:spcPct val="150000"/>
              </a:lnSpc>
              <a:spcBef>
                <a:spcPts val="0"/>
              </a:spcBef>
              <a:buNone/>
            </a:pPr>
            <a:r>
              <a:rPr lang="en-US" altLang="zh-CN" sz="2800" b="1" dirty="0">
                <a:solidFill>
                  <a:srgbClr val="0070C0"/>
                </a:solidFill>
              </a:rPr>
              <a:t>attribute </a:t>
            </a:r>
            <a:r>
              <a:rPr lang="zh-CN" altLang="en-US" sz="2800" b="1" dirty="0">
                <a:solidFill>
                  <a:srgbClr val="0070C0"/>
                </a:solidFill>
              </a:rPr>
              <a:t>变量</a:t>
            </a:r>
          </a:p>
          <a:p>
            <a:pPr marL="635" indent="0">
              <a:lnSpc>
                <a:spcPct val="150000"/>
              </a:lnSpc>
              <a:spcBef>
                <a:spcPts val="0"/>
              </a:spcBef>
              <a:buNone/>
            </a:pP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3" name="图片 2">
            <a:extLst>
              <a:ext uri="{FF2B5EF4-FFF2-40B4-BE49-F238E27FC236}">
                <a16:creationId xmlns:a16="http://schemas.microsoft.com/office/drawing/2014/main" id="{2587E1C4-63D2-4C53-8F9E-4DDAD02460D5}"/>
              </a:ext>
            </a:extLst>
          </p:cNvPr>
          <p:cNvPicPr>
            <a:picLocks noChangeAspect="1"/>
          </p:cNvPicPr>
          <p:nvPr/>
        </p:nvPicPr>
        <p:blipFill>
          <a:blip r:embed="rId4"/>
          <a:stretch>
            <a:fillRect/>
          </a:stretch>
        </p:blipFill>
        <p:spPr>
          <a:xfrm>
            <a:off x="821657" y="2996952"/>
            <a:ext cx="7600950" cy="2667000"/>
          </a:xfrm>
          <a:prstGeom prst="rect">
            <a:avLst/>
          </a:prstGeom>
        </p:spPr>
      </p:pic>
    </p:spTree>
    <p:custDataLst>
      <p:tags r:id="rId1"/>
    </p:custDataLst>
    <p:extLst>
      <p:ext uri="{BB962C8B-B14F-4D97-AF65-F5344CB8AC3E}">
        <p14:creationId xmlns:p14="http://schemas.microsoft.com/office/powerpoint/2010/main" val="3263189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183025" y="1996487"/>
            <a:ext cx="1070722" cy="230029"/>
          </a:xfrm>
          <a:prstGeom prst="rect">
            <a:avLst/>
          </a:prstGeom>
          <a:noFill/>
        </p:spPr>
        <p:txBody>
          <a:bodyPr wrap="square" rtlCol="0">
            <a:normAutofit fontScale="47500" lnSpcReduction="20000"/>
          </a:bodyPr>
          <a:lstStyle/>
          <a:p>
            <a:pPr algn="ctr"/>
            <a:r>
              <a:rPr lang="en-US" altLang="zh-CN" sz="1050" kern="2600" spc="2000">
                <a:solidFill>
                  <a:schemeClr val="dk1"/>
                </a:solidFill>
                <a:uFillTx/>
                <a:latin typeface="Arial" panose="020B0604020202020204" pitchFamily="34" charset="0"/>
                <a:ea typeface="Microsoft YaHei" panose="020B0503020204020204" charset="-122"/>
                <a:cs typeface="Arial" panose="020B0604020202020204" pitchFamily="34" charset="0"/>
              </a:rPr>
              <a:t>ONE</a:t>
            </a:r>
          </a:p>
        </p:txBody>
      </p:sp>
      <p:sp>
        <p:nvSpPr>
          <p:cNvPr id="24" name="标题 23"/>
          <p:cNvSpPr>
            <a:spLocks noGrp="1"/>
          </p:cNvSpPr>
          <p:nvPr>
            <p:ph type="title"/>
            <p:custDataLst>
              <p:tags r:id="rId3"/>
            </p:custDataLst>
          </p:nvPr>
        </p:nvSpPr>
        <p:spPr>
          <a:xfrm>
            <a:off x="3907790" y="2698750"/>
            <a:ext cx="5087620" cy="907415"/>
          </a:xfrm>
        </p:spPr>
        <p:txBody>
          <a:bodyPr wrap="square" lIns="67500" tIns="35100" rIns="67500" bIns="35100">
            <a:normAutofit/>
          </a:bodyPr>
          <a:lstStyle/>
          <a:p>
            <a:pPr marL="0" indent="0" algn="ctr">
              <a:lnSpc>
                <a:spcPct val="120000"/>
              </a:lnSpc>
              <a:spcBef>
                <a:spcPts val="0"/>
              </a:spcBef>
              <a:spcAft>
                <a:spcPts val="0"/>
              </a:spcAft>
              <a:buSzPct val="100000"/>
              <a:buNone/>
            </a:pPr>
            <a:r>
              <a:rPr lang="zh-CN" altLang="en-US" sz="3200" u="none" strike="noStrike" baseline="0" dirty="0">
                <a:solidFill>
                  <a:schemeClr val="accent1"/>
                </a:solidFill>
                <a:uLnTx/>
                <a:uFillTx/>
              </a:rPr>
              <a:t>第八章 </a:t>
            </a:r>
            <a:r>
              <a:rPr lang="en-US" altLang="zh-CN" sz="3200" u="none" strike="noStrike" baseline="0" dirty="0">
                <a:solidFill>
                  <a:schemeClr val="accent1"/>
                </a:solidFill>
                <a:uLnTx/>
                <a:uFillTx/>
              </a:rPr>
              <a:t>WebGL </a:t>
            </a:r>
            <a:r>
              <a:rPr lang="zh-CN" altLang="en-US" sz="3200" u="none" strike="noStrike" baseline="0" dirty="0">
                <a:solidFill>
                  <a:schemeClr val="accent1"/>
                </a:solidFill>
                <a:uLnTx/>
                <a:uFillTx/>
              </a:rPr>
              <a:t>高级应用</a:t>
            </a:r>
            <a:endParaRPr sz="3200" b="1" u="none" strike="noStrike" baseline="0" dirty="0">
              <a:solidFill>
                <a:schemeClr val="accent1"/>
              </a:solidFill>
              <a:uLnTx/>
              <a:uFillTx/>
            </a:endParaRPr>
          </a:p>
        </p:txBody>
      </p:sp>
      <p:sp>
        <p:nvSpPr>
          <p:cNvPr id="25" name="文本框 24"/>
          <p:cNvSpPr txBox="1"/>
          <p:nvPr>
            <p:custDataLst>
              <p:tags r:id="rId4"/>
            </p:custDataLst>
          </p:nvPr>
        </p:nvSpPr>
        <p:spPr>
          <a:xfrm>
            <a:off x="2885688" y="2653343"/>
            <a:ext cx="966778" cy="998117"/>
          </a:xfrm>
          <a:prstGeom prst="rect">
            <a:avLst/>
          </a:prstGeom>
          <a:noFill/>
        </p:spPr>
        <p:txBody>
          <a:bodyPr wrap="square" lIns="67500" tIns="35100" rIns="67500" bIns="35100" rtlCol="0" anchor="ctr">
            <a:normAutofit/>
          </a:bodyPr>
          <a:lstStyle/>
          <a:p>
            <a:pPr algn="ctr"/>
            <a:r>
              <a:rPr lang="en-US" altLang="zh-CN" sz="6000">
                <a:solidFill>
                  <a:schemeClr val="accent6"/>
                </a:solidFill>
              </a:rPr>
              <a:t>1</a:t>
            </a:r>
          </a:p>
        </p:txBody>
      </p:sp>
      <p:sp>
        <p:nvSpPr>
          <p:cNvPr id="2" name="剪去单角的矩形 1"/>
          <p:cNvSpPr/>
          <p:nvPr/>
        </p:nvSpPr>
        <p:spPr>
          <a:xfrm>
            <a:off x="4687570" y="5157470"/>
            <a:ext cx="3528695" cy="1224280"/>
          </a:xfrm>
          <a:prstGeom prst="snip1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b="1" dirty="0">
                <a:solidFill>
                  <a:srgbClr val="FF0000"/>
                </a:solidFill>
              </a:rPr>
              <a:t>思考一下</a:t>
            </a:r>
            <a:r>
              <a:rPr lang="zh-CN" altLang="en-US" dirty="0">
                <a:solidFill>
                  <a:srgbClr val="FF0000"/>
                </a:solidFill>
              </a:rPr>
              <a:t>：这部分内容应该在管线什么位置</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3529236"/>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变量作用域</a:t>
            </a:r>
            <a:endParaRPr lang="en-US" altLang="zh-CN" sz="2800" b="1" dirty="0"/>
          </a:p>
          <a:p>
            <a:pPr marL="635" indent="0">
              <a:lnSpc>
                <a:spcPct val="150000"/>
              </a:lnSpc>
              <a:spcBef>
                <a:spcPts val="0"/>
              </a:spcBef>
              <a:buNone/>
            </a:pPr>
            <a:r>
              <a:rPr lang="en-US" altLang="zh-CN" sz="2800" b="1" dirty="0">
                <a:solidFill>
                  <a:srgbClr val="0070C0"/>
                </a:solidFill>
              </a:rPr>
              <a:t>attribute </a:t>
            </a:r>
            <a:r>
              <a:rPr lang="zh-CN" altLang="en-US" sz="2800" b="1" dirty="0">
                <a:solidFill>
                  <a:srgbClr val="0070C0"/>
                </a:solidFill>
              </a:rPr>
              <a:t>变量</a:t>
            </a:r>
          </a:p>
          <a:p>
            <a:pPr marL="635" indent="0">
              <a:lnSpc>
                <a:spcPct val="150000"/>
              </a:lnSpc>
              <a:spcBef>
                <a:spcPts val="0"/>
              </a:spcBef>
              <a:buNone/>
            </a:pPr>
            <a:r>
              <a:rPr lang="en-US" altLang="zh-CN" sz="2400" b="1" dirty="0"/>
              <a:t>uniform </a:t>
            </a:r>
            <a:r>
              <a:rPr lang="zh-CN" altLang="en-US" sz="2400" b="1" dirty="0"/>
              <a:t>变量与 </a:t>
            </a:r>
            <a:r>
              <a:rPr lang="en-US" altLang="zh-CN" sz="2400" b="1" dirty="0"/>
              <a:t>attribute </a:t>
            </a:r>
            <a:r>
              <a:rPr lang="zh-CN" altLang="en-US" sz="2400" b="1" dirty="0"/>
              <a:t>变量一样，只能够在着色器程序的外部设置。两者不同的是，</a:t>
            </a:r>
            <a:r>
              <a:rPr lang="en-US" altLang="zh-CN" sz="2400" b="1" dirty="0"/>
              <a:t>attribute</a:t>
            </a:r>
          </a:p>
          <a:p>
            <a:pPr marL="635" indent="0">
              <a:lnSpc>
                <a:spcPct val="150000"/>
              </a:lnSpc>
              <a:spcBef>
                <a:spcPts val="0"/>
              </a:spcBef>
              <a:buNone/>
            </a:pPr>
            <a:r>
              <a:rPr lang="zh-CN" altLang="en-US" sz="2400" b="1" dirty="0"/>
              <a:t>变量用于频繁更改的数据，而 </a:t>
            </a:r>
            <a:r>
              <a:rPr lang="en-US" altLang="zh-CN" sz="2400" b="1" dirty="0"/>
              <a:t>uniform </a:t>
            </a:r>
            <a:r>
              <a:rPr lang="zh-CN" altLang="en-US" sz="2400" b="1" dirty="0"/>
              <a:t>变量用于较少更改的数据。</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2501377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3" end="3"/>
                                            </p:txEl>
                                          </p:spTgt>
                                        </p:tgtEl>
                                        <p:attrNameLst>
                                          <p:attrName>style.visibility</p:attrName>
                                        </p:attrNameLst>
                                      </p:cBhvr>
                                      <p:to>
                                        <p:strVal val="visible"/>
                                      </p:to>
                                    </p:set>
                                    <p:anim calcmode="lin" valueType="num">
                                      <p:cBhvr additive="base">
                                        <p:cTn id="19"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2" end="2"/>
                                            </p:txEl>
                                          </p:spTgt>
                                        </p:tgtEl>
                                        <p:attrNameLst>
                                          <p:attrName>style.visibility</p:attrName>
                                        </p:attrNameLst>
                                      </p:cBhvr>
                                      <p:to>
                                        <p:strVal val="visible"/>
                                      </p:to>
                                    </p:set>
                                    <p:anim calcmode="lin" valueType="num">
                                      <p:cBhvr additive="base">
                                        <p:cTn id="25"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5191229"/>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变量作用域</a:t>
            </a:r>
            <a:endParaRPr lang="en-US" altLang="zh-CN" sz="2800" b="1" dirty="0"/>
          </a:p>
          <a:p>
            <a:pPr marL="635" indent="0">
              <a:lnSpc>
                <a:spcPct val="150000"/>
              </a:lnSpc>
              <a:spcBef>
                <a:spcPts val="0"/>
              </a:spcBef>
              <a:buNone/>
            </a:pPr>
            <a:r>
              <a:rPr lang="en-US" altLang="zh-CN" sz="2800" b="1" dirty="0">
                <a:solidFill>
                  <a:srgbClr val="0070C0"/>
                </a:solidFill>
              </a:rPr>
              <a:t>varying</a:t>
            </a:r>
            <a:r>
              <a:rPr lang="zh-CN" altLang="en-US" sz="2800" b="1" dirty="0">
                <a:solidFill>
                  <a:srgbClr val="0070C0"/>
                </a:solidFill>
              </a:rPr>
              <a:t>变量</a:t>
            </a:r>
          </a:p>
          <a:p>
            <a:pPr marL="635" indent="0">
              <a:lnSpc>
                <a:spcPct val="150000"/>
              </a:lnSpc>
              <a:spcBef>
                <a:spcPts val="0"/>
              </a:spcBef>
              <a:buNone/>
            </a:pPr>
            <a:r>
              <a:rPr lang="en-US" altLang="zh-CN" sz="2400" b="1" dirty="0"/>
              <a:t>varying </a:t>
            </a:r>
            <a:r>
              <a:rPr lang="zh-CN" altLang="en-US" sz="2400" b="1" dirty="0"/>
              <a:t>变量是顶点着色器与片元着色器交流的唯一方式，必须是全局变量</a:t>
            </a:r>
            <a:endParaRPr lang="en-US" altLang="zh-CN" sz="2400" b="1" dirty="0"/>
          </a:p>
          <a:p>
            <a:pPr marL="635" indent="0">
              <a:lnSpc>
                <a:spcPct val="150000"/>
              </a:lnSpc>
              <a:spcBef>
                <a:spcPts val="0"/>
              </a:spcBef>
              <a:buNone/>
            </a:pPr>
            <a:r>
              <a:rPr lang="en-US" altLang="zh-CN" sz="2400" b="1" dirty="0"/>
              <a:t>varying</a:t>
            </a:r>
            <a:r>
              <a:rPr lang="zh-CN" altLang="en-US" sz="2400" b="1" dirty="0"/>
              <a:t>变量是顶点着色器与片元着色器之间的动态接口</a:t>
            </a:r>
            <a:endParaRPr lang="en-US" altLang="zh-CN" sz="2400" b="1" dirty="0"/>
          </a:p>
          <a:p>
            <a:pPr marL="635" indent="0">
              <a:lnSpc>
                <a:spcPct val="150000"/>
              </a:lnSpc>
              <a:spcBef>
                <a:spcPts val="0"/>
              </a:spcBef>
              <a:buNone/>
            </a:pPr>
            <a:r>
              <a:rPr lang="zh-CN" altLang="en-US" sz="2400" b="1" dirty="0"/>
              <a:t>片元着色器会读取 </a:t>
            </a:r>
            <a:r>
              <a:rPr lang="en-US" altLang="zh-CN" sz="2400" b="1" dirty="0"/>
              <a:t>varying </a:t>
            </a:r>
            <a:r>
              <a:rPr lang="zh-CN" altLang="en-US" sz="2400" b="1" dirty="0"/>
              <a:t>变量的值，并且被读取的值将会作为插值器，作为图元中片元位置的一个功能</a:t>
            </a:r>
          </a:p>
          <a:p>
            <a:pPr marL="635" indent="0">
              <a:lnSpc>
                <a:spcPct val="150000"/>
              </a:lnSpc>
              <a:spcBef>
                <a:spcPts val="0"/>
              </a:spcBef>
              <a:buNone/>
            </a:pPr>
            <a:r>
              <a:rPr lang="zh-CN" altLang="en-US" sz="2400" b="1" dirty="0"/>
              <a:t>信息。</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4144837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3" end="3"/>
                                            </p:txEl>
                                          </p:spTgt>
                                        </p:tgtEl>
                                        <p:attrNameLst>
                                          <p:attrName>style.visibility</p:attrName>
                                        </p:attrNameLst>
                                      </p:cBhvr>
                                      <p:to>
                                        <p:strVal val="visible"/>
                                      </p:to>
                                    </p:set>
                                    <p:anim calcmode="lin" valueType="num">
                                      <p:cBhvr additive="base">
                                        <p:cTn id="19"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5" end="5"/>
                                            </p:txEl>
                                          </p:spTgt>
                                        </p:tgtEl>
                                        <p:attrNameLst>
                                          <p:attrName>style.visibility</p:attrName>
                                        </p:attrNameLst>
                                      </p:cBhvr>
                                      <p:to>
                                        <p:strVal val="visible"/>
                                      </p:to>
                                    </p:set>
                                    <p:anim calcmode="lin" valueType="num">
                                      <p:cBhvr additive="base">
                                        <p:cTn id="25" dur="500" fill="hold"/>
                                        <p:tgtEl>
                                          <p:spTgt spid="28365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3651">
                                            <p:txEl>
                                              <p:pRg st="4" end="4"/>
                                            </p:txEl>
                                          </p:spTgt>
                                        </p:tgtEl>
                                        <p:attrNameLst>
                                          <p:attrName>style.visibility</p:attrName>
                                        </p:attrNameLst>
                                      </p:cBhvr>
                                      <p:to>
                                        <p:strVal val="visible"/>
                                      </p:to>
                                    </p:set>
                                    <p:anim calcmode="lin" valueType="num">
                                      <p:cBhvr additive="base">
                                        <p:cTn id="31"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3651">
                                            <p:txEl>
                                              <p:pRg st="2" end="2"/>
                                            </p:txEl>
                                          </p:spTgt>
                                        </p:tgtEl>
                                        <p:attrNameLst>
                                          <p:attrName>style.visibility</p:attrName>
                                        </p:attrNameLst>
                                      </p:cBhvr>
                                      <p:to>
                                        <p:strVal val="visible"/>
                                      </p:to>
                                    </p:set>
                                    <p:anim calcmode="lin" valueType="num">
                                      <p:cBhvr additive="base">
                                        <p:cTn id="37"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F9FF0-FB50-43AA-8EC9-A9F084554D60}"/>
              </a:ext>
            </a:extLst>
          </p:cNvPr>
          <p:cNvSpPr>
            <a:spLocks noGrp="1"/>
          </p:cNvSpPr>
          <p:nvPr>
            <p:ph type="title"/>
          </p:nvPr>
        </p:nvSpPr>
        <p:spPr/>
        <p:txBody>
          <a:bodyPr/>
          <a:lstStyle/>
          <a:p>
            <a:pPr algn="ctr"/>
            <a:r>
              <a:rPr lang="zh-CN" altLang="en-US" sz="28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28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28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endParaRPr lang="zh-CN" altLang="en-US" dirty="0"/>
          </a:p>
        </p:txBody>
      </p:sp>
      <p:sp>
        <p:nvSpPr>
          <p:cNvPr id="3" name="内容占位符 2">
            <a:extLst>
              <a:ext uri="{FF2B5EF4-FFF2-40B4-BE49-F238E27FC236}">
                <a16:creationId xmlns:a16="http://schemas.microsoft.com/office/drawing/2014/main" id="{7BEF902C-CED9-49CA-944D-A72835AB5C64}"/>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807E88B4-59E3-4B0F-B843-9BC1C5849846}"/>
              </a:ext>
            </a:extLst>
          </p:cNvPr>
          <p:cNvPicPr>
            <a:picLocks noChangeAspect="1"/>
          </p:cNvPicPr>
          <p:nvPr/>
        </p:nvPicPr>
        <p:blipFill>
          <a:blip r:embed="rId2"/>
          <a:stretch>
            <a:fillRect/>
          </a:stretch>
        </p:blipFill>
        <p:spPr>
          <a:xfrm>
            <a:off x="3398410" y="1737947"/>
            <a:ext cx="5127456" cy="2263346"/>
          </a:xfrm>
          <a:prstGeom prst="rect">
            <a:avLst/>
          </a:prstGeom>
        </p:spPr>
      </p:pic>
      <p:pic>
        <p:nvPicPr>
          <p:cNvPr id="6" name="图片 5">
            <a:extLst>
              <a:ext uri="{FF2B5EF4-FFF2-40B4-BE49-F238E27FC236}">
                <a16:creationId xmlns:a16="http://schemas.microsoft.com/office/drawing/2014/main" id="{FAB54342-EA47-44D0-8208-80F323F771F0}"/>
              </a:ext>
            </a:extLst>
          </p:cNvPr>
          <p:cNvPicPr>
            <a:picLocks noChangeAspect="1"/>
          </p:cNvPicPr>
          <p:nvPr/>
        </p:nvPicPr>
        <p:blipFill>
          <a:blip r:embed="rId3"/>
          <a:stretch>
            <a:fillRect/>
          </a:stretch>
        </p:blipFill>
        <p:spPr>
          <a:xfrm>
            <a:off x="107505" y="4413652"/>
            <a:ext cx="6192688" cy="2214797"/>
          </a:xfrm>
          <a:prstGeom prst="rect">
            <a:avLst/>
          </a:prstGeom>
        </p:spPr>
      </p:pic>
    </p:spTree>
    <p:extLst>
      <p:ext uri="{BB962C8B-B14F-4D97-AF65-F5344CB8AC3E}">
        <p14:creationId xmlns:p14="http://schemas.microsoft.com/office/powerpoint/2010/main" val="3042806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2975238"/>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变量作用域</a:t>
            </a:r>
            <a:endParaRPr lang="en-US" altLang="zh-CN" sz="2800" b="1" dirty="0"/>
          </a:p>
          <a:p>
            <a:pPr marL="635" indent="0">
              <a:lnSpc>
                <a:spcPct val="150000"/>
              </a:lnSpc>
              <a:spcBef>
                <a:spcPts val="0"/>
              </a:spcBef>
              <a:buNone/>
            </a:pPr>
            <a:r>
              <a:rPr lang="zh-CN" altLang="en-US" sz="2800" b="1" dirty="0">
                <a:solidFill>
                  <a:srgbClr val="0070C0"/>
                </a:solidFill>
              </a:rPr>
              <a:t>变量的限定</a:t>
            </a:r>
          </a:p>
          <a:p>
            <a:pPr marL="635" indent="0">
              <a:lnSpc>
                <a:spcPct val="150000"/>
              </a:lnSpc>
              <a:spcBef>
                <a:spcPts val="0"/>
              </a:spcBef>
              <a:buNone/>
            </a:pPr>
            <a:r>
              <a:rPr lang="en-US" altLang="zh-CN" sz="2400" b="1" dirty="0"/>
              <a:t>Const </a:t>
            </a:r>
            <a:r>
              <a:rPr lang="zh-CN" altLang="en-US" sz="2400" b="1" dirty="0"/>
              <a:t>常量限定</a:t>
            </a:r>
            <a:endParaRPr lang="en-US" altLang="zh-CN" sz="2400" b="1" dirty="0"/>
          </a:p>
          <a:p>
            <a:pPr marL="635" indent="0">
              <a:lnSpc>
                <a:spcPct val="150000"/>
              </a:lnSpc>
              <a:spcBef>
                <a:spcPts val="0"/>
              </a:spcBef>
              <a:buNone/>
            </a:pPr>
            <a:r>
              <a:rPr lang="zh-CN" altLang="en-US" sz="2400" b="1" dirty="0"/>
              <a:t>函数的参数默认是以副本的形式传递（</a:t>
            </a:r>
            <a:r>
              <a:rPr lang="en-US" altLang="zh-CN" sz="2400" b="1" dirty="0" err="1"/>
              <a:t>in,out,inout</a:t>
            </a:r>
            <a:r>
              <a:rPr lang="zh-CN" altLang="en-US" sz="2400" b="1" dirty="0"/>
              <a:t>）</a:t>
            </a:r>
            <a:endParaRPr lang="en-US" altLang="zh-CN" sz="2400" b="1" dirty="0"/>
          </a:p>
          <a:p>
            <a:pPr marL="635" indent="0">
              <a:lnSpc>
                <a:spcPct val="150000"/>
              </a:lnSpc>
              <a:spcBef>
                <a:spcPts val="0"/>
              </a:spcBef>
              <a:buNone/>
            </a:pPr>
            <a:r>
              <a:rPr lang="zh-CN" altLang="en-US" sz="2400" b="1" dirty="0"/>
              <a:t>精度限定：</a:t>
            </a:r>
            <a:r>
              <a:rPr lang="en-US" altLang="zh-CN" sz="2400" b="1" dirty="0" err="1"/>
              <a:t>highp</a:t>
            </a:r>
            <a:r>
              <a:rPr lang="zh-CN" altLang="en-US" sz="2400" b="1" dirty="0"/>
              <a:t>，</a:t>
            </a:r>
            <a:r>
              <a:rPr lang="en-US" altLang="zh-CN" sz="2400" b="1" dirty="0" err="1"/>
              <a:t>mediump</a:t>
            </a:r>
            <a:r>
              <a:rPr lang="zh-CN" altLang="en-US" sz="2400" b="1" dirty="0"/>
              <a:t>，</a:t>
            </a:r>
            <a:r>
              <a:rPr lang="en-US" altLang="zh-CN" sz="2400" b="1" dirty="0" err="1"/>
              <a:t>lowp</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800751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3" end="3"/>
                                            </p:txEl>
                                          </p:spTgt>
                                        </p:tgtEl>
                                        <p:attrNameLst>
                                          <p:attrName>style.visibility</p:attrName>
                                        </p:attrNameLst>
                                      </p:cBhvr>
                                      <p:to>
                                        <p:strVal val="visible"/>
                                      </p:to>
                                    </p:set>
                                    <p:anim calcmode="lin" valueType="num">
                                      <p:cBhvr additive="base">
                                        <p:cTn id="19"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4" end="4"/>
                                            </p:txEl>
                                          </p:spTgt>
                                        </p:tgtEl>
                                        <p:attrNameLst>
                                          <p:attrName>style.visibility</p:attrName>
                                        </p:attrNameLst>
                                      </p:cBhvr>
                                      <p:to>
                                        <p:strVal val="visible"/>
                                      </p:to>
                                    </p:set>
                                    <p:anim calcmode="lin" valueType="num">
                                      <p:cBhvr additive="base">
                                        <p:cTn id="25"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3651">
                                            <p:txEl>
                                              <p:pRg st="2" end="2"/>
                                            </p:txEl>
                                          </p:spTgt>
                                        </p:tgtEl>
                                        <p:attrNameLst>
                                          <p:attrName>style.visibility</p:attrName>
                                        </p:attrNameLst>
                                      </p:cBhvr>
                                      <p:to>
                                        <p:strVal val="visible"/>
                                      </p:to>
                                    </p:set>
                                    <p:anim calcmode="lin" valueType="num">
                                      <p:cBhvr additive="base">
                                        <p:cTn id="31"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1318"/>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内置变量</a:t>
            </a:r>
            <a:endParaRPr lang="en-US" altLang="zh-CN" sz="2800" b="1" dirty="0">
              <a:solidFill>
                <a:srgbClr val="0070C0"/>
              </a:solidFill>
            </a:endParaRPr>
          </a:p>
          <a:p>
            <a:pPr marL="635" indent="0">
              <a:lnSpc>
                <a:spcPct val="150000"/>
              </a:lnSpc>
              <a:spcBef>
                <a:spcPts val="0"/>
              </a:spcBef>
              <a:buNone/>
            </a:pPr>
            <a:r>
              <a:rPr lang="zh-CN" altLang="en-US" sz="2800" b="1" dirty="0"/>
              <a:t>着色器通过内置变量与管线数据交换</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二</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程序</a:t>
            </a:r>
          </a:p>
        </p:txBody>
      </p:sp>
      <p:sp>
        <p:nvSpPr>
          <p:cNvPr id="7" name="文本框 6">
            <a:extLst>
              <a:ext uri="{FF2B5EF4-FFF2-40B4-BE49-F238E27FC236}">
                <a16:creationId xmlns:a16="http://schemas.microsoft.com/office/drawing/2014/main" id="{47A2A05B-0FCD-460F-ABCB-C33EA25549FD}"/>
              </a:ext>
            </a:extLst>
          </p:cNvPr>
          <p:cNvSpPr txBox="1"/>
          <p:nvPr/>
        </p:nvSpPr>
        <p:spPr>
          <a:xfrm>
            <a:off x="971600" y="4047534"/>
            <a:ext cx="4572000" cy="369332"/>
          </a:xfrm>
          <a:prstGeom prst="rect">
            <a:avLst/>
          </a:prstGeom>
          <a:noFill/>
        </p:spPr>
        <p:txBody>
          <a:bodyPr wrap="square">
            <a:spAutoFit/>
          </a:bodyPr>
          <a:lstStyle/>
          <a:p>
            <a:r>
              <a:rPr lang="zh-CN" altLang="en-US" dirty="0"/>
              <a:t>变量 gl_Position 用于写入齐次顶点位置</a:t>
            </a:r>
          </a:p>
        </p:txBody>
      </p:sp>
      <p:sp>
        <p:nvSpPr>
          <p:cNvPr id="9" name="文本框 8">
            <a:extLst>
              <a:ext uri="{FF2B5EF4-FFF2-40B4-BE49-F238E27FC236}">
                <a16:creationId xmlns:a16="http://schemas.microsoft.com/office/drawing/2014/main" id="{2AAC7C13-131E-498B-B9DF-6C7D897D8F69}"/>
              </a:ext>
            </a:extLst>
          </p:cNvPr>
          <p:cNvSpPr txBox="1"/>
          <p:nvPr/>
        </p:nvSpPr>
        <p:spPr>
          <a:xfrm>
            <a:off x="971600" y="4416866"/>
            <a:ext cx="6984776" cy="369332"/>
          </a:xfrm>
          <a:prstGeom prst="rect">
            <a:avLst/>
          </a:prstGeom>
          <a:noFill/>
        </p:spPr>
        <p:txBody>
          <a:bodyPr wrap="square">
            <a:spAutoFit/>
          </a:bodyPr>
          <a:lstStyle/>
          <a:p>
            <a:r>
              <a:rPr lang="zh-CN" altLang="en-US" dirty="0"/>
              <a:t>变量 gl_PointSize 是顶点着色器用来写入将要光栅化的点的尺寸</a:t>
            </a:r>
          </a:p>
        </p:txBody>
      </p:sp>
      <p:sp>
        <p:nvSpPr>
          <p:cNvPr id="11" name="文本框 10">
            <a:extLst>
              <a:ext uri="{FF2B5EF4-FFF2-40B4-BE49-F238E27FC236}">
                <a16:creationId xmlns:a16="http://schemas.microsoft.com/office/drawing/2014/main" id="{09D4B45B-F980-4BA4-97F6-9490CAD019B2}"/>
              </a:ext>
            </a:extLst>
          </p:cNvPr>
          <p:cNvSpPr txBox="1"/>
          <p:nvPr/>
        </p:nvSpPr>
        <p:spPr>
          <a:xfrm>
            <a:off x="971600" y="4835440"/>
            <a:ext cx="7704856" cy="369332"/>
          </a:xfrm>
          <a:prstGeom prst="rect">
            <a:avLst/>
          </a:prstGeom>
          <a:noFill/>
        </p:spPr>
        <p:txBody>
          <a:bodyPr wrap="square">
            <a:spAutoFit/>
          </a:bodyPr>
          <a:lstStyle/>
          <a:p>
            <a:r>
              <a:rPr lang="zh-CN" altLang="en-US" dirty="0"/>
              <a:t>变量 gl_VertexID 是一个顶点着色器输入变量，它保存顶点的整型数索引</a:t>
            </a:r>
          </a:p>
        </p:txBody>
      </p:sp>
      <p:sp>
        <p:nvSpPr>
          <p:cNvPr id="13" name="文本框 12">
            <a:extLst>
              <a:ext uri="{FF2B5EF4-FFF2-40B4-BE49-F238E27FC236}">
                <a16:creationId xmlns:a16="http://schemas.microsoft.com/office/drawing/2014/main" id="{DBF5834D-C4B4-4075-9766-8ABF52CE1556}"/>
              </a:ext>
            </a:extLst>
          </p:cNvPr>
          <p:cNvSpPr txBox="1"/>
          <p:nvPr/>
        </p:nvSpPr>
        <p:spPr>
          <a:xfrm>
            <a:off x="971600" y="5235283"/>
            <a:ext cx="7848872" cy="646331"/>
          </a:xfrm>
          <a:prstGeom prst="rect">
            <a:avLst/>
          </a:prstGeom>
          <a:noFill/>
        </p:spPr>
        <p:txBody>
          <a:bodyPr wrap="square">
            <a:spAutoFit/>
          </a:bodyPr>
          <a:lstStyle/>
          <a:p>
            <a:r>
              <a:rPr lang="zh-CN" altLang="en-US" dirty="0"/>
              <a:t>变量 gl_InstanceID 是一个顶点着色器输入变量，它在实例绘制调用中保存当前基元的实例号</a:t>
            </a:r>
          </a:p>
        </p:txBody>
      </p:sp>
      <p:sp>
        <p:nvSpPr>
          <p:cNvPr id="14" name="Rectangle 3">
            <a:extLst>
              <a:ext uri="{FF2B5EF4-FFF2-40B4-BE49-F238E27FC236}">
                <a16:creationId xmlns:a16="http://schemas.microsoft.com/office/drawing/2014/main" id="{78E582B3-CF8D-4380-B50F-AA75BA5B5BA7}"/>
              </a:ext>
            </a:extLst>
          </p:cNvPr>
          <p:cNvSpPr txBox="1">
            <a:spLocks noRot="1"/>
          </p:cNvSpPr>
          <p:nvPr/>
        </p:nvSpPr>
        <p:spPr>
          <a:xfrm>
            <a:off x="755576" y="3349496"/>
            <a:ext cx="7416800" cy="574581"/>
          </a:xfrm>
          <a:prstGeom prst="rect">
            <a:avLst/>
          </a:prstGeom>
        </p:spPr>
        <p:txBody>
          <a:bodyPr vert="horz" wrap="square" lIns="91440" tIns="45720" rIns="91440" bIns="45720" rtlCol="0" anchor="t" anchorCtr="0">
            <a:spAutoFit/>
          </a:bodyPr>
          <a:lstStyle>
            <a:lvl1pPr marL="128905" indent="-128270" algn="l" defTabSz="514350" rtl="0" eaLnBrk="1" latinLnBrk="0" hangingPunct="1">
              <a:lnSpc>
                <a:spcPct val="120000"/>
              </a:lnSpc>
              <a:spcBef>
                <a:spcPct val="113000"/>
              </a:spcBef>
              <a:buFont typeface="Arial" panose="020B0604020202020204" pitchFamily="34" charset="0"/>
              <a:buChar char="•"/>
              <a:defRPr sz="1350" kern="1200">
                <a:solidFill>
                  <a:schemeClr val="tx1"/>
                </a:solidFill>
                <a:latin typeface="+mn-lt"/>
                <a:ea typeface="+mn-ea"/>
                <a:cs typeface="+mn-cs"/>
              </a:defRPr>
            </a:lvl1pPr>
            <a:lvl2pPr marL="386080" indent="-128270" algn="l" defTabSz="514350" rtl="0" eaLnBrk="1" latinLnBrk="0" hangingPunct="1">
              <a:lnSpc>
                <a:spcPct val="120000"/>
              </a:lnSpc>
              <a:spcBef>
                <a:spcPts val="280"/>
              </a:spcBef>
              <a:buFont typeface="Arial" panose="020B0604020202020204" pitchFamily="34" charset="0"/>
              <a:buChar char="•"/>
              <a:defRPr sz="1125" kern="1200">
                <a:solidFill>
                  <a:schemeClr val="tx1"/>
                </a:solidFill>
                <a:latin typeface="+mn-lt"/>
                <a:ea typeface="+mn-ea"/>
                <a:cs typeface="+mn-cs"/>
              </a:defRPr>
            </a:lvl2pPr>
            <a:lvl3pPr marL="64325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3pPr>
            <a:lvl4pPr marL="900430"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635" indent="0" fontAlgn="auto">
              <a:lnSpc>
                <a:spcPct val="150000"/>
              </a:lnSpc>
              <a:spcBef>
                <a:spcPts val="0"/>
              </a:spcBef>
              <a:spcAft>
                <a:spcPts val="0"/>
              </a:spcAft>
              <a:buFont typeface="Arial" panose="020B0604020202020204" pitchFamily="34" charset="0"/>
              <a:buNone/>
            </a:pPr>
            <a:r>
              <a:rPr lang="zh-CN" altLang="en-US" sz="2400" b="1" dirty="0">
                <a:solidFill>
                  <a:srgbClr val="0070C0"/>
                </a:solidFill>
              </a:rPr>
              <a:t>顶点着色器</a:t>
            </a:r>
            <a:endParaRPr lang="en-US" altLang="zh-CN" sz="2400" b="1" dirty="0">
              <a:solidFill>
                <a:srgbClr val="0070C0"/>
              </a:solidFill>
            </a:endParaRPr>
          </a:p>
        </p:txBody>
      </p:sp>
    </p:spTree>
    <p:custDataLst>
      <p:tags r:id="rId1"/>
    </p:custDataLst>
    <p:extLst>
      <p:ext uri="{BB962C8B-B14F-4D97-AF65-F5344CB8AC3E}">
        <p14:creationId xmlns:p14="http://schemas.microsoft.com/office/powerpoint/2010/main" val="10567736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anim calcmode="lin" valueType="num">
                                      <p:cBhvr additive="base">
                                        <p:cTn id="7"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0" end="0"/>
                                            </p:txEl>
                                          </p:spTgt>
                                        </p:tgtEl>
                                        <p:attrNameLst>
                                          <p:attrName>style.visibility</p:attrName>
                                        </p:attrNameLst>
                                      </p:cBhvr>
                                      <p:to>
                                        <p:strVal val="visible"/>
                                      </p:to>
                                    </p:set>
                                    <p:anim calcmode="lin" valueType="num">
                                      <p:cBhvr additive="base">
                                        <p:cTn id="13"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1318"/>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内置变量</a:t>
            </a:r>
            <a:endParaRPr lang="en-US" altLang="zh-CN" sz="2800" b="1" dirty="0">
              <a:solidFill>
                <a:srgbClr val="0070C0"/>
              </a:solidFill>
            </a:endParaRPr>
          </a:p>
          <a:p>
            <a:pPr marL="635" indent="0">
              <a:lnSpc>
                <a:spcPct val="150000"/>
              </a:lnSpc>
              <a:spcBef>
                <a:spcPts val="0"/>
              </a:spcBef>
              <a:buNone/>
            </a:pPr>
            <a:r>
              <a:rPr lang="zh-CN" altLang="en-US" sz="2800" b="1" dirty="0"/>
              <a:t>着色器通过内置变量与管线数据交换</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二</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程序</a:t>
            </a:r>
          </a:p>
        </p:txBody>
      </p:sp>
      <p:sp>
        <p:nvSpPr>
          <p:cNvPr id="7" name="文本框 6">
            <a:extLst>
              <a:ext uri="{FF2B5EF4-FFF2-40B4-BE49-F238E27FC236}">
                <a16:creationId xmlns:a16="http://schemas.microsoft.com/office/drawing/2014/main" id="{47A2A05B-0FCD-460F-ABCB-C33EA25549FD}"/>
              </a:ext>
            </a:extLst>
          </p:cNvPr>
          <p:cNvSpPr txBox="1"/>
          <p:nvPr/>
        </p:nvSpPr>
        <p:spPr>
          <a:xfrm>
            <a:off x="971600" y="4047534"/>
            <a:ext cx="5904656" cy="369332"/>
          </a:xfrm>
          <a:prstGeom prst="rect">
            <a:avLst/>
          </a:prstGeom>
          <a:noFill/>
        </p:spPr>
        <p:txBody>
          <a:bodyPr wrap="square">
            <a:spAutoFit/>
          </a:bodyPr>
          <a:lstStyle/>
          <a:p>
            <a:r>
              <a:rPr lang="zh-CN" altLang="en-US" dirty="0"/>
              <a:t>写入 </a:t>
            </a:r>
            <a:r>
              <a:rPr lang="en-US" altLang="zh-CN" dirty="0" err="1"/>
              <a:t>gl_FragDepth</a:t>
            </a:r>
            <a:r>
              <a:rPr lang="en-US" altLang="zh-CN" dirty="0"/>
              <a:t> </a:t>
            </a:r>
            <a:r>
              <a:rPr lang="zh-CN" altLang="en-US" dirty="0"/>
              <a:t>将为正在处理的片元建立深度值</a:t>
            </a:r>
          </a:p>
        </p:txBody>
      </p:sp>
      <p:sp>
        <p:nvSpPr>
          <p:cNvPr id="9" name="文本框 8">
            <a:extLst>
              <a:ext uri="{FF2B5EF4-FFF2-40B4-BE49-F238E27FC236}">
                <a16:creationId xmlns:a16="http://schemas.microsoft.com/office/drawing/2014/main" id="{2AAC7C13-131E-498B-B9DF-6C7D897D8F69}"/>
              </a:ext>
            </a:extLst>
          </p:cNvPr>
          <p:cNvSpPr txBox="1"/>
          <p:nvPr/>
        </p:nvSpPr>
        <p:spPr>
          <a:xfrm>
            <a:off x="971600" y="4416866"/>
            <a:ext cx="7848872" cy="646331"/>
          </a:xfrm>
          <a:prstGeom prst="rect">
            <a:avLst/>
          </a:prstGeom>
          <a:noFill/>
        </p:spPr>
        <p:txBody>
          <a:bodyPr wrap="square">
            <a:spAutoFit/>
          </a:bodyPr>
          <a:lstStyle/>
          <a:p>
            <a:r>
              <a:rPr lang="en-US" altLang="zh-CN" dirty="0" err="1"/>
              <a:t>gl_FragCoord</a:t>
            </a:r>
            <a:r>
              <a:rPr lang="en-US" altLang="zh-CN" dirty="0"/>
              <a:t> </a:t>
            </a:r>
            <a:r>
              <a:rPr lang="zh-CN" altLang="en-US" dirty="0"/>
              <a:t>是片元着色器中的只读变量，它保存了片元相对窗口的坐标位置</a:t>
            </a:r>
            <a:r>
              <a:rPr lang="en-US" altLang="zh-CN" dirty="0"/>
              <a:t>(x,y,z,1/w)</a:t>
            </a:r>
            <a:endParaRPr lang="zh-CN" altLang="en-US" dirty="0"/>
          </a:p>
        </p:txBody>
      </p:sp>
      <p:sp>
        <p:nvSpPr>
          <p:cNvPr id="11" name="文本框 10">
            <a:extLst>
              <a:ext uri="{FF2B5EF4-FFF2-40B4-BE49-F238E27FC236}">
                <a16:creationId xmlns:a16="http://schemas.microsoft.com/office/drawing/2014/main" id="{09D4B45B-F980-4BA4-97F6-9490CAD019B2}"/>
              </a:ext>
            </a:extLst>
          </p:cNvPr>
          <p:cNvSpPr txBox="1"/>
          <p:nvPr/>
        </p:nvSpPr>
        <p:spPr>
          <a:xfrm>
            <a:off x="971600" y="5003884"/>
            <a:ext cx="7704856" cy="369332"/>
          </a:xfrm>
          <a:prstGeom prst="rect">
            <a:avLst/>
          </a:prstGeom>
          <a:noFill/>
        </p:spPr>
        <p:txBody>
          <a:bodyPr wrap="square">
            <a:spAutoFit/>
          </a:bodyPr>
          <a:lstStyle/>
          <a:p>
            <a:r>
              <a:rPr lang="en-US" altLang="zh-CN" dirty="0" err="1"/>
              <a:t>gl_FrontFacing</a:t>
            </a:r>
            <a:r>
              <a:rPr lang="en-US" altLang="zh-CN" dirty="0"/>
              <a:t> </a:t>
            </a:r>
            <a:r>
              <a:rPr lang="zh-CN" altLang="en-US" dirty="0"/>
              <a:t>是片元着色器的内置只读变量</a:t>
            </a:r>
          </a:p>
        </p:txBody>
      </p:sp>
      <p:sp>
        <p:nvSpPr>
          <p:cNvPr id="13" name="文本框 12">
            <a:extLst>
              <a:ext uri="{FF2B5EF4-FFF2-40B4-BE49-F238E27FC236}">
                <a16:creationId xmlns:a16="http://schemas.microsoft.com/office/drawing/2014/main" id="{DBF5834D-C4B4-4075-9766-8ABF52CE1556}"/>
              </a:ext>
            </a:extLst>
          </p:cNvPr>
          <p:cNvSpPr txBox="1"/>
          <p:nvPr/>
        </p:nvSpPr>
        <p:spPr>
          <a:xfrm>
            <a:off x="971600" y="5403727"/>
            <a:ext cx="7848872" cy="369332"/>
          </a:xfrm>
          <a:prstGeom prst="rect">
            <a:avLst/>
          </a:prstGeom>
          <a:noFill/>
        </p:spPr>
        <p:txBody>
          <a:bodyPr wrap="square">
            <a:spAutoFit/>
          </a:bodyPr>
          <a:lstStyle/>
          <a:p>
            <a:r>
              <a:rPr lang="en-US" altLang="zh-CN" dirty="0" err="1"/>
              <a:t>gl_PointCoord</a:t>
            </a:r>
            <a:r>
              <a:rPr lang="en-US" altLang="zh-CN" dirty="0"/>
              <a:t> </a:t>
            </a:r>
            <a:r>
              <a:rPr lang="zh-CN" altLang="en-US" dirty="0"/>
              <a:t>是片元着色器的内置只读变量</a:t>
            </a:r>
          </a:p>
        </p:txBody>
      </p:sp>
      <p:sp>
        <p:nvSpPr>
          <p:cNvPr id="14" name="Rectangle 3">
            <a:extLst>
              <a:ext uri="{FF2B5EF4-FFF2-40B4-BE49-F238E27FC236}">
                <a16:creationId xmlns:a16="http://schemas.microsoft.com/office/drawing/2014/main" id="{78E582B3-CF8D-4380-B50F-AA75BA5B5BA7}"/>
              </a:ext>
            </a:extLst>
          </p:cNvPr>
          <p:cNvSpPr txBox="1">
            <a:spLocks noRot="1"/>
          </p:cNvSpPr>
          <p:nvPr/>
        </p:nvSpPr>
        <p:spPr>
          <a:xfrm>
            <a:off x="755576" y="3349496"/>
            <a:ext cx="7416800" cy="574581"/>
          </a:xfrm>
          <a:prstGeom prst="rect">
            <a:avLst/>
          </a:prstGeom>
        </p:spPr>
        <p:txBody>
          <a:bodyPr vert="horz" wrap="square" lIns="91440" tIns="45720" rIns="91440" bIns="45720" rtlCol="0" anchor="t" anchorCtr="0">
            <a:spAutoFit/>
          </a:bodyPr>
          <a:lstStyle>
            <a:lvl1pPr marL="128905" indent="-128270" algn="l" defTabSz="514350" rtl="0" eaLnBrk="1" latinLnBrk="0" hangingPunct="1">
              <a:lnSpc>
                <a:spcPct val="120000"/>
              </a:lnSpc>
              <a:spcBef>
                <a:spcPct val="113000"/>
              </a:spcBef>
              <a:buFont typeface="Arial" panose="020B0604020202020204" pitchFamily="34" charset="0"/>
              <a:buChar char="•"/>
              <a:defRPr sz="1350" kern="1200">
                <a:solidFill>
                  <a:schemeClr val="tx1"/>
                </a:solidFill>
                <a:latin typeface="+mn-lt"/>
                <a:ea typeface="+mn-ea"/>
                <a:cs typeface="+mn-cs"/>
              </a:defRPr>
            </a:lvl1pPr>
            <a:lvl2pPr marL="386080" indent="-128270" algn="l" defTabSz="514350" rtl="0" eaLnBrk="1" latinLnBrk="0" hangingPunct="1">
              <a:lnSpc>
                <a:spcPct val="120000"/>
              </a:lnSpc>
              <a:spcBef>
                <a:spcPts val="280"/>
              </a:spcBef>
              <a:buFont typeface="Arial" panose="020B0604020202020204" pitchFamily="34" charset="0"/>
              <a:buChar char="•"/>
              <a:defRPr sz="1125" kern="1200">
                <a:solidFill>
                  <a:schemeClr val="tx1"/>
                </a:solidFill>
                <a:latin typeface="+mn-lt"/>
                <a:ea typeface="+mn-ea"/>
                <a:cs typeface="+mn-cs"/>
              </a:defRPr>
            </a:lvl2pPr>
            <a:lvl3pPr marL="64325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3pPr>
            <a:lvl4pPr marL="900430"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4pPr>
            <a:lvl5pPr marL="1157605" indent="-128270" algn="l" defTabSz="514350" rtl="0" eaLnBrk="1" latinLnBrk="0" hangingPunct="1">
              <a:lnSpc>
                <a:spcPct val="120000"/>
              </a:lnSpc>
              <a:spcBef>
                <a:spcPts val="280"/>
              </a:spcBef>
              <a:buFont typeface="Arial" panose="020B0604020202020204" pitchFamily="34" charset="0"/>
              <a:buChar char="•"/>
              <a:defRPr sz="1015" kern="1200">
                <a:solidFill>
                  <a:schemeClr val="tx1"/>
                </a:solidFill>
                <a:latin typeface="+mn-lt"/>
                <a:ea typeface="+mn-ea"/>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a:lstStyle>
          <a:p>
            <a:pPr marL="635" indent="0" fontAlgn="auto">
              <a:lnSpc>
                <a:spcPct val="150000"/>
              </a:lnSpc>
              <a:spcBef>
                <a:spcPts val="0"/>
              </a:spcBef>
              <a:spcAft>
                <a:spcPts val="0"/>
              </a:spcAft>
              <a:buFont typeface="Arial" panose="020B0604020202020204" pitchFamily="34" charset="0"/>
              <a:buNone/>
            </a:pPr>
            <a:r>
              <a:rPr lang="zh-CN" altLang="en-US" sz="2400" b="1" dirty="0">
                <a:solidFill>
                  <a:srgbClr val="0070C0"/>
                </a:solidFill>
              </a:rPr>
              <a:t>片元着色器</a:t>
            </a:r>
            <a:endParaRPr lang="en-US" altLang="zh-CN" sz="2400" b="1" dirty="0">
              <a:solidFill>
                <a:srgbClr val="0070C0"/>
              </a:solidFill>
            </a:endParaRPr>
          </a:p>
        </p:txBody>
      </p:sp>
    </p:spTree>
    <p:custDataLst>
      <p:tags r:id="rId1"/>
    </p:custDataLst>
    <p:extLst>
      <p:ext uri="{BB962C8B-B14F-4D97-AF65-F5344CB8AC3E}">
        <p14:creationId xmlns:p14="http://schemas.microsoft.com/office/powerpoint/2010/main" val="2520026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anim calcmode="lin" valueType="num">
                                      <p:cBhvr additive="base">
                                        <p:cTn id="7"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0" end="0"/>
                                            </p:txEl>
                                          </p:spTgt>
                                        </p:tgtEl>
                                        <p:attrNameLst>
                                          <p:attrName>style.visibility</p:attrName>
                                        </p:attrNameLst>
                                      </p:cBhvr>
                                      <p:to>
                                        <p:strVal val="visible"/>
                                      </p:to>
                                    </p:set>
                                    <p:anim calcmode="lin" valueType="num">
                                      <p:cBhvr additive="base">
                                        <p:cTn id="13"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2597827"/>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其他内置</a:t>
            </a:r>
          </a:p>
          <a:p>
            <a:pPr>
              <a:lnSpc>
                <a:spcPct val="150000"/>
              </a:lnSpc>
              <a:spcBef>
                <a:spcPts val="0"/>
              </a:spcBef>
            </a:pPr>
            <a:r>
              <a:rPr lang="zh-CN" altLang="en-US" sz="2800" b="1" dirty="0"/>
              <a:t>内置常量</a:t>
            </a:r>
            <a:endParaRPr lang="en-US" altLang="zh-CN" sz="2800" b="1" dirty="0"/>
          </a:p>
          <a:p>
            <a:pPr>
              <a:lnSpc>
                <a:spcPct val="150000"/>
              </a:lnSpc>
              <a:spcBef>
                <a:spcPts val="0"/>
              </a:spcBef>
            </a:pPr>
            <a:r>
              <a:rPr lang="zh-CN" altLang="en-US" sz="2800" b="1" dirty="0"/>
              <a:t>内置 </a:t>
            </a:r>
            <a:r>
              <a:rPr lang="en-US" altLang="zh-CN" sz="2800" b="1" dirty="0"/>
              <a:t>uniform </a:t>
            </a:r>
            <a:r>
              <a:rPr lang="zh-CN" altLang="en-US" sz="2800" b="1" dirty="0"/>
              <a:t>状态</a:t>
            </a:r>
            <a:endParaRPr lang="en-US" altLang="zh-CN" sz="2800" b="1" dirty="0"/>
          </a:p>
          <a:p>
            <a:pPr>
              <a:lnSpc>
                <a:spcPct val="150000"/>
              </a:lnSpc>
              <a:spcBef>
                <a:spcPts val="0"/>
              </a:spcBef>
            </a:pPr>
            <a:r>
              <a:rPr lang="zh-CN" altLang="en-US" sz="2800" b="1" dirty="0"/>
              <a:t>内置函数</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二</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程序</a:t>
            </a:r>
          </a:p>
        </p:txBody>
      </p:sp>
      <p:pic>
        <p:nvPicPr>
          <p:cNvPr id="3" name="图片 2">
            <a:extLst>
              <a:ext uri="{FF2B5EF4-FFF2-40B4-BE49-F238E27FC236}">
                <a16:creationId xmlns:a16="http://schemas.microsoft.com/office/drawing/2014/main" id="{6831C46A-7B56-471A-AC5D-2F10E6F4F293}"/>
              </a:ext>
            </a:extLst>
          </p:cNvPr>
          <p:cNvPicPr>
            <a:picLocks noChangeAspect="1"/>
          </p:cNvPicPr>
          <p:nvPr/>
        </p:nvPicPr>
        <p:blipFill>
          <a:blip r:embed="rId4"/>
          <a:stretch>
            <a:fillRect/>
          </a:stretch>
        </p:blipFill>
        <p:spPr>
          <a:xfrm>
            <a:off x="35496" y="2001060"/>
            <a:ext cx="9144000" cy="3903579"/>
          </a:xfrm>
          <a:prstGeom prst="rect">
            <a:avLst/>
          </a:prstGeom>
        </p:spPr>
      </p:pic>
      <p:pic>
        <p:nvPicPr>
          <p:cNvPr id="5" name="图片 4">
            <a:extLst>
              <a:ext uri="{FF2B5EF4-FFF2-40B4-BE49-F238E27FC236}">
                <a16:creationId xmlns:a16="http://schemas.microsoft.com/office/drawing/2014/main" id="{2CE16EAE-864F-46EA-B9DA-BABF354F07DA}"/>
              </a:ext>
            </a:extLst>
          </p:cNvPr>
          <p:cNvPicPr>
            <a:picLocks noChangeAspect="1"/>
          </p:cNvPicPr>
          <p:nvPr/>
        </p:nvPicPr>
        <p:blipFill>
          <a:blip r:embed="rId5"/>
          <a:stretch>
            <a:fillRect/>
          </a:stretch>
        </p:blipFill>
        <p:spPr>
          <a:xfrm>
            <a:off x="-35496" y="2022253"/>
            <a:ext cx="9144000" cy="4178586"/>
          </a:xfrm>
          <a:prstGeom prst="rect">
            <a:avLst/>
          </a:prstGeom>
        </p:spPr>
      </p:pic>
    </p:spTree>
    <p:custDataLst>
      <p:tags r:id="rId1"/>
    </p:custDataLst>
    <p:extLst>
      <p:ext uri="{BB962C8B-B14F-4D97-AF65-F5344CB8AC3E}">
        <p14:creationId xmlns:p14="http://schemas.microsoft.com/office/powerpoint/2010/main" val="2358248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anim calcmode="lin" valueType="num">
                                      <p:cBhvr additive="base">
                                        <p:cTn id="7"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2" end="2"/>
                                            </p:txEl>
                                          </p:spTgt>
                                        </p:tgtEl>
                                        <p:attrNameLst>
                                          <p:attrName>style.visibility</p:attrName>
                                        </p:attrNameLst>
                                      </p:cBhvr>
                                      <p:to>
                                        <p:strVal val="visible"/>
                                      </p:to>
                                    </p:set>
                                    <p:anim calcmode="lin" valueType="num">
                                      <p:cBhvr additive="base">
                                        <p:cTn id="13"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3" end="3"/>
                                            </p:txEl>
                                          </p:spTgt>
                                        </p:tgtEl>
                                        <p:attrNameLst>
                                          <p:attrName>style.visibility</p:attrName>
                                        </p:attrNameLst>
                                      </p:cBhvr>
                                      <p:to>
                                        <p:strVal val="visible"/>
                                      </p:to>
                                    </p:set>
                                    <p:anim calcmode="lin" valueType="num">
                                      <p:cBhvr additive="base">
                                        <p:cTn id="19"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0" end="0"/>
                                            </p:txEl>
                                          </p:spTgt>
                                        </p:tgtEl>
                                        <p:attrNameLst>
                                          <p:attrName>style.visibility</p:attrName>
                                        </p:attrNameLst>
                                      </p:cBhvr>
                                      <p:to>
                                        <p:strVal val="visible"/>
                                      </p:to>
                                    </p:set>
                                    <p:anim calcmode="lin" valueType="num">
                                      <p:cBhvr additive="base">
                                        <p:cTn id="25"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65F845-4F6A-4BE6-8D16-8EF6DA0A8285}"/>
              </a:ext>
            </a:extLst>
          </p:cNvPr>
          <p:cNvSpPr>
            <a:spLocks noGrp="1"/>
          </p:cNvSpPr>
          <p:nvPr>
            <p:ph idx="1"/>
          </p:nvPr>
        </p:nvSpPr>
        <p:spPr/>
        <p:txBody>
          <a:bodyPr/>
          <a:lstStyle/>
          <a:p>
            <a:r>
              <a:rPr lang="zh-CN" altLang="en-US" dirty="0"/>
              <a:t>参看例子</a:t>
            </a:r>
            <a:r>
              <a:rPr lang="en-US" altLang="zh-CN" dirty="0" err="1"/>
              <a:t>webgl</a:t>
            </a:r>
            <a:r>
              <a:rPr lang="zh-CN" altLang="en-US" dirty="0"/>
              <a:t>中的</a:t>
            </a:r>
            <a:r>
              <a:rPr lang="en-US" altLang="zh-CN" dirty="0"/>
              <a:t>shader</a:t>
            </a:r>
          </a:p>
          <a:p>
            <a:r>
              <a:rPr lang="en-US" altLang="zh-CN">
                <a:hlinkClick r:id="rId2"/>
              </a:rPr>
              <a:t>https://www.scribd.com/document/325644096/webgl-tutorial-pdf</a:t>
            </a:r>
            <a:r>
              <a:rPr lang="en-US" altLang="zh-CN"/>
              <a:t> </a:t>
            </a:r>
            <a:endParaRPr lang="zh-CN" altLang="en-US" dirty="0"/>
          </a:p>
        </p:txBody>
      </p:sp>
      <p:sp>
        <p:nvSpPr>
          <p:cNvPr id="4" name="Rectangle 2">
            <a:extLst>
              <a:ext uri="{FF2B5EF4-FFF2-40B4-BE49-F238E27FC236}">
                <a16:creationId xmlns:a16="http://schemas.microsoft.com/office/drawing/2014/main" id="{F5D125F8-FA4B-4E8F-8D36-91C91CE4624C}"/>
              </a:ext>
            </a:extLst>
          </p:cNvPr>
          <p:cNvSpPr txBox="1">
            <a:spLocks noRot="1" noChangeArrowheads="1"/>
          </p:cNvSpPr>
          <p:nvPr/>
        </p:nvSpPr>
        <p:spPr>
          <a:xfrm>
            <a:off x="1662430" y="953361"/>
            <a:ext cx="6076950" cy="668837"/>
          </a:xfrm>
          <a:prstGeom prst="rect">
            <a:avLst/>
          </a:prstGeom>
          <a:noFill/>
          <a:ln w="9525">
            <a:noFill/>
          </a:ln>
        </p:spPr>
        <p:txBody>
          <a:bodyPr vert="horz" wrap="square" lIns="91440" tIns="45720" rIns="91440" bIns="45720" numCol="1" rtlCol="0" anchor="ctr" anchorCtr="0" compatLnSpc="1">
            <a:spAutoFit/>
          </a:bodyPr>
          <a:lstStyle>
            <a:lvl1pPr algn="ctr" defTabSz="514350" rtl="0" eaLnBrk="1" fontAlgn="base" latinLnBrk="0" hangingPunct="1">
              <a:lnSpc>
                <a:spcPct val="120000"/>
              </a:lnSpc>
              <a:spcBef>
                <a:spcPct val="0"/>
              </a:spcBef>
              <a:spcAft>
                <a:spcPct val="0"/>
              </a:spcAft>
              <a:buNone/>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defTabSz="914400">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二、</a:t>
            </a:r>
            <a:r>
              <a:rPr lang="en-US" altLang="zh-CN"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Shader </a:t>
            </a: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程序</a:t>
            </a:r>
          </a:p>
        </p:txBody>
      </p:sp>
    </p:spTree>
    <p:extLst>
      <p:ext uri="{BB962C8B-B14F-4D97-AF65-F5344CB8AC3E}">
        <p14:creationId xmlns:p14="http://schemas.microsoft.com/office/powerpoint/2010/main" val="341693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3521157"/>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后期处理对象的应用</a:t>
            </a:r>
            <a:endParaRPr lang="en-US" altLang="zh-CN" sz="2800" b="1" dirty="0">
              <a:solidFill>
                <a:srgbClr val="0070C0"/>
              </a:solidFill>
            </a:endParaRPr>
          </a:p>
          <a:p>
            <a:pPr>
              <a:lnSpc>
                <a:spcPct val="150000"/>
              </a:lnSpc>
              <a:spcBef>
                <a:spcPts val="0"/>
              </a:spcBef>
            </a:pPr>
            <a:r>
              <a:rPr lang="zh-CN" altLang="en-US" sz="2400" b="1" dirty="0"/>
              <a:t>创建 </a:t>
            </a:r>
            <a:r>
              <a:rPr lang="en-US" altLang="zh-CN" sz="2400" b="1" dirty="0" err="1"/>
              <a:t>Three.EffectComposer</a:t>
            </a:r>
            <a:r>
              <a:rPr lang="en-US" altLang="zh-CN" sz="2400" b="1" dirty="0"/>
              <a:t> </a:t>
            </a:r>
            <a:r>
              <a:rPr lang="zh-CN" altLang="en-US" sz="2400" b="1" dirty="0"/>
              <a:t>对象</a:t>
            </a:r>
            <a:endParaRPr lang="en-US" altLang="zh-CN" sz="2400" b="1" dirty="0"/>
          </a:p>
          <a:p>
            <a:pPr>
              <a:lnSpc>
                <a:spcPct val="150000"/>
              </a:lnSpc>
              <a:spcBef>
                <a:spcPts val="0"/>
              </a:spcBef>
            </a:pPr>
            <a:r>
              <a:rPr lang="zh-CN" altLang="en-US" sz="2400" b="1" dirty="0"/>
              <a:t>配置 </a:t>
            </a:r>
            <a:r>
              <a:rPr lang="en-US" altLang="zh-CN" sz="2400" b="1" dirty="0" err="1"/>
              <a:t>Three.EffectComposer</a:t>
            </a:r>
            <a:r>
              <a:rPr lang="en-US" altLang="zh-CN" sz="2400" b="1" dirty="0"/>
              <a:t> </a:t>
            </a:r>
            <a:r>
              <a:rPr lang="zh-CN" altLang="en-US" sz="2400" b="1" dirty="0"/>
              <a:t>对象</a:t>
            </a:r>
            <a:endParaRPr lang="en-US" altLang="zh-CN" sz="2400" b="1" dirty="0"/>
          </a:p>
          <a:p>
            <a:pPr>
              <a:lnSpc>
                <a:spcPct val="150000"/>
              </a:lnSpc>
              <a:spcBef>
                <a:spcPts val="0"/>
              </a:spcBef>
            </a:pPr>
            <a:r>
              <a:rPr lang="zh-CN" altLang="en-US" sz="2400" b="1" dirty="0"/>
              <a:t>在 </a:t>
            </a:r>
            <a:r>
              <a:rPr lang="en-US" altLang="zh-CN" sz="2400" b="1" dirty="0"/>
              <a:t>render </a:t>
            </a:r>
            <a:r>
              <a:rPr lang="zh-CN" altLang="en-US" sz="2400" b="1" dirty="0"/>
              <a:t>循环中，利用 </a:t>
            </a:r>
            <a:r>
              <a:rPr lang="en-US" altLang="zh-CN" sz="2400" b="1" dirty="0" err="1"/>
              <a:t>Three.EffectComposer</a:t>
            </a:r>
            <a:r>
              <a:rPr lang="en-US" altLang="zh-CN" sz="2400" b="1" dirty="0"/>
              <a:t> </a:t>
            </a:r>
            <a:r>
              <a:rPr lang="zh-CN" altLang="en-US" sz="2400" b="1" dirty="0"/>
              <a:t>对象渲染</a:t>
            </a:r>
            <a:endParaRPr lang="en-US" altLang="zh-CN" sz="2400" b="1" dirty="0"/>
          </a:p>
          <a:p>
            <a:pPr marL="635" indent="0">
              <a:lnSpc>
                <a:spcPct val="150000"/>
              </a:lnSpc>
              <a:spcBef>
                <a:spcPts val="0"/>
              </a:spcBef>
              <a:buNone/>
            </a:pP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三</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例子</a:t>
            </a:r>
          </a:p>
        </p:txBody>
      </p:sp>
    </p:spTree>
    <p:custDataLst>
      <p:tags r:id="rId1"/>
    </p:custDataLst>
    <p:extLst>
      <p:ext uri="{BB962C8B-B14F-4D97-AF65-F5344CB8AC3E}">
        <p14:creationId xmlns:p14="http://schemas.microsoft.com/office/powerpoint/2010/main" val="1674889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3521157"/>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后期处理对象的应用</a:t>
            </a:r>
            <a:endParaRPr lang="en-US" altLang="zh-CN" sz="2800" b="1" dirty="0">
              <a:solidFill>
                <a:srgbClr val="0070C0"/>
              </a:solidFill>
            </a:endParaRPr>
          </a:p>
          <a:p>
            <a:pPr>
              <a:lnSpc>
                <a:spcPct val="150000"/>
              </a:lnSpc>
              <a:spcBef>
                <a:spcPts val="0"/>
              </a:spcBef>
            </a:pPr>
            <a:r>
              <a:rPr lang="zh-CN" altLang="en-US" sz="2400" b="1" dirty="0"/>
              <a:t>配置 </a:t>
            </a:r>
            <a:r>
              <a:rPr lang="en-US" altLang="zh-CN" sz="2400" b="1" dirty="0" err="1"/>
              <a:t>Three.EffectComposer</a:t>
            </a:r>
            <a:r>
              <a:rPr lang="en-US" altLang="zh-CN" sz="2400" b="1" dirty="0"/>
              <a:t> </a:t>
            </a:r>
            <a:r>
              <a:rPr lang="zh-CN" altLang="en-US" sz="2400" b="1" dirty="0"/>
              <a:t>对象中，可以加入很多渲染通道</a:t>
            </a:r>
            <a:endParaRPr lang="en-US" altLang="zh-CN" sz="2400" b="1" dirty="0"/>
          </a:p>
          <a:p>
            <a:pPr>
              <a:lnSpc>
                <a:spcPct val="150000"/>
              </a:lnSpc>
              <a:spcBef>
                <a:spcPts val="0"/>
              </a:spcBef>
            </a:pPr>
            <a:r>
              <a:rPr lang="zh-CN" altLang="en-US" sz="2400" b="1" dirty="0"/>
              <a:t>每个通道都会按照其加入 </a:t>
            </a:r>
            <a:r>
              <a:rPr lang="en-US" altLang="zh-CN" sz="2400" b="1" dirty="0" err="1"/>
              <a:t>Three.EffectComposer</a:t>
            </a:r>
            <a:r>
              <a:rPr lang="en-US" altLang="zh-CN" sz="2400" b="1" dirty="0"/>
              <a:t> </a:t>
            </a:r>
            <a:r>
              <a:rPr lang="zh-CN" altLang="en-US" sz="2400" b="1" dirty="0"/>
              <a:t>的顺序执行</a:t>
            </a:r>
            <a:endParaRPr lang="en-US" altLang="zh-CN" sz="2400" b="1" dirty="0"/>
          </a:p>
          <a:p>
            <a:pPr marL="635" indent="0">
              <a:lnSpc>
                <a:spcPct val="150000"/>
              </a:lnSpc>
              <a:spcBef>
                <a:spcPts val="0"/>
              </a:spcBef>
              <a:buNone/>
            </a:pP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三</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例子</a:t>
            </a:r>
          </a:p>
        </p:txBody>
      </p:sp>
      <p:pic>
        <p:nvPicPr>
          <p:cNvPr id="3" name="图片 2">
            <a:extLst>
              <a:ext uri="{FF2B5EF4-FFF2-40B4-BE49-F238E27FC236}">
                <a16:creationId xmlns:a16="http://schemas.microsoft.com/office/drawing/2014/main" id="{28F76D8E-9A39-4A14-A61C-7E8C4854D68A}"/>
              </a:ext>
            </a:extLst>
          </p:cNvPr>
          <p:cNvPicPr>
            <a:picLocks noChangeAspect="1"/>
          </p:cNvPicPr>
          <p:nvPr/>
        </p:nvPicPr>
        <p:blipFill>
          <a:blip r:embed="rId4"/>
          <a:stretch>
            <a:fillRect/>
          </a:stretch>
        </p:blipFill>
        <p:spPr>
          <a:xfrm>
            <a:off x="172963" y="4581128"/>
            <a:ext cx="8582025" cy="685800"/>
          </a:xfrm>
          <a:prstGeom prst="rect">
            <a:avLst/>
          </a:prstGeom>
        </p:spPr>
      </p:pic>
      <p:pic>
        <p:nvPicPr>
          <p:cNvPr id="5" name="图片 4">
            <a:extLst>
              <a:ext uri="{FF2B5EF4-FFF2-40B4-BE49-F238E27FC236}">
                <a16:creationId xmlns:a16="http://schemas.microsoft.com/office/drawing/2014/main" id="{0CF8DADC-DEDC-47D0-B21A-6E993A25A9DE}"/>
              </a:ext>
            </a:extLst>
          </p:cNvPr>
          <p:cNvPicPr>
            <a:picLocks noChangeAspect="1"/>
          </p:cNvPicPr>
          <p:nvPr/>
        </p:nvPicPr>
        <p:blipFill>
          <a:blip r:embed="rId5"/>
          <a:stretch>
            <a:fillRect/>
          </a:stretch>
        </p:blipFill>
        <p:spPr>
          <a:xfrm>
            <a:off x="0" y="1052736"/>
            <a:ext cx="9144000" cy="5319008"/>
          </a:xfrm>
          <a:prstGeom prst="rect">
            <a:avLst/>
          </a:prstGeom>
        </p:spPr>
      </p:pic>
    </p:spTree>
    <p:custDataLst>
      <p:tags r:id="rId1"/>
    </p:custDataLst>
    <p:extLst>
      <p:ext uri="{BB962C8B-B14F-4D97-AF65-F5344CB8AC3E}">
        <p14:creationId xmlns:p14="http://schemas.microsoft.com/office/powerpoint/2010/main" val="2782242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1116013" y="1995488"/>
            <a:ext cx="7416800" cy="3275833"/>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t>可编程管线绘制</a:t>
            </a:r>
            <a:endParaRPr lang="en-US" altLang="zh-CN" sz="2800" b="1" dirty="0"/>
          </a:p>
          <a:p>
            <a:pPr>
              <a:lnSpc>
                <a:spcPct val="150000"/>
              </a:lnSpc>
              <a:spcBef>
                <a:spcPts val="0"/>
              </a:spcBef>
            </a:pPr>
            <a:r>
              <a:rPr lang="zh-CN" altLang="en-US" sz="2400" dirty="0"/>
              <a:t>定制化绘制方法</a:t>
            </a:r>
            <a:endParaRPr lang="en-US" altLang="zh-CN" sz="2400" dirty="0"/>
          </a:p>
          <a:p>
            <a:pPr>
              <a:lnSpc>
                <a:spcPct val="150000"/>
              </a:lnSpc>
              <a:spcBef>
                <a:spcPts val="0"/>
              </a:spcBef>
            </a:pPr>
            <a:r>
              <a:rPr lang="zh-CN" altLang="en-US" sz="2400" dirty="0"/>
              <a:t>类似于 </a:t>
            </a:r>
            <a:r>
              <a:rPr lang="en-US" altLang="zh-CN" sz="2400" dirty="0"/>
              <a:t>C </a:t>
            </a:r>
            <a:r>
              <a:rPr lang="zh-CN" altLang="en-US" sz="2400" dirty="0"/>
              <a:t>语言的高级图形编程语言 </a:t>
            </a:r>
            <a:r>
              <a:rPr lang="en-US" altLang="zh-CN" sz="2400" dirty="0"/>
              <a:t>GLSL</a:t>
            </a:r>
          </a:p>
          <a:p>
            <a:pPr>
              <a:lnSpc>
                <a:spcPct val="150000"/>
              </a:lnSpc>
              <a:spcBef>
                <a:spcPts val="0"/>
              </a:spcBef>
            </a:pPr>
            <a:r>
              <a:rPr lang="zh-CN" altLang="en-US" sz="2400" dirty="0"/>
              <a:t>顶点着色器和片元着色器</a:t>
            </a:r>
            <a:endParaRPr lang="en-US" altLang="zh-CN" sz="2400" dirty="0"/>
          </a:p>
          <a:p>
            <a:pPr marL="635" indent="0">
              <a:lnSpc>
                <a:spcPct val="140000"/>
              </a:lnSpc>
              <a:buNone/>
            </a:pPr>
            <a:endParaRPr lang="zh-CN" altLang="en-US" sz="24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charRg st="0" end="17"/>
                                            </p:txEl>
                                          </p:spTgt>
                                        </p:tgtEl>
                                        <p:attrNameLst>
                                          <p:attrName>style.visibility</p:attrName>
                                        </p:attrNameLst>
                                      </p:cBhvr>
                                      <p:to>
                                        <p:strVal val="visible"/>
                                      </p:to>
                                    </p:set>
                                    <p:anim calcmode="lin" valueType="num">
                                      <p:cBhvr additive="base">
                                        <p:cTn id="7" dur="500" fill="hold"/>
                                        <p:tgtEl>
                                          <p:spTgt spid="283651">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charRg st="0" end="17"/>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283651">
                                            <p:txEl>
                                              <p:charRg st="18" end="18"/>
                                            </p:txEl>
                                          </p:spTgt>
                                        </p:tgtEl>
                                        <p:attrNameLst>
                                          <p:attrName>style.visibility</p:attrName>
                                        </p:attrNameLst>
                                      </p:cBhvr>
                                      <p:to>
                                        <p:strVal val="visible"/>
                                      </p:to>
                                    </p:set>
                                    <p:animEffect transition="in" filter="blinds(horizontal)">
                                      <p:cBhvr>
                                        <p:cTn id="11" dur="500"/>
                                        <p:tgtEl>
                                          <p:spTgt spid="283651">
                                            <p:txEl>
                                              <p:char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755576" y="1484784"/>
            <a:ext cx="7416800" cy="1305165"/>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后期处理对象的应用</a:t>
            </a:r>
            <a:endParaRPr lang="en-US" altLang="zh-CN" sz="2800" b="1" dirty="0">
              <a:solidFill>
                <a:srgbClr val="0070C0"/>
              </a:solidFill>
            </a:endParaRPr>
          </a:p>
          <a:p>
            <a:pPr marL="635" indent="0">
              <a:lnSpc>
                <a:spcPct val="150000"/>
              </a:lnSpc>
              <a:spcBef>
                <a:spcPts val="0"/>
              </a:spcBef>
              <a:buNone/>
            </a:pPr>
            <a:r>
              <a:rPr lang="zh-CN" altLang="en-US" sz="2800" b="1" dirty="0"/>
              <a:t>参见例子</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三</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例子</a:t>
            </a:r>
          </a:p>
        </p:txBody>
      </p:sp>
      <p:sp>
        <p:nvSpPr>
          <p:cNvPr id="5" name="文本框 4">
            <a:extLst>
              <a:ext uri="{FF2B5EF4-FFF2-40B4-BE49-F238E27FC236}">
                <a16:creationId xmlns:a16="http://schemas.microsoft.com/office/drawing/2014/main" id="{7592C295-E641-4D2A-83F4-02282F2B3BFE}"/>
              </a:ext>
            </a:extLst>
          </p:cNvPr>
          <p:cNvSpPr txBox="1"/>
          <p:nvPr/>
        </p:nvSpPr>
        <p:spPr>
          <a:xfrm>
            <a:off x="733154" y="2998206"/>
            <a:ext cx="7871293" cy="369332"/>
          </a:xfrm>
          <a:prstGeom prst="rect">
            <a:avLst/>
          </a:prstGeom>
          <a:noFill/>
        </p:spPr>
        <p:txBody>
          <a:bodyPr wrap="square">
            <a:spAutoFit/>
          </a:bodyPr>
          <a:lstStyle/>
          <a:p>
            <a:r>
              <a:rPr lang="en-US" altLang="zh-CN" dirty="0"/>
              <a:t>https://threejs.org/docs/#examples/en/postprocessing/EffectComposer</a:t>
            </a:r>
            <a:endParaRPr lang="zh-CN" altLang="en-US" dirty="0"/>
          </a:p>
        </p:txBody>
      </p:sp>
    </p:spTree>
    <p:custDataLst>
      <p:tags r:id="rId1"/>
    </p:custDataLst>
    <p:extLst>
      <p:ext uri="{BB962C8B-B14F-4D97-AF65-F5344CB8AC3E}">
        <p14:creationId xmlns:p14="http://schemas.microsoft.com/office/powerpoint/2010/main" val="3813791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683568" y="2276872"/>
            <a:ext cx="7416800" cy="2882905"/>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着色器材质 </a:t>
            </a:r>
            <a:r>
              <a:rPr lang="en-US" altLang="zh-CN" sz="2800" b="1" dirty="0" err="1">
                <a:solidFill>
                  <a:srgbClr val="0070C0"/>
                </a:solidFill>
              </a:rPr>
              <a:t>Three.ShaderMaterial</a:t>
            </a:r>
            <a:endParaRPr lang="en-US" altLang="zh-CN" sz="2800" b="1" dirty="0">
              <a:solidFill>
                <a:srgbClr val="0070C0"/>
              </a:solidFill>
            </a:endParaRPr>
          </a:p>
          <a:p>
            <a:pPr>
              <a:lnSpc>
                <a:spcPct val="150000"/>
              </a:lnSpc>
              <a:spcBef>
                <a:spcPts val="0"/>
              </a:spcBef>
            </a:pPr>
            <a:r>
              <a:rPr lang="zh-CN" altLang="en-US" sz="2400" b="1" dirty="0"/>
              <a:t>功能最丰富，也是最为复杂的一种高级材质</a:t>
            </a:r>
            <a:endParaRPr lang="en-US" altLang="zh-CN" sz="2400" b="1" dirty="0"/>
          </a:p>
          <a:p>
            <a:pPr>
              <a:lnSpc>
                <a:spcPct val="150000"/>
              </a:lnSpc>
              <a:spcBef>
                <a:spcPts val="0"/>
              </a:spcBef>
            </a:pPr>
            <a:r>
              <a:rPr lang="zh-CN" altLang="en-US" sz="2400" b="1" dirty="0"/>
              <a:t>使用 </a:t>
            </a:r>
            <a:r>
              <a:rPr lang="en-US" altLang="zh-CN" sz="2400" b="1" dirty="0" err="1"/>
              <a:t>ShaderMaterial</a:t>
            </a:r>
            <a:r>
              <a:rPr lang="en-US" altLang="zh-CN" sz="2400" b="1" dirty="0"/>
              <a:t> </a:t>
            </a:r>
            <a:r>
              <a:rPr lang="zh-CN" altLang="en-US" sz="2400" b="1" dirty="0"/>
              <a:t>材质，就必须传入 </a:t>
            </a:r>
            <a:r>
              <a:rPr lang="en-US" altLang="zh-CN" sz="2400" b="1" dirty="0" err="1"/>
              <a:t>vertexShader</a:t>
            </a:r>
            <a:r>
              <a:rPr lang="en-US" altLang="zh-CN" sz="2400" b="1" dirty="0"/>
              <a:t> </a:t>
            </a:r>
            <a:r>
              <a:rPr lang="zh-CN" altLang="en-US" sz="2400" b="1" dirty="0"/>
              <a:t>和</a:t>
            </a:r>
            <a:r>
              <a:rPr lang="en-US" altLang="zh-CN" sz="2400" b="1" dirty="0" err="1"/>
              <a:t>fragmentShader</a:t>
            </a:r>
            <a:r>
              <a:rPr lang="en-US" altLang="zh-CN" sz="2400" b="1" dirty="0"/>
              <a:t> </a:t>
            </a:r>
            <a:r>
              <a:rPr lang="zh-CN" altLang="en-US" sz="2400" b="1" dirty="0"/>
              <a:t>这两个不同的着色器。</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四</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材质</a:t>
            </a:r>
          </a:p>
        </p:txBody>
      </p:sp>
    </p:spTree>
    <p:custDataLst>
      <p:tags r:id="rId1"/>
    </p:custDataLst>
    <p:extLst>
      <p:ext uri="{BB962C8B-B14F-4D97-AF65-F5344CB8AC3E}">
        <p14:creationId xmlns:p14="http://schemas.microsoft.com/office/powerpoint/2010/main" val="1860056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683568" y="2276872"/>
            <a:ext cx="7416800" cy="3994170"/>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着色器材质 </a:t>
            </a:r>
            <a:r>
              <a:rPr lang="en-US" altLang="zh-CN" sz="2800" b="1" dirty="0" err="1">
                <a:solidFill>
                  <a:srgbClr val="0070C0"/>
                </a:solidFill>
              </a:rPr>
              <a:t>Three.ShaderMaterial</a:t>
            </a:r>
            <a:endParaRPr lang="en-US" altLang="zh-CN" sz="2800" b="1" dirty="0">
              <a:solidFill>
                <a:srgbClr val="0070C0"/>
              </a:solidFill>
            </a:endParaRPr>
          </a:p>
          <a:p>
            <a:pPr marL="635" indent="0">
              <a:lnSpc>
                <a:spcPct val="150000"/>
              </a:lnSpc>
              <a:spcBef>
                <a:spcPts val="0"/>
              </a:spcBef>
              <a:buNone/>
            </a:pPr>
            <a:r>
              <a:rPr lang="zh-CN" altLang="en-US" sz="2400" b="1" dirty="0"/>
              <a:t>几个步骤：</a:t>
            </a:r>
            <a:endParaRPr lang="en-US" altLang="zh-CN" sz="2400" b="1" dirty="0"/>
          </a:p>
          <a:p>
            <a:pPr>
              <a:lnSpc>
                <a:spcPct val="150000"/>
              </a:lnSpc>
              <a:spcBef>
                <a:spcPts val="0"/>
              </a:spcBef>
            </a:pPr>
            <a:r>
              <a:rPr lang="zh-CN" altLang="en-US" sz="2400" b="1" dirty="0"/>
              <a:t>在 </a:t>
            </a:r>
            <a:r>
              <a:rPr lang="en-US" altLang="zh-CN" sz="2400" b="1" dirty="0"/>
              <a:t>JavaScript </a:t>
            </a:r>
            <a:r>
              <a:rPr lang="zh-CN" altLang="en-US" sz="2400" b="1" dirty="0"/>
              <a:t>代码中先定义</a:t>
            </a:r>
            <a:r>
              <a:rPr lang="en-US" altLang="zh-CN" sz="2400" b="1" dirty="0"/>
              <a:t>Shader </a:t>
            </a:r>
            <a:r>
              <a:rPr lang="zh-CN" altLang="en-US" sz="2400" b="1" dirty="0"/>
              <a:t>代码</a:t>
            </a:r>
            <a:r>
              <a:rPr lang="en-US" altLang="zh-CN" sz="2400" b="1" dirty="0"/>
              <a:t>,</a:t>
            </a:r>
            <a:r>
              <a:rPr lang="zh-CN" altLang="en-US" sz="2400" b="1" dirty="0"/>
              <a:t>采用</a:t>
            </a:r>
            <a:r>
              <a:rPr lang="en-US" altLang="zh-CN" sz="2400" b="1" dirty="0"/>
              <a:t>&lt;script&gt;</a:t>
            </a:r>
            <a:r>
              <a:rPr lang="zh-CN" altLang="en-US" sz="2400" b="1" dirty="0"/>
              <a:t>标签</a:t>
            </a:r>
            <a:endParaRPr lang="en-US" altLang="zh-CN" sz="2400" b="1" dirty="0"/>
          </a:p>
          <a:p>
            <a:pPr>
              <a:lnSpc>
                <a:spcPct val="150000"/>
              </a:lnSpc>
              <a:spcBef>
                <a:spcPts val="0"/>
              </a:spcBef>
            </a:pPr>
            <a:r>
              <a:rPr lang="zh-CN" altLang="en-US" sz="2400" b="1" dirty="0"/>
              <a:t>创建</a:t>
            </a:r>
            <a:r>
              <a:rPr lang="en-US" altLang="zh-CN" sz="2400" b="1" dirty="0" err="1"/>
              <a:t>shaderMaterial</a:t>
            </a:r>
            <a:r>
              <a:rPr lang="zh-CN" altLang="en-US" sz="2400" b="1" dirty="0"/>
              <a:t>，并设置代码</a:t>
            </a:r>
            <a:endParaRPr lang="en-US" altLang="zh-CN" sz="2400" b="1" dirty="0"/>
          </a:p>
          <a:p>
            <a:pPr>
              <a:lnSpc>
                <a:spcPct val="150000"/>
              </a:lnSpc>
              <a:spcBef>
                <a:spcPts val="0"/>
              </a:spcBef>
            </a:pPr>
            <a:r>
              <a:rPr lang="zh-CN" altLang="en-US" sz="2400" b="1" dirty="0"/>
              <a:t>应用材质</a:t>
            </a:r>
            <a:endParaRPr lang="en-US" altLang="zh-CN" sz="2400" b="1" dirty="0"/>
          </a:p>
          <a:p>
            <a:pPr>
              <a:lnSpc>
                <a:spcPct val="150000"/>
              </a:lnSpc>
              <a:spcBef>
                <a:spcPts val="0"/>
              </a:spcBef>
            </a:pP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四</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材质</a:t>
            </a:r>
          </a:p>
        </p:txBody>
      </p:sp>
    </p:spTree>
    <p:custDataLst>
      <p:tags r:id="rId1"/>
    </p:custDataLst>
    <p:extLst>
      <p:ext uri="{BB962C8B-B14F-4D97-AF65-F5344CB8AC3E}">
        <p14:creationId xmlns:p14="http://schemas.microsoft.com/office/powerpoint/2010/main" val="383133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539552" y="1772816"/>
            <a:ext cx="7416800" cy="1778179"/>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着色器材质 </a:t>
            </a:r>
            <a:r>
              <a:rPr lang="en-US" altLang="zh-CN" sz="2800" b="1" dirty="0" err="1">
                <a:solidFill>
                  <a:srgbClr val="0070C0"/>
                </a:solidFill>
              </a:rPr>
              <a:t>Three.ShaderMaterial</a:t>
            </a:r>
            <a:endParaRPr lang="en-US" altLang="zh-CN" sz="2800" b="1" dirty="0">
              <a:solidFill>
                <a:srgbClr val="0070C0"/>
              </a:solidFill>
            </a:endParaRPr>
          </a:p>
          <a:p>
            <a:pPr marL="635" indent="0">
              <a:lnSpc>
                <a:spcPct val="150000"/>
              </a:lnSpc>
              <a:spcBef>
                <a:spcPts val="0"/>
              </a:spcBef>
              <a:buNone/>
            </a:pPr>
            <a:r>
              <a:rPr lang="zh-CN" altLang="en-US" sz="2400" b="1" dirty="0"/>
              <a:t>几个步骤：</a:t>
            </a:r>
            <a:endParaRPr lang="en-US" altLang="zh-CN" sz="2400" b="1" dirty="0"/>
          </a:p>
          <a:p>
            <a:pPr>
              <a:lnSpc>
                <a:spcPct val="150000"/>
              </a:lnSpc>
              <a:spcBef>
                <a:spcPts val="0"/>
              </a:spcBef>
            </a:pPr>
            <a:r>
              <a:rPr lang="zh-CN" altLang="en-US" sz="2400" b="1" dirty="0"/>
              <a:t>定义代码</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四</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材质</a:t>
            </a:r>
          </a:p>
        </p:txBody>
      </p:sp>
      <p:pic>
        <p:nvPicPr>
          <p:cNvPr id="3" name="图片 2">
            <a:extLst>
              <a:ext uri="{FF2B5EF4-FFF2-40B4-BE49-F238E27FC236}">
                <a16:creationId xmlns:a16="http://schemas.microsoft.com/office/drawing/2014/main" id="{03E264DA-02C4-44FB-8234-BE17A1FB1F46}"/>
              </a:ext>
            </a:extLst>
          </p:cNvPr>
          <p:cNvPicPr>
            <a:picLocks noChangeAspect="1"/>
          </p:cNvPicPr>
          <p:nvPr/>
        </p:nvPicPr>
        <p:blipFill>
          <a:blip r:embed="rId4"/>
          <a:stretch>
            <a:fillRect/>
          </a:stretch>
        </p:blipFill>
        <p:spPr>
          <a:xfrm>
            <a:off x="0" y="1400885"/>
            <a:ext cx="9144000" cy="4056229"/>
          </a:xfrm>
          <a:prstGeom prst="rect">
            <a:avLst/>
          </a:prstGeom>
        </p:spPr>
      </p:pic>
      <p:pic>
        <p:nvPicPr>
          <p:cNvPr id="5" name="图片 4">
            <a:extLst>
              <a:ext uri="{FF2B5EF4-FFF2-40B4-BE49-F238E27FC236}">
                <a16:creationId xmlns:a16="http://schemas.microsoft.com/office/drawing/2014/main" id="{743B8CCB-81A5-41BF-9EFE-1B4F186B3F96}"/>
              </a:ext>
            </a:extLst>
          </p:cNvPr>
          <p:cNvPicPr>
            <a:picLocks noChangeAspect="1"/>
          </p:cNvPicPr>
          <p:nvPr/>
        </p:nvPicPr>
        <p:blipFill>
          <a:blip r:embed="rId5"/>
          <a:stretch>
            <a:fillRect/>
          </a:stretch>
        </p:blipFill>
        <p:spPr>
          <a:xfrm>
            <a:off x="138112" y="560145"/>
            <a:ext cx="8867775" cy="5981700"/>
          </a:xfrm>
          <a:prstGeom prst="rect">
            <a:avLst/>
          </a:prstGeom>
        </p:spPr>
      </p:pic>
    </p:spTree>
    <p:custDataLst>
      <p:tags r:id="rId1"/>
    </p:custDataLst>
    <p:extLst>
      <p:ext uri="{BB962C8B-B14F-4D97-AF65-F5344CB8AC3E}">
        <p14:creationId xmlns:p14="http://schemas.microsoft.com/office/powerpoint/2010/main" val="4181181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539552" y="1772816"/>
            <a:ext cx="7416800" cy="1778179"/>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着色器材质 </a:t>
            </a:r>
            <a:r>
              <a:rPr lang="en-US" altLang="zh-CN" sz="2800" b="1" dirty="0" err="1">
                <a:solidFill>
                  <a:srgbClr val="0070C0"/>
                </a:solidFill>
              </a:rPr>
              <a:t>Three.ShaderMaterial</a:t>
            </a:r>
            <a:endParaRPr lang="en-US" altLang="zh-CN" sz="2800" b="1" dirty="0">
              <a:solidFill>
                <a:srgbClr val="0070C0"/>
              </a:solidFill>
            </a:endParaRPr>
          </a:p>
          <a:p>
            <a:pPr marL="635" indent="0">
              <a:lnSpc>
                <a:spcPct val="150000"/>
              </a:lnSpc>
              <a:spcBef>
                <a:spcPts val="0"/>
              </a:spcBef>
              <a:buNone/>
            </a:pPr>
            <a:r>
              <a:rPr lang="zh-CN" altLang="en-US" sz="2400" b="1" dirty="0"/>
              <a:t>几个步骤：</a:t>
            </a:r>
            <a:endParaRPr lang="en-US" altLang="zh-CN" sz="2400" b="1" dirty="0"/>
          </a:p>
          <a:p>
            <a:pPr>
              <a:lnSpc>
                <a:spcPct val="150000"/>
              </a:lnSpc>
              <a:spcBef>
                <a:spcPts val="0"/>
              </a:spcBef>
            </a:pPr>
            <a:r>
              <a:rPr lang="zh-CN" altLang="en-US" sz="2400" b="1" dirty="0"/>
              <a:t>定义</a:t>
            </a:r>
            <a:r>
              <a:rPr lang="en-US" altLang="zh-CN" sz="2400" b="1" dirty="0" err="1"/>
              <a:t>ShaderMaterial</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四</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材质</a:t>
            </a:r>
          </a:p>
        </p:txBody>
      </p:sp>
      <p:pic>
        <p:nvPicPr>
          <p:cNvPr id="4" name="图片 3">
            <a:extLst>
              <a:ext uri="{FF2B5EF4-FFF2-40B4-BE49-F238E27FC236}">
                <a16:creationId xmlns:a16="http://schemas.microsoft.com/office/drawing/2014/main" id="{3B1DB594-37A6-45A6-A77F-93509052145D}"/>
              </a:ext>
            </a:extLst>
          </p:cNvPr>
          <p:cNvPicPr>
            <a:picLocks noChangeAspect="1"/>
          </p:cNvPicPr>
          <p:nvPr/>
        </p:nvPicPr>
        <p:blipFill>
          <a:blip r:embed="rId4"/>
          <a:stretch>
            <a:fillRect/>
          </a:stretch>
        </p:blipFill>
        <p:spPr>
          <a:xfrm>
            <a:off x="128905" y="3861048"/>
            <a:ext cx="9144000" cy="1150829"/>
          </a:xfrm>
          <a:prstGeom prst="rect">
            <a:avLst/>
          </a:prstGeom>
        </p:spPr>
      </p:pic>
    </p:spTree>
    <p:custDataLst>
      <p:tags r:id="rId1"/>
    </p:custDataLst>
    <p:extLst>
      <p:ext uri="{BB962C8B-B14F-4D97-AF65-F5344CB8AC3E}">
        <p14:creationId xmlns:p14="http://schemas.microsoft.com/office/powerpoint/2010/main" val="4206486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539552" y="1772816"/>
            <a:ext cx="7416800" cy="1778179"/>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solidFill>
                  <a:srgbClr val="0070C0"/>
                </a:solidFill>
              </a:rPr>
              <a:t>着色器材质 </a:t>
            </a:r>
            <a:r>
              <a:rPr lang="en-US" altLang="zh-CN" sz="2800" b="1" dirty="0" err="1">
                <a:solidFill>
                  <a:srgbClr val="0070C0"/>
                </a:solidFill>
              </a:rPr>
              <a:t>Three.ShaderMaterial</a:t>
            </a:r>
            <a:endParaRPr lang="en-US" altLang="zh-CN" sz="2800" b="1" dirty="0">
              <a:solidFill>
                <a:srgbClr val="0070C0"/>
              </a:solidFill>
            </a:endParaRPr>
          </a:p>
          <a:p>
            <a:pPr marL="635" indent="0">
              <a:lnSpc>
                <a:spcPct val="150000"/>
              </a:lnSpc>
              <a:spcBef>
                <a:spcPts val="0"/>
              </a:spcBef>
              <a:buNone/>
            </a:pPr>
            <a:r>
              <a:rPr lang="zh-CN" altLang="en-US" sz="2400" b="1" dirty="0"/>
              <a:t>几个步骤：</a:t>
            </a:r>
            <a:endParaRPr lang="en-US" altLang="zh-CN" sz="2400" b="1" dirty="0"/>
          </a:p>
          <a:p>
            <a:pPr>
              <a:lnSpc>
                <a:spcPct val="150000"/>
              </a:lnSpc>
              <a:spcBef>
                <a:spcPts val="0"/>
              </a:spcBef>
            </a:pPr>
            <a:r>
              <a:rPr lang="zh-CN" altLang="en-US" sz="2400" b="1" dirty="0"/>
              <a:t>应用</a:t>
            </a:r>
            <a:r>
              <a:rPr lang="en-US" altLang="zh-CN" sz="2400" b="1" dirty="0" err="1"/>
              <a:t>ShaderMaterial</a:t>
            </a:r>
            <a:endParaRPr lang="en-US" altLang="zh-CN" sz="24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四</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材质</a:t>
            </a:r>
          </a:p>
        </p:txBody>
      </p:sp>
      <p:pic>
        <p:nvPicPr>
          <p:cNvPr id="3" name="图片 2">
            <a:extLst>
              <a:ext uri="{FF2B5EF4-FFF2-40B4-BE49-F238E27FC236}">
                <a16:creationId xmlns:a16="http://schemas.microsoft.com/office/drawing/2014/main" id="{09EAAAEA-6240-499C-9970-DF59B4A472B3}"/>
              </a:ext>
            </a:extLst>
          </p:cNvPr>
          <p:cNvPicPr>
            <a:picLocks noChangeAspect="1"/>
          </p:cNvPicPr>
          <p:nvPr/>
        </p:nvPicPr>
        <p:blipFill>
          <a:blip r:embed="rId4"/>
          <a:stretch>
            <a:fillRect/>
          </a:stretch>
        </p:blipFill>
        <p:spPr>
          <a:xfrm>
            <a:off x="683568" y="4005064"/>
            <a:ext cx="7458075" cy="628650"/>
          </a:xfrm>
          <a:prstGeom prst="rect">
            <a:avLst/>
          </a:prstGeom>
        </p:spPr>
      </p:pic>
      <p:sp>
        <p:nvSpPr>
          <p:cNvPr id="6" name="文本框 5">
            <a:extLst>
              <a:ext uri="{FF2B5EF4-FFF2-40B4-BE49-F238E27FC236}">
                <a16:creationId xmlns:a16="http://schemas.microsoft.com/office/drawing/2014/main" id="{37AE4C7A-503A-48AD-9CAB-CEC6161D1CAA}"/>
              </a:ext>
            </a:extLst>
          </p:cNvPr>
          <p:cNvSpPr txBox="1"/>
          <p:nvPr/>
        </p:nvSpPr>
        <p:spPr>
          <a:xfrm>
            <a:off x="444548" y="5266011"/>
            <a:ext cx="8087891" cy="369332"/>
          </a:xfrm>
          <a:prstGeom prst="rect">
            <a:avLst/>
          </a:prstGeom>
          <a:noFill/>
        </p:spPr>
        <p:txBody>
          <a:bodyPr wrap="square">
            <a:spAutoFit/>
          </a:bodyPr>
          <a:lstStyle/>
          <a:p>
            <a:r>
              <a:rPr lang="zh-CN" altLang="en-US" dirty="0"/>
              <a:t>https://threejs.org/docs/?q=shadermaterial#api/en/materials/ShaderMaterial</a:t>
            </a:r>
          </a:p>
        </p:txBody>
      </p:sp>
    </p:spTree>
    <p:custDataLst>
      <p:tags r:id="rId1"/>
    </p:custDataLst>
    <p:extLst>
      <p:ext uri="{BB962C8B-B14F-4D97-AF65-F5344CB8AC3E}">
        <p14:creationId xmlns:p14="http://schemas.microsoft.com/office/powerpoint/2010/main" val="421375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1F051B-E635-4F0B-A9D2-25E4E9F86CDE}"/>
              </a:ext>
            </a:extLst>
          </p:cNvPr>
          <p:cNvSpPr>
            <a:spLocks noGrp="1"/>
          </p:cNvSpPr>
          <p:nvPr>
            <p:ph idx="1"/>
          </p:nvPr>
        </p:nvSpPr>
        <p:spPr/>
        <p:txBody>
          <a:bodyPr/>
          <a:lstStyle/>
          <a:p>
            <a:r>
              <a:rPr lang="en-US" altLang="zh-CN" dirty="0">
                <a:hlinkClick r:id="rId2"/>
              </a:rPr>
              <a:t>https://www.shadertoy.com/new</a:t>
            </a:r>
            <a:r>
              <a:rPr lang="en-US" altLang="zh-CN" dirty="0"/>
              <a:t> </a:t>
            </a:r>
          </a:p>
          <a:p>
            <a:r>
              <a:rPr lang="en-US" altLang="zh-CN" dirty="0">
                <a:hlinkClick r:id="rId3"/>
              </a:rPr>
              <a:t>https://webgl-shaders.com/</a:t>
            </a:r>
            <a:r>
              <a:rPr lang="en-US" altLang="zh-CN" dirty="0"/>
              <a:t> </a:t>
            </a:r>
          </a:p>
          <a:p>
            <a:endParaRPr lang="en-US" altLang="zh-CN" dirty="0"/>
          </a:p>
          <a:p>
            <a:r>
              <a:rPr lang="en-US" altLang="zh-CN" dirty="0">
                <a:hlinkClick r:id="rId4"/>
              </a:rPr>
              <a:t>https://waelyasmina.net/articles/glsl-and-shaders-tutorial-for-beginners-webgl-threejs/</a:t>
            </a:r>
            <a:r>
              <a:rPr lang="en-US" altLang="zh-CN" dirty="0"/>
              <a:t>  </a:t>
            </a:r>
            <a:endParaRPr lang="zh-CN" altLang="en-US" dirty="0"/>
          </a:p>
        </p:txBody>
      </p:sp>
      <p:sp>
        <p:nvSpPr>
          <p:cNvPr id="6" name="Rectangle 2">
            <a:extLst>
              <a:ext uri="{FF2B5EF4-FFF2-40B4-BE49-F238E27FC236}">
                <a16:creationId xmlns:a16="http://schemas.microsoft.com/office/drawing/2014/main" id="{FFADD35E-D039-4A39-8E33-4A49C339B6F0}"/>
              </a:ext>
            </a:extLst>
          </p:cNvPr>
          <p:cNvSpPr txBox="1">
            <a:spLocks noRot="1" noChangeArrowheads="1"/>
          </p:cNvSpPr>
          <p:nvPr/>
        </p:nvSpPr>
        <p:spPr>
          <a:xfrm>
            <a:off x="1662430" y="953361"/>
            <a:ext cx="6076950" cy="668837"/>
          </a:xfrm>
          <a:prstGeom prst="rect">
            <a:avLst/>
          </a:prstGeom>
          <a:noFill/>
          <a:ln w="9525">
            <a:noFill/>
          </a:ln>
        </p:spPr>
        <p:txBody>
          <a:bodyPr vert="horz" wrap="square" lIns="91440" tIns="45720" rIns="91440" bIns="45720" numCol="1" rtlCol="0" anchor="ctr" anchorCtr="0" compatLnSpc="1">
            <a:spAutoFit/>
          </a:bodyPr>
          <a:lstStyle>
            <a:lvl1pPr algn="ctr" defTabSz="514350" rtl="0" eaLnBrk="1" fontAlgn="base" latinLnBrk="0" hangingPunct="1">
              <a:lnSpc>
                <a:spcPct val="120000"/>
              </a:lnSpc>
              <a:spcBef>
                <a:spcPct val="0"/>
              </a:spcBef>
              <a:spcAft>
                <a:spcPct val="0"/>
              </a:spcAft>
              <a:buNone/>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defTabSz="914400">
              <a:defRPr/>
            </a:pPr>
            <a:r>
              <a:rPr lang="zh-CN" altLang="en-US" sz="3600" dirty="0">
                <a:solidFill>
                  <a:schemeClr val="accent1">
                    <a:lumMod val="75000"/>
                  </a:schemeClr>
                </a:solidFill>
                <a:effectLst>
                  <a:outerShdw blurRad="38100" dist="38100" dir="2700000" algn="tl">
                    <a:srgbClr val="C0C0C0"/>
                  </a:outerShdw>
                </a:effectLst>
                <a:latin typeface="SimHei" panose="02010600030101010101" pitchFamily="2" charset="-122"/>
                <a:ea typeface="SimHei" panose="02010600030101010101" pitchFamily="2" charset="-122"/>
                <a:sym typeface="+mn-ea"/>
              </a:rPr>
              <a:t>五、相关工具和例子</a:t>
            </a:r>
          </a:p>
        </p:txBody>
      </p:sp>
    </p:spTree>
    <p:extLst>
      <p:ext uri="{BB962C8B-B14F-4D97-AF65-F5344CB8AC3E}">
        <p14:creationId xmlns:p14="http://schemas.microsoft.com/office/powerpoint/2010/main" val="92013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1116013" y="1995488"/>
            <a:ext cx="7416800" cy="3829831"/>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t>顶点着色器</a:t>
            </a:r>
            <a:endParaRPr lang="en-US" altLang="zh-CN" sz="2800" b="1" dirty="0"/>
          </a:p>
          <a:p>
            <a:pPr>
              <a:lnSpc>
                <a:spcPct val="150000"/>
              </a:lnSpc>
              <a:spcBef>
                <a:spcPts val="0"/>
              </a:spcBef>
            </a:pPr>
            <a:r>
              <a:rPr lang="zh-CN" altLang="en-US" sz="2400" dirty="0"/>
              <a:t>顶点是指二维平面或三维空间中的一个点，包含位置、颜色等属性信息</a:t>
            </a:r>
            <a:endParaRPr lang="en-US" altLang="zh-CN" sz="2400" dirty="0"/>
          </a:p>
          <a:p>
            <a:pPr>
              <a:lnSpc>
                <a:spcPct val="150000"/>
              </a:lnSpc>
              <a:spcBef>
                <a:spcPts val="0"/>
              </a:spcBef>
            </a:pPr>
            <a:r>
              <a:rPr lang="zh-CN" altLang="en-US" sz="2400" dirty="0"/>
              <a:t>操作主要包含顶点坐标变换、法线变换及规格化、纹理坐标生成、纹理坐标变换、光照和彩色材质应用等</a:t>
            </a:r>
            <a:endParaRPr lang="en-US" altLang="zh-CN" sz="2400" dirty="0"/>
          </a:p>
          <a:p>
            <a:pPr marL="635" indent="0">
              <a:lnSpc>
                <a:spcPct val="140000"/>
              </a:lnSpc>
              <a:buNone/>
            </a:pPr>
            <a:endParaRPr lang="zh-CN" altLang="en-US" sz="24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2228451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283651">
                                            <p:txEl>
                                              <p:charRg st="18" end="18"/>
                                            </p:txEl>
                                          </p:spTgt>
                                        </p:tgtEl>
                                        <p:attrNameLst>
                                          <p:attrName>style.visibility</p:attrName>
                                        </p:attrNameLst>
                                      </p:cBhvr>
                                      <p:to>
                                        <p:strVal val="visible"/>
                                      </p:to>
                                    </p:set>
                                    <p:animEffect transition="in" filter="blinds(horizontal)">
                                      <p:cBhvr>
                                        <p:cTn id="11" dur="500"/>
                                        <p:tgtEl>
                                          <p:spTgt spid="283651">
                                            <p:txEl>
                                              <p:char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992505" y="1844824"/>
            <a:ext cx="7416800" cy="4808368"/>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t>顶点着色器</a:t>
            </a:r>
            <a:endParaRPr lang="en-US" altLang="zh-CN" sz="2800" b="1" dirty="0"/>
          </a:p>
          <a:p>
            <a:pPr marL="635" indent="0">
              <a:lnSpc>
                <a:spcPct val="140000"/>
              </a:lnSpc>
              <a:buNone/>
            </a:pPr>
            <a:r>
              <a:rPr lang="fr-FR" altLang="zh-CN" sz="2400" dirty="0"/>
              <a:t>attribute vec4 vPosition;</a:t>
            </a:r>
          </a:p>
          <a:p>
            <a:pPr marL="257810" lvl="1" indent="0">
              <a:lnSpc>
                <a:spcPct val="140000"/>
              </a:lnSpc>
              <a:buNone/>
            </a:pPr>
            <a:r>
              <a:rPr lang="fr-FR" altLang="zh-CN" sz="2175" dirty="0"/>
              <a:t>void main() {</a:t>
            </a:r>
          </a:p>
          <a:p>
            <a:pPr marL="257810" lvl="1" indent="0">
              <a:lnSpc>
                <a:spcPct val="140000"/>
              </a:lnSpc>
              <a:buNone/>
            </a:pPr>
            <a:r>
              <a:rPr lang="fr-FR" altLang="zh-CN" sz="2175" dirty="0"/>
              <a:t>		gl_Position = vPosition; </a:t>
            </a:r>
          </a:p>
          <a:p>
            <a:pPr marL="257810" lvl="1" indent="0">
              <a:lnSpc>
                <a:spcPct val="140000"/>
              </a:lnSpc>
              <a:buNone/>
            </a:pPr>
            <a:r>
              <a:rPr lang="fr-FR" altLang="zh-CN" sz="2400" dirty="0"/>
              <a:t>};</a:t>
            </a:r>
          </a:p>
          <a:p>
            <a:pPr marL="257810" lvl="1" indent="0">
              <a:lnSpc>
                <a:spcPct val="140000"/>
              </a:lnSpc>
              <a:buNone/>
            </a:pPr>
            <a:r>
              <a:rPr lang="en-US" altLang="zh-CN" sz="2400" dirty="0" err="1"/>
              <a:t>gl_Position</a:t>
            </a:r>
            <a:r>
              <a:rPr lang="en-US" altLang="zh-CN" sz="2400" dirty="0"/>
              <a:t> </a:t>
            </a:r>
            <a:r>
              <a:rPr lang="zh-CN" altLang="en-US" sz="2400" dirty="0"/>
              <a:t>是特殊的内置变量</a:t>
            </a:r>
            <a:endParaRPr lang="en-US" altLang="zh-CN" sz="2400" dirty="0"/>
          </a:p>
          <a:p>
            <a:pPr marL="257810" lvl="1" indent="0">
              <a:lnSpc>
                <a:spcPct val="140000"/>
              </a:lnSpc>
              <a:buNone/>
            </a:pPr>
            <a:r>
              <a:rPr lang="zh-CN" altLang="en-US" sz="2400" dirty="0"/>
              <a:t>顶点着色器必须计算坐标在裁剪空间中的齐次坐标并将结果存储在特殊的输出变量</a:t>
            </a:r>
            <a:r>
              <a:rPr lang="en-US" altLang="zh-CN" sz="2400" dirty="0" err="1"/>
              <a:t>gl_Position</a:t>
            </a:r>
            <a:r>
              <a:rPr lang="en-US" altLang="zh-CN" sz="2400" dirty="0"/>
              <a:t> </a:t>
            </a:r>
            <a:r>
              <a:rPr lang="zh-CN" altLang="en-US" sz="2400" dirty="0"/>
              <a:t>中</a:t>
            </a:r>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745993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3" end="3"/>
                                            </p:txEl>
                                          </p:spTgt>
                                        </p:tgtEl>
                                        <p:attrNameLst>
                                          <p:attrName>style.visibility</p:attrName>
                                        </p:attrNameLst>
                                      </p:cBhvr>
                                      <p:to>
                                        <p:strVal val="visible"/>
                                      </p:to>
                                    </p:set>
                                    <p:anim calcmode="lin" valueType="num">
                                      <p:cBhvr additive="base">
                                        <p:cTn id="25"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3651">
                                            <p:txEl>
                                              <p:pRg st="4" end="4"/>
                                            </p:txEl>
                                          </p:spTgt>
                                        </p:tgtEl>
                                        <p:attrNameLst>
                                          <p:attrName>style.visibility</p:attrName>
                                        </p:attrNameLst>
                                      </p:cBhvr>
                                      <p:to>
                                        <p:strVal val="visible"/>
                                      </p:to>
                                    </p:set>
                                    <p:anim calcmode="lin" valueType="num">
                                      <p:cBhvr additive="base">
                                        <p:cTn id="31"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3651">
                                            <p:txEl>
                                              <p:pRg st="5" end="5"/>
                                            </p:txEl>
                                          </p:spTgt>
                                        </p:tgtEl>
                                        <p:attrNameLst>
                                          <p:attrName>style.visibility</p:attrName>
                                        </p:attrNameLst>
                                      </p:cBhvr>
                                      <p:to>
                                        <p:strVal val="visible"/>
                                      </p:to>
                                    </p:set>
                                    <p:anim calcmode="lin" valueType="num">
                                      <p:cBhvr additive="base">
                                        <p:cTn id="37" dur="500" fill="hold"/>
                                        <p:tgtEl>
                                          <p:spTgt spid="283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3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83651">
                                            <p:txEl>
                                              <p:pRg st="6" end="6"/>
                                            </p:txEl>
                                          </p:spTgt>
                                        </p:tgtEl>
                                        <p:attrNameLst>
                                          <p:attrName>style.visibility</p:attrName>
                                        </p:attrNameLst>
                                      </p:cBhvr>
                                      <p:to>
                                        <p:strVal val="visible"/>
                                      </p:to>
                                    </p:set>
                                    <p:anim calcmode="lin" valueType="num">
                                      <p:cBhvr additive="base">
                                        <p:cTn id="43" dur="500" fill="hold"/>
                                        <p:tgtEl>
                                          <p:spTgt spid="283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3651">
                                            <p:txEl>
                                              <p:pRg st="6" end="6"/>
                                            </p:txEl>
                                          </p:spTgt>
                                        </p:tgtEl>
                                        <p:attrNameLst>
                                          <p:attrName>ppt_y</p:attrName>
                                        </p:attrNameLst>
                                      </p:cBhvr>
                                      <p:tavLst>
                                        <p:tav tm="0">
                                          <p:val>
                                            <p:strVal val="1+#ppt_h/2"/>
                                          </p:val>
                                        </p:tav>
                                        <p:tav tm="100000">
                                          <p:val>
                                            <p:strVal val="#ppt_y"/>
                                          </p:val>
                                        </p:tav>
                                      </p:tavLst>
                                    </p:anim>
                                  </p:childTnLst>
                                </p:cTn>
                              </p:par>
                              <p:par>
                                <p:cTn id="45" presetID="3" presetClass="entr" presetSubtype="10" fill="hold" nodeType="withEffect">
                                  <p:stCondLst>
                                    <p:cond delay="0"/>
                                  </p:stCondLst>
                                  <p:childTnLst>
                                    <p:set>
                                      <p:cBhvr>
                                        <p:cTn id="46" dur="1" fill="hold">
                                          <p:stCondLst>
                                            <p:cond delay="0"/>
                                          </p:stCondLst>
                                        </p:cTn>
                                        <p:tgtEl>
                                          <p:spTgt spid="283651">
                                            <p:txEl>
                                              <p:charRg st="18" end="18"/>
                                            </p:txEl>
                                          </p:spTgt>
                                        </p:tgtEl>
                                        <p:attrNameLst>
                                          <p:attrName>style.visibility</p:attrName>
                                        </p:attrNameLst>
                                      </p:cBhvr>
                                      <p:to>
                                        <p:strVal val="visible"/>
                                      </p:to>
                                    </p:set>
                                    <p:animEffect transition="in" filter="blinds(horizontal)">
                                      <p:cBhvr>
                                        <p:cTn id="47" dur="500"/>
                                        <p:tgtEl>
                                          <p:spTgt spid="283651">
                                            <p:txEl>
                                              <p:char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992505" y="1844824"/>
            <a:ext cx="7416800" cy="2796920"/>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t>片元着色器</a:t>
            </a:r>
            <a:endParaRPr lang="en-US" altLang="zh-CN" sz="2800" b="1" dirty="0"/>
          </a:p>
          <a:p>
            <a:pPr>
              <a:lnSpc>
                <a:spcPct val="140000"/>
              </a:lnSpc>
            </a:pPr>
            <a:r>
              <a:rPr lang="zh-CN" altLang="en-US" sz="2625" dirty="0"/>
              <a:t>计算每个片元的颜色、材质、光照效果等</a:t>
            </a:r>
            <a:endParaRPr lang="en-US" altLang="zh-CN" sz="2625" dirty="0"/>
          </a:p>
          <a:p>
            <a:pPr>
              <a:lnSpc>
                <a:spcPct val="150000"/>
              </a:lnSpc>
              <a:spcBef>
                <a:spcPts val="0"/>
              </a:spcBef>
            </a:pPr>
            <a:r>
              <a:rPr lang="zh-CN" altLang="en-US" sz="2400" dirty="0"/>
              <a:t>替换或增添颜色计算、纹理操作、逐像素光照、雾效果和丢弃片元的操作</a:t>
            </a:r>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773637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par>
                                <p:cTn id="15" presetID="3" presetClass="entr" presetSubtype="10" fill="hold" nodeType="withEffect">
                                  <p:stCondLst>
                                    <p:cond delay="0"/>
                                  </p:stCondLst>
                                  <p:childTnLst>
                                    <p:set>
                                      <p:cBhvr>
                                        <p:cTn id="16" dur="1" fill="hold">
                                          <p:stCondLst>
                                            <p:cond delay="0"/>
                                          </p:stCondLst>
                                        </p:cTn>
                                        <p:tgtEl>
                                          <p:spTgt spid="283651">
                                            <p:txEl>
                                              <p:charRg st="18" end="18"/>
                                            </p:txEl>
                                          </p:spTgt>
                                        </p:tgtEl>
                                        <p:attrNameLst>
                                          <p:attrName>style.visibility</p:attrName>
                                        </p:attrNameLst>
                                      </p:cBhvr>
                                      <p:to>
                                        <p:strVal val="visible"/>
                                      </p:to>
                                    </p:set>
                                    <p:animEffect transition="in" filter="blinds(horizontal)">
                                      <p:cBhvr>
                                        <p:cTn id="17" dur="500"/>
                                        <p:tgtEl>
                                          <p:spTgt spid="283651">
                                            <p:txEl>
                                              <p:char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992505" y="1844824"/>
            <a:ext cx="7416800" cy="3098156"/>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t>片元着色器</a:t>
            </a:r>
            <a:endParaRPr lang="en-US" altLang="zh-CN" sz="2800" b="1" dirty="0"/>
          </a:p>
          <a:p>
            <a:pPr marL="635" indent="0">
              <a:lnSpc>
                <a:spcPts val="2880"/>
              </a:lnSpc>
              <a:spcBef>
                <a:spcPts val="0"/>
              </a:spcBef>
              <a:buNone/>
            </a:pPr>
            <a:r>
              <a:rPr lang="fr-FR" altLang="zh-CN" sz="2400" dirty="0"/>
              <a:t>precision mediump float;</a:t>
            </a:r>
          </a:p>
          <a:p>
            <a:pPr marL="257810" lvl="1" indent="0">
              <a:lnSpc>
                <a:spcPts val="2880"/>
              </a:lnSpc>
              <a:spcBef>
                <a:spcPts val="0"/>
              </a:spcBef>
              <a:buNone/>
            </a:pPr>
            <a:r>
              <a:rPr lang="fr-FR" altLang="zh-CN" sz="2175" dirty="0"/>
              <a:t>void main() {</a:t>
            </a:r>
          </a:p>
          <a:p>
            <a:pPr marL="257810" lvl="1" indent="0">
              <a:lnSpc>
                <a:spcPts val="2880"/>
              </a:lnSpc>
              <a:spcBef>
                <a:spcPts val="0"/>
              </a:spcBef>
              <a:buNone/>
            </a:pPr>
            <a:r>
              <a:rPr lang="fr-FR" altLang="zh-CN" sz="2175" dirty="0"/>
              <a:t>    gl_FragColor = vec4(1.0, 0.0, 0.0, 1.0);</a:t>
            </a:r>
          </a:p>
          <a:p>
            <a:pPr marL="635" indent="0">
              <a:lnSpc>
                <a:spcPts val="2880"/>
              </a:lnSpc>
              <a:spcBef>
                <a:spcPts val="0"/>
              </a:spcBef>
              <a:buNone/>
            </a:pPr>
            <a:r>
              <a:rPr lang="fr-FR" altLang="zh-CN" sz="2400" dirty="0"/>
              <a:t>   }</a:t>
            </a:r>
          </a:p>
          <a:p>
            <a:pPr marL="635" indent="0">
              <a:lnSpc>
                <a:spcPct val="140000"/>
              </a:lnSpc>
              <a:buNone/>
            </a:pPr>
            <a:r>
              <a:rPr lang="en-US" altLang="zh-CN" sz="2400" dirty="0"/>
              <a:t> </a:t>
            </a:r>
            <a:r>
              <a:rPr lang="fr-FR" altLang="zh-CN" sz="2400" dirty="0"/>
              <a:t>gl_FragColor</a:t>
            </a:r>
            <a:r>
              <a:rPr lang="zh-CN" altLang="en-US" sz="2400" dirty="0"/>
              <a:t>是特殊的内置变量</a:t>
            </a:r>
            <a:endParaRPr lang="en-US" altLang="zh-CN" sz="2400"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2625887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4" end="4"/>
                                            </p:txEl>
                                          </p:spTgt>
                                        </p:tgtEl>
                                        <p:attrNameLst>
                                          <p:attrName>style.visibility</p:attrName>
                                        </p:attrNameLst>
                                      </p:cBhvr>
                                      <p:to>
                                        <p:strVal val="visible"/>
                                      </p:to>
                                    </p:set>
                                    <p:anim calcmode="lin" valueType="num">
                                      <p:cBhvr additive="base">
                                        <p:cTn id="13"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5" end="5"/>
                                            </p:txEl>
                                          </p:spTgt>
                                        </p:tgtEl>
                                        <p:attrNameLst>
                                          <p:attrName>style.visibility</p:attrName>
                                        </p:attrNameLst>
                                      </p:cBhvr>
                                      <p:to>
                                        <p:strVal val="visible"/>
                                      </p:to>
                                    </p:set>
                                    <p:anim calcmode="lin" valueType="num">
                                      <p:cBhvr additive="base">
                                        <p:cTn id="19" dur="500" fill="hold"/>
                                        <p:tgtEl>
                                          <p:spTgt spid="2836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3651">
                                            <p:txEl>
                                              <p:pRg st="1" end="1"/>
                                            </p:txEl>
                                          </p:spTgt>
                                        </p:tgtEl>
                                        <p:attrNameLst>
                                          <p:attrName>style.visibility</p:attrName>
                                        </p:attrNameLst>
                                      </p:cBhvr>
                                      <p:to>
                                        <p:strVal val="visible"/>
                                      </p:to>
                                    </p:set>
                                    <p:anim calcmode="lin" valueType="num">
                                      <p:cBhvr additive="base">
                                        <p:cTn id="25"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3651">
                                            <p:txEl>
                                              <p:pRg st="2" end="2"/>
                                            </p:txEl>
                                          </p:spTgt>
                                        </p:tgtEl>
                                        <p:attrNameLst>
                                          <p:attrName>style.visibility</p:attrName>
                                        </p:attrNameLst>
                                      </p:cBhvr>
                                      <p:to>
                                        <p:strVal val="visible"/>
                                      </p:to>
                                    </p:set>
                                    <p:anim calcmode="lin" valueType="num">
                                      <p:cBhvr additive="base">
                                        <p:cTn id="31"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3651">
                                            <p:txEl>
                                              <p:pRg st="3" end="3"/>
                                            </p:txEl>
                                          </p:spTgt>
                                        </p:tgtEl>
                                        <p:attrNameLst>
                                          <p:attrName>style.visibility</p:attrName>
                                        </p:attrNameLst>
                                      </p:cBhvr>
                                      <p:to>
                                        <p:strVal val="visible"/>
                                      </p:to>
                                    </p:set>
                                    <p:anim calcmode="lin" valueType="num">
                                      <p:cBhvr additive="base">
                                        <p:cTn id="37"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3651">
                                            <p:txEl>
                                              <p:pRg st="3" end="3"/>
                                            </p:txEl>
                                          </p:spTgt>
                                        </p:tgtEl>
                                        <p:attrNameLst>
                                          <p:attrName>ppt_y</p:attrName>
                                        </p:attrNameLst>
                                      </p:cBhvr>
                                      <p:tavLst>
                                        <p:tav tm="0">
                                          <p:val>
                                            <p:strVal val="1+#ppt_h/2"/>
                                          </p:val>
                                        </p:tav>
                                        <p:tav tm="100000">
                                          <p:val>
                                            <p:strVal val="#ppt_y"/>
                                          </p:val>
                                        </p:tav>
                                      </p:tavLst>
                                    </p:anim>
                                  </p:childTnLst>
                                </p:cTn>
                              </p:par>
                              <p:par>
                                <p:cTn id="39" presetID="3" presetClass="entr" presetSubtype="10" fill="hold" nodeType="withEffect">
                                  <p:stCondLst>
                                    <p:cond delay="0"/>
                                  </p:stCondLst>
                                  <p:childTnLst>
                                    <p:set>
                                      <p:cBhvr>
                                        <p:cTn id="40" dur="1" fill="hold">
                                          <p:stCondLst>
                                            <p:cond delay="0"/>
                                          </p:stCondLst>
                                        </p:cTn>
                                        <p:tgtEl>
                                          <p:spTgt spid="283651">
                                            <p:txEl>
                                              <p:charRg st="18" end="18"/>
                                            </p:txEl>
                                          </p:spTgt>
                                        </p:tgtEl>
                                        <p:attrNameLst>
                                          <p:attrName>style.visibility</p:attrName>
                                        </p:attrNameLst>
                                      </p:cBhvr>
                                      <p:to>
                                        <p:strVal val="visible"/>
                                      </p:to>
                                    </p:set>
                                    <p:animEffect transition="in" filter="blinds(horizontal)">
                                      <p:cBhvr>
                                        <p:cTn id="41" dur="500"/>
                                        <p:tgtEl>
                                          <p:spTgt spid="283651">
                                            <p:txEl>
                                              <p:char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992505" y="1844824"/>
            <a:ext cx="7416800" cy="654988"/>
          </a:xfrm>
        </p:spPr>
        <p:txBody>
          <a:bodyPr vert="horz" wrap="square" lIns="91440" tIns="45720" rIns="91440" bIns="45720" anchor="t" anchorCtr="0">
            <a:spAutoFit/>
          </a:bodyPr>
          <a:lstStyle/>
          <a:p>
            <a:pPr marL="635" indent="0">
              <a:lnSpc>
                <a:spcPct val="150000"/>
              </a:lnSpc>
              <a:spcBef>
                <a:spcPts val="0"/>
              </a:spcBef>
              <a:buNone/>
            </a:pPr>
            <a:r>
              <a:rPr lang="zh-CN" altLang="en-US" sz="2800" b="1" dirty="0"/>
              <a:t>着色器与管线</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pic>
        <p:nvPicPr>
          <p:cNvPr id="3" name="图片 2">
            <a:extLst>
              <a:ext uri="{FF2B5EF4-FFF2-40B4-BE49-F238E27FC236}">
                <a16:creationId xmlns:a16="http://schemas.microsoft.com/office/drawing/2014/main" id="{7E4F9D7F-E442-4302-910D-175B43A1BC42}"/>
              </a:ext>
            </a:extLst>
          </p:cNvPr>
          <p:cNvPicPr>
            <a:picLocks noChangeAspect="1"/>
          </p:cNvPicPr>
          <p:nvPr/>
        </p:nvPicPr>
        <p:blipFill>
          <a:blip r:embed="rId4"/>
          <a:stretch>
            <a:fillRect/>
          </a:stretch>
        </p:blipFill>
        <p:spPr>
          <a:xfrm>
            <a:off x="128905" y="2574030"/>
            <a:ext cx="9144000" cy="3337587"/>
          </a:xfrm>
          <a:prstGeom prst="rect">
            <a:avLst/>
          </a:prstGeom>
        </p:spPr>
      </p:pic>
    </p:spTree>
    <p:custDataLst>
      <p:tags r:id="rId1"/>
    </p:custDataLst>
    <p:extLst>
      <p:ext uri="{BB962C8B-B14F-4D97-AF65-F5344CB8AC3E}">
        <p14:creationId xmlns:p14="http://schemas.microsoft.com/office/powerpoint/2010/main" val="1414092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par>
                                <p:cTn id="9" presetID="3" presetClass="entr" presetSubtype="10" fill="hold" nodeType="withEffect">
                                  <p:stCondLst>
                                    <p:cond delay="0"/>
                                  </p:stCondLst>
                                  <p:childTnLst>
                                    <p:set>
                                      <p:cBhvr>
                                        <p:cTn id="10" dur="1" fill="hold">
                                          <p:stCondLst>
                                            <p:cond delay="0"/>
                                          </p:stCondLst>
                                        </p:cTn>
                                        <p:tgtEl>
                                          <p:spTgt spid="283651">
                                            <p:txEl>
                                              <p:charRg st="7" end="7"/>
                                            </p:txEl>
                                          </p:spTgt>
                                        </p:tgtEl>
                                        <p:attrNameLst>
                                          <p:attrName>style.visibility</p:attrName>
                                        </p:attrNameLst>
                                      </p:cBhvr>
                                      <p:to>
                                        <p:strVal val="visible"/>
                                      </p:to>
                                    </p:set>
                                    <p:animEffect transition="in" filter="blinds(horizontal)">
                                      <p:cBhvr>
                                        <p:cTn id="11" dur="500"/>
                                        <p:tgtEl>
                                          <p:spTgt spid="28365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Rot="1"/>
          </p:cNvSpPr>
          <p:nvPr>
            <p:ph idx="1"/>
          </p:nvPr>
        </p:nvSpPr>
        <p:spPr>
          <a:xfrm>
            <a:off x="992505" y="1844824"/>
            <a:ext cx="7416800" cy="2342757"/>
          </a:xfrm>
        </p:spPr>
        <p:txBody>
          <a:bodyPr vert="horz" wrap="square" lIns="91440" tIns="45720" rIns="91440" bIns="45720" anchor="t" anchorCtr="0">
            <a:spAutoFit/>
          </a:bodyPr>
          <a:lstStyle/>
          <a:p>
            <a:pPr marL="635" indent="0">
              <a:lnSpc>
                <a:spcPct val="150000"/>
              </a:lnSpc>
              <a:spcBef>
                <a:spcPts val="0"/>
              </a:spcBef>
              <a:buNone/>
            </a:pPr>
            <a:r>
              <a:rPr lang="en-US" altLang="zh-CN" sz="2800" b="1" dirty="0"/>
              <a:t>GLSL</a:t>
            </a:r>
            <a:r>
              <a:rPr lang="zh-CN" altLang="en-US" sz="2800" b="1" dirty="0"/>
              <a:t>语法</a:t>
            </a:r>
            <a:endParaRPr lang="en-US" altLang="zh-CN" sz="2800" b="1" dirty="0"/>
          </a:p>
          <a:p>
            <a:pPr marL="257810" lvl="1" indent="0">
              <a:lnSpc>
                <a:spcPct val="140000"/>
              </a:lnSpc>
              <a:buNone/>
            </a:pPr>
            <a:r>
              <a:rPr lang="zh-CN" altLang="en-US" sz="2400" dirty="0"/>
              <a:t>与 </a:t>
            </a:r>
            <a:r>
              <a:rPr lang="en-US" altLang="zh-CN" sz="2400" dirty="0"/>
              <a:t>C </a:t>
            </a:r>
            <a:r>
              <a:rPr lang="zh-CN" altLang="en-US" sz="2400" dirty="0"/>
              <a:t>语言十分类似</a:t>
            </a:r>
            <a:endParaRPr lang="en-US" altLang="zh-CN" sz="2400" dirty="0"/>
          </a:p>
          <a:p>
            <a:pPr marL="257810" lvl="1" indent="0">
              <a:lnSpc>
                <a:spcPct val="140000"/>
              </a:lnSpc>
              <a:buNone/>
            </a:pPr>
            <a:r>
              <a:rPr lang="zh-CN" altLang="en-US" sz="2400" dirty="0"/>
              <a:t>对字母大小写是敏感</a:t>
            </a:r>
            <a:endParaRPr lang="en-US" altLang="zh-CN" sz="2400" dirty="0"/>
          </a:p>
          <a:p>
            <a:pPr marL="257810" lvl="1" indent="0">
              <a:lnSpc>
                <a:spcPct val="140000"/>
              </a:lnSpc>
              <a:buNone/>
            </a:pPr>
            <a:r>
              <a:rPr lang="zh-CN" altLang="en-US" sz="2400" dirty="0"/>
              <a:t>强类型语言</a:t>
            </a:r>
            <a:endParaRPr lang="en-US" altLang="zh-CN" sz="2800" b="1" dirty="0"/>
          </a:p>
        </p:txBody>
      </p:sp>
      <p:sp>
        <p:nvSpPr>
          <p:cNvPr id="330754" name="Rectangle 2"/>
          <p:cNvSpPr>
            <a:spLocks noGrp="1" noRot="1" noChangeArrowheads="1"/>
          </p:cNvSpPr>
          <p:nvPr>
            <p:ph type="title" idx="4294967295"/>
          </p:nvPr>
        </p:nvSpPr>
        <p:spPr>
          <a:xfrm>
            <a:off x="1662430" y="953361"/>
            <a:ext cx="6076950" cy="668837"/>
          </a:xfrm>
          <a:noFill/>
          <a:ln w="9525">
            <a:noFill/>
          </a:ln>
        </p:spPr>
        <p:txBody>
          <a:bodyPr vert="horz" wrap="square" lIns="91440" tIns="45720" rIns="91440" bIns="45720" numCol="1" rtlCol="0" anchor="ctr" anchorCtr="0" compatLnSpc="1">
            <a:spAutoFit/>
          </a:bodyPr>
          <a:lstStyle>
            <a:lvl1pPr algn="ctr" rtl="0" fontAlgn="base">
              <a:spcBef>
                <a:spcPct val="0"/>
              </a:spcBef>
              <a:spcAft>
                <a:spcPct val="0"/>
              </a:spcAft>
              <a:defRPr sz="4400" b="1">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SimSun" panose="02010600030101010101" pitchFamily="2" charset="-122"/>
              </a:defRPr>
            </a:lvl9pPr>
          </a:lstStyle>
          <a:p>
            <a:pPr lvl="0" algn="ctr" defTabSz="914400">
              <a:buClrTx/>
              <a:buSzTx/>
              <a:buFontTx/>
              <a:defRPr/>
            </a:pP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一、</a:t>
            </a:r>
            <a:r>
              <a:rPr lang="en-US" altLang="zh-CN"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Shader </a:t>
            </a:r>
            <a:r>
              <a:rPr lang="zh-CN" altLang="en-US" sz="3600" spc="0" noProof="0" dirty="0">
                <a:ln>
                  <a:noFill/>
                </a:ln>
                <a:solidFill>
                  <a:schemeClr val="accent1">
                    <a:lumMod val="75000"/>
                  </a:schemeClr>
                </a:solidFill>
                <a:effectLst>
                  <a:outerShdw blurRad="38100" dist="38100" dir="2700000" algn="tl">
                    <a:srgbClr val="C0C0C0"/>
                  </a:outerShdw>
                </a:effectLst>
                <a:uLnTx/>
                <a:latin typeface="SimHei" panose="02010600030101010101" pitchFamily="2" charset="-122"/>
                <a:ea typeface="SimHei" panose="02010600030101010101" pitchFamily="2" charset="-122"/>
                <a:sym typeface="+mn-ea"/>
              </a:rPr>
              <a:t>基础</a:t>
            </a:r>
          </a:p>
        </p:txBody>
      </p:sp>
    </p:spTree>
    <p:custDataLst>
      <p:tags r:id="rId1"/>
    </p:custDataLst>
    <p:extLst>
      <p:ext uri="{BB962C8B-B14F-4D97-AF65-F5344CB8AC3E}">
        <p14:creationId xmlns:p14="http://schemas.microsoft.com/office/powerpoint/2010/main" val="551901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par>
                                <p:cTn id="21" presetID="3" presetClass="entr" presetSubtype="10" fill="hold" nodeType="withEffect">
                                  <p:stCondLst>
                                    <p:cond delay="0"/>
                                  </p:stCondLst>
                                  <p:childTnLst>
                                    <p:set>
                                      <p:cBhvr>
                                        <p:cTn id="22" dur="1" fill="hold">
                                          <p:stCondLst>
                                            <p:cond delay="0"/>
                                          </p:stCondLst>
                                        </p:cTn>
                                        <p:tgtEl>
                                          <p:spTgt spid="283651">
                                            <p:txEl>
                                              <p:charRg st="18" end="18"/>
                                            </p:txEl>
                                          </p:spTgt>
                                        </p:tgtEl>
                                        <p:attrNameLst>
                                          <p:attrName>style.visibility</p:attrName>
                                        </p:attrNameLst>
                                      </p:cBhvr>
                                      <p:to>
                                        <p:strVal val="visible"/>
                                      </p:to>
                                    </p:set>
                                    <p:animEffect transition="in" filter="blinds(horizontal)">
                                      <p:cBhvr>
                                        <p:cTn id="23" dur="500"/>
                                        <p:tgtEl>
                                          <p:spTgt spid="283651">
                                            <p:txEl>
                                              <p:char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I0YTUwMmE2NTg5ZDAxMjgwNzFlMjhkZTU0NTczODcifQ=="/>
  <p:tag name="KSO_WPP_MARK_KEY" val="0854186f-3585-4db6-b3df-0c3c9c2a2b5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DVSHAPEID" val="rUHnL9ukjSBGPzTheCqKwa"/>
</p:tagLst>
</file>

<file path=ppt/tags/tag115.xml><?xml version="1.0" encoding="utf-8"?>
<p:tagLst xmlns:a="http://schemas.openxmlformats.org/drawingml/2006/main" xmlns:r="http://schemas.openxmlformats.org/officeDocument/2006/relationships" xmlns:p="http://schemas.openxmlformats.org/presentationml/2006/main">
  <p:tag name="DVSHAPEID" val="oFvdBP9Y0Je3TYf0AxnaeO"/>
</p:tagLst>
</file>

<file path=ppt/tags/tag116.xml><?xml version="1.0" encoding="utf-8"?>
<p:tagLst xmlns:a="http://schemas.openxmlformats.org/drawingml/2006/main" xmlns:r="http://schemas.openxmlformats.org/officeDocument/2006/relationships" xmlns:p="http://schemas.openxmlformats.org/presentationml/2006/main">
  <p:tag name="DVSHAPEID" val="jtEGFJxLUYEhw2SxxFakRR"/>
</p:tagLst>
</file>

<file path=ppt/tags/tag117.xml><?xml version="1.0" encoding="utf-8"?>
<p:tagLst xmlns:a="http://schemas.openxmlformats.org/drawingml/2006/main" xmlns:r="http://schemas.openxmlformats.org/officeDocument/2006/relationships" xmlns:p="http://schemas.openxmlformats.org/presentationml/2006/main">
  <p:tag name="DVSHAPEID" val="oCsc830I0TWr0S0KHjK1Ai"/>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6421_1"/>
  <p:tag name="KSO_WM_TEMPLATE_CATEGORY" val="custom"/>
  <p:tag name="KSO_WM_TEMPLATE_INDEX" val="20177098"/>
  <p:tag name="KSO_WM_SLIDE_ID" val="custom20177098_1"/>
  <p:tag name="KSO_WM_SLIDE_INDEX" val="1"/>
  <p:tag name="KSO_WM_TEMPLATE_SUBCATEGORY" val="0"/>
  <p:tag name="KSO_WM_TEMPLATE_THUMBS_INDEX" val="1、6、11、12、17、18、23、24、30、31"/>
  <p:tag name="KSO_WM_TEMPLATE_TOPIC_ID" val="2869567"/>
  <p:tag name="KSO_WM_TEMPLATE_OUTLINE_ID" val="15"/>
  <p:tag name="KSO_WM_TEMPLATE_SCENE_ID" val="1"/>
  <p:tag name="KSO_WM_TEMPLATE_JOB_ID" val="2"/>
  <p:tag name="KSO_WM_TEMPLATE_TOPIC_DEFAULT" val="1"/>
  <p:tag name="KSO_WM_SLIDE_SUBTYPE" val="pureTxt"/>
  <p:tag name="KSO_WM_TEMPLATE_MASTER_TYPE" val="1"/>
  <p:tag name="KSO_WM_TEMPLATE_COLOR_TYPE" val="0"/>
  <p:tag name="KSO_WM_SPECIAL_SOURCE" val="bdnull"/>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8"/>
  <p:tag name="KSO_WM_TAG_VERSION" val="1.0"/>
  <p:tag name="KSO_WM_BEAUTIFY_FLAG" val="#wm#"/>
  <p:tag name="KSO_WM_UNIT_TYPE" val="a"/>
  <p:tag name="KSO_WM_UNIT_INDEX" val="1"/>
  <p:tag name="KSO_WM_UNIT_LAYERLEVEL" val="1"/>
  <p:tag name="KSO_WM_UNIT_VALUE" val="14"/>
  <p:tag name="KSO_WM_UNIT_ISCONTENTSTITLE" val="0"/>
  <p:tag name="KSO_WM_UNIT_HIGHLIGHT" val="0"/>
  <p:tag name="KSO_WM_UNIT_COMPATIBLE" val="0"/>
  <p:tag name="KSO_WM_UNIT_ID" val="custom20177098_1*a*1"/>
  <p:tag name="KSO_WM_UNIT_PRESET_TEXT" val="蓝色水墨中国风工作总结"/>
  <p:tag name="KSO_WM_UNIT_NOCLEAR" val="0"/>
  <p:tag name="KSO_WM_UNIT_DIAGRAM_ISNUMVISUAL" val="0"/>
  <p:tag name="KSO_WM_UNIT_DIAGRAM_ISREFERUNIT" val="0"/>
  <p:tag name="KSO_WM_UNIT_ISNUMDGMTITLE"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8"/>
  <p:tag name="KSO_WM_TAG_VERSION" val="1.0"/>
  <p:tag name="KSO_WM_BEAUTIFY_FLAG" val="#wm#"/>
  <p:tag name="KSO_WM_UNIT_TYPE" val="b"/>
  <p:tag name="KSO_WM_UNIT_INDEX" val="1"/>
  <p:tag name="KSO_WM_UNIT_LAYERLEVEL" val="1"/>
  <p:tag name="KSO_WM_UNIT_VALUE" val="66"/>
  <p:tag name="KSO_WM_UNIT_ISCONTENTSTITLE" val="0"/>
  <p:tag name="KSO_WM_UNIT_HIGHLIGHT" val="0"/>
  <p:tag name="KSO_WM_UNIT_COMPATIBLE" val="0"/>
  <p:tag name="KSO_WM_UNIT_ID" val="custom20177098_1*b*1"/>
  <p:tag name="KSO_WM_UNIT_NOCLEAR" val="0"/>
  <p:tag name="KSO_WM_UNIT_DIAGRAM_ISNUMVISUAL" val="0"/>
  <p:tag name="KSO_WM_UNIT_DIAGRAM_ISREFERUNIT" val="0"/>
  <p:tag name="KSO_WM_UNIT_PRESET_TEXT" val="请在此输入您的副标题"/>
  <p:tag name="KSO_WM_UNIT_ISNUMDGMTITLE" val="0"/>
  <p:tag name="KSO_WM_UNIT_TEXT_FILL_FORE_SCHEMECOLOR_INDEX_BRIGHTNESS" val="0"/>
  <p:tag name="KSO_WM_UNIT_TEXT_FILL_FORE_SCHEMECOLOR_INDEX" val="10"/>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SLIDE_ITEM_CNT" val="0"/>
  <p:tag name="KSO_WM_SLIDE_LAYOUT" val="a_e"/>
  <p:tag name="KSO_WM_SLIDE_LAYOUT_CNT" val="1_1"/>
  <p:tag name="KSO_WM_SLIDE_TYPE" val="sectionTitle"/>
  <p:tag name="KSO_WM_BEAUTIFY_FLAG" val="#wm#"/>
  <p:tag name="KSO_WM_COMBINE_RELATE_SLIDE_ID" val="background20176421_6"/>
  <p:tag name="KSO_WM_TEMPLATE_CATEGORY" val="custom"/>
  <p:tag name="KSO_WM_TEMPLATE_INDEX" val="20177098"/>
  <p:tag name="KSO_WM_SLIDE_ID" val="custom20177098_11"/>
  <p:tag name="KSO_WM_SLIDE_INDEX" val="11"/>
  <p:tag name="KSO_WM_TEMPLATE_SUBCATEGORY" val="0"/>
  <p:tag name="KSO_WM_SLIDE_SUBTYPE" val="pureTxt"/>
  <p:tag name="KSO_WM_TEMPLATE_MASTER_TYPE" val="1"/>
  <p:tag name="KSO_WM_TEMPLATE_COLOR_TYPE" val="0"/>
  <p:tag name="KSO_WM_SPECIAL_SOURCE" val="bdnull"/>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8"/>
  <p:tag name="KSO_WM_TAG_VERSION" val="1.0"/>
  <p:tag name="KSO_WM_BEAUTIFY_FLAG" val="#wm#"/>
  <p:tag name="KSO_WM_UNIT_TYPE" val="a"/>
  <p:tag name="KSO_WM_UNIT_INDEX" val="1"/>
  <p:tag name="KSO_WM_UNIT_LAYERLEVEL" val="1"/>
  <p:tag name="KSO_WM_UNIT_VALUE" val="13"/>
  <p:tag name="KSO_WM_UNIT_ISCONTENTSTITLE" val="0"/>
  <p:tag name="KSO_WM_UNIT_HIGHLIGHT" val="0"/>
  <p:tag name="KSO_WM_UNIT_COMPATIBLE" val="0"/>
  <p:tag name="KSO_WM_UNIT_ID" val="custom20177098_11*a*1"/>
  <p:tag name="KSO_WM_UNIT_NOCLEAR" val="0"/>
  <p:tag name="KSO_WM_UNIT_DIAGRAM_ISNUMVISUAL" val="0"/>
  <p:tag name="KSO_WM_UNIT_DIAGRAM_ISREFERUNIT" val="0"/>
  <p:tag name="KSO_WM_UNIT_PRESET_TEXT" val="请在此输入您的标题"/>
  <p:tag name="KSO_WM_UNIT_ISNUMDGMTITLE" val="0"/>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77098"/>
  <p:tag name="KSO_WM_TAG_VERSION" val="1.0"/>
  <p:tag name="KSO_WM_BEAUTIFY_FLAG" val="#wm#"/>
  <p:tag name="KSO_WM_UNIT_TYPE" val="e"/>
  <p:tag name="KSO_WM_UNIT_INDEX" val="1"/>
  <p:tag name="KSO_WM_UNIT_LAYERLEVEL" val="1"/>
  <p:tag name="KSO_WM_UNIT_VALUE" val="1"/>
  <p:tag name="KSO_WM_UNIT_HIGHLIGHT" val="0"/>
  <p:tag name="KSO_WM_UNIT_COMPATIBLE" val="1"/>
  <p:tag name="KSO_WM_UNIT_ID" val="custom20177098_11*e*1"/>
  <p:tag name="KSO_WM_UNIT_PRESET_TEXT" val="1"/>
  <p:tag name="KSO_WM_UNIT_NOCLEAR" val="0"/>
  <p:tag name="KSO_WM_UNIT_DIAGRAM_ISNUMVISUAL" val="0"/>
  <p:tag name="KSO_WM_UNIT_DIAGRAM_ISREFERUNIT" val="0"/>
  <p:tag name="KSO_WM_UNIT_TEXT_FILL_FORE_SCHEMECOLOR_INDEX_BRIGHTNESS" val="0"/>
  <p:tag name="KSO_WM_UNIT_TEXT_FILL_FORE_SCHEMECOLOR_INDEX" val="10"/>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2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3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4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1.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4.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5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7709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UNIT_HIGHLIGHT" val="0"/>
  <p:tag name="KSO_WM_UNIT_COMPATIBLE" val="0"/>
  <p:tag name="KSO_WM_UNIT_DIAGRAM_ISNUMVISUAL" val="0"/>
  <p:tag name="KSO_WM_UNIT_DIAGRAM_ISREFERUNIT" val="0"/>
  <p:tag name="KSO_WM_UNIT_ID" val="_0**"/>
  <p:tag name="KSO_WM_UNIT_LAYERLEVEL" val="1"/>
  <p:tag name="KSO_WM_BEAUTIFY_FLAG" val="#wm#"/>
  <p:tag name="KSO_WM_TEMPLATE_CATEGORY" val="custom"/>
  <p:tag name="KSO_WM_TEMPLATE_INDEX" val="2017709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6421_1"/>
  <p:tag name="KSO_WM_TEMPLATE_CATEGORY" val="custom"/>
  <p:tag name="KSO_WM_TEMPLATE_INDEX" val="20177098"/>
  <p:tag name="KSO_WM_TEMPLATE_SUBCATEGORY" val="0"/>
  <p:tag name="KSO_WM_TEMPLATE_THUMBS_INDEX" val="1、6、11、12、17、18、23、24、30、31"/>
  <p:tag name="KSO_WM_TEMPLATE_TOPIC_ID" val="2869567"/>
  <p:tag name="KSO_WM_TEMPLATE_OUTLINE_ID" val="15"/>
  <p:tag name="KSO_WM_TEMPLATE_SCENE_ID" val="1"/>
  <p:tag name="KSO_WM_TEMPLATE_JOB_ID" val="2"/>
  <p:tag name="KSO_WM_TEMPLATE_TOPIC_DEFAULT" val="1"/>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20177098">
      <a:dk1>
        <a:srgbClr val="000000"/>
      </a:dk1>
      <a:lt1>
        <a:srgbClr val="FFFFFF"/>
      </a:lt1>
      <a:dk2>
        <a:srgbClr val="E8EEF8"/>
      </a:dk2>
      <a:lt2>
        <a:srgbClr val="F7FBF9"/>
      </a:lt2>
      <a:accent1>
        <a:srgbClr val="5AA0B4"/>
      </a:accent1>
      <a:accent2>
        <a:srgbClr val="ED9C94"/>
      </a:accent2>
      <a:accent3>
        <a:srgbClr val="BFCFE9"/>
      </a:accent3>
      <a:accent4>
        <a:srgbClr val="BFDFD3"/>
      </a:accent4>
      <a:accent5>
        <a:srgbClr val="83B9DD"/>
      </a:accent5>
      <a:accent6>
        <a:srgbClr val="4FA2C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739</TotalTime>
  <Words>9717</Words>
  <Application>Microsoft Office PowerPoint</Application>
  <PresentationFormat>全屏显示(4:3)</PresentationFormat>
  <Paragraphs>663</Paragraphs>
  <Slides>36</Slides>
  <Notes>33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36</vt:i4>
      </vt:variant>
    </vt:vector>
  </HeadingPairs>
  <TitlesOfParts>
    <vt:vector size="45" baseType="lpstr">
      <vt:lpstr>SimHei</vt:lpstr>
      <vt:lpstr>楷体_GB2312</vt:lpstr>
      <vt:lpstr>Microsoft YaHei</vt:lpstr>
      <vt:lpstr>Arial</vt:lpstr>
      <vt:lpstr>Tahoma</vt:lpstr>
      <vt:lpstr>Times New Roman</vt:lpstr>
      <vt:lpstr>Wingdings</vt:lpstr>
      <vt:lpstr>古瓶荷花</vt:lpstr>
      <vt:lpstr>1_自定义设计方案</vt:lpstr>
      <vt:lpstr>图形与动画1</vt:lpstr>
      <vt:lpstr>第八章 WebGL 高级应用</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一、Shader 基础</vt:lpstr>
      <vt:lpstr>二、Shader 程序</vt:lpstr>
      <vt:lpstr>二、Shader 程序</vt:lpstr>
      <vt:lpstr>二、Shader 程序</vt:lpstr>
      <vt:lpstr>PowerPoint 演示文稿</vt:lpstr>
      <vt:lpstr>三、Shader例子</vt:lpstr>
      <vt:lpstr>三、Shader例子</vt:lpstr>
      <vt:lpstr>三、Shader例子</vt:lpstr>
      <vt:lpstr>四、Shader材质</vt:lpstr>
      <vt:lpstr>四、Shader材质</vt:lpstr>
      <vt:lpstr>四、Shader材质</vt:lpstr>
      <vt:lpstr>四、Shader材质</vt:lpstr>
      <vt:lpstr>四、Shader材质</vt:lpstr>
      <vt:lpstr>PowerPoint 演示文稿</vt:lpstr>
    </vt:vector>
  </TitlesOfParts>
  <Company>UESTC CCSE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dc:title>
  <dc:subject>CG</dc:subject>
  <dc:creator>FANGCL</dc:creator>
  <cp:lastModifiedBy>hedev</cp:lastModifiedBy>
  <cp:revision>445</cp:revision>
  <dcterms:created xsi:type="dcterms:W3CDTF">2002-05-07T05:51:00Z</dcterms:created>
  <dcterms:modified xsi:type="dcterms:W3CDTF">2024-12-04T13:46:53Z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y fmtid="{D5CDD505-2E9C-101B-9397-08002B2CF9AE}" pid="4" name="ICV">
    <vt:lpwstr>368BDDAAC69C40A19C5BB5A785C9680C</vt:lpwstr>
  </property>
  <property fmtid="{D5CDD505-2E9C-101B-9397-08002B2CF9AE}" pid="5" name="KSOProductBuildVer">
    <vt:lpwstr>2052-11.1.0.12302</vt:lpwstr>
  </property>
</Properties>
</file>